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5"/>
  </p:notesMasterIdLst>
  <p:handoutMasterIdLst>
    <p:handoutMasterId r:id="rId46"/>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340" autoAdjust="0"/>
  </p:normalViewPr>
  <p:slideViewPr>
    <p:cSldViewPr snapToGrid="0" snapToObjects="1">
      <p:cViewPr varScale="1">
        <p:scale>
          <a:sx n="80" d="100"/>
          <a:sy n="80" d="100"/>
        </p:scale>
        <p:origin x="-677" y="-7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B3509C9-7F8F-4C70-B7D1-C3E8D6850BC7}" type="datetimeFigureOut">
              <a:rPr lang="en-GB" smtClean="0"/>
              <a:t>29/11/2019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6EC85B6-C5A0-4342-ABB4-E90B5AF3E286}" type="slidenum">
              <a:rPr lang="en-GB" smtClean="0"/>
              <a:t>‹#›</a:t>
            </a:fld>
            <a:endParaRPr lang="en-GB"/>
          </a:p>
        </p:txBody>
      </p:sp>
    </p:spTree>
    <p:extLst>
      <p:ext uri="{BB962C8B-B14F-4D97-AF65-F5344CB8AC3E}">
        <p14:creationId xmlns:p14="http://schemas.microsoft.com/office/powerpoint/2010/main" val="2827794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B872D10-90B8-3041-A08B-8A1CA9BB866A}" type="datetimeFigureOut">
              <a:rPr lang="en-US" smtClean="0"/>
              <a:t>11/29/2019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D74C434-BFAA-214E-847E-B5A15F8EFCC9}" type="slidenum">
              <a:rPr lang="en-US" smtClean="0"/>
              <a:t>‹#›</a:t>
            </a:fld>
            <a:endParaRPr lang="en-US"/>
          </a:p>
        </p:txBody>
      </p:sp>
    </p:spTree>
    <p:extLst>
      <p:ext uri="{BB962C8B-B14F-4D97-AF65-F5344CB8AC3E}">
        <p14:creationId xmlns:p14="http://schemas.microsoft.com/office/powerpoint/2010/main" val="14108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t>1</a:t>
            </a:fld>
            <a:endParaRPr lang="en-US"/>
          </a:p>
        </p:txBody>
      </p:sp>
    </p:spTree>
    <p:extLst>
      <p:ext uri="{BB962C8B-B14F-4D97-AF65-F5344CB8AC3E}">
        <p14:creationId xmlns:p14="http://schemas.microsoft.com/office/powerpoint/2010/main" val="24369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pPr/>
              <a:t>3</a:t>
            </a:fld>
            <a:endParaRPr lang="en-US"/>
          </a:p>
        </p:txBody>
      </p:sp>
    </p:spTree>
    <p:extLst>
      <p:ext uri="{BB962C8B-B14F-4D97-AF65-F5344CB8AC3E}">
        <p14:creationId xmlns:p14="http://schemas.microsoft.com/office/powerpoint/2010/main" val="2249998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2800" spc="-50" baseline="0">
                <a:solidFill>
                  <a:srgbClr val="0070C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3A3153A-979F-2D43-8378-7C6948125513}" type="datetime1">
              <a:rPr lang="en-GB" smtClean="0"/>
              <a:t>29/11/2019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descr="iStock_000002557820XSmall"/>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8989" y="847843"/>
            <a:ext cx="2643736" cy="22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CU Logo"/>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280" y="758952"/>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28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292DFD8-CF3E-5946-8784-68D91E26656E}" type="datetime1">
              <a:rPr lang="en-GB" smtClean="0"/>
              <a:t>29/11/2019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0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539FB86-8D12-FD41-AFF8-02F376746584}" type="datetime1">
              <a:rPr lang="en-GB" smtClean="0"/>
              <a:t>29/11/2019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0BD9F7-68EA-4F43-99D5-F7DCED1D040B}" type="datetime1">
              <a:rPr lang="en-GB" smtClean="0"/>
              <a:t>29/11/2019</a:t>
            </a:fld>
            <a:endParaRPr lang="en-US" dirty="0"/>
          </a:p>
        </p:txBody>
      </p:sp>
      <p:sp>
        <p:nvSpPr>
          <p:cNvPr id="5" name="Footer Placeholder 4"/>
          <p:cNvSpPr>
            <a:spLocks noGrp="1"/>
          </p:cNvSpPr>
          <p:nvPr>
            <p:ph type="ftr" sz="quarter" idx="11"/>
          </p:nvPr>
        </p:nvSpPr>
        <p:spPr/>
        <p:txBody>
          <a:bodyPr/>
          <a:lstStyle/>
          <a:p>
            <a:r>
              <a:rPr lang="en-US" dirty="0" smtClean="0"/>
              <a:t>ADVANCED PROGRAMMING - 1. PROGRAMMING LANGUAGES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pic>
        <p:nvPicPr>
          <p:cNvPr id="7" name="Picture 6" descr="GCU Logo"/>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102" y="5557965"/>
            <a:ext cx="968178" cy="5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35EB81A-63E8-0643-903F-18AC9B6869DD}" type="datetime1">
              <a:rPr lang="en-GB" smtClean="0"/>
              <a:t>29/11/2019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81B7645-8B55-4C4B-BB37-0845157BB0D9}" type="datetime1">
              <a:rPr lang="en-GB" smtClean="0"/>
              <a:t>29/11/2019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2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EBBE94C-5179-3845-A634-8F52AB729A62}" type="datetime1">
              <a:rPr lang="en-GB" smtClean="0"/>
              <a:t>29/11/2019</a:t>
            </a:fld>
            <a:endParaRPr lang="en-US" dirty="0"/>
          </a:p>
        </p:txBody>
      </p:sp>
      <p:sp>
        <p:nvSpPr>
          <p:cNvPr id="8" name="Footer Placeholder 7"/>
          <p:cNvSpPr>
            <a:spLocks noGrp="1"/>
          </p:cNvSpPr>
          <p:nvPr>
            <p:ph type="ftr" sz="quarter" idx="11"/>
          </p:nvPr>
        </p:nvSpPr>
        <p:spPr/>
        <p:txBody>
          <a:body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53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EA4A195-0D87-9B48-A75A-B9DBA7C5D92A}" type="datetime1">
              <a:rPr lang="en-GB" smtClean="0"/>
              <a:t>29/11/2019</a:t>
            </a:fld>
            <a:endParaRPr lang="en-US" dirty="0"/>
          </a:p>
        </p:txBody>
      </p:sp>
      <p:sp>
        <p:nvSpPr>
          <p:cNvPr id="4" name="Footer Placeholder 3"/>
          <p:cNvSpPr>
            <a:spLocks noGrp="1"/>
          </p:cNvSpPr>
          <p:nvPr>
            <p:ph type="ftr" sz="quarter" idx="11"/>
          </p:nvPr>
        </p:nvSpPr>
        <p:spPr/>
        <p:txBody>
          <a:bodyPr/>
          <a:lstStyle/>
          <a:p>
            <a:r>
              <a:rPr lang="en-US" smtClean="0"/>
              <a:t>1. PROGRAMMING LANGUAGES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D170AFF-8FDF-5D4C-94E5-DE650DA564E4}" type="datetime1">
              <a:rPr lang="en-GB" smtClean="0"/>
              <a:t>29/11/2019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60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9059663-E00F-F141-8A8A-D173C4FBF1FE}" type="datetime1">
              <a:rPr lang="en-GB" smtClean="0"/>
              <a:t>29/11/2019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0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20066D4-8223-CA42-B7FD-003D429A9FC2}" type="datetime1">
              <a:rPr lang="en-GB" smtClean="0"/>
              <a:t>29/11/2019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022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097280" y="1556951"/>
            <a:ext cx="10058400" cy="4559643"/>
          </a:xfrm>
          <a:prstGeom prst="rect">
            <a:avLst/>
          </a:prstGeom>
        </p:spPr>
        <p:txBody>
          <a:bodyPr vert="horz" lIns="0" tIns="45720" rIns="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1. PROGRAMMING LANGUAGES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userDrawn="1"/>
        </p:nvCxnSpPr>
        <p:spPr>
          <a:xfrm>
            <a:off x="1097280" y="1359686"/>
            <a:ext cx="1109156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iStock_000002557820XSmall"/>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4611" y="129024"/>
            <a:ext cx="154749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193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kern="1200" spc="-50" baseline="0">
          <a:solidFill>
            <a:srgbClr val="0070C0"/>
          </a:solidFill>
          <a:latin typeface="Lucida Sans" charset="0"/>
          <a:ea typeface="Lucida Sans" charset="0"/>
          <a:cs typeface="Lucida Sans"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docs.groovy-lang.org/next/html/documentation/core-traits.html" TargetMode="External"/><Relationship Id="rId2" Type="http://schemas.openxmlformats.org/officeDocument/2006/relationships/hyperlink" Target="http://groovy-lang.org/metaprogramming.html" TargetMode="External"/><Relationship Id="rId1" Type="http://schemas.openxmlformats.org/officeDocument/2006/relationships/slideLayout" Target="../slideLayouts/slideLayout2.xml"/><Relationship Id="rId5" Type="http://schemas.openxmlformats.org/officeDocument/2006/relationships/hyperlink" Target="http://groovy-lang.org/json.html" TargetMode="External"/><Relationship Id="rId4" Type="http://schemas.openxmlformats.org/officeDocument/2006/relationships/hyperlink" Target="http://melix.github.io/blog/2014/12/10-things-static-cant-do.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groovy-lang.org/differenc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r>
              <a:rPr lang="en-US" smtClean="0"/>
              <a:t>Unit </a:t>
            </a:r>
            <a:r>
              <a:rPr lang="en-US" smtClean="0"/>
              <a:t>8: dynamic programming</a:t>
            </a:r>
            <a:endParaRPr lang="en-US" dirty="0"/>
          </a:p>
        </p:txBody>
      </p:sp>
      <p:sp>
        <p:nvSpPr>
          <p:cNvPr id="4" name="Footer Placeholder 3"/>
          <p:cNvSpPr>
            <a:spLocks noGrp="1"/>
          </p:cNvSpPr>
          <p:nvPr>
            <p:ph type="ftr" sz="quarter" idx="11"/>
          </p:nvPr>
        </p:nvSpPr>
        <p:spPr/>
        <p:txBody>
          <a:bodyPr/>
          <a:lstStyle/>
          <a:p>
            <a:r>
              <a:rPr lang="en-US" smtClean="0"/>
              <a:t>unit </a:t>
            </a:r>
            <a:r>
              <a:rPr lang="en-US" smtClean="0"/>
              <a:t>8: dynamic programming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00880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“groovier” version of the class</a:t>
            </a:r>
          </a:p>
        </p:txBody>
      </p:sp>
      <p:sp>
        <p:nvSpPr>
          <p:cNvPr id="3" name="Content Placeholder 2"/>
          <p:cNvSpPr>
            <a:spLocks noGrp="1"/>
          </p:cNvSpPr>
          <p:nvPr>
            <p:ph idx="1"/>
          </p:nvPr>
        </p:nvSpPr>
        <p:spPr/>
        <p:txBody>
          <a:bodyPr>
            <a:normAutofit fontScale="92500" lnSpcReduction="10000"/>
          </a:bodyPr>
          <a:lstStyle/>
          <a:p>
            <a:r>
              <a:rPr lang="en-GB" sz="2200" dirty="0"/>
              <a:t>This version makes use of some further Groovy goodness</a:t>
            </a:r>
          </a:p>
          <a:p>
            <a:pPr marL="0" indent="0">
              <a:buNone/>
            </a:pPr>
            <a:r>
              <a:rPr lang="en-GB" sz="1900" dirty="0">
                <a:solidFill>
                  <a:srgbClr val="C00000"/>
                </a:solidFill>
                <a:latin typeface="Consolas" charset="0"/>
                <a:ea typeface="Consolas" charset="0"/>
                <a:cs typeface="Consolas" charset="0"/>
              </a:rPr>
              <a:t>class Person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final </a:t>
            </a: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age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Person(name, age)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this.name = 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this.age</a:t>
            </a:r>
            <a:r>
              <a:rPr lang="en-GB" sz="1900" dirty="0">
                <a:solidFill>
                  <a:srgbClr val="C00000"/>
                </a:solidFill>
                <a:latin typeface="Consolas" charset="0"/>
                <a:ea typeface="Consolas" charset="0"/>
                <a:cs typeface="Consolas" charset="0"/>
              </a:rPr>
              <a:t> = age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increaseAge</a:t>
            </a:r>
            <a:r>
              <a:rPr lang="en-GB" sz="1900" dirty="0">
                <a:solidFill>
                  <a:srgbClr val="C00000"/>
                </a:solidFill>
                <a:latin typeface="Consolas" charset="0"/>
                <a:ea typeface="Consolas" charset="0"/>
                <a:cs typeface="Consolas" charset="0"/>
              </a:rPr>
              <a:t>(years)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this.age</a:t>
            </a:r>
            <a:r>
              <a:rPr lang="en-GB" sz="1900" dirty="0">
                <a:solidFill>
                  <a:srgbClr val="C00000"/>
                </a:solidFill>
                <a:latin typeface="Consolas" charset="0"/>
                <a:ea typeface="Consolas" charset="0"/>
                <a:cs typeface="Consolas" charset="0"/>
              </a:rPr>
              <a:t> += years</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p = new Person("Jim", 21)</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p.increaseAge</a:t>
            </a:r>
            <a:r>
              <a:rPr lang="en-GB" sz="1900" dirty="0">
                <a:solidFill>
                  <a:srgbClr val="C00000"/>
                </a:solidFill>
                <a:latin typeface="Consolas" charset="0"/>
                <a:ea typeface="Consolas" charset="0"/>
                <a:cs typeface="Consolas" charset="0"/>
              </a:rPr>
              <a:t> 1</a:t>
            </a:r>
            <a:r>
              <a:rPr lang="en-GB" dirty="0"/>
              <a:t/>
            </a:r>
            <a:br>
              <a:rPr lang="en-GB" dirty="0"/>
            </a:br>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10</a:t>
            </a:fld>
            <a:endParaRPr lang="en-US" dirty="0"/>
          </a:p>
        </p:txBody>
      </p:sp>
      <p:sp>
        <p:nvSpPr>
          <p:cNvPr id="6" name="TextBox 5"/>
          <p:cNvSpPr txBox="1"/>
          <p:nvPr/>
        </p:nvSpPr>
        <p:spPr>
          <a:xfrm>
            <a:off x="6154614" y="2342005"/>
            <a:ext cx="5509848" cy="2031325"/>
          </a:xfrm>
          <a:prstGeom prst="rect">
            <a:avLst/>
          </a:prstGeom>
          <a:noFill/>
        </p:spPr>
        <p:txBody>
          <a:bodyPr wrap="square" rtlCol="0">
            <a:spAutoFit/>
          </a:bodyPr>
          <a:lstStyle/>
          <a:p>
            <a:pPr marL="285750" indent="-285750">
              <a:buFont typeface="Arial" panose="020B0604020202020204" pitchFamily="34" charset="0"/>
              <a:buChar char="•"/>
            </a:pPr>
            <a:r>
              <a:rPr lang="en-GB" dirty="0"/>
              <a:t>Semicolons are optional</a:t>
            </a:r>
          </a:p>
          <a:p>
            <a:pPr marL="285750" indent="-285750">
              <a:buFont typeface="Arial" panose="020B0604020202020204" pitchFamily="34" charset="0"/>
              <a:buChar char="•"/>
            </a:pPr>
            <a:r>
              <a:rPr lang="en-GB" dirty="0"/>
              <a:t>Optional  typing for fields, parameters, return types (although strong typing is recommended for fields in particular)</a:t>
            </a:r>
          </a:p>
          <a:p>
            <a:pPr marL="285750" indent="-285750">
              <a:buFont typeface="Arial" panose="020B0604020202020204" pitchFamily="34" charset="0"/>
              <a:buChar char="•"/>
            </a:pPr>
            <a:r>
              <a:rPr lang="en-GB" dirty="0"/>
              <a:t>Method calls can omit the parenthesis if there is at least one parameter and there is no ambiguity.</a:t>
            </a:r>
          </a:p>
          <a:p>
            <a:endParaRPr lang="en-GB" dirty="0"/>
          </a:p>
        </p:txBody>
      </p:sp>
    </p:spTree>
    <p:extLst>
      <p:ext uri="{BB962C8B-B14F-4D97-AF65-F5344CB8AC3E}">
        <p14:creationId xmlns:p14="http://schemas.microsoft.com/office/powerpoint/2010/main" val="59001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methods in a static language</a:t>
            </a:r>
          </a:p>
        </p:txBody>
      </p:sp>
      <p:sp>
        <p:nvSpPr>
          <p:cNvPr id="3" name="Content Placeholder 2"/>
          <p:cNvSpPr>
            <a:spLocks noGrp="1"/>
          </p:cNvSpPr>
          <p:nvPr>
            <p:ph idx="1"/>
          </p:nvPr>
        </p:nvSpPr>
        <p:spPr/>
        <p:txBody>
          <a:bodyPr/>
          <a:lstStyle/>
          <a:p>
            <a:r>
              <a:rPr lang="en-GB" dirty="0"/>
              <a:t>In Java/C#, when you call a method, the compiler checks that the reference type has the appropriate method</a:t>
            </a:r>
          </a:p>
          <a:p>
            <a:r>
              <a:rPr lang="en-GB" dirty="0"/>
              <a:t>The following works if the </a:t>
            </a:r>
            <a:r>
              <a:rPr lang="en-GB" i="1" dirty="0"/>
              <a:t>Person</a:t>
            </a:r>
            <a:r>
              <a:rPr lang="en-GB" dirty="0"/>
              <a:t> class has a method </a:t>
            </a:r>
            <a:r>
              <a:rPr lang="en-GB" i="1" dirty="0" err="1"/>
              <a:t>increaseAge</a:t>
            </a:r>
            <a:r>
              <a:rPr lang="en-GB" dirty="0"/>
              <a:t> because the variable </a:t>
            </a:r>
            <a:r>
              <a:rPr lang="en-GB" i="1" dirty="0"/>
              <a:t>p</a:t>
            </a:r>
            <a:r>
              <a:rPr lang="en-GB" dirty="0"/>
              <a:t> is declared as a reference of type </a:t>
            </a:r>
            <a:r>
              <a:rPr lang="en-GB" i="1" dirty="0"/>
              <a:t>Person</a:t>
            </a:r>
          </a:p>
          <a:p>
            <a:pPr marL="0" indent="0">
              <a:buNone/>
            </a:pPr>
            <a:r>
              <a:rPr lang="en-GB" dirty="0">
                <a:solidFill>
                  <a:srgbClr val="C00000"/>
                </a:solidFill>
                <a:latin typeface="Consolas" charset="0"/>
                <a:ea typeface="Consolas" charset="0"/>
                <a:cs typeface="Consolas" charset="0"/>
              </a:rPr>
              <a:t>Person p = new Person("Jim", 21);</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p.increaseAge</a:t>
            </a:r>
            <a:r>
              <a:rPr lang="en-GB" dirty="0">
                <a:solidFill>
                  <a:srgbClr val="C00000"/>
                </a:solidFill>
                <a:latin typeface="Consolas" charset="0"/>
                <a:ea typeface="Consolas" charset="0"/>
                <a:cs typeface="Consolas" charset="0"/>
              </a:rPr>
              <a:t>(1);</a:t>
            </a:r>
          </a:p>
          <a:p>
            <a:r>
              <a:rPr lang="en-GB" dirty="0"/>
              <a:t>The following would </a:t>
            </a:r>
            <a:r>
              <a:rPr lang="en-GB" u="sng" dirty="0"/>
              <a:t>not</a:t>
            </a:r>
            <a:r>
              <a:rPr lang="en-GB" dirty="0"/>
              <a:t> work because the variable is declared as </a:t>
            </a:r>
            <a:r>
              <a:rPr lang="en-GB" i="1" dirty="0"/>
              <a:t>Object</a:t>
            </a:r>
            <a:r>
              <a:rPr lang="en-GB" dirty="0"/>
              <a:t>, which does not have the method, even though the object itself is in fact an instance of </a:t>
            </a:r>
            <a:r>
              <a:rPr lang="en-GB" i="1" dirty="0"/>
              <a:t>Person</a:t>
            </a:r>
            <a:r>
              <a:rPr lang="en-GB" dirty="0"/>
              <a:t>, which does have the method</a:t>
            </a:r>
          </a:p>
          <a:p>
            <a:pPr marL="0" indent="0">
              <a:buNone/>
            </a:pPr>
            <a:r>
              <a:rPr lang="en-GB" dirty="0">
                <a:solidFill>
                  <a:srgbClr val="C00000"/>
                </a:solidFill>
                <a:latin typeface="Consolas" charset="0"/>
                <a:ea typeface="Consolas" charset="0"/>
                <a:cs typeface="Consolas" charset="0"/>
              </a:rPr>
              <a:t>Object o = new Person("Jim", 21);</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o.increaseAge</a:t>
            </a:r>
            <a:r>
              <a:rPr lang="en-GB" dirty="0">
                <a:solidFill>
                  <a:srgbClr val="C00000"/>
                </a:solidFill>
                <a:latin typeface="Consolas" charset="0"/>
                <a:ea typeface="Consolas" charset="0"/>
                <a:cs typeface="Consolas" charset="0"/>
              </a:rPr>
              <a:t>(1);</a:t>
            </a:r>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275021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Duck typing</a:t>
            </a:r>
          </a:p>
        </p:txBody>
      </p:sp>
      <p:sp>
        <p:nvSpPr>
          <p:cNvPr id="3" name="Content Placeholder 2"/>
          <p:cNvSpPr>
            <a:spLocks noGrp="1"/>
          </p:cNvSpPr>
          <p:nvPr>
            <p:ph idx="1"/>
          </p:nvPr>
        </p:nvSpPr>
        <p:spPr/>
        <p:txBody>
          <a:bodyPr/>
          <a:lstStyle/>
          <a:p>
            <a:r>
              <a:rPr lang="en-GB" dirty="0"/>
              <a:t>In Groovy, the second example on the previous  slide does work because</a:t>
            </a:r>
            <a:br>
              <a:rPr lang="en-GB" dirty="0"/>
            </a:br>
            <a:r>
              <a:rPr lang="en-GB" dirty="0"/>
              <a:t>Groovy supports “</a:t>
            </a:r>
            <a:r>
              <a:rPr lang="en-GB" u="sng" dirty="0"/>
              <a:t>duck typing</a:t>
            </a:r>
            <a:r>
              <a:rPr lang="en-GB" dirty="0"/>
              <a:t>” by default</a:t>
            </a:r>
          </a:p>
          <a:p>
            <a:r>
              <a:rPr lang="en-GB" dirty="0"/>
              <a:t>The </a:t>
            </a:r>
            <a:r>
              <a:rPr lang="en-GB" u="sng" dirty="0"/>
              <a:t>duck test</a:t>
            </a:r>
            <a:r>
              <a:rPr lang="en-GB" dirty="0"/>
              <a:t>: </a:t>
            </a:r>
          </a:p>
          <a:p>
            <a:pPr marL="0" indent="0">
              <a:buNone/>
            </a:pPr>
            <a:r>
              <a:rPr lang="en-GB" dirty="0"/>
              <a:t> </a:t>
            </a:r>
            <a:r>
              <a:rPr lang="en-GB" i="1" dirty="0"/>
              <a:t>”If it </a:t>
            </a:r>
            <a:r>
              <a:rPr lang="en-GB" b="1" i="1" dirty="0"/>
              <a:t>looks</a:t>
            </a:r>
            <a:r>
              <a:rPr lang="en-GB" i="1" dirty="0"/>
              <a:t> like a duck, </a:t>
            </a:r>
            <a:r>
              <a:rPr lang="en-GB" b="1" i="1" dirty="0"/>
              <a:t>swims</a:t>
            </a:r>
            <a:r>
              <a:rPr lang="en-GB" i="1" dirty="0"/>
              <a:t> like a duck, and </a:t>
            </a:r>
            <a:r>
              <a:rPr lang="en-GB" b="1" i="1" dirty="0"/>
              <a:t>quacks</a:t>
            </a:r>
            <a:r>
              <a:rPr lang="en-GB" i="1" dirty="0"/>
              <a:t> like a duck, </a:t>
            </a:r>
            <a:br>
              <a:rPr lang="en-GB" i="1" dirty="0"/>
            </a:br>
            <a:r>
              <a:rPr lang="en-GB" i="1" dirty="0"/>
              <a:t>   then it </a:t>
            </a:r>
            <a:r>
              <a:rPr lang="en-GB" b="1" i="1" dirty="0"/>
              <a:t>probably is a duck</a:t>
            </a:r>
            <a:r>
              <a:rPr lang="en-GB" i="1" dirty="0"/>
              <a:t>”</a:t>
            </a:r>
          </a:p>
          <a:p>
            <a:r>
              <a:rPr lang="en-GB" dirty="0"/>
              <a:t>The implication is that something doesn’t have to be </a:t>
            </a:r>
            <a:r>
              <a:rPr lang="en-GB" u="sng" dirty="0"/>
              <a:t>called</a:t>
            </a:r>
            <a:r>
              <a:rPr lang="en-GB" dirty="0"/>
              <a:t> a duck to </a:t>
            </a:r>
            <a:r>
              <a:rPr lang="en-GB" u="sng" dirty="0"/>
              <a:t>behave</a:t>
            </a:r>
            <a:r>
              <a:rPr lang="en-GB" dirty="0"/>
              <a:t/>
            </a:r>
            <a:br>
              <a:rPr lang="en-GB" dirty="0"/>
            </a:br>
            <a:r>
              <a:rPr lang="en-GB" dirty="0"/>
              <a:t>like a duck</a:t>
            </a:r>
          </a:p>
          <a:p>
            <a:r>
              <a:rPr lang="en-GB" dirty="0"/>
              <a:t>In programming, duck typing is concerned with establishing the suitability of an object </a:t>
            </a:r>
            <a:br>
              <a:rPr lang="en-GB" dirty="0"/>
            </a:br>
            <a:r>
              <a:rPr lang="en-GB" dirty="0"/>
              <a:t>for some purpose</a:t>
            </a:r>
          </a:p>
          <a:p>
            <a:r>
              <a:rPr lang="en-GB" dirty="0"/>
              <a:t>An object's suitability is determined by the presence of methods or </a:t>
            </a:r>
            <a:br>
              <a:rPr lang="en-GB" dirty="0"/>
            </a:br>
            <a:r>
              <a:rPr lang="en-GB" dirty="0"/>
              <a:t>properties rather than the type of the variable</a:t>
            </a:r>
          </a:p>
          <a:p>
            <a:r>
              <a:rPr lang="en-GB" dirty="0"/>
              <a:t>Duck typing is an example of </a:t>
            </a:r>
            <a:r>
              <a:rPr lang="en-GB" u="sng" dirty="0"/>
              <a:t>structural typing</a:t>
            </a:r>
            <a:r>
              <a:rPr lang="en-GB" dirty="0"/>
              <a:t>, as opposed to </a:t>
            </a:r>
            <a:r>
              <a:rPr lang="en-GB" u="sng" dirty="0"/>
              <a:t>nominative typing</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12</a:t>
            </a:fld>
            <a:endParaRPr lang="en-US" dirty="0"/>
          </a:p>
        </p:txBody>
      </p:sp>
      <p:pic>
        <p:nvPicPr>
          <p:cNvPr id="1026" name="Picture 2" descr="Image result for duck ty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316" y="1526644"/>
            <a:ext cx="2552456" cy="24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2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ipe(down)">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Duck typing in Groovy</a:t>
            </a:r>
          </a:p>
        </p:txBody>
      </p:sp>
      <p:sp>
        <p:nvSpPr>
          <p:cNvPr id="3" name="Content Placeholder 2"/>
          <p:cNvSpPr>
            <a:spLocks noGrp="1"/>
          </p:cNvSpPr>
          <p:nvPr>
            <p:ph idx="1"/>
          </p:nvPr>
        </p:nvSpPr>
        <p:spPr/>
        <p:txBody>
          <a:bodyPr>
            <a:noAutofit/>
          </a:bodyPr>
          <a:lstStyle/>
          <a:p>
            <a:r>
              <a:rPr lang="en-GB" dirty="0"/>
              <a:t>What can a Duck and a Person do?</a:t>
            </a:r>
          </a:p>
          <a:p>
            <a:pPr marL="0" indent="0">
              <a:buNone/>
            </a:pPr>
            <a:r>
              <a:rPr lang="en-GB" sz="1800" dirty="0">
                <a:solidFill>
                  <a:srgbClr val="C00000"/>
                </a:solidFill>
                <a:latin typeface="Consolas" charset="0"/>
                <a:ea typeface="Consolas" charset="0"/>
                <a:cs typeface="Consolas" charset="0"/>
              </a:rPr>
              <a:t>class Duck</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walk()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"I'm a Duck, I can walk..."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swim()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"I'm a Duck, I can swim..."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quack()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"I'm a Duck, I can quack"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class Person</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walk()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"I'm a Person, I can walk..."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swim()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"I'm a Person, I can swim..."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talk()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"I'm a Person, I can talk..."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d = new Duck()</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p = new Person()</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endParaRPr lang="en-GB" sz="1800" dirty="0">
              <a:solidFill>
                <a:srgbClr val="C00000"/>
              </a:solidFill>
              <a:latin typeface="Consolas" charset="0"/>
              <a:ea typeface="Consolas" charset="0"/>
              <a:cs typeface="Consolas" charset="0"/>
            </a:endParaRP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13</a:t>
            </a:fld>
            <a:endParaRPr lang="en-US" dirty="0"/>
          </a:p>
        </p:txBody>
      </p:sp>
      <p:sp>
        <p:nvSpPr>
          <p:cNvPr id="6" name="TextBox 5"/>
          <p:cNvSpPr txBox="1"/>
          <p:nvPr/>
        </p:nvSpPr>
        <p:spPr>
          <a:xfrm>
            <a:off x="4243754" y="5627077"/>
            <a:ext cx="602126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variables declared with </a:t>
            </a:r>
            <a:r>
              <a:rPr lang="en-GB" i="1" dirty="0" err="1"/>
              <a:t>def</a:t>
            </a:r>
            <a:r>
              <a:rPr lang="en-GB" dirty="0"/>
              <a:t>  so references contain no type info</a:t>
            </a:r>
          </a:p>
        </p:txBody>
      </p:sp>
    </p:spTree>
    <p:extLst>
      <p:ext uri="{BB962C8B-B14F-4D97-AF65-F5344CB8AC3E}">
        <p14:creationId xmlns:p14="http://schemas.microsoft.com/office/powerpoint/2010/main" val="427058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Duck typing in Groovy</a:t>
            </a:r>
          </a:p>
        </p:txBody>
      </p:sp>
      <p:sp>
        <p:nvSpPr>
          <p:cNvPr id="3" name="Content Placeholder 2"/>
          <p:cNvSpPr>
            <a:spLocks noGrp="1"/>
          </p:cNvSpPr>
          <p:nvPr>
            <p:ph idx="1"/>
          </p:nvPr>
        </p:nvSpPr>
        <p:spPr/>
        <p:txBody>
          <a:bodyPr>
            <a:noAutofit/>
          </a:bodyPr>
          <a:lstStyle/>
          <a:p>
            <a:r>
              <a:rPr lang="en-GB" dirty="0"/>
              <a:t>Method calls will work as long as method with the appropriate name is found on runtime object</a:t>
            </a:r>
          </a:p>
          <a:p>
            <a:pPr marL="0" indent="0">
              <a:buNone/>
            </a:pPr>
            <a:r>
              <a:rPr lang="en-GB" sz="1800" dirty="0" err="1">
                <a:solidFill>
                  <a:srgbClr val="C00000"/>
                </a:solidFill>
                <a:latin typeface="Consolas" charset="0"/>
                <a:ea typeface="Consolas" charset="0"/>
                <a:cs typeface="Consolas" charset="0"/>
              </a:rPr>
              <a:t>d.walk</a:t>
            </a:r>
            <a:r>
              <a:rPr lang="en-GB" sz="1800" dirty="0">
                <a:solidFill>
                  <a:srgbClr val="C00000"/>
                </a:solidFill>
                <a:latin typeface="Consolas" charset="0"/>
                <a:ea typeface="Consolas" charset="0"/>
                <a:cs typeface="Consolas" charset="0"/>
              </a:rPr>
              <a:t>()   </a:t>
            </a:r>
            <a:r>
              <a:rPr lang="en-GB" sz="1800" dirty="0">
                <a:solidFill>
                  <a:schemeClr val="tx1"/>
                </a:solidFill>
                <a:latin typeface="Consolas" charset="0"/>
                <a:ea typeface="Consolas" charset="0"/>
                <a:cs typeface="Consolas" charset="0"/>
              </a:rPr>
              <a:t>// Ok, duck has walk() method</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d.swim</a:t>
            </a:r>
            <a:r>
              <a:rPr lang="en-GB" sz="1800" dirty="0">
                <a:solidFill>
                  <a:srgbClr val="C00000"/>
                </a:solidFill>
                <a:latin typeface="Consolas" charset="0"/>
                <a:ea typeface="Consolas" charset="0"/>
                <a:cs typeface="Consolas" charset="0"/>
              </a:rPr>
              <a:t>()   </a:t>
            </a:r>
            <a:r>
              <a:rPr lang="en-GB" sz="1800" dirty="0">
                <a:solidFill>
                  <a:schemeClr val="tx1"/>
                </a:solidFill>
                <a:latin typeface="Consolas" charset="0"/>
                <a:ea typeface="Consolas" charset="0"/>
                <a:cs typeface="Consolas" charset="0"/>
              </a:rPr>
              <a:t>// Ok, duck has swim() method</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d.quack</a:t>
            </a:r>
            <a:r>
              <a:rPr lang="en-GB" sz="1800" dirty="0">
                <a:solidFill>
                  <a:srgbClr val="C00000"/>
                </a:solidFill>
                <a:latin typeface="Consolas" charset="0"/>
                <a:ea typeface="Consolas" charset="0"/>
                <a:cs typeface="Consolas" charset="0"/>
              </a:rPr>
              <a:t>()  </a:t>
            </a:r>
            <a:r>
              <a:rPr lang="en-GB" sz="1800" dirty="0">
                <a:solidFill>
                  <a:schemeClr val="tx1"/>
                </a:solidFill>
                <a:latin typeface="Consolas" charset="0"/>
                <a:ea typeface="Consolas" charset="0"/>
                <a:cs typeface="Consolas" charset="0"/>
              </a:rPr>
              <a:t>// Ok, duck has quack() method</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p.walk</a:t>
            </a:r>
            <a:r>
              <a:rPr lang="en-GB" sz="1800" dirty="0">
                <a:solidFill>
                  <a:srgbClr val="C00000"/>
                </a:solidFill>
                <a:latin typeface="Consolas" charset="0"/>
                <a:ea typeface="Consolas" charset="0"/>
                <a:cs typeface="Consolas" charset="0"/>
              </a:rPr>
              <a:t>()   </a:t>
            </a:r>
            <a:r>
              <a:rPr lang="en-GB" sz="1800" dirty="0">
                <a:solidFill>
                  <a:schemeClr val="tx1"/>
                </a:solidFill>
                <a:latin typeface="Consolas" charset="0"/>
                <a:ea typeface="Consolas" charset="0"/>
                <a:cs typeface="Consolas" charset="0"/>
              </a:rPr>
              <a:t>// Ok, person has walk() method</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p.swim</a:t>
            </a:r>
            <a:r>
              <a:rPr lang="en-GB" sz="1800" dirty="0">
                <a:solidFill>
                  <a:srgbClr val="C00000"/>
                </a:solidFill>
                <a:latin typeface="Consolas" charset="0"/>
                <a:ea typeface="Consolas" charset="0"/>
                <a:cs typeface="Consolas" charset="0"/>
              </a:rPr>
              <a:t>()   </a:t>
            </a:r>
            <a:r>
              <a:rPr lang="en-GB" sz="1800" dirty="0">
                <a:solidFill>
                  <a:schemeClr val="tx1"/>
                </a:solidFill>
                <a:latin typeface="Consolas" charset="0"/>
                <a:ea typeface="Consolas" charset="0"/>
                <a:cs typeface="Consolas" charset="0"/>
              </a:rPr>
              <a:t>// Ok, person has swim() method</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p.quack</a:t>
            </a:r>
            <a:r>
              <a:rPr lang="en-GB" sz="1800" dirty="0">
                <a:solidFill>
                  <a:srgbClr val="C00000"/>
                </a:solidFill>
                <a:latin typeface="Consolas" charset="0"/>
                <a:ea typeface="Consolas" charset="0"/>
                <a:cs typeface="Consolas" charset="0"/>
              </a:rPr>
              <a:t>()  </a:t>
            </a:r>
            <a:r>
              <a:rPr lang="en-GB" sz="1800" dirty="0">
                <a:solidFill>
                  <a:schemeClr val="tx1"/>
                </a:solidFill>
                <a:latin typeface="Consolas" charset="0"/>
                <a:ea typeface="Consolas" charset="0"/>
                <a:cs typeface="Consolas" charset="0"/>
              </a:rPr>
              <a:t>// Runtime error, no quack() method</a:t>
            </a:r>
          </a:p>
          <a:p>
            <a:pPr marL="0" indent="0">
              <a:buNone/>
            </a:pPr>
            <a:r>
              <a:rPr lang="en-GB" sz="1800" dirty="0">
                <a:solidFill>
                  <a:srgbClr val="0070C0"/>
                </a:solidFill>
                <a:latin typeface="Consolas" charset="0"/>
                <a:ea typeface="Consolas" charset="0"/>
                <a:cs typeface="Consolas" charset="0"/>
              </a:rPr>
              <a:t>I'm a Duck, I can walk...</a:t>
            </a:r>
            <a:br>
              <a:rPr lang="en-GB" sz="1800" dirty="0">
                <a:solidFill>
                  <a:srgbClr val="0070C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I'm a Duck, I can swim...</a:t>
            </a:r>
            <a:br>
              <a:rPr lang="en-GB" sz="1800" dirty="0">
                <a:solidFill>
                  <a:srgbClr val="0070C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I'm a Duck, I can quack</a:t>
            </a:r>
            <a:br>
              <a:rPr lang="en-GB" sz="1800" dirty="0">
                <a:solidFill>
                  <a:srgbClr val="0070C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I'm a Person, I can walk...</a:t>
            </a:r>
            <a:br>
              <a:rPr lang="en-GB" sz="1800" dirty="0">
                <a:solidFill>
                  <a:srgbClr val="0070C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I'm a Person, I can swim...</a:t>
            </a:r>
            <a:br>
              <a:rPr lang="en-GB" sz="1800" dirty="0">
                <a:solidFill>
                  <a:srgbClr val="0070C0"/>
                </a:solidFill>
                <a:latin typeface="Consolas" charset="0"/>
                <a:ea typeface="Consolas" charset="0"/>
                <a:cs typeface="Consolas" charset="0"/>
              </a:rPr>
            </a:br>
            <a:r>
              <a:rPr lang="en-GB" sz="1800" dirty="0">
                <a:solidFill>
                  <a:srgbClr val="FF0000"/>
                </a:solidFill>
                <a:latin typeface="Consolas" charset="0"/>
                <a:ea typeface="Consolas" charset="0"/>
                <a:cs typeface="Consolas" charset="0"/>
              </a:rPr>
              <a:t>Caught: </a:t>
            </a:r>
            <a:r>
              <a:rPr lang="en-GB" sz="1800" dirty="0" err="1">
                <a:solidFill>
                  <a:srgbClr val="FF0000"/>
                </a:solidFill>
                <a:latin typeface="Consolas" charset="0"/>
                <a:ea typeface="Consolas" charset="0"/>
                <a:cs typeface="Consolas" charset="0"/>
              </a:rPr>
              <a:t>groovy.lang.MissingMethodException</a:t>
            </a:r>
            <a:r>
              <a:rPr lang="en-GB" sz="1800" dirty="0">
                <a:solidFill>
                  <a:srgbClr val="FF0000"/>
                </a:solidFill>
                <a:latin typeface="Consolas" charset="0"/>
                <a:ea typeface="Consolas" charset="0"/>
                <a:cs typeface="Consolas" charset="0"/>
              </a:rPr>
              <a:t>: </a:t>
            </a:r>
            <a:br>
              <a:rPr lang="en-GB" sz="1800" dirty="0">
                <a:solidFill>
                  <a:srgbClr val="FF0000"/>
                </a:solidFill>
                <a:latin typeface="Consolas" charset="0"/>
                <a:ea typeface="Consolas" charset="0"/>
                <a:cs typeface="Consolas" charset="0"/>
              </a:rPr>
            </a:br>
            <a:r>
              <a:rPr lang="en-GB" sz="1800" dirty="0">
                <a:solidFill>
                  <a:srgbClr val="FF0000"/>
                </a:solidFill>
                <a:latin typeface="Consolas" charset="0"/>
                <a:ea typeface="Consolas" charset="0"/>
                <a:cs typeface="Consolas" charset="0"/>
              </a:rPr>
              <a:t>No signature of method: </a:t>
            </a:r>
            <a:r>
              <a:rPr lang="en-GB" sz="1800" dirty="0" err="1">
                <a:solidFill>
                  <a:srgbClr val="FF0000"/>
                </a:solidFill>
                <a:latin typeface="Consolas" charset="0"/>
                <a:ea typeface="Consolas" charset="0"/>
                <a:cs typeface="Consolas" charset="0"/>
              </a:rPr>
              <a:t>Person.quack</a:t>
            </a:r>
            <a:r>
              <a:rPr lang="en-GB" sz="1800" dirty="0">
                <a:solidFill>
                  <a:srgbClr val="FF0000"/>
                </a:solidFill>
                <a:latin typeface="Consolas" charset="0"/>
                <a:ea typeface="Consolas" charset="0"/>
                <a:cs typeface="Consolas" charset="0"/>
              </a:rPr>
              <a:t>() is </a:t>
            </a:r>
            <a:br>
              <a:rPr lang="en-GB" sz="1800" dirty="0">
                <a:solidFill>
                  <a:srgbClr val="FF0000"/>
                </a:solidFill>
                <a:latin typeface="Consolas" charset="0"/>
                <a:ea typeface="Consolas" charset="0"/>
                <a:cs typeface="Consolas" charset="0"/>
              </a:rPr>
            </a:br>
            <a:r>
              <a:rPr lang="en-GB" sz="1800" dirty="0">
                <a:solidFill>
                  <a:srgbClr val="FF0000"/>
                </a:solidFill>
                <a:latin typeface="Consolas" charset="0"/>
                <a:ea typeface="Consolas" charset="0"/>
                <a:cs typeface="Consolas" charset="0"/>
              </a:rPr>
              <a:t>applicable for argument types: () values: []</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14</a:t>
            </a:fld>
            <a:endParaRPr lang="en-US" dirty="0"/>
          </a:p>
        </p:txBody>
      </p:sp>
      <p:sp>
        <p:nvSpPr>
          <p:cNvPr id="6" name="TextBox 5"/>
          <p:cNvSpPr txBox="1"/>
          <p:nvPr/>
        </p:nvSpPr>
        <p:spPr>
          <a:xfrm>
            <a:off x="7618837" y="4783016"/>
            <a:ext cx="4142096" cy="1261884"/>
          </a:xfrm>
          <a:prstGeom prst="rect">
            <a:avLst/>
          </a:prstGeom>
          <a:noFill/>
        </p:spPr>
        <p:txBody>
          <a:bodyPr wrap="none" rtlCol="0">
            <a:spAutoFit/>
          </a:bodyPr>
          <a:lstStyle/>
          <a:p>
            <a:r>
              <a:rPr lang="en-GB" sz="2000" dirty="0">
                <a:solidFill>
                  <a:schemeClr val="tx1">
                    <a:lumMod val="75000"/>
                    <a:lumOff val="25000"/>
                  </a:schemeClr>
                </a:solidFill>
              </a:rPr>
              <a:t>Could then assign a </a:t>
            </a:r>
            <a:r>
              <a:rPr lang="en-GB" sz="2000" i="1" dirty="0">
                <a:solidFill>
                  <a:schemeClr val="tx1">
                    <a:lumMod val="75000"/>
                    <a:lumOff val="25000"/>
                  </a:schemeClr>
                </a:solidFill>
              </a:rPr>
              <a:t>Duck</a:t>
            </a:r>
            <a:r>
              <a:rPr lang="en-GB" sz="2000" dirty="0">
                <a:solidFill>
                  <a:schemeClr val="tx1">
                    <a:lumMod val="75000"/>
                    <a:lumOff val="25000"/>
                  </a:schemeClr>
                </a:solidFill>
              </a:rPr>
              <a:t> object to p:</a:t>
            </a:r>
          </a:p>
          <a:p>
            <a:r>
              <a:rPr lang="en-GB" dirty="0">
                <a:solidFill>
                  <a:srgbClr val="C00000"/>
                </a:solidFill>
                <a:latin typeface="Consolas" charset="0"/>
                <a:ea typeface="Consolas" charset="0"/>
                <a:cs typeface="Consolas" charset="0"/>
              </a:rPr>
              <a:t>p = new Duck()</a:t>
            </a:r>
          </a:p>
          <a:p>
            <a:endParaRPr lang="en-GB" dirty="0"/>
          </a:p>
          <a:p>
            <a:r>
              <a:rPr lang="en-GB" sz="2000" i="1" dirty="0">
                <a:solidFill>
                  <a:schemeClr val="tx1">
                    <a:lumMod val="75000"/>
                    <a:lumOff val="25000"/>
                  </a:schemeClr>
                </a:solidFill>
              </a:rPr>
              <a:t>p</a:t>
            </a:r>
            <a:r>
              <a:rPr lang="en-GB" sz="2000" dirty="0">
                <a:solidFill>
                  <a:schemeClr val="tx1">
                    <a:lumMod val="75000"/>
                    <a:lumOff val="25000"/>
                  </a:schemeClr>
                </a:solidFill>
              </a:rPr>
              <a:t> can now quack !</a:t>
            </a:r>
          </a:p>
        </p:txBody>
      </p:sp>
    </p:spTree>
    <p:extLst>
      <p:ext uri="{BB962C8B-B14F-4D97-AF65-F5344CB8AC3E}">
        <p14:creationId xmlns:p14="http://schemas.microsoft.com/office/powerpoint/2010/main" val="12654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Dispatch</a:t>
            </a:r>
          </a:p>
        </p:txBody>
      </p:sp>
      <p:sp>
        <p:nvSpPr>
          <p:cNvPr id="3" name="Content Placeholder 2"/>
          <p:cNvSpPr>
            <a:spLocks noGrp="1"/>
          </p:cNvSpPr>
          <p:nvPr>
            <p:ph idx="1"/>
          </p:nvPr>
        </p:nvSpPr>
        <p:spPr/>
        <p:txBody>
          <a:bodyPr>
            <a:normAutofit/>
          </a:bodyPr>
          <a:lstStyle/>
          <a:p>
            <a:r>
              <a:rPr lang="en-GB" dirty="0"/>
              <a:t>In OO programming messages are passed between objects in order to invoke actions</a:t>
            </a:r>
          </a:p>
          <a:p>
            <a:r>
              <a:rPr lang="en-GB" dirty="0"/>
              <a:t>The object whose action is invoked is the receiver of the message</a:t>
            </a:r>
          </a:p>
          <a:p>
            <a:r>
              <a:rPr lang="en-GB" dirty="0"/>
              <a:t>A message usually consists of the name of a method and parameters</a:t>
            </a:r>
          </a:p>
          <a:p>
            <a:r>
              <a:rPr lang="en-GB" dirty="0"/>
              <a:t>Method </a:t>
            </a:r>
            <a:r>
              <a:rPr lang="en-GB" u="sng" dirty="0"/>
              <a:t>dispatching</a:t>
            </a:r>
            <a:r>
              <a:rPr lang="en-GB" dirty="0"/>
              <a:t> is the process for selecting which method of the receiver should be invoked in response to a specific message</a:t>
            </a:r>
          </a:p>
          <a:p>
            <a:r>
              <a:rPr lang="en-GB" dirty="0"/>
              <a:t>If the compiler can tell what this method should be this is </a:t>
            </a:r>
            <a:r>
              <a:rPr lang="en-GB" u="sng" dirty="0"/>
              <a:t>static dispatch </a:t>
            </a:r>
            <a:r>
              <a:rPr lang="en-GB" dirty="0"/>
              <a:t>– the compiler binds the message to the correct method at </a:t>
            </a:r>
            <a:r>
              <a:rPr lang="en-GB" u="sng" dirty="0"/>
              <a:t>compile-time</a:t>
            </a:r>
          </a:p>
          <a:p>
            <a:pPr marL="0" indent="0">
              <a:buNone/>
            </a:pPr>
            <a:r>
              <a:rPr lang="en-GB" sz="1800" dirty="0">
                <a:solidFill>
                  <a:srgbClr val="C00000"/>
                </a:solidFill>
                <a:latin typeface="Consolas" charset="0"/>
                <a:ea typeface="Consolas" charset="0"/>
                <a:cs typeface="Consolas" charset="0"/>
              </a:rPr>
              <a:t>class Person{void hello(){</a:t>
            </a:r>
            <a:r>
              <a:rPr lang="en-GB" sz="1800" dirty="0" err="1">
                <a:solidFill>
                  <a:srgbClr val="C00000"/>
                </a:solidFill>
                <a:latin typeface="Consolas" charset="0"/>
                <a:ea typeface="Consolas" charset="0"/>
                <a:cs typeface="Consolas" charset="0"/>
              </a:rPr>
              <a:t>System.out.println</a:t>
            </a:r>
            <a:r>
              <a:rPr lang="en-GB" sz="1800" dirty="0">
                <a:solidFill>
                  <a:srgbClr val="C00000"/>
                </a:solidFill>
                <a:latin typeface="Consolas" charset="0"/>
                <a:ea typeface="Consolas" charset="0"/>
                <a:cs typeface="Consolas" charset="0"/>
              </a:rPr>
              <a:t>("Hello");}}</a:t>
            </a:r>
          </a:p>
          <a:p>
            <a:pPr marL="0" indent="0">
              <a:buNone/>
            </a:pPr>
            <a:r>
              <a:rPr lang="en-GB" sz="1800" dirty="0">
                <a:solidFill>
                  <a:srgbClr val="C00000"/>
                </a:solidFill>
                <a:latin typeface="Consolas" charset="0"/>
                <a:ea typeface="Consolas" charset="0"/>
                <a:cs typeface="Consolas" charset="0"/>
              </a:rPr>
              <a:t>Person p = new Person();</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p.hello</a:t>
            </a:r>
            <a:r>
              <a:rPr lang="en-GB" sz="1800"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15</a:t>
            </a:fld>
            <a:endParaRPr lang="en-US" dirty="0"/>
          </a:p>
        </p:txBody>
      </p:sp>
      <p:sp>
        <p:nvSpPr>
          <p:cNvPr id="6" name="TextBox 5"/>
          <p:cNvSpPr txBox="1"/>
          <p:nvPr/>
        </p:nvSpPr>
        <p:spPr>
          <a:xfrm>
            <a:off x="3974123" y="5345723"/>
            <a:ext cx="636373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compiler can bind call to </a:t>
            </a:r>
            <a:r>
              <a:rPr lang="en-GB" i="1" dirty="0"/>
              <a:t>hello</a:t>
            </a:r>
            <a:r>
              <a:rPr lang="en-GB" dirty="0"/>
              <a:t> to the </a:t>
            </a:r>
            <a:r>
              <a:rPr lang="en-GB" i="1" dirty="0"/>
              <a:t>hello</a:t>
            </a:r>
            <a:r>
              <a:rPr lang="en-GB" dirty="0"/>
              <a:t> method in class </a:t>
            </a:r>
            <a:r>
              <a:rPr lang="en-GB" i="1" dirty="0"/>
              <a:t>Person</a:t>
            </a:r>
          </a:p>
        </p:txBody>
      </p:sp>
    </p:spTree>
    <p:extLst>
      <p:ext uri="{BB962C8B-B14F-4D97-AF65-F5344CB8AC3E}">
        <p14:creationId xmlns:p14="http://schemas.microsoft.com/office/powerpoint/2010/main" val="325189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dispatch (Single dispatch)</a:t>
            </a:r>
          </a:p>
        </p:txBody>
      </p:sp>
      <p:sp>
        <p:nvSpPr>
          <p:cNvPr id="3" name="Content Placeholder 2"/>
          <p:cNvSpPr>
            <a:spLocks noGrp="1"/>
          </p:cNvSpPr>
          <p:nvPr>
            <p:ph idx="1"/>
          </p:nvPr>
        </p:nvSpPr>
        <p:spPr/>
        <p:txBody>
          <a:bodyPr>
            <a:normAutofit lnSpcReduction="10000"/>
          </a:bodyPr>
          <a:lstStyle/>
          <a:p>
            <a:r>
              <a:rPr lang="en-GB" dirty="0"/>
              <a:t>If we are using polymorphism, the compiler may not be able determine at compile-time what  method should be invoked</a:t>
            </a:r>
          </a:p>
          <a:p>
            <a:r>
              <a:rPr lang="en-GB" dirty="0"/>
              <a:t>In this example, the variable </a:t>
            </a:r>
            <a:r>
              <a:rPr lang="en-GB" dirty="0" err="1"/>
              <a:t>pt</a:t>
            </a:r>
            <a:r>
              <a:rPr lang="en-GB" dirty="0"/>
              <a:t>, with reference type Pet, could be either a Cat or a Dog object at runtime, depending on the command line argument</a:t>
            </a:r>
          </a:p>
          <a:p>
            <a:r>
              <a:rPr lang="en-GB" u="sng" dirty="0"/>
              <a:t>Dynamic dispatch</a:t>
            </a:r>
            <a:r>
              <a:rPr lang="en-GB" dirty="0"/>
              <a:t>, or </a:t>
            </a:r>
            <a:r>
              <a:rPr lang="en-GB" u="sng" dirty="0"/>
              <a:t>single dispatch</a:t>
            </a:r>
            <a:r>
              <a:rPr lang="en-GB" dirty="0"/>
              <a:t>, is used at runtime to select the method – if executed with a command line argument of “c”, the pet will </a:t>
            </a:r>
            <a:r>
              <a:rPr lang="en-GB" dirty="0" err="1"/>
              <a:t>miaow</a:t>
            </a:r>
            <a:endParaRPr lang="en-GB" dirty="0"/>
          </a:p>
          <a:p>
            <a:pPr marL="0" indent="0">
              <a:buNone/>
            </a:pPr>
            <a:r>
              <a:rPr lang="en-GB" sz="1900" dirty="0">
                <a:solidFill>
                  <a:srgbClr val="C00000"/>
                </a:solidFill>
                <a:latin typeface="Consolas" charset="0"/>
                <a:ea typeface="Consolas" charset="0"/>
                <a:cs typeface="Consolas" charset="0"/>
              </a:rPr>
              <a:t>abstract class Pet{abstract void hello();}</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Cat extends Pet{void hello(){</a:t>
            </a:r>
            <a:r>
              <a:rPr lang="en-GB" sz="1900" dirty="0" err="1">
                <a:solidFill>
                  <a:srgbClr val="C00000"/>
                </a:solidFill>
                <a:latin typeface="Consolas" charset="0"/>
                <a:ea typeface="Consolas" charset="0"/>
                <a:cs typeface="Consolas" charset="0"/>
              </a:rPr>
              <a:t>System.out.println</a:t>
            </a:r>
            <a:r>
              <a:rPr lang="en-GB" sz="1900" dirty="0">
                <a:solidFill>
                  <a:srgbClr val="C00000"/>
                </a:solidFill>
                <a:latin typeface="Consolas" charset="0"/>
                <a:ea typeface="Consolas" charset="0"/>
                <a:cs typeface="Consolas" charset="0"/>
              </a:rPr>
              <a:t>("Miaow");}}</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Dog extends Pet{void hello(){</a:t>
            </a:r>
            <a:r>
              <a:rPr lang="en-GB" sz="1900" dirty="0" err="1">
                <a:solidFill>
                  <a:srgbClr val="C00000"/>
                </a:solidFill>
                <a:latin typeface="Consolas" charset="0"/>
                <a:ea typeface="Consolas" charset="0"/>
                <a:cs typeface="Consolas" charset="0"/>
              </a:rPr>
              <a:t>System.out.println</a:t>
            </a:r>
            <a:r>
              <a:rPr lang="en-GB" sz="1900" dirty="0">
                <a:solidFill>
                  <a:srgbClr val="C00000"/>
                </a:solidFill>
                <a:latin typeface="Consolas" charset="0"/>
                <a:ea typeface="Consolas" charset="0"/>
                <a:cs typeface="Consolas" charset="0"/>
              </a:rPr>
              <a:t>("Woof");}}</a:t>
            </a:r>
          </a:p>
          <a:p>
            <a:pPr marL="0" indent="0">
              <a:buNone/>
            </a:pPr>
            <a:r>
              <a:rPr lang="en-GB" sz="1900" dirty="0">
                <a:solidFill>
                  <a:srgbClr val="C00000"/>
                </a:solidFill>
                <a:latin typeface="Consolas" charset="0"/>
                <a:ea typeface="Consolas" charset="0"/>
                <a:cs typeface="Consolas" charset="0"/>
              </a:rPr>
              <a:t>Pet </a:t>
            </a:r>
            <a:r>
              <a:rPr lang="en-GB" sz="1900" dirty="0" err="1">
                <a:solidFill>
                  <a:srgbClr val="C00000"/>
                </a:solidFill>
                <a:latin typeface="Consolas" charset="0"/>
                <a:ea typeface="Consolas" charset="0"/>
                <a:cs typeface="Consolas" charset="0"/>
              </a:rPr>
              <a:t>pt</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if(</a:t>
            </a:r>
            <a:r>
              <a:rPr lang="en-GB" sz="1900" dirty="0" err="1">
                <a:solidFill>
                  <a:srgbClr val="C00000"/>
                </a:solidFill>
                <a:latin typeface="Consolas" charset="0"/>
                <a:ea typeface="Consolas" charset="0"/>
                <a:cs typeface="Consolas" charset="0"/>
              </a:rPr>
              <a:t>args</a:t>
            </a:r>
            <a:r>
              <a:rPr lang="en-GB" sz="1900" dirty="0">
                <a:solidFill>
                  <a:srgbClr val="C00000"/>
                </a:solidFill>
                <a:latin typeface="Consolas" charset="0"/>
                <a:ea typeface="Consolas" charset="0"/>
                <a:cs typeface="Consolas" charset="0"/>
              </a:rPr>
              <a:t>[0].equals("c"))</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pt</a:t>
            </a:r>
            <a:r>
              <a:rPr lang="en-GB" sz="1900" dirty="0">
                <a:solidFill>
                  <a:srgbClr val="C00000"/>
                </a:solidFill>
                <a:latin typeface="Consolas" charset="0"/>
                <a:ea typeface="Consolas" charset="0"/>
                <a:cs typeface="Consolas" charset="0"/>
              </a:rPr>
              <a:t> = new Cat();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else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pt</a:t>
            </a:r>
            <a:r>
              <a:rPr lang="en-GB" sz="1900" dirty="0">
                <a:solidFill>
                  <a:srgbClr val="C00000"/>
                </a:solidFill>
                <a:latin typeface="Consolas" charset="0"/>
                <a:ea typeface="Consolas" charset="0"/>
                <a:cs typeface="Consolas" charset="0"/>
              </a:rPr>
              <a:t> = new Dog();</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pt.hello</a:t>
            </a:r>
            <a:r>
              <a:rPr lang="en-GB" sz="1900"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16</a:t>
            </a:fld>
            <a:endParaRPr lang="en-US" dirty="0"/>
          </a:p>
        </p:txBody>
      </p:sp>
      <p:sp>
        <p:nvSpPr>
          <p:cNvPr id="6" name="TextBox 5"/>
          <p:cNvSpPr txBox="1"/>
          <p:nvPr/>
        </p:nvSpPr>
        <p:spPr>
          <a:xfrm>
            <a:off x="4736122" y="4809365"/>
            <a:ext cx="6607127"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this example works exactly the same way in Java as it does in Groovy, static languages need dynamic dispatch to support polymorphism</a:t>
            </a:r>
          </a:p>
        </p:txBody>
      </p:sp>
    </p:spTree>
    <p:extLst>
      <p:ext uri="{BB962C8B-B14F-4D97-AF65-F5344CB8AC3E}">
        <p14:creationId xmlns:p14="http://schemas.microsoft.com/office/powerpoint/2010/main" val="46461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dispatch (</a:t>
            </a:r>
            <a:r>
              <a:rPr lang="en-GB" dirty="0" err="1"/>
              <a:t>Multimethods</a:t>
            </a:r>
            <a:r>
              <a:rPr lang="en-GB" dirty="0"/>
              <a:t>)</a:t>
            </a:r>
          </a:p>
        </p:txBody>
      </p:sp>
      <p:sp>
        <p:nvSpPr>
          <p:cNvPr id="3" name="Content Placeholder 2"/>
          <p:cNvSpPr>
            <a:spLocks noGrp="1"/>
          </p:cNvSpPr>
          <p:nvPr>
            <p:ph idx="1"/>
          </p:nvPr>
        </p:nvSpPr>
        <p:spPr/>
        <p:txBody>
          <a:bodyPr/>
          <a:lstStyle/>
          <a:p>
            <a:r>
              <a:rPr lang="en-GB" dirty="0"/>
              <a:t>Dynamic languages often provide further flexibility by supporting multiple dispatch, also known as </a:t>
            </a:r>
            <a:r>
              <a:rPr lang="en-GB" dirty="0" err="1"/>
              <a:t>multimethods</a:t>
            </a:r>
            <a:endParaRPr lang="en-GB" dirty="0"/>
          </a:p>
          <a:p>
            <a:r>
              <a:rPr lang="en-GB" dirty="0"/>
              <a:t>Single dispatch selects a method from a class to invoke  based on the name of the method</a:t>
            </a:r>
          </a:p>
          <a:p>
            <a:r>
              <a:rPr lang="en-GB" dirty="0"/>
              <a:t>Multiple dispatch selects a method from a class to invoke base on the name of the method and the runtime type(s) of its parameter(s)</a:t>
            </a:r>
          </a:p>
          <a:p>
            <a:r>
              <a:rPr lang="en-GB" dirty="0"/>
              <a:t>This is useful when:</a:t>
            </a:r>
          </a:p>
          <a:p>
            <a:pPr lvl="1"/>
            <a:r>
              <a:rPr lang="en-GB" dirty="0"/>
              <a:t>you have overloaded methods in a class – methods with the same name but different parameter lists</a:t>
            </a:r>
          </a:p>
          <a:p>
            <a:pPr lvl="1"/>
            <a:r>
              <a:rPr lang="en-GB" dirty="0"/>
              <a:t>And the runtime type of those parameters is not known at compile time</a:t>
            </a:r>
          </a:p>
          <a:p>
            <a:r>
              <a:rPr lang="en-GB" dirty="0"/>
              <a:t>For example, you might have a collection of objects of different types and you want to perform an action with the same name using each one, but to have different results depending on the type of each object – see example</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101752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Multimethods</a:t>
            </a:r>
            <a:r>
              <a:rPr lang="en-GB" dirty="0"/>
              <a:t> example</a:t>
            </a:r>
          </a:p>
        </p:txBody>
      </p:sp>
      <p:sp>
        <p:nvSpPr>
          <p:cNvPr id="3" name="Content Placeholder 2"/>
          <p:cNvSpPr>
            <a:spLocks noGrp="1"/>
          </p:cNvSpPr>
          <p:nvPr>
            <p:ph idx="1"/>
          </p:nvPr>
        </p:nvSpPr>
        <p:spPr/>
        <p:txBody>
          <a:bodyPr>
            <a:normAutofit lnSpcReduction="10000"/>
          </a:bodyPr>
          <a:lstStyle/>
          <a:p>
            <a:pPr marL="0" indent="0">
              <a:buNone/>
            </a:pPr>
            <a:r>
              <a:rPr lang="en-GB" sz="1800" dirty="0">
                <a:solidFill>
                  <a:srgbClr val="C00000"/>
                </a:solidFill>
                <a:latin typeface="Consolas" charset="0"/>
                <a:ea typeface="Consolas" charset="0"/>
                <a:cs typeface="Consolas" charset="0"/>
              </a:rPr>
              <a:t>public static </a:t>
            </a:r>
            <a:r>
              <a:rPr lang="en-GB" sz="1800" dirty="0" err="1">
                <a:solidFill>
                  <a:srgbClr val="C00000"/>
                </a:solidFill>
                <a:latin typeface="Consolas" charset="0"/>
                <a:ea typeface="Consolas" charset="0"/>
                <a:cs typeface="Consolas" charset="0"/>
              </a:rPr>
              <a:t>int</a:t>
            </a:r>
            <a:r>
              <a:rPr lang="en-GB" sz="1800" dirty="0">
                <a:solidFill>
                  <a:srgbClr val="C00000"/>
                </a:solidFill>
                <a:latin typeface="Consolas" charset="0"/>
                <a:ea typeface="Consolas" charset="0"/>
                <a:cs typeface="Consolas" charset="0"/>
              </a:rPr>
              <a:t> foo(String o) { return 1;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public static </a:t>
            </a:r>
            <a:r>
              <a:rPr lang="en-GB" sz="1800" dirty="0" err="1">
                <a:solidFill>
                  <a:srgbClr val="C00000"/>
                </a:solidFill>
                <a:latin typeface="Consolas" charset="0"/>
                <a:ea typeface="Consolas" charset="0"/>
                <a:cs typeface="Consolas" charset="0"/>
              </a:rPr>
              <a:t>int</a:t>
            </a:r>
            <a:r>
              <a:rPr lang="en-GB" sz="1800" dirty="0">
                <a:solidFill>
                  <a:srgbClr val="C00000"/>
                </a:solidFill>
                <a:latin typeface="Consolas" charset="0"/>
                <a:ea typeface="Consolas" charset="0"/>
                <a:cs typeface="Consolas" charset="0"/>
              </a:rPr>
              <a:t> foo(Date o) { return 2;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public static </a:t>
            </a:r>
            <a:r>
              <a:rPr lang="en-GB" sz="1800" dirty="0" err="1">
                <a:solidFill>
                  <a:srgbClr val="C00000"/>
                </a:solidFill>
                <a:latin typeface="Consolas" charset="0"/>
                <a:ea typeface="Consolas" charset="0"/>
                <a:cs typeface="Consolas" charset="0"/>
              </a:rPr>
              <a:t>int</a:t>
            </a:r>
            <a:r>
              <a:rPr lang="en-GB" sz="1800" dirty="0">
                <a:solidFill>
                  <a:srgbClr val="C00000"/>
                </a:solidFill>
                <a:latin typeface="Consolas" charset="0"/>
                <a:ea typeface="Consolas" charset="0"/>
                <a:cs typeface="Consolas" charset="0"/>
              </a:rPr>
              <a:t> foo(Object o) { return 3;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public static void main(String[]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Object[] array = [ "a string", new Date(), 666 ];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for (Object o : array)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System.out.println</a:t>
            </a:r>
            <a:r>
              <a:rPr lang="en-GB" sz="1800" dirty="0">
                <a:solidFill>
                  <a:srgbClr val="C00000"/>
                </a:solidFill>
                <a:latin typeface="Consolas" charset="0"/>
                <a:ea typeface="Consolas" charset="0"/>
                <a:cs typeface="Consolas" charset="0"/>
              </a:rPr>
              <a:t>(foo(o));</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p>
          <a:p>
            <a:r>
              <a:rPr lang="en-GB" dirty="0"/>
              <a:t>Groovy supports </a:t>
            </a:r>
            <a:r>
              <a:rPr lang="en-GB" dirty="0" err="1"/>
              <a:t>multimethods</a:t>
            </a:r>
            <a:r>
              <a:rPr lang="en-GB" dirty="0"/>
              <a:t>, so will give the output  </a:t>
            </a:r>
            <a:r>
              <a:rPr lang="en-GB" dirty="0">
                <a:solidFill>
                  <a:srgbClr val="0070C0"/>
                </a:solidFill>
              </a:rPr>
              <a:t>1 2 3</a:t>
            </a:r>
          </a:p>
          <a:p>
            <a:r>
              <a:rPr lang="en-GB" dirty="0"/>
              <a:t>The dispatch algorithm will select the first and second implementations of </a:t>
            </a:r>
            <a:r>
              <a:rPr lang="en-GB" i="1" dirty="0"/>
              <a:t>foo</a:t>
            </a:r>
            <a:r>
              <a:rPr lang="en-GB" dirty="0"/>
              <a:t> respectively for the </a:t>
            </a:r>
            <a:r>
              <a:rPr lang="en-GB" i="1" dirty="0"/>
              <a:t>String</a:t>
            </a:r>
            <a:r>
              <a:rPr lang="en-GB" dirty="0"/>
              <a:t> and </a:t>
            </a:r>
            <a:r>
              <a:rPr lang="en-GB" i="1" dirty="0"/>
              <a:t>Date</a:t>
            </a:r>
            <a:r>
              <a:rPr lang="en-GB" dirty="0"/>
              <a:t> instances, and the third implementation for the </a:t>
            </a:r>
            <a:r>
              <a:rPr lang="en-GB" i="1" dirty="0"/>
              <a:t>Integer</a:t>
            </a:r>
            <a:r>
              <a:rPr lang="en-GB" dirty="0"/>
              <a:t> as there is not a specific implementation with an </a:t>
            </a:r>
            <a:r>
              <a:rPr lang="en-GB" i="1" dirty="0"/>
              <a:t>Integer</a:t>
            </a:r>
            <a:r>
              <a:rPr lang="en-GB" dirty="0"/>
              <a:t> parameter</a:t>
            </a:r>
          </a:p>
          <a:p>
            <a:r>
              <a:rPr lang="en-GB" dirty="0"/>
              <a:t>Java doesn’t support </a:t>
            </a:r>
            <a:r>
              <a:rPr lang="en-GB" dirty="0" err="1"/>
              <a:t>multimethods</a:t>
            </a:r>
            <a:r>
              <a:rPr lang="en-GB" dirty="0"/>
              <a:t>, and will select the method to invoke based on the reference type of the array elements (</a:t>
            </a:r>
            <a:r>
              <a:rPr lang="en-GB" i="1" dirty="0"/>
              <a:t>Object</a:t>
            </a:r>
            <a:r>
              <a:rPr lang="en-GB" dirty="0"/>
              <a:t>) and will give the output   </a:t>
            </a:r>
            <a:r>
              <a:rPr lang="en-GB" dirty="0">
                <a:solidFill>
                  <a:srgbClr val="0070C0"/>
                </a:solidFill>
              </a:rPr>
              <a:t>3 3 3</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18</a:t>
            </a:fld>
            <a:endParaRPr lang="en-US" dirty="0"/>
          </a:p>
        </p:txBody>
      </p:sp>
      <p:sp>
        <p:nvSpPr>
          <p:cNvPr id="6" name="TextBox 5"/>
          <p:cNvSpPr txBox="1"/>
          <p:nvPr/>
        </p:nvSpPr>
        <p:spPr>
          <a:xfrm>
            <a:off x="8508989" y="1922583"/>
            <a:ext cx="3188677"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As before, the example code is almost identical in Java and Groovy,  </a:t>
            </a:r>
            <a:r>
              <a:rPr lang="en-GB" u="sng" dirty="0"/>
              <a:t>but</a:t>
            </a:r>
            <a:r>
              <a:rPr lang="en-GB" dirty="0"/>
              <a:t> the result is different in each language. </a:t>
            </a:r>
            <a:r>
              <a:rPr lang="en-GB" i="1" dirty="0"/>
              <a:t>Which behaviour do you think is more useful?</a:t>
            </a:r>
          </a:p>
        </p:txBody>
      </p:sp>
    </p:spTree>
    <p:extLst>
      <p:ext uri="{BB962C8B-B14F-4D97-AF65-F5344CB8AC3E}">
        <p14:creationId xmlns:p14="http://schemas.microsoft.com/office/powerpoint/2010/main" val="330284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p>
        </p:txBody>
      </p:sp>
      <p:sp>
        <p:nvSpPr>
          <p:cNvPr id="3" name="Content Placeholder 2"/>
          <p:cNvSpPr>
            <a:spLocks noGrp="1"/>
          </p:cNvSpPr>
          <p:nvPr>
            <p:ph idx="1"/>
          </p:nvPr>
        </p:nvSpPr>
        <p:spPr/>
        <p:txBody>
          <a:bodyPr>
            <a:normAutofit/>
          </a:bodyPr>
          <a:lstStyle/>
          <a:p>
            <a:r>
              <a:rPr lang="en-US" dirty="0"/>
              <a:t>Dynamic languages typically have some functional programming features, and these are useful for dynamic programming</a:t>
            </a:r>
          </a:p>
          <a:p>
            <a:r>
              <a:rPr lang="en-US" dirty="0"/>
              <a:t>A </a:t>
            </a:r>
            <a:r>
              <a:rPr lang="en-US" u="sng" dirty="0"/>
              <a:t>closure</a:t>
            </a:r>
            <a:r>
              <a:rPr lang="en-US" dirty="0"/>
              <a:t> in Groovy is an open, anonymous, block of code that can take arguments, return a value and be assigned to a variable </a:t>
            </a:r>
          </a:p>
          <a:p>
            <a:r>
              <a:rPr lang="en-US" dirty="0"/>
              <a:t>Essentially an anonymous function, similar to function literals in Scala</a:t>
            </a:r>
          </a:p>
          <a:p>
            <a:r>
              <a:rPr lang="en-US" dirty="0"/>
              <a:t>A closure may reference variables declared in its surrounding scope</a:t>
            </a:r>
          </a:p>
          <a:p>
            <a:r>
              <a:rPr lang="en-US" dirty="0"/>
              <a:t>Similar in principle to closures in Scala</a:t>
            </a:r>
          </a:p>
          <a:p>
            <a:r>
              <a:rPr lang="en-US" dirty="0"/>
              <a:t>A closure definition follows this syntax:</a:t>
            </a:r>
          </a:p>
          <a:p>
            <a:pPr marL="0" indent="0">
              <a:buNone/>
            </a:pPr>
            <a:r>
              <a:rPr lang="en-US" sz="1800" dirty="0">
                <a:solidFill>
                  <a:srgbClr val="C00000"/>
                </a:solidFill>
                <a:latin typeface="Consolas" charset="0"/>
                <a:ea typeface="Consolas" charset="0"/>
                <a:cs typeface="Consolas" charset="0"/>
              </a:rPr>
              <a:t>{ [</a:t>
            </a:r>
            <a:r>
              <a:rPr lang="en-US" sz="1800" dirty="0" err="1">
                <a:solidFill>
                  <a:srgbClr val="C00000"/>
                </a:solidFill>
                <a:latin typeface="Consolas" charset="0"/>
                <a:ea typeface="Consolas" charset="0"/>
                <a:cs typeface="Consolas" charset="0"/>
              </a:rPr>
              <a:t>closureParameters</a:t>
            </a:r>
            <a:r>
              <a:rPr lang="en-US" sz="1800" dirty="0">
                <a:solidFill>
                  <a:srgbClr val="C00000"/>
                </a:solidFill>
                <a:latin typeface="Consolas" charset="0"/>
                <a:ea typeface="Consolas" charset="0"/>
                <a:cs typeface="Consolas" charset="0"/>
              </a:rPr>
              <a:t> -&gt; ] statements }</a:t>
            </a:r>
          </a:p>
          <a:p>
            <a:r>
              <a:rPr lang="en-US" dirty="0"/>
              <a:t>Where [</a:t>
            </a:r>
            <a:r>
              <a:rPr lang="en-US" dirty="0" err="1"/>
              <a:t>closureParameters</a:t>
            </a:r>
            <a:r>
              <a:rPr lang="en-US" dirty="0"/>
              <a:t>-&gt;] is an optional comma-delimited list of parameters, and statements are 0 or more Groovy statements</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14298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programming languages</a:t>
            </a:r>
          </a:p>
        </p:txBody>
      </p:sp>
      <p:sp>
        <p:nvSpPr>
          <p:cNvPr id="3" name="Content Placeholder 2"/>
          <p:cNvSpPr>
            <a:spLocks noGrp="1"/>
          </p:cNvSpPr>
          <p:nvPr>
            <p:ph idx="1"/>
          </p:nvPr>
        </p:nvSpPr>
        <p:spPr/>
        <p:txBody>
          <a:bodyPr>
            <a:normAutofit/>
          </a:bodyPr>
          <a:lstStyle/>
          <a:p>
            <a:r>
              <a:rPr lang="en-GB" dirty="0"/>
              <a:t>What makes a programming language dynamic?</a:t>
            </a:r>
          </a:p>
          <a:p>
            <a:r>
              <a:rPr lang="en-GB" dirty="0"/>
              <a:t>Not the programming model, dynamic languages can be OO or not, functional or not (Groovy is OO and has some functional support)</a:t>
            </a:r>
          </a:p>
          <a:p>
            <a:r>
              <a:rPr lang="en-GB" dirty="0"/>
              <a:t>More to it than just not having to declare the type of a variable (although that is part of the story)</a:t>
            </a:r>
          </a:p>
          <a:p>
            <a:r>
              <a:rPr lang="en-GB" dirty="0"/>
              <a:t>Dynamic language does many tasks at </a:t>
            </a:r>
            <a:r>
              <a:rPr lang="en-GB" u="sng" dirty="0"/>
              <a:t>runtime</a:t>
            </a:r>
            <a:r>
              <a:rPr lang="en-GB" dirty="0"/>
              <a:t> where a static language would do them at </a:t>
            </a:r>
            <a:r>
              <a:rPr lang="en-GB" u="sng" dirty="0"/>
              <a:t>compile-time</a:t>
            </a:r>
          </a:p>
          <a:p>
            <a:r>
              <a:rPr lang="en-GB" dirty="0"/>
              <a:t>The tasks in question are usually related to one or more of: </a:t>
            </a:r>
          </a:p>
          <a:p>
            <a:pPr lvl="1"/>
            <a:r>
              <a:rPr lang="en-GB" b="1" dirty="0"/>
              <a:t>Type system </a:t>
            </a:r>
            <a:r>
              <a:rPr lang="en-GB" dirty="0"/>
              <a:t>– declaring variables, type checking, type conversion and coercion	</a:t>
            </a:r>
          </a:p>
          <a:p>
            <a:pPr lvl="1"/>
            <a:r>
              <a:rPr lang="en-GB" b="1" dirty="0"/>
              <a:t>Method dispatch </a:t>
            </a:r>
            <a:r>
              <a:rPr lang="en-GB" dirty="0"/>
              <a:t>– selecting which method is executed when methods are overloaded</a:t>
            </a:r>
          </a:p>
          <a:p>
            <a:pPr lvl="1"/>
            <a:r>
              <a:rPr lang="en-GB" b="1" dirty="0"/>
              <a:t>Metaprogramming</a:t>
            </a:r>
            <a:r>
              <a:rPr lang="en-GB" dirty="0"/>
              <a:t> – changing the class model, e.g. adding properties  and methods</a:t>
            </a:r>
          </a:p>
          <a:p>
            <a:r>
              <a:rPr lang="en-GB" dirty="0"/>
              <a:t>It can be useful in many circumstances to perform these tasks at runtime</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a:t>
            </a:fld>
            <a:endParaRPr lang="en-US" dirty="0"/>
          </a:p>
        </p:txBody>
      </p:sp>
    </p:spTree>
    <p:extLst>
      <p:ext uri="{BB962C8B-B14F-4D97-AF65-F5344CB8AC3E}">
        <p14:creationId xmlns:p14="http://schemas.microsoft.com/office/powerpoint/2010/main" val="360735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p>
        </p:txBody>
      </p:sp>
      <p:sp>
        <p:nvSpPr>
          <p:cNvPr id="3" name="Content Placeholder 2"/>
          <p:cNvSpPr>
            <a:spLocks noGrp="1"/>
          </p:cNvSpPr>
          <p:nvPr>
            <p:ph idx="1"/>
          </p:nvPr>
        </p:nvSpPr>
        <p:spPr/>
        <p:txBody>
          <a:bodyPr/>
          <a:lstStyle/>
          <a:p>
            <a:r>
              <a:rPr lang="en-US" dirty="0"/>
              <a:t>A closure can be assigned to a variable</a:t>
            </a:r>
          </a:p>
          <a:p>
            <a:pPr marL="0" indent="0">
              <a:buNone/>
            </a:pPr>
            <a:r>
              <a:rPr lang="en-US" sz="1800" dirty="0" err="1">
                <a:solidFill>
                  <a:srgbClr val="C00000"/>
                </a:solidFill>
                <a:latin typeface="Consolas" charset="0"/>
                <a:ea typeface="Consolas" charset="0"/>
                <a:cs typeface="Consolas" charset="0"/>
              </a:rPr>
              <a:t>def</a:t>
            </a:r>
            <a:r>
              <a:rPr lang="en-US" sz="1800" dirty="0">
                <a:solidFill>
                  <a:srgbClr val="C00000"/>
                </a:solidFill>
                <a:latin typeface="Consolas" charset="0"/>
                <a:ea typeface="Consolas" charset="0"/>
                <a:cs typeface="Consolas" charset="0"/>
              </a:rPr>
              <a:t> clos = {</a:t>
            </a:r>
            <a:r>
              <a:rPr lang="en-US" sz="1800" dirty="0" err="1">
                <a:solidFill>
                  <a:srgbClr val="C00000"/>
                </a:solidFill>
                <a:latin typeface="Consolas" charset="0"/>
                <a:ea typeface="Consolas" charset="0"/>
                <a:cs typeface="Consolas" charset="0"/>
              </a:rPr>
              <a:t>println</a:t>
            </a:r>
            <a:r>
              <a:rPr lang="en-US" sz="1800" dirty="0">
                <a:solidFill>
                  <a:srgbClr val="C00000"/>
                </a:solidFill>
                <a:latin typeface="Consolas" charset="0"/>
                <a:ea typeface="Consolas" charset="0"/>
                <a:cs typeface="Consolas" charset="0"/>
              </a:rPr>
              <a:t> "</a:t>
            </a:r>
            <a:r>
              <a:rPr lang="en-US" sz="1800">
                <a:solidFill>
                  <a:srgbClr val="C00000"/>
                </a:solidFill>
                <a:latin typeface="Consolas" charset="0"/>
                <a:ea typeface="Consolas" charset="0"/>
                <a:cs typeface="Consolas" charset="0"/>
              </a:rPr>
              <a:t>Hello </a:t>
            </a:r>
            <a:r>
              <a:rPr lang="en-US" sz="1800" smtClean="0">
                <a:solidFill>
                  <a:srgbClr val="C00000"/>
                </a:solidFill>
                <a:latin typeface="Consolas" charset="0"/>
                <a:ea typeface="Consolas" charset="0"/>
                <a:cs typeface="Consolas" charset="0"/>
              </a:rPr>
              <a:t>World"}</a:t>
            </a:r>
            <a:r>
              <a:rPr lang="en-US" sz="1800" dirty="0">
                <a:solidFill>
                  <a:srgbClr val="C00000"/>
                </a:solidFill>
                <a:latin typeface="Consolas" charset="0"/>
                <a:ea typeface="Consolas" charset="0"/>
                <a:cs typeface="Consolas" charset="0"/>
              </a:rPr>
              <a:t/>
            </a:r>
            <a:br>
              <a:rPr lang="en-US" sz="1800" dirty="0">
                <a:solidFill>
                  <a:srgbClr val="C00000"/>
                </a:solidFill>
                <a:latin typeface="Consolas" charset="0"/>
                <a:ea typeface="Consolas" charset="0"/>
                <a:cs typeface="Consolas" charset="0"/>
              </a:rPr>
            </a:br>
            <a:r>
              <a:rPr lang="en-US" sz="1800" dirty="0" err="1">
                <a:solidFill>
                  <a:srgbClr val="C00000"/>
                </a:solidFill>
                <a:latin typeface="Consolas" charset="0"/>
                <a:ea typeface="Consolas" charset="0"/>
                <a:cs typeface="Consolas" charset="0"/>
              </a:rPr>
              <a:t>clos.call</a:t>
            </a:r>
            <a:r>
              <a:rPr lang="en-US" sz="1800" dirty="0">
                <a:solidFill>
                  <a:srgbClr val="C00000"/>
                </a:solidFill>
                <a:latin typeface="Consolas" charset="0"/>
                <a:ea typeface="Consolas" charset="0"/>
                <a:cs typeface="Consolas" charset="0"/>
              </a:rPr>
              <a:t>()</a:t>
            </a:r>
          </a:p>
          <a:p>
            <a:r>
              <a:rPr lang="en-US" dirty="0"/>
              <a:t>A closure can take one or more parameters</a:t>
            </a:r>
          </a:p>
          <a:p>
            <a:pPr marL="0" indent="0">
              <a:buNone/>
            </a:pPr>
            <a:r>
              <a:rPr lang="en-US" sz="1800" dirty="0" err="1">
                <a:solidFill>
                  <a:srgbClr val="C00000"/>
                </a:solidFill>
                <a:latin typeface="Consolas" charset="0"/>
                <a:ea typeface="Consolas" charset="0"/>
                <a:cs typeface="Consolas" charset="0"/>
              </a:rPr>
              <a:t>def</a:t>
            </a:r>
            <a:r>
              <a:rPr lang="en-US" sz="1800" dirty="0">
                <a:solidFill>
                  <a:srgbClr val="C00000"/>
                </a:solidFill>
                <a:latin typeface="Consolas" charset="0"/>
                <a:ea typeface="Consolas" charset="0"/>
                <a:cs typeface="Consolas" charset="0"/>
              </a:rPr>
              <a:t> clos = {</a:t>
            </a:r>
            <a:r>
              <a:rPr lang="en-US" sz="1800" dirty="0" err="1">
                <a:solidFill>
                  <a:srgbClr val="C00000"/>
                </a:solidFill>
                <a:latin typeface="Consolas" charset="0"/>
                <a:ea typeface="Consolas" charset="0"/>
                <a:cs typeface="Consolas" charset="0"/>
              </a:rPr>
              <a:t>param</a:t>
            </a:r>
            <a:r>
              <a:rPr lang="en-US" sz="1800" dirty="0">
                <a:solidFill>
                  <a:srgbClr val="C00000"/>
                </a:solidFill>
                <a:latin typeface="Consolas" charset="0"/>
                <a:ea typeface="Consolas" charset="0"/>
                <a:cs typeface="Consolas" charset="0"/>
              </a:rPr>
              <a:t>-&gt;</a:t>
            </a:r>
            <a:r>
              <a:rPr lang="en-US" sz="1800" dirty="0" err="1">
                <a:solidFill>
                  <a:srgbClr val="C00000"/>
                </a:solidFill>
                <a:latin typeface="Consolas" charset="0"/>
                <a:ea typeface="Consolas" charset="0"/>
                <a:cs typeface="Consolas" charset="0"/>
              </a:rPr>
              <a:t>println</a:t>
            </a:r>
            <a:r>
              <a:rPr lang="en-US" sz="1800" dirty="0">
                <a:solidFill>
                  <a:srgbClr val="C00000"/>
                </a:solidFill>
                <a:latin typeface="Consolas" charset="0"/>
                <a:ea typeface="Consolas" charset="0"/>
                <a:cs typeface="Consolas" charset="0"/>
              </a:rPr>
              <a:t> "Hello ${</a:t>
            </a:r>
            <a:r>
              <a:rPr lang="en-US" sz="1800" dirty="0" err="1">
                <a:solidFill>
                  <a:srgbClr val="C00000"/>
                </a:solidFill>
                <a:latin typeface="Consolas" charset="0"/>
                <a:ea typeface="Consolas" charset="0"/>
                <a:cs typeface="Consolas" charset="0"/>
              </a:rPr>
              <a:t>param</a:t>
            </a:r>
            <a:r>
              <a:rPr lang="en-US" sz="1800" dirty="0">
                <a:solidFill>
                  <a:srgbClr val="C00000"/>
                </a:solidFill>
                <a:latin typeface="Consolas" charset="0"/>
                <a:ea typeface="Consolas" charset="0"/>
                <a:cs typeface="Consolas" charset="0"/>
              </a:rPr>
              <a:t>}"}</a:t>
            </a:r>
            <a:br>
              <a:rPr lang="en-US" sz="1800" dirty="0">
                <a:solidFill>
                  <a:srgbClr val="C00000"/>
                </a:solidFill>
                <a:latin typeface="Consolas" charset="0"/>
                <a:ea typeface="Consolas" charset="0"/>
                <a:cs typeface="Consolas" charset="0"/>
              </a:rPr>
            </a:br>
            <a:r>
              <a:rPr lang="en-US" sz="1800" dirty="0" err="1">
                <a:solidFill>
                  <a:srgbClr val="C00000"/>
                </a:solidFill>
                <a:latin typeface="Consolas" charset="0"/>
                <a:ea typeface="Consolas" charset="0"/>
                <a:cs typeface="Consolas" charset="0"/>
              </a:rPr>
              <a:t>clos.call</a:t>
            </a:r>
            <a:r>
              <a:rPr lang="en-US" sz="1800">
                <a:solidFill>
                  <a:srgbClr val="C00000"/>
                </a:solidFill>
                <a:latin typeface="Consolas" charset="0"/>
                <a:ea typeface="Consolas" charset="0"/>
                <a:cs typeface="Consolas" charset="0"/>
              </a:rPr>
              <a:t>("</a:t>
            </a:r>
            <a:r>
              <a:rPr lang="en-US" sz="1800" smtClean="0">
                <a:solidFill>
                  <a:srgbClr val="C00000"/>
                </a:solidFill>
                <a:latin typeface="Consolas" charset="0"/>
                <a:ea typeface="Consolas" charset="0"/>
                <a:cs typeface="Consolas" charset="0"/>
              </a:rPr>
              <a:t>World")</a:t>
            </a:r>
            <a:endParaRPr lang="en-US" sz="1800" dirty="0">
              <a:solidFill>
                <a:srgbClr val="C00000"/>
              </a:solidFill>
              <a:latin typeface="Consolas" charset="0"/>
              <a:ea typeface="Consolas" charset="0"/>
              <a:cs typeface="Consolas" charset="0"/>
            </a:endParaRPr>
          </a:p>
          <a:p>
            <a:r>
              <a:rPr lang="en-US" dirty="0"/>
              <a:t>If a closure takes a single parameter it can be written as an implicit parameter, using the key word </a:t>
            </a:r>
            <a:r>
              <a:rPr lang="en-US" u="sng" dirty="0"/>
              <a:t>it</a:t>
            </a:r>
            <a:r>
              <a:rPr lang="en-US" dirty="0"/>
              <a:t>, rather than naming the parameter</a:t>
            </a:r>
          </a:p>
          <a:p>
            <a:pPr marL="0" indent="0">
              <a:buNone/>
            </a:pPr>
            <a:r>
              <a:rPr lang="en-US" sz="1800" dirty="0" err="1">
                <a:solidFill>
                  <a:srgbClr val="C00000"/>
                </a:solidFill>
                <a:latin typeface="Consolas" charset="0"/>
                <a:ea typeface="Consolas" charset="0"/>
                <a:cs typeface="Consolas" charset="0"/>
              </a:rPr>
              <a:t>def</a:t>
            </a:r>
            <a:r>
              <a:rPr lang="en-US" sz="1800" dirty="0">
                <a:solidFill>
                  <a:srgbClr val="C00000"/>
                </a:solidFill>
                <a:latin typeface="Consolas" charset="0"/>
                <a:ea typeface="Consolas" charset="0"/>
                <a:cs typeface="Consolas" charset="0"/>
              </a:rPr>
              <a:t> clos = {</a:t>
            </a:r>
            <a:r>
              <a:rPr lang="en-US" sz="1800" dirty="0" err="1">
                <a:solidFill>
                  <a:srgbClr val="C00000"/>
                </a:solidFill>
                <a:latin typeface="Consolas" charset="0"/>
                <a:ea typeface="Consolas" charset="0"/>
                <a:cs typeface="Consolas" charset="0"/>
              </a:rPr>
              <a:t>println</a:t>
            </a:r>
            <a:r>
              <a:rPr lang="en-US" sz="1800" dirty="0">
                <a:solidFill>
                  <a:srgbClr val="C00000"/>
                </a:solidFill>
                <a:latin typeface="Consolas" charset="0"/>
                <a:ea typeface="Consolas" charset="0"/>
                <a:cs typeface="Consolas" charset="0"/>
              </a:rPr>
              <a:t> "Hello ${it}"}; </a:t>
            </a:r>
            <a:br>
              <a:rPr lang="en-US" sz="1800" dirty="0">
                <a:solidFill>
                  <a:srgbClr val="C00000"/>
                </a:solidFill>
                <a:latin typeface="Consolas" charset="0"/>
                <a:ea typeface="Consolas" charset="0"/>
                <a:cs typeface="Consolas" charset="0"/>
              </a:rPr>
            </a:br>
            <a:r>
              <a:rPr lang="en-US" sz="1800" dirty="0" err="1">
                <a:solidFill>
                  <a:srgbClr val="C00000"/>
                </a:solidFill>
                <a:latin typeface="Consolas" charset="0"/>
                <a:ea typeface="Consolas" charset="0"/>
                <a:cs typeface="Consolas" charset="0"/>
              </a:rPr>
              <a:t>clos.call</a:t>
            </a:r>
            <a:r>
              <a:rPr lang="en-US" sz="1800" dirty="0">
                <a:solidFill>
                  <a:srgbClr val="C00000"/>
                </a:solidFill>
                <a:latin typeface="Consolas" charset="0"/>
                <a:ea typeface="Consolas" charset="0"/>
                <a:cs typeface="Consolas" charset="0"/>
              </a:rPr>
              <a:t>("World");</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60812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Closure delegates</a:t>
            </a:r>
          </a:p>
        </p:txBody>
      </p:sp>
      <p:sp>
        <p:nvSpPr>
          <p:cNvPr id="3" name="Content Placeholder 2"/>
          <p:cNvSpPr>
            <a:spLocks noGrp="1"/>
          </p:cNvSpPr>
          <p:nvPr>
            <p:ph idx="1"/>
          </p:nvPr>
        </p:nvSpPr>
        <p:spPr>
          <a:xfrm>
            <a:off x="1097279" y="1591733"/>
            <a:ext cx="10354491" cy="4524861"/>
          </a:xfrm>
        </p:spPr>
        <p:txBody>
          <a:bodyPr>
            <a:normAutofit fontScale="92500" lnSpcReduction="10000"/>
          </a:bodyPr>
          <a:lstStyle/>
          <a:p>
            <a:r>
              <a:rPr lang="en-GB" dirty="0"/>
              <a:t>It is possible for a closure to delegate calls made inside the closure to properties or methods of an object</a:t>
            </a:r>
          </a:p>
          <a:p>
            <a:r>
              <a:rPr lang="en-GB" dirty="0"/>
              <a:t>If a closure is defined inside a class, delegation by default is to that class</a:t>
            </a:r>
          </a:p>
          <a:p>
            <a:r>
              <a:rPr lang="en-GB" dirty="0"/>
              <a:t>In this example, the closure is not defined inside the </a:t>
            </a:r>
            <a:r>
              <a:rPr lang="en-GB" i="1" dirty="0"/>
              <a:t>Person</a:t>
            </a:r>
            <a:r>
              <a:rPr lang="en-GB" dirty="0"/>
              <a:t> class, but delegates to a </a:t>
            </a:r>
            <a:r>
              <a:rPr lang="en-GB" i="1" dirty="0"/>
              <a:t>Person</a:t>
            </a:r>
            <a:r>
              <a:rPr lang="en-GB" dirty="0"/>
              <a:t> instance</a:t>
            </a:r>
          </a:p>
          <a:p>
            <a:pPr marL="0" indent="0">
              <a:buNone/>
            </a:pPr>
            <a:r>
              <a:rPr lang="en-GB" sz="1900" dirty="0">
                <a:solidFill>
                  <a:srgbClr val="C00000"/>
                </a:solidFill>
                <a:latin typeface="Consolas" charset="0"/>
                <a:ea typeface="Consolas" charset="0"/>
                <a:cs typeface="Consolas" charset="0"/>
              </a:rPr>
              <a:t>class Person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sayHello</a:t>
            </a:r>
            <a:r>
              <a:rPr lang="en-GB" sz="1900" dirty="0">
                <a:solidFill>
                  <a:srgbClr val="C00000"/>
                </a:solidFill>
                <a:latin typeface="Consolas" charset="0"/>
                <a:ea typeface="Consolas" charset="0"/>
                <a:cs typeface="Consolas" charset="0"/>
              </a:rPr>
              <a:t>(){ print “HELLO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p = new Person(</a:t>
            </a:r>
            <a:r>
              <a:rPr lang="en-GB" sz="1900" dirty="0" err="1">
                <a:solidFill>
                  <a:srgbClr val="C00000"/>
                </a:solidFill>
                <a:latin typeface="Consolas" charset="0"/>
                <a:ea typeface="Consolas" charset="0"/>
                <a:cs typeface="Consolas" charset="0"/>
              </a:rPr>
              <a:t>name:'Jim</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cl =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sayHello</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name.toUpperCase</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cl.delegate</a:t>
            </a:r>
            <a:r>
              <a:rPr lang="en-GB" sz="1900" dirty="0">
                <a:solidFill>
                  <a:srgbClr val="C00000"/>
                </a:solidFill>
                <a:latin typeface="Consolas" charset="0"/>
                <a:ea typeface="Consolas" charset="0"/>
                <a:cs typeface="Consolas" charset="0"/>
              </a:rPr>
              <a:t> = p</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(cl())</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21</a:t>
            </a:fld>
            <a:endParaRPr lang="en-US" dirty="0"/>
          </a:p>
        </p:txBody>
      </p:sp>
      <p:sp>
        <p:nvSpPr>
          <p:cNvPr id="6" name="TextBox 5"/>
          <p:cNvSpPr txBox="1"/>
          <p:nvPr/>
        </p:nvSpPr>
        <p:spPr>
          <a:xfrm>
            <a:off x="999306" y="5931928"/>
            <a:ext cx="2101857" cy="369332"/>
          </a:xfrm>
          <a:prstGeom prst="rect">
            <a:avLst/>
          </a:prstGeom>
          <a:noFill/>
        </p:spPr>
        <p:txBody>
          <a:bodyPr wrap="none" rtlCol="0">
            <a:spAutoFit/>
          </a:bodyPr>
          <a:lstStyle/>
          <a:p>
            <a:r>
              <a:rPr lang="en-GB" dirty="0"/>
              <a:t>Output  </a:t>
            </a:r>
            <a:r>
              <a:rPr lang="en-GB" dirty="0">
                <a:solidFill>
                  <a:srgbClr val="0070C0"/>
                </a:solidFill>
                <a:latin typeface="Consolas" charset="0"/>
                <a:ea typeface="Consolas" charset="0"/>
                <a:cs typeface="Consolas" charset="0"/>
              </a:rPr>
              <a:t>HELLO JIM</a:t>
            </a:r>
          </a:p>
        </p:txBody>
      </p:sp>
      <p:sp>
        <p:nvSpPr>
          <p:cNvPr id="7" name="TextBox 6"/>
          <p:cNvSpPr txBox="1"/>
          <p:nvPr/>
        </p:nvSpPr>
        <p:spPr>
          <a:xfrm>
            <a:off x="4824725" y="4273550"/>
            <a:ext cx="546462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closure </a:t>
            </a:r>
            <a:r>
              <a:rPr lang="en-GB" i="1" dirty="0"/>
              <a:t>cl</a:t>
            </a:r>
            <a:r>
              <a:rPr lang="en-GB" dirty="0"/>
              <a:t> calls a method and uses a property – it is not defined inside a class which has those, so this will fail </a:t>
            </a:r>
          </a:p>
        </p:txBody>
      </p:sp>
      <p:sp>
        <p:nvSpPr>
          <p:cNvPr id="8" name="TextBox 7"/>
          <p:cNvSpPr txBox="1"/>
          <p:nvPr/>
        </p:nvSpPr>
        <p:spPr>
          <a:xfrm>
            <a:off x="3809753" y="5262949"/>
            <a:ext cx="546462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set delegate for closure to a </a:t>
            </a:r>
            <a:r>
              <a:rPr lang="en-GB" i="1" dirty="0"/>
              <a:t>Person</a:t>
            </a:r>
            <a:r>
              <a:rPr lang="en-GB" dirty="0"/>
              <a:t> object, which does have the method and property – calls in closure now delegate to </a:t>
            </a:r>
            <a:r>
              <a:rPr lang="en-GB" i="1" dirty="0"/>
              <a:t>Person</a:t>
            </a:r>
            <a:r>
              <a:rPr lang="en-GB" dirty="0"/>
              <a:t> and work</a:t>
            </a:r>
          </a:p>
        </p:txBody>
      </p:sp>
      <p:cxnSp>
        <p:nvCxnSpPr>
          <p:cNvPr id="10" name="Straight Arrow Connector 9"/>
          <p:cNvCxnSpPr/>
          <p:nvPr/>
        </p:nvCxnSpPr>
        <p:spPr>
          <a:xfrm flipH="1">
            <a:off x="3484605" y="4596715"/>
            <a:ext cx="1340120" cy="135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flipV="1">
            <a:off x="2977979" y="5638118"/>
            <a:ext cx="831774" cy="86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118390" y="2892166"/>
            <a:ext cx="388002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dirty="0"/>
              <a:t>Delegation  is useful for creating </a:t>
            </a:r>
            <a:r>
              <a:rPr lang="en-GB" u="sng" dirty="0"/>
              <a:t>DSLs</a:t>
            </a:r>
            <a:r>
              <a:rPr lang="en-GB" dirty="0"/>
              <a:t> in Groovy – see next lecture</a:t>
            </a:r>
          </a:p>
        </p:txBody>
      </p:sp>
    </p:spTree>
    <p:extLst>
      <p:ext uri="{BB962C8B-B14F-4D97-AF65-F5344CB8AC3E}">
        <p14:creationId xmlns:p14="http://schemas.microsoft.com/office/powerpoint/2010/main" val="20019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Runtime metaprogramming</a:t>
            </a:r>
          </a:p>
        </p:txBody>
      </p:sp>
      <p:sp>
        <p:nvSpPr>
          <p:cNvPr id="3" name="Content Placeholder 2"/>
          <p:cNvSpPr>
            <a:spLocks noGrp="1"/>
          </p:cNvSpPr>
          <p:nvPr>
            <p:ph idx="1"/>
          </p:nvPr>
        </p:nvSpPr>
        <p:spPr/>
        <p:txBody>
          <a:bodyPr/>
          <a:lstStyle/>
          <a:p>
            <a:r>
              <a:rPr lang="en-GB" dirty="0"/>
              <a:t>A </a:t>
            </a:r>
            <a:r>
              <a:rPr lang="en-GB" u="sng" dirty="0" err="1"/>
              <a:t>metaprogram</a:t>
            </a:r>
            <a:r>
              <a:rPr lang="en-GB" dirty="0"/>
              <a:t> is a program that manipulates other programs (or itself) as its data</a:t>
            </a:r>
          </a:p>
          <a:p>
            <a:r>
              <a:rPr lang="en-GB" dirty="0"/>
              <a:t>A compiler is an example of a </a:t>
            </a:r>
            <a:r>
              <a:rPr lang="en-GB" dirty="0" err="1"/>
              <a:t>metaprogram</a:t>
            </a:r>
            <a:endParaRPr lang="en-GB" dirty="0"/>
          </a:p>
          <a:p>
            <a:r>
              <a:rPr lang="en-GB" dirty="0"/>
              <a:t>Dynamic languages often allow </a:t>
            </a:r>
            <a:r>
              <a:rPr lang="en-GB" u="sng" dirty="0"/>
              <a:t>runtime metaprogramming </a:t>
            </a:r>
            <a:r>
              <a:rPr lang="en-GB" dirty="0"/>
              <a:t>– the ability to alter the class model and the behaviour of a program at runtime</a:t>
            </a:r>
          </a:p>
          <a:p>
            <a:r>
              <a:rPr lang="en-GB" dirty="0"/>
              <a:t>In a static language</a:t>
            </a:r>
            <a:r>
              <a:rPr lang="en-GB"/>
              <a:t>,  only the </a:t>
            </a:r>
            <a:r>
              <a:rPr lang="en-GB" dirty="0"/>
              <a:t>values of properties can change as a program runs</a:t>
            </a:r>
          </a:p>
          <a:p>
            <a:r>
              <a:rPr lang="en-GB" dirty="0"/>
              <a:t>In a dynamic language it is often also possible for completely new properties to be added to an object, and even for new methods to be added, as the program runs</a:t>
            </a:r>
          </a:p>
          <a:p>
            <a:r>
              <a:rPr lang="en-GB" dirty="0"/>
              <a:t>This provides great flexibility, for example in generating objects that can work with data whose “shape” is not known until runtime</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422525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Groovy </a:t>
            </a:r>
            <a:r>
              <a:rPr lang="en-GB" dirty="0" err="1"/>
              <a:t>metaclasses</a:t>
            </a:r>
            <a:endParaRPr lang="en-GB" dirty="0"/>
          </a:p>
        </p:txBody>
      </p:sp>
      <p:sp>
        <p:nvSpPr>
          <p:cNvPr id="3" name="Content Placeholder 2"/>
          <p:cNvSpPr>
            <a:spLocks noGrp="1"/>
          </p:cNvSpPr>
          <p:nvPr>
            <p:ph idx="1"/>
          </p:nvPr>
        </p:nvSpPr>
        <p:spPr/>
        <p:txBody>
          <a:bodyPr/>
          <a:lstStyle/>
          <a:p>
            <a:r>
              <a:rPr lang="en-GB" dirty="0"/>
              <a:t>Every Groovy class (and Java class when used in Groovy) has another class associated with it called its </a:t>
            </a:r>
            <a:r>
              <a:rPr lang="en-GB" u="sng" dirty="0" err="1"/>
              <a:t>metaclass</a:t>
            </a:r>
            <a:endParaRPr lang="en-GB" u="sng" dirty="0"/>
          </a:p>
          <a:p>
            <a:r>
              <a:rPr lang="en-GB" dirty="0"/>
              <a:t>A </a:t>
            </a:r>
            <a:r>
              <a:rPr lang="en-GB" dirty="0" err="1"/>
              <a:t>metaclass</a:t>
            </a:r>
            <a:r>
              <a:rPr lang="en-GB" dirty="0"/>
              <a:t> within Groovy defines the behaviour of any given Groovy or Java class</a:t>
            </a:r>
          </a:p>
          <a:p>
            <a:r>
              <a:rPr lang="en-GB" dirty="0"/>
              <a:t>When we create an object in the JVM its class is fixed and can’t be changed at runtime</a:t>
            </a:r>
          </a:p>
          <a:p>
            <a:r>
              <a:rPr lang="en-GB" dirty="0" err="1"/>
              <a:t>Metaclass</a:t>
            </a:r>
            <a:r>
              <a:rPr lang="en-GB" dirty="0"/>
              <a:t> is a class-like object specific to Groovy, may be an instance of </a:t>
            </a:r>
            <a:r>
              <a:rPr lang="en-GB" dirty="0" err="1"/>
              <a:t>ExpandoMetaClass</a:t>
            </a:r>
            <a:endParaRPr lang="en-GB" dirty="0"/>
          </a:p>
          <a:p>
            <a:r>
              <a:rPr lang="en-GB" dirty="0"/>
              <a:t>Unlike a regular Java Class object, it can be changed at runtime</a:t>
            </a:r>
          </a:p>
          <a:p>
            <a:r>
              <a:rPr lang="en-GB" dirty="0"/>
              <a:t>Before invoking a method on an object, Groovy first consults its </a:t>
            </a:r>
            <a:r>
              <a:rPr lang="en-GB" dirty="0" err="1"/>
              <a:t>metaclass</a:t>
            </a:r>
            <a:endParaRPr lang="en-GB" dirty="0"/>
          </a:p>
          <a:p>
            <a:r>
              <a:rPr lang="en-GB" dirty="0"/>
              <a:t>So changing or extending a </a:t>
            </a:r>
            <a:r>
              <a:rPr lang="en-GB" dirty="0" err="1"/>
              <a:t>metaclass</a:t>
            </a:r>
            <a:r>
              <a:rPr lang="en-GB" dirty="0"/>
              <a:t> has the effect of an object changing its class at runtime</a:t>
            </a:r>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177759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resolution order for Groovy classes</a:t>
            </a:r>
          </a:p>
        </p:txBody>
      </p:sp>
      <p:sp>
        <p:nvSpPr>
          <p:cNvPr id="3" name="Content Placeholder 2"/>
          <p:cNvSpPr>
            <a:spLocks noGrp="1"/>
          </p:cNvSpPr>
          <p:nvPr>
            <p:ph idx="1"/>
          </p:nvPr>
        </p:nvSpPr>
        <p:spPr/>
        <p:txBody>
          <a:bodyPr/>
          <a:lstStyle/>
          <a:p>
            <a:r>
              <a:rPr lang="en-GB" dirty="0"/>
              <a:t>If the method exists in </a:t>
            </a:r>
            <a:r>
              <a:rPr lang="en-GB" dirty="0" err="1"/>
              <a:t>metaclass</a:t>
            </a:r>
            <a:r>
              <a:rPr lang="en-GB" dirty="0"/>
              <a:t> it is invoked;</a:t>
            </a:r>
          </a:p>
          <a:p>
            <a:r>
              <a:rPr lang="en-GB" dirty="0"/>
              <a:t>If the method exists in regular class it is invoked;</a:t>
            </a:r>
          </a:p>
          <a:p>
            <a:r>
              <a:rPr lang="en-GB" dirty="0"/>
              <a:t>If there is a field with method name and this field holds a reference to a closure then the closure is called;</a:t>
            </a:r>
          </a:p>
          <a:p>
            <a:r>
              <a:rPr lang="en-GB" dirty="0"/>
              <a:t>If there is a </a:t>
            </a:r>
            <a:r>
              <a:rPr lang="en-GB" i="1" dirty="0" err="1"/>
              <a:t>methodMissing</a:t>
            </a:r>
            <a:r>
              <a:rPr lang="en-GB" i="1" dirty="0"/>
              <a:t>() </a:t>
            </a:r>
            <a:r>
              <a:rPr lang="en-GB" dirty="0"/>
              <a:t>then it is called;</a:t>
            </a:r>
          </a:p>
          <a:p>
            <a:r>
              <a:rPr lang="en-GB" dirty="0"/>
              <a:t>If there is </a:t>
            </a:r>
            <a:r>
              <a:rPr lang="en-GB" i="1" dirty="0" err="1"/>
              <a:t>invokeMethod</a:t>
            </a:r>
            <a:r>
              <a:rPr lang="en-GB" i="1" dirty="0"/>
              <a:t>()</a:t>
            </a:r>
            <a:r>
              <a:rPr lang="en-GB" dirty="0"/>
              <a:t> then it is called;</a:t>
            </a:r>
          </a:p>
          <a:p>
            <a:r>
              <a:rPr lang="en-GB" dirty="0"/>
              <a:t>Otherwise, </a:t>
            </a:r>
            <a:r>
              <a:rPr lang="en-GB" i="1" dirty="0" err="1"/>
              <a:t>MethodMissingException</a:t>
            </a:r>
            <a:r>
              <a:rPr lang="en-GB" dirty="0"/>
              <a:t> is thrown</a:t>
            </a:r>
          </a:p>
          <a:p>
            <a:endParaRPr lang="en-GB" dirty="0"/>
          </a:p>
          <a:p>
            <a:r>
              <a:rPr lang="en-GB" dirty="0"/>
              <a:t>This is summarised diagrammatically on the next slide</a:t>
            </a:r>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27699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resolution order for Groovy classes</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76" y="1556951"/>
            <a:ext cx="6392073" cy="449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70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calling a non-existent method</a:t>
            </a:r>
          </a:p>
        </p:txBody>
      </p:sp>
      <p:sp>
        <p:nvSpPr>
          <p:cNvPr id="3" name="Content Placeholder 2"/>
          <p:cNvSpPr>
            <a:spLocks noGrp="1"/>
          </p:cNvSpPr>
          <p:nvPr>
            <p:ph idx="1"/>
          </p:nvPr>
        </p:nvSpPr>
        <p:spPr>
          <a:xfrm>
            <a:off x="1097280" y="1591733"/>
            <a:ext cx="10058400" cy="4524861"/>
          </a:xfrm>
        </p:spPr>
        <p:txBody>
          <a:bodyPr>
            <a:noAutofit/>
          </a:bodyPr>
          <a:lstStyle/>
          <a:p>
            <a:pPr marL="0" indent="0">
              <a:buNone/>
            </a:pPr>
            <a:r>
              <a:rPr lang="en-GB" sz="1800" dirty="0">
                <a:solidFill>
                  <a:srgbClr val="C00000"/>
                </a:solidFill>
                <a:latin typeface="Consolas" charset="0"/>
                <a:ea typeface="Consolas" charset="0"/>
                <a:cs typeface="Consolas" charset="0"/>
              </a:rPr>
              <a:t>class </a:t>
            </a:r>
            <a:r>
              <a:rPr lang="en-GB" sz="1800" dirty="0" err="1">
                <a:solidFill>
                  <a:srgbClr val="C00000"/>
                </a:solidFill>
                <a:latin typeface="Consolas" charset="0"/>
                <a:ea typeface="Consolas" charset="0"/>
                <a:cs typeface="Consolas" charset="0"/>
              </a:rPr>
              <a:t>MyClass</a:t>
            </a: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invokeMethod</a:t>
            </a:r>
            <a:r>
              <a:rPr lang="en-GB" sz="1800" dirty="0">
                <a:solidFill>
                  <a:srgbClr val="C00000"/>
                </a:solidFill>
                <a:latin typeface="Consolas" charset="0"/>
                <a:ea typeface="Consolas" charset="0"/>
                <a:cs typeface="Consolas" charset="0"/>
              </a:rPr>
              <a:t>(String name, Object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return "called </a:t>
            </a:r>
            <a:r>
              <a:rPr lang="en-GB" sz="1800" dirty="0" err="1">
                <a:solidFill>
                  <a:srgbClr val="C00000"/>
                </a:solidFill>
                <a:latin typeface="Consolas" charset="0"/>
                <a:ea typeface="Consolas" charset="0"/>
                <a:cs typeface="Consolas" charset="0"/>
              </a:rPr>
              <a:t>invokeMethod</a:t>
            </a:r>
            <a:r>
              <a:rPr lang="en-GB" sz="1800" dirty="0">
                <a:solidFill>
                  <a:srgbClr val="C00000"/>
                </a:solidFill>
                <a:latin typeface="Consolas" charset="0"/>
                <a:ea typeface="Consolas" charset="0"/>
                <a:cs typeface="Consolas" charset="0"/>
              </a:rPr>
              <a:t> $name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test()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return 'method exists'</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p>
          <a:p>
            <a:pPr marL="0" indent="0">
              <a:buNone/>
            </a:pP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m = new </a:t>
            </a:r>
            <a:r>
              <a:rPr lang="en-GB" sz="1800" dirty="0" err="1">
                <a:solidFill>
                  <a:srgbClr val="C00000"/>
                </a:solidFill>
                <a:latin typeface="Consolas" charset="0"/>
                <a:ea typeface="Consolas" charset="0"/>
                <a:cs typeface="Consolas" charset="0"/>
              </a:rPr>
              <a:t>MyClass</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a:t>
            </a:r>
            <a:r>
              <a:rPr lang="en-GB" sz="1800" dirty="0" err="1">
                <a:solidFill>
                  <a:srgbClr val="C00000"/>
                </a:solidFill>
                <a:latin typeface="Consolas" charset="0"/>
                <a:ea typeface="Consolas" charset="0"/>
                <a:cs typeface="Consolas" charset="0"/>
              </a:rPr>
              <a:t>m.test</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a:t>
            </a:r>
            <a:r>
              <a:rPr lang="en-GB" sz="1800" dirty="0" err="1">
                <a:solidFill>
                  <a:srgbClr val="C00000"/>
                </a:solidFill>
                <a:latin typeface="Consolas" charset="0"/>
                <a:ea typeface="Consolas" charset="0"/>
                <a:cs typeface="Consolas" charset="0"/>
              </a:rPr>
              <a:t>m.someMethod</a:t>
            </a:r>
            <a:r>
              <a:rPr lang="en-GB" sz="1800" dirty="0">
                <a:solidFill>
                  <a:srgbClr val="C00000"/>
                </a:solidFill>
                <a:latin typeface="Consolas" charset="0"/>
                <a:ea typeface="Consolas" charset="0"/>
                <a:cs typeface="Consolas" charset="0"/>
              </a:rPr>
              <a:t>("Hello"))</a:t>
            </a:r>
          </a:p>
          <a:p>
            <a:pPr marL="0" indent="0">
              <a:buNone/>
            </a:pPr>
            <a:r>
              <a:rPr lang="en-GB"/>
              <a:t>Output</a:t>
            </a:r>
            <a:r>
              <a:rPr lang="en-GB" sz="1800" dirty="0">
                <a:solidFill>
                  <a:srgbClr val="0070C0"/>
                </a:solidFill>
                <a:latin typeface="Consolas" charset="0"/>
                <a:ea typeface="Consolas" charset="0"/>
                <a:cs typeface="Consolas" charset="0"/>
              </a:rPr>
              <a:t/>
            </a:r>
            <a:br>
              <a:rPr lang="en-GB" sz="1800" dirty="0">
                <a:solidFill>
                  <a:srgbClr val="0070C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method exists</a:t>
            </a:r>
            <a:br>
              <a:rPr lang="en-GB" sz="1800" dirty="0">
                <a:solidFill>
                  <a:srgbClr val="0070C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called </a:t>
            </a:r>
            <a:r>
              <a:rPr lang="en-GB" sz="1800" dirty="0" err="1">
                <a:solidFill>
                  <a:srgbClr val="0070C0"/>
                </a:solidFill>
                <a:latin typeface="Consolas" charset="0"/>
                <a:ea typeface="Consolas" charset="0"/>
                <a:cs typeface="Consolas" charset="0"/>
              </a:rPr>
              <a:t>invokeMethod</a:t>
            </a:r>
            <a:r>
              <a:rPr lang="en-GB" sz="1800" dirty="0">
                <a:solidFill>
                  <a:srgbClr val="0070C0"/>
                </a:solidFill>
                <a:latin typeface="Consolas" charset="0"/>
                <a:ea typeface="Consolas" charset="0"/>
                <a:cs typeface="Consolas" charset="0"/>
              </a:rPr>
              <a:t> </a:t>
            </a:r>
            <a:r>
              <a:rPr lang="en-GB" sz="1800" dirty="0" err="1">
                <a:solidFill>
                  <a:srgbClr val="0070C0"/>
                </a:solidFill>
                <a:latin typeface="Consolas" charset="0"/>
                <a:ea typeface="Consolas" charset="0"/>
                <a:cs typeface="Consolas" charset="0"/>
              </a:rPr>
              <a:t>someMethod</a:t>
            </a:r>
            <a:r>
              <a:rPr lang="en-GB" sz="1800" dirty="0">
                <a:solidFill>
                  <a:srgbClr val="0070C0"/>
                </a:solidFill>
                <a:latin typeface="Consolas" charset="0"/>
                <a:ea typeface="Consolas" charset="0"/>
                <a:cs typeface="Consolas" charset="0"/>
              </a:rPr>
              <a:t> [Hello]</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26</a:t>
            </a:fld>
            <a:endParaRPr lang="en-US" dirty="0"/>
          </a:p>
        </p:txBody>
      </p:sp>
      <p:sp>
        <p:nvSpPr>
          <p:cNvPr id="7" name="TextBox 6"/>
          <p:cNvSpPr txBox="1"/>
          <p:nvPr/>
        </p:nvSpPr>
        <p:spPr>
          <a:xfrm>
            <a:off x="6264876" y="4497859"/>
            <a:ext cx="3019288"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this method </a:t>
            </a:r>
            <a:r>
              <a:rPr lang="en-GB" i="1" dirty="0"/>
              <a:t>test</a:t>
            </a:r>
            <a:r>
              <a:rPr lang="en-GB" dirty="0"/>
              <a:t> exists in class</a:t>
            </a:r>
          </a:p>
        </p:txBody>
      </p:sp>
      <p:sp>
        <p:nvSpPr>
          <p:cNvPr id="8" name="TextBox 7"/>
          <p:cNvSpPr txBox="1"/>
          <p:nvPr/>
        </p:nvSpPr>
        <p:spPr>
          <a:xfrm>
            <a:off x="6021860" y="5047052"/>
            <a:ext cx="5702231"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this method </a:t>
            </a:r>
            <a:r>
              <a:rPr lang="en-GB" i="1" dirty="0" err="1"/>
              <a:t>someMethod</a:t>
            </a:r>
            <a:r>
              <a:rPr lang="en-GB" dirty="0"/>
              <a:t> doesn’t exist in class – following diagram on previous slide shows the </a:t>
            </a:r>
            <a:r>
              <a:rPr lang="en-GB" i="1" dirty="0" err="1"/>
              <a:t>invokeMethod</a:t>
            </a:r>
            <a:r>
              <a:rPr lang="en-GB" dirty="0"/>
              <a:t> will be called if it exists, which it does</a:t>
            </a:r>
          </a:p>
        </p:txBody>
      </p:sp>
      <p:cxnSp>
        <p:nvCxnSpPr>
          <p:cNvPr id="10" name="Straight Arrow Connector 9"/>
          <p:cNvCxnSpPr>
            <a:stCxn id="7" idx="1"/>
          </p:cNvCxnSpPr>
          <p:nvPr/>
        </p:nvCxnSpPr>
        <p:spPr>
          <a:xfrm flipH="1">
            <a:off x="3262184" y="4682525"/>
            <a:ext cx="300269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flipV="1">
            <a:off x="4880919" y="5202195"/>
            <a:ext cx="1140941" cy="306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2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intercepting method calls</a:t>
            </a:r>
          </a:p>
        </p:txBody>
      </p:sp>
      <p:sp>
        <p:nvSpPr>
          <p:cNvPr id="3" name="Content Placeholder 2"/>
          <p:cNvSpPr>
            <a:spLocks noGrp="1"/>
          </p:cNvSpPr>
          <p:nvPr>
            <p:ph idx="1"/>
          </p:nvPr>
        </p:nvSpPr>
        <p:spPr/>
        <p:txBody>
          <a:bodyPr>
            <a:noAutofit/>
          </a:bodyPr>
          <a:lstStyle/>
          <a:p>
            <a:pPr marL="0" indent="0">
              <a:buNone/>
            </a:pPr>
            <a:r>
              <a:rPr lang="en-GB" sz="1800" dirty="0">
                <a:solidFill>
                  <a:srgbClr val="C00000"/>
                </a:solidFill>
                <a:latin typeface="Consolas" charset="0"/>
                <a:ea typeface="Consolas" charset="0"/>
                <a:cs typeface="Consolas" charset="0"/>
              </a:rPr>
              <a:t>class </a:t>
            </a:r>
            <a:r>
              <a:rPr lang="en-GB" sz="1800" dirty="0" err="1">
                <a:solidFill>
                  <a:srgbClr val="C00000"/>
                </a:solidFill>
                <a:latin typeface="Consolas" charset="0"/>
                <a:ea typeface="Consolas" charset="0"/>
                <a:cs typeface="Consolas" charset="0"/>
              </a:rPr>
              <a:t>MyClass</a:t>
            </a:r>
            <a:r>
              <a:rPr lang="en-GB" sz="1800" dirty="0">
                <a:solidFill>
                  <a:srgbClr val="C00000"/>
                </a:solidFill>
                <a:latin typeface="Consolas" charset="0"/>
                <a:ea typeface="Consolas" charset="0"/>
                <a:cs typeface="Consolas" charset="0"/>
              </a:rPr>
              <a:t> implements </a:t>
            </a:r>
            <a:r>
              <a:rPr lang="en-GB" sz="1800" dirty="0" err="1">
                <a:solidFill>
                  <a:srgbClr val="C00000"/>
                </a:solidFill>
                <a:latin typeface="Consolas" charset="0"/>
                <a:ea typeface="Consolas" charset="0"/>
                <a:cs typeface="Consolas" charset="0"/>
              </a:rPr>
              <a:t>GroovyInterceptable</a:t>
            </a: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invokeMethod</a:t>
            </a:r>
            <a:r>
              <a:rPr lang="en-GB" sz="1800" dirty="0">
                <a:solidFill>
                  <a:srgbClr val="C00000"/>
                </a:solidFill>
                <a:latin typeface="Consolas" charset="0"/>
                <a:ea typeface="Consolas" charset="0"/>
                <a:cs typeface="Consolas" charset="0"/>
              </a:rPr>
              <a:t>(String name, Object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System.out.println</a:t>
            </a:r>
            <a:r>
              <a:rPr lang="en-GB" sz="1800" dirty="0">
                <a:solidFill>
                  <a:srgbClr val="C00000"/>
                </a:solidFill>
                <a:latin typeface="Consolas" charset="0"/>
                <a:ea typeface="Consolas" charset="0"/>
                <a:cs typeface="Consolas" charset="0"/>
              </a:rPr>
              <a:t>("called </a:t>
            </a:r>
            <a:r>
              <a:rPr lang="en-GB" sz="1800" dirty="0" err="1">
                <a:solidFill>
                  <a:srgbClr val="C00000"/>
                </a:solidFill>
                <a:latin typeface="Consolas" charset="0"/>
                <a:ea typeface="Consolas" charset="0"/>
                <a:cs typeface="Consolas" charset="0"/>
              </a:rPr>
              <a:t>invokeMethod</a:t>
            </a:r>
            <a:r>
              <a:rPr lang="en-GB" sz="1800" dirty="0">
                <a:solidFill>
                  <a:srgbClr val="C00000"/>
                </a:solidFill>
                <a:latin typeface="Consolas" charset="0"/>
                <a:ea typeface="Consolas" charset="0"/>
                <a:cs typeface="Consolas" charset="0"/>
              </a:rPr>
              <a:t> $name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metaClass.getMetaMethod</a:t>
            </a:r>
            <a:r>
              <a:rPr lang="en-GB" sz="1800" dirty="0">
                <a:solidFill>
                  <a:srgbClr val="C00000"/>
                </a:solidFill>
                <a:latin typeface="Consolas" charset="0"/>
                <a:ea typeface="Consolas" charset="0"/>
                <a:cs typeface="Consolas" charset="0"/>
              </a:rPr>
              <a:t>(name,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).invoke(this, </a:t>
            </a:r>
            <a:r>
              <a:rPr lang="en-GB" sz="1800" dirty="0" err="1">
                <a:solidFill>
                  <a:srgbClr val="C00000"/>
                </a:solidFill>
                <a:latin typeface="Consolas" charset="0"/>
                <a:ea typeface="Consolas" charset="0"/>
                <a:cs typeface="Consolas" charset="0"/>
              </a:rPr>
              <a:t>args</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test()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System.out.println</a:t>
            </a:r>
            <a:r>
              <a:rPr lang="en-GB" sz="1800" dirty="0">
                <a:solidFill>
                  <a:srgbClr val="C00000"/>
                </a:solidFill>
                <a:latin typeface="Consolas" charset="0"/>
                <a:ea typeface="Consolas" charset="0"/>
                <a:cs typeface="Consolas" charset="0"/>
              </a:rPr>
              <a:t>("method exists")</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p>
          <a:p>
            <a:pPr marL="0" indent="0">
              <a:buNone/>
            </a:pP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m = new </a:t>
            </a:r>
            <a:r>
              <a:rPr lang="en-GB" sz="1800" dirty="0" err="1">
                <a:solidFill>
                  <a:srgbClr val="C00000"/>
                </a:solidFill>
                <a:latin typeface="Consolas" charset="0"/>
                <a:ea typeface="Consolas" charset="0"/>
                <a:cs typeface="Consolas" charset="0"/>
              </a:rPr>
              <a:t>MyClass</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m.test</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m.metaClass.bye</a:t>
            </a:r>
            <a:r>
              <a:rPr lang="en-GB" sz="1800" dirty="0">
                <a:solidFill>
                  <a:srgbClr val="C00000"/>
                </a:solidFill>
                <a:latin typeface="Consolas" charset="0"/>
                <a:ea typeface="Consolas" charset="0"/>
                <a:cs typeface="Consolas" charset="0"/>
              </a:rPr>
              <a:t> =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("Goodbye ${it}")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m.bye</a:t>
            </a:r>
            <a:r>
              <a:rPr lang="en-GB" sz="1800" dirty="0">
                <a:solidFill>
                  <a:srgbClr val="C00000"/>
                </a:solidFill>
                <a:latin typeface="Consolas" charset="0"/>
                <a:ea typeface="Consolas" charset="0"/>
                <a:cs typeface="Consolas" charset="0"/>
              </a:rPr>
              <a:t>("Bob")</a:t>
            </a:r>
            <a:r>
              <a:rPr lang="en-GB" sz="1800" dirty="0"/>
              <a:t/>
            </a:r>
            <a:br>
              <a:rPr lang="en-GB" sz="1800" dirty="0"/>
            </a:br>
            <a:endParaRPr lang="en-GB" sz="1800" dirty="0">
              <a:solidFill>
                <a:srgbClr val="0070C0"/>
              </a:solidFill>
              <a:latin typeface="Consolas" charset="0"/>
              <a:ea typeface="Consolas" charset="0"/>
              <a:cs typeface="Consolas" charset="0"/>
            </a:endParaRP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27</a:t>
            </a:fld>
            <a:endParaRPr lang="en-US" dirty="0"/>
          </a:p>
        </p:txBody>
      </p:sp>
      <p:sp>
        <p:nvSpPr>
          <p:cNvPr id="7" name="TextBox 6"/>
          <p:cNvSpPr txBox="1"/>
          <p:nvPr/>
        </p:nvSpPr>
        <p:spPr>
          <a:xfrm>
            <a:off x="3953476" y="5577359"/>
            <a:ext cx="330507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also intercepts dynamic methods</a:t>
            </a:r>
          </a:p>
        </p:txBody>
      </p:sp>
      <p:sp>
        <p:nvSpPr>
          <p:cNvPr id="8" name="TextBox 7"/>
          <p:cNvSpPr txBox="1"/>
          <p:nvPr/>
        </p:nvSpPr>
        <p:spPr>
          <a:xfrm>
            <a:off x="9411164" y="1274112"/>
            <a:ext cx="2425236"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if a class implements </a:t>
            </a:r>
            <a:r>
              <a:rPr lang="en-GB" dirty="0" err="1"/>
              <a:t>GroovyInterceptable</a:t>
            </a:r>
            <a:r>
              <a:rPr lang="en-GB" dirty="0"/>
              <a:t> then </a:t>
            </a:r>
            <a:r>
              <a:rPr lang="en-GB" i="1" dirty="0" err="1"/>
              <a:t>invokeMethod</a:t>
            </a:r>
            <a:r>
              <a:rPr lang="en-GB" dirty="0"/>
              <a:t> intercepts </a:t>
            </a:r>
            <a:r>
              <a:rPr lang="en-GB" u="sng" dirty="0"/>
              <a:t>all</a:t>
            </a:r>
            <a:r>
              <a:rPr lang="en-GB" dirty="0"/>
              <a:t> method calls – can write code to do something useful before invoking the actual method that was called </a:t>
            </a:r>
          </a:p>
        </p:txBody>
      </p:sp>
      <p:cxnSp>
        <p:nvCxnSpPr>
          <p:cNvPr id="10" name="Straight Arrow Connector 9"/>
          <p:cNvCxnSpPr>
            <a:stCxn id="7" idx="1"/>
          </p:cNvCxnSpPr>
          <p:nvPr/>
        </p:nvCxnSpPr>
        <p:spPr>
          <a:xfrm flipH="1" flipV="1">
            <a:off x="3111500" y="5359401"/>
            <a:ext cx="841976" cy="40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889500" y="3859435"/>
            <a:ext cx="2066780" cy="526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82591" y="4817066"/>
            <a:ext cx="3857146" cy="1477328"/>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a:t>Output</a:t>
            </a:r>
            <a:r>
              <a:rPr lang="en-GB" dirty="0">
                <a:solidFill>
                  <a:srgbClr val="0070C0"/>
                </a:solidFill>
                <a:latin typeface="Consolas" charset="0"/>
                <a:ea typeface="Consolas" charset="0"/>
                <a:cs typeface="Consolas" charset="0"/>
              </a:rPr>
              <a:t/>
            </a:r>
            <a:br>
              <a:rPr lang="en-GB" dirty="0">
                <a:solidFill>
                  <a:srgbClr val="0070C0"/>
                </a:solidFill>
                <a:latin typeface="Consolas" charset="0"/>
                <a:ea typeface="Consolas" charset="0"/>
                <a:cs typeface="Consolas" charset="0"/>
              </a:rPr>
            </a:br>
            <a:r>
              <a:rPr lang="en-GB" dirty="0">
                <a:solidFill>
                  <a:srgbClr val="0070C0"/>
                </a:solidFill>
                <a:latin typeface="Consolas" charset="0"/>
                <a:ea typeface="Consolas" charset="0"/>
                <a:cs typeface="Consolas" charset="0"/>
              </a:rPr>
              <a:t>method exists</a:t>
            </a:r>
          </a:p>
          <a:p>
            <a:r>
              <a:rPr lang="en-GB" dirty="0">
                <a:solidFill>
                  <a:srgbClr val="0070C0"/>
                </a:solidFill>
                <a:latin typeface="Consolas" charset="0"/>
                <a:ea typeface="Consolas" charset="0"/>
                <a:cs typeface="Consolas" charset="0"/>
              </a:rPr>
              <a:t>called </a:t>
            </a:r>
            <a:r>
              <a:rPr lang="en-GB" dirty="0" err="1">
                <a:solidFill>
                  <a:srgbClr val="0070C0"/>
                </a:solidFill>
                <a:latin typeface="Consolas" charset="0"/>
                <a:ea typeface="Consolas" charset="0"/>
                <a:cs typeface="Consolas" charset="0"/>
              </a:rPr>
              <a:t>invokeMethod</a:t>
            </a:r>
            <a:r>
              <a:rPr lang="en-GB" dirty="0">
                <a:solidFill>
                  <a:srgbClr val="0070C0"/>
                </a:solidFill>
                <a:latin typeface="Consolas" charset="0"/>
                <a:ea typeface="Consolas" charset="0"/>
                <a:cs typeface="Consolas" charset="0"/>
              </a:rPr>
              <a:t> test []</a:t>
            </a:r>
          </a:p>
          <a:p>
            <a:r>
              <a:rPr lang="en-GB" dirty="0">
                <a:solidFill>
                  <a:srgbClr val="0070C0"/>
                </a:solidFill>
                <a:latin typeface="Consolas" charset="0"/>
                <a:ea typeface="Consolas" charset="0"/>
                <a:cs typeface="Consolas" charset="0"/>
              </a:rPr>
              <a:t>Goodbye Bob</a:t>
            </a:r>
          </a:p>
          <a:p>
            <a:r>
              <a:rPr lang="en-GB" dirty="0">
                <a:solidFill>
                  <a:srgbClr val="0070C0"/>
                </a:solidFill>
                <a:latin typeface="Consolas" charset="0"/>
                <a:ea typeface="Consolas" charset="0"/>
                <a:cs typeface="Consolas" charset="0"/>
              </a:rPr>
              <a:t>called </a:t>
            </a:r>
            <a:r>
              <a:rPr lang="en-GB" dirty="0" err="1">
                <a:solidFill>
                  <a:srgbClr val="0070C0"/>
                </a:solidFill>
                <a:latin typeface="Consolas" charset="0"/>
                <a:ea typeface="Consolas" charset="0"/>
                <a:cs typeface="Consolas" charset="0"/>
              </a:rPr>
              <a:t>invokeMethod</a:t>
            </a:r>
            <a:r>
              <a:rPr lang="en-GB" dirty="0">
                <a:solidFill>
                  <a:srgbClr val="0070C0"/>
                </a:solidFill>
                <a:latin typeface="Consolas" charset="0"/>
                <a:ea typeface="Consolas" charset="0"/>
                <a:cs typeface="Consolas" charset="0"/>
              </a:rPr>
              <a:t> bye [Bob]</a:t>
            </a:r>
          </a:p>
        </p:txBody>
      </p:sp>
      <p:sp>
        <p:nvSpPr>
          <p:cNvPr id="15" name="TextBox 14"/>
          <p:cNvSpPr txBox="1"/>
          <p:nvPr/>
        </p:nvSpPr>
        <p:spPr>
          <a:xfrm>
            <a:off x="6956280" y="4062607"/>
            <a:ext cx="395862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using </a:t>
            </a:r>
            <a:r>
              <a:rPr lang="en-GB" i="1" dirty="0" err="1"/>
              <a:t>System.out.println</a:t>
            </a:r>
            <a:r>
              <a:rPr lang="en-GB" i="1" dirty="0"/>
              <a:t> </a:t>
            </a:r>
            <a:r>
              <a:rPr lang="en-GB" dirty="0"/>
              <a:t>here – oddly, </a:t>
            </a:r>
            <a:r>
              <a:rPr lang="en-GB" i="1" dirty="0" err="1"/>
              <a:t>invokeMethod</a:t>
            </a:r>
            <a:r>
              <a:rPr lang="en-GB" dirty="0"/>
              <a:t> intercepts calls to </a:t>
            </a:r>
            <a:r>
              <a:rPr lang="en-GB" dirty="0" err="1"/>
              <a:t>println</a:t>
            </a:r>
            <a:endParaRPr lang="en-GB" dirty="0"/>
          </a:p>
        </p:txBody>
      </p:sp>
    </p:spTree>
    <p:extLst>
      <p:ext uri="{BB962C8B-B14F-4D97-AF65-F5344CB8AC3E}">
        <p14:creationId xmlns:p14="http://schemas.microsoft.com/office/powerpoint/2010/main" val="118913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adding properties/methods at runtime</a:t>
            </a:r>
          </a:p>
        </p:txBody>
      </p:sp>
      <p:sp>
        <p:nvSpPr>
          <p:cNvPr id="3" name="Content Placeholder 2"/>
          <p:cNvSpPr>
            <a:spLocks noGrp="1"/>
          </p:cNvSpPr>
          <p:nvPr>
            <p:ph idx="1"/>
          </p:nvPr>
        </p:nvSpPr>
        <p:spPr>
          <a:xfrm>
            <a:off x="1097279" y="1591733"/>
            <a:ext cx="10283293" cy="4524861"/>
          </a:xfrm>
        </p:spPr>
        <p:txBody>
          <a:bodyPr>
            <a:normAutofit/>
          </a:bodyPr>
          <a:lstStyle/>
          <a:p>
            <a:r>
              <a:rPr lang="en-GB" dirty="0"/>
              <a:t>All examples below are </a:t>
            </a:r>
            <a:r>
              <a:rPr lang="en-GB" u="sng" dirty="0"/>
              <a:t>dynamic</a:t>
            </a:r>
            <a:r>
              <a:rPr lang="en-GB" dirty="0"/>
              <a:t> – properties/methods added at </a:t>
            </a:r>
            <a:r>
              <a:rPr lang="en-GB" u="sng" dirty="0"/>
              <a:t>runtime</a:t>
            </a:r>
          </a:p>
          <a:p>
            <a:r>
              <a:rPr lang="en-GB" dirty="0"/>
              <a:t>Adding a property to an object through its </a:t>
            </a:r>
            <a:r>
              <a:rPr lang="en-GB" dirty="0" err="1"/>
              <a:t>metaclass</a:t>
            </a:r>
            <a:endParaRPr lang="en-GB" dirty="0"/>
          </a:p>
          <a:p>
            <a:pPr marL="0" indent="0">
              <a:buNone/>
            </a:pPr>
            <a:r>
              <a:rPr lang="en-GB" sz="1800" dirty="0">
                <a:solidFill>
                  <a:srgbClr val="C00000"/>
                </a:solidFill>
                <a:latin typeface="Consolas" charset="0"/>
                <a:ea typeface="Consolas" charset="0"/>
                <a:cs typeface="Consolas" charset="0"/>
              </a:rPr>
              <a:t>m.metaClass.name = "the name of the class is </a:t>
            </a:r>
            <a:r>
              <a:rPr lang="en-GB" sz="1800" dirty="0" err="1">
                <a:solidFill>
                  <a:srgbClr val="C00000"/>
                </a:solidFill>
                <a:latin typeface="Consolas" charset="0"/>
                <a:ea typeface="Consolas" charset="0"/>
                <a:cs typeface="Consolas" charset="0"/>
              </a:rPr>
              <a:t>MyClass</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(m.name)</a:t>
            </a:r>
          </a:p>
          <a:p>
            <a:r>
              <a:rPr lang="en-GB" dirty="0"/>
              <a:t>Adding a method to an object through its </a:t>
            </a:r>
            <a:r>
              <a:rPr lang="en-GB" dirty="0" err="1"/>
              <a:t>metaclass</a:t>
            </a:r>
            <a:r>
              <a:rPr lang="en-GB" dirty="0"/>
              <a:t> using a </a:t>
            </a:r>
            <a:r>
              <a:rPr lang="en-GB" u="sng" dirty="0"/>
              <a:t>closure</a:t>
            </a:r>
          </a:p>
          <a:p>
            <a:pPr marL="0" indent="0">
              <a:lnSpc>
                <a:spcPct val="100000"/>
              </a:lnSpc>
              <a:buNone/>
            </a:pPr>
            <a:r>
              <a:rPr lang="en-GB" sz="1800" dirty="0" err="1">
                <a:solidFill>
                  <a:srgbClr val="C00000"/>
                </a:solidFill>
                <a:latin typeface="Consolas" charset="0"/>
                <a:ea typeface="Consolas" charset="0"/>
                <a:cs typeface="Consolas" charset="0"/>
              </a:rPr>
              <a:t>m.metaClass.bye</a:t>
            </a:r>
            <a:r>
              <a:rPr lang="en-GB" sz="1800" dirty="0">
                <a:solidFill>
                  <a:srgbClr val="C00000"/>
                </a:solidFill>
                <a:latin typeface="Consolas" charset="0"/>
                <a:ea typeface="Consolas" charset="0"/>
                <a:cs typeface="Consolas" charset="0"/>
              </a:rPr>
              <a:t> = { </a:t>
            </a: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 "Goodbye" }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m.bye</a:t>
            </a:r>
            <a:r>
              <a:rPr lang="en-GB" sz="1800" dirty="0">
                <a:solidFill>
                  <a:srgbClr val="C00000"/>
                </a:solidFill>
                <a:latin typeface="Consolas" charset="0"/>
                <a:ea typeface="Consolas" charset="0"/>
                <a:cs typeface="Consolas" charset="0"/>
              </a:rPr>
              <a:t>()</a:t>
            </a:r>
          </a:p>
          <a:p>
            <a:r>
              <a:rPr lang="en-GB" dirty="0"/>
              <a:t>Adding a method to a class through its </a:t>
            </a:r>
            <a:r>
              <a:rPr lang="en-GB" dirty="0" err="1"/>
              <a:t>metaclass</a:t>
            </a:r>
            <a:r>
              <a:rPr lang="en-GB" dirty="0"/>
              <a:t> using a closure, will be available to all instances</a:t>
            </a:r>
          </a:p>
          <a:p>
            <a:r>
              <a:rPr lang="en-GB" dirty="0"/>
              <a:t>Need to do this before any instances are created</a:t>
            </a:r>
          </a:p>
          <a:p>
            <a:r>
              <a:rPr lang="en-GB" sz="1800" dirty="0" err="1">
                <a:solidFill>
                  <a:srgbClr val="C00000"/>
                </a:solidFill>
                <a:latin typeface="Consolas" charset="0"/>
                <a:ea typeface="Consolas" charset="0"/>
                <a:cs typeface="Consolas" charset="0"/>
              </a:rPr>
              <a:t>MyClass.metaClass.say</a:t>
            </a:r>
            <a:r>
              <a:rPr lang="en-GB" sz="1800" dirty="0">
                <a:solidFill>
                  <a:srgbClr val="C00000"/>
                </a:solidFill>
                <a:latin typeface="Consolas" charset="0"/>
                <a:ea typeface="Consolas" charset="0"/>
                <a:cs typeface="Consolas" charset="0"/>
              </a:rPr>
              <a:t> = { "Say " + it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a:t>
            </a:r>
            <a:r>
              <a:rPr lang="en-GB" sz="1800" dirty="0" err="1">
                <a:solidFill>
                  <a:srgbClr val="C00000"/>
                </a:solidFill>
                <a:latin typeface="Consolas" charset="0"/>
                <a:ea typeface="Consolas" charset="0"/>
                <a:cs typeface="Consolas" charset="0"/>
              </a:rPr>
              <a:t>m.say</a:t>
            </a:r>
            <a:r>
              <a:rPr lang="en-GB" sz="1800" dirty="0">
                <a:solidFill>
                  <a:srgbClr val="C00000"/>
                </a:solidFill>
                <a:latin typeface="Consolas" charset="0"/>
                <a:ea typeface="Consolas" charset="0"/>
                <a:cs typeface="Consolas" charset="0"/>
              </a:rPr>
              <a:t>(“Hi"))</a:t>
            </a:r>
            <a:r>
              <a:rPr lang="en-GB" dirty="0"/>
              <a:t/>
            </a:r>
            <a:br>
              <a:rPr lang="en-GB" dirty="0"/>
            </a:br>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28</a:t>
            </a:fld>
            <a:endParaRPr lang="en-US" dirty="0"/>
          </a:p>
        </p:txBody>
      </p:sp>
      <p:sp>
        <p:nvSpPr>
          <p:cNvPr id="6" name="TextBox 5"/>
          <p:cNvSpPr txBox="1"/>
          <p:nvPr/>
        </p:nvSpPr>
        <p:spPr>
          <a:xfrm>
            <a:off x="6602623" y="2807382"/>
            <a:ext cx="5024132" cy="369332"/>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r>
              <a:rPr lang="en-GB" dirty="0">
                <a:solidFill>
                  <a:srgbClr val="0070C0"/>
                </a:solidFill>
                <a:latin typeface="Consolas" charset="0"/>
                <a:ea typeface="Consolas" charset="0"/>
                <a:cs typeface="Consolas" charset="0"/>
              </a:rPr>
              <a:t>the name of the class is </a:t>
            </a:r>
            <a:r>
              <a:rPr lang="en-GB" dirty="0" err="1">
                <a:solidFill>
                  <a:srgbClr val="0070C0"/>
                </a:solidFill>
                <a:latin typeface="Consolas" charset="0"/>
                <a:ea typeface="Consolas" charset="0"/>
                <a:cs typeface="Consolas" charset="0"/>
              </a:rPr>
              <a:t>MyClass</a:t>
            </a:r>
            <a:endParaRPr lang="en-GB" dirty="0">
              <a:solidFill>
                <a:srgbClr val="0070C0"/>
              </a:solidFill>
              <a:latin typeface="Consolas" charset="0"/>
              <a:ea typeface="Consolas" charset="0"/>
              <a:cs typeface="Consolas" charset="0"/>
            </a:endParaRPr>
          </a:p>
        </p:txBody>
      </p:sp>
      <p:sp>
        <p:nvSpPr>
          <p:cNvPr id="7" name="TextBox 6"/>
          <p:cNvSpPr txBox="1"/>
          <p:nvPr/>
        </p:nvSpPr>
        <p:spPr>
          <a:xfrm>
            <a:off x="6602623" y="3911251"/>
            <a:ext cx="1858201" cy="369332"/>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r>
              <a:rPr lang="en-GB" dirty="0">
                <a:solidFill>
                  <a:srgbClr val="0070C0"/>
                </a:solidFill>
                <a:latin typeface="Consolas" charset="0"/>
                <a:ea typeface="Consolas" charset="0"/>
                <a:cs typeface="Consolas" charset="0"/>
              </a:rPr>
              <a:t>Goodbye</a:t>
            </a:r>
          </a:p>
        </p:txBody>
      </p:sp>
      <p:sp>
        <p:nvSpPr>
          <p:cNvPr id="8" name="TextBox 7"/>
          <p:cNvSpPr txBox="1"/>
          <p:nvPr/>
        </p:nvSpPr>
        <p:spPr>
          <a:xfrm>
            <a:off x="7261857" y="3518574"/>
            <a:ext cx="374686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(note - could use &lt;&lt; instead of = here)</a:t>
            </a:r>
          </a:p>
        </p:txBody>
      </p:sp>
      <p:cxnSp>
        <p:nvCxnSpPr>
          <p:cNvPr id="10" name="Straight Arrow Connector 9"/>
          <p:cNvCxnSpPr>
            <a:stCxn id="8" idx="1"/>
          </p:cNvCxnSpPr>
          <p:nvPr/>
        </p:nvCxnSpPr>
        <p:spPr>
          <a:xfrm flipH="1">
            <a:off x="6091883" y="3703240"/>
            <a:ext cx="1169974" cy="6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02623" y="5620602"/>
            <a:ext cx="1731564" cy="369332"/>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r>
              <a:rPr lang="en-GB" dirty="0">
                <a:solidFill>
                  <a:srgbClr val="0070C0"/>
                </a:solidFill>
                <a:latin typeface="Consolas" charset="0"/>
                <a:ea typeface="Consolas" charset="0"/>
                <a:cs typeface="Consolas" charset="0"/>
              </a:rPr>
              <a:t>Say Hi</a:t>
            </a:r>
          </a:p>
        </p:txBody>
      </p:sp>
      <p:sp>
        <p:nvSpPr>
          <p:cNvPr id="15" name="TextBox 14"/>
          <p:cNvSpPr txBox="1"/>
          <p:nvPr/>
        </p:nvSpPr>
        <p:spPr>
          <a:xfrm>
            <a:off x="6631662" y="4919003"/>
            <a:ext cx="4377056"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this closure uses an implicit parameter </a:t>
            </a:r>
            <a:r>
              <a:rPr lang="en-GB" i="1" dirty="0"/>
              <a:t>it</a:t>
            </a:r>
            <a:r>
              <a:rPr lang="en-GB" dirty="0"/>
              <a:t>, and returns a string</a:t>
            </a:r>
          </a:p>
        </p:txBody>
      </p:sp>
      <p:cxnSp>
        <p:nvCxnSpPr>
          <p:cNvPr id="17" name="Straight Arrow Connector 16"/>
          <p:cNvCxnSpPr/>
          <p:nvPr/>
        </p:nvCxnSpPr>
        <p:spPr>
          <a:xfrm flipH="1">
            <a:off x="5869459" y="5239597"/>
            <a:ext cx="75376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43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down)">
                                      <p:cBhvr>
                                        <p:cTn id="63" dur="500"/>
                                        <p:tgtEl>
                                          <p:spTgt spid="15"/>
                                        </p:tgtEl>
                                      </p:cBhvr>
                                    </p:animEffect>
                                  </p:childTnLst>
                                </p:cTn>
                              </p:par>
                              <p:par>
                                <p:cTn id="64" presetID="22" presetClass="entr" presetSubtype="4"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borrowing a method at runtime</a:t>
            </a:r>
          </a:p>
        </p:txBody>
      </p:sp>
      <p:sp>
        <p:nvSpPr>
          <p:cNvPr id="3" name="Content Placeholder 2"/>
          <p:cNvSpPr>
            <a:spLocks noGrp="1"/>
          </p:cNvSpPr>
          <p:nvPr>
            <p:ph idx="1"/>
          </p:nvPr>
        </p:nvSpPr>
        <p:spPr/>
        <p:txBody>
          <a:bodyPr>
            <a:normAutofit/>
          </a:bodyPr>
          <a:lstStyle/>
          <a:p>
            <a:r>
              <a:rPr lang="en-GB" dirty="0"/>
              <a:t>A class or object can borrow a method from an instance of another class at runtime – here, the </a:t>
            </a:r>
            <a:r>
              <a:rPr lang="en-GB" i="1" dirty="0"/>
              <a:t>Person</a:t>
            </a:r>
            <a:r>
              <a:rPr lang="en-GB" dirty="0"/>
              <a:t> class borrows the method </a:t>
            </a:r>
            <a:r>
              <a:rPr lang="en-GB" i="1" dirty="0" err="1"/>
              <a:t>borrowMoney</a:t>
            </a:r>
            <a:r>
              <a:rPr lang="en-GB" dirty="0"/>
              <a:t> from a </a:t>
            </a:r>
            <a:r>
              <a:rPr lang="en-GB" i="1" dirty="0" err="1"/>
              <a:t>MortgageLender</a:t>
            </a:r>
            <a:r>
              <a:rPr lang="en-GB" dirty="0"/>
              <a:t> object</a:t>
            </a:r>
          </a:p>
          <a:p>
            <a:r>
              <a:rPr lang="en-GB" sz="1800" dirty="0">
                <a:solidFill>
                  <a:srgbClr val="C00000"/>
                </a:solidFill>
                <a:latin typeface="Consolas" charset="0"/>
                <a:ea typeface="Consolas" charset="0"/>
                <a:cs typeface="Consolas" charset="0"/>
              </a:rPr>
              <a:t>class Person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String name</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class </a:t>
            </a:r>
            <a:r>
              <a:rPr lang="en-GB" sz="1800" dirty="0" err="1">
                <a:solidFill>
                  <a:srgbClr val="C00000"/>
                </a:solidFill>
                <a:latin typeface="Consolas" charset="0"/>
                <a:ea typeface="Consolas" charset="0"/>
                <a:cs typeface="Consolas" charset="0"/>
              </a:rPr>
              <a:t>MortgageLender</a:t>
            </a:r>
            <a:r>
              <a:rPr lang="en-GB" sz="1800" dirty="0">
                <a:solidFill>
                  <a:srgbClr val="C00000"/>
                </a:solidFill>
                <a:latin typeface="Consolas" charset="0"/>
                <a:ea typeface="Consolas" charset="0"/>
                <a:cs typeface="Consolas" charset="0"/>
              </a:rPr>
              <a:t>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borrowMoney</a:t>
            </a:r>
            <a:r>
              <a:rPr lang="en-GB" sz="1800" dirty="0">
                <a:solidFill>
                  <a:srgbClr val="C00000"/>
                </a:solidFill>
                <a:latin typeface="Consolas" charset="0"/>
                <a:ea typeface="Consolas" charset="0"/>
                <a:cs typeface="Consolas" charset="0"/>
              </a:rPr>
              <a:t>() {"buy house"}</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lender = new </a:t>
            </a:r>
            <a:r>
              <a:rPr lang="en-GB" sz="1800" dirty="0" err="1">
                <a:solidFill>
                  <a:srgbClr val="C00000"/>
                </a:solidFill>
                <a:latin typeface="Consolas" charset="0"/>
                <a:ea typeface="Consolas" charset="0"/>
                <a:cs typeface="Consolas" charset="0"/>
              </a:rPr>
              <a:t>MortgageLender</a:t>
            </a: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Person.metaClass.buyHouse</a:t>
            </a:r>
            <a:r>
              <a:rPr lang="en-GB" sz="1800" dirty="0">
                <a:solidFill>
                  <a:srgbClr val="C00000"/>
                </a:solidFill>
                <a:latin typeface="Consolas" charset="0"/>
                <a:ea typeface="Consolas" charset="0"/>
                <a:cs typeface="Consolas" charset="0"/>
              </a:rPr>
              <a:t> = lender.&amp;</a:t>
            </a:r>
            <a:r>
              <a:rPr lang="en-GB" sz="1800" dirty="0" err="1">
                <a:solidFill>
                  <a:srgbClr val="C00000"/>
                </a:solidFill>
                <a:latin typeface="Consolas" charset="0"/>
                <a:ea typeface="Consolas" charset="0"/>
                <a:cs typeface="Consolas" charset="0"/>
              </a:rPr>
              <a:t>borrowMoney</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p = new Person()</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a:t>
            </a:r>
            <a:r>
              <a:rPr lang="en-GB" sz="1800" dirty="0" err="1">
                <a:solidFill>
                  <a:srgbClr val="C00000"/>
                </a:solidFill>
                <a:latin typeface="Consolas" charset="0"/>
                <a:ea typeface="Consolas" charset="0"/>
                <a:cs typeface="Consolas" charset="0"/>
              </a:rPr>
              <a:t>p.buyHouse</a:t>
            </a:r>
            <a:r>
              <a:rPr lang="en-GB" sz="1800" dirty="0">
                <a:solidFill>
                  <a:srgbClr val="C00000"/>
                </a:solidFill>
                <a:latin typeface="Consolas" charset="0"/>
                <a:ea typeface="Consolas" charset="0"/>
                <a:cs typeface="Consolas" charset="0"/>
              </a:rPr>
              <a:t>())</a:t>
            </a:r>
          </a:p>
          <a:p>
            <a:pPr marL="0" indent="0">
              <a:buNone/>
            </a:pPr>
            <a:r>
              <a:rPr lang="en-GB" dirty="0"/>
              <a:t>Output</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buy house</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29</a:t>
            </a:fld>
            <a:endParaRPr lang="en-US" dirty="0"/>
          </a:p>
        </p:txBody>
      </p:sp>
    </p:spTree>
    <p:extLst>
      <p:ext uri="{BB962C8B-B14F-4D97-AF65-F5344CB8AC3E}">
        <p14:creationId xmlns:p14="http://schemas.microsoft.com/office/powerpoint/2010/main" val="375483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Groovy?</a:t>
            </a:r>
          </a:p>
        </p:txBody>
      </p:sp>
      <p:sp>
        <p:nvSpPr>
          <p:cNvPr id="3" name="Content Placeholder 2"/>
          <p:cNvSpPr>
            <a:spLocks noGrp="1"/>
          </p:cNvSpPr>
          <p:nvPr>
            <p:ph idx="1"/>
          </p:nvPr>
        </p:nvSpPr>
        <p:spPr/>
        <p:txBody>
          <a:bodyPr>
            <a:normAutofit/>
          </a:bodyPr>
          <a:lstStyle/>
          <a:p>
            <a:r>
              <a:rPr lang="en-GB" dirty="0"/>
              <a:t>Groovy is a dynamic OO language for the Java platform aimed at improving developer productivity thanks to a concise, familiar and easy to learn syntax</a:t>
            </a:r>
            <a:endParaRPr lang="en-US" dirty="0"/>
          </a:p>
          <a:p>
            <a:r>
              <a:rPr lang="en-US" dirty="0"/>
              <a:t>First released in 2007</a:t>
            </a:r>
          </a:p>
          <a:p>
            <a:r>
              <a:rPr lang="en-US" dirty="0"/>
              <a:t>Now managed by the Apache Software Foundation (since 2015)</a:t>
            </a:r>
          </a:p>
          <a:p>
            <a:r>
              <a:rPr lang="en-US" dirty="0"/>
              <a:t>Can be used as a scripting language for the JVM</a:t>
            </a:r>
          </a:p>
          <a:p>
            <a:r>
              <a:rPr lang="en-US" dirty="0"/>
              <a:t>Basic syntax of Groovy is close to Java  - in fact </a:t>
            </a:r>
            <a:r>
              <a:rPr lang="en-GB" dirty="0"/>
              <a:t>most Java code is also syntactically valid Groovy</a:t>
            </a:r>
            <a:endParaRPr lang="en-US" dirty="0"/>
          </a:p>
          <a:p>
            <a:r>
              <a:rPr lang="en-US" dirty="0"/>
              <a:t>Optional typing, don’t need to specify type of variables</a:t>
            </a:r>
          </a:p>
          <a:p>
            <a:r>
              <a:rPr lang="en-GB" dirty="0"/>
              <a:t>Interacts well with Java code and libraries</a:t>
            </a:r>
            <a:endParaRPr lang="en-US" dirty="0"/>
          </a:p>
          <a:p>
            <a:r>
              <a:rPr lang="en-US" dirty="0"/>
              <a:t>Support for both OO and functional</a:t>
            </a:r>
            <a:r>
              <a:rPr lang="en-US" i="1" dirty="0"/>
              <a:t> </a:t>
            </a:r>
            <a:r>
              <a:rPr lang="en-US" dirty="0"/>
              <a:t>programming models </a:t>
            </a:r>
          </a:p>
          <a:p>
            <a:r>
              <a:rPr lang="en-US" dirty="0"/>
              <a:t>Compiled dynamically to Java bytecode for execution on the JVM - can write scripts or use REPL</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360696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Expando</a:t>
            </a:r>
            <a:r>
              <a:rPr lang="en-GB" dirty="0"/>
              <a:t> objects</a:t>
            </a:r>
          </a:p>
        </p:txBody>
      </p:sp>
      <p:sp>
        <p:nvSpPr>
          <p:cNvPr id="3" name="Content Placeholder 2"/>
          <p:cNvSpPr>
            <a:spLocks noGrp="1"/>
          </p:cNvSpPr>
          <p:nvPr>
            <p:ph idx="1"/>
          </p:nvPr>
        </p:nvSpPr>
        <p:spPr/>
        <p:txBody>
          <a:bodyPr>
            <a:normAutofit lnSpcReduction="10000"/>
          </a:bodyPr>
          <a:lstStyle/>
          <a:p>
            <a:r>
              <a:rPr lang="en-GB" dirty="0"/>
              <a:t>Some languages  allow you to create an object dynamically without defining a specific class, and add properties and methods as you like</a:t>
            </a:r>
          </a:p>
          <a:p>
            <a:r>
              <a:rPr lang="en-GB" dirty="0"/>
              <a:t>In JavaScript this is the way objects are normally created, in Groovy and C# these are instances of a class called </a:t>
            </a:r>
            <a:r>
              <a:rPr lang="en-GB" i="1" dirty="0" err="1"/>
              <a:t>Expando</a:t>
            </a:r>
            <a:r>
              <a:rPr lang="en-GB" dirty="0"/>
              <a:t> or something similar</a:t>
            </a:r>
          </a:p>
          <a:p>
            <a:pPr marL="0" indent="0">
              <a:buNone/>
            </a:pP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user = new </a:t>
            </a:r>
            <a:r>
              <a:rPr lang="en-GB" sz="1900" dirty="0" err="1">
                <a:solidFill>
                  <a:srgbClr val="C00000"/>
                </a:solidFill>
                <a:latin typeface="Consolas" charset="0"/>
                <a:ea typeface="Consolas" charset="0"/>
                <a:cs typeface="Consolas" charset="0"/>
              </a:rPr>
              <a:t>Expando</a:t>
            </a:r>
            <a:r>
              <a:rPr lang="en-GB" sz="1900" dirty="0">
                <a:solidFill>
                  <a:srgbClr val="C00000"/>
                </a:solidFill>
                <a:latin typeface="Consolas" charset="0"/>
                <a:ea typeface="Consolas" charset="0"/>
                <a:cs typeface="Consolas" charset="0"/>
              </a:rPr>
              <a:t>(username: 'Jim')</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user.email</a:t>
            </a:r>
            <a:r>
              <a:rPr lang="en-GB" sz="1900" dirty="0">
                <a:solidFill>
                  <a:srgbClr val="C00000"/>
                </a:solidFill>
                <a:latin typeface="Consolas" charset="0"/>
                <a:ea typeface="Consolas" charset="0"/>
                <a:cs typeface="Consolas" charset="0"/>
              </a:rPr>
              <a:t> = 'jim@host.com'</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user.printInfo</a:t>
            </a:r>
            <a:r>
              <a:rPr lang="en-GB" sz="1900" dirty="0">
                <a:solidFill>
                  <a:srgbClr val="C00000"/>
                </a:solidFill>
                <a:latin typeface="Consolas" charset="0"/>
                <a:ea typeface="Consolas" charset="0"/>
                <a:cs typeface="Consolas" charset="0"/>
              </a:rPr>
              <a:t> = { writer -&gt;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writer &lt;&lt; "Username: $username"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writer &lt;&lt; ", email: $email"</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sw</a:t>
            </a:r>
            <a:r>
              <a:rPr lang="en-GB" sz="1900" dirty="0">
                <a:solidFill>
                  <a:srgbClr val="C00000"/>
                </a:solidFill>
                <a:latin typeface="Consolas" charset="0"/>
                <a:ea typeface="Consolas" charset="0"/>
                <a:cs typeface="Consolas" charset="0"/>
              </a:rPr>
              <a:t> = new </a:t>
            </a:r>
            <a:r>
              <a:rPr lang="en-GB" sz="1900" dirty="0" err="1">
                <a:solidFill>
                  <a:srgbClr val="C00000"/>
                </a:solidFill>
                <a:latin typeface="Consolas" charset="0"/>
                <a:ea typeface="Consolas" charset="0"/>
                <a:cs typeface="Consolas" charset="0"/>
              </a:rPr>
              <a:t>StringWriter</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user.printInfo</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sw</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sw.toString</a:t>
            </a:r>
            <a:r>
              <a:rPr lang="en-GB" sz="1900"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30</a:t>
            </a:fld>
            <a:endParaRPr lang="en-US" dirty="0"/>
          </a:p>
        </p:txBody>
      </p:sp>
      <p:sp>
        <p:nvSpPr>
          <p:cNvPr id="6" name="TextBox 5"/>
          <p:cNvSpPr txBox="1"/>
          <p:nvPr/>
        </p:nvSpPr>
        <p:spPr>
          <a:xfrm>
            <a:off x="6598508" y="3152342"/>
            <a:ext cx="4816575"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initially have </a:t>
            </a:r>
            <a:r>
              <a:rPr lang="en-GB" i="1" dirty="0" err="1"/>
              <a:t>Expando</a:t>
            </a:r>
            <a:r>
              <a:rPr lang="en-GB" dirty="0"/>
              <a:t> instance with one property</a:t>
            </a:r>
          </a:p>
        </p:txBody>
      </p:sp>
      <p:sp>
        <p:nvSpPr>
          <p:cNvPr id="7" name="TextBox 6"/>
          <p:cNvSpPr txBox="1"/>
          <p:nvPr/>
        </p:nvSpPr>
        <p:spPr>
          <a:xfrm>
            <a:off x="6264874" y="3731744"/>
            <a:ext cx="159639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add a property</a:t>
            </a:r>
          </a:p>
        </p:txBody>
      </p:sp>
      <p:sp>
        <p:nvSpPr>
          <p:cNvPr id="8" name="TextBox 7"/>
          <p:cNvSpPr txBox="1"/>
          <p:nvPr/>
        </p:nvSpPr>
        <p:spPr>
          <a:xfrm>
            <a:off x="6073739" y="4433342"/>
            <a:ext cx="2982483"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add a method with a closure </a:t>
            </a:r>
          </a:p>
        </p:txBody>
      </p:sp>
      <p:cxnSp>
        <p:nvCxnSpPr>
          <p:cNvPr id="10" name="Straight Arrow Connector 9"/>
          <p:cNvCxnSpPr/>
          <p:nvPr/>
        </p:nvCxnSpPr>
        <p:spPr>
          <a:xfrm flipH="1" flipV="1">
            <a:off x="6264874" y="3152342"/>
            <a:ext cx="33363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flipH="1" flipV="1">
            <a:off x="4782065" y="3620530"/>
            <a:ext cx="1482809" cy="295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flipV="1">
            <a:off x="5239265" y="4433342"/>
            <a:ext cx="83447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24369" y="5597590"/>
            <a:ext cx="5277407" cy="369332"/>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r>
              <a:rPr lang="en-GB" dirty="0">
                <a:solidFill>
                  <a:srgbClr val="0070C0"/>
                </a:solidFill>
                <a:latin typeface="Consolas" charset="0"/>
                <a:ea typeface="Consolas" charset="0"/>
                <a:cs typeface="Consolas" charset="0"/>
              </a:rPr>
              <a:t>Username: Jim, email: jim@host.com</a:t>
            </a:r>
          </a:p>
        </p:txBody>
      </p:sp>
    </p:spTree>
    <p:extLst>
      <p:ext uri="{BB962C8B-B14F-4D97-AF65-F5344CB8AC3E}">
        <p14:creationId xmlns:p14="http://schemas.microsoft.com/office/powerpoint/2010/main" val="190256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Subtypes</a:t>
            </a:r>
          </a:p>
        </p:txBody>
      </p:sp>
      <p:sp>
        <p:nvSpPr>
          <p:cNvPr id="3" name="Content Placeholder 2"/>
          <p:cNvSpPr>
            <a:spLocks noGrp="1"/>
          </p:cNvSpPr>
          <p:nvPr>
            <p:ph idx="1"/>
          </p:nvPr>
        </p:nvSpPr>
        <p:spPr/>
        <p:txBody>
          <a:bodyPr/>
          <a:lstStyle/>
          <a:p>
            <a:r>
              <a:rPr lang="en-GB" dirty="0"/>
              <a:t>Many dynamic languages, including Groovy, are object-oriented</a:t>
            </a:r>
          </a:p>
          <a:p>
            <a:r>
              <a:rPr lang="en-GB" dirty="0"/>
              <a:t>Object oriented languages typically support subtyping through inheritance and interfaces</a:t>
            </a:r>
          </a:p>
          <a:p>
            <a:pPr lvl="1"/>
            <a:r>
              <a:rPr lang="en-GB" dirty="0"/>
              <a:t>Inheritance allows a class or object (the subtype) to be based directly on another class or object (the </a:t>
            </a:r>
            <a:r>
              <a:rPr lang="en-GB" dirty="0" err="1"/>
              <a:t>supertype</a:t>
            </a:r>
            <a:r>
              <a:rPr lang="en-GB" dirty="0"/>
              <a:t>) and to inherit all the properties and behaviour of the </a:t>
            </a:r>
            <a:r>
              <a:rPr lang="en-GB" dirty="0" err="1"/>
              <a:t>supertype</a:t>
            </a:r>
            <a:endParaRPr lang="en-GB" dirty="0"/>
          </a:p>
          <a:p>
            <a:pPr lvl="1"/>
            <a:r>
              <a:rPr lang="en-GB" dirty="0"/>
              <a:t>Typically can only inherit from one </a:t>
            </a:r>
            <a:r>
              <a:rPr lang="en-GB" dirty="0" err="1"/>
              <a:t>supertype</a:t>
            </a:r>
            <a:r>
              <a:rPr lang="en-GB" dirty="0"/>
              <a:t> – single inheritance</a:t>
            </a:r>
          </a:p>
          <a:p>
            <a:pPr lvl="1"/>
            <a:r>
              <a:rPr lang="en-GB" dirty="0"/>
              <a:t>An interface in object-oriented programming defines a set of methods that a class which  implements the interface must provide</a:t>
            </a:r>
          </a:p>
          <a:p>
            <a:pPr lvl="1"/>
            <a:r>
              <a:rPr lang="en-GB" dirty="0"/>
              <a:t>Defines a contract – if you are using a class that implements an interface you are guaranteed to be able to call a method defined in that interface</a:t>
            </a:r>
          </a:p>
          <a:p>
            <a:pPr lvl="1"/>
            <a:r>
              <a:rPr lang="en-GB" dirty="0"/>
              <a:t>Typically a class can implement multiple interfaces</a:t>
            </a:r>
          </a:p>
          <a:p>
            <a:r>
              <a:rPr lang="en-GB" dirty="0"/>
              <a:t>Some languages implement additional related concepts – </a:t>
            </a:r>
            <a:r>
              <a:rPr lang="en-GB" u="sng" dirty="0"/>
              <a:t>traits</a:t>
            </a:r>
            <a:r>
              <a:rPr lang="en-GB" dirty="0"/>
              <a:t> and </a:t>
            </a:r>
            <a:r>
              <a:rPr lang="en-GB" u="sng" dirty="0" err="1"/>
              <a:t>mixins</a:t>
            </a:r>
            <a:endParaRPr lang="en-GB" u="sng"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31</a:t>
            </a:fld>
            <a:endParaRPr lang="en-US" dirty="0"/>
          </a:p>
        </p:txBody>
      </p:sp>
    </p:spTree>
    <p:extLst>
      <p:ext uri="{BB962C8B-B14F-4D97-AF65-F5344CB8AC3E}">
        <p14:creationId xmlns:p14="http://schemas.microsoft.com/office/powerpoint/2010/main" val="156876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Traits and </a:t>
            </a:r>
            <a:r>
              <a:rPr lang="en-GB" dirty="0" err="1"/>
              <a:t>mixins</a:t>
            </a:r>
            <a:endParaRPr lang="en-GB" dirty="0"/>
          </a:p>
        </p:txBody>
      </p:sp>
      <p:sp>
        <p:nvSpPr>
          <p:cNvPr id="3" name="Content Placeholder 2"/>
          <p:cNvSpPr>
            <a:spLocks noGrp="1"/>
          </p:cNvSpPr>
          <p:nvPr>
            <p:ph idx="1"/>
          </p:nvPr>
        </p:nvSpPr>
        <p:spPr/>
        <p:txBody>
          <a:bodyPr/>
          <a:lstStyle/>
          <a:p>
            <a:r>
              <a:rPr lang="en-GB" u="sng" dirty="0"/>
              <a:t>Traits</a:t>
            </a:r>
            <a:r>
              <a:rPr lang="en-GB" dirty="0"/>
              <a:t> </a:t>
            </a:r>
          </a:p>
          <a:p>
            <a:pPr lvl="1"/>
            <a:r>
              <a:rPr lang="en-GB" dirty="0"/>
              <a:t>Similar to interfaces except that they can contain method implementations</a:t>
            </a:r>
          </a:p>
          <a:p>
            <a:pPr lvl="1"/>
            <a:r>
              <a:rPr lang="en-GB" dirty="0"/>
              <a:t>Can be seen as interfaces carrying default implementations of methods</a:t>
            </a:r>
          </a:p>
          <a:p>
            <a:pPr lvl="1"/>
            <a:r>
              <a:rPr lang="en-GB" dirty="0"/>
              <a:t>Define and may implement characteristics that may be common to many classes</a:t>
            </a:r>
          </a:p>
          <a:p>
            <a:pPr lvl="1"/>
            <a:r>
              <a:rPr lang="en-GB" dirty="0"/>
              <a:t>A single class may compose behaviour by implementing multiple traits, and can inherit methods from them – a form of multiple inheritance</a:t>
            </a:r>
          </a:p>
          <a:p>
            <a:r>
              <a:rPr lang="en-GB" u="sng" dirty="0" err="1"/>
              <a:t>Mixins</a:t>
            </a:r>
            <a:r>
              <a:rPr lang="en-GB" u="sng" dirty="0"/>
              <a:t> </a:t>
            </a:r>
          </a:p>
          <a:p>
            <a:pPr lvl="1"/>
            <a:r>
              <a:rPr lang="en-GB" dirty="0"/>
              <a:t>Can be seen as classes that define and implement behaviour that can be “mixed-in” to other classes when needed, possibly at runtime</a:t>
            </a:r>
          </a:p>
          <a:p>
            <a:pPr lvl="1"/>
            <a:r>
              <a:rPr lang="en-GB" dirty="0"/>
              <a:t>Multiple </a:t>
            </a:r>
            <a:r>
              <a:rPr lang="en-GB" dirty="0" err="1"/>
              <a:t>mixins</a:t>
            </a:r>
            <a:r>
              <a:rPr lang="en-GB" dirty="0"/>
              <a:t> can be added to a single object</a:t>
            </a:r>
          </a:p>
          <a:p>
            <a:r>
              <a:rPr lang="en-GB" dirty="0"/>
              <a:t>These are very general descriptions of the concepts, the implementation details and the terminology used </a:t>
            </a:r>
            <a:r>
              <a:rPr lang="en-GB" u="sng" dirty="0"/>
              <a:t>vary significantly between languages </a:t>
            </a:r>
          </a:p>
          <a:p>
            <a:r>
              <a:rPr lang="en-GB" dirty="0"/>
              <a:t>We will look at </a:t>
            </a:r>
            <a:r>
              <a:rPr lang="en-GB" dirty="0" err="1"/>
              <a:t>Groovy’s</a:t>
            </a:r>
            <a:r>
              <a:rPr lang="en-GB" dirty="0"/>
              <a:t> implementation, including dynamic aspects</a:t>
            </a:r>
          </a:p>
          <a:p>
            <a:endParaRPr lang="en-GB" dirty="0"/>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32</a:t>
            </a:fld>
            <a:endParaRPr lang="en-US" dirty="0"/>
          </a:p>
        </p:txBody>
      </p:sp>
    </p:spTree>
    <p:extLst>
      <p:ext uri="{BB962C8B-B14F-4D97-AF65-F5344CB8AC3E}">
        <p14:creationId xmlns:p14="http://schemas.microsoft.com/office/powerpoint/2010/main" val="427185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Groovy traits</a:t>
            </a:r>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Output (from both versions):</a:t>
            </a:r>
            <a:br>
              <a:rPr lang="en-GB" dirty="0"/>
            </a:br>
            <a:r>
              <a:rPr lang="en-GB" sz="1900" dirty="0">
                <a:solidFill>
                  <a:srgbClr val="0070C0"/>
                </a:solidFill>
                <a:latin typeface="Consolas" charset="0"/>
                <a:ea typeface="Consolas" charset="0"/>
                <a:cs typeface="Consolas" charset="0"/>
              </a:rPr>
              <a:t>I’m flying!</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33</a:t>
            </a:fld>
            <a:endParaRPr lang="en-US" dirty="0"/>
          </a:p>
        </p:txBody>
      </p:sp>
      <p:sp>
        <p:nvSpPr>
          <p:cNvPr id="6" name="TextBox 5"/>
          <p:cNvSpPr txBox="1"/>
          <p:nvPr/>
        </p:nvSpPr>
        <p:spPr>
          <a:xfrm>
            <a:off x="6437871" y="1569310"/>
            <a:ext cx="5436104" cy="3308598"/>
          </a:xfrm>
          <a:prstGeom prst="rect">
            <a:avLst/>
          </a:prstGeom>
          <a:noFill/>
        </p:spPr>
        <p:txBody>
          <a:bodyPr wrap="none" rtlCol="0">
            <a:spAutoFit/>
          </a:bodyPr>
          <a:lstStyle/>
          <a:p>
            <a:r>
              <a:rPr lang="en-GB" sz="1900" dirty="0">
                <a:solidFill>
                  <a:srgbClr val="C00000"/>
                </a:solidFill>
                <a:latin typeface="Consolas" charset="0"/>
                <a:ea typeface="Consolas" charset="0"/>
                <a:cs typeface="Consolas" charset="0"/>
              </a:rPr>
              <a:t>interface Flyable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fly()</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p>
          <a:p>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trait </a:t>
            </a:r>
            <a:r>
              <a:rPr lang="en-GB" sz="1900" dirty="0" err="1">
                <a:solidFill>
                  <a:srgbClr val="C00000"/>
                </a:solidFill>
                <a:latin typeface="Consolas" charset="0"/>
                <a:ea typeface="Consolas" charset="0"/>
                <a:cs typeface="Consolas" charset="0"/>
              </a:rPr>
              <a:t>FlyingAbility</a:t>
            </a:r>
            <a:r>
              <a:rPr lang="en-GB" sz="1900" dirty="0">
                <a:solidFill>
                  <a:srgbClr val="C00000"/>
                </a:solidFill>
                <a:latin typeface="Consolas" charset="0"/>
                <a:ea typeface="Consolas" charset="0"/>
                <a:cs typeface="Consolas" charset="0"/>
              </a:rPr>
              <a:t> implements Flyable{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fly() { "I'm flying!"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Bird implements </a:t>
            </a:r>
            <a:r>
              <a:rPr lang="en-GB" sz="1900" dirty="0" err="1">
                <a:solidFill>
                  <a:srgbClr val="C00000"/>
                </a:solidFill>
                <a:latin typeface="Consolas" charset="0"/>
                <a:ea typeface="Consolas" charset="0"/>
                <a:cs typeface="Consolas" charset="0"/>
              </a:rPr>
              <a:t>FlyingAbility</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b = new Bird()</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b.fly</a:t>
            </a:r>
            <a:r>
              <a:rPr lang="en-GB" sz="1900" dirty="0">
                <a:solidFill>
                  <a:srgbClr val="C00000"/>
                </a:solidFill>
                <a:latin typeface="Consolas" charset="0"/>
                <a:ea typeface="Consolas" charset="0"/>
                <a:cs typeface="Consolas" charset="0"/>
              </a:rPr>
              <a:t>())</a:t>
            </a:r>
          </a:p>
        </p:txBody>
      </p:sp>
      <p:sp>
        <p:nvSpPr>
          <p:cNvPr id="7" name="TextBox 6"/>
          <p:cNvSpPr txBox="1"/>
          <p:nvPr/>
        </p:nvSpPr>
        <p:spPr>
          <a:xfrm>
            <a:off x="1035459" y="1554662"/>
            <a:ext cx="5301451" cy="2416046"/>
          </a:xfrm>
          <a:prstGeom prst="rect">
            <a:avLst/>
          </a:prstGeom>
          <a:noFill/>
        </p:spPr>
        <p:txBody>
          <a:bodyPr wrap="none" rtlCol="0">
            <a:spAutoFit/>
          </a:bodyPr>
          <a:lstStyle/>
          <a:p>
            <a:r>
              <a:rPr lang="en-GB" sz="1900" dirty="0">
                <a:solidFill>
                  <a:srgbClr val="C00000"/>
                </a:solidFill>
                <a:latin typeface="Consolas" charset="0"/>
                <a:ea typeface="Consolas" charset="0"/>
                <a:cs typeface="Consolas" charset="0"/>
              </a:rPr>
              <a:t>trait </a:t>
            </a:r>
            <a:r>
              <a:rPr lang="en-GB" sz="1900" dirty="0" err="1">
                <a:solidFill>
                  <a:srgbClr val="C00000"/>
                </a:solidFill>
                <a:latin typeface="Consolas" charset="0"/>
                <a:ea typeface="Consolas" charset="0"/>
                <a:cs typeface="Consolas" charset="0"/>
              </a:rPr>
              <a:t>FlyingAbility</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fly() { "I'm flying!"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Bird implements </a:t>
            </a:r>
            <a:r>
              <a:rPr lang="en-GB" sz="1900" dirty="0" err="1">
                <a:solidFill>
                  <a:srgbClr val="C00000"/>
                </a:solidFill>
                <a:latin typeface="Consolas" charset="0"/>
                <a:ea typeface="Consolas" charset="0"/>
                <a:cs typeface="Consolas" charset="0"/>
              </a:rPr>
              <a:t>FlyingAbility</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b = new Bird()</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b.fly</a:t>
            </a:r>
            <a:r>
              <a:rPr lang="en-GB" sz="1900" dirty="0">
                <a:solidFill>
                  <a:srgbClr val="C00000"/>
                </a:solidFill>
                <a:latin typeface="Consolas" charset="0"/>
                <a:ea typeface="Consolas" charset="0"/>
                <a:cs typeface="Consolas" charset="0"/>
              </a:rPr>
              <a:t>())</a:t>
            </a:r>
          </a:p>
          <a:p>
            <a:endParaRPr lang="en-GB" dirty="0"/>
          </a:p>
        </p:txBody>
      </p:sp>
      <p:sp>
        <p:nvSpPr>
          <p:cNvPr id="8" name="TextBox 7"/>
          <p:cNvSpPr txBox="1"/>
          <p:nvPr/>
        </p:nvSpPr>
        <p:spPr>
          <a:xfrm>
            <a:off x="1953369" y="3786042"/>
            <a:ext cx="381162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i="1" dirty="0"/>
              <a:t>Bird</a:t>
            </a:r>
            <a:r>
              <a:rPr lang="en-GB" dirty="0"/>
              <a:t> class derives </a:t>
            </a:r>
            <a:r>
              <a:rPr lang="en-GB" i="1" dirty="0"/>
              <a:t>fly</a:t>
            </a:r>
            <a:r>
              <a:rPr lang="en-GB" dirty="0"/>
              <a:t> method from trait</a:t>
            </a:r>
          </a:p>
        </p:txBody>
      </p:sp>
      <p:sp>
        <p:nvSpPr>
          <p:cNvPr id="9" name="TextBox 8"/>
          <p:cNvSpPr txBox="1"/>
          <p:nvPr/>
        </p:nvSpPr>
        <p:spPr>
          <a:xfrm>
            <a:off x="7027375" y="5038545"/>
            <a:ext cx="475223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Groovy also has interfaces in which methods are defined but not implements</a:t>
            </a:r>
          </a:p>
        </p:txBody>
      </p:sp>
    </p:spTree>
    <p:extLst>
      <p:ext uri="{BB962C8B-B14F-4D97-AF65-F5344CB8AC3E}">
        <p14:creationId xmlns:p14="http://schemas.microsoft.com/office/powerpoint/2010/main" val="358254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Traits with properties</a:t>
            </a:r>
          </a:p>
        </p:txBody>
      </p:sp>
      <p:sp>
        <p:nvSpPr>
          <p:cNvPr id="3" name="Content Placeholder 2"/>
          <p:cNvSpPr>
            <a:spLocks noGrp="1"/>
          </p:cNvSpPr>
          <p:nvPr>
            <p:ph idx="1"/>
          </p:nvPr>
        </p:nvSpPr>
        <p:spPr/>
        <p:txBody>
          <a:bodyPr>
            <a:normAutofit/>
          </a:bodyPr>
          <a:lstStyle/>
          <a:p>
            <a:r>
              <a:rPr lang="en-GB" dirty="0"/>
              <a:t>Traits in Groovy can have properties (although this is not the case for all languages that support traits)</a:t>
            </a:r>
          </a:p>
          <a:p>
            <a:pPr marL="0" indent="0">
              <a:buNone/>
            </a:pPr>
            <a:r>
              <a:rPr lang="en-GB" sz="1900" dirty="0">
                <a:solidFill>
                  <a:srgbClr val="C00000"/>
                </a:solidFill>
                <a:latin typeface="Consolas" charset="0"/>
                <a:ea typeface="Consolas" charset="0"/>
                <a:cs typeface="Consolas" charset="0"/>
              </a:rPr>
              <a:t>trait Named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p>
          <a:p>
            <a:pPr marL="0" indent="0">
              <a:buNone/>
            </a:pPr>
            <a:r>
              <a:rPr lang="en-GB" sz="1900" dirty="0">
                <a:solidFill>
                  <a:srgbClr val="C00000"/>
                </a:solidFill>
                <a:latin typeface="Consolas" charset="0"/>
                <a:ea typeface="Consolas" charset="0"/>
                <a:cs typeface="Consolas" charset="0"/>
              </a:rPr>
              <a:t>trait </a:t>
            </a:r>
            <a:r>
              <a:rPr lang="en-GB" sz="1900" dirty="0" err="1">
                <a:solidFill>
                  <a:srgbClr val="C00000"/>
                </a:solidFill>
                <a:latin typeface="Consolas" charset="0"/>
                <a:ea typeface="Consolas" charset="0"/>
                <a:cs typeface="Consolas" charset="0"/>
              </a:rPr>
              <a:t>Greetable</a:t>
            </a:r>
            <a:r>
              <a:rPr lang="en-GB" sz="1900" dirty="0">
                <a:solidFill>
                  <a:srgbClr val="C00000"/>
                </a:solidFill>
                <a:latin typeface="Consolas" charset="0"/>
                <a:ea typeface="Consolas" charset="0"/>
                <a:cs typeface="Consolas" charset="0"/>
              </a:rPr>
              <a:t> extends Named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greeting() { "Hello, $name!"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p>
          <a:p>
            <a:pPr marL="0" indent="0">
              <a:buNone/>
            </a:pPr>
            <a:r>
              <a:rPr lang="en-GB" sz="1900" dirty="0">
                <a:solidFill>
                  <a:srgbClr val="C00000"/>
                </a:solidFill>
                <a:latin typeface="Consolas" charset="0"/>
                <a:ea typeface="Consolas" charset="0"/>
                <a:cs typeface="Consolas" charset="0"/>
              </a:rPr>
              <a:t>class Person implements </a:t>
            </a:r>
            <a:r>
              <a:rPr lang="en-GB" sz="1900" dirty="0" err="1">
                <a:solidFill>
                  <a:srgbClr val="C00000"/>
                </a:solidFill>
                <a:latin typeface="Consolas" charset="0"/>
                <a:ea typeface="Consolas" charset="0"/>
                <a:cs typeface="Consolas" charset="0"/>
              </a:rPr>
              <a:t>Greetable</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name='Bob'</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p>
          <a:p>
            <a:pPr marL="0" indent="0">
              <a:buNone/>
            </a:pP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p = new Person()</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p.greeting</a:t>
            </a:r>
            <a:r>
              <a:rPr lang="en-GB" sz="1900"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34</a:t>
            </a:fld>
            <a:endParaRPr lang="en-US" dirty="0"/>
          </a:p>
        </p:txBody>
      </p:sp>
      <p:sp>
        <p:nvSpPr>
          <p:cNvPr id="6" name="TextBox 5"/>
          <p:cNvSpPr txBox="1"/>
          <p:nvPr/>
        </p:nvSpPr>
        <p:spPr>
          <a:xfrm>
            <a:off x="6437870" y="4101073"/>
            <a:ext cx="43981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method uses property defined in parent trait</a:t>
            </a:r>
          </a:p>
        </p:txBody>
      </p:sp>
      <p:sp>
        <p:nvSpPr>
          <p:cNvPr id="7" name="TextBox 6"/>
          <p:cNvSpPr txBox="1"/>
          <p:nvPr/>
        </p:nvSpPr>
        <p:spPr>
          <a:xfrm>
            <a:off x="4440196" y="2189374"/>
            <a:ext cx="567032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a trait can extend another trait and inherits its properties and methods (just a single property in this case)</a:t>
            </a:r>
          </a:p>
        </p:txBody>
      </p:sp>
      <p:cxnSp>
        <p:nvCxnSpPr>
          <p:cNvPr id="9" name="Straight Arrow Connector 8"/>
          <p:cNvCxnSpPr/>
          <p:nvPr/>
        </p:nvCxnSpPr>
        <p:spPr>
          <a:xfrm flipH="1">
            <a:off x="4238368" y="2835705"/>
            <a:ext cx="691978" cy="438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795319" y="3855308"/>
            <a:ext cx="642551" cy="430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41438" y="5239431"/>
            <a:ext cx="1577676" cy="646331"/>
          </a:xfrm>
          <a:prstGeom prst="rect">
            <a:avLst/>
          </a:prstGeom>
          <a:solidFill>
            <a:schemeClr val="bg1"/>
          </a:solidFill>
          <a:effectLst>
            <a:outerShdw blurRad="50800" dist="76200" dir="2700000" algn="tl" rotWithShape="0">
              <a:prstClr val="black">
                <a:alpha val="40000"/>
              </a:prstClr>
            </a:outerShdw>
          </a:effectLst>
        </p:spPr>
        <p:txBody>
          <a:bodyPr wrap="none" rtlCol="0">
            <a:spAutoFit/>
          </a:bodyPr>
          <a:lstStyle/>
          <a:p>
            <a:r>
              <a:rPr lang="en-GB" dirty="0"/>
              <a:t>Output</a:t>
            </a:r>
            <a:br>
              <a:rPr lang="en-GB" dirty="0"/>
            </a:br>
            <a:r>
              <a:rPr lang="en-GB" dirty="0">
                <a:solidFill>
                  <a:srgbClr val="0070C0"/>
                </a:solidFill>
                <a:latin typeface="Consolas" charset="0"/>
                <a:ea typeface="Consolas" charset="0"/>
                <a:cs typeface="Consolas" charset="0"/>
              </a:rPr>
              <a:t>Hello, Bob!</a:t>
            </a:r>
          </a:p>
        </p:txBody>
      </p:sp>
    </p:spTree>
    <p:extLst>
      <p:ext uri="{BB962C8B-B14F-4D97-AF65-F5344CB8AC3E}">
        <p14:creationId xmlns:p14="http://schemas.microsoft.com/office/powerpoint/2010/main" val="143708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inheritance with traits</a:t>
            </a:r>
          </a:p>
        </p:txBody>
      </p:sp>
      <p:sp>
        <p:nvSpPr>
          <p:cNvPr id="3" name="Content Placeholder 2"/>
          <p:cNvSpPr>
            <a:spLocks noGrp="1"/>
          </p:cNvSpPr>
          <p:nvPr>
            <p:ph idx="1"/>
          </p:nvPr>
        </p:nvSpPr>
        <p:spPr/>
        <p:txBody>
          <a:bodyPr/>
          <a:lstStyle/>
          <a:p>
            <a:r>
              <a:rPr lang="en-GB" dirty="0"/>
              <a:t>A class can implement more than one trait, so can inherit behaviour from more than one trait</a:t>
            </a:r>
          </a:p>
          <a:p>
            <a:r>
              <a:rPr lang="en-GB" dirty="0"/>
              <a:t>This is known as multiple inheritance</a:t>
            </a:r>
          </a:p>
          <a:p>
            <a:pPr marL="0" indent="0">
              <a:buNone/>
            </a:pPr>
            <a:r>
              <a:rPr lang="en-GB" dirty="0">
                <a:solidFill>
                  <a:srgbClr val="C00000"/>
                </a:solidFill>
                <a:latin typeface="Consolas" charset="0"/>
                <a:ea typeface="Consolas" charset="0"/>
                <a:cs typeface="Consolas" charset="0"/>
              </a:rPr>
              <a:t>trait </a:t>
            </a:r>
            <a:r>
              <a:rPr lang="en-GB" dirty="0" err="1">
                <a:solidFill>
                  <a:srgbClr val="C00000"/>
                </a:solidFill>
                <a:latin typeface="Consolas" charset="0"/>
                <a:ea typeface="Consolas" charset="0"/>
                <a:cs typeface="Consolas" charset="0"/>
              </a:rPr>
              <a:t>FlyingAbility</a:t>
            </a:r>
            <a:r>
              <a:rPr lang="en-GB" dirty="0">
                <a:solidFill>
                  <a:srgbClr val="C00000"/>
                </a:solidFill>
                <a:latin typeface="Consolas" charset="0"/>
                <a:ea typeface="Consolas" charset="0"/>
                <a:cs typeface="Consolas" charset="0"/>
              </a:rPr>
              <a:t>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    String fly() { "I'm flying!"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trait </a:t>
            </a:r>
            <a:r>
              <a:rPr lang="en-GB" dirty="0" err="1">
                <a:solidFill>
                  <a:srgbClr val="C00000"/>
                </a:solidFill>
                <a:latin typeface="Consolas" charset="0"/>
                <a:ea typeface="Consolas" charset="0"/>
                <a:cs typeface="Consolas" charset="0"/>
              </a:rPr>
              <a:t>SwimmingAbility</a:t>
            </a:r>
            <a:r>
              <a:rPr lang="en-GB" dirty="0">
                <a:solidFill>
                  <a:srgbClr val="C00000"/>
                </a:solidFill>
                <a:latin typeface="Consolas" charset="0"/>
                <a:ea typeface="Consolas" charset="0"/>
                <a:cs typeface="Consolas" charset="0"/>
              </a:rPr>
              <a:t>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    String swim() { "I'm swimming!"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class Duck implements </a:t>
            </a:r>
            <a:r>
              <a:rPr lang="en-GB" dirty="0" err="1">
                <a:solidFill>
                  <a:srgbClr val="C00000"/>
                </a:solidFill>
                <a:latin typeface="Consolas" charset="0"/>
                <a:ea typeface="Consolas" charset="0"/>
                <a:cs typeface="Consolas" charset="0"/>
              </a:rPr>
              <a:t>FlyingAbility</a:t>
            </a:r>
            <a:r>
              <a:rPr lang="en-GB" dirty="0">
                <a:solidFill>
                  <a:srgbClr val="C00000"/>
                </a:solidFill>
                <a:latin typeface="Consolas" charset="0"/>
                <a:ea typeface="Consolas" charset="0"/>
                <a:cs typeface="Consolas" charset="0"/>
              </a:rPr>
              <a:t>, </a:t>
            </a:r>
            <a:r>
              <a:rPr lang="en-GB" dirty="0" err="1">
                <a:solidFill>
                  <a:srgbClr val="C00000"/>
                </a:solidFill>
                <a:latin typeface="Consolas" charset="0"/>
                <a:ea typeface="Consolas" charset="0"/>
                <a:cs typeface="Consolas" charset="0"/>
              </a:rPr>
              <a:t>SwimmingAbility</a:t>
            </a:r>
            <a:r>
              <a:rPr lang="en-GB" dirty="0">
                <a:solidFill>
                  <a:srgbClr val="C00000"/>
                </a:solidFill>
                <a:latin typeface="Consolas" charset="0"/>
                <a:ea typeface="Consolas" charset="0"/>
                <a:cs typeface="Consolas" charset="0"/>
              </a:rPr>
              <a:t> {}</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def</a:t>
            </a:r>
            <a:r>
              <a:rPr lang="en-GB" dirty="0">
                <a:solidFill>
                  <a:srgbClr val="C00000"/>
                </a:solidFill>
                <a:latin typeface="Consolas" charset="0"/>
                <a:ea typeface="Consolas" charset="0"/>
                <a:cs typeface="Consolas" charset="0"/>
              </a:rPr>
              <a:t> d = new Duck()</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println</a:t>
            </a:r>
            <a:r>
              <a:rPr lang="en-GB" dirty="0">
                <a:solidFill>
                  <a:srgbClr val="C00000"/>
                </a:solidFill>
                <a:latin typeface="Consolas" charset="0"/>
                <a:ea typeface="Consolas" charset="0"/>
                <a:cs typeface="Consolas" charset="0"/>
              </a:rPr>
              <a:t>(</a:t>
            </a:r>
            <a:r>
              <a:rPr lang="en-GB" dirty="0" err="1">
                <a:solidFill>
                  <a:srgbClr val="C00000"/>
                </a:solidFill>
                <a:latin typeface="Consolas" charset="0"/>
                <a:ea typeface="Consolas" charset="0"/>
                <a:cs typeface="Consolas" charset="0"/>
              </a:rPr>
              <a:t>d.fly</a:t>
            </a:r>
            <a:r>
              <a:rPr lang="en-GB" dirty="0">
                <a:solidFill>
                  <a:srgbClr val="C00000"/>
                </a:solidFill>
                <a:latin typeface="Consolas" charset="0"/>
                <a:ea typeface="Consolas" charset="0"/>
                <a:cs typeface="Consolas" charset="0"/>
              </a:rPr>
              <a:t>())</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println</a:t>
            </a:r>
            <a:r>
              <a:rPr lang="en-GB" dirty="0">
                <a:solidFill>
                  <a:srgbClr val="C00000"/>
                </a:solidFill>
                <a:latin typeface="Consolas" charset="0"/>
                <a:ea typeface="Consolas" charset="0"/>
                <a:cs typeface="Consolas" charset="0"/>
              </a:rPr>
              <a:t>(</a:t>
            </a:r>
            <a:r>
              <a:rPr lang="en-GB" dirty="0" err="1">
                <a:solidFill>
                  <a:srgbClr val="C00000"/>
                </a:solidFill>
                <a:latin typeface="Consolas" charset="0"/>
                <a:ea typeface="Consolas" charset="0"/>
                <a:cs typeface="Consolas" charset="0"/>
              </a:rPr>
              <a:t>d.swim</a:t>
            </a:r>
            <a:r>
              <a:rPr lang="en-GB"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35</a:t>
            </a:fld>
            <a:endParaRPr lang="en-US" dirty="0"/>
          </a:p>
        </p:txBody>
      </p:sp>
      <p:sp>
        <p:nvSpPr>
          <p:cNvPr id="6" name="TextBox 5"/>
          <p:cNvSpPr txBox="1"/>
          <p:nvPr/>
        </p:nvSpPr>
        <p:spPr>
          <a:xfrm>
            <a:off x="4943350" y="5288668"/>
            <a:ext cx="1830950" cy="923330"/>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p>
          <a:p>
            <a:r>
              <a:rPr lang="en-GB" dirty="0">
                <a:solidFill>
                  <a:srgbClr val="0070C0"/>
                </a:solidFill>
                <a:latin typeface="Consolas" charset="0"/>
                <a:ea typeface="Consolas" charset="0"/>
                <a:cs typeface="Consolas" charset="0"/>
              </a:rPr>
              <a:t>I’m flying!</a:t>
            </a:r>
            <a:br>
              <a:rPr lang="en-GB" dirty="0">
                <a:solidFill>
                  <a:srgbClr val="0070C0"/>
                </a:solidFill>
                <a:latin typeface="Consolas" charset="0"/>
                <a:ea typeface="Consolas" charset="0"/>
                <a:cs typeface="Consolas" charset="0"/>
              </a:rPr>
            </a:br>
            <a:r>
              <a:rPr lang="en-GB" dirty="0">
                <a:solidFill>
                  <a:srgbClr val="0070C0"/>
                </a:solidFill>
                <a:latin typeface="Consolas" charset="0"/>
                <a:ea typeface="Consolas" charset="0"/>
                <a:cs typeface="Consolas" charset="0"/>
              </a:rPr>
              <a:t>I’m swimming!</a:t>
            </a:r>
          </a:p>
        </p:txBody>
      </p:sp>
    </p:spTree>
    <p:extLst>
      <p:ext uri="{BB962C8B-B14F-4D97-AF65-F5344CB8AC3E}">
        <p14:creationId xmlns:p14="http://schemas.microsoft.com/office/powerpoint/2010/main" val="49559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multiple inheritance</a:t>
            </a:r>
          </a:p>
        </p:txBody>
      </p:sp>
      <p:sp>
        <p:nvSpPr>
          <p:cNvPr id="3" name="Content Placeholder 2"/>
          <p:cNvSpPr>
            <a:spLocks noGrp="1"/>
          </p:cNvSpPr>
          <p:nvPr>
            <p:ph idx="1"/>
          </p:nvPr>
        </p:nvSpPr>
        <p:spPr/>
        <p:txBody>
          <a:bodyPr>
            <a:normAutofit fontScale="92500" lnSpcReduction="10000"/>
          </a:bodyPr>
          <a:lstStyle/>
          <a:p>
            <a:r>
              <a:rPr lang="en-GB" dirty="0"/>
              <a:t>An artist can </a:t>
            </a:r>
            <a:r>
              <a:rPr lang="en-GB" u="sng" dirty="0"/>
              <a:t>draw</a:t>
            </a:r>
            <a:r>
              <a:rPr lang="en-GB" dirty="0"/>
              <a:t> a picture</a:t>
            </a:r>
          </a:p>
          <a:p>
            <a:r>
              <a:rPr lang="en-GB" dirty="0"/>
              <a:t>A cowboy can </a:t>
            </a:r>
            <a:r>
              <a:rPr lang="en-GB" u="sng" dirty="0"/>
              <a:t>draw</a:t>
            </a:r>
            <a:r>
              <a:rPr lang="en-GB" dirty="0"/>
              <a:t> his gun in a gunfight</a:t>
            </a:r>
          </a:p>
          <a:p>
            <a:r>
              <a:rPr lang="en-GB" dirty="0"/>
              <a:t>Let’s have traits that define these behaviours:</a:t>
            </a:r>
          </a:p>
          <a:p>
            <a:pPr marL="0" indent="0">
              <a:buNone/>
            </a:pPr>
            <a:r>
              <a:rPr lang="en-GB" sz="2100" dirty="0">
                <a:solidFill>
                  <a:srgbClr val="C00000"/>
                </a:solidFill>
                <a:latin typeface="Consolas" charset="0"/>
                <a:ea typeface="Consolas" charset="0"/>
                <a:cs typeface="Consolas" charset="0"/>
              </a:rPr>
              <a:t>trait </a:t>
            </a:r>
            <a:r>
              <a:rPr lang="en-GB" sz="2100" dirty="0" err="1">
                <a:solidFill>
                  <a:srgbClr val="C00000"/>
                </a:solidFill>
                <a:latin typeface="Consolas" charset="0"/>
                <a:ea typeface="Consolas" charset="0"/>
                <a:cs typeface="Consolas" charset="0"/>
              </a:rPr>
              <a:t>DrawingAbility</a:t>
            </a:r>
            <a:r>
              <a:rPr lang="en-GB" sz="2100" dirty="0">
                <a:solidFill>
                  <a:srgbClr val="C00000"/>
                </a:solidFill>
                <a:latin typeface="Consolas" charset="0"/>
                <a:ea typeface="Consolas" charset="0"/>
                <a:cs typeface="Consolas" charset="0"/>
              </a:rPr>
              <a:t>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    </a:t>
            </a:r>
            <a:r>
              <a:rPr lang="en-GB" sz="2100" dirty="0" err="1">
                <a:solidFill>
                  <a:srgbClr val="C00000"/>
                </a:solidFill>
                <a:latin typeface="Consolas" charset="0"/>
                <a:ea typeface="Consolas" charset="0"/>
                <a:cs typeface="Consolas" charset="0"/>
              </a:rPr>
              <a:t>def</a:t>
            </a:r>
            <a:r>
              <a:rPr lang="en-GB" sz="2100" dirty="0">
                <a:solidFill>
                  <a:srgbClr val="C00000"/>
                </a:solidFill>
                <a:latin typeface="Consolas" charset="0"/>
                <a:ea typeface="Consolas" charset="0"/>
                <a:cs typeface="Consolas" charset="0"/>
              </a:rPr>
              <a:t> draw() {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trait Cowboy extends </a:t>
            </a:r>
            <a:r>
              <a:rPr lang="en-GB" sz="2100" dirty="0" err="1">
                <a:solidFill>
                  <a:srgbClr val="C00000"/>
                </a:solidFill>
                <a:latin typeface="Consolas" charset="0"/>
                <a:ea typeface="Consolas" charset="0"/>
                <a:cs typeface="Consolas" charset="0"/>
              </a:rPr>
              <a:t>DrawingAbility</a:t>
            </a:r>
            <a:r>
              <a:rPr lang="en-GB" sz="2100" dirty="0">
                <a:solidFill>
                  <a:srgbClr val="C00000"/>
                </a:solidFill>
                <a:latin typeface="Consolas" charset="0"/>
                <a:ea typeface="Consolas" charset="0"/>
                <a:cs typeface="Consolas" charset="0"/>
              </a:rPr>
              <a:t>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    </a:t>
            </a:r>
            <a:r>
              <a:rPr lang="en-GB" sz="2100" dirty="0" err="1">
                <a:solidFill>
                  <a:srgbClr val="C00000"/>
                </a:solidFill>
                <a:latin typeface="Consolas" charset="0"/>
                <a:ea typeface="Consolas" charset="0"/>
                <a:cs typeface="Consolas" charset="0"/>
              </a:rPr>
              <a:t>def</a:t>
            </a:r>
            <a:r>
              <a:rPr lang="en-GB" sz="2100" dirty="0">
                <a:solidFill>
                  <a:srgbClr val="C00000"/>
                </a:solidFill>
                <a:latin typeface="Consolas" charset="0"/>
                <a:ea typeface="Consolas" charset="0"/>
                <a:cs typeface="Consolas" charset="0"/>
              </a:rPr>
              <a:t> draw() { </a:t>
            </a:r>
            <a:r>
              <a:rPr lang="en-GB" sz="2100" dirty="0" err="1">
                <a:solidFill>
                  <a:srgbClr val="C00000"/>
                </a:solidFill>
                <a:latin typeface="Consolas" charset="0"/>
                <a:ea typeface="Consolas" charset="0"/>
                <a:cs typeface="Consolas" charset="0"/>
              </a:rPr>
              <a:t>println</a:t>
            </a:r>
            <a:r>
              <a:rPr lang="en-GB" sz="2100" dirty="0">
                <a:solidFill>
                  <a:srgbClr val="C00000"/>
                </a:solidFill>
                <a:latin typeface="Consolas" charset="0"/>
                <a:ea typeface="Consolas" charset="0"/>
                <a:cs typeface="Consolas" charset="0"/>
              </a:rPr>
              <a:t>("Bang!")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trait Artist extends </a:t>
            </a:r>
            <a:r>
              <a:rPr lang="en-GB" sz="2100" dirty="0" err="1">
                <a:solidFill>
                  <a:srgbClr val="C00000"/>
                </a:solidFill>
                <a:latin typeface="Consolas" charset="0"/>
                <a:ea typeface="Consolas" charset="0"/>
                <a:cs typeface="Consolas" charset="0"/>
              </a:rPr>
              <a:t>DrawingAbility</a:t>
            </a:r>
            <a:r>
              <a:rPr lang="en-GB" sz="2100" dirty="0">
                <a:solidFill>
                  <a:srgbClr val="C00000"/>
                </a:solidFill>
                <a:latin typeface="Consolas" charset="0"/>
                <a:ea typeface="Consolas" charset="0"/>
                <a:cs typeface="Consolas" charset="0"/>
              </a:rPr>
              <a:t>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    </a:t>
            </a:r>
            <a:r>
              <a:rPr lang="en-GB" sz="2100" dirty="0" err="1">
                <a:solidFill>
                  <a:srgbClr val="C00000"/>
                </a:solidFill>
                <a:latin typeface="Consolas" charset="0"/>
                <a:ea typeface="Consolas" charset="0"/>
                <a:cs typeface="Consolas" charset="0"/>
              </a:rPr>
              <a:t>def</a:t>
            </a:r>
            <a:r>
              <a:rPr lang="en-GB" sz="2100" dirty="0">
                <a:solidFill>
                  <a:srgbClr val="C00000"/>
                </a:solidFill>
                <a:latin typeface="Consolas" charset="0"/>
                <a:ea typeface="Consolas" charset="0"/>
                <a:cs typeface="Consolas" charset="0"/>
              </a:rPr>
              <a:t> draw() { </a:t>
            </a:r>
            <a:r>
              <a:rPr lang="en-GB" sz="2100" dirty="0" err="1">
                <a:solidFill>
                  <a:srgbClr val="C00000"/>
                </a:solidFill>
                <a:latin typeface="Consolas" charset="0"/>
                <a:ea typeface="Consolas" charset="0"/>
                <a:cs typeface="Consolas" charset="0"/>
              </a:rPr>
              <a:t>println</a:t>
            </a:r>
            <a:r>
              <a:rPr lang="en-GB" sz="2100" dirty="0">
                <a:solidFill>
                  <a:srgbClr val="C00000"/>
                </a:solidFill>
                <a:latin typeface="Consolas" charset="0"/>
                <a:ea typeface="Consolas" charset="0"/>
                <a:cs typeface="Consolas" charset="0"/>
              </a:rPr>
              <a:t>("A pretty painting") }</a:t>
            </a:r>
            <a:br>
              <a:rPr lang="en-GB" sz="2100" dirty="0">
                <a:solidFill>
                  <a:srgbClr val="C00000"/>
                </a:solidFill>
                <a:latin typeface="Consolas" charset="0"/>
                <a:ea typeface="Consolas" charset="0"/>
                <a:cs typeface="Consolas" charset="0"/>
              </a:rPr>
            </a:br>
            <a:r>
              <a:rPr lang="en-GB" sz="2100" dirty="0">
                <a:solidFill>
                  <a:srgbClr val="C00000"/>
                </a:solidFill>
                <a:latin typeface="Consolas" charset="0"/>
                <a:ea typeface="Consolas" charset="0"/>
                <a:cs typeface="Consolas" charset="0"/>
              </a:rPr>
              <a:t>}</a:t>
            </a:r>
          </a:p>
          <a:p>
            <a:r>
              <a:rPr lang="en-GB" dirty="0"/>
              <a:t>That</a:t>
            </a:r>
            <a:r>
              <a:rPr lang="fr-FR" dirty="0"/>
              <a:t>’</a:t>
            </a:r>
            <a:r>
              <a:rPr lang="en-GB" dirty="0"/>
              <a:t>s OK, but what about a cowboy who is also an artist? What will he do when asked to </a:t>
            </a:r>
            <a:r>
              <a:rPr lang="en-GB" u="sng" dirty="0"/>
              <a:t>draw</a:t>
            </a:r>
            <a:r>
              <a:rPr lang="en-GB" dirty="0"/>
              <a:t>? If he is in a gunfight, and draws a picture, he will be in trouble!</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36</a:t>
            </a:fld>
            <a:endParaRPr lang="en-US" dirty="0"/>
          </a:p>
        </p:txBody>
      </p:sp>
    </p:spTree>
    <p:extLst>
      <p:ext uri="{BB962C8B-B14F-4D97-AF65-F5344CB8AC3E}">
        <p14:creationId xmlns:p14="http://schemas.microsoft.com/office/powerpoint/2010/main" val="305065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diamond problem</a:t>
            </a:r>
          </a:p>
        </p:txBody>
      </p:sp>
      <p:sp>
        <p:nvSpPr>
          <p:cNvPr id="3" name="Content Placeholder 2"/>
          <p:cNvSpPr>
            <a:spLocks noGrp="1"/>
          </p:cNvSpPr>
          <p:nvPr>
            <p:ph idx="1"/>
          </p:nvPr>
        </p:nvSpPr>
        <p:spPr>
          <a:xfrm>
            <a:off x="1097279" y="1591733"/>
            <a:ext cx="6304417" cy="4524861"/>
          </a:xfrm>
        </p:spPr>
        <p:txBody>
          <a:bodyPr/>
          <a:lstStyle/>
          <a:p>
            <a:r>
              <a:rPr lang="en-GB" dirty="0"/>
              <a:t>This is an example of the </a:t>
            </a:r>
            <a:r>
              <a:rPr lang="en-GB" u="sng" dirty="0"/>
              <a:t>diamond problem</a:t>
            </a:r>
            <a:r>
              <a:rPr lang="en-GB" dirty="0"/>
              <a:t> in multiple inheritance</a:t>
            </a:r>
            <a:endParaRPr lang="en-GB" u="sng" dirty="0"/>
          </a:p>
          <a:p>
            <a:r>
              <a:rPr lang="en-GB" dirty="0"/>
              <a:t>Occurs if two classes (or traits in this case) inherit from the same trait and provide their own implementations of (or override) a method defined that trait, and a further class implements both traits and does not provide its own implementation</a:t>
            </a:r>
          </a:p>
          <a:p>
            <a:pPr marL="0" indent="0">
              <a:buNone/>
            </a:pPr>
            <a:r>
              <a:rPr lang="en-GB" sz="1900" dirty="0">
                <a:solidFill>
                  <a:srgbClr val="C00000"/>
                </a:solidFill>
                <a:latin typeface="Consolas" charset="0"/>
                <a:ea typeface="Consolas" charset="0"/>
                <a:cs typeface="Consolas" charset="0"/>
              </a:rPr>
              <a:t>class </a:t>
            </a:r>
            <a:r>
              <a:rPr lang="en-GB" sz="1900" dirty="0" err="1">
                <a:solidFill>
                  <a:srgbClr val="C00000"/>
                </a:solidFill>
                <a:latin typeface="Consolas" charset="0"/>
                <a:ea typeface="Consolas" charset="0"/>
                <a:cs typeface="Consolas" charset="0"/>
              </a:rPr>
              <a:t>CowboyArtist</a:t>
            </a:r>
            <a:r>
              <a:rPr lang="en-GB" sz="1900" dirty="0">
                <a:solidFill>
                  <a:srgbClr val="C00000"/>
                </a:solidFill>
                <a:latin typeface="Consolas" charset="0"/>
                <a:ea typeface="Consolas" charset="0"/>
                <a:cs typeface="Consolas" charset="0"/>
              </a:rPr>
              <a:t> implements Cowboy, Artist {}</a:t>
            </a:r>
          </a:p>
          <a:p>
            <a:r>
              <a:rPr lang="en-GB" dirty="0"/>
              <a:t>What happens if that method is called?</a:t>
            </a:r>
          </a:p>
          <a:p>
            <a:pPr marL="0" indent="0">
              <a:buNone/>
            </a:pP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c = new </a:t>
            </a:r>
            <a:r>
              <a:rPr lang="en-GB" sz="1900" dirty="0" err="1">
                <a:solidFill>
                  <a:srgbClr val="C00000"/>
                </a:solidFill>
                <a:latin typeface="Consolas" charset="0"/>
                <a:ea typeface="Consolas" charset="0"/>
                <a:cs typeface="Consolas" charset="0"/>
              </a:rPr>
              <a:t>CowboyArtist</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c.draw</a:t>
            </a:r>
            <a:r>
              <a:rPr lang="en-GB" sz="1900" dirty="0">
                <a:solidFill>
                  <a:srgbClr val="C00000"/>
                </a:solidFill>
                <a:latin typeface="Consolas" charset="0"/>
                <a:ea typeface="Consolas" charset="0"/>
                <a:cs typeface="Consolas" charset="0"/>
              </a:rPr>
              <a:t>()</a:t>
            </a:r>
          </a:p>
          <a:p>
            <a:r>
              <a:rPr lang="en-GB" dirty="0"/>
              <a:t>Will the cowboy artist survive a gunfight?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37</a:t>
            </a:fld>
            <a:endParaRPr lang="en-US" dirty="0"/>
          </a:p>
        </p:txBody>
      </p:sp>
      <p:sp>
        <p:nvSpPr>
          <p:cNvPr id="6" name="Rectangle 5"/>
          <p:cNvSpPr/>
          <p:nvPr/>
        </p:nvSpPr>
        <p:spPr>
          <a:xfrm>
            <a:off x="8830263" y="1989438"/>
            <a:ext cx="1660622" cy="82790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err="1"/>
              <a:t>DrawingAbility</a:t>
            </a:r>
            <a:endParaRPr lang="en-GB" dirty="0"/>
          </a:p>
        </p:txBody>
      </p:sp>
      <p:sp>
        <p:nvSpPr>
          <p:cNvPr id="7" name="Rectangle 6"/>
          <p:cNvSpPr/>
          <p:nvPr/>
        </p:nvSpPr>
        <p:spPr>
          <a:xfrm>
            <a:off x="7573994" y="3426940"/>
            <a:ext cx="1660622" cy="82790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Cowboy</a:t>
            </a:r>
          </a:p>
        </p:txBody>
      </p:sp>
      <p:sp>
        <p:nvSpPr>
          <p:cNvPr id="8" name="Rectangle 7"/>
          <p:cNvSpPr/>
          <p:nvPr/>
        </p:nvSpPr>
        <p:spPr>
          <a:xfrm>
            <a:off x="9900458" y="3426939"/>
            <a:ext cx="1660622" cy="82790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a:t>Artist</a:t>
            </a:r>
          </a:p>
        </p:txBody>
      </p:sp>
      <p:sp>
        <p:nvSpPr>
          <p:cNvPr id="9" name="Rectangle 8"/>
          <p:cNvSpPr/>
          <p:nvPr/>
        </p:nvSpPr>
        <p:spPr>
          <a:xfrm>
            <a:off x="8830263" y="4786183"/>
            <a:ext cx="1660622" cy="8279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err="1"/>
              <a:t>CowboyArtist</a:t>
            </a:r>
            <a:endParaRPr lang="en-GB" dirty="0"/>
          </a:p>
        </p:txBody>
      </p:sp>
      <p:cxnSp>
        <p:nvCxnSpPr>
          <p:cNvPr id="11" name="Straight Arrow Connector 10"/>
          <p:cNvCxnSpPr>
            <a:stCxn id="7" idx="0"/>
          </p:cNvCxnSpPr>
          <p:nvPr/>
        </p:nvCxnSpPr>
        <p:spPr>
          <a:xfrm flipV="1">
            <a:off x="8404305" y="2817341"/>
            <a:ext cx="1085684" cy="609599"/>
          </a:xfrm>
          <a:prstGeom prst="straightConnector1">
            <a:avLst/>
          </a:prstGeom>
          <a:ln>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6" idx="2"/>
          </p:cNvCxnSpPr>
          <p:nvPr/>
        </p:nvCxnSpPr>
        <p:spPr>
          <a:xfrm flipH="1" flipV="1">
            <a:off x="9660574" y="2817341"/>
            <a:ext cx="1070195" cy="609598"/>
          </a:xfrm>
          <a:prstGeom prst="straightConnector1">
            <a:avLst/>
          </a:prstGeom>
          <a:ln>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2"/>
          </p:cNvCxnSpPr>
          <p:nvPr/>
        </p:nvCxnSpPr>
        <p:spPr>
          <a:xfrm flipH="1" flipV="1">
            <a:off x="8404305" y="4254843"/>
            <a:ext cx="953311" cy="531341"/>
          </a:xfrm>
          <a:prstGeom prst="straightConnector1">
            <a:avLst/>
          </a:prstGeom>
          <a:ln>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2"/>
          </p:cNvCxnSpPr>
          <p:nvPr/>
        </p:nvCxnSpPr>
        <p:spPr>
          <a:xfrm flipV="1">
            <a:off x="9969781" y="4254842"/>
            <a:ext cx="760988" cy="531343"/>
          </a:xfrm>
          <a:prstGeom prst="straightConnector1">
            <a:avLst/>
          </a:prstGeom>
          <a:ln>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rot="18252468">
            <a:off x="8408729" y="4199373"/>
            <a:ext cx="236151" cy="258253"/>
          </a:xfrm>
          <a:prstGeom prst="triangl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Isosceles Triangle 19"/>
          <p:cNvSpPr/>
          <p:nvPr/>
        </p:nvSpPr>
        <p:spPr>
          <a:xfrm rot="3228001">
            <a:off x="10492309" y="4197692"/>
            <a:ext cx="240820" cy="287436"/>
          </a:xfrm>
          <a:prstGeom prst="triangl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rot="3228001">
            <a:off x="9234301" y="2771662"/>
            <a:ext cx="240820" cy="287436"/>
          </a:xfrm>
          <a:prstGeom prst="triangl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p:cNvSpPr/>
          <p:nvPr/>
        </p:nvSpPr>
        <p:spPr>
          <a:xfrm rot="18252468">
            <a:off x="9678535" y="2774450"/>
            <a:ext cx="236151" cy="258253"/>
          </a:xfrm>
          <a:prstGeom prst="triangl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733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Conflict resolution</a:t>
            </a:r>
          </a:p>
        </p:txBody>
      </p:sp>
      <p:sp>
        <p:nvSpPr>
          <p:cNvPr id="3" name="Content Placeholder 2"/>
          <p:cNvSpPr>
            <a:spLocks noGrp="1"/>
          </p:cNvSpPr>
          <p:nvPr>
            <p:ph idx="1"/>
          </p:nvPr>
        </p:nvSpPr>
        <p:spPr/>
        <p:txBody>
          <a:bodyPr>
            <a:normAutofit lnSpcReduction="10000"/>
          </a:bodyPr>
          <a:lstStyle/>
          <a:p>
            <a:r>
              <a:rPr lang="en-GB" dirty="0"/>
              <a:t>The diamond problem can occur in any language that supports multiple inheritance</a:t>
            </a:r>
          </a:p>
          <a:p>
            <a:r>
              <a:rPr lang="en-GB" dirty="0"/>
              <a:t>Even Java, which has single inheritance, now has the problem since default methods in interfaces were introduced in Java 8, making interfaces more similar to traits</a:t>
            </a:r>
          </a:p>
          <a:p>
            <a:r>
              <a:rPr lang="en-GB" dirty="0"/>
              <a:t>Each language has its own set of rules to define what happens and how the programmer can control this</a:t>
            </a:r>
          </a:p>
          <a:p>
            <a:r>
              <a:rPr lang="en-GB" dirty="0"/>
              <a:t>In Groovy, the last declared trait in the class definition “wins” – Artist in this case</a:t>
            </a:r>
          </a:p>
          <a:p>
            <a:pPr marL="0" indent="0">
              <a:buNone/>
            </a:pPr>
            <a:r>
              <a:rPr lang="en-GB" dirty="0">
                <a:solidFill>
                  <a:srgbClr val="C00000"/>
                </a:solidFill>
                <a:latin typeface="Consolas" charset="0"/>
                <a:ea typeface="Consolas" charset="0"/>
                <a:cs typeface="Consolas" charset="0"/>
              </a:rPr>
              <a:t>class </a:t>
            </a:r>
            <a:r>
              <a:rPr lang="en-GB" dirty="0" err="1">
                <a:solidFill>
                  <a:srgbClr val="C00000"/>
                </a:solidFill>
                <a:latin typeface="Consolas" charset="0"/>
                <a:ea typeface="Consolas" charset="0"/>
                <a:cs typeface="Consolas" charset="0"/>
              </a:rPr>
              <a:t>CowboyArtist</a:t>
            </a:r>
            <a:r>
              <a:rPr lang="en-GB" dirty="0">
                <a:solidFill>
                  <a:srgbClr val="C00000"/>
                </a:solidFill>
                <a:latin typeface="Consolas" charset="0"/>
                <a:ea typeface="Consolas" charset="0"/>
                <a:cs typeface="Consolas" charset="0"/>
              </a:rPr>
              <a:t> implements Cowboy, Artist {}</a:t>
            </a:r>
          </a:p>
          <a:p>
            <a:r>
              <a:rPr lang="en-GB" dirty="0"/>
              <a:t>You can change this by explicitly calling the method of the trait you want</a:t>
            </a:r>
          </a:p>
          <a:p>
            <a:pPr marL="0" indent="0">
              <a:buNone/>
            </a:pPr>
            <a:r>
              <a:rPr lang="en-GB" dirty="0">
                <a:solidFill>
                  <a:srgbClr val="C00000"/>
                </a:solidFill>
                <a:latin typeface="Consolas" charset="0"/>
                <a:ea typeface="Consolas" charset="0"/>
                <a:cs typeface="Consolas" charset="0"/>
              </a:rPr>
              <a:t>class </a:t>
            </a:r>
            <a:r>
              <a:rPr lang="en-GB" dirty="0" err="1">
                <a:solidFill>
                  <a:srgbClr val="C00000"/>
                </a:solidFill>
                <a:latin typeface="Consolas" charset="0"/>
                <a:ea typeface="Consolas" charset="0"/>
                <a:cs typeface="Consolas" charset="0"/>
              </a:rPr>
              <a:t>CowboyArtist</a:t>
            </a:r>
            <a:r>
              <a:rPr lang="en-GB" dirty="0">
                <a:solidFill>
                  <a:srgbClr val="C00000"/>
                </a:solidFill>
                <a:latin typeface="Consolas" charset="0"/>
                <a:ea typeface="Consolas" charset="0"/>
                <a:cs typeface="Consolas" charset="0"/>
              </a:rPr>
              <a:t> implements Cowboy, Artist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    </a:t>
            </a:r>
            <a:r>
              <a:rPr lang="en-GB" dirty="0" err="1">
                <a:solidFill>
                  <a:srgbClr val="C00000"/>
                </a:solidFill>
                <a:latin typeface="Consolas" charset="0"/>
                <a:ea typeface="Consolas" charset="0"/>
                <a:cs typeface="Consolas" charset="0"/>
              </a:rPr>
              <a:t>def</a:t>
            </a:r>
            <a:r>
              <a:rPr lang="en-GB" dirty="0">
                <a:solidFill>
                  <a:srgbClr val="C00000"/>
                </a:solidFill>
                <a:latin typeface="Consolas" charset="0"/>
                <a:ea typeface="Consolas" charset="0"/>
                <a:cs typeface="Consolas" charset="0"/>
              </a:rPr>
              <a:t> draw() { </a:t>
            </a:r>
            <a:r>
              <a:rPr lang="en-GB" dirty="0" err="1">
                <a:solidFill>
                  <a:srgbClr val="C00000"/>
                </a:solidFill>
                <a:latin typeface="Consolas" charset="0"/>
                <a:ea typeface="Consolas" charset="0"/>
                <a:cs typeface="Consolas" charset="0"/>
              </a:rPr>
              <a:t>Cowboy.super.draw</a:t>
            </a:r>
            <a:r>
              <a:rPr lang="en-GB" dirty="0">
                <a:solidFill>
                  <a:srgbClr val="C00000"/>
                </a:solidFill>
                <a:latin typeface="Consolas" charset="0"/>
                <a:ea typeface="Consolas" charset="0"/>
                <a:cs typeface="Consolas" charset="0"/>
              </a:rPr>
              <a:t>() }</a:t>
            </a:r>
            <a:br>
              <a:rPr lang="en-GB" dirty="0">
                <a:solidFill>
                  <a:srgbClr val="C00000"/>
                </a:solidFill>
                <a:latin typeface="Consolas" charset="0"/>
                <a:ea typeface="Consolas" charset="0"/>
                <a:cs typeface="Consolas" charset="0"/>
              </a:rPr>
            </a:br>
            <a:r>
              <a:rPr lang="en-GB" dirty="0">
                <a:solidFill>
                  <a:srgbClr val="C00000"/>
                </a:solidFill>
                <a:latin typeface="Consolas" charset="0"/>
                <a:ea typeface="Consolas" charset="0"/>
                <a:cs typeface="Consolas" charset="0"/>
              </a:rPr>
              <a:t>}</a:t>
            </a:r>
          </a:p>
          <a:p>
            <a:r>
              <a:rPr lang="en-GB" dirty="0"/>
              <a:t>Now the cowboy may survive a gunfight (but may cause some consternation at an art class)</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38</a:t>
            </a:fld>
            <a:endParaRPr lang="en-US" dirty="0"/>
          </a:p>
        </p:txBody>
      </p:sp>
    </p:spTree>
    <p:extLst>
      <p:ext uri="{BB962C8B-B14F-4D97-AF65-F5344CB8AC3E}">
        <p14:creationId xmlns:p14="http://schemas.microsoft.com/office/powerpoint/2010/main" val="209850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Traits and dynamic programming</a:t>
            </a:r>
          </a:p>
        </p:txBody>
      </p:sp>
      <p:sp>
        <p:nvSpPr>
          <p:cNvPr id="3" name="Content Placeholder 2"/>
          <p:cNvSpPr>
            <a:spLocks noGrp="1"/>
          </p:cNvSpPr>
          <p:nvPr>
            <p:ph idx="1"/>
          </p:nvPr>
        </p:nvSpPr>
        <p:spPr/>
        <p:txBody>
          <a:bodyPr>
            <a:normAutofit lnSpcReduction="10000"/>
          </a:bodyPr>
          <a:lstStyle/>
          <a:p>
            <a:r>
              <a:rPr lang="en-GB" dirty="0"/>
              <a:t>Most dynamic features of Groovy are compatible with traits, e.g. handling missing methods</a:t>
            </a:r>
          </a:p>
          <a:p>
            <a:r>
              <a:rPr lang="en-GB" dirty="0"/>
              <a:t>You can, in the body of a method, call methods which are supposed to exist in an implementing class, without having to explicitly declare them in an interface, so traits are fully compatible with duck typing:</a:t>
            </a:r>
          </a:p>
          <a:p>
            <a:pPr marL="0" indent="0">
              <a:buNone/>
            </a:pPr>
            <a:r>
              <a:rPr lang="en-GB" sz="1900" dirty="0">
                <a:solidFill>
                  <a:srgbClr val="C00000"/>
                </a:solidFill>
                <a:latin typeface="Consolas" charset="0"/>
                <a:ea typeface="Consolas" charset="0"/>
                <a:cs typeface="Consolas" charset="0"/>
              </a:rPr>
              <a:t>trait </a:t>
            </a:r>
            <a:r>
              <a:rPr lang="en-GB" sz="1900" dirty="0" err="1">
                <a:solidFill>
                  <a:srgbClr val="C00000"/>
                </a:solidFill>
                <a:latin typeface="Consolas" charset="0"/>
                <a:ea typeface="Consolas" charset="0"/>
                <a:cs typeface="Consolas" charset="0"/>
              </a:rPr>
              <a:t>SpeakingDuck</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speak() { quack()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p>
          <a:p>
            <a:pPr marL="0" indent="0">
              <a:buNone/>
            </a:pP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Duck implements </a:t>
            </a:r>
            <a:r>
              <a:rPr lang="en-GB" sz="1900" dirty="0" err="1">
                <a:solidFill>
                  <a:srgbClr val="C00000"/>
                </a:solidFill>
                <a:latin typeface="Consolas" charset="0"/>
                <a:ea typeface="Consolas" charset="0"/>
                <a:cs typeface="Consolas" charset="0"/>
              </a:rPr>
              <a:t>SpeakingDuck</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a:t>
            </a:r>
            <a:r>
              <a:rPr lang="en-GB" sz="1900" dirty="0" err="1">
                <a:solidFill>
                  <a:srgbClr val="C00000"/>
                </a:solidFill>
                <a:latin typeface="Consolas" charset="0"/>
                <a:ea typeface="Consolas" charset="0"/>
                <a:cs typeface="Consolas" charset="0"/>
              </a:rPr>
              <a:t>methodMissing</a:t>
            </a:r>
            <a:r>
              <a:rPr lang="en-GB" sz="1900" dirty="0">
                <a:solidFill>
                  <a:srgbClr val="C00000"/>
                </a:solidFill>
                <a:latin typeface="Consolas" charset="0"/>
                <a:ea typeface="Consolas" charset="0"/>
                <a:cs typeface="Consolas" charset="0"/>
              </a:rPr>
              <a:t>(String name, </a:t>
            </a:r>
            <a:r>
              <a:rPr lang="en-GB" sz="1900" dirty="0" err="1">
                <a:solidFill>
                  <a:srgbClr val="C00000"/>
                </a:solidFill>
                <a:latin typeface="Consolas" charset="0"/>
                <a:ea typeface="Consolas" charset="0"/>
                <a:cs typeface="Consolas" charset="0"/>
              </a:rPr>
              <a:t>args</a:t>
            </a: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name.capitalize</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d = new Duck()</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d.speak</a:t>
            </a:r>
            <a:r>
              <a:rPr lang="en-GB" sz="1900"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39</a:t>
            </a:fld>
            <a:endParaRPr lang="en-US" dirty="0"/>
          </a:p>
        </p:txBody>
      </p:sp>
      <p:sp>
        <p:nvSpPr>
          <p:cNvPr id="9" name="TextBox 8"/>
          <p:cNvSpPr txBox="1"/>
          <p:nvPr/>
        </p:nvSpPr>
        <p:spPr>
          <a:xfrm>
            <a:off x="5424918" y="2780789"/>
            <a:ext cx="570604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solidFill>
                  <a:srgbClr val="222222"/>
                </a:solidFill>
              </a:rPr>
              <a:t>the </a:t>
            </a:r>
            <a:r>
              <a:rPr lang="en-GB" i="1" dirty="0" err="1">
                <a:solidFill>
                  <a:srgbClr val="222222"/>
                </a:solidFill>
              </a:rPr>
              <a:t>SpeakingDuck</a:t>
            </a:r>
            <a:r>
              <a:rPr lang="en-GB" dirty="0">
                <a:solidFill>
                  <a:srgbClr val="222222"/>
                </a:solidFill>
              </a:rPr>
              <a:t> expects the </a:t>
            </a:r>
            <a:r>
              <a:rPr lang="en-GB" i="1" dirty="0">
                <a:solidFill>
                  <a:srgbClr val="222222"/>
                </a:solidFill>
              </a:rPr>
              <a:t>quack</a:t>
            </a:r>
            <a:r>
              <a:rPr lang="en-GB" dirty="0">
                <a:solidFill>
                  <a:srgbClr val="222222"/>
                </a:solidFill>
              </a:rPr>
              <a:t> method to be defined</a:t>
            </a:r>
          </a:p>
        </p:txBody>
      </p:sp>
      <p:sp>
        <p:nvSpPr>
          <p:cNvPr id="10" name="TextBox 9"/>
          <p:cNvSpPr txBox="1"/>
          <p:nvPr/>
        </p:nvSpPr>
        <p:spPr>
          <a:xfrm>
            <a:off x="7362305" y="3991591"/>
            <a:ext cx="385017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solidFill>
                  <a:srgbClr val="222222"/>
                </a:solidFill>
              </a:rPr>
              <a:t>the Duck class does implement the method using </a:t>
            </a:r>
            <a:r>
              <a:rPr lang="en-GB" i="1" dirty="0" err="1">
                <a:solidFill>
                  <a:srgbClr val="222222"/>
                </a:solidFill>
              </a:rPr>
              <a:t>methodMissing</a:t>
            </a:r>
            <a:endParaRPr lang="en-GB" dirty="0">
              <a:solidFill>
                <a:srgbClr val="222222"/>
              </a:solidFill>
            </a:endParaRPr>
          </a:p>
        </p:txBody>
      </p:sp>
      <p:sp>
        <p:nvSpPr>
          <p:cNvPr id="11" name="TextBox 10"/>
          <p:cNvSpPr txBox="1"/>
          <p:nvPr/>
        </p:nvSpPr>
        <p:spPr>
          <a:xfrm>
            <a:off x="6626592" y="4951280"/>
            <a:ext cx="450437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solidFill>
                  <a:srgbClr val="222222"/>
                </a:solidFill>
              </a:rPr>
              <a:t>calling the </a:t>
            </a:r>
            <a:r>
              <a:rPr lang="en-GB" i="1" dirty="0">
                <a:solidFill>
                  <a:srgbClr val="222222"/>
                </a:solidFill>
              </a:rPr>
              <a:t>speak</a:t>
            </a:r>
            <a:r>
              <a:rPr lang="en-GB" dirty="0">
                <a:solidFill>
                  <a:srgbClr val="222222"/>
                </a:solidFill>
              </a:rPr>
              <a:t> method triggers a call to </a:t>
            </a:r>
            <a:r>
              <a:rPr lang="en-GB" i="1" dirty="0">
                <a:solidFill>
                  <a:srgbClr val="222222"/>
                </a:solidFill>
              </a:rPr>
              <a:t>quack</a:t>
            </a:r>
            <a:r>
              <a:rPr lang="en-GB" dirty="0">
                <a:solidFill>
                  <a:srgbClr val="222222"/>
                </a:solidFill>
              </a:rPr>
              <a:t> which is handled by </a:t>
            </a:r>
            <a:r>
              <a:rPr lang="en-GB" i="1" dirty="0" err="1">
                <a:solidFill>
                  <a:srgbClr val="222222"/>
                </a:solidFill>
              </a:rPr>
              <a:t>methodMissing</a:t>
            </a:r>
            <a:endParaRPr lang="en-GB" i="1" dirty="0">
              <a:solidFill>
                <a:srgbClr val="222222"/>
              </a:solidFill>
            </a:endParaRPr>
          </a:p>
        </p:txBody>
      </p:sp>
      <p:cxnSp>
        <p:nvCxnSpPr>
          <p:cNvPr id="13" name="Straight Arrow Connector 12"/>
          <p:cNvCxnSpPr>
            <a:stCxn id="11" idx="1"/>
          </p:cNvCxnSpPr>
          <p:nvPr/>
        </p:nvCxnSpPr>
        <p:spPr>
          <a:xfrm flipH="1">
            <a:off x="3686185" y="5274446"/>
            <a:ext cx="2940407" cy="162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707924" y="2965455"/>
            <a:ext cx="71699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p:cNvCxnSpPr>
          <p:nvPr/>
        </p:nvCxnSpPr>
        <p:spPr>
          <a:xfrm flipH="1" flipV="1">
            <a:off x="6116595" y="4275438"/>
            <a:ext cx="1245710" cy="39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80550" y="5631945"/>
            <a:ext cx="971741" cy="646331"/>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p>
          <a:p>
            <a:r>
              <a:rPr lang="en-GB" dirty="0">
                <a:solidFill>
                  <a:srgbClr val="0070C0"/>
                </a:solidFill>
                <a:latin typeface="Consolas" charset="0"/>
                <a:ea typeface="Consolas" charset="0"/>
                <a:cs typeface="Consolas" charset="0"/>
              </a:rPr>
              <a:t>Quack!</a:t>
            </a:r>
          </a:p>
        </p:txBody>
      </p:sp>
    </p:spTree>
    <p:extLst>
      <p:ext uri="{BB962C8B-B14F-4D97-AF65-F5344CB8AC3E}">
        <p14:creationId xmlns:p14="http://schemas.microsoft.com/office/powerpoint/2010/main" val="362910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Groovy</a:t>
            </a:r>
          </a:p>
        </p:txBody>
      </p:sp>
      <p:sp>
        <p:nvSpPr>
          <p:cNvPr id="3" name="Content Placeholder 2"/>
          <p:cNvSpPr>
            <a:spLocks noGrp="1"/>
          </p:cNvSpPr>
          <p:nvPr>
            <p:ph idx="1"/>
          </p:nvPr>
        </p:nvSpPr>
        <p:spPr/>
        <p:txBody>
          <a:bodyPr>
            <a:normAutofit/>
          </a:bodyPr>
          <a:lstStyle/>
          <a:p>
            <a:r>
              <a:rPr lang="en-US" b="1" dirty="0">
                <a:solidFill>
                  <a:schemeClr val="tx1"/>
                </a:solidFill>
              </a:rPr>
              <a:t>REPL</a:t>
            </a:r>
          </a:p>
          <a:p>
            <a:pPr lvl="1"/>
            <a:r>
              <a:rPr lang="en-US" dirty="0"/>
              <a:t>Run </a:t>
            </a:r>
            <a:r>
              <a:rPr lang="en-US" i="1" dirty="0" err="1"/>
              <a:t>groovysh</a:t>
            </a:r>
            <a:r>
              <a:rPr lang="en-US" i="1" dirty="0"/>
              <a:t> </a:t>
            </a:r>
            <a:r>
              <a:rPr lang="en-US" dirty="0"/>
              <a:t>command at command prompt to start REPL and get </a:t>
            </a:r>
            <a:r>
              <a:rPr lang="en-US" i="1" dirty="0"/>
              <a:t>groovy&gt;</a:t>
            </a:r>
            <a:r>
              <a:rPr lang="en-US" dirty="0"/>
              <a:t> prompt</a:t>
            </a:r>
          </a:p>
          <a:p>
            <a:pPr lvl="1"/>
            <a:r>
              <a:rPr lang="en-US" dirty="0"/>
              <a:t>Type Groovy expressions or statements at </a:t>
            </a:r>
            <a:r>
              <a:rPr lang="en-US" i="1" dirty="0"/>
              <a:t>groovy&gt; </a:t>
            </a:r>
            <a:r>
              <a:rPr lang="en-US" dirty="0"/>
              <a:t>command prompt, evaluated/executed immediately</a:t>
            </a:r>
          </a:p>
          <a:p>
            <a:r>
              <a:rPr lang="en-US" b="1" dirty="0"/>
              <a:t>Scripts and classes</a:t>
            </a:r>
          </a:p>
          <a:p>
            <a:pPr lvl="1"/>
            <a:r>
              <a:rPr lang="en-US" dirty="0" err="1"/>
              <a:t>GroovyConsole</a:t>
            </a:r>
            <a:r>
              <a:rPr lang="en-US" dirty="0"/>
              <a:t> – simple GUI interface for running simple scripts, run </a:t>
            </a:r>
            <a:r>
              <a:rPr lang="en-US" i="1" dirty="0" err="1"/>
              <a:t>groovyconsole</a:t>
            </a:r>
            <a:r>
              <a:rPr lang="en-US" dirty="0"/>
              <a:t> command at command prompt to start console, then enter and run scripts</a:t>
            </a:r>
          </a:p>
          <a:p>
            <a:pPr lvl="1"/>
            <a:r>
              <a:rPr lang="en-US" dirty="0"/>
              <a:t>Groovy code in script file, run from command</a:t>
            </a:r>
            <a:r>
              <a:rPr lang="en-US" i="1" dirty="0"/>
              <a:t> </a:t>
            </a:r>
            <a:r>
              <a:rPr lang="en-US" dirty="0"/>
              <a:t>prompt, e.g. </a:t>
            </a:r>
            <a:r>
              <a:rPr lang="en-US" i="1" dirty="0"/>
              <a:t>groovy </a:t>
            </a:r>
            <a:r>
              <a:rPr lang="en-US" i="1" dirty="0" err="1"/>
              <a:t>myscript.groovy</a:t>
            </a:r>
            <a:endParaRPr lang="en-US" i="1" dirty="0"/>
          </a:p>
          <a:p>
            <a:pPr lvl="1"/>
            <a:r>
              <a:rPr lang="en-GB" dirty="0"/>
              <a:t>The Groovy compiler will compile the script into a class, with the body of the script copied into a run method, don’t need to declare class in script</a:t>
            </a:r>
          </a:p>
          <a:p>
            <a:pPr lvl="1"/>
            <a:r>
              <a:rPr lang="en-GB" dirty="0"/>
              <a:t>However, you can define classes in a </a:t>
            </a:r>
            <a:r>
              <a:rPr lang="en-GB" i="1" dirty="0"/>
              <a:t>.groovy </a:t>
            </a:r>
            <a:r>
              <a:rPr lang="en-GB" dirty="0"/>
              <a:t>file, with </a:t>
            </a:r>
            <a:r>
              <a:rPr lang="en-GB" i="1" dirty="0"/>
              <a:t>main</a:t>
            </a:r>
            <a:r>
              <a:rPr lang="en-GB" dirty="0"/>
              <a:t> method as in Java</a:t>
            </a:r>
            <a:endParaRPr lang="en-US" dirty="0"/>
          </a:p>
          <a:p>
            <a:r>
              <a:rPr lang="en-US" b="1" dirty="0"/>
              <a:t>IDE</a:t>
            </a:r>
          </a:p>
          <a:p>
            <a:pPr lvl="1"/>
            <a:r>
              <a:rPr lang="en-US" dirty="0"/>
              <a:t>Supported widely in Java IDEs including </a:t>
            </a:r>
            <a:r>
              <a:rPr lang="en-US" b="1" dirty="0">
                <a:solidFill>
                  <a:schemeClr val="tx1"/>
                </a:solidFill>
              </a:rPr>
              <a:t>IntelliJ IDEA </a:t>
            </a:r>
            <a:endParaRPr lang="en-US"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82809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Runtime implementation of traits</a:t>
            </a:r>
          </a:p>
        </p:txBody>
      </p:sp>
      <p:sp>
        <p:nvSpPr>
          <p:cNvPr id="3" name="Content Placeholder 2"/>
          <p:cNvSpPr>
            <a:spLocks noGrp="1"/>
          </p:cNvSpPr>
          <p:nvPr>
            <p:ph idx="1"/>
          </p:nvPr>
        </p:nvSpPr>
        <p:spPr/>
        <p:txBody>
          <a:bodyPr>
            <a:normAutofit lnSpcReduction="10000"/>
          </a:bodyPr>
          <a:lstStyle/>
          <a:p>
            <a:r>
              <a:rPr lang="en-GB" dirty="0"/>
              <a:t>In a static language, inheritance is defined at compile time</a:t>
            </a:r>
          </a:p>
          <a:p>
            <a:r>
              <a:rPr lang="en-GB" dirty="0"/>
              <a:t>In a dynamic language, inheritance may be defined at runtime</a:t>
            </a:r>
          </a:p>
          <a:p>
            <a:r>
              <a:rPr lang="en-GB" dirty="0"/>
              <a:t>Groovy lets you make a class implement a trait at runtime when the class definition doesn’t declare that it implements that trait</a:t>
            </a:r>
          </a:p>
          <a:p>
            <a:pPr marL="0" indent="0">
              <a:buNone/>
            </a:pPr>
            <a:r>
              <a:rPr lang="en-GB" sz="1900" dirty="0">
                <a:solidFill>
                  <a:srgbClr val="C00000"/>
                </a:solidFill>
                <a:latin typeface="Consolas" charset="0"/>
                <a:ea typeface="Consolas" charset="0"/>
                <a:cs typeface="Consolas" charset="0"/>
              </a:rPr>
              <a:t>trait Extra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extra() { "I'm an extra method"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p>
          <a:p>
            <a:pPr marL="0" indent="0">
              <a:buNone/>
            </a:pP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Something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a:t>
            </a:r>
            <a:r>
              <a:rPr lang="en-GB" sz="1900" dirty="0" err="1">
                <a:solidFill>
                  <a:srgbClr val="C00000"/>
                </a:solidFill>
                <a:latin typeface="Consolas" charset="0"/>
                <a:ea typeface="Consolas" charset="0"/>
                <a:cs typeface="Consolas" charset="0"/>
              </a:rPr>
              <a:t>doSomething</a:t>
            </a:r>
            <a:r>
              <a:rPr lang="en-GB" sz="1900" dirty="0">
                <a:solidFill>
                  <a:srgbClr val="C00000"/>
                </a:solidFill>
                <a:latin typeface="Consolas" charset="0"/>
                <a:ea typeface="Consolas" charset="0"/>
                <a:cs typeface="Consolas" charset="0"/>
              </a:rPr>
              <a:t>() { 'Something'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s = new Something() as Extra</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s.extra</a:t>
            </a:r>
            <a:r>
              <a:rPr lang="en-GB" sz="1900" dirty="0">
                <a:solidFill>
                  <a:srgbClr val="C00000"/>
                </a:solidFill>
                <a:latin typeface="Consolas" charset="0"/>
                <a:ea typeface="Consolas" charset="0"/>
                <a:cs typeface="Consolas" charset="0"/>
              </a:rPr>
              <a:t>())</a:t>
            </a:r>
            <a:r>
              <a:rPr lang="en-GB" dirty="0"/>
              <a:t/>
            </a:r>
            <a:br>
              <a:rPr lang="en-GB" dirty="0"/>
            </a:br>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40</a:t>
            </a:fld>
            <a:endParaRPr lang="en-US" dirty="0"/>
          </a:p>
        </p:txBody>
      </p:sp>
      <p:sp>
        <p:nvSpPr>
          <p:cNvPr id="6" name="TextBox 5"/>
          <p:cNvSpPr txBox="1"/>
          <p:nvPr/>
        </p:nvSpPr>
        <p:spPr>
          <a:xfrm>
            <a:off x="4580550" y="5631945"/>
            <a:ext cx="2590774" cy="646331"/>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p>
          <a:p>
            <a:r>
              <a:rPr lang="en-GB" dirty="0">
                <a:solidFill>
                  <a:srgbClr val="0070C0"/>
                </a:solidFill>
                <a:latin typeface="Consolas" charset="0"/>
                <a:ea typeface="Consolas" charset="0"/>
                <a:cs typeface="Consolas" charset="0"/>
              </a:rPr>
              <a:t>I’m an extra method</a:t>
            </a:r>
          </a:p>
        </p:txBody>
      </p:sp>
      <p:sp>
        <p:nvSpPr>
          <p:cNvPr id="7" name="TextBox 6"/>
          <p:cNvSpPr txBox="1"/>
          <p:nvPr/>
        </p:nvSpPr>
        <p:spPr>
          <a:xfrm>
            <a:off x="6833287" y="3929447"/>
            <a:ext cx="4638688" cy="6672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class </a:t>
            </a:r>
            <a:r>
              <a:rPr lang="en-GB" i="1" dirty="0"/>
              <a:t>Something</a:t>
            </a:r>
            <a:r>
              <a:rPr lang="en-GB" dirty="0"/>
              <a:t> doesn’t have a method </a:t>
            </a:r>
            <a:r>
              <a:rPr lang="en-GB" i="1" dirty="0"/>
              <a:t>extra</a:t>
            </a:r>
            <a:r>
              <a:rPr lang="en-GB" dirty="0"/>
              <a:t>, and doesn’t implement a trait that does</a:t>
            </a:r>
          </a:p>
        </p:txBody>
      </p:sp>
      <p:sp>
        <p:nvSpPr>
          <p:cNvPr id="8" name="TextBox 7"/>
          <p:cNvSpPr txBox="1"/>
          <p:nvPr/>
        </p:nvSpPr>
        <p:spPr>
          <a:xfrm>
            <a:off x="5974789" y="4980987"/>
            <a:ext cx="603597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the </a:t>
            </a:r>
            <a:r>
              <a:rPr lang="en-GB" i="1" dirty="0"/>
              <a:t>as</a:t>
            </a:r>
            <a:r>
              <a:rPr lang="en-GB" dirty="0"/>
              <a:t> key word causes the trait to be implemented at runtime by the object – call to </a:t>
            </a:r>
            <a:r>
              <a:rPr lang="en-GB" i="1" dirty="0"/>
              <a:t>extra</a:t>
            </a:r>
            <a:r>
              <a:rPr lang="en-GB" dirty="0"/>
              <a:t> method would fail otherwise</a:t>
            </a:r>
          </a:p>
        </p:txBody>
      </p:sp>
      <p:cxnSp>
        <p:nvCxnSpPr>
          <p:cNvPr id="10" name="Straight Arrow Connector 9"/>
          <p:cNvCxnSpPr>
            <a:stCxn id="8" idx="1"/>
          </p:cNvCxnSpPr>
          <p:nvPr/>
        </p:nvCxnSpPr>
        <p:spPr>
          <a:xfrm flipH="1" flipV="1">
            <a:off x="5523470" y="5304152"/>
            <a:ext cx="45131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Runtime </a:t>
            </a:r>
            <a:r>
              <a:rPr lang="en-GB" dirty="0" err="1"/>
              <a:t>mixins</a:t>
            </a:r>
            <a:endParaRPr lang="en-GB" dirty="0"/>
          </a:p>
        </p:txBody>
      </p:sp>
      <p:sp>
        <p:nvSpPr>
          <p:cNvPr id="3" name="Content Placeholder 2"/>
          <p:cNvSpPr>
            <a:spLocks noGrp="1"/>
          </p:cNvSpPr>
          <p:nvPr>
            <p:ph idx="1"/>
          </p:nvPr>
        </p:nvSpPr>
        <p:spPr/>
        <p:txBody>
          <a:bodyPr>
            <a:normAutofit lnSpcReduction="10000"/>
          </a:bodyPr>
          <a:lstStyle/>
          <a:p>
            <a:r>
              <a:rPr lang="en-GB" dirty="0"/>
              <a:t>Groovy lets you </a:t>
            </a:r>
            <a:r>
              <a:rPr lang="en-GB" u="sng" dirty="0" err="1"/>
              <a:t>mixin</a:t>
            </a:r>
            <a:r>
              <a:rPr lang="en-GB" dirty="0"/>
              <a:t> behaviour from one class into another class at runtime – all the behaviour from the mixed in class is available</a:t>
            </a:r>
          </a:p>
          <a:p>
            <a:r>
              <a:rPr lang="en-GB" dirty="0"/>
              <a:t>Achieves a similar purpose to implementing traits, although it is more informal and doesn’t imply a contract the way implementing a trait does</a:t>
            </a:r>
          </a:p>
          <a:p>
            <a:pPr marL="0" indent="0">
              <a:buNone/>
            </a:pPr>
            <a:r>
              <a:rPr lang="en-GB" sz="1900" dirty="0">
                <a:solidFill>
                  <a:srgbClr val="C00000"/>
                </a:solidFill>
                <a:latin typeface="Consolas" charset="0"/>
                <a:ea typeface="Consolas" charset="0"/>
                <a:cs typeface="Consolas" charset="0"/>
              </a:rPr>
              <a:t>class A { String </a:t>
            </a:r>
            <a:r>
              <a:rPr lang="en-GB" sz="1900" dirty="0" err="1">
                <a:solidFill>
                  <a:srgbClr val="C00000"/>
                </a:solidFill>
                <a:latin typeface="Consolas" charset="0"/>
                <a:ea typeface="Consolas" charset="0"/>
                <a:cs typeface="Consolas" charset="0"/>
              </a:rPr>
              <a:t>methodFromA</a:t>
            </a:r>
            <a:r>
              <a:rPr lang="en-GB" sz="1900" dirty="0">
                <a:solidFill>
                  <a:srgbClr val="C00000"/>
                </a:solidFill>
                <a:latin typeface="Consolas" charset="0"/>
                <a:ea typeface="Consolas" charset="0"/>
                <a:cs typeface="Consolas" charset="0"/>
              </a:rPr>
              <a:t>() { 'A' }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class B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a:t>
            </a:r>
            <a:r>
              <a:rPr lang="en-GB" sz="1900" dirty="0" err="1">
                <a:solidFill>
                  <a:srgbClr val="C00000"/>
                </a:solidFill>
                <a:latin typeface="Consolas" charset="0"/>
                <a:ea typeface="Consolas" charset="0"/>
                <a:cs typeface="Consolas" charset="0"/>
              </a:rPr>
              <a:t>methodFromB</a:t>
            </a:r>
            <a:r>
              <a:rPr lang="en-GB" sz="1900" dirty="0">
                <a:solidFill>
                  <a:srgbClr val="C00000"/>
                </a:solidFill>
                <a:latin typeface="Consolas" charset="0"/>
                <a:ea typeface="Consolas" charset="0"/>
                <a:cs typeface="Consolas" charset="0"/>
              </a:rPr>
              <a:t>() { 'B'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String </a:t>
            </a:r>
            <a:r>
              <a:rPr lang="en-GB" sz="1900" dirty="0" err="1">
                <a:solidFill>
                  <a:srgbClr val="C00000"/>
                </a:solidFill>
                <a:latin typeface="Consolas" charset="0"/>
                <a:ea typeface="Consolas" charset="0"/>
                <a:cs typeface="Consolas" charset="0"/>
              </a:rPr>
              <a:t>anotherMethodFromB</a:t>
            </a:r>
            <a:r>
              <a:rPr lang="en-GB" sz="1900" dirty="0">
                <a:solidFill>
                  <a:srgbClr val="C00000"/>
                </a:solidFill>
                <a:latin typeface="Consolas" charset="0"/>
                <a:ea typeface="Consolas" charset="0"/>
                <a:cs typeface="Consolas" charset="0"/>
              </a:rPr>
              <a:t>() { 'B2'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A.metaClass.mixin</a:t>
            </a:r>
            <a:r>
              <a:rPr lang="en-GB" sz="1900" dirty="0">
                <a:solidFill>
                  <a:srgbClr val="C00000"/>
                </a:solidFill>
                <a:latin typeface="Consolas" charset="0"/>
                <a:ea typeface="Consolas" charset="0"/>
                <a:cs typeface="Consolas" charset="0"/>
              </a:rPr>
              <a:t> B</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def</a:t>
            </a:r>
            <a:r>
              <a:rPr lang="en-GB" sz="1900" dirty="0">
                <a:solidFill>
                  <a:srgbClr val="C00000"/>
                </a:solidFill>
                <a:latin typeface="Consolas" charset="0"/>
                <a:ea typeface="Consolas" charset="0"/>
                <a:cs typeface="Consolas" charset="0"/>
              </a:rPr>
              <a:t> o = new A()</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o.methodFromA</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o.methodFromB</a:t>
            </a: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println</a:t>
            </a:r>
            <a:r>
              <a:rPr lang="en-GB" sz="1900" dirty="0">
                <a:solidFill>
                  <a:srgbClr val="C00000"/>
                </a:solidFill>
                <a:latin typeface="Consolas" charset="0"/>
                <a:ea typeface="Consolas" charset="0"/>
                <a:cs typeface="Consolas" charset="0"/>
              </a:rPr>
              <a:t>(</a:t>
            </a:r>
            <a:r>
              <a:rPr lang="en-GB" sz="1900" dirty="0" err="1">
                <a:solidFill>
                  <a:srgbClr val="C00000"/>
                </a:solidFill>
                <a:latin typeface="Consolas" charset="0"/>
                <a:ea typeface="Consolas" charset="0"/>
                <a:cs typeface="Consolas" charset="0"/>
              </a:rPr>
              <a:t>o.anotherMethodFromB</a:t>
            </a:r>
            <a:r>
              <a:rPr lang="en-GB" sz="1900" dirty="0">
                <a:solidFill>
                  <a:srgbClr val="C00000"/>
                </a:solidFill>
                <a:latin typeface="Consolas" charset="0"/>
                <a:ea typeface="Consolas" charset="0"/>
                <a:cs typeface="Consolas" charset="0"/>
              </a:rPr>
              <a:t>())</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41</a:t>
            </a:fld>
            <a:endParaRPr lang="en-US" dirty="0"/>
          </a:p>
        </p:txBody>
      </p:sp>
      <p:sp>
        <p:nvSpPr>
          <p:cNvPr id="6" name="TextBox 5"/>
          <p:cNvSpPr txBox="1"/>
          <p:nvPr/>
        </p:nvSpPr>
        <p:spPr>
          <a:xfrm>
            <a:off x="6092031" y="4985614"/>
            <a:ext cx="971741" cy="1200329"/>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GB" dirty="0"/>
              <a:t>Output: </a:t>
            </a:r>
          </a:p>
          <a:p>
            <a:r>
              <a:rPr lang="en-GB" dirty="0">
                <a:solidFill>
                  <a:srgbClr val="0070C0"/>
                </a:solidFill>
                <a:latin typeface="Consolas" charset="0"/>
                <a:ea typeface="Consolas" charset="0"/>
                <a:cs typeface="Consolas" charset="0"/>
              </a:rPr>
              <a:t>A</a:t>
            </a:r>
          </a:p>
          <a:p>
            <a:r>
              <a:rPr lang="en-GB" dirty="0">
                <a:solidFill>
                  <a:srgbClr val="0070C0"/>
                </a:solidFill>
                <a:latin typeface="Consolas" charset="0"/>
                <a:ea typeface="Consolas" charset="0"/>
                <a:cs typeface="Consolas" charset="0"/>
              </a:rPr>
              <a:t>B</a:t>
            </a:r>
          </a:p>
          <a:p>
            <a:r>
              <a:rPr lang="en-GB" dirty="0">
                <a:solidFill>
                  <a:srgbClr val="0070C0"/>
                </a:solidFill>
                <a:latin typeface="Consolas" charset="0"/>
                <a:ea typeface="Consolas" charset="0"/>
                <a:cs typeface="Consolas" charset="0"/>
              </a:rPr>
              <a:t>B2</a:t>
            </a:r>
          </a:p>
        </p:txBody>
      </p:sp>
    </p:spTree>
    <p:extLst>
      <p:ext uri="{BB962C8B-B14F-4D97-AF65-F5344CB8AC3E}">
        <p14:creationId xmlns:p14="http://schemas.microsoft.com/office/powerpoint/2010/main" val="36625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 and further reading</a:t>
            </a:r>
          </a:p>
        </p:txBody>
      </p:sp>
      <p:sp>
        <p:nvSpPr>
          <p:cNvPr id="3" name="Content Placeholder 2"/>
          <p:cNvSpPr>
            <a:spLocks noGrp="1"/>
          </p:cNvSpPr>
          <p:nvPr>
            <p:ph idx="1"/>
          </p:nvPr>
        </p:nvSpPr>
        <p:spPr/>
        <p:txBody>
          <a:bodyPr/>
          <a:lstStyle/>
          <a:p>
            <a:r>
              <a:rPr lang="en-GB" dirty="0">
                <a:solidFill>
                  <a:schemeClr val="tx1"/>
                </a:solidFill>
                <a:hlinkClick r:id=""/>
              </a:rPr>
              <a:t>http://groovy-lang.org/documentation.html</a:t>
            </a:r>
          </a:p>
          <a:p>
            <a:r>
              <a:rPr lang="en-GB" dirty="0">
                <a:solidFill>
                  <a:schemeClr val="tx1"/>
                </a:solidFill>
                <a:hlinkClick r:id=""/>
              </a:rPr>
              <a:t>http://groovy-lang.org/api.html</a:t>
            </a:r>
            <a:r>
              <a:rPr lang="en-GB" dirty="0">
                <a:solidFill>
                  <a:schemeClr val="tx1"/>
                </a:solidFill>
              </a:rPr>
              <a:t> - API documentation, similar to the Java API documentation</a:t>
            </a:r>
          </a:p>
          <a:p>
            <a:endParaRPr lang="en-GB" dirty="0">
              <a:solidFill>
                <a:schemeClr val="tx1"/>
              </a:solidFill>
            </a:endParaRPr>
          </a:p>
          <a:p>
            <a:r>
              <a:rPr lang="en-GB" dirty="0"/>
              <a:t>Some specific topics/articles related to this lecture</a:t>
            </a:r>
          </a:p>
          <a:p>
            <a:r>
              <a:rPr lang="en-GB" dirty="0">
                <a:hlinkClick r:id="rId2"/>
              </a:rPr>
              <a:t>http://groovy-lang.org/metaprogramming.html</a:t>
            </a:r>
            <a:endParaRPr lang="en-GB" dirty="0"/>
          </a:p>
          <a:p>
            <a:r>
              <a:rPr lang="en-GB" dirty="0">
                <a:hlinkClick r:id="rId3"/>
              </a:rPr>
              <a:t>http://docs.groovy-lang.org/next/html/documentation/core-traits.html</a:t>
            </a:r>
            <a:endParaRPr lang="en-GB" dirty="0"/>
          </a:p>
          <a:p>
            <a:r>
              <a:rPr lang="en-GB" dirty="0">
                <a:hlinkClick r:id="rId4"/>
              </a:rPr>
              <a:t>http://melix.github.io/blog/2014/12/10-things-static-cant-do.html</a:t>
            </a:r>
            <a:endParaRPr lang="en-GB" dirty="0"/>
          </a:p>
          <a:p>
            <a:r>
              <a:rPr lang="en-GB" dirty="0">
                <a:hlinkClick r:id="rId5"/>
              </a:rPr>
              <a:t>http://groovy-lang.org/json.html</a:t>
            </a: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42</a:t>
            </a:fld>
            <a:endParaRPr lang="en-US" dirty="0"/>
          </a:p>
        </p:txBody>
      </p:sp>
    </p:spTree>
    <p:extLst>
      <p:ext uri="{BB962C8B-B14F-4D97-AF65-F5344CB8AC3E}">
        <p14:creationId xmlns:p14="http://schemas.microsoft.com/office/powerpoint/2010/main" val="2926081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dirty="0"/>
              <a:t>Typical characteristics of dynamic languages have been illustrated using Groovy, along with some of </a:t>
            </a:r>
            <a:r>
              <a:rPr lang="en-GB" dirty="0" err="1"/>
              <a:t>Groovy’s</a:t>
            </a:r>
            <a:r>
              <a:rPr lang="en-GB" dirty="0"/>
              <a:t> functional and OO capabilities which are relevant to dynamic programming</a:t>
            </a:r>
          </a:p>
          <a:p>
            <a:pPr lvl="1"/>
            <a:r>
              <a:rPr lang="en-GB" b="1" dirty="0"/>
              <a:t>Variables, types and type conversion</a:t>
            </a:r>
          </a:p>
          <a:p>
            <a:pPr lvl="1"/>
            <a:r>
              <a:rPr lang="en-GB" b="1" dirty="0"/>
              <a:t>Classes and methods</a:t>
            </a:r>
          </a:p>
          <a:p>
            <a:pPr lvl="1"/>
            <a:r>
              <a:rPr lang="en-GB" b="1" dirty="0"/>
              <a:t>Duck typing</a:t>
            </a:r>
          </a:p>
          <a:p>
            <a:pPr lvl="1"/>
            <a:r>
              <a:rPr lang="en-GB" b="1" dirty="0" err="1"/>
              <a:t>Multimethods</a:t>
            </a:r>
            <a:endParaRPr lang="en-GB" b="1" dirty="0"/>
          </a:p>
          <a:p>
            <a:pPr lvl="1"/>
            <a:r>
              <a:rPr lang="en-GB" b="1" dirty="0"/>
              <a:t>Closures</a:t>
            </a:r>
          </a:p>
          <a:p>
            <a:pPr lvl="1"/>
            <a:r>
              <a:rPr lang="en-GB" b="1" dirty="0"/>
              <a:t>Runtime metaprogramming</a:t>
            </a:r>
          </a:p>
          <a:p>
            <a:pPr lvl="1"/>
            <a:r>
              <a:rPr lang="en-GB" b="1" dirty="0"/>
              <a:t>Traits and </a:t>
            </a:r>
            <a:r>
              <a:rPr lang="en-GB" b="1" dirty="0" err="1"/>
              <a:t>mixins</a:t>
            </a:r>
            <a:endParaRPr lang="en-GB" b="1" dirty="0"/>
          </a:p>
          <a:p>
            <a:pPr lvl="1"/>
            <a:r>
              <a:rPr lang="en-GB" b="1" dirty="0"/>
              <a:t>Scripting and integration</a:t>
            </a:r>
          </a:p>
          <a:p>
            <a:pPr lvl="1"/>
            <a:r>
              <a:rPr lang="en-GB" b="1" dirty="0"/>
              <a:t>Other useful Groovy syntax</a:t>
            </a:r>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43</a:t>
            </a:fld>
            <a:endParaRPr lang="en-US" dirty="0"/>
          </a:p>
        </p:txBody>
      </p:sp>
    </p:spTree>
    <p:extLst>
      <p:ext uri="{BB962C8B-B14F-4D97-AF65-F5344CB8AC3E}">
        <p14:creationId xmlns:p14="http://schemas.microsoft.com/office/powerpoint/2010/main" val="234282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Groovy</a:t>
            </a:r>
          </a:p>
        </p:txBody>
      </p:sp>
      <p:sp>
        <p:nvSpPr>
          <p:cNvPr id="3" name="Content Placeholder 2"/>
          <p:cNvSpPr>
            <a:spLocks noGrp="1"/>
          </p:cNvSpPr>
          <p:nvPr>
            <p:ph idx="1"/>
          </p:nvPr>
        </p:nvSpPr>
        <p:spPr/>
        <p:txBody>
          <a:bodyPr/>
          <a:lstStyle/>
          <a:p>
            <a:r>
              <a:rPr lang="en-US" dirty="0" err="1"/>
              <a:t>gradle</a:t>
            </a:r>
            <a:endParaRPr lang="en-US" dirty="0"/>
          </a:p>
          <a:p>
            <a:pPr lvl="1"/>
            <a:r>
              <a:rPr lang="en-US" dirty="0"/>
              <a:t>Build tool, defines application sources, dependencies, output, </a:t>
            </a:r>
            <a:r>
              <a:rPr lang="en-US" dirty="0" err="1"/>
              <a:t>etc</a:t>
            </a:r>
            <a:r>
              <a:rPr lang="en-US" dirty="0"/>
              <a:t> in build file</a:t>
            </a:r>
          </a:p>
          <a:p>
            <a:pPr lvl="1"/>
            <a:r>
              <a:rPr lang="en-US" dirty="0"/>
              <a:t>Build files are written in Groovy using a DSL (will see more of these later in module)</a:t>
            </a:r>
          </a:p>
          <a:p>
            <a:pPr lvl="1"/>
            <a:r>
              <a:rPr lang="en-US" dirty="0"/>
              <a:t>Similar to Maven, Ant which are commonly used with Java</a:t>
            </a:r>
          </a:p>
          <a:p>
            <a:pPr lvl="1"/>
            <a:r>
              <a:rPr lang="en-US" dirty="0"/>
              <a:t>Intended for complex, multi-project, multi-language builds, supports  Java, Groovy, Scala and more</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5</a:t>
            </a:fld>
            <a:endParaRPr lang="en-US" dirty="0"/>
          </a:p>
        </p:txBody>
      </p:sp>
    </p:spTree>
    <p:extLst>
      <p:ext uri="{BB962C8B-B14F-4D97-AF65-F5344CB8AC3E}">
        <p14:creationId xmlns:p14="http://schemas.microsoft.com/office/powerpoint/2010/main" val="26720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Groovy variables</a:t>
            </a:r>
          </a:p>
        </p:txBody>
      </p:sp>
      <p:sp>
        <p:nvSpPr>
          <p:cNvPr id="3" name="Content Placeholder 2"/>
          <p:cNvSpPr>
            <a:spLocks noGrp="1"/>
          </p:cNvSpPr>
          <p:nvPr>
            <p:ph idx="1"/>
          </p:nvPr>
        </p:nvSpPr>
        <p:spPr/>
        <p:txBody>
          <a:bodyPr/>
          <a:lstStyle/>
          <a:p>
            <a:r>
              <a:rPr lang="en-GB" dirty="0"/>
              <a:t>Groovy is </a:t>
            </a:r>
            <a:r>
              <a:rPr lang="en-GB" u="sng" dirty="0"/>
              <a:t>optionally typed</a:t>
            </a:r>
            <a:r>
              <a:rPr lang="en-GB" dirty="0"/>
              <a:t>, can choose whether to specify type (strong or weak typing), type checking at runtime (dynamic):</a:t>
            </a:r>
          </a:p>
          <a:p>
            <a:pPr marL="0" indent="0">
              <a:buNone/>
            </a:pPr>
            <a:r>
              <a:rPr lang="en-GB" sz="1800" dirty="0" err="1">
                <a:solidFill>
                  <a:srgbClr val="C00000"/>
                </a:solidFill>
                <a:latin typeface="Consolas" charset="0"/>
                <a:ea typeface="Consolas" charset="0"/>
                <a:cs typeface="Consolas" charset="0"/>
              </a:rPr>
              <a:t>int</a:t>
            </a: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i</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a:t>
            </a:r>
            <a:r>
              <a:rPr lang="en-GB" sz="1800" dirty="0" err="1">
                <a:solidFill>
                  <a:srgbClr val="C00000"/>
                </a:solidFill>
                <a:latin typeface="Consolas" charset="0"/>
                <a:ea typeface="Consolas" charset="0"/>
                <a:cs typeface="Consolas" charset="0"/>
              </a:rPr>
              <a:t>i</a:t>
            </a:r>
            <a:endParaRPr lang="en-GB" dirty="0"/>
          </a:p>
          <a:p>
            <a:r>
              <a:rPr lang="en-GB" dirty="0"/>
              <a:t>Can assign different types of value to variable declared with </a:t>
            </a:r>
            <a:r>
              <a:rPr lang="en-GB" i="1" dirty="0" err="1"/>
              <a:t>def</a:t>
            </a:r>
            <a:r>
              <a:rPr lang="en-GB" dirty="0"/>
              <a:t>, but may get runtime error if you assign an incompatible value to a variable declared with a type</a:t>
            </a:r>
          </a:p>
          <a:p>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6</a:t>
            </a:fld>
            <a:endParaRPr lang="en-US" dirty="0"/>
          </a:p>
        </p:txBody>
      </p:sp>
      <p:sp>
        <p:nvSpPr>
          <p:cNvPr id="6" name="TextBox 5"/>
          <p:cNvSpPr txBox="1"/>
          <p:nvPr/>
        </p:nvSpPr>
        <p:spPr>
          <a:xfrm>
            <a:off x="5545015" y="3535623"/>
            <a:ext cx="6541477" cy="2862322"/>
          </a:xfrm>
          <a:prstGeom prst="rect">
            <a:avLst/>
          </a:prstGeom>
          <a:noFill/>
        </p:spPr>
        <p:txBody>
          <a:bodyPr wrap="square" rtlCol="0">
            <a:spAutoFit/>
          </a:bodyPr>
          <a:lstStyle/>
          <a:p>
            <a:r>
              <a:rPr lang="en-GB" dirty="0" err="1">
                <a:solidFill>
                  <a:srgbClr val="C00000"/>
                </a:solidFill>
                <a:latin typeface="Consolas" charset="0"/>
                <a:ea typeface="Consolas" charset="0"/>
                <a:cs typeface="Consolas" charset="0"/>
              </a:rPr>
              <a:t>int</a:t>
            </a:r>
            <a:r>
              <a:rPr lang="en-GB" dirty="0">
                <a:solidFill>
                  <a:srgbClr val="C00000"/>
                </a:solidFill>
                <a:latin typeface="Consolas" charset="0"/>
                <a:ea typeface="Consolas" charset="0"/>
                <a:cs typeface="Consolas" charset="0"/>
              </a:rPr>
              <a:t> </a:t>
            </a: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=3</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println</a:t>
            </a:r>
            <a:r>
              <a:rPr lang="en-GB" dirty="0">
                <a:solidFill>
                  <a:srgbClr val="C00000"/>
                </a:solidFill>
                <a:latin typeface="Consolas" charset="0"/>
                <a:ea typeface="Consolas" charset="0"/>
                <a:cs typeface="Consolas" charset="0"/>
              </a:rPr>
              <a:t>(</a:t>
            </a: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 ", " + </a:t>
            </a:r>
            <a:r>
              <a:rPr lang="en-GB" dirty="0" err="1">
                <a:solidFill>
                  <a:srgbClr val="C00000"/>
                </a:solidFill>
                <a:latin typeface="Consolas" charset="0"/>
                <a:ea typeface="Consolas" charset="0"/>
                <a:cs typeface="Consolas" charset="0"/>
              </a:rPr>
              <a:t>i.class</a:t>
            </a:r>
            <a:r>
              <a:rPr lang="en-GB" dirty="0">
                <a:solidFill>
                  <a:srgbClr val="C00000"/>
                </a:solidFill>
                <a:latin typeface="Consolas" charset="0"/>
                <a:ea typeface="Consolas" charset="0"/>
                <a:cs typeface="Consolas" charset="0"/>
              </a:rPr>
              <a:t>)</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 "three"</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println</a:t>
            </a:r>
            <a:r>
              <a:rPr lang="en-GB" dirty="0">
                <a:solidFill>
                  <a:srgbClr val="C00000"/>
                </a:solidFill>
                <a:latin typeface="Consolas" charset="0"/>
                <a:ea typeface="Consolas" charset="0"/>
                <a:cs typeface="Consolas" charset="0"/>
              </a:rPr>
              <a:t>(</a:t>
            </a: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 ", " + </a:t>
            </a:r>
            <a:r>
              <a:rPr lang="en-GB" dirty="0" err="1">
                <a:solidFill>
                  <a:srgbClr val="C00000"/>
                </a:solidFill>
                <a:latin typeface="Consolas" charset="0"/>
                <a:ea typeface="Consolas" charset="0"/>
                <a:cs typeface="Consolas" charset="0"/>
              </a:rPr>
              <a:t>i.class</a:t>
            </a:r>
            <a:r>
              <a:rPr lang="en-GB" dirty="0">
                <a:solidFill>
                  <a:srgbClr val="C00000"/>
                </a:solidFill>
                <a:latin typeface="Consolas" charset="0"/>
                <a:ea typeface="Consolas" charset="0"/>
                <a:cs typeface="Consolas" charset="0"/>
              </a:rPr>
              <a:t>)</a:t>
            </a:r>
          </a:p>
          <a:p>
            <a:r>
              <a:rPr lang="en-GB" dirty="0">
                <a:solidFill>
                  <a:srgbClr val="C00000"/>
                </a:solidFill>
                <a:latin typeface="Consolas" charset="0"/>
                <a:ea typeface="Consolas" charset="0"/>
                <a:cs typeface="Consolas" charset="0"/>
              </a:rPr>
              <a:t/>
            </a:r>
            <a:br>
              <a:rPr lang="en-GB" dirty="0">
                <a:solidFill>
                  <a:srgbClr val="C00000"/>
                </a:solidFill>
                <a:latin typeface="Consolas" charset="0"/>
                <a:ea typeface="Consolas" charset="0"/>
                <a:cs typeface="Consolas" charset="0"/>
              </a:rPr>
            </a:br>
            <a:r>
              <a:rPr lang="en-GB" dirty="0">
                <a:solidFill>
                  <a:srgbClr val="0070C0"/>
                </a:solidFill>
                <a:latin typeface="Consolas" charset="0"/>
                <a:ea typeface="Consolas" charset="0"/>
                <a:cs typeface="Consolas" charset="0"/>
              </a:rPr>
              <a:t>3, class </a:t>
            </a:r>
            <a:r>
              <a:rPr lang="en-GB" dirty="0" err="1">
                <a:solidFill>
                  <a:srgbClr val="0070C0"/>
                </a:solidFill>
                <a:latin typeface="Consolas" charset="0"/>
                <a:ea typeface="Consolas" charset="0"/>
                <a:cs typeface="Consolas" charset="0"/>
              </a:rPr>
              <a:t>java.lang.Integer</a:t>
            </a:r>
            <a:r>
              <a:rPr lang="en-GB" dirty="0">
                <a:solidFill>
                  <a:srgbClr val="0070C0"/>
                </a:solidFill>
                <a:latin typeface="Consolas" charset="0"/>
                <a:ea typeface="Consolas" charset="0"/>
                <a:cs typeface="Consolas" charset="0"/>
              </a:rPr>
              <a:t> </a:t>
            </a:r>
            <a:br>
              <a:rPr lang="en-GB" dirty="0">
                <a:solidFill>
                  <a:srgbClr val="0070C0"/>
                </a:solidFill>
                <a:latin typeface="Consolas" charset="0"/>
                <a:ea typeface="Consolas" charset="0"/>
                <a:cs typeface="Consolas" charset="0"/>
              </a:rPr>
            </a:br>
            <a:r>
              <a:rPr lang="en-GB" dirty="0">
                <a:solidFill>
                  <a:srgbClr val="FF0000"/>
                </a:solidFill>
                <a:latin typeface="Consolas" charset="0"/>
                <a:ea typeface="Consolas" charset="0"/>
                <a:cs typeface="Consolas" charset="0"/>
              </a:rPr>
              <a:t>Caught: </a:t>
            </a:r>
            <a:r>
              <a:rPr lang="en-GB" dirty="0" err="1">
                <a:solidFill>
                  <a:srgbClr val="FF0000"/>
                </a:solidFill>
                <a:latin typeface="Consolas" charset="0"/>
                <a:ea typeface="Consolas" charset="0"/>
                <a:cs typeface="Consolas" charset="0"/>
              </a:rPr>
              <a:t>org.codehaus.groovy.runtime.typehandling</a:t>
            </a:r>
            <a:r>
              <a:rPr lang="en-GB" dirty="0">
                <a:solidFill>
                  <a:srgbClr val="FF0000"/>
                </a:solidFill>
                <a:latin typeface="Consolas" charset="0"/>
                <a:ea typeface="Consolas" charset="0"/>
                <a:cs typeface="Consolas" charset="0"/>
              </a:rPr>
              <a:t/>
            </a:r>
            <a:br>
              <a:rPr lang="en-GB" dirty="0">
                <a:solidFill>
                  <a:srgbClr val="FF0000"/>
                </a:solidFill>
                <a:latin typeface="Consolas" charset="0"/>
                <a:ea typeface="Consolas" charset="0"/>
                <a:cs typeface="Consolas" charset="0"/>
              </a:rPr>
            </a:br>
            <a:r>
              <a:rPr lang="en-GB" dirty="0">
                <a:solidFill>
                  <a:srgbClr val="FF0000"/>
                </a:solidFill>
                <a:latin typeface="Consolas" charset="0"/>
                <a:ea typeface="Consolas" charset="0"/>
                <a:cs typeface="Consolas" charset="0"/>
              </a:rPr>
              <a:t>.</a:t>
            </a:r>
            <a:r>
              <a:rPr lang="en-GB" dirty="0" err="1">
                <a:solidFill>
                  <a:srgbClr val="FF0000"/>
                </a:solidFill>
                <a:latin typeface="Consolas" charset="0"/>
                <a:ea typeface="Consolas" charset="0"/>
                <a:cs typeface="Consolas" charset="0"/>
              </a:rPr>
              <a:t>GroovyCastException</a:t>
            </a:r>
            <a:r>
              <a:rPr lang="en-GB" dirty="0">
                <a:solidFill>
                  <a:srgbClr val="FF0000"/>
                </a:solidFill>
                <a:latin typeface="Consolas" charset="0"/>
                <a:ea typeface="Consolas" charset="0"/>
                <a:cs typeface="Consolas" charset="0"/>
              </a:rPr>
              <a:t>: Cannot cast object 'three' with class '</a:t>
            </a:r>
            <a:r>
              <a:rPr lang="en-GB" dirty="0" err="1">
                <a:solidFill>
                  <a:srgbClr val="FF0000"/>
                </a:solidFill>
                <a:latin typeface="Consolas" charset="0"/>
                <a:ea typeface="Consolas" charset="0"/>
                <a:cs typeface="Consolas" charset="0"/>
              </a:rPr>
              <a:t>java.lang.String</a:t>
            </a:r>
            <a:r>
              <a:rPr lang="en-GB" dirty="0">
                <a:solidFill>
                  <a:srgbClr val="FF0000"/>
                </a:solidFill>
                <a:latin typeface="Consolas" charset="0"/>
                <a:ea typeface="Consolas" charset="0"/>
                <a:cs typeface="Consolas" charset="0"/>
              </a:rPr>
              <a:t>' to class '</a:t>
            </a:r>
            <a:r>
              <a:rPr lang="en-GB" dirty="0" err="1">
                <a:solidFill>
                  <a:srgbClr val="FF0000"/>
                </a:solidFill>
                <a:latin typeface="Consolas" charset="0"/>
                <a:ea typeface="Consolas" charset="0"/>
                <a:cs typeface="Consolas" charset="0"/>
              </a:rPr>
              <a:t>int</a:t>
            </a:r>
            <a:r>
              <a:rPr lang="en-GB" dirty="0">
                <a:solidFill>
                  <a:srgbClr val="FF0000"/>
                </a:solidFill>
                <a:latin typeface="Consolas" charset="0"/>
                <a:ea typeface="Consolas" charset="0"/>
                <a:cs typeface="Consolas" charset="0"/>
              </a:rPr>
              <a:t>'</a:t>
            </a:r>
          </a:p>
        </p:txBody>
      </p:sp>
      <p:sp>
        <p:nvSpPr>
          <p:cNvPr id="7" name="TextBox 6"/>
          <p:cNvSpPr txBox="1"/>
          <p:nvPr/>
        </p:nvSpPr>
        <p:spPr>
          <a:xfrm>
            <a:off x="1085556" y="3552539"/>
            <a:ext cx="6541477" cy="2308324"/>
          </a:xfrm>
          <a:prstGeom prst="rect">
            <a:avLst/>
          </a:prstGeom>
          <a:noFill/>
        </p:spPr>
        <p:txBody>
          <a:bodyPr wrap="square" rtlCol="0">
            <a:spAutoFit/>
          </a:bodyPr>
          <a:lstStyle/>
          <a:p>
            <a:r>
              <a:rPr lang="en-GB" dirty="0" err="1">
                <a:solidFill>
                  <a:srgbClr val="C00000"/>
                </a:solidFill>
                <a:latin typeface="Consolas" charset="0"/>
                <a:ea typeface="Consolas" charset="0"/>
                <a:cs typeface="Consolas" charset="0"/>
              </a:rPr>
              <a:t>def</a:t>
            </a:r>
            <a:r>
              <a:rPr lang="en-GB" dirty="0">
                <a:solidFill>
                  <a:srgbClr val="C00000"/>
                </a:solidFill>
                <a:latin typeface="Consolas" charset="0"/>
                <a:ea typeface="Consolas" charset="0"/>
                <a:cs typeface="Consolas" charset="0"/>
              </a:rPr>
              <a:t> </a:t>
            </a: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=3</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println</a:t>
            </a:r>
            <a:r>
              <a:rPr lang="en-GB" dirty="0">
                <a:solidFill>
                  <a:srgbClr val="C00000"/>
                </a:solidFill>
                <a:latin typeface="Consolas" charset="0"/>
                <a:ea typeface="Consolas" charset="0"/>
                <a:cs typeface="Consolas" charset="0"/>
              </a:rPr>
              <a:t>(</a:t>
            </a: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 ", " + </a:t>
            </a:r>
            <a:r>
              <a:rPr lang="en-GB" dirty="0" err="1">
                <a:solidFill>
                  <a:srgbClr val="C00000"/>
                </a:solidFill>
                <a:latin typeface="Consolas" charset="0"/>
                <a:ea typeface="Consolas" charset="0"/>
                <a:cs typeface="Consolas" charset="0"/>
              </a:rPr>
              <a:t>i.class</a:t>
            </a:r>
            <a:r>
              <a:rPr lang="en-GB" dirty="0">
                <a:solidFill>
                  <a:srgbClr val="C00000"/>
                </a:solidFill>
                <a:latin typeface="Consolas" charset="0"/>
                <a:ea typeface="Consolas" charset="0"/>
                <a:cs typeface="Consolas" charset="0"/>
              </a:rPr>
              <a:t>)</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 "three"</a:t>
            </a:r>
            <a:br>
              <a:rPr lang="en-GB" dirty="0">
                <a:solidFill>
                  <a:srgbClr val="C00000"/>
                </a:solidFill>
                <a:latin typeface="Consolas" charset="0"/>
                <a:ea typeface="Consolas" charset="0"/>
                <a:cs typeface="Consolas" charset="0"/>
              </a:rPr>
            </a:br>
            <a:r>
              <a:rPr lang="en-GB" dirty="0" err="1">
                <a:solidFill>
                  <a:srgbClr val="C00000"/>
                </a:solidFill>
                <a:latin typeface="Consolas" charset="0"/>
                <a:ea typeface="Consolas" charset="0"/>
                <a:cs typeface="Consolas" charset="0"/>
              </a:rPr>
              <a:t>println</a:t>
            </a:r>
            <a:r>
              <a:rPr lang="en-GB" dirty="0">
                <a:solidFill>
                  <a:srgbClr val="C00000"/>
                </a:solidFill>
                <a:latin typeface="Consolas" charset="0"/>
                <a:ea typeface="Consolas" charset="0"/>
                <a:cs typeface="Consolas" charset="0"/>
              </a:rPr>
              <a:t>(</a:t>
            </a:r>
            <a:r>
              <a:rPr lang="en-GB" dirty="0" err="1">
                <a:solidFill>
                  <a:srgbClr val="C00000"/>
                </a:solidFill>
                <a:latin typeface="Consolas" charset="0"/>
                <a:ea typeface="Consolas" charset="0"/>
                <a:cs typeface="Consolas" charset="0"/>
              </a:rPr>
              <a:t>i</a:t>
            </a:r>
            <a:r>
              <a:rPr lang="en-GB" dirty="0">
                <a:solidFill>
                  <a:srgbClr val="C00000"/>
                </a:solidFill>
                <a:latin typeface="Consolas" charset="0"/>
                <a:ea typeface="Consolas" charset="0"/>
                <a:cs typeface="Consolas" charset="0"/>
              </a:rPr>
              <a:t> + ", " + </a:t>
            </a:r>
            <a:r>
              <a:rPr lang="en-GB" dirty="0" err="1">
                <a:solidFill>
                  <a:srgbClr val="C00000"/>
                </a:solidFill>
                <a:latin typeface="Consolas" charset="0"/>
                <a:ea typeface="Consolas" charset="0"/>
                <a:cs typeface="Consolas" charset="0"/>
              </a:rPr>
              <a:t>i.class</a:t>
            </a:r>
            <a:r>
              <a:rPr lang="en-GB" dirty="0">
                <a:solidFill>
                  <a:srgbClr val="C00000"/>
                </a:solidFill>
                <a:latin typeface="Consolas" charset="0"/>
                <a:ea typeface="Consolas" charset="0"/>
                <a:cs typeface="Consolas" charset="0"/>
              </a:rPr>
              <a:t>)</a:t>
            </a:r>
          </a:p>
          <a:p>
            <a:r>
              <a:rPr lang="en-GB" dirty="0">
                <a:solidFill>
                  <a:srgbClr val="C00000"/>
                </a:solidFill>
                <a:latin typeface="Consolas" charset="0"/>
                <a:ea typeface="Consolas" charset="0"/>
                <a:cs typeface="Consolas" charset="0"/>
              </a:rPr>
              <a:t/>
            </a:r>
            <a:br>
              <a:rPr lang="en-GB" dirty="0">
                <a:solidFill>
                  <a:srgbClr val="C00000"/>
                </a:solidFill>
                <a:latin typeface="Consolas" charset="0"/>
                <a:ea typeface="Consolas" charset="0"/>
                <a:cs typeface="Consolas" charset="0"/>
              </a:rPr>
            </a:br>
            <a:r>
              <a:rPr lang="en-GB" dirty="0">
                <a:solidFill>
                  <a:srgbClr val="0070C0"/>
                </a:solidFill>
                <a:latin typeface="Consolas" charset="0"/>
                <a:ea typeface="Consolas" charset="0"/>
                <a:cs typeface="Consolas" charset="0"/>
              </a:rPr>
              <a:t>3, class </a:t>
            </a:r>
            <a:r>
              <a:rPr lang="en-GB" dirty="0" err="1">
                <a:solidFill>
                  <a:srgbClr val="0070C0"/>
                </a:solidFill>
                <a:latin typeface="Consolas" charset="0"/>
                <a:ea typeface="Consolas" charset="0"/>
                <a:cs typeface="Consolas" charset="0"/>
              </a:rPr>
              <a:t>java.lang.Integer</a:t>
            </a:r>
            <a:r>
              <a:rPr lang="en-GB" dirty="0">
                <a:solidFill>
                  <a:srgbClr val="0070C0"/>
                </a:solidFill>
                <a:latin typeface="Consolas" charset="0"/>
                <a:ea typeface="Consolas" charset="0"/>
                <a:cs typeface="Consolas" charset="0"/>
              </a:rPr>
              <a:t> </a:t>
            </a:r>
            <a:br>
              <a:rPr lang="en-GB" dirty="0">
                <a:solidFill>
                  <a:srgbClr val="0070C0"/>
                </a:solidFill>
                <a:latin typeface="Consolas" charset="0"/>
                <a:ea typeface="Consolas" charset="0"/>
                <a:cs typeface="Consolas" charset="0"/>
              </a:rPr>
            </a:br>
            <a:r>
              <a:rPr lang="en-GB" dirty="0">
                <a:solidFill>
                  <a:srgbClr val="0070C0"/>
                </a:solidFill>
                <a:latin typeface="Consolas" charset="0"/>
                <a:ea typeface="Consolas" charset="0"/>
                <a:cs typeface="Consolas" charset="0"/>
              </a:rPr>
              <a:t>three, class </a:t>
            </a:r>
            <a:r>
              <a:rPr lang="en-GB" dirty="0" err="1">
                <a:solidFill>
                  <a:srgbClr val="0070C0"/>
                </a:solidFill>
                <a:latin typeface="Consolas" charset="0"/>
                <a:ea typeface="Consolas" charset="0"/>
                <a:cs typeface="Consolas" charset="0"/>
              </a:rPr>
              <a:t>java.lang.String</a:t>
            </a:r>
            <a:endParaRPr lang="en-GB" dirty="0">
              <a:solidFill>
                <a:srgbClr val="0070C0"/>
              </a:solidFill>
              <a:latin typeface="Consolas" charset="0"/>
              <a:ea typeface="Consolas" charset="0"/>
              <a:cs typeface="Consolas" charset="0"/>
            </a:endParaRPr>
          </a:p>
        </p:txBody>
      </p:sp>
      <p:sp>
        <p:nvSpPr>
          <p:cNvPr id="8" name="TextBox 7"/>
          <p:cNvSpPr txBox="1"/>
          <p:nvPr/>
        </p:nvSpPr>
        <p:spPr>
          <a:xfrm>
            <a:off x="2520462" y="2255483"/>
            <a:ext cx="6721905"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need </a:t>
            </a:r>
            <a:r>
              <a:rPr lang="en-GB" i="1" dirty="0" err="1"/>
              <a:t>def</a:t>
            </a:r>
            <a:r>
              <a:rPr lang="en-GB" dirty="0"/>
              <a:t> keyword if not specifying type, variable can refer to any type</a:t>
            </a:r>
          </a:p>
        </p:txBody>
      </p:sp>
      <p:sp>
        <p:nvSpPr>
          <p:cNvPr id="9" name="TextBox 8"/>
          <p:cNvSpPr txBox="1"/>
          <p:nvPr/>
        </p:nvSpPr>
        <p:spPr>
          <a:xfrm>
            <a:off x="9242367" y="4104360"/>
            <a:ext cx="2815502"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error occurs at </a:t>
            </a:r>
            <a:r>
              <a:rPr lang="en-GB" u="sng" dirty="0"/>
              <a:t>runtime</a:t>
            </a:r>
            <a:r>
              <a:rPr lang="en-GB" dirty="0"/>
              <a:t> – code up to that point runs successfully </a:t>
            </a:r>
          </a:p>
        </p:txBody>
      </p:sp>
      <p:cxnSp>
        <p:nvCxnSpPr>
          <p:cNvPr id="11" name="Straight Arrow Connector 10"/>
          <p:cNvCxnSpPr>
            <a:stCxn id="9" idx="2"/>
          </p:cNvCxnSpPr>
          <p:nvPr/>
        </p:nvCxnSpPr>
        <p:spPr>
          <a:xfrm flipH="1">
            <a:off x="9242367" y="5027690"/>
            <a:ext cx="1407751" cy="318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38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additive="base">
                                        <p:cTn id="2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 calcmode="lin" valueType="num">
                                      <p:cBhvr additive="base">
                                        <p:cTn id="3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Groovy types</a:t>
            </a:r>
          </a:p>
        </p:txBody>
      </p:sp>
      <p:sp>
        <p:nvSpPr>
          <p:cNvPr id="3" name="Content Placeholder 2"/>
          <p:cNvSpPr>
            <a:spLocks noGrp="1"/>
          </p:cNvSpPr>
          <p:nvPr>
            <p:ph idx="1"/>
          </p:nvPr>
        </p:nvSpPr>
        <p:spPr/>
        <p:txBody>
          <a:bodyPr/>
          <a:lstStyle/>
          <a:p>
            <a:r>
              <a:rPr lang="en-GB" dirty="0"/>
              <a:t>Note in previous slide that variables in Groovy are instances of Java classes</a:t>
            </a:r>
          </a:p>
          <a:p>
            <a:r>
              <a:rPr lang="en-GB" dirty="0"/>
              <a:t>Groovy supports the same types as Java</a:t>
            </a:r>
          </a:p>
          <a:p>
            <a:r>
              <a:rPr lang="en-GB" dirty="0"/>
              <a:t>Can declare variables with primitive types, e.g. </a:t>
            </a:r>
            <a:r>
              <a:rPr lang="en-GB" i="1" dirty="0" err="1"/>
              <a:t>int</a:t>
            </a:r>
            <a:r>
              <a:rPr lang="en-GB" dirty="0"/>
              <a:t>, </a:t>
            </a:r>
            <a:r>
              <a:rPr lang="en-GB" i="1" dirty="0"/>
              <a:t>double</a:t>
            </a:r>
            <a:r>
              <a:rPr lang="en-GB" dirty="0"/>
              <a:t>, </a:t>
            </a:r>
            <a:r>
              <a:rPr lang="en-GB" i="1" dirty="0" err="1"/>
              <a:t>boolean</a:t>
            </a:r>
            <a:endParaRPr lang="en-GB" i="1" dirty="0"/>
          </a:p>
          <a:p>
            <a:r>
              <a:rPr lang="en-GB" dirty="0"/>
              <a:t>However, Groovy uses objects for everything, and automatically wraps primitive values in </a:t>
            </a:r>
            <a:r>
              <a:rPr lang="en-GB" u="sng" dirty="0"/>
              <a:t>type-wrapper</a:t>
            </a:r>
            <a:r>
              <a:rPr lang="en-GB" dirty="0"/>
              <a:t> class instances – this is called </a:t>
            </a:r>
            <a:r>
              <a:rPr lang="en-GB" u="sng" dirty="0" err="1"/>
              <a:t>autoboxing</a:t>
            </a:r>
            <a:endParaRPr lang="en-GB" u="sng" dirty="0"/>
          </a:p>
          <a:p>
            <a:r>
              <a:rPr lang="en-GB" dirty="0"/>
              <a:t>So a variable declared as </a:t>
            </a:r>
            <a:r>
              <a:rPr lang="en-GB" i="1" dirty="0" err="1"/>
              <a:t>int</a:t>
            </a:r>
            <a:r>
              <a:rPr lang="en-GB" dirty="0"/>
              <a:t> will actually be an instance of the class </a:t>
            </a:r>
            <a:r>
              <a:rPr lang="en-GB" i="1" dirty="0"/>
              <a:t>Integer – </a:t>
            </a:r>
            <a:r>
              <a:rPr lang="en-GB" dirty="0"/>
              <a:t>you can see this in the output in the previous slide  -  </a:t>
            </a:r>
            <a:r>
              <a:rPr lang="en-GB" i="1" dirty="0" err="1"/>
              <a:t>i.class</a:t>
            </a:r>
            <a:r>
              <a:rPr lang="en-GB" i="1" dirty="0"/>
              <a:t> </a:t>
            </a:r>
            <a:r>
              <a:rPr lang="en-GB" dirty="0"/>
              <a:t>returns the actual type of the variable </a:t>
            </a:r>
            <a:r>
              <a:rPr lang="en-GB" i="1" dirty="0" err="1"/>
              <a:t>i</a:t>
            </a:r>
            <a:endParaRPr lang="en-GB" i="1" dirty="0"/>
          </a:p>
          <a:p>
            <a:r>
              <a:rPr lang="en-GB" dirty="0"/>
              <a:t>What about variables declared with </a:t>
            </a:r>
            <a:r>
              <a:rPr lang="en-GB" i="1" dirty="0" err="1"/>
              <a:t>def</a:t>
            </a:r>
            <a:r>
              <a:rPr lang="en-GB" dirty="0"/>
              <a:t>?:</a:t>
            </a:r>
          </a:p>
          <a:p>
            <a:pPr marL="0" indent="0">
              <a:buNone/>
            </a:pPr>
            <a:r>
              <a:rPr lang="en-GB" dirty="0"/>
              <a:t>                                       </a:t>
            </a:r>
            <a:r>
              <a:rPr lang="en-GB" sz="2400" dirty="0" err="1">
                <a:solidFill>
                  <a:srgbClr val="C00000"/>
                </a:solidFill>
                <a:latin typeface="Consolas" charset="0"/>
                <a:ea typeface="Consolas" charset="0"/>
                <a:cs typeface="Consolas" charset="0"/>
              </a:rPr>
              <a:t>def</a:t>
            </a:r>
            <a:r>
              <a:rPr lang="en-GB" sz="2400" dirty="0">
                <a:solidFill>
                  <a:srgbClr val="C00000"/>
                </a:solidFill>
                <a:latin typeface="Consolas" charset="0"/>
                <a:ea typeface="Consolas" charset="0"/>
                <a:cs typeface="Consolas" charset="0"/>
              </a:rPr>
              <a:t> </a:t>
            </a:r>
            <a:r>
              <a:rPr lang="en-GB" sz="2400" dirty="0" err="1">
                <a:solidFill>
                  <a:srgbClr val="C00000"/>
                </a:solidFill>
                <a:latin typeface="Consolas" charset="0"/>
                <a:ea typeface="Consolas" charset="0"/>
                <a:cs typeface="Consolas" charset="0"/>
              </a:rPr>
              <a:t>i</a:t>
            </a:r>
            <a:r>
              <a:rPr lang="en-GB" sz="2400" dirty="0">
                <a:solidFill>
                  <a:srgbClr val="C00000"/>
                </a:solidFill>
                <a:latin typeface="Consolas" charset="0"/>
                <a:ea typeface="Consolas" charset="0"/>
                <a:cs typeface="Consolas" charset="0"/>
              </a:rPr>
              <a:t>  =  3</a:t>
            </a: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7</a:t>
            </a:fld>
            <a:endParaRPr lang="en-US" dirty="0"/>
          </a:p>
        </p:txBody>
      </p:sp>
      <p:sp>
        <p:nvSpPr>
          <p:cNvPr id="6" name="TextBox 5"/>
          <p:cNvSpPr txBox="1"/>
          <p:nvPr/>
        </p:nvSpPr>
        <p:spPr>
          <a:xfrm>
            <a:off x="1601749" y="5547918"/>
            <a:ext cx="2878288"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reference  type of </a:t>
            </a:r>
            <a:r>
              <a:rPr lang="en-GB" i="1" dirty="0" err="1"/>
              <a:t>i</a:t>
            </a:r>
            <a:r>
              <a:rPr lang="en-GB" dirty="0"/>
              <a:t>  is Object</a:t>
            </a:r>
          </a:p>
        </p:txBody>
      </p:sp>
      <p:sp>
        <p:nvSpPr>
          <p:cNvPr id="7" name="TextBox 6"/>
          <p:cNvSpPr txBox="1"/>
          <p:nvPr/>
        </p:nvSpPr>
        <p:spPr>
          <a:xfrm>
            <a:off x="5017477" y="5470263"/>
            <a:ext cx="5603631"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runtime type is  the type of the value, in this case </a:t>
            </a:r>
            <a:r>
              <a:rPr lang="en-GB" i="1" dirty="0"/>
              <a:t>Integer</a:t>
            </a:r>
            <a:r>
              <a:rPr lang="en-GB" dirty="0"/>
              <a:t>, which is a subclass of </a:t>
            </a:r>
            <a:r>
              <a:rPr lang="en-GB" i="1" dirty="0"/>
              <a:t>Object</a:t>
            </a:r>
          </a:p>
        </p:txBody>
      </p:sp>
      <p:cxnSp>
        <p:nvCxnSpPr>
          <p:cNvPr id="9" name="Straight Arrow Connector 8"/>
          <p:cNvCxnSpPr/>
          <p:nvPr/>
        </p:nvCxnSpPr>
        <p:spPr>
          <a:xfrm flipV="1">
            <a:off x="3686185" y="5240215"/>
            <a:ext cx="334830" cy="307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162008" y="5240215"/>
            <a:ext cx="48177" cy="23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down)">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conversion</a:t>
            </a:r>
          </a:p>
        </p:txBody>
      </p:sp>
      <p:sp>
        <p:nvSpPr>
          <p:cNvPr id="3" name="Content Placeholder 2"/>
          <p:cNvSpPr>
            <a:spLocks noGrp="1"/>
          </p:cNvSpPr>
          <p:nvPr>
            <p:ph idx="1"/>
          </p:nvPr>
        </p:nvSpPr>
        <p:spPr/>
        <p:txBody>
          <a:bodyPr>
            <a:normAutofit/>
          </a:bodyPr>
          <a:lstStyle/>
          <a:p>
            <a:r>
              <a:rPr lang="en-GB" dirty="0"/>
              <a:t>When used with dynamic typing, Groovy can perform a wider range of type conversions, e.g.</a:t>
            </a:r>
          </a:p>
          <a:p>
            <a:pPr marL="0" indent="0">
              <a:buNone/>
            </a:pPr>
            <a:r>
              <a:rPr lang="en-GB" sz="1800" dirty="0" err="1">
                <a:solidFill>
                  <a:srgbClr val="C00000"/>
                </a:solidFill>
                <a:latin typeface="Consolas" charset="0"/>
                <a:ea typeface="Consolas" charset="0"/>
                <a:cs typeface="Consolas" charset="0"/>
              </a:rPr>
              <a:t>int</a:t>
            </a:r>
            <a:r>
              <a:rPr lang="en-GB" sz="1800" dirty="0">
                <a:solidFill>
                  <a:srgbClr val="C00000"/>
                </a:solidFill>
                <a:latin typeface="Consolas" charset="0"/>
                <a:ea typeface="Consolas" charset="0"/>
                <a:cs typeface="Consolas" charset="0"/>
              </a:rPr>
              <a:t> pi = 3.14</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(pi + ", " + </a:t>
            </a:r>
            <a:r>
              <a:rPr lang="en-GB" sz="1800" dirty="0" err="1">
                <a:solidFill>
                  <a:srgbClr val="C00000"/>
                </a:solidFill>
                <a:latin typeface="Consolas" charset="0"/>
                <a:ea typeface="Consolas" charset="0"/>
                <a:cs typeface="Consolas" charset="0"/>
              </a:rPr>
              <a:t>pi.class</a:t>
            </a:r>
            <a:r>
              <a:rPr lang="en-GB" sz="1800" dirty="0">
                <a:solidFill>
                  <a:srgbClr val="C00000"/>
                </a:solidFill>
                <a:latin typeface="Consolas" charset="0"/>
                <a:ea typeface="Consolas" charset="0"/>
                <a:cs typeface="Consolas" charset="0"/>
              </a:rPr>
              <a:t>)</a:t>
            </a:r>
          </a:p>
          <a:p>
            <a:pPr marL="0" indent="0">
              <a:buNone/>
            </a:pPr>
            <a:r>
              <a:rPr lang="en-GB" sz="1800" dirty="0">
                <a:solidFill>
                  <a:srgbClr val="0070C0"/>
                </a:solidFill>
                <a:latin typeface="Consolas" charset="0"/>
                <a:ea typeface="Consolas" charset="0"/>
                <a:cs typeface="Consolas" charset="0"/>
              </a:rPr>
              <a:t>3, class </a:t>
            </a:r>
            <a:r>
              <a:rPr lang="en-GB" sz="1800" dirty="0" err="1">
                <a:solidFill>
                  <a:srgbClr val="0070C0"/>
                </a:solidFill>
                <a:latin typeface="Consolas" charset="0"/>
                <a:ea typeface="Consolas" charset="0"/>
                <a:cs typeface="Consolas" charset="0"/>
              </a:rPr>
              <a:t>java.lang.Integer</a:t>
            </a:r>
            <a:endParaRPr lang="en-GB" sz="1800" dirty="0">
              <a:solidFill>
                <a:srgbClr val="0070C0"/>
              </a:solidFill>
              <a:latin typeface="Consolas" charset="0"/>
              <a:ea typeface="Consolas" charset="0"/>
              <a:cs typeface="Consolas" charset="0"/>
            </a:endParaRPr>
          </a:p>
          <a:p>
            <a:r>
              <a:rPr lang="en-GB" dirty="0"/>
              <a:t>For details of possible type conversions see:</a:t>
            </a:r>
            <a:br>
              <a:rPr lang="en-GB" dirty="0"/>
            </a:br>
            <a:r>
              <a:rPr lang="en-GB" dirty="0"/>
              <a:t> </a:t>
            </a:r>
            <a:r>
              <a:rPr lang="en-GB" dirty="0">
                <a:hlinkClick r:id="rId2"/>
              </a:rPr>
              <a:t>http://groovy-lang.org/differences.html#_conversions</a:t>
            </a:r>
            <a:endParaRPr lang="en-GB" dirty="0"/>
          </a:p>
          <a:p>
            <a:r>
              <a:rPr lang="en-GB" dirty="0"/>
              <a:t>Operators can coerce results of expressions to suitable types in many cases, e.g.</a:t>
            </a:r>
          </a:p>
          <a:p>
            <a:pPr marL="0" indent="0">
              <a:buNone/>
            </a:pP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j = 3</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k = 'three'</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l = j + k</a:t>
            </a:r>
            <a:br>
              <a:rPr lang="en-GB" sz="1800" dirty="0">
                <a:solidFill>
                  <a:srgbClr val="C00000"/>
                </a:solidFill>
                <a:latin typeface="Consolas" charset="0"/>
                <a:ea typeface="Consolas" charset="0"/>
                <a:cs typeface="Consolas" charset="0"/>
              </a:rPr>
            </a:br>
            <a:r>
              <a:rPr lang="en-GB" sz="1800" dirty="0" err="1">
                <a:solidFill>
                  <a:srgbClr val="C00000"/>
                </a:solidFill>
                <a:latin typeface="Consolas" charset="0"/>
                <a:ea typeface="Consolas" charset="0"/>
                <a:cs typeface="Consolas" charset="0"/>
              </a:rPr>
              <a:t>println</a:t>
            </a:r>
            <a:r>
              <a:rPr lang="en-GB" sz="1800" dirty="0">
                <a:solidFill>
                  <a:srgbClr val="C00000"/>
                </a:solidFill>
                <a:latin typeface="Consolas" charset="0"/>
                <a:ea typeface="Consolas" charset="0"/>
                <a:cs typeface="Consolas" charset="0"/>
              </a:rPr>
              <a:t>(l + ", " + </a:t>
            </a:r>
            <a:r>
              <a:rPr lang="en-GB" sz="1800" dirty="0" err="1">
                <a:solidFill>
                  <a:srgbClr val="C00000"/>
                </a:solidFill>
                <a:latin typeface="Consolas" charset="0"/>
                <a:ea typeface="Consolas" charset="0"/>
                <a:cs typeface="Consolas" charset="0"/>
              </a:rPr>
              <a:t>l.class</a:t>
            </a:r>
            <a:r>
              <a:rPr lang="en-GB" sz="1800" dirty="0">
                <a:solidFill>
                  <a:srgbClr val="C00000"/>
                </a:solidFill>
                <a:latin typeface="Consolas" charset="0"/>
                <a:ea typeface="Consolas" charset="0"/>
                <a:cs typeface="Consolas" charset="0"/>
              </a:rPr>
              <a:t>)</a:t>
            </a:r>
          </a:p>
          <a:p>
            <a:pPr marL="0" indent="0">
              <a:buNone/>
            </a:pPr>
            <a:r>
              <a:rPr lang="en-GB" sz="1800" dirty="0">
                <a:solidFill>
                  <a:srgbClr val="0070C0"/>
                </a:solidFill>
                <a:latin typeface="Consolas" charset="0"/>
                <a:ea typeface="Consolas" charset="0"/>
                <a:cs typeface="Consolas" charset="0"/>
              </a:rPr>
              <a:t>3three, class </a:t>
            </a:r>
            <a:r>
              <a:rPr lang="en-GB" sz="1800" dirty="0" err="1">
                <a:solidFill>
                  <a:srgbClr val="0070C0"/>
                </a:solidFill>
                <a:latin typeface="Consolas" charset="0"/>
                <a:ea typeface="Consolas" charset="0"/>
                <a:cs typeface="Consolas" charset="0"/>
              </a:rPr>
              <a:t>java.lang.String</a:t>
            </a:r>
            <a:endParaRPr lang="en-GB" sz="1800" dirty="0">
              <a:solidFill>
                <a:srgbClr val="0070C0"/>
              </a:solidFill>
              <a:latin typeface="Consolas" charset="0"/>
              <a:ea typeface="Consolas" charset="0"/>
              <a:cs typeface="Consolas" charset="0"/>
            </a:endParaRPr>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
        <p:nvSpPr>
          <p:cNvPr id="6" name="TextBox 5"/>
          <p:cNvSpPr txBox="1"/>
          <p:nvPr/>
        </p:nvSpPr>
        <p:spPr>
          <a:xfrm>
            <a:off x="4916721" y="2458943"/>
            <a:ext cx="498373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converts by truncating – would be an error in Java</a:t>
            </a:r>
          </a:p>
        </p:txBody>
      </p:sp>
      <p:sp>
        <p:nvSpPr>
          <p:cNvPr id="7" name="TextBox 6"/>
          <p:cNvSpPr txBox="1"/>
          <p:nvPr/>
        </p:nvSpPr>
        <p:spPr>
          <a:xfrm>
            <a:off x="5246486" y="4322301"/>
            <a:ext cx="6900141" cy="19697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note that operators in Groovy are mapped to methods. </a:t>
            </a:r>
            <a:r>
              <a:rPr lang="en-GB" i="1" dirty="0"/>
              <a:t>+</a:t>
            </a:r>
            <a:r>
              <a:rPr lang="en-GB" dirty="0"/>
              <a:t> is mapped to </a:t>
            </a:r>
            <a:r>
              <a:rPr lang="en-GB" i="1" dirty="0"/>
              <a:t>plus *</a:t>
            </a:r>
            <a:r>
              <a:rPr lang="en-GB" dirty="0"/>
              <a:t> which defines what it means to combine the types. </a:t>
            </a:r>
            <a:r>
              <a:rPr lang="en-GB" i="1" dirty="0"/>
              <a:t>j + k </a:t>
            </a:r>
            <a:r>
              <a:rPr lang="en-GB" dirty="0"/>
              <a:t>is equivalent to </a:t>
            </a:r>
            <a:r>
              <a:rPr lang="en-GB" i="1" dirty="0" err="1"/>
              <a:t>j.plus</a:t>
            </a:r>
            <a:r>
              <a:rPr lang="en-GB" i="1" dirty="0"/>
              <a:t>(k)</a:t>
            </a:r>
            <a:r>
              <a:rPr lang="en-GB" dirty="0"/>
              <a:t>, and </a:t>
            </a:r>
            <a:r>
              <a:rPr lang="en-GB" i="1" dirty="0"/>
              <a:t>Integer</a:t>
            </a:r>
            <a:r>
              <a:rPr lang="en-GB" dirty="0"/>
              <a:t> has a method </a:t>
            </a:r>
            <a:r>
              <a:rPr lang="en-GB" i="1" dirty="0"/>
              <a:t>plus</a:t>
            </a:r>
            <a:r>
              <a:rPr lang="en-GB" dirty="0"/>
              <a:t> that takes a </a:t>
            </a:r>
            <a:r>
              <a:rPr lang="en-GB" i="1" dirty="0"/>
              <a:t>String</a:t>
            </a:r>
            <a:r>
              <a:rPr lang="en-GB" dirty="0"/>
              <a:t> parameter and returns a </a:t>
            </a:r>
            <a:r>
              <a:rPr lang="en-GB" i="1" dirty="0"/>
              <a:t>String</a:t>
            </a:r>
            <a:r>
              <a:rPr lang="en-GB" dirty="0"/>
              <a:t>. This allows operator overloading.</a:t>
            </a:r>
          </a:p>
          <a:p>
            <a:endParaRPr lang="en-GB" dirty="0"/>
          </a:p>
          <a:p>
            <a:r>
              <a:rPr lang="en-GB" dirty="0"/>
              <a:t>*</a:t>
            </a:r>
            <a:r>
              <a:rPr lang="en-GB" sz="1400" dirty="0"/>
              <a:t>the methods plus, minus, etc. are not standard in Java, but are added to the relevant Java classes when used from Groovy by the Groovy JDK enhancements</a:t>
            </a:r>
          </a:p>
        </p:txBody>
      </p:sp>
    </p:spTree>
    <p:extLst>
      <p:ext uri="{BB962C8B-B14F-4D97-AF65-F5344CB8AC3E}">
        <p14:creationId xmlns:p14="http://schemas.microsoft.com/office/powerpoint/2010/main" val="93157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Classes and methods</a:t>
            </a:r>
          </a:p>
        </p:txBody>
      </p:sp>
      <p:sp>
        <p:nvSpPr>
          <p:cNvPr id="3" name="Content Placeholder 2"/>
          <p:cNvSpPr>
            <a:spLocks noGrp="1"/>
          </p:cNvSpPr>
          <p:nvPr>
            <p:ph idx="1"/>
          </p:nvPr>
        </p:nvSpPr>
        <p:spPr/>
        <p:txBody>
          <a:bodyPr>
            <a:normAutofit fontScale="92500" lnSpcReduction="10000"/>
          </a:bodyPr>
          <a:lstStyle/>
          <a:p>
            <a:r>
              <a:rPr lang="en-GB" sz="2200" dirty="0"/>
              <a:t>Classes in Groovy are similar to Java</a:t>
            </a:r>
          </a:p>
          <a:p>
            <a:pPr marL="0" indent="0">
              <a:buNone/>
            </a:pPr>
            <a:r>
              <a:rPr lang="en-GB" sz="1900" dirty="0">
                <a:solidFill>
                  <a:srgbClr val="C00000"/>
                </a:solidFill>
                <a:latin typeface="Consolas" charset="0"/>
                <a:ea typeface="Consolas" charset="0"/>
                <a:cs typeface="Consolas" charset="0"/>
              </a:rPr>
              <a:t>class Person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final String 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Integer age;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Person(String name, Integer age)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this.name = name;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this.age</a:t>
            </a:r>
            <a:r>
              <a:rPr lang="en-GB" sz="1900" dirty="0">
                <a:solidFill>
                  <a:srgbClr val="C00000"/>
                </a:solidFill>
                <a:latin typeface="Consolas" charset="0"/>
                <a:ea typeface="Consolas" charset="0"/>
                <a:cs typeface="Consolas" charset="0"/>
              </a:rPr>
              <a:t> = age;</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Integer </a:t>
            </a:r>
            <a:r>
              <a:rPr lang="en-GB" sz="1900" dirty="0" err="1">
                <a:solidFill>
                  <a:srgbClr val="C00000"/>
                </a:solidFill>
                <a:latin typeface="Consolas" charset="0"/>
                <a:ea typeface="Consolas" charset="0"/>
                <a:cs typeface="Consolas" charset="0"/>
              </a:rPr>
              <a:t>increaseAge</a:t>
            </a:r>
            <a:r>
              <a:rPr lang="en-GB" sz="1900" dirty="0">
                <a:solidFill>
                  <a:srgbClr val="C00000"/>
                </a:solidFill>
                <a:latin typeface="Consolas" charset="0"/>
                <a:ea typeface="Consolas" charset="0"/>
                <a:cs typeface="Consolas" charset="0"/>
              </a:rPr>
              <a:t>(Integer years)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r>
              <a:rPr lang="en-GB" sz="1900" dirty="0" err="1">
                <a:solidFill>
                  <a:srgbClr val="C00000"/>
                </a:solidFill>
                <a:latin typeface="Consolas" charset="0"/>
                <a:ea typeface="Consolas" charset="0"/>
                <a:cs typeface="Consolas" charset="0"/>
              </a:rPr>
              <a:t>this.age</a:t>
            </a:r>
            <a:r>
              <a:rPr lang="en-GB" sz="1900" dirty="0">
                <a:solidFill>
                  <a:srgbClr val="C00000"/>
                </a:solidFill>
                <a:latin typeface="Consolas" charset="0"/>
                <a:ea typeface="Consolas" charset="0"/>
                <a:cs typeface="Consolas" charset="0"/>
              </a:rPr>
              <a:t> += years;</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
            </a:r>
            <a:br>
              <a:rPr lang="en-GB" sz="1900" dirty="0">
                <a:solidFill>
                  <a:srgbClr val="C00000"/>
                </a:solidFill>
                <a:latin typeface="Consolas" charset="0"/>
                <a:ea typeface="Consolas" charset="0"/>
                <a:cs typeface="Consolas" charset="0"/>
              </a:rPr>
            </a:br>
            <a:r>
              <a:rPr lang="en-GB" sz="1900" dirty="0">
                <a:solidFill>
                  <a:srgbClr val="C00000"/>
                </a:solidFill>
                <a:latin typeface="Consolas" charset="0"/>
                <a:ea typeface="Consolas" charset="0"/>
                <a:cs typeface="Consolas" charset="0"/>
              </a:rPr>
              <a:t>Person p = new Person("Jim", 21);</a:t>
            </a:r>
            <a:br>
              <a:rPr lang="en-GB" sz="1900" dirty="0">
                <a:solidFill>
                  <a:srgbClr val="C00000"/>
                </a:solidFill>
                <a:latin typeface="Consolas" charset="0"/>
                <a:ea typeface="Consolas" charset="0"/>
                <a:cs typeface="Consolas" charset="0"/>
              </a:rPr>
            </a:br>
            <a:r>
              <a:rPr lang="en-GB" sz="1900" dirty="0" err="1">
                <a:solidFill>
                  <a:srgbClr val="C00000"/>
                </a:solidFill>
                <a:latin typeface="Consolas" charset="0"/>
                <a:ea typeface="Consolas" charset="0"/>
                <a:cs typeface="Consolas" charset="0"/>
              </a:rPr>
              <a:t>p.increaseAge</a:t>
            </a:r>
            <a:r>
              <a:rPr lang="en-GB" sz="1900" dirty="0">
                <a:solidFill>
                  <a:srgbClr val="C00000"/>
                </a:solidFill>
                <a:latin typeface="Consolas" charset="0"/>
                <a:ea typeface="Consolas" charset="0"/>
                <a:cs typeface="Consolas" charset="0"/>
              </a:rPr>
              <a:t>(1);</a:t>
            </a:r>
            <a:r>
              <a:rPr lang="en-GB" dirty="0"/>
              <a:t/>
            </a:r>
            <a:br>
              <a:rPr lang="en-GB" dirty="0"/>
            </a:br>
            <a:endParaRPr lang="en-GB" dirty="0"/>
          </a:p>
        </p:txBody>
      </p:sp>
      <p:sp>
        <p:nvSpPr>
          <p:cNvPr id="4" name="Footer Placeholder 3"/>
          <p:cNvSpPr>
            <a:spLocks noGrp="1"/>
          </p:cNvSpPr>
          <p:nvPr>
            <p:ph type="ftr" sz="quarter" idx="11"/>
          </p:nvPr>
        </p:nvSpPr>
        <p:spPr/>
        <p:txBody>
          <a:bodyPr/>
          <a:lstStyle/>
          <a:p>
            <a:r>
              <a:rPr lang="en-US"/>
              <a:t>unit 8: dynamic programming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9</a:t>
            </a:fld>
            <a:endParaRPr lang="en-US" dirty="0"/>
          </a:p>
        </p:txBody>
      </p:sp>
      <p:sp>
        <p:nvSpPr>
          <p:cNvPr id="6" name="TextBox 5"/>
          <p:cNvSpPr txBox="1"/>
          <p:nvPr/>
        </p:nvSpPr>
        <p:spPr>
          <a:xfrm>
            <a:off x="6154614" y="1533118"/>
            <a:ext cx="550984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Class and any property or method without an access modifier are public by default</a:t>
            </a:r>
          </a:p>
          <a:p>
            <a:pPr marL="285750" indent="-285750">
              <a:buFont typeface="Arial" panose="020B0604020202020204" pitchFamily="34" charset="0"/>
              <a:buChar char="•"/>
            </a:pPr>
            <a:r>
              <a:rPr lang="en-GB" dirty="0"/>
              <a:t>Public fields are turned into properties automatically, generates  private field with getters and setters  (getter only if declared with final)</a:t>
            </a:r>
          </a:p>
          <a:p>
            <a:pPr marL="285750" indent="-285750">
              <a:buFont typeface="Arial" panose="020B0604020202020204" pitchFamily="34" charset="0"/>
              <a:buChar char="•"/>
            </a:pPr>
            <a:r>
              <a:rPr lang="en-GB" dirty="0"/>
              <a:t>Classes do not need to have the same name of the files where they are defined</a:t>
            </a:r>
          </a:p>
          <a:p>
            <a:pPr marL="285750" indent="-285750">
              <a:buFont typeface="Arial" panose="020B0604020202020204" pitchFamily="34" charset="0"/>
              <a:buChar char="•"/>
            </a:pPr>
            <a:r>
              <a:rPr lang="en-GB" dirty="0"/>
              <a:t>One file may contain one or more classes (but if a file contains no classes, it is considered a script)</a:t>
            </a:r>
          </a:p>
          <a:p>
            <a:pPr marL="285750" indent="-285750">
              <a:buFont typeface="Arial" panose="020B0604020202020204" pitchFamily="34" charset="0"/>
              <a:buChar char="•"/>
            </a:pPr>
            <a:r>
              <a:rPr lang="en-GB" dirty="0"/>
              <a:t>Script file can contain methods with no classes</a:t>
            </a:r>
          </a:p>
        </p:txBody>
      </p:sp>
      <p:sp>
        <p:nvSpPr>
          <p:cNvPr id="7" name="TextBox 6"/>
          <p:cNvSpPr txBox="1"/>
          <p:nvPr/>
        </p:nvSpPr>
        <p:spPr>
          <a:xfrm>
            <a:off x="4907934" y="2315363"/>
            <a:ext cx="68800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fields</a:t>
            </a:r>
          </a:p>
        </p:txBody>
      </p:sp>
      <p:sp>
        <p:nvSpPr>
          <p:cNvPr id="8" name="TextBox 7"/>
          <p:cNvSpPr txBox="1"/>
          <p:nvPr/>
        </p:nvSpPr>
        <p:spPr>
          <a:xfrm>
            <a:off x="6447867" y="4709194"/>
            <a:ext cx="126477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constructor</a:t>
            </a:r>
          </a:p>
        </p:txBody>
      </p:sp>
      <p:sp>
        <p:nvSpPr>
          <p:cNvPr id="9" name="TextBox 8"/>
          <p:cNvSpPr txBox="1"/>
          <p:nvPr/>
        </p:nvSpPr>
        <p:spPr>
          <a:xfrm>
            <a:off x="6154614" y="5275605"/>
            <a:ext cx="925638"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dirty="0"/>
              <a:t>method</a:t>
            </a:r>
          </a:p>
        </p:txBody>
      </p:sp>
      <p:cxnSp>
        <p:nvCxnSpPr>
          <p:cNvPr id="11" name="Straight Arrow Connector 10"/>
          <p:cNvCxnSpPr/>
          <p:nvPr/>
        </p:nvCxnSpPr>
        <p:spPr>
          <a:xfrm flipH="1">
            <a:off x="3997569" y="2500029"/>
            <a:ext cx="910365"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452752" y="3516923"/>
            <a:ext cx="2164681" cy="1192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p:cNvCxnSpPr>
          <p:nvPr/>
        </p:nvCxnSpPr>
        <p:spPr>
          <a:xfrm flipH="1" flipV="1">
            <a:off x="4665785" y="4533817"/>
            <a:ext cx="1951648" cy="74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42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Retro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4909</TotalTime>
  <Words>3120</Words>
  <Application>Microsoft Office PowerPoint</Application>
  <PresentationFormat>Custom</PresentationFormat>
  <Paragraphs>450</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Retrospect</vt:lpstr>
      <vt:lpstr>Advanced Programming</vt:lpstr>
      <vt:lpstr>Dynamic programming languages</vt:lpstr>
      <vt:lpstr>What is Groovy?</vt:lpstr>
      <vt:lpstr>Working with Groovy</vt:lpstr>
      <vt:lpstr>Working with Groovy</vt:lpstr>
      <vt:lpstr>Groovy variables</vt:lpstr>
      <vt:lpstr>Groovy types</vt:lpstr>
      <vt:lpstr>Type conversion</vt:lpstr>
      <vt:lpstr>Classes and methods</vt:lpstr>
      <vt:lpstr>A “groovier” version of the class</vt:lpstr>
      <vt:lpstr>Calling methods in a static language</vt:lpstr>
      <vt:lpstr>Duck typing</vt:lpstr>
      <vt:lpstr>Duck typing in Groovy</vt:lpstr>
      <vt:lpstr>Duck typing in Groovy</vt:lpstr>
      <vt:lpstr>Dispatch</vt:lpstr>
      <vt:lpstr>Dynamic dispatch (Single dispatch)</vt:lpstr>
      <vt:lpstr>Multiple dispatch (Multimethods)</vt:lpstr>
      <vt:lpstr>Multimethods example</vt:lpstr>
      <vt:lpstr>Closures</vt:lpstr>
      <vt:lpstr>Closures</vt:lpstr>
      <vt:lpstr>Closure delegates</vt:lpstr>
      <vt:lpstr>Runtime metaprogramming</vt:lpstr>
      <vt:lpstr>Groovy metaclasses</vt:lpstr>
      <vt:lpstr>Method resolution order for Groovy classes</vt:lpstr>
      <vt:lpstr>Method resolution order for Groovy classes</vt:lpstr>
      <vt:lpstr>Example – calling a non-existent method</vt:lpstr>
      <vt:lpstr>Example – intercepting method calls</vt:lpstr>
      <vt:lpstr>Example – adding properties/methods at runtime</vt:lpstr>
      <vt:lpstr>Example – borrowing a method at runtime</vt:lpstr>
      <vt:lpstr>Expando objects</vt:lpstr>
      <vt:lpstr>Subtypes</vt:lpstr>
      <vt:lpstr>Traits and mixins</vt:lpstr>
      <vt:lpstr>Groovy traits</vt:lpstr>
      <vt:lpstr>Traits with properties</vt:lpstr>
      <vt:lpstr>Multiple inheritance with traits</vt:lpstr>
      <vt:lpstr>Problems with multiple inheritance</vt:lpstr>
      <vt:lpstr>The diamond problem</vt:lpstr>
      <vt:lpstr>Conflict resolution</vt:lpstr>
      <vt:lpstr>Traits and dynamic programming</vt:lpstr>
      <vt:lpstr>Runtime implementation of traits</vt:lpstr>
      <vt:lpstr>Runtime mixins</vt:lpstr>
      <vt:lpstr>Reference and further reading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Microsoft Office User</dc:creator>
  <cp:lastModifiedBy>Setup</cp:lastModifiedBy>
  <cp:revision>327</cp:revision>
  <cp:lastPrinted>2016-09-09T14:01:13Z</cp:lastPrinted>
  <dcterms:created xsi:type="dcterms:W3CDTF">2016-03-08T21:12:10Z</dcterms:created>
  <dcterms:modified xsi:type="dcterms:W3CDTF">2019-11-29T14:21:06Z</dcterms:modified>
</cp:coreProperties>
</file>