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340" autoAdjust="0"/>
  </p:normalViewPr>
  <p:slideViewPr>
    <p:cSldViewPr snapToGrid="0" snapToObjects="1">
      <p:cViewPr varScale="1">
        <p:scale>
          <a:sx n="80" d="100"/>
          <a:sy n="80" d="100"/>
        </p:scale>
        <p:origin x="-67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09C9-7F8F-4C70-B7D1-C3E8D6850BC7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C85B6-C5A0-4342-ABB4-E90B5AF3E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94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B872D10-90B8-3041-A08B-8A1CA9BB866A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D74C434-BFAA-214E-847E-B5A15F8E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00" spc="-50" baseline="0">
                <a:solidFill>
                  <a:srgbClr val="0070C0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3A3153A-979F-2D43-8378-7C6948125513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Stock_000002557820XSmal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847843"/>
            <a:ext cx="2643736" cy="226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GCU Logo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58952"/>
            <a:ext cx="13811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2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292DFD8-CF3E-5946-8784-68D91E26656E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539FB86-8D12-FD41-AFF8-02F376746584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60BD9F7-68EA-4F43-99D5-F7DCED1D040B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ADVANCED PROGRAMMING - 1.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GCU Logo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2" y="5557965"/>
            <a:ext cx="968178" cy="55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2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35EB81A-63E8-0643-903F-18AC9B6869DD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1B7645-8B55-4C4B-BB37-0845157BB0D9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EBBE94C-5179-3845-A634-8F52AB729A62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A4A195-0D87-9B48-A75A-B9DBA7C5D92A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D170AFF-8FDF-5D4C-94E5-DE650DA564E4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9059663-E00F-F141-8A8A-D173C4FBF1FE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20066D4-8223-CA42-B7FD-003D429A9FC2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2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56951"/>
            <a:ext cx="10058400" cy="45596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1359686"/>
            <a:ext cx="1109156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Stock_000002557820XSmall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611" y="129024"/>
            <a:ext cx="1547495" cy="11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2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rgbClr val="0070C0"/>
          </a:solidFill>
          <a:latin typeface="Lucida Sans" charset="0"/>
          <a:ea typeface="Lucida Sans" charset="0"/>
          <a:cs typeface="Lucida Sans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eus.net/articles/grules/grules.pdf" TargetMode="External"/><Relationship Id="rId2" Type="http://schemas.openxmlformats.org/officeDocument/2006/relationships/hyperlink" Target="https://docs.jboss.org/drools/release/5.4.0.CR1/drools-expert-docs/html/ch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cktpub.com/application-development/groovy-domain-specific-languag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Unit </a:t>
            </a:r>
            <a:r>
              <a:rPr lang="en-US" smtClean="0"/>
              <a:t>9: declarative </a:t>
            </a:r>
            <a:r>
              <a:rPr lang="en-US" smtClean="0"/>
              <a:t>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</a:t>
            </a:r>
            <a:r>
              <a:rPr lang="en-US" smtClean="0"/>
              <a:t>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</a:t>
            </a:r>
            <a:r>
              <a:rPr lang="en-US" smtClean="0"/>
              <a:t>engine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rules engine consists of an inference engine, which matches data to rules, and an agenda which manages the execution order of conflicting rules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Jboss</a:t>
            </a:r>
            <a:r>
              <a:rPr lang="en-US" dirty="0"/>
              <a:t> Drools documentation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76" y="2306594"/>
            <a:ext cx="5776913" cy="32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rule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Forward chaining</a:t>
            </a:r>
          </a:p>
          <a:p>
            <a:pPr lvl="1"/>
            <a:r>
              <a:rPr lang="en-US" dirty="0"/>
              <a:t>Data-driven - starts with a fact </a:t>
            </a:r>
          </a:p>
          <a:p>
            <a:pPr lvl="1"/>
            <a:r>
              <a:rPr lang="en-US" dirty="0"/>
              <a:t>Facts are asserted into working memory</a:t>
            </a:r>
          </a:p>
          <a:p>
            <a:pPr lvl="1"/>
            <a:r>
              <a:rPr lang="en-US" dirty="0"/>
              <a:t>Results in one or more rules being concurrently true and scheduled for execution by the Agenda, leading to a conclusion</a:t>
            </a:r>
          </a:p>
          <a:p>
            <a:r>
              <a:rPr lang="en-US" b="1" dirty="0"/>
              <a:t>Backward chaining</a:t>
            </a:r>
          </a:p>
          <a:p>
            <a:pPr lvl="1"/>
            <a:r>
              <a:rPr lang="en-US" dirty="0"/>
              <a:t>Goal-driven - starts with a conclusion which the engine tries to satisfy</a:t>
            </a:r>
          </a:p>
          <a:p>
            <a:pPr lvl="1"/>
            <a:r>
              <a:rPr lang="en-US" dirty="0"/>
              <a:t>If it can't it then searches for conclusions that it can satisfy</a:t>
            </a:r>
          </a:p>
          <a:p>
            <a:pPr lvl="1"/>
            <a:r>
              <a:rPr lang="en-US" dirty="0"/>
              <a:t>these are known as </a:t>
            </a:r>
            <a:r>
              <a:rPr lang="en-US" dirty="0" err="1"/>
              <a:t>subgoals</a:t>
            </a:r>
            <a:r>
              <a:rPr lang="en-US" dirty="0"/>
              <a:t> that will help satisfy some unknown part of the current goal</a:t>
            </a:r>
          </a:p>
          <a:p>
            <a:pPr lvl="1"/>
            <a:r>
              <a:rPr lang="en-US" dirty="0"/>
              <a:t>Continues until either the initial conclusion is proven or there are no more </a:t>
            </a:r>
            <a:r>
              <a:rPr lang="en-US" dirty="0" err="1"/>
              <a:t>subgoals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627688" cy="452486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Drools documentation, which also shows Backward Chaining, more complex, will not look at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89" y="1468334"/>
            <a:ext cx="56388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engine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Lets the business rule owners implement the business rules</a:t>
            </a:r>
          </a:p>
          <a:p>
            <a:pPr lvl="1"/>
            <a:r>
              <a:rPr lang="en-US" dirty="0"/>
              <a:t>Accommodate frequent changes to business rules</a:t>
            </a:r>
          </a:p>
          <a:p>
            <a:pPr lvl="1"/>
            <a:r>
              <a:rPr lang="en-US" dirty="0"/>
              <a:t>Logic and data separation (is this an advantage – contrasts with OO approach?)</a:t>
            </a:r>
          </a:p>
          <a:p>
            <a:pPr lvl="1"/>
            <a:r>
              <a:rPr lang="en-US" dirty="0" err="1"/>
              <a:t>Centralisation</a:t>
            </a:r>
            <a:r>
              <a:rPr lang="en-US" dirty="0"/>
              <a:t> of knowledge</a:t>
            </a:r>
          </a:p>
          <a:p>
            <a:pPr lvl="1"/>
            <a:r>
              <a:rPr lang="en-US" dirty="0"/>
              <a:t>Can deal with business logic which might otherwise generate multiple if conditions because of variety of scenarios</a:t>
            </a:r>
          </a:p>
          <a:p>
            <a:pPr lvl="1"/>
            <a:r>
              <a:rPr lang="en-US" dirty="0"/>
              <a:t>Explanation facility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Can become difficult to manage with large numbers of rules</a:t>
            </a:r>
          </a:p>
          <a:p>
            <a:pPr lvl="1"/>
            <a:r>
              <a:rPr lang="en-US" dirty="0"/>
              <a:t>Can be difficult to test all cases, particularly as rules change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engine example in Groovy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uses a rules engine to determine the level at which a developer will be employed depending on his or her years of experience</a:t>
            </a:r>
          </a:p>
          <a:p>
            <a:r>
              <a:rPr lang="en-US" dirty="0"/>
              <a:t>For example, a hire with 4 years experience will be a Junior developer, while a hire with more than 10 years will be a senior developer</a:t>
            </a:r>
          </a:p>
          <a:p>
            <a:r>
              <a:rPr lang="en-US" dirty="0"/>
              <a:t>The min/max thresholds for each level are expressed in an array: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Min experience, Max experience, Level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[1,3,'Beginner'],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[1,3,'Starter'],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[4,6,'Junior'],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[7,10,'Average'],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[11,20,'Senior‘]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engine example </a:t>
            </a:r>
            <a:r>
              <a:rPr lang="en-GB"/>
              <a:t>in </a:t>
            </a:r>
            <a:r>
              <a:rPr lang="en-GB" smtClean="0"/>
              <a:t>Groovy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developer is represented as an instance of a class Developer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Developer{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name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experience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level="unknown"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/>
              <a:t>A rule is represented as an instance of Rule, and there can be a collection of rules (although only one used in the example) in a </a:t>
            </a:r>
            <a:r>
              <a:rPr lang="en-GB" dirty="0" err="1"/>
              <a:t>RuleSet</a:t>
            </a:r>
            <a:endParaRPr lang="en-GB" dirty="0"/>
          </a:p>
          <a:p>
            <a:r>
              <a:rPr lang="en-GB" dirty="0"/>
              <a:t>A rule has conditions, actions and parameters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Rule{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conditions = new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actions = new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parameters = new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1211" y="4454717"/>
            <a:ext cx="371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RuleSet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rules = </a:t>
            </a:r>
            <a:b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new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6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engine example </a:t>
            </a:r>
            <a:r>
              <a:rPr lang="en-GB"/>
              <a:t>in </a:t>
            </a:r>
            <a:r>
              <a:rPr lang="en-GB"/>
              <a:t>Groovy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rule is created by defining some conditions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rule.conditions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{dev, p -&gt;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&gt;=p},{dev, p -&gt;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&lt;=p}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Some actions (just one here)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rule.actions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{dev, p -&gt; </a:t>
            </a: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dev.level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=p}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And some parameters to be used by the conditions/action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rule.parameters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Min experience, Max experience, Level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[1,3,'Beginner'],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[1,3,'Starter'], </a:t>
            </a:r>
            <a:r>
              <a:rPr lang="en-GB" sz="21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GB" sz="21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see earlier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5180" y="1449229"/>
            <a:ext cx="541514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Conditions and actions are defined as Groovy closures. </a:t>
            </a:r>
            <a:r>
              <a:rPr lang="en-GB" i="1" dirty="0"/>
              <a:t>dev</a:t>
            </a:r>
            <a:r>
              <a:rPr lang="en-GB" dirty="0"/>
              <a:t> is the </a:t>
            </a:r>
            <a:r>
              <a:rPr lang="en-GB" i="1" dirty="0"/>
              <a:t>Developer</a:t>
            </a:r>
            <a:r>
              <a:rPr lang="en-GB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9035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engine example </a:t>
            </a:r>
            <a:r>
              <a:rPr lang="en-GB"/>
              <a:t>in </a:t>
            </a:r>
            <a:r>
              <a:rPr lang="en-GB"/>
              <a:t>Groovy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rule is created by defining some conditions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rule.conditions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{dev, p -&gt; 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GB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b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,{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dev, p -&gt;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&lt;=p}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Some actions (just one here)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rule.actions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{dev, p -&gt; </a:t>
            </a: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dev.level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=p}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And some parameters to be used by the conditions/action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rule.parameters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Min experience, Max experience, Level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GB" sz="2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,3,'Beginner'],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[1,3,'Starter'], </a:t>
            </a:r>
            <a:r>
              <a:rPr lang="en-GB" sz="21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GB" sz="21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see earlier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5179" y="3278029"/>
            <a:ext cx="451262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first condition applied to first parameter as </a:t>
            </a:r>
            <a:r>
              <a:rPr lang="en-GB" i="1" dirty="0"/>
              <a:t>p, </a:t>
            </a:r>
            <a:r>
              <a:rPr lang="en-GB" dirty="0"/>
              <a:t>checks min experience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58888" y="2600696"/>
            <a:ext cx="1496292" cy="861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83823" y="3647361"/>
            <a:ext cx="3871357" cy="1672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2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engine example </a:t>
            </a:r>
            <a:r>
              <a:rPr lang="en-GB"/>
              <a:t>in </a:t>
            </a:r>
            <a:r>
              <a:rPr lang="en-GB"/>
              <a:t>Groovy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rule is created by defining some conditions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rule.conditions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{dev, p -&gt;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GB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GB" b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dev, p -&gt; </a:t>
            </a:r>
            <a:r>
              <a:rPr lang="en-GB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&lt;=p}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Some actions (just one here)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rule.actions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{dev, p -&gt; </a:t>
            </a: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dev.level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=p}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And some parameters to be used by the conditions/action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rule.parameters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Min experience, Max experience, Level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,'Beginner'],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[1,3,'Starter'], </a:t>
            </a:r>
            <a:r>
              <a:rPr lang="en-GB" sz="21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GB" sz="21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see earlier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5180" y="3278029"/>
            <a:ext cx="416823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second condition applied to second parameter as </a:t>
            </a:r>
            <a:r>
              <a:rPr lang="en-GB" i="1" dirty="0"/>
              <a:t>p, </a:t>
            </a:r>
            <a:r>
              <a:rPr lang="en-GB" dirty="0"/>
              <a:t>checks max experience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37714" y="2648197"/>
            <a:ext cx="486890" cy="62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68831" y="3647361"/>
            <a:ext cx="3586350" cy="1672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5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engine example </a:t>
            </a:r>
            <a:r>
              <a:rPr lang="en-GB"/>
              <a:t>in </a:t>
            </a:r>
            <a:r>
              <a:rPr lang="en-GB"/>
              <a:t>Groovy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rule is created by defining some conditions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rule.conditions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{dev, p -&gt;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&gt;=p},{dev, p -&gt;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&lt;=p}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Some actions (just one here)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rule.actions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{dev, p -&gt; </a:t>
            </a:r>
            <a:r>
              <a:rPr lang="en-GB" sz="21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dev.level</a:t>
            </a:r>
            <a:r>
              <a:rPr lang="en-GB" sz="2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=p}</a:t>
            </a:r>
            <a:br>
              <a:rPr lang="en-GB" sz="2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And some parameters to be used by the conditions/action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rule.parameters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Min experience, Max experience, Level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2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'Beginner'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[1,3,'Starter'], </a:t>
            </a:r>
            <a:r>
              <a:rPr lang="en-GB" sz="21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GB" sz="21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see earlier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5180" y="3278029"/>
            <a:ext cx="416823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action applied to third parameter as </a:t>
            </a:r>
            <a:r>
              <a:rPr lang="en-GB" i="1" dirty="0"/>
              <a:t>p – </a:t>
            </a:r>
            <a:r>
              <a:rPr lang="en-GB" dirty="0"/>
              <a:t>sets </a:t>
            </a:r>
            <a:r>
              <a:rPr lang="en-GB" i="1" dirty="0"/>
              <a:t>level</a:t>
            </a:r>
            <a:r>
              <a:rPr lang="en-GB" dirty="0"/>
              <a:t> for developer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76405" y="3601194"/>
            <a:ext cx="908464" cy="92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08862" y="3924360"/>
            <a:ext cx="3728853" cy="1300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7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261283" cy="4524861"/>
          </a:xfrm>
        </p:spPr>
        <p:txBody>
          <a:bodyPr>
            <a:normAutofit/>
          </a:bodyPr>
          <a:lstStyle/>
          <a:p>
            <a:r>
              <a:rPr lang="en-GB" dirty="0"/>
              <a:t>Programming model that expresses the logic of a computation without describing its control flow</a:t>
            </a:r>
          </a:p>
          <a:p>
            <a:r>
              <a:rPr lang="en-GB" dirty="0"/>
              <a:t>Describes what the program must accomplish in terms of the problem domain, rather than describe how to accomplish it as a sequence of the programming language steps </a:t>
            </a:r>
          </a:p>
          <a:p>
            <a:r>
              <a:rPr lang="en-GB" dirty="0"/>
              <a:t>Contrasts with imperative programming</a:t>
            </a:r>
          </a:p>
          <a:p>
            <a:r>
              <a:rPr lang="en-GB" dirty="0"/>
              <a:t>Widely known examples include functional programming, which we have looked at already, and database query languages, notably SQL</a:t>
            </a:r>
          </a:p>
          <a:p>
            <a:r>
              <a:rPr lang="en-GB" dirty="0"/>
              <a:t>We will look here at some further examples:</a:t>
            </a:r>
          </a:p>
          <a:p>
            <a:pPr lvl="1"/>
            <a:r>
              <a:rPr lang="en-GB" b="1" dirty="0" err="1"/>
              <a:t>Markup</a:t>
            </a:r>
            <a:r>
              <a:rPr lang="en-GB" b="1" dirty="0"/>
              <a:t> languages</a:t>
            </a:r>
          </a:p>
          <a:p>
            <a:pPr lvl="1"/>
            <a:r>
              <a:rPr lang="en-GB" b="1" dirty="0"/>
              <a:t>Regular expressions</a:t>
            </a:r>
          </a:p>
          <a:p>
            <a:pPr lvl="1"/>
            <a:r>
              <a:rPr lang="en-GB" b="1" dirty="0"/>
              <a:t>Rules engines </a:t>
            </a:r>
          </a:p>
          <a:p>
            <a:pPr lvl="1"/>
            <a:r>
              <a:rPr lang="en-GB" b="1" dirty="0"/>
              <a:t>Logic programming</a:t>
            </a:r>
          </a:p>
          <a:p>
            <a:pPr lvl="1"/>
            <a:r>
              <a:rPr lang="en-GB" b="1" dirty="0"/>
              <a:t>Domain specific languages (DSLs)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7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engine example </a:t>
            </a:r>
            <a:r>
              <a:rPr lang="en-GB"/>
              <a:t>in </a:t>
            </a:r>
            <a:r>
              <a:rPr lang="en-GB"/>
              <a:t>Groovy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rule is created by defining some conditions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rule.conditions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{dev, p -&gt; 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&gt;=p}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,{dev, p -&gt;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dev.experience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&lt;=p}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Some actions (just one here)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rule.actions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{dev, p -&gt; </a:t>
            </a: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dev.level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=p}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/>
              <a:t>And some parameters to be used by the conditions/action</a:t>
            </a:r>
          </a:p>
          <a:p>
            <a:pPr marL="0" indent="0">
              <a:buNone/>
            </a:pP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rule.parameters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Min experience, Max experience, Level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[1,3,'Beginner'],</a:t>
            </a:r>
            <a:b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,3,'Starter'], </a:t>
            </a:r>
            <a:r>
              <a:rPr lang="en-GB" sz="21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GB" sz="21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see earlier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5179" y="3278029"/>
            <a:ext cx="45126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repeat for next set of parameters, and so on…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58888" y="2600696"/>
            <a:ext cx="1496292" cy="861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83823" y="3647361"/>
            <a:ext cx="3871358" cy="189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2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engine example </a:t>
            </a:r>
            <a:r>
              <a:rPr lang="en-US"/>
              <a:t>in </a:t>
            </a:r>
            <a:r>
              <a:rPr lang="en-US" smtClean="0"/>
              <a:t>Groovy</a:t>
            </a:r>
            <a:r>
              <a:rPr lang="en-GB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addRule</a:t>
            </a:r>
            <a:r>
              <a:rPr lang="en-US" dirty="0"/>
              <a:t> function creates a rule and adds it to the </a:t>
            </a:r>
            <a:r>
              <a:rPr lang="en-US" i="1" dirty="0" err="1"/>
              <a:t>RuleSet</a:t>
            </a:r>
            <a:endParaRPr lang="en-US" i="1" dirty="0"/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addRule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(ruleset){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rule = new Rule()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ruleset.rules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&lt;&lt;rule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err="1"/>
              <a:t>RulesEngine</a:t>
            </a:r>
            <a:r>
              <a:rPr lang="en-US" dirty="0"/>
              <a:t> runs each </a:t>
            </a:r>
            <a:r>
              <a:rPr lang="en-US" i="1" dirty="0"/>
              <a:t>Rule</a:t>
            </a:r>
            <a:r>
              <a:rPr lang="en-US" dirty="0"/>
              <a:t> in the </a:t>
            </a:r>
            <a:r>
              <a:rPr lang="en-US" i="1" dirty="0" err="1"/>
              <a:t>RuleSet</a:t>
            </a:r>
            <a:r>
              <a:rPr lang="en-US" dirty="0"/>
              <a:t>, applying the rule to the Developer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RulesEngine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RuleSet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ruleset, Object dev){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Execute rules one by one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ruleset.rules.each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rule -&gt;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pPr marL="0" indent="0">
              <a:buNone/>
            </a:pPr>
            <a:r>
              <a:rPr lang="en-US" i="1" dirty="0"/>
              <a:t>(See download on </a:t>
            </a:r>
            <a:r>
              <a:rPr lang="en-US" i="1" dirty="0" err="1"/>
              <a:t>GCULearn</a:t>
            </a:r>
            <a:r>
              <a:rPr lang="en-US" i="1" dirty="0"/>
              <a:t> for full code and see Further Reading for detailed explanation)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engine example </a:t>
            </a:r>
            <a:r>
              <a:rPr lang="en-GB"/>
              <a:t>in </a:t>
            </a:r>
            <a:r>
              <a:rPr lang="en-GB"/>
              <a:t>Groovy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Developer and specify experience (this is a </a:t>
            </a:r>
            <a:r>
              <a:rPr lang="en-US" u="sng" dirty="0"/>
              <a:t>fact</a:t>
            </a:r>
            <a:r>
              <a:rPr lang="en-US" dirty="0"/>
              <a:t>) and run </a:t>
            </a:r>
            <a:r>
              <a:rPr lang="en-US" u="sng" dirty="0"/>
              <a:t>rules</a:t>
            </a:r>
          </a:p>
          <a:p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dev = new Developer(name:"Jim",experience:2)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"Before:" +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dev.dump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ruleset = new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RuleSet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addRule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(ruleset)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engine = new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RulesEngine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engine.run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ruleset,dev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"After:" +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dev.dump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6422" y="2612572"/>
            <a:ext cx="5346335" cy="329320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/>
              <a:t>Example outputs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Before:&lt;name=Jim experience=2 level=unknown&gt;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Executing rule in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singlehit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mode.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Checking conditions for row 1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After:&lt;name=Jim experience=2 level=Beginner&gt;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Before:&lt;name=Alice experience=9 level=unknown&gt;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Executing rule in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singlehit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mode.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Checking conditions for row 1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Checking conditions for row 2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Checking conditions for row 3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Checking conditions for row 4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After:&lt;name=Alice experience=9 level=Average&gt;</a:t>
            </a:r>
          </a:p>
        </p:txBody>
      </p:sp>
    </p:spTree>
    <p:extLst>
      <p:ext uri="{BB962C8B-B14F-4D97-AF65-F5344CB8AC3E}">
        <p14:creationId xmlns:p14="http://schemas.microsoft.com/office/powerpoint/2010/main" val="7667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program written in a </a:t>
            </a:r>
            <a:r>
              <a:rPr lang="en-GB" u="sng" dirty="0"/>
              <a:t>logic programming language </a:t>
            </a:r>
            <a:r>
              <a:rPr lang="en-GB" dirty="0"/>
              <a:t>is a set of sentences in logical form, expressing facts and rules about some problem domain</a:t>
            </a:r>
          </a:p>
          <a:p>
            <a:r>
              <a:rPr lang="en-GB" dirty="0"/>
              <a:t>Program makes inferences based on those facts and rules</a:t>
            </a:r>
          </a:p>
          <a:p>
            <a:r>
              <a:rPr lang="en-GB" dirty="0"/>
              <a:t>The most well-known logic programming language is </a:t>
            </a:r>
            <a:r>
              <a:rPr lang="en-GB" dirty="0" err="1"/>
              <a:t>Prolog</a:t>
            </a:r>
            <a:r>
              <a:rPr lang="en-GB" dirty="0"/>
              <a:t> (and variants thereof), which was originally created in the early 1970s</a:t>
            </a:r>
          </a:p>
          <a:p>
            <a:r>
              <a:rPr lang="en-GB" dirty="0"/>
              <a:t>Similar in principle to rules engines in the use of facts and rules, but more powerful and more generally applicable than most rules engines</a:t>
            </a:r>
          </a:p>
          <a:p>
            <a:r>
              <a:rPr lang="en-GB" dirty="0"/>
              <a:t>Uses similar solving techniques to rules engines – for example, </a:t>
            </a:r>
            <a:r>
              <a:rPr lang="en-GB" dirty="0" err="1"/>
              <a:t>Prolog</a:t>
            </a:r>
            <a:r>
              <a:rPr lang="en-GB" dirty="0"/>
              <a:t> uses backward chaining to make inferences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2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r>
              <a:rPr lang="en-GB" dirty="0"/>
              <a:t> facts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simple </a:t>
            </a:r>
            <a:r>
              <a:rPr lang="en-GB" dirty="0" err="1"/>
              <a:t>Prolog</a:t>
            </a:r>
            <a:r>
              <a:rPr lang="en-GB" dirty="0"/>
              <a:t> program (also known as a database)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 </a:t>
            </a:r>
            <a:r>
              <a:rPr lang="en-GB" dirty="0"/>
              <a:t>			</a:t>
            </a:r>
            <a:r>
              <a:rPr lang="en-GB" b="1" dirty="0"/>
              <a:t>fact</a:t>
            </a:r>
            <a:r>
              <a:rPr lang="en-GB" dirty="0"/>
              <a:t> – </a:t>
            </a:r>
            <a:r>
              <a:rPr lang="en-GB" i="1" dirty="0"/>
              <a:t>Socrates is a man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mortal(X) :- man(X).             </a:t>
            </a:r>
            <a:r>
              <a:rPr lang="en-GB" b="1" dirty="0"/>
              <a:t>rule</a:t>
            </a:r>
            <a:r>
              <a:rPr lang="en-GB" dirty="0"/>
              <a:t> – </a:t>
            </a:r>
            <a:r>
              <a:rPr lang="en-GB" i="1" dirty="0"/>
              <a:t>if X is a man then X is mortal</a:t>
            </a:r>
          </a:p>
          <a:p>
            <a:r>
              <a:rPr lang="en-GB" dirty="0"/>
              <a:t>Can test by asking the following question at the </a:t>
            </a:r>
            <a:r>
              <a:rPr lang="en-GB" dirty="0" err="1"/>
              <a:t>Prolog</a:t>
            </a:r>
            <a:r>
              <a:rPr lang="en-GB" dirty="0"/>
              <a:t> prompt: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?- mortal(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GB" dirty="0"/>
              <a:t>The response is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GB" dirty="0"/>
              <a:t>Can ask other questions, for example: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?- mortal(X).</a:t>
            </a:r>
          </a:p>
          <a:p>
            <a:pPr marL="0" indent="0">
              <a:buNone/>
            </a:pPr>
            <a:r>
              <a:rPr lang="en-GB" dirty="0"/>
              <a:t>This is asking who (X) is mortal, and the response is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the map colour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Facts and rules can be used to easily solve some quite complex problems</a:t>
            </a:r>
          </a:p>
          <a:p>
            <a:r>
              <a:rPr lang="en-GB" dirty="0"/>
              <a:t>Example - given a map divided into regions (like the map of Germany below), can you colour the map using a defined amount of colours such that no two adjacent regions have the same colour?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4" descr="Germany Map Colo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568" y="2835529"/>
            <a:ext cx="6057900" cy="2952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937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facts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Facts - colours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(red).</a:t>
            </a:r>
            <a:r>
              <a:rPr lang="en-GB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(green).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(blue).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(yellow).</a:t>
            </a:r>
            <a:endParaRPr lang="en-GB" dirty="0"/>
          </a:p>
          <a:p>
            <a:r>
              <a:rPr lang="en-GB" dirty="0"/>
              <a:t>Rule – neighbouring states cannot have the same colour</a:t>
            </a:r>
          </a:p>
          <a:p>
            <a:pPr>
              <a:buNone/>
            </a:pP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StateAColor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StateBColor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:-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StateAColor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StateBColor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StateAColor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\=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StateBColor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>
              <a:buNone/>
            </a:pPr>
            <a:r>
              <a:rPr lang="en-GB" dirty="0"/>
              <a:t>Note that \= is the not equal operator </a:t>
            </a:r>
          </a:p>
          <a:p>
            <a:pPr>
              <a:buNone/>
            </a:pPr>
            <a:endParaRPr lang="en-GB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facts </a:t>
            </a:r>
            <a:r>
              <a:rPr lang="en-GB"/>
              <a:t>and </a:t>
            </a:r>
            <a:r>
              <a:rPr lang="en-GB"/>
              <a:t>rules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  – defining neighbours (see map image for positions of states SH, MV,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pPr>
              <a:buNone/>
            </a:pPr>
            <a:endParaRPr lang="en-GB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799" y="1942243"/>
            <a:ext cx="1062342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germany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(SH, MV, HH, HB, NI, ST, BE, BB, SN, NW, HE, TH, RP, SL, BW, BY) :-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(SH, NI),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(SH, HH),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(SH, MV),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(HH, NI),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(MV, NI),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(MV, BB),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(NI, HB),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(NI, BB),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(NI, ST),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(NI, TH),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(NI, HE),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(NI, NW),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(ST, BB),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(ST, SN),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(ST, TH),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(BB, BE),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(BB, SN),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(NW, HE),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(NW, RP),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(SN, TH),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(SN, BY),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(RP, SL),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(RP, HE),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(RP, BW),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(HE, BW),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(HE, TH),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(HE, BY),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(TH, BY),</a:t>
            </a:r>
          </a:p>
          <a:p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(BW, </a:t>
            </a:r>
            <a:r>
              <a:rPr lang="en-GB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GB" sz="20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9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Asking the following question will solve the problem (if it can be solved) – response will identify states that are the same colour (may not be exactly the same as the map shown previously as there is more than one solution)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7209" y="2828544"/>
            <a:ext cx="110466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?-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germany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(SH, MV, HH, HB, NI, ST, BE, BB, SN, NW, HE, TH, RP, SL, BW, BY).</a:t>
            </a: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 = HB, HB = BB, BB = NW, NW = TH, TH = SL, SL = BW, BW = red,</a:t>
            </a: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= HH, HH = ST, ST = HE, HE = blue,</a:t>
            </a: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= BE, BE = SN, SN = RP, RP = green,</a:t>
            </a:r>
          </a:p>
          <a:p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= yellow </a:t>
            </a:r>
          </a:p>
        </p:txBody>
      </p:sp>
    </p:spTree>
    <p:extLst>
      <p:ext uri="{BB962C8B-B14F-4D97-AF65-F5344CB8AC3E}">
        <p14:creationId xmlns:p14="http://schemas.microsoft.com/office/powerpoint/2010/main" val="29163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r>
              <a:rPr lang="en-GB" dirty="0"/>
              <a:t>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r>
              <a:rPr lang="en-GB" dirty="0"/>
              <a:t> can solve many of the same problems that a procedural or functional programming language can</a:t>
            </a:r>
          </a:p>
          <a:p>
            <a:r>
              <a:rPr lang="en-GB" dirty="0"/>
              <a:t>Has variables, operators, lists, strings</a:t>
            </a:r>
          </a:p>
          <a:p>
            <a:r>
              <a:rPr lang="en-GB" dirty="0"/>
              <a:t>Supports recursive rules </a:t>
            </a:r>
          </a:p>
          <a:p>
            <a:r>
              <a:rPr lang="en-GB" dirty="0"/>
              <a:t>Can solve factorial using a rule with two clauses, one to define the stopping condition, the other to solve recursively: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factorial(0,1). 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factorial(N,F) :- </a:t>
            </a:r>
            <a:b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N&gt;0, </a:t>
            </a:r>
            <a:b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N1 is N-1, </a:t>
            </a:r>
            <a:b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factorial(N1,F1), </a:t>
            </a:r>
            <a:b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 is N * F1.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4352" y="3852672"/>
            <a:ext cx="3005951" cy="137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Solve by asking the question: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?- factorial(3,W).</a:t>
            </a:r>
            <a:b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6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6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u="sng" dirty="0" err="1"/>
              <a:t>markup</a:t>
            </a:r>
            <a:r>
              <a:rPr lang="en-GB" u="sng" dirty="0"/>
              <a:t> language </a:t>
            </a:r>
            <a:r>
              <a:rPr lang="en-GB" dirty="0"/>
              <a:t>is a system for annotating a document in a way that is syntactically distinguishable from the text</a:t>
            </a:r>
          </a:p>
          <a:p>
            <a:r>
              <a:rPr lang="en-GB" dirty="0"/>
              <a:t>Annotations, or tags, may be interpreted as instructions for how to process the text</a:t>
            </a:r>
          </a:p>
          <a:p>
            <a:r>
              <a:rPr lang="en-GB" dirty="0"/>
              <a:t>Examples include typesetting instructions such as those found in </a:t>
            </a:r>
            <a:r>
              <a:rPr lang="en-GB" b="1" dirty="0" err="1"/>
              <a:t>TeX</a:t>
            </a:r>
            <a:r>
              <a:rPr lang="en-GB" dirty="0"/>
              <a:t> and </a:t>
            </a:r>
            <a:r>
              <a:rPr lang="en-GB" b="1" dirty="0" err="1"/>
              <a:t>LaTeX</a:t>
            </a:r>
            <a:r>
              <a:rPr lang="en-GB" dirty="0"/>
              <a:t>, or structural markers such as </a:t>
            </a:r>
            <a:r>
              <a:rPr lang="en-GB" b="1" dirty="0"/>
              <a:t>XML</a:t>
            </a:r>
            <a:r>
              <a:rPr lang="en-GB" dirty="0"/>
              <a:t> tags</a:t>
            </a:r>
          </a:p>
          <a:p>
            <a:r>
              <a:rPr lang="en-GB" dirty="0"/>
              <a:t>Some </a:t>
            </a:r>
            <a:r>
              <a:rPr lang="en-GB" dirty="0" err="1"/>
              <a:t>markup</a:t>
            </a:r>
            <a:r>
              <a:rPr lang="en-GB" dirty="0"/>
              <a:t> languages, such as  </a:t>
            </a:r>
            <a:r>
              <a:rPr lang="en-GB" b="1" dirty="0"/>
              <a:t>HTML</a:t>
            </a:r>
            <a:r>
              <a:rPr lang="en-GB" dirty="0"/>
              <a:t>, have pre-defined presentation semantics - prescribes how a web browser should present the structured data </a:t>
            </a:r>
          </a:p>
          <a:p>
            <a:r>
              <a:rPr lang="en-GB" dirty="0"/>
              <a:t>Others, such as </a:t>
            </a:r>
            <a:r>
              <a:rPr lang="en-GB" b="1" dirty="0"/>
              <a:t>XML</a:t>
            </a:r>
            <a:r>
              <a:rPr lang="en-GB" dirty="0"/>
              <a:t>, do not have them and are general purpose languages</a:t>
            </a:r>
          </a:p>
          <a:p>
            <a:r>
              <a:rPr lang="en-GB" b="1" dirty="0"/>
              <a:t>Markdown</a:t>
            </a:r>
            <a:r>
              <a:rPr lang="en-GB" dirty="0"/>
              <a:t> is a lightweight </a:t>
            </a:r>
            <a:r>
              <a:rPr lang="en-GB" dirty="0" err="1"/>
              <a:t>markup</a:t>
            </a:r>
            <a:r>
              <a:rPr lang="en-GB" dirty="0"/>
              <a:t> language with easy-to-read/write plain text formatting syntax designed so that it can be converted to HTML and other formats, often used for readme files in software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Specific Languages (DSLs)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u="sng" dirty="0"/>
              <a:t>domain-specific language</a:t>
            </a:r>
            <a:r>
              <a:rPr lang="en-GB" dirty="0"/>
              <a:t> (</a:t>
            </a:r>
            <a:r>
              <a:rPr lang="en-GB" i="1" dirty="0"/>
              <a:t>DSL</a:t>
            </a:r>
            <a:r>
              <a:rPr lang="en-GB" dirty="0"/>
              <a:t>) is a computer language specialized to a particular application domain, usually declarative </a:t>
            </a:r>
          </a:p>
          <a:p>
            <a:r>
              <a:rPr lang="en-GB" dirty="0"/>
              <a:t>Contrast with general purpose languages that are aimed at any kind of software problem </a:t>
            </a:r>
          </a:p>
          <a:p>
            <a:r>
              <a:rPr lang="en-GB" dirty="0"/>
              <a:t>“Small languages”, focused on a particular aspect of a software system</a:t>
            </a:r>
          </a:p>
          <a:p>
            <a:r>
              <a:rPr lang="en-GB" dirty="0"/>
              <a:t>Examples range from widely used languages such as SQL, CSS, regular expressions to languages that are very specific to a particular business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a DSL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more expressive language than a general purpose one</a:t>
            </a:r>
          </a:p>
          <a:p>
            <a:r>
              <a:rPr lang="en-GB" dirty="0"/>
              <a:t>Share a common understanding between developers and domain experts</a:t>
            </a:r>
          </a:p>
          <a:p>
            <a:r>
              <a:rPr lang="en-GB" dirty="0"/>
              <a:t>Allow domain experts to contribute to the design of the business logic of an application</a:t>
            </a:r>
          </a:p>
          <a:p>
            <a:r>
              <a:rPr lang="en-GB" dirty="0"/>
              <a:t>Avoid cluttering business code with too much boilerplate technical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8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DSLs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</a:t>
            </a:r>
            <a:r>
              <a:rPr lang="en-GB" u="sng" dirty="0"/>
              <a:t>internal</a:t>
            </a:r>
            <a:r>
              <a:rPr lang="en-GB" dirty="0"/>
              <a:t> , or embedded, DSL is an </a:t>
            </a:r>
            <a:r>
              <a:rPr lang="en-GB" u="sng" dirty="0"/>
              <a:t>extension of an existing programming language</a:t>
            </a:r>
            <a:r>
              <a:rPr lang="en-GB" dirty="0"/>
              <a:t>, the host language, offering the user of the DSL domain-specific constructs as well as the constructs of the host language </a:t>
            </a:r>
          </a:p>
          <a:p>
            <a:r>
              <a:rPr lang="en-GB" dirty="0"/>
              <a:t>They are particular ways of using a host language to give the host language the feel of a particular language</a:t>
            </a:r>
          </a:p>
          <a:p>
            <a:r>
              <a:rPr lang="en-GB" dirty="0"/>
              <a:t>An internal DSL can provide a simple, convenient syntax within the host language for defining and executing complex tasks</a:t>
            </a:r>
          </a:p>
          <a:p>
            <a:r>
              <a:rPr lang="en-GB" dirty="0"/>
              <a:t>Dynamic languages typically have features that support DSL design</a:t>
            </a:r>
          </a:p>
          <a:p>
            <a:r>
              <a:rPr lang="en-GB" dirty="0"/>
              <a:t>Some DSLs directly execute code in the host language – “syntactic sugar” for function calls</a:t>
            </a:r>
          </a:p>
          <a:p>
            <a:r>
              <a:rPr lang="en-GB" dirty="0"/>
              <a:t>Others generate a representation based on DSL code, for example:</a:t>
            </a:r>
          </a:p>
          <a:p>
            <a:pPr lvl="1"/>
            <a:r>
              <a:rPr lang="en-GB" dirty="0"/>
              <a:t>Data representation, e.g. XML</a:t>
            </a:r>
          </a:p>
          <a:p>
            <a:pPr lvl="1"/>
            <a:r>
              <a:rPr lang="en-GB" dirty="0"/>
              <a:t>AST that represents syntactic structure, can be used to generate executable code (similar to what a compiler creates)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</a:t>
            </a:r>
            <a:r>
              <a:rPr lang="en-GB"/>
              <a:t>DSLs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nice example is Microsoft’s LINQ query language</a:t>
            </a:r>
          </a:p>
          <a:p>
            <a:r>
              <a:rPr lang="en-GB" dirty="0"/>
              <a:t>Traditionally, querying a database from a programming language involves defining an SQL statement as a string and sending that string to the database</a:t>
            </a:r>
          </a:p>
          <a:p>
            <a:pPr lvl="1"/>
            <a:r>
              <a:rPr lang="en-GB" dirty="0"/>
              <a:t>Need to map between SQL statements/results and objects in the program</a:t>
            </a:r>
          </a:p>
          <a:p>
            <a:pPr lvl="1"/>
            <a:r>
              <a:rPr lang="en-GB" dirty="0"/>
              <a:t>SQL is not part of the programming language, no compile-time checking</a:t>
            </a:r>
          </a:p>
          <a:p>
            <a:r>
              <a:rPr lang="en-GB" dirty="0"/>
              <a:t>LINQ provides an internal DSL to define queries</a:t>
            </a:r>
          </a:p>
          <a:p>
            <a:pPr lvl="1"/>
            <a:r>
              <a:rPr lang="en-GB" dirty="0"/>
              <a:t>Hides complexity of database access from developer</a:t>
            </a:r>
          </a:p>
          <a:p>
            <a:pPr lvl="1"/>
            <a:r>
              <a:rPr lang="en-GB" dirty="0"/>
              <a:t>Provides simple syntax to define queries</a:t>
            </a:r>
          </a:p>
          <a:p>
            <a:pPr lvl="1"/>
            <a:r>
              <a:rPr lang="en-GB" dirty="0"/>
              <a:t>Part of the language so get IDE and compiler support – this example is valid C# as long as LINQ support is enabled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titles = from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db.books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book.Author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“Martin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Odersky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b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book;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DSLs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u="sng" dirty="0"/>
              <a:t>external</a:t>
            </a:r>
            <a:r>
              <a:rPr lang="en-GB" dirty="0"/>
              <a:t> DSL is a </a:t>
            </a:r>
            <a:r>
              <a:rPr lang="en-GB" u="sng" dirty="0"/>
              <a:t>stand-alone</a:t>
            </a:r>
            <a:r>
              <a:rPr lang="en-GB" dirty="0"/>
              <a:t> language, not an extension to a language</a:t>
            </a:r>
          </a:p>
          <a:p>
            <a:r>
              <a:rPr lang="en-GB" dirty="0"/>
              <a:t>Typically expressed as text, which may be in a file</a:t>
            </a:r>
          </a:p>
          <a:p>
            <a:r>
              <a:rPr lang="en-GB" dirty="0"/>
              <a:t>Needs to be parsed by a general purpose language </a:t>
            </a:r>
          </a:p>
          <a:p>
            <a:r>
              <a:rPr lang="en-GB" dirty="0"/>
              <a:t>In functional languages, including Scala, we typically use parser </a:t>
            </a:r>
            <a:r>
              <a:rPr lang="en-GB" dirty="0" err="1"/>
              <a:t>combinators</a:t>
            </a:r>
            <a:endParaRPr lang="en-GB" dirty="0"/>
          </a:p>
          <a:p>
            <a:r>
              <a:rPr lang="en-GB" dirty="0"/>
              <a:t>A parser </a:t>
            </a:r>
            <a:r>
              <a:rPr lang="en-GB" dirty="0" err="1"/>
              <a:t>combinator</a:t>
            </a:r>
            <a:r>
              <a:rPr lang="en-GB" dirty="0"/>
              <a:t> is a higher-order function that accepts zero or more parsers and returns a new parser</a:t>
            </a:r>
          </a:p>
          <a:p>
            <a:r>
              <a:rPr lang="en-GB" dirty="0"/>
              <a:t>A parser is a function that accepts a string and returns a user-defined data object, typically a parse tree or AST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</a:t>
            </a:r>
            <a:r>
              <a:rPr lang="en-GB"/>
              <a:t>DSLs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build configuration tools are good examples of the application of external DSLs</a:t>
            </a:r>
          </a:p>
          <a:p>
            <a:r>
              <a:rPr lang="en-GB" dirty="0"/>
              <a:t>For example, </a:t>
            </a:r>
            <a:r>
              <a:rPr lang="en-GB" i="1" u="sng" dirty="0" err="1"/>
              <a:t>sbt</a:t>
            </a:r>
            <a:r>
              <a:rPr lang="en-GB" dirty="0"/>
              <a:t>, which can be used to manage, build and run Scala projects allowing build options and library dependencies to be specified</a:t>
            </a:r>
          </a:p>
          <a:p>
            <a:r>
              <a:rPr lang="en-GB" dirty="0"/>
              <a:t>A Scala </a:t>
            </a:r>
            <a:r>
              <a:rPr lang="en-GB" dirty="0" err="1"/>
              <a:t>sbt</a:t>
            </a:r>
            <a:r>
              <a:rPr lang="en-GB" dirty="0"/>
              <a:t> project has a configuration file, </a:t>
            </a:r>
            <a:r>
              <a:rPr lang="en-GB" dirty="0" err="1"/>
              <a:t>build.sbt</a:t>
            </a:r>
            <a:r>
              <a:rPr lang="en-GB" dirty="0"/>
              <a:t>, written in a DSL (actually based on Scala)</a:t>
            </a:r>
          </a:p>
          <a:p>
            <a:r>
              <a:rPr lang="en-GB" dirty="0"/>
              <a:t>Similarly, the </a:t>
            </a:r>
            <a:r>
              <a:rPr lang="en-GB" i="1" u="sng" dirty="0" err="1"/>
              <a:t>gradle</a:t>
            </a:r>
            <a:r>
              <a:rPr lang="en-GB" dirty="0"/>
              <a:t> build tool, which has a (Groovy-based) build language</a:t>
            </a:r>
          </a:p>
          <a:p>
            <a:r>
              <a:rPr lang="en-GB" dirty="0"/>
              <a:t>Example of a </a:t>
            </a:r>
            <a:r>
              <a:rPr lang="en-GB" dirty="0" err="1"/>
              <a:t>build.sbt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:= "Test 1" version := "1.0" 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scalaVersion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"2.9.1" 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resolvers += "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Typesafe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Repository" at "http://repo.typesafe.com/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typesafe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/releases/"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libraryDependencies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com.typesafe.akka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% "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akka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-actor" % "2.0.2"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logLevel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Level.Debug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scalacOptions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"-deprecation"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simple DSLs in Groovy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Groovy has good support for implementing internal DSLs</a:t>
            </a:r>
          </a:p>
          <a:p>
            <a:r>
              <a:rPr lang="en-GB" dirty="0"/>
              <a:t>We will look at two examples which illustrate the use of these features</a:t>
            </a:r>
          </a:p>
          <a:p>
            <a:r>
              <a:rPr lang="en-GB" dirty="0"/>
              <a:t>First, let’s create a simple DSL that allows maths calculations to be expressed like this: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show the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square_root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100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show the log of 100</a:t>
            </a:r>
          </a:p>
          <a:p>
            <a:r>
              <a:rPr lang="en-GB" dirty="0"/>
              <a:t>If you just write these commands in a Groovy script they will not work as these are not (yet) valid Groovy </a:t>
            </a:r>
          </a:p>
          <a:p>
            <a:r>
              <a:rPr lang="en-GB" dirty="0"/>
              <a:t>Need to provide the extensions to the language to support this syntax</a:t>
            </a:r>
          </a:p>
          <a:p>
            <a:pPr lvl="1"/>
            <a:r>
              <a:rPr lang="en-GB" dirty="0"/>
              <a:t>Functions to implement show and the maths computations</a:t>
            </a:r>
          </a:p>
          <a:p>
            <a:pPr lvl="1"/>
            <a:r>
              <a:rPr lang="en-GB" dirty="0"/>
              <a:t>A mechanism to chain these together into “sentences”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Groovy feature we make use of is command chaining, which you saw previously</a:t>
            </a:r>
          </a:p>
          <a:p>
            <a:r>
              <a:rPr lang="en-US" dirty="0"/>
              <a:t>Can omit parentheses in many situations when calling methods</a:t>
            </a:r>
          </a:p>
          <a:p>
            <a:r>
              <a:rPr lang="en-US" dirty="0"/>
              <a:t>The following expression in our DSL: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show the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square_root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100</a:t>
            </a:r>
          </a:p>
          <a:p>
            <a:r>
              <a:rPr lang="en-US" dirty="0"/>
              <a:t>Is equivalent in Groovy to: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please(show).the(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square_root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).of(100)</a:t>
            </a:r>
          </a:p>
          <a:p>
            <a:r>
              <a:rPr lang="en-US" dirty="0"/>
              <a:t>So command chaining allows the syntax of the DSL to be simpler and more immediately understandable</a:t>
            </a:r>
          </a:p>
          <a:p>
            <a:r>
              <a:rPr lang="en-US" dirty="0"/>
              <a:t>However, even the version with parentheses won’t work, as we still haven’t provided the language extensions to support these commands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chaining and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look at the actual language extension, let’s look at some maps in Groovy</a:t>
            </a:r>
          </a:p>
          <a:p>
            <a:r>
              <a:rPr lang="en-US" dirty="0"/>
              <a:t>The following map has a single key (</a:t>
            </a:r>
            <a:r>
              <a:rPr lang="en-US" dirty="0" err="1"/>
              <a:t>doaction</a:t>
            </a:r>
            <a:r>
              <a:rPr lang="en-US" dirty="0"/>
              <a:t>) and value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= [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{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 } ]</a:t>
            </a:r>
          </a:p>
          <a:p>
            <a:r>
              <a:rPr lang="en-US" dirty="0"/>
              <a:t>The value is a closure, so this is essentially dynamically adding a method called </a:t>
            </a:r>
            <a:r>
              <a:rPr lang="en-US" i="1" dirty="0" err="1"/>
              <a:t>doaction</a:t>
            </a:r>
            <a:r>
              <a:rPr lang="en-US" dirty="0"/>
              <a:t> to the Map object, which we can call: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map.doaction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dirty="0"/>
              <a:t>Output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chaining </a:t>
            </a:r>
            <a:r>
              <a:rPr lang="en-US"/>
              <a:t>and </a:t>
            </a:r>
            <a:r>
              <a:rPr lang="en-US" smtClean="0"/>
              <a:t>maps</a:t>
            </a:r>
            <a:r>
              <a:rPr lang="en-GB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058400" cy="4664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map also has a single key (</a:t>
            </a:r>
            <a:r>
              <a:rPr lang="en-US" i="1" dirty="0" err="1"/>
              <a:t>dofirst</a:t>
            </a:r>
            <a:r>
              <a:rPr lang="en-US" dirty="0"/>
              <a:t>) and value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= [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dofirst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:{first -&gt; [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dosecond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:{second -&gt;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first+","+second }]}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/>
              <a:t>This time, the map value is a closure, that takes a parameter and returns another map: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nestedMap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map2.dofirst(1)</a:t>
            </a:r>
          </a:p>
          <a:p>
            <a:r>
              <a:rPr lang="en-US" dirty="0"/>
              <a:t>The map returned by calling </a:t>
            </a:r>
            <a:r>
              <a:rPr lang="en-US" i="1" dirty="0" err="1"/>
              <a:t>dofirst</a:t>
            </a:r>
            <a:r>
              <a:rPr lang="en-US" dirty="0"/>
              <a:t> has a single key (</a:t>
            </a:r>
            <a:r>
              <a:rPr lang="en-US" i="1" dirty="0" err="1"/>
              <a:t>dosecond</a:t>
            </a:r>
            <a:r>
              <a:rPr lang="en-US" dirty="0"/>
              <a:t>) whose value is a closure that will print the values of the parameters for both </a:t>
            </a:r>
            <a:r>
              <a:rPr lang="en-US" i="1" dirty="0" err="1"/>
              <a:t>dofirst</a:t>
            </a:r>
            <a:r>
              <a:rPr lang="en-US" dirty="0"/>
              <a:t> and </a:t>
            </a:r>
            <a:r>
              <a:rPr lang="en-US" i="1" dirty="0" err="1"/>
              <a:t>dosecond</a:t>
            </a:r>
            <a:r>
              <a:rPr lang="en-US" dirty="0"/>
              <a:t>. We can call it like this: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nestedMap.dosecond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r>
              <a:rPr lang="en-US" dirty="0"/>
              <a:t>Or we can put the calls together, with or without parentheses: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map.dofirst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dosecond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map.dofirst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dosecond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2018" y="5388607"/>
            <a:ext cx="918841" cy="646331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1,2</a:t>
            </a:r>
          </a:p>
        </p:txBody>
      </p:sp>
    </p:spTree>
    <p:extLst>
      <p:ext uri="{BB962C8B-B14F-4D97-AF65-F5344CB8AC3E}">
        <p14:creationId xmlns:p14="http://schemas.microsoft.com/office/powerpoint/2010/main" val="6333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u="sng" dirty="0"/>
              <a:t>regular expression</a:t>
            </a:r>
            <a:r>
              <a:rPr lang="en-GB" dirty="0"/>
              <a:t>, or regex, is a sequence of characters that define a search pattern, mainly for use in pattern matching with strings, for example for "find and replace“ - like operations</a:t>
            </a:r>
          </a:p>
          <a:p>
            <a:r>
              <a:rPr lang="en-GB" dirty="0"/>
              <a:t>Regular expressions use a declarative syntax to define patterns </a:t>
            </a:r>
          </a:p>
          <a:p>
            <a:r>
              <a:rPr lang="en-GB" dirty="0"/>
              <a:t>Matched against strings by an implementation of a regular expression engine – these are available in many programming languages</a:t>
            </a:r>
          </a:p>
          <a:p>
            <a:r>
              <a:rPr lang="en-GB" dirty="0"/>
              <a:t>Very simple example: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/>
              <a:t>is a regular expression which can be matched against the string: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Groovy</a:t>
            </a:r>
          </a:p>
          <a:p>
            <a:r>
              <a:rPr lang="en-GB" dirty="0"/>
              <a:t>Which will give a match because </a:t>
            </a:r>
            <a:r>
              <a:rPr lang="en-GB" dirty="0">
                <a:solidFill>
                  <a:srgbClr val="00B050"/>
                </a:solidFill>
              </a:rPr>
              <a:t>Gr</a:t>
            </a:r>
            <a:r>
              <a:rPr lang="en-GB" dirty="0">
                <a:solidFill>
                  <a:srgbClr val="FF0000"/>
                </a:solidFill>
              </a:rPr>
              <a:t>oo</a:t>
            </a:r>
            <a:r>
              <a:rPr lang="en-GB" dirty="0">
                <a:solidFill>
                  <a:srgbClr val="00B050"/>
                </a:solidFill>
              </a:rPr>
              <a:t>vy</a:t>
            </a:r>
            <a:r>
              <a:rPr lang="en-GB" dirty="0"/>
              <a:t> contains the pattern </a:t>
            </a:r>
            <a:r>
              <a:rPr lang="en-GB" dirty="0" err="1">
                <a:solidFill>
                  <a:srgbClr val="FF0000"/>
                </a:solidFill>
              </a:rPr>
              <a:t>oo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 language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maps in this way to implement the DSL</a:t>
            </a:r>
          </a:p>
          <a:p>
            <a:r>
              <a:rPr lang="en-US" dirty="0"/>
              <a:t>First, we need </a:t>
            </a:r>
            <a:r>
              <a:rPr lang="en-US"/>
              <a:t>to define </a:t>
            </a:r>
            <a:r>
              <a:rPr lang="en-US" dirty="0"/>
              <a:t>some closures to define the math functions we will support (the </a:t>
            </a:r>
            <a:r>
              <a:rPr lang="en-US" i="1" dirty="0" err="1"/>
              <a:t>funcs</a:t>
            </a:r>
            <a:r>
              <a:rPr lang="en-US" dirty="0"/>
              <a:t>) – just square root and log for this simple example: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square_root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(it) 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 = {it * it}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= {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Math.log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(it)}</a:t>
            </a:r>
          </a:p>
          <a:p>
            <a:r>
              <a:rPr lang="en-US" dirty="0"/>
              <a:t>Next need to define some closures to perform the </a:t>
            </a:r>
            <a:r>
              <a:rPr lang="en-US" i="1" dirty="0"/>
              <a:t>actions</a:t>
            </a:r>
            <a:r>
              <a:rPr lang="en-US" dirty="0"/>
              <a:t> we need with the results of the </a:t>
            </a:r>
            <a:r>
              <a:rPr lang="en-US" i="1" dirty="0" err="1"/>
              <a:t>funcs</a:t>
            </a:r>
            <a:r>
              <a:rPr lang="en-US" dirty="0"/>
              <a:t>– we will implement actions to print (</a:t>
            </a:r>
            <a:r>
              <a:rPr lang="en-US" i="1" dirty="0"/>
              <a:t>show</a:t>
            </a:r>
            <a:r>
              <a:rPr lang="en-US" dirty="0"/>
              <a:t>) and add to a running total (</a:t>
            </a:r>
            <a:r>
              <a:rPr lang="en-US" i="1" dirty="0"/>
              <a:t>add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 = 0 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= {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 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= { total += it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 </a:t>
            </a:r>
            <a:r>
              <a:rPr lang="en-US"/>
              <a:t>language </a:t>
            </a:r>
            <a:r>
              <a:rPr lang="en-US" smtClean="0"/>
              <a:t>extensions</a:t>
            </a:r>
            <a:r>
              <a:rPr lang="en-GB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058400" cy="471109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Finally, we need to implement the command chain to call the </a:t>
            </a:r>
            <a:r>
              <a:rPr lang="en-US" sz="2200" i="1" dirty="0"/>
              <a:t>actions</a:t>
            </a:r>
            <a:r>
              <a:rPr lang="en-US" sz="2200" dirty="0"/>
              <a:t> and </a:t>
            </a:r>
            <a:r>
              <a:rPr lang="en-US" sz="2200" i="1" dirty="0" err="1"/>
              <a:t>funcs</a:t>
            </a:r>
            <a:endParaRPr lang="en-US" sz="2200" i="1" dirty="0"/>
          </a:p>
          <a:p>
            <a:r>
              <a:rPr lang="en-US" sz="2200" dirty="0"/>
              <a:t>This is similar to the previous example, except that we define a function </a:t>
            </a:r>
            <a:r>
              <a:rPr lang="en-US" sz="2200" i="1" dirty="0"/>
              <a:t>please</a:t>
            </a:r>
            <a:r>
              <a:rPr lang="en-US" sz="2200" dirty="0"/>
              <a:t> that takes a parameter and returns a map </a:t>
            </a:r>
          </a:p>
          <a:p>
            <a:r>
              <a:rPr lang="en-US" sz="2200" dirty="0"/>
              <a:t>Map has a single key (</a:t>
            </a:r>
            <a:r>
              <a:rPr lang="en-US" sz="2200" i="1" dirty="0"/>
              <a:t>the</a:t>
            </a:r>
            <a:r>
              <a:rPr lang="en-US" sz="2200" dirty="0"/>
              <a:t>), value is a closure that returns another map, which in turn has a single key (</a:t>
            </a:r>
            <a:r>
              <a:rPr lang="en-US" sz="2200" i="1" dirty="0"/>
              <a:t>of</a:t>
            </a:r>
            <a:r>
              <a:rPr lang="en-US" sz="2200" dirty="0"/>
              <a:t>) with a value that is another closure </a:t>
            </a:r>
          </a:p>
          <a:p>
            <a:r>
              <a:rPr lang="en-US" sz="2200" dirty="0"/>
              <a:t>The nested map closure uses the parameters in a command chain to invoke the specified </a:t>
            </a:r>
            <a:r>
              <a:rPr lang="en-US" sz="2200" i="1" dirty="0"/>
              <a:t>action</a:t>
            </a:r>
            <a:r>
              <a:rPr lang="en-US" sz="2200" dirty="0"/>
              <a:t> and </a:t>
            </a:r>
            <a:r>
              <a:rPr lang="en-US" sz="2200" i="1" dirty="0" err="1"/>
              <a:t>func</a:t>
            </a:r>
            <a:r>
              <a:rPr lang="en-US" sz="2200" dirty="0"/>
              <a:t> on the specified value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please(action) {</a:t>
            </a:r>
            <a:b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[the: {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b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[of: { n -&gt; action(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 }]</a:t>
            </a:r>
            <a:b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}]</a:t>
            </a:r>
            <a:b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show the log of 100</a:t>
            </a:r>
            <a:b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2018" y="5388607"/>
            <a:ext cx="2337499" cy="646331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4.605170185988092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7595" y="3832801"/>
            <a:ext cx="423796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</a:t>
            </a:r>
            <a:r>
              <a:rPr lang="en-US" i="1" dirty="0"/>
              <a:t>action</a:t>
            </a:r>
            <a:r>
              <a:rPr lang="en-US" dirty="0"/>
              <a:t> and </a:t>
            </a:r>
            <a:r>
              <a:rPr lang="en-US" i="1" dirty="0" err="1"/>
              <a:t>func</a:t>
            </a:r>
            <a:r>
              <a:rPr lang="en-US" dirty="0"/>
              <a:t> closures, together with the </a:t>
            </a:r>
            <a:r>
              <a:rPr lang="en-US" i="1" dirty="0"/>
              <a:t>please</a:t>
            </a:r>
            <a:r>
              <a:rPr lang="en-US" dirty="0"/>
              <a:t> function extend Groovy to support the syntax of the DSL, so DSL commands are now valid Groovy as long as these are in scope</a:t>
            </a:r>
          </a:p>
        </p:txBody>
      </p:sp>
    </p:spTree>
    <p:extLst>
      <p:ext uri="{BB962C8B-B14F-4D97-AF65-F5344CB8AC3E}">
        <p14:creationId xmlns:p14="http://schemas.microsoft.com/office/powerpoint/2010/main" val="2635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DSL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another example DSL which uses some different Groovy goodness</a:t>
            </a:r>
          </a:p>
          <a:p>
            <a:r>
              <a:rPr lang="en-US" dirty="0"/>
              <a:t>A pizza delivery company needs to have an XML representation of each pizza ordered, which can then be used by another part of the company’s system – for example to give instructions to the kitchen on what to cook</a:t>
            </a:r>
          </a:p>
          <a:p>
            <a:r>
              <a:rPr lang="en-US" dirty="0"/>
              <a:t>Want to create </a:t>
            </a:r>
            <a:r>
              <a:rPr lang="en-US" i="1" dirty="0"/>
              <a:t>Pizza Definition Language (</a:t>
            </a:r>
            <a:r>
              <a:rPr lang="en-US" i="1" dirty="0" err="1"/>
              <a:t>PizzaDsL</a:t>
            </a:r>
            <a:r>
              <a:rPr lang="en-US" i="1" dirty="0"/>
              <a:t>), </a:t>
            </a:r>
            <a:r>
              <a:rPr lang="en-US" dirty="0"/>
              <a:t>which allows pizza orders to be described with a simpler syntax than XML, and then transformed to 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2193" y="3633066"/>
            <a:ext cx="3477234" cy="2585323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PizzaDsL.make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base "Thin and crispy"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size "Large"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sauce "BBQ"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topping "Chicken"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topping "Bacon"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topping "Onions"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xml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9442" y="3605479"/>
            <a:ext cx="4490332" cy="2862322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&lt;pizza&gt;</a:t>
            </a:r>
            <a:b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&lt;base&gt;Thin and crispy&lt;/base&gt;</a:t>
            </a:r>
            <a:b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&lt;size&gt;Large&lt;/size&gt;</a:t>
            </a:r>
            <a:b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&lt;sauce&gt;BBQ&lt;/sauce&gt;</a:t>
            </a:r>
            <a:b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&lt;toppings&gt;    </a:t>
            </a:r>
          </a:p>
          <a:p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&lt;topping&gt;Chicken&lt;/topping&gt;</a:t>
            </a:r>
            <a:b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&lt;topping&gt;Bacon&lt;/topping&gt;</a:t>
            </a:r>
            <a:b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&lt;topping&gt;Onions&lt;/topping&gt;  </a:t>
            </a:r>
            <a:b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&lt;/toppings&gt;</a:t>
            </a:r>
            <a:b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&lt;/pizza&gt;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653643" y="4425042"/>
            <a:ext cx="832757" cy="55517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PizzaDsl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058400" cy="4678438"/>
          </a:xfrm>
        </p:spPr>
        <p:txBody>
          <a:bodyPr>
            <a:normAutofit/>
          </a:bodyPr>
          <a:lstStyle/>
          <a:p>
            <a:r>
              <a:rPr lang="en-US" dirty="0"/>
              <a:t>The DSL will be implemented with a Groovy class </a:t>
            </a:r>
            <a:r>
              <a:rPr lang="en-US" i="1" dirty="0" err="1"/>
              <a:t>PizzaDsl</a:t>
            </a:r>
            <a:endParaRPr lang="en-US" i="1" dirty="0"/>
          </a:p>
          <a:p>
            <a:r>
              <a:rPr lang="en-US" dirty="0"/>
              <a:t>The PDL description of a pizza is actually a set of method calls (no parentheses) inside a closure</a:t>
            </a:r>
          </a:p>
          <a:p>
            <a:r>
              <a:rPr lang="en-US" dirty="0"/>
              <a:t>The closure is passed as a parameter to a method make: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static make(closure) 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PizzaDsl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PizzaDsl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closure.delegate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closure()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This static method creates a </a:t>
            </a:r>
            <a:r>
              <a:rPr lang="en-US" i="1" dirty="0" err="1"/>
              <a:t>PizzaDsl</a:t>
            </a:r>
            <a:r>
              <a:rPr lang="en-US" dirty="0"/>
              <a:t> object which then becomes the delegate for the closure (you saw closure delegates in the previous lecture)</a:t>
            </a:r>
          </a:p>
          <a:p>
            <a:r>
              <a:rPr lang="en-US" dirty="0"/>
              <a:t>Any method call in the closure will be delegated to a method with the same name in the </a:t>
            </a:r>
            <a:r>
              <a:rPr lang="en-US" i="1" dirty="0" err="1"/>
              <a:t>PizzaDsl</a:t>
            </a:r>
            <a:r>
              <a:rPr lang="en-US" dirty="0"/>
              <a:t> class – for example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"Thin </a:t>
            </a:r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crispy" </a:t>
            </a:r>
            <a:r>
              <a:rPr lang="en-US" dirty="0"/>
              <a:t>in the PDL description will attempt to call a method </a:t>
            </a:r>
            <a:r>
              <a:rPr lang="en-US" i="1" dirty="0"/>
              <a:t>base</a:t>
            </a:r>
            <a:r>
              <a:rPr lang="en-US" dirty="0"/>
              <a:t> of the </a:t>
            </a:r>
            <a:r>
              <a:rPr lang="en-US" i="1" dirty="0" err="1"/>
              <a:t>PizzaDsl</a:t>
            </a:r>
            <a:r>
              <a:rPr lang="en-US" dirty="0"/>
              <a:t> object, with the parameter </a:t>
            </a:r>
            <a:r>
              <a:rPr lang="en-US" i="1" dirty="0"/>
              <a:t>“Thin and crispy”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err="1"/>
              <a:t>PizzaDsl</a:t>
            </a:r>
            <a:r>
              <a:rPr lang="en-US"/>
              <a:t> </a:t>
            </a:r>
            <a:r>
              <a:rPr lang="en-US" smtClean="0"/>
              <a:t>class</a:t>
            </a:r>
            <a:r>
              <a:rPr lang="en-GB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058400" cy="4662110"/>
          </a:xfrm>
        </p:spPr>
        <p:txBody>
          <a:bodyPr>
            <a:normAutofit/>
          </a:bodyPr>
          <a:lstStyle/>
          <a:p>
            <a:r>
              <a:rPr lang="en-US" dirty="0" err="1"/>
              <a:t>PizzaDsl</a:t>
            </a:r>
            <a:r>
              <a:rPr lang="en-US" dirty="0"/>
              <a:t> has some properties: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sauceText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toppings = []</a:t>
            </a:r>
          </a:p>
          <a:p>
            <a:r>
              <a:rPr lang="en-US" dirty="0"/>
              <a:t>The methods that the PDL closure delegates to are all simply setters for the properties, except for </a:t>
            </a:r>
            <a:r>
              <a:rPr lang="en-US" i="1" dirty="0"/>
              <a:t>topping</a:t>
            </a:r>
            <a:r>
              <a:rPr lang="en-US" dirty="0"/>
              <a:t>, which adds a Topping to the </a:t>
            </a:r>
            <a:r>
              <a:rPr lang="en-US" i="1" dirty="0"/>
              <a:t>toppings</a:t>
            </a:r>
            <a:r>
              <a:rPr lang="en-US" dirty="0"/>
              <a:t> array (a very simple class </a:t>
            </a:r>
            <a:r>
              <a:rPr lang="en-US" i="1" dirty="0"/>
              <a:t>Topping</a:t>
            </a:r>
            <a:r>
              <a:rPr lang="en-US" dirty="0"/>
              <a:t> is defined)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base(String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this.baseText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topping(String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topping = new Topping(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toppingName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toppings &lt;&lt; topping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commands in the </a:t>
            </a:r>
            <a:r>
              <a:rPr lang="en-US" i="1" dirty="0"/>
              <a:t>Pizza Definition Language </a:t>
            </a:r>
            <a:r>
              <a:rPr lang="en-US" dirty="0"/>
              <a:t>simply populate the properties of the </a:t>
            </a:r>
            <a:r>
              <a:rPr lang="en-US" i="1" dirty="0" err="1"/>
              <a:t>PizzaDsL</a:t>
            </a:r>
            <a:r>
              <a:rPr lang="en-US" dirty="0"/>
              <a:t> object</a:t>
            </a:r>
          </a:p>
          <a:p>
            <a:r>
              <a:rPr lang="en-US" dirty="0"/>
              <a:t>The final command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dirty="0"/>
              <a:t> delegates (by convention) to a method </a:t>
            </a:r>
            <a:r>
              <a:rPr lang="en-US" i="1" dirty="0" err="1"/>
              <a:t>getXml</a:t>
            </a:r>
            <a:endParaRPr lang="en-US" i="1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getXml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doXml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This method simply calls another method </a:t>
            </a:r>
            <a:r>
              <a:rPr lang="en-US" i="1" dirty="0" err="1"/>
              <a:t>doXml</a:t>
            </a:r>
            <a:r>
              <a:rPr lang="en-US" dirty="0"/>
              <a:t>, passing the current </a:t>
            </a:r>
            <a:r>
              <a:rPr lang="en-US" i="1" dirty="0" err="1"/>
              <a:t>PizzaDsL</a:t>
            </a:r>
            <a:r>
              <a:rPr lang="en-US" dirty="0"/>
              <a:t> object as a parameter</a:t>
            </a:r>
          </a:p>
          <a:p>
            <a:r>
              <a:rPr lang="en-US" i="1" dirty="0" err="1"/>
              <a:t>doXml</a:t>
            </a:r>
            <a:r>
              <a:rPr lang="en-US" dirty="0"/>
              <a:t> uses a Groovy </a:t>
            </a:r>
            <a:r>
              <a:rPr lang="en-US" i="1" dirty="0" err="1"/>
              <a:t>MarkupBuilder</a:t>
            </a:r>
            <a:r>
              <a:rPr lang="en-US" dirty="0"/>
              <a:t> to generate an XML representation of the object</a:t>
            </a:r>
          </a:p>
          <a:p>
            <a:r>
              <a:rPr lang="en-US" dirty="0"/>
              <a:t>This is an implementation of the Builder pattern, which is quite commonly used for DSLs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</a:t>
            </a:r>
            <a:r>
              <a:rPr lang="en-US" smtClean="0"/>
              <a:t>XML</a:t>
            </a:r>
            <a:r>
              <a:rPr lang="en-GB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doXml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PizzaDsL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writer = new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MarkupBuilder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(writer)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xml.pizza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base(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dsl.baseText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size(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dsl.sizeText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sauce(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dsl.sauceText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toppings 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for (s in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dsl.toppings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"topping"(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s.toppingName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writer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2951" y="1615815"/>
            <a:ext cx="5030577" cy="3970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Note that here we are calling a method </a:t>
            </a:r>
            <a:r>
              <a:rPr lang="en-US" i="1" dirty="0"/>
              <a:t>pizza</a:t>
            </a:r>
            <a:r>
              <a:rPr lang="en-US" dirty="0"/>
              <a:t> of the object </a:t>
            </a:r>
            <a:r>
              <a:rPr lang="en-US" i="1" dirty="0"/>
              <a:t>xml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/>
              <a:t>xml</a:t>
            </a:r>
            <a:r>
              <a:rPr lang="en-US" dirty="0"/>
              <a:t> is an instance of </a:t>
            </a:r>
            <a:r>
              <a:rPr lang="en-US" dirty="0" err="1"/>
              <a:t>Groovys</a:t>
            </a:r>
            <a:r>
              <a:rPr lang="en-US" dirty="0"/>
              <a:t> </a:t>
            </a:r>
            <a:r>
              <a:rPr lang="en-US" i="1" dirty="0" err="1"/>
              <a:t>MarkupBuilder</a:t>
            </a:r>
            <a:r>
              <a:rPr lang="en-US" i="1" dirty="0"/>
              <a:t> </a:t>
            </a:r>
            <a:r>
              <a:rPr lang="en-US" dirty="0"/>
              <a:t>class, which </a:t>
            </a:r>
            <a:r>
              <a:rPr lang="en-US" u="sng" dirty="0"/>
              <a:t>certainly</a:t>
            </a:r>
            <a:r>
              <a:rPr lang="en-US" dirty="0"/>
              <a:t> doesn’t have a method called </a:t>
            </a:r>
            <a:r>
              <a:rPr lang="en-US" i="1" dirty="0"/>
              <a:t>pizza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So we are defining a closure and dynamically adding it as a method to the </a:t>
            </a:r>
            <a:r>
              <a:rPr lang="en-US" i="1" dirty="0" err="1"/>
              <a:t>MarkupBuilder</a:t>
            </a:r>
            <a:r>
              <a:rPr lang="en-US" dirty="0"/>
              <a:t> object and calling it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This will generate XML elements based on the method calls in the closure, using the properties of the </a:t>
            </a:r>
            <a:r>
              <a:rPr lang="en-US" i="1" dirty="0" err="1"/>
              <a:t>PizzaDsL</a:t>
            </a:r>
            <a:r>
              <a:rPr lang="en-US" dirty="0"/>
              <a:t> object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(see code download, which also has a </a:t>
            </a:r>
            <a:r>
              <a:rPr lang="en-US" i="1" dirty="0" err="1"/>
              <a:t>doHtml</a:t>
            </a:r>
            <a:r>
              <a:rPr lang="en-US" dirty="0"/>
              <a:t> method which can be called from the PDL with the command </a:t>
            </a:r>
            <a:r>
              <a:rPr lang="en-US" i="1" dirty="0"/>
              <a:t>html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282043" y="2498271"/>
            <a:ext cx="3590909" cy="1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Groovy and DSLs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Groovy’s</a:t>
            </a:r>
            <a:r>
              <a:rPr lang="en-US" dirty="0"/>
              <a:t> dynamic nature and syntax provide good support for implementing DSLs</a:t>
            </a:r>
          </a:p>
          <a:p>
            <a:r>
              <a:rPr lang="en-US" dirty="0"/>
              <a:t>In these internal DSL examples you have seen the use of: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Delegation</a:t>
            </a:r>
          </a:p>
          <a:p>
            <a:pPr lvl="1"/>
            <a:r>
              <a:rPr lang="en-US" dirty="0"/>
              <a:t>Dynamic methods</a:t>
            </a:r>
          </a:p>
          <a:p>
            <a:pPr lvl="1"/>
            <a:r>
              <a:rPr lang="en-US" dirty="0"/>
              <a:t>Command chains</a:t>
            </a:r>
          </a:p>
          <a:p>
            <a:r>
              <a:rPr lang="en-US" dirty="0"/>
              <a:t>Many other languages can be used to create DSLs, both internal and external</a:t>
            </a:r>
          </a:p>
          <a:p>
            <a:r>
              <a:rPr lang="en-US" dirty="0"/>
              <a:t>Scala is useful for external DSLs in particular because of its parser </a:t>
            </a:r>
            <a:r>
              <a:rPr lang="en-US" dirty="0" err="1"/>
              <a:t>combinators</a:t>
            </a:r>
            <a:r>
              <a:rPr lang="en-US" dirty="0"/>
              <a:t> – you can see examples of this in </a:t>
            </a:r>
            <a:r>
              <a:rPr lang="en-US" dirty="0" err="1"/>
              <a:t>Odersky’s</a:t>
            </a:r>
            <a:r>
              <a:rPr lang="en-US" dirty="0"/>
              <a:t> book but we will not go into detail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characteristics of variety of declarative languages have been illustrated,  and examples of the use and implementation of some of these within a general purpose language (</a:t>
            </a:r>
            <a:r>
              <a:rPr lang="en-GB" dirty="0" err="1"/>
              <a:t>GroovY</a:t>
            </a:r>
            <a:r>
              <a:rPr lang="en-GB" dirty="0"/>
              <a:t>) has been illustrated</a:t>
            </a:r>
          </a:p>
          <a:p>
            <a:pPr lvl="1"/>
            <a:r>
              <a:rPr lang="en-GB" b="1" dirty="0" err="1"/>
              <a:t>Markup</a:t>
            </a:r>
            <a:r>
              <a:rPr lang="en-GB" b="1" dirty="0"/>
              <a:t> languages</a:t>
            </a:r>
          </a:p>
          <a:p>
            <a:pPr lvl="1"/>
            <a:r>
              <a:rPr lang="en-GB" b="1" dirty="0"/>
              <a:t>Regular expressions and their use on Groovy</a:t>
            </a:r>
          </a:p>
          <a:p>
            <a:pPr lvl="1"/>
            <a:r>
              <a:rPr lang="en-GB" b="1" dirty="0"/>
              <a:t>Rules engines</a:t>
            </a:r>
          </a:p>
          <a:p>
            <a:pPr lvl="1"/>
            <a:r>
              <a:rPr lang="en-GB" b="1" dirty="0"/>
              <a:t>Creating a rules engine in Groovy</a:t>
            </a:r>
          </a:p>
          <a:p>
            <a:pPr lvl="1"/>
            <a:r>
              <a:rPr lang="en-GB" b="1" dirty="0"/>
              <a:t>Logic programming (</a:t>
            </a:r>
            <a:r>
              <a:rPr lang="en-GB" b="1" dirty="0" err="1"/>
              <a:t>Prolog</a:t>
            </a:r>
            <a:r>
              <a:rPr lang="en-GB" b="1" dirty="0"/>
              <a:t>)</a:t>
            </a:r>
          </a:p>
          <a:p>
            <a:pPr lvl="1"/>
            <a:r>
              <a:rPr lang="en-GB" b="1" dirty="0"/>
              <a:t>Domain Specific Languages (DSLs)</a:t>
            </a:r>
          </a:p>
          <a:p>
            <a:pPr lvl="1"/>
            <a:r>
              <a:rPr lang="en-GB" b="1" dirty="0"/>
              <a:t>Implementing and using DSLs in Groovy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95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"/>
              </a:rPr>
              <a:t>http://www.w3schools.com/jsref/jsref_obj_regexp.asp</a:t>
            </a:r>
          </a:p>
          <a:p>
            <a:r>
              <a:rPr lang="en-GB" dirty="0">
                <a:hlinkClick r:id=""/>
              </a:rPr>
              <a:t>http://martinfowler.com/bliki/RulesEngine.html</a:t>
            </a:r>
            <a:endParaRPr lang="en-GB" dirty="0"/>
          </a:p>
          <a:p>
            <a:r>
              <a:rPr lang="en-GB" dirty="0">
                <a:hlinkClick r:id="rId2"/>
              </a:rPr>
              <a:t>https://docs.jboss.org/drools/release/5.4.0.CR1/drools-expert-docs/html/ch01.html</a:t>
            </a:r>
            <a:endParaRPr lang="en-GB" dirty="0"/>
          </a:p>
          <a:p>
            <a:r>
              <a:rPr lang="en-GB" dirty="0">
                <a:hlinkClick r:id="rId3"/>
              </a:rPr>
              <a:t>http://www.pleus.net/articles/grules/grules.pdf</a:t>
            </a:r>
            <a:endParaRPr lang="en-GB" dirty="0"/>
          </a:p>
          <a:p>
            <a:r>
              <a:rPr lang="en-GB" dirty="0">
                <a:hlinkClick r:id="rId4"/>
              </a:rPr>
              <a:t>https://www.packtpub.com/application-development/groovy-domain-specific-languages</a:t>
            </a:r>
            <a:r>
              <a:rPr lang="en-GB" dirty="0"/>
              <a:t> (book)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8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 syntax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7583" y="1477513"/>
          <a:ext cx="8466706" cy="4800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3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333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105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effectLst/>
                        </a:rPr>
                        <a:t>Metacharacter</a:t>
                      </a:r>
                      <a:endParaRPr lang="en-GB" sz="1400" b="1" dirty="0">
                        <a:effectLst/>
                      </a:endParaRPr>
                    </a:p>
                  </a:txBody>
                  <a:tcPr marL="25854" marR="25854" marT="12927" marB="129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Description</a:t>
                      </a:r>
                    </a:p>
                  </a:txBody>
                  <a:tcPr marL="25854" marR="25854" marT="12927" marB="129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105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.</a:t>
                      </a:r>
                    </a:p>
                  </a:txBody>
                  <a:tcPr marL="25854" marR="25854" marT="12927" marB="12927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Matches any single character</a:t>
                      </a:r>
                    </a:p>
                  </a:txBody>
                  <a:tcPr marL="25854" marR="25854" marT="12927" marB="129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21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[ ]</a:t>
                      </a:r>
                    </a:p>
                  </a:txBody>
                  <a:tcPr marL="25854" marR="25854" marT="12927" marB="12927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A bracket expression. Matches a single character that is contained within the brackets. </a:t>
                      </a:r>
                    </a:p>
                  </a:txBody>
                  <a:tcPr marL="25854" marR="25854" marT="12927" marB="129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21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[^ ]</a:t>
                      </a:r>
                    </a:p>
                  </a:txBody>
                  <a:tcPr marL="25854" marR="25854" marT="12927" marB="12927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Matches a single character that is not contained within the brackets</a:t>
                      </a:r>
                    </a:p>
                  </a:txBody>
                  <a:tcPr marL="25854" marR="25854" marT="12927" marB="129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05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^</a:t>
                      </a:r>
                    </a:p>
                  </a:txBody>
                  <a:tcPr marL="25854" marR="25854" marT="12927" marB="12927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Matches the starting position within the string</a:t>
                      </a:r>
                    </a:p>
                  </a:txBody>
                  <a:tcPr marL="25854" marR="25854" marT="12927" marB="129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105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$</a:t>
                      </a:r>
                    </a:p>
                  </a:txBody>
                  <a:tcPr marL="25854" marR="25854" marT="12927" marB="12927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Matches the ending position of the string</a:t>
                      </a:r>
                    </a:p>
                  </a:txBody>
                  <a:tcPr marL="25854" marR="25854" marT="12927" marB="129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821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( )</a:t>
                      </a:r>
                    </a:p>
                  </a:txBody>
                  <a:tcPr marL="25854" marR="25854" marT="12927" marB="12927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Defines a marked subexpression. The string matched within the parentheses can be recalled</a:t>
                      </a:r>
                    </a:p>
                  </a:txBody>
                  <a:tcPr marL="25854" marR="25854" marT="12927" marB="129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821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\n</a:t>
                      </a:r>
                    </a:p>
                  </a:txBody>
                  <a:tcPr marL="25854" marR="25854" marT="12927" marB="12927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Matches what the nth marked subexpression matched, where n is a digit from 1 to 9.</a:t>
                      </a:r>
                    </a:p>
                  </a:txBody>
                  <a:tcPr marL="25854" marR="25854" marT="12927" marB="129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105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*</a:t>
                      </a:r>
                    </a:p>
                  </a:txBody>
                  <a:tcPr marL="25854" marR="25854" marT="12927" marB="12927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Matches the preceding element zero or more times</a:t>
                      </a:r>
                    </a:p>
                  </a:txBody>
                  <a:tcPr marL="25854" marR="25854" marT="12927" marB="129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821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{</a:t>
                      </a:r>
                      <a:r>
                        <a:rPr lang="en-GB" sz="1400" dirty="0" err="1">
                          <a:effectLst/>
                        </a:rPr>
                        <a:t>m,n</a:t>
                      </a:r>
                      <a:r>
                        <a:rPr lang="en-GB" sz="1400" dirty="0">
                          <a:effectLst/>
                        </a:rPr>
                        <a:t>}</a:t>
                      </a:r>
                    </a:p>
                  </a:txBody>
                  <a:tcPr marL="25854" marR="25854" marT="12927" marB="12927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Matches the preceding element at least m and not more than n times</a:t>
                      </a:r>
                    </a:p>
                  </a:txBody>
                  <a:tcPr marL="25854" marR="25854" marT="12927" marB="129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165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Matches the preceding element zero or one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165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Matches the preceding element one or more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6759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The choice (also known as alternation or set union) operator matches either the expression before or the expression after the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5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472928" cy="4524861"/>
          </a:xfrm>
        </p:spPr>
        <p:txBody>
          <a:bodyPr/>
          <a:lstStyle/>
          <a:p>
            <a:r>
              <a:rPr lang="en-GB" dirty="0"/>
              <a:t>Online tools, such as </a:t>
            </a:r>
            <a:r>
              <a:rPr lang="en-GB" dirty="0">
                <a:hlinkClick r:id="rId2"/>
              </a:rPr>
              <a:t>https://regex101.com/</a:t>
            </a:r>
            <a:r>
              <a:rPr lang="en-GB" dirty="0"/>
              <a:t> are great for developing and testing regexes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Matching is simple in Groovy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'Groovy' =~ /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         </a:t>
            </a:r>
          </a:p>
          <a:p>
            <a:r>
              <a:rPr lang="en-GB" dirty="0"/>
              <a:t>Usually use regexes to do something useful in an application</a:t>
            </a:r>
          </a:p>
          <a:p>
            <a:r>
              <a:rPr lang="en-GB" dirty="0"/>
              <a:t>For example, the regex [, ] matches either a comma or a space, can use to find and replace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'A man, a plan, a canal, Panama'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test.replaceAll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("[, ]", "").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13" y="1969770"/>
            <a:ext cx="5029544" cy="127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28573" y="5408708"/>
            <a:ext cx="3147015" cy="707886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amanaplanacanalpanama</a:t>
            </a:r>
            <a:endParaRPr lang="en-US" sz="2000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6905" y="3096768"/>
            <a:ext cx="5863991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Evaluates to </a:t>
            </a:r>
            <a:r>
              <a:rPr lang="en-GB" i="1" dirty="0"/>
              <a:t>true</a:t>
            </a:r>
            <a:r>
              <a:rPr lang="en-GB" dirty="0"/>
              <a:t> or </a:t>
            </a:r>
            <a:r>
              <a:rPr lang="en-GB" i="1" dirty="0"/>
              <a:t>false</a:t>
            </a:r>
            <a:r>
              <a:rPr lang="en-GB" dirty="0"/>
              <a:t> depending on whether a match is found. Note that regexes in Groovy are usually written as </a:t>
            </a:r>
            <a:r>
              <a:rPr lang="en-GB" u="sng" dirty="0" err="1"/>
              <a:t>slashy</a:t>
            </a:r>
            <a:r>
              <a:rPr lang="en-GB" u="sng" dirty="0"/>
              <a:t> strings </a:t>
            </a:r>
            <a:r>
              <a:rPr lang="en-GB" dirty="0"/>
              <a:t>- / instead of “, used because you don’t need to escape \ characters in a </a:t>
            </a:r>
            <a:r>
              <a:rPr lang="en-GB" dirty="0" err="1"/>
              <a:t>slashy</a:t>
            </a:r>
            <a:r>
              <a:rPr lang="en-GB" dirty="0"/>
              <a:t> string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3462528" y="3696933"/>
            <a:ext cx="2414377" cy="289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9904" y="5931928"/>
            <a:ext cx="23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what to replace (regex)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3225" y="5925832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what to replace each match with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364736" y="5823611"/>
            <a:ext cx="310632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54624" y="5762651"/>
            <a:ext cx="280416" cy="23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6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examples illustrate the use of regex syntax</a:t>
            </a:r>
          </a:p>
          <a:p>
            <a:r>
              <a:rPr lang="en-GB" dirty="0"/>
              <a:t>Note that </a:t>
            </a:r>
            <a:r>
              <a:rPr lang="en-GB" u="sng" dirty="0"/>
              <a:t>assert</a:t>
            </a:r>
            <a:r>
              <a:rPr lang="en-GB" dirty="0"/>
              <a:t> in Groovy does nothing if expression is true, throws exception if false, useful for testing/demos</a:t>
            </a:r>
          </a:p>
          <a:p>
            <a:r>
              <a:rPr lang="en-GB" b="1" dirty="0"/>
              <a:t>first char in range a-c, second not in range n-p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 '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=~ /^[a-c][^n-p]/</a:t>
            </a:r>
            <a:endParaRPr lang="en-GB" dirty="0"/>
          </a:p>
          <a:p>
            <a:r>
              <a:rPr lang="en-GB" b="1" dirty="0"/>
              <a:t>includes any digit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 'a2cdef' =~ /\d/</a:t>
            </a:r>
            <a:endParaRPr lang="en-GB" dirty="0"/>
          </a:p>
          <a:p>
            <a:r>
              <a:rPr lang="en-GB" b="1" dirty="0"/>
              <a:t>includes three letter b's together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 '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abbbcdef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=~ /b{3}/</a:t>
            </a:r>
            <a:endParaRPr lang="en-GB" dirty="0"/>
          </a:p>
          <a:p>
            <a:r>
              <a:rPr lang="en-GB" b="1" dirty="0"/>
              <a:t>ends in one or more digits 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 'abcd34' =~ /\d+$/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regex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useful (and more complex) examples, for example for validating input in forms</a:t>
            </a:r>
          </a:p>
          <a:p>
            <a:r>
              <a:rPr lang="en-GB" b="1" dirty="0"/>
              <a:t>hex value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 '#ff1234' =~ /^#?([a-f0-9]{6}|[a-f0-9]{3})$/</a:t>
            </a:r>
          </a:p>
          <a:p>
            <a:pPr>
              <a:lnSpc>
                <a:spcPct val="100000"/>
              </a:lnSpc>
            </a:pPr>
            <a:r>
              <a:rPr lang="en-GB" b="1" dirty="0"/>
              <a:t>email address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 'jim@example.com' =~ /^([a-z0-9_\.-]+)@([\da-z\.-]+)\.([a-z\.]{2,6})$/</a:t>
            </a:r>
          </a:p>
          <a:p>
            <a:pPr>
              <a:lnSpc>
                <a:spcPct val="110000"/>
              </a:lnSpc>
            </a:pPr>
            <a:r>
              <a:rPr lang="en-GB" b="1" dirty="0"/>
              <a:t>date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 '13/10/2016' =~ /^(0?[1-9]|[12][0-9]|3[01])[\/\-](0?[1-9]|1[012])[\/\-]\d{4}$/</a:t>
            </a:r>
          </a:p>
          <a:p>
            <a:r>
              <a:rPr lang="en-GB" b="1" dirty="0"/>
              <a:t>Roman number</a:t>
            </a:r>
            <a:r>
              <a:rPr lang="en-GB" dirty="0"/>
              <a:t/>
            </a:r>
            <a:br>
              <a:rPr lang="en-GB" dirty="0"/>
            </a:b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 'MMXVI'   =~ /^(?</a:t>
            </a:r>
            <a:r>
              <a:rPr lang="en-GB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:(?=[MDCLXVI])((M{0,3})((C[DM])|(D?C{0,3}))?((X[LC])|(L?XX{0,2})|L)?((I[VX])|(V?(II{0,2}))|V)?))$/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91733"/>
            <a:ext cx="10115203" cy="465190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A  rules engine is based on the idea of a </a:t>
            </a:r>
            <a:r>
              <a:rPr lang="en-US" u="sng" dirty="0"/>
              <a:t>Production Rule System</a:t>
            </a:r>
          </a:p>
          <a:p>
            <a:pPr fontAlgn="base"/>
            <a:r>
              <a:rPr lang="en-US" dirty="0"/>
              <a:t>Set of production rules, or business </a:t>
            </a:r>
            <a:r>
              <a:rPr lang="en-US" dirty="0" err="1"/>
              <a:t>rules,each</a:t>
            </a:r>
            <a:r>
              <a:rPr lang="en-US" dirty="0"/>
              <a:t> of which has a condition and an action, for example</a:t>
            </a:r>
          </a:p>
          <a:p>
            <a:r>
              <a:rPr lang="en-US" dirty="0">
                <a:latin typeface="+mj-lt"/>
              </a:rPr>
              <a:t>if </a:t>
            </a:r>
            <a:r>
              <a:rPr lang="en-US" dirty="0" err="1">
                <a:latin typeface="+mj-lt"/>
              </a:rPr>
              <a:t>car.owner.hasCellPhone</a:t>
            </a:r>
            <a:r>
              <a:rPr lang="en-US" dirty="0">
                <a:latin typeface="+mj-lt"/>
              </a:rPr>
              <a:t> then premium += 100;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if </a:t>
            </a:r>
            <a:r>
              <a:rPr lang="en-US" dirty="0" err="1">
                <a:latin typeface="+mj-lt"/>
              </a:rPr>
              <a:t>car.model.theftRating</a:t>
            </a:r>
            <a:r>
              <a:rPr lang="en-US" dirty="0">
                <a:latin typeface="+mj-lt"/>
              </a:rPr>
              <a:t> &gt; 4 then premium += 200;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if </a:t>
            </a:r>
            <a:r>
              <a:rPr lang="en-US" dirty="0" err="1">
                <a:latin typeface="+mj-lt"/>
              </a:rPr>
              <a:t>car.owner.livesInDodgyArea</a:t>
            </a:r>
            <a:r>
              <a:rPr lang="en-US" dirty="0">
                <a:latin typeface="+mj-lt"/>
              </a:rPr>
              <a:t> &amp;&amp; </a:t>
            </a:r>
            <a:r>
              <a:rPr lang="en-US" dirty="0" err="1">
                <a:latin typeface="+mj-lt"/>
              </a:rPr>
              <a:t>car.model.theftRating</a:t>
            </a:r>
            <a:r>
              <a:rPr lang="en-US" dirty="0">
                <a:latin typeface="+mj-lt"/>
              </a:rPr>
              <a:t> &gt; 2 then premium += 300;</a:t>
            </a:r>
          </a:p>
          <a:p>
            <a:r>
              <a:rPr lang="en-US" dirty="0"/>
              <a:t>Rules can be written in any order, the engine decides when to evaluate them using whatever order makes sense for it</a:t>
            </a:r>
          </a:p>
          <a:p>
            <a:r>
              <a:rPr lang="en-US" dirty="0"/>
              <a:t>A </a:t>
            </a:r>
            <a:r>
              <a:rPr lang="en-US" u="sng" dirty="0"/>
              <a:t>rules engine </a:t>
            </a:r>
            <a:r>
              <a:rPr lang="en-US" dirty="0"/>
              <a:t>is a tool that allows you to program using this computational model</a:t>
            </a:r>
          </a:p>
          <a:p>
            <a:r>
              <a:rPr lang="en-US" dirty="0"/>
              <a:t>It may be a complete development environment, or a framework </a:t>
            </a:r>
          </a:p>
          <a:p>
            <a:r>
              <a:rPr lang="en-US" dirty="0"/>
              <a:t>Range from general purpose and enterprise-level products such as Drools for Java and various commercial enterprise-level products, to small scale-scale </a:t>
            </a:r>
            <a:r>
              <a:rPr lang="en-US"/>
              <a:t>implementations embedded </a:t>
            </a:r>
            <a:r>
              <a:rPr lang="en-US" dirty="0"/>
              <a:t>within an application – in some cases  it may be not difficult to write your 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9: declarative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4915</TotalTime>
  <Words>3410</Words>
  <Application>Microsoft Office PowerPoint</Application>
  <PresentationFormat>Custom</PresentationFormat>
  <Paragraphs>522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Retrospect</vt:lpstr>
      <vt:lpstr>Advanced Programming</vt:lpstr>
      <vt:lpstr>Declarative programming</vt:lpstr>
      <vt:lpstr>Markup languages</vt:lpstr>
      <vt:lpstr>Regular expressions</vt:lpstr>
      <vt:lpstr>Regular expression syntax</vt:lpstr>
      <vt:lpstr>Applying regular expressions</vt:lpstr>
      <vt:lpstr>Regex examples</vt:lpstr>
      <vt:lpstr>Some useful regex examples</vt:lpstr>
      <vt:lpstr>Rules engines</vt:lpstr>
      <vt:lpstr>Rules engine (cont.)</vt:lpstr>
      <vt:lpstr>Methods of rule execution</vt:lpstr>
      <vt:lpstr>Forward chaining</vt:lpstr>
      <vt:lpstr>Rules engine advantages and disadvantages</vt:lpstr>
      <vt:lpstr>Rules engine example in Groovy</vt:lpstr>
      <vt:lpstr>Rules engine example in Groovy (cont.)</vt:lpstr>
      <vt:lpstr>Rules engine example in Groovy (cont.)</vt:lpstr>
      <vt:lpstr>Rules engine example in Groovy (cont.)</vt:lpstr>
      <vt:lpstr>Rules engine example in Groovy (cont.)</vt:lpstr>
      <vt:lpstr>Rules engine example in Groovy (cont.)</vt:lpstr>
      <vt:lpstr>Rules engine example in Groovy (cont.)</vt:lpstr>
      <vt:lpstr>Rules engine example in Groovy (cont.)</vt:lpstr>
      <vt:lpstr>Rules engine example in Groovy (cont.)</vt:lpstr>
      <vt:lpstr>Logic programming</vt:lpstr>
      <vt:lpstr>Prolog facts and rules</vt:lpstr>
      <vt:lpstr>Solving the map colour problem</vt:lpstr>
      <vt:lpstr>Map facts and rules</vt:lpstr>
      <vt:lpstr>Map facts and rules (cont.)</vt:lpstr>
      <vt:lpstr>Solving the problem</vt:lpstr>
      <vt:lpstr>Prolog factorial</vt:lpstr>
      <vt:lpstr>Domain Specific Languages (DSLs)</vt:lpstr>
      <vt:lpstr>Goals of a DSL</vt:lpstr>
      <vt:lpstr>Internal DSLs</vt:lpstr>
      <vt:lpstr>Internal DSLs (cont.)</vt:lpstr>
      <vt:lpstr>External DSLs</vt:lpstr>
      <vt:lpstr>External DSLs (cont.)</vt:lpstr>
      <vt:lpstr>Implementing simple DSLs in Groovy</vt:lpstr>
      <vt:lpstr>Command chaining</vt:lpstr>
      <vt:lpstr>Command chaining and maps</vt:lpstr>
      <vt:lpstr>Command chaining and maps (cont.)</vt:lpstr>
      <vt:lpstr>DSL language extensions</vt:lpstr>
      <vt:lpstr>DSL language extensions (cont.)</vt:lpstr>
      <vt:lpstr>Another DSL example</vt:lpstr>
      <vt:lpstr>The PizzaDsl class</vt:lpstr>
      <vt:lpstr>The PizzaDsl class (cont.)</vt:lpstr>
      <vt:lpstr>Building XML</vt:lpstr>
      <vt:lpstr>Building XML (cont.)</vt:lpstr>
      <vt:lpstr>Groovy and DSLs</vt:lpstr>
      <vt:lpstr>Summary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Microsoft Office User</dc:creator>
  <cp:lastModifiedBy>Setup</cp:lastModifiedBy>
  <cp:revision>328</cp:revision>
  <cp:lastPrinted>2016-09-09T14:01:13Z</cp:lastPrinted>
  <dcterms:created xsi:type="dcterms:W3CDTF">2016-03-08T21:12:10Z</dcterms:created>
  <dcterms:modified xsi:type="dcterms:W3CDTF">2019-11-29T14:55:01Z</dcterms:modified>
</cp:coreProperties>
</file>