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4" r:id="rId3"/>
    <p:sldId id="273" r:id="rId4"/>
    <p:sldId id="272" r:id="rId5"/>
    <p:sldId id="271" r:id="rId6"/>
    <p:sldId id="275" r:id="rId7"/>
    <p:sldId id="257" r:id="rId8"/>
    <p:sldId id="258" r:id="rId9"/>
    <p:sldId id="259" r:id="rId10"/>
    <p:sldId id="260" r:id="rId11"/>
    <p:sldId id="261" r:id="rId12"/>
    <p:sldId id="262" r:id="rId13"/>
    <p:sldId id="270" r:id="rId14"/>
    <p:sldId id="276" r:id="rId15"/>
    <p:sldId id="277" r:id="rId16"/>
    <p:sldId id="264" r:id="rId17"/>
    <p:sldId id="263" r:id="rId18"/>
    <p:sldId id="265" r:id="rId19"/>
    <p:sldId id="267" r:id="rId20"/>
    <p:sldId id="266" r:id="rId21"/>
    <p:sldId id="26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5" d="100"/>
          <a:sy n="115" d="100"/>
        </p:scale>
        <p:origin x="25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88298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29536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262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456478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20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5286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4245748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124850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18147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358271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244629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63462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67718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14992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46041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C4D333-BFE4-4889-9593-CB0DF2E2C9CE}" type="datetimeFigureOut">
              <a:rPr lang="en-GB" smtClean="0"/>
              <a:pPr/>
              <a:t>27/01/2020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FC537-8418-435F-AE9C-1EC1B945C050}" type="slidenum">
              <a:rPr lang="en-GB" smtClean="0"/>
              <a:pPr/>
              <a:t>‹#›</a:t>
            </a:fld>
            <a:endParaRPr lang="en-GB"/>
          </a:p>
        </p:txBody>
      </p:sp>
    </p:spTree>
    <p:extLst>
      <p:ext uri="{BB962C8B-B14F-4D97-AF65-F5344CB8AC3E}">
        <p14:creationId xmlns:p14="http://schemas.microsoft.com/office/powerpoint/2010/main" val="27259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4D333-BFE4-4889-9593-CB0DF2E2C9CE}" type="datetimeFigureOut">
              <a:rPr lang="en-GB" smtClean="0"/>
              <a:pPr/>
              <a:t>27/01/2020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2FC537-8418-435F-AE9C-1EC1B945C050}" type="slidenum">
              <a:rPr lang="en-GB" smtClean="0"/>
              <a:pPr/>
              <a:t>‹#›</a:t>
            </a:fld>
            <a:endParaRPr lang="en-GB"/>
          </a:p>
        </p:txBody>
      </p:sp>
    </p:spTree>
    <p:extLst>
      <p:ext uri="{BB962C8B-B14F-4D97-AF65-F5344CB8AC3E}">
        <p14:creationId xmlns:p14="http://schemas.microsoft.com/office/powerpoint/2010/main" val="32562728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Uniforms &amp; Fog</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9615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pic>
        <p:nvPicPr>
          <p:cNvPr id="6" name="Content Placeholder 5" descr="fog.png"/>
          <p:cNvPicPr>
            <a:picLocks noGrp="1" noChangeAspect="1"/>
          </p:cNvPicPr>
          <p:nvPr>
            <p:ph idx="1"/>
          </p:nvPr>
        </p:nvPicPr>
        <p:blipFill>
          <a:blip r:embed="rId2" cstate="print"/>
          <a:stretch>
            <a:fillRect/>
          </a:stretch>
        </p:blipFill>
        <p:spPr>
          <a:xfrm>
            <a:off x="1468895" y="1515979"/>
            <a:ext cx="6303376" cy="4646362"/>
          </a:xfrm>
        </p:spPr>
      </p:pic>
    </p:spTree>
    <p:extLst>
      <p:ext uri="{BB962C8B-B14F-4D97-AF65-F5344CB8AC3E}">
        <p14:creationId xmlns:p14="http://schemas.microsoft.com/office/powerpoint/2010/main" val="208521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lnSpcReduction="10000"/>
          </a:bodyPr>
          <a:lstStyle/>
          <a:p>
            <a:r>
              <a:rPr lang="en-GB" dirty="0"/>
              <a:t>To define this linear relationship we can use the following equation: </a:t>
            </a:r>
          </a:p>
          <a:p>
            <a:endParaRPr lang="en-GB" dirty="0" smtClean="0"/>
          </a:p>
          <a:p>
            <a:endParaRPr lang="en-GB" dirty="0"/>
          </a:p>
          <a:p>
            <a:r>
              <a:rPr lang="en-GB" dirty="0" smtClean="0"/>
              <a:t>In </a:t>
            </a:r>
            <a:r>
              <a:rPr lang="en-GB" dirty="0"/>
              <a:t>the preceding equation, </a:t>
            </a:r>
            <a:endParaRPr lang="en-GB" dirty="0" smtClean="0"/>
          </a:p>
          <a:p>
            <a:pPr lvl="1"/>
            <a:r>
              <a:rPr lang="en-GB" dirty="0" err="1" smtClean="0"/>
              <a:t>dmin</a:t>
            </a:r>
            <a:r>
              <a:rPr lang="en-GB" dirty="0" smtClean="0"/>
              <a:t> </a:t>
            </a:r>
            <a:r>
              <a:rPr lang="en-GB" dirty="0"/>
              <a:t>is the distance from the eye where the fog is minimal (no fog </a:t>
            </a:r>
            <a:r>
              <a:rPr lang="en-GB" dirty="0" smtClean="0"/>
              <a:t>contribution)</a:t>
            </a:r>
          </a:p>
          <a:p>
            <a:pPr lvl="1"/>
            <a:r>
              <a:rPr lang="en-GB" dirty="0" err="1" smtClean="0"/>
              <a:t>dmax</a:t>
            </a:r>
            <a:r>
              <a:rPr lang="en-GB" dirty="0" smtClean="0"/>
              <a:t> </a:t>
            </a:r>
            <a:r>
              <a:rPr lang="en-GB" dirty="0"/>
              <a:t>is the distance where the fog </a:t>
            </a:r>
            <a:r>
              <a:rPr lang="en-GB" dirty="0" err="1"/>
              <a:t>color</a:t>
            </a:r>
            <a:r>
              <a:rPr lang="en-GB" dirty="0"/>
              <a:t> obscures all other </a:t>
            </a:r>
            <a:r>
              <a:rPr lang="en-GB" dirty="0" err="1"/>
              <a:t>colors</a:t>
            </a:r>
            <a:r>
              <a:rPr lang="en-GB" dirty="0"/>
              <a:t> in the scene. </a:t>
            </a:r>
            <a:endParaRPr lang="en-GB" dirty="0" smtClean="0"/>
          </a:p>
          <a:p>
            <a:pPr lvl="1"/>
            <a:r>
              <a:rPr lang="en-GB" dirty="0" smtClean="0"/>
              <a:t>The </a:t>
            </a:r>
            <a:r>
              <a:rPr lang="en-GB" dirty="0"/>
              <a:t>variable z represents the distance from the eye. </a:t>
            </a:r>
            <a:endParaRPr lang="en-GB" dirty="0" smtClean="0"/>
          </a:p>
          <a:p>
            <a:pPr lvl="1"/>
            <a:r>
              <a:rPr lang="en-GB" dirty="0"/>
              <a:t>T</a:t>
            </a:r>
            <a:r>
              <a:rPr lang="en-GB" dirty="0" smtClean="0"/>
              <a:t>he </a:t>
            </a:r>
            <a:r>
              <a:rPr lang="en-GB" dirty="0"/>
              <a:t>value f is the fog factor. </a:t>
            </a:r>
            <a:endParaRPr lang="en-GB" dirty="0" smtClean="0"/>
          </a:p>
          <a:p>
            <a:r>
              <a:rPr lang="en-GB" dirty="0" smtClean="0"/>
              <a:t>A </a:t>
            </a:r>
            <a:r>
              <a:rPr lang="en-GB" dirty="0"/>
              <a:t>fog factor of zero represents 100% fog, and a factor of one represents no fog. Since fog typically looks thickest at large distances, the fog factor is minimal when |z| is equal to </a:t>
            </a:r>
            <a:r>
              <a:rPr lang="en-GB" dirty="0" err="1"/>
              <a:t>dmax</a:t>
            </a:r>
            <a:r>
              <a:rPr lang="en-GB" dirty="0"/>
              <a:t>, and maximal when |z| is equal to </a:t>
            </a:r>
            <a:r>
              <a:rPr lang="en-GB" dirty="0" err="1"/>
              <a:t>dmin</a:t>
            </a:r>
            <a:r>
              <a:rPr lang="en-GB" dirty="0"/>
              <a:t>. </a:t>
            </a:r>
          </a:p>
        </p:txBody>
      </p:sp>
      <p:pic>
        <p:nvPicPr>
          <p:cNvPr id="4" name="Picture 3" descr="fog1.png"/>
          <p:cNvPicPr>
            <a:picLocks noChangeAspect="1"/>
          </p:cNvPicPr>
          <p:nvPr/>
        </p:nvPicPr>
        <p:blipFill>
          <a:blip r:embed="rId2" cstate="print"/>
          <a:stretch>
            <a:fillRect/>
          </a:stretch>
        </p:blipFill>
        <p:spPr>
          <a:xfrm>
            <a:off x="1237964" y="2485965"/>
            <a:ext cx="1971950" cy="828791"/>
          </a:xfrm>
          <a:prstGeom prst="rect">
            <a:avLst/>
          </a:prstGeom>
        </p:spPr>
      </p:pic>
    </p:spTree>
    <p:extLst>
      <p:ext uri="{BB962C8B-B14F-4D97-AF65-F5344CB8AC3E}">
        <p14:creationId xmlns:p14="http://schemas.microsoft.com/office/powerpoint/2010/main" val="371444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lstStyle/>
          <a:p>
            <a:r>
              <a:rPr lang="en-GB" dirty="0" smtClean="0"/>
              <a:t>Note, using this method...</a:t>
            </a:r>
          </a:p>
          <a:p>
            <a:r>
              <a:rPr lang="en-GB" dirty="0"/>
              <a:t>Since the fog is applied by the fragment </a:t>
            </a:r>
            <a:r>
              <a:rPr lang="en-GB" dirty="0" err="1"/>
              <a:t>shader</a:t>
            </a:r>
            <a:r>
              <a:rPr lang="en-GB" dirty="0"/>
              <a:t>, the effect will only be visible on the objects that are rendered. It will not appear on any "empty" space in the scene (the background). To help make the fog effect consistent, you should use a background </a:t>
            </a:r>
            <a:r>
              <a:rPr lang="en-GB" dirty="0" err="1"/>
              <a:t>color</a:t>
            </a:r>
            <a:r>
              <a:rPr lang="en-GB" dirty="0"/>
              <a:t> that matches the maximum fog </a:t>
            </a:r>
            <a:r>
              <a:rPr lang="en-GB" dirty="0" err="1"/>
              <a:t>color</a:t>
            </a:r>
            <a:r>
              <a:rPr lang="en-GB" dirty="0"/>
              <a:t>. 	</a:t>
            </a:r>
          </a:p>
          <a:p>
            <a:endParaRPr lang="en-GB" dirty="0"/>
          </a:p>
        </p:txBody>
      </p:sp>
    </p:spTree>
    <p:extLst>
      <p:ext uri="{BB962C8B-B14F-4D97-AF65-F5344CB8AC3E}">
        <p14:creationId xmlns:p14="http://schemas.microsoft.com/office/powerpoint/2010/main" val="116263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pic>
        <p:nvPicPr>
          <p:cNvPr id="6" name="Content Placeholder 5" descr="affine.png"/>
          <p:cNvPicPr>
            <a:picLocks noGrp="1" noChangeAspect="1"/>
          </p:cNvPicPr>
          <p:nvPr>
            <p:ph idx="1"/>
          </p:nvPr>
        </p:nvPicPr>
        <p:blipFill>
          <a:blip r:embed="rId2"/>
          <a:stretch>
            <a:fillRect/>
          </a:stretch>
        </p:blipFill>
        <p:spPr>
          <a:xfrm>
            <a:off x="785160" y="1267328"/>
            <a:ext cx="8149971" cy="45902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 Matrix </a:t>
            </a:r>
            <a:endParaRPr lang="en-GB" dirty="0"/>
          </a:p>
        </p:txBody>
      </p:sp>
      <p:pic>
        <p:nvPicPr>
          <p:cNvPr id="1026" name="Picture 2" descr="https://learnopengl.com/img/lighting/basic_lighting_normal_transform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726" y="2160588"/>
            <a:ext cx="656858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2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 Matrix</a:t>
            </a:r>
            <a:endParaRPr lang="en-GB" dirty="0"/>
          </a:p>
        </p:txBody>
      </p:sp>
      <p:sp>
        <p:nvSpPr>
          <p:cNvPr id="3" name="Content Placeholder 2"/>
          <p:cNvSpPr>
            <a:spLocks noGrp="1"/>
          </p:cNvSpPr>
          <p:nvPr>
            <p:ph idx="1"/>
          </p:nvPr>
        </p:nvSpPr>
        <p:spPr/>
        <p:txBody>
          <a:bodyPr/>
          <a:lstStyle/>
          <a:p>
            <a:r>
              <a:rPr lang="en-US" dirty="0"/>
              <a:t>Whenever we apply a non-uniform scale (note: a uniform scale only changes the </a:t>
            </a:r>
            <a:r>
              <a:rPr lang="en-US" dirty="0" err="1"/>
              <a:t>normal's</a:t>
            </a:r>
            <a:r>
              <a:rPr lang="en-US" dirty="0"/>
              <a:t> magnitude, not its direction, which is easily fixed by normalizing it) the normal vectors are not perpendicular to the corresponding surface anymore which distorts the lighting.</a:t>
            </a:r>
          </a:p>
          <a:p>
            <a:endParaRPr lang="en-US" dirty="0"/>
          </a:p>
          <a:p>
            <a:r>
              <a:rPr lang="en-US" dirty="0"/>
              <a:t>The trick of fixing this behavior is to use a different model matrix specifically tailored for normal vectors. This matrix is called the normal matrix and uses a few linear algebraic operations to remove the effect of wrongly scaling the normal vectors. If you want to know how this matrix is calculated I suggest the following article.</a:t>
            </a:r>
            <a:endParaRPr lang="en-GB" dirty="0"/>
          </a:p>
        </p:txBody>
      </p:sp>
    </p:spTree>
    <p:extLst>
      <p:ext uri="{BB962C8B-B14F-4D97-AF65-F5344CB8AC3E}">
        <p14:creationId xmlns:p14="http://schemas.microsoft.com/office/powerpoint/2010/main" val="320204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a:bodyPr>
          <a:lstStyle/>
          <a:p>
            <a:r>
              <a:rPr lang="en-GB" dirty="0"/>
              <a:t>The vertex </a:t>
            </a:r>
            <a:r>
              <a:rPr lang="en-GB" dirty="0" err="1"/>
              <a:t>shader</a:t>
            </a:r>
            <a:r>
              <a:rPr lang="en-GB" dirty="0"/>
              <a:t> has two output variables: Position and Normal. In the main function, we convert the vertex normal to eye coordinates by transforming with the normal matrix, and then store the converted value in Normal. Similarly, the vertex position is converted to eye coordinates by transforming it by the model-view matrix, and the converted value is stored in Position. </a:t>
            </a:r>
          </a:p>
          <a:p>
            <a:r>
              <a:rPr lang="en-GB" dirty="0"/>
              <a:t>The values of Position and Normal are automatically interpolated and provided to the fragment </a:t>
            </a:r>
            <a:r>
              <a:rPr lang="en-GB" dirty="0" err="1"/>
              <a:t>shader</a:t>
            </a:r>
            <a:r>
              <a:rPr lang="en-GB" dirty="0"/>
              <a:t> via the corresponding input variables. </a:t>
            </a:r>
          </a:p>
        </p:txBody>
      </p:sp>
    </p:spTree>
    <p:extLst>
      <p:ext uri="{BB962C8B-B14F-4D97-AF65-F5344CB8AC3E}">
        <p14:creationId xmlns:p14="http://schemas.microsoft.com/office/powerpoint/2010/main" val="167690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 Vertex </a:t>
            </a:r>
            <a:r>
              <a:rPr lang="en-GB" dirty="0" err="1" smtClean="0"/>
              <a:t>Shader</a:t>
            </a:r>
            <a:endParaRPr lang="en-GB" dirty="0"/>
          </a:p>
        </p:txBody>
      </p:sp>
      <p:pic>
        <p:nvPicPr>
          <p:cNvPr id="5" name="Content Placeholder 4" descr="vert.png"/>
          <p:cNvPicPr>
            <a:picLocks noGrp="1" noChangeAspect="1"/>
          </p:cNvPicPr>
          <p:nvPr>
            <p:ph idx="1"/>
          </p:nvPr>
        </p:nvPicPr>
        <p:blipFill>
          <a:blip r:embed="rId2" cstate="print"/>
          <a:stretch>
            <a:fillRect/>
          </a:stretch>
        </p:blipFill>
        <p:spPr>
          <a:xfrm>
            <a:off x="1145862" y="1680446"/>
            <a:ext cx="5077534" cy="3686689"/>
          </a:xfrm>
        </p:spPr>
      </p:pic>
      <p:sp>
        <p:nvSpPr>
          <p:cNvPr id="6" name="TextBox 5"/>
          <p:cNvSpPr txBox="1"/>
          <p:nvPr/>
        </p:nvSpPr>
        <p:spPr>
          <a:xfrm>
            <a:off x="3620036" y="2485056"/>
            <a:ext cx="2360839" cy="369332"/>
          </a:xfrm>
          <a:prstGeom prst="rect">
            <a:avLst/>
          </a:prstGeom>
          <a:noFill/>
        </p:spPr>
        <p:txBody>
          <a:bodyPr wrap="none" rtlCol="0">
            <a:spAutoFit/>
          </a:bodyPr>
          <a:lstStyle/>
          <a:p>
            <a:r>
              <a:rPr lang="en-GB" dirty="0"/>
              <a:t>// two output variables</a:t>
            </a:r>
          </a:p>
        </p:txBody>
      </p:sp>
      <p:sp>
        <p:nvSpPr>
          <p:cNvPr id="7" name="TextBox 6"/>
          <p:cNvSpPr txBox="1"/>
          <p:nvPr/>
        </p:nvSpPr>
        <p:spPr>
          <a:xfrm>
            <a:off x="5993540" y="4020925"/>
            <a:ext cx="4056839" cy="923330"/>
          </a:xfrm>
          <a:prstGeom prst="rect">
            <a:avLst/>
          </a:prstGeom>
          <a:noFill/>
        </p:spPr>
        <p:txBody>
          <a:bodyPr wrap="square" rtlCol="0">
            <a:spAutoFit/>
          </a:bodyPr>
          <a:lstStyle/>
          <a:p>
            <a:r>
              <a:rPr lang="en-GB" dirty="0"/>
              <a:t>// convert the vertex normal to eye coordinates </a:t>
            </a:r>
            <a:r>
              <a:rPr lang="en-GB" dirty="0" smtClean="0"/>
              <a:t>(</a:t>
            </a:r>
            <a:r>
              <a:rPr lang="en-GB" smtClean="0"/>
              <a:t>camera space) </a:t>
            </a:r>
            <a:r>
              <a:rPr lang="en-GB" smtClean="0"/>
              <a:t>by </a:t>
            </a:r>
            <a:r>
              <a:rPr lang="en-GB" dirty="0"/>
              <a:t>transforming with the normal </a:t>
            </a:r>
            <a:r>
              <a:rPr lang="en-GB" dirty="0" smtClean="0"/>
              <a:t>matrix </a:t>
            </a:r>
            <a:endParaRPr lang="en-GB" dirty="0"/>
          </a:p>
        </p:txBody>
      </p:sp>
      <p:sp>
        <p:nvSpPr>
          <p:cNvPr id="8" name="TextBox 7"/>
          <p:cNvSpPr txBox="1"/>
          <p:nvPr/>
        </p:nvSpPr>
        <p:spPr>
          <a:xfrm>
            <a:off x="2891596" y="5164596"/>
            <a:ext cx="8738931" cy="646331"/>
          </a:xfrm>
          <a:prstGeom prst="rect">
            <a:avLst/>
          </a:prstGeom>
          <a:noFill/>
        </p:spPr>
        <p:txBody>
          <a:bodyPr wrap="square" rtlCol="0">
            <a:spAutoFit/>
          </a:bodyPr>
          <a:lstStyle/>
          <a:p>
            <a:r>
              <a:rPr lang="en-GB" dirty="0"/>
              <a:t>// vertex position is converted to eye coordinates by transforming </a:t>
            </a:r>
          </a:p>
          <a:p>
            <a:r>
              <a:rPr lang="en-GB" dirty="0"/>
              <a:t>it by the model-view matrix</a:t>
            </a:r>
          </a:p>
        </p:txBody>
      </p:sp>
    </p:spTree>
    <p:extLst>
      <p:ext uri="{BB962C8B-B14F-4D97-AF65-F5344CB8AC3E}">
        <p14:creationId xmlns:p14="http://schemas.microsoft.com/office/powerpoint/2010/main" val="220678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 Fragment </a:t>
            </a:r>
            <a:r>
              <a:rPr lang="en-GB" dirty="0" err="1" smtClean="0"/>
              <a:t>Shader</a:t>
            </a:r>
            <a:endParaRPr lang="en-GB" dirty="0"/>
          </a:p>
        </p:txBody>
      </p:sp>
      <p:pic>
        <p:nvPicPr>
          <p:cNvPr id="5" name="Content Placeholder 4" descr="frag.png"/>
          <p:cNvPicPr>
            <a:picLocks noGrp="1" noChangeAspect="1"/>
          </p:cNvPicPr>
          <p:nvPr>
            <p:ph idx="1"/>
          </p:nvPr>
        </p:nvPicPr>
        <p:blipFill>
          <a:blip r:embed="rId2" cstate="print"/>
          <a:stretch>
            <a:fillRect/>
          </a:stretch>
        </p:blipFill>
        <p:spPr>
          <a:xfrm>
            <a:off x="1221148" y="2044715"/>
            <a:ext cx="3820058" cy="2781688"/>
          </a:xfrm>
        </p:spPr>
      </p:pic>
      <p:sp>
        <p:nvSpPr>
          <p:cNvPr id="6" name="TextBox 5"/>
          <p:cNvSpPr txBox="1"/>
          <p:nvPr/>
        </p:nvSpPr>
        <p:spPr>
          <a:xfrm>
            <a:off x="3017731" y="2746849"/>
            <a:ext cx="6120680" cy="1200329"/>
          </a:xfrm>
          <a:prstGeom prst="rect">
            <a:avLst/>
          </a:prstGeom>
          <a:noFill/>
        </p:spPr>
        <p:txBody>
          <a:bodyPr wrap="square" rtlCol="0">
            <a:spAutoFit/>
          </a:bodyPr>
          <a:lstStyle/>
          <a:p>
            <a:r>
              <a:rPr lang="en-GB" dirty="0"/>
              <a:t> // </a:t>
            </a:r>
            <a:r>
              <a:rPr lang="en-GB" dirty="0" err="1"/>
              <a:t>minDist</a:t>
            </a:r>
            <a:r>
              <a:rPr lang="en-GB" dirty="0"/>
              <a:t> is the distance from the eye to the fog's </a:t>
            </a:r>
          </a:p>
          <a:p>
            <a:r>
              <a:rPr lang="en-GB" dirty="0"/>
              <a:t>starting point,</a:t>
            </a:r>
          </a:p>
          <a:p>
            <a:r>
              <a:rPr lang="en-GB" dirty="0"/>
              <a:t>//</a:t>
            </a:r>
            <a:r>
              <a:rPr lang="en-GB" dirty="0" err="1"/>
              <a:t>maxDist</a:t>
            </a:r>
            <a:r>
              <a:rPr lang="en-GB" dirty="0"/>
              <a:t> is the distance to the point where </a:t>
            </a:r>
          </a:p>
          <a:p>
            <a:r>
              <a:rPr lang="en-GB" dirty="0"/>
              <a:t>the fog is maximal.</a:t>
            </a:r>
          </a:p>
        </p:txBody>
      </p:sp>
    </p:spTree>
    <p:extLst>
      <p:ext uri="{BB962C8B-B14F-4D97-AF65-F5344CB8AC3E}">
        <p14:creationId xmlns:p14="http://schemas.microsoft.com/office/powerpoint/2010/main" val="2840851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 Fragment </a:t>
            </a:r>
            <a:r>
              <a:rPr lang="en-GB" dirty="0" err="1" smtClean="0"/>
              <a:t>Shader</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variable dist is used to store the distance from the surface point to the eye position. The z coordinate of the position is used as an estimate of the actual distance. The variable </a:t>
            </a:r>
            <a:r>
              <a:rPr lang="en-GB" dirty="0" err="1"/>
              <a:t>fogFactor</a:t>
            </a:r>
            <a:r>
              <a:rPr lang="en-GB" dirty="0"/>
              <a:t> is computed using the </a:t>
            </a:r>
            <a:r>
              <a:rPr lang="en-GB" dirty="0" smtClean="0"/>
              <a:t>preceding </a:t>
            </a:r>
            <a:r>
              <a:rPr lang="en-GB" dirty="0"/>
              <a:t>equation. Since dist may not be between </a:t>
            </a:r>
            <a:r>
              <a:rPr lang="en-GB" dirty="0" err="1"/>
              <a:t>minDist</a:t>
            </a:r>
            <a:r>
              <a:rPr lang="en-GB" dirty="0"/>
              <a:t> and </a:t>
            </a:r>
            <a:r>
              <a:rPr lang="en-GB" dirty="0" err="1"/>
              <a:t>maxDist</a:t>
            </a:r>
            <a:r>
              <a:rPr lang="en-GB" dirty="0"/>
              <a:t>, we clamp the value of </a:t>
            </a:r>
            <a:r>
              <a:rPr lang="en-GB" dirty="0" err="1"/>
              <a:t>fogFactor</a:t>
            </a:r>
            <a:r>
              <a:rPr lang="en-GB" dirty="0"/>
              <a:t> to be between zero and one. </a:t>
            </a:r>
          </a:p>
          <a:p>
            <a:r>
              <a:rPr lang="en-GB" dirty="0"/>
              <a:t>We then call the function ads to evaluate the basic ADS shading model. The result of this is stored in the variable </a:t>
            </a:r>
            <a:r>
              <a:rPr lang="en-GB" dirty="0" err="1"/>
              <a:t>shadeColor</a:t>
            </a:r>
            <a:r>
              <a:rPr lang="en-GB" dirty="0"/>
              <a:t>. </a:t>
            </a:r>
          </a:p>
          <a:p>
            <a:r>
              <a:rPr lang="en-GB" dirty="0"/>
              <a:t>Finally, we mix </a:t>
            </a:r>
            <a:r>
              <a:rPr lang="en-GB" dirty="0" err="1"/>
              <a:t>shadeColor</a:t>
            </a:r>
            <a:r>
              <a:rPr lang="en-GB" dirty="0"/>
              <a:t> and </a:t>
            </a:r>
            <a:r>
              <a:rPr lang="en-GB" dirty="0" err="1"/>
              <a:t>Fog.color</a:t>
            </a:r>
            <a:r>
              <a:rPr lang="en-GB" dirty="0"/>
              <a:t> together based on the value of </a:t>
            </a:r>
            <a:r>
              <a:rPr lang="en-GB" dirty="0" err="1"/>
              <a:t>fogFactor</a:t>
            </a:r>
            <a:r>
              <a:rPr lang="en-GB" dirty="0"/>
              <a:t>, and the result is used as the fragment </a:t>
            </a:r>
            <a:r>
              <a:rPr lang="en-GB" dirty="0" err="1"/>
              <a:t>color</a:t>
            </a:r>
            <a:r>
              <a:rPr lang="en-GB" dirty="0"/>
              <a:t>. </a:t>
            </a:r>
          </a:p>
        </p:txBody>
      </p:sp>
    </p:spTree>
    <p:extLst>
      <p:ext uri="{BB962C8B-B14F-4D97-AF65-F5344CB8AC3E}">
        <p14:creationId xmlns:p14="http://schemas.microsoft.com/office/powerpoint/2010/main" val="45796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Uniforms</a:t>
            </a:r>
            <a:endParaRPr lang="en-GB" dirty="0"/>
          </a:p>
        </p:txBody>
      </p:sp>
      <p:sp>
        <p:nvSpPr>
          <p:cNvPr id="3" name="Content Placeholder 2"/>
          <p:cNvSpPr>
            <a:spLocks noGrp="1"/>
          </p:cNvSpPr>
          <p:nvPr>
            <p:ph idx="1"/>
          </p:nvPr>
        </p:nvSpPr>
        <p:spPr/>
        <p:txBody>
          <a:bodyPr>
            <a:normAutofit/>
          </a:bodyPr>
          <a:lstStyle/>
          <a:p>
            <a:r>
              <a:rPr lang="en-US" sz="2000" dirty="0"/>
              <a:t>A uniform is a global </a:t>
            </a:r>
            <a:r>
              <a:rPr lang="en-US" sz="2000" dirty="0" err="1"/>
              <a:t>Shader</a:t>
            </a:r>
            <a:r>
              <a:rPr lang="en-US" sz="2000" dirty="0"/>
              <a:t> variable declared with the "uniform" storage qualifier. These act as parameters that the user of a </a:t>
            </a:r>
            <a:r>
              <a:rPr lang="en-US" sz="2000" dirty="0" err="1"/>
              <a:t>shader</a:t>
            </a:r>
            <a:r>
              <a:rPr lang="en-US" sz="2000" dirty="0"/>
              <a:t> program can pass to that program. Their values are stored in a program object</a:t>
            </a:r>
            <a:r>
              <a:rPr lang="en-US" sz="2000" dirty="0" smtClean="0"/>
              <a:t>.</a:t>
            </a:r>
            <a:endParaRPr lang="en-US" sz="2000" dirty="0"/>
          </a:p>
          <a:p>
            <a:r>
              <a:rPr lang="en-US" sz="2000" dirty="0"/>
              <a:t>Uniforms are so named because they do not change from one </a:t>
            </a:r>
            <a:r>
              <a:rPr lang="en-US" sz="2000" dirty="0" err="1"/>
              <a:t>shader</a:t>
            </a:r>
            <a:r>
              <a:rPr lang="en-US" sz="2000" dirty="0"/>
              <a:t> invocation to the next within a particular rendering call. This makes them unlike </a:t>
            </a:r>
            <a:r>
              <a:rPr lang="en-US" sz="2000" dirty="0" err="1"/>
              <a:t>shader</a:t>
            </a:r>
            <a:r>
              <a:rPr lang="en-US" sz="2000" dirty="0"/>
              <a:t> stage inputs and outputs, which are often different for each invocation of a </a:t>
            </a:r>
            <a:r>
              <a:rPr lang="en-US" sz="2000" dirty="0" err="1"/>
              <a:t>shader</a:t>
            </a:r>
            <a:r>
              <a:rPr lang="en-US" sz="2000" dirty="0"/>
              <a:t> stage.</a:t>
            </a:r>
            <a:endParaRPr lang="en-GB" sz="2000" dirty="0"/>
          </a:p>
        </p:txBody>
      </p:sp>
    </p:spTree>
    <p:extLst>
      <p:ext uri="{BB962C8B-B14F-4D97-AF65-F5344CB8AC3E}">
        <p14:creationId xmlns:p14="http://schemas.microsoft.com/office/powerpoint/2010/main" val="62789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 Fragment </a:t>
            </a:r>
            <a:r>
              <a:rPr lang="en-GB" dirty="0" err="1" smtClean="0"/>
              <a:t>Shader</a:t>
            </a:r>
            <a:endParaRPr lang="en-GB" dirty="0"/>
          </a:p>
        </p:txBody>
      </p:sp>
      <p:pic>
        <p:nvPicPr>
          <p:cNvPr id="4" name="Content Placeholder 3" descr="frag1.png"/>
          <p:cNvPicPr>
            <a:picLocks noGrp="1" noChangeAspect="1"/>
          </p:cNvPicPr>
          <p:nvPr>
            <p:ph idx="1"/>
          </p:nvPr>
        </p:nvPicPr>
        <p:blipFill>
          <a:blip r:embed="rId2" cstate="print"/>
          <a:stretch>
            <a:fillRect/>
          </a:stretch>
        </p:blipFill>
        <p:spPr>
          <a:xfrm>
            <a:off x="1304369" y="1783052"/>
            <a:ext cx="3781953" cy="2438740"/>
          </a:xfrm>
        </p:spPr>
      </p:pic>
      <p:pic>
        <p:nvPicPr>
          <p:cNvPr id="5" name="Picture 4" descr="frag2.png"/>
          <p:cNvPicPr>
            <a:picLocks noChangeAspect="1"/>
          </p:cNvPicPr>
          <p:nvPr/>
        </p:nvPicPr>
        <p:blipFill>
          <a:blip r:embed="rId3" cstate="print"/>
          <a:stretch>
            <a:fillRect/>
          </a:stretch>
        </p:blipFill>
        <p:spPr>
          <a:xfrm>
            <a:off x="1339117" y="4574272"/>
            <a:ext cx="5400600" cy="1058941"/>
          </a:xfrm>
          <a:prstGeom prst="rect">
            <a:avLst/>
          </a:prstGeom>
        </p:spPr>
      </p:pic>
      <p:sp>
        <p:nvSpPr>
          <p:cNvPr id="6" name="TextBox 5"/>
          <p:cNvSpPr txBox="1"/>
          <p:nvPr/>
        </p:nvSpPr>
        <p:spPr>
          <a:xfrm>
            <a:off x="5250160" y="1948554"/>
            <a:ext cx="2584682" cy="369332"/>
          </a:xfrm>
          <a:prstGeom prst="rect">
            <a:avLst/>
          </a:prstGeom>
          <a:noFill/>
        </p:spPr>
        <p:txBody>
          <a:bodyPr wrap="none" rtlCol="0">
            <a:spAutoFit/>
          </a:bodyPr>
          <a:lstStyle/>
          <a:p>
            <a:r>
              <a:rPr lang="en-GB" dirty="0"/>
              <a:t>ADS calculations (week 6)</a:t>
            </a:r>
          </a:p>
        </p:txBody>
      </p:sp>
      <p:sp>
        <p:nvSpPr>
          <p:cNvPr id="7" name="TextBox 6"/>
          <p:cNvSpPr txBox="1"/>
          <p:nvPr/>
        </p:nvSpPr>
        <p:spPr>
          <a:xfrm>
            <a:off x="5333093" y="2441323"/>
            <a:ext cx="3988400" cy="307777"/>
          </a:xfrm>
          <a:prstGeom prst="rect">
            <a:avLst/>
          </a:prstGeom>
          <a:noFill/>
        </p:spPr>
        <p:txBody>
          <a:bodyPr wrap="none" rtlCol="0">
            <a:spAutoFit/>
          </a:bodyPr>
          <a:lstStyle/>
          <a:p>
            <a:r>
              <a:rPr lang="en-GB" sz="1400" dirty="0"/>
              <a:t>// abs — return the absolute value of the parameter</a:t>
            </a:r>
          </a:p>
        </p:txBody>
      </p:sp>
      <p:sp>
        <p:nvSpPr>
          <p:cNvPr id="8" name="TextBox 7"/>
          <p:cNvSpPr txBox="1"/>
          <p:nvPr/>
        </p:nvSpPr>
        <p:spPr>
          <a:xfrm>
            <a:off x="5220799" y="5132949"/>
            <a:ext cx="3866571" cy="523220"/>
          </a:xfrm>
          <a:prstGeom prst="rect">
            <a:avLst/>
          </a:prstGeom>
          <a:noFill/>
        </p:spPr>
        <p:txBody>
          <a:bodyPr wrap="none" rtlCol="0">
            <a:spAutoFit/>
          </a:bodyPr>
          <a:lstStyle/>
          <a:p>
            <a:pPr algn="r"/>
            <a:r>
              <a:rPr lang="en-GB" sz="1400" dirty="0"/>
              <a:t>// mix </a:t>
            </a:r>
            <a:r>
              <a:rPr lang="en-GB" sz="1400" dirty="0" err="1"/>
              <a:t>shadeColor</a:t>
            </a:r>
            <a:r>
              <a:rPr lang="en-GB" sz="1400" dirty="0"/>
              <a:t> and </a:t>
            </a:r>
          </a:p>
          <a:p>
            <a:pPr algn="r"/>
            <a:r>
              <a:rPr lang="en-GB" sz="1400" dirty="0" err="1"/>
              <a:t>Fog.color</a:t>
            </a:r>
            <a:r>
              <a:rPr lang="en-GB" sz="1400" dirty="0"/>
              <a:t> together based on the value of </a:t>
            </a:r>
            <a:r>
              <a:rPr lang="en-GB" sz="1400" dirty="0" err="1"/>
              <a:t>fogFactor</a:t>
            </a:r>
            <a:endParaRPr lang="en-GB" sz="1400" dirty="0"/>
          </a:p>
        </p:txBody>
      </p:sp>
    </p:spTree>
    <p:extLst>
      <p:ext uri="{BB962C8B-B14F-4D97-AF65-F5344CB8AC3E}">
        <p14:creationId xmlns:p14="http://schemas.microsoft.com/office/powerpoint/2010/main" val="234341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Computing distance from the eye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We could also use </a:t>
            </a:r>
            <a:r>
              <a:rPr lang="en-GB" dirty="0"/>
              <a:t>the absolute value of the z coordinate as the distance from the camera. This may cause the fog to look a bit unrealistic in certain situations. To compute a more precise distance, we could replace the line: </a:t>
            </a:r>
            <a:endParaRPr lang="en-GB" dirty="0" smtClean="0"/>
          </a:p>
          <a:p>
            <a:endParaRPr lang="en-GB" dirty="0"/>
          </a:p>
          <a:p>
            <a:pPr lvl="1"/>
            <a:r>
              <a:rPr lang="en-GB" dirty="0"/>
              <a:t>float dist = abs( </a:t>
            </a:r>
            <a:r>
              <a:rPr lang="en-GB" dirty="0" err="1"/>
              <a:t>Position.z</a:t>
            </a:r>
            <a:r>
              <a:rPr lang="en-GB" dirty="0"/>
              <a:t> ); </a:t>
            </a:r>
            <a:endParaRPr lang="en-GB" dirty="0" smtClean="0"/>
          </a:p>
          <a:p>
            <a:pPr lvl="1"/>
            <a:endParaRPr lang="en-GB" dirty="0"/>
          </a:p>
          <a:p>
            <a:pPr>
              <a:buNone/>
            </a:pPr>
            <a:r>
              <a:rPr lang="en-GB" dirty="0"/>
              <a:t>with the following. </a:t>
            </a:r>
            <a:endParaRPr lang="en-GB" dirty="0" smtClean="0"/>
          </a:p>
          <a:p>
            <a:endParaRPr lang="en-GB" dirty="0"/>
          </a:p>
          <a:p>
            <a:pPr lvl="1"/>
            <a:r>
              <a:rPr lang="en-GB" dirty="0"/>
              <a:t>float dist = length( Position.xyz ); </a:t>
            </a:r>
            <a:r>
              <a:rPr lang="en-GB" dirty="0" smtClean="0"/>
              <a:t> (</a:t>
            </a:r>
            <a:r>
              <a:rPr lang="en-GB" dirty="0"/>
              <a:t>calculate the length of a </a:t>
            </a:r>
            <a:r>
              <a:rPr lang="en-GB" dirty="0" smtClean="0"/>
              <a:t>vector for accuracy)a</a:t>
            </a:r>
          </a:p>
          <a:p>
            <a:pPr lvl="1">
              <a:buNone/>
            </a:pPr>
            <a:endParaRPr lang="en-GB" dirty="0"/>
          </a:p>
          <a:p>
            <a:r>
              <a:rPr lang="en-GB" dirty="0"/>
              <a:t>Of course, the latter version requires a square root, and therefore would be a bit slower in practice.</a:t>
            </a:r>
          </a:p>
        </p:txBody>
      </p:sp>
    </p:spTree>
    <p:extLst>
      <p:ext uri="{BB962C8B-B14F-4D97-AF65-F5344CB8AC3E}">
        <p14:creationId xmlns:p14="http://schemas.microsoft.com/office/powerpoint/2010/main" val="115780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lnSpcReduction="10000"/>
          </a:bodyPr>
          <a:lstStyle/>
          <a:p>
            <a:r>
              <a:rPr lang="en-GB" sz="2000" dirty="0"/>
              <a:t>In this recipe we used a linear relationship between the amount of fog colon and the distance from the eye. Another choice would be to use an exponential relationship. For example, the following equation could be used: </a:t>
            </a:r>
          </a:p>
          <a:p>
            <a:endParaRPr lang="en-GB" sz="2000" dirty="0"/>
          </a:p>
          <a:p>
            <a:endParaRPr lang="en-GB" sz="2000" dirty="0"/>
          </a:p>
          <a:p>
            <a:endParaRPr lang="en-GB" sz="2000" dirty="0"/>
          </a:p>
          <a:p>
            <a:r>
              <a:rPr lang="en-GB" sz="2000" dirty="0"/>
              <a:t>In the above equation, d represents the density of the fog. Larger values would create "thicker" fog. We could also square the exponent to create a slightly different relationship (a faster increase in the fog with distance).</a:t>
            </a:r>
          </a:p>
          <a:p>
            <a:endParaRPr lang="en-GB" dirty="0"/>
          </a:p>
          <a:p>
            <a:endParaRPr lang="en-GB" dirty="0" smtClean="0"/>
          </a:p>
          <a:p>
            <a:endParaRPr lang="en-GB" dirty="0"/>
          </a:p>
        </p:txBody>
      </p:sp>
      <p:pic>
        <p:nvPicPr>
          <p:cNvPr id="5" name="Picture 4" descr="1.png"/>
          <p:cNvPicPr>
            <a:picLocks noChangeAspect="1"/>
          </p:cNvPicPr>
          <p:nvPr/>
        </p:nvPicPr>
        <p:blipFill>
          <a:blip r:embed="rId2" cstate="print"/>
          <a:stretch>
            <a:fillRect/>
          </a:stretch>
        </p:blipFill>
        <p:spPr>
          <a:xfrm>
            <a:off x="5231905" y="2996952"/>
            <a:ext cx="1541587" cy="633152"/>
          </a:xfrm>
          <a:prstGeom prst="rect">
            <a:avLst/>
          </a:prstGeom>
        </p:spPr>
      </p:pic>
      <p:pic>
        <p:nvPicPr>
          <p:cNvPr id="6" name="Picture 5" descr="2.png"/>
          <p:cNvPicPr>
            <a:picLocks noChangeAspect="1"/>
          </p:cNvPicPr>
          <p:nvPr/>
        </p:nvPicPr>
        <p:blipFill>
          <a:blip r:embed="rId3" cstate="print"/>
          <a:stretch>
            <a:fillRect/>
          </a:stretch>
        </p:blipFill>
        <p:spPr>
          <a:xfrm>
            <a:off x="4775069" y="5525798"/>
            <a:ext cx="1879595" cy="897717"/>
          </a:xfrm>
          <a:prstGeom prst="rect">
            <a:avLst/>
          </a:prstGeom>
        </p:spPr>
      </p:pic>
    </p:spTree>
    <p:extLst>
      <p:ext uri="{BB962C8B-B14F-4D97-AF65-F5344CB8AC3E}">
        <p14:creationId xmlns:p14="http://schemas.microsoft.com/office/powerpoint/2010/main" val="345307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glUniform</a:t>
            </a:r>
            <a:endParaRPr lang="en-GB" dirty="0"/>
          </a:p>
        </p:txBody>
      </p:sp>
      <p:sp>
        <p:nvSpPr>
          <p:cNvPr id="3" name="Content Placeholder 2"/>
          <p:cNvSpPr>
            <a:spLocks noGrp="1"/>
          </p:cNvSpPr>
          <p:nvPr>
            <p:ph idx="1"/>
          </p:nvPr>
        </p:nvSpPr>
        <p:spPr/>
        <p:txBody>
          <a:bodyPr>
            <a:normAutofit lnSpcReduction="10000"/>
          </a:bodyPr>
          <a:lstStyle/>
          <a:p>
            <a:r>
              <a:rPr lang="en-GB" sz="2400" dirty="0"/>
              <a:t>At its most basic </a:t>
            </a:r>
            <a:r>
              <a:rPr lang="en-GB" sz="2400" dirty="0" err="1"/>
              <a:t>glUniform</a:t>
            </a:r>
            <a:r>
              <a:rPr lang="en-GB" sz="2400" dirty="0"/>
              <a:t> takes in a location</a:t>
            </a:r>
          </a:p>
          <a:p>
            <a:r>
              <a:rPr lang="en-GB" sz="2400" dirty="0"/>
              <a:t>Specifies the location of the uniform variable to be modified.</a:t>
            </a:r>
          </a:p>
          <a:p>
            <a:r>
              <a:rPr lang="en-GB" sz="2400" dirty="0"/>
              <a:t>For the vector and matrix commands, specifies a pointer to an array of count values that will be used to update the specified uniform variable.</a:t>
            </a:r>
          </a:p>
          <a:p>
            <a:r>
              <a:rPr lang="en-GB" sz="2400" dirty="0" err="1"/>
              <a:t>glUniform</a:t>
            </a:r>
            <a:r>
              <a:rPr lang="en-GB" sz="2400" dirty="0"/>
              <a:t> modifies the value of a uniform variable or a uniform variable array. The location of the uniform variable to be modified is specified by location, which should be a value returned by </a:t>
            </a:r>
            <a:r>
              <a:rPr lang="en-GB" sz="2400" b="1" dirty="0" err="1"/>
              <a:t>glGetUniformLocation</a:t>
            </a:r>
            <a:r>
              <a:rPr lang="en-GB" sz="2400" dirty="0"/>
              <a:t>. </a:t>
            </a:r>
          </a:p>
          <a:p>
            <a:endParaRPr lang="en-GB" dirty="0"/>
          </a:p>
        </p:txBody>
      </p:sp>
    </p:spTree>
    <p:extLst>
      <p:ext uri="{BB962C8B-B14F-4D97-AF65-F5344CB8AC3E}">
        <p14:creationId xmlns:p14="http://schemas.microsoft.com/office/powerpoint/2010/main" val="142724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glGetUniformLocation</a:t>
            </a:r>
            <a:endParaRPr lang="en-GB" dirty="0"/>
          </a:p>
        </p:txBody>
      </p:sp>
      <p:sp>
        <p:nvSpPr>
          <p:cNvPr id="3" name="Content Placeholder 2"/>
          <p:cNvSpPr>
            <a:spLocks noGrp="1"/>
          </p:cNvSpPr>
          <p:nvPr>
            <p:ph idx="1"/>
          </p:nvPr>
        </p:nvSpPr>
        <p:spPr/>
        <p:txBody>
          <a:bodyPr>
            <a:normAutofit/>
          </a:bodyPr>
          <a:lstStyle/>
          <a:p>
            <a:r>
              <a:rPr lang="en-GB" dirty="0"/>
              <a:t>At its most basic </a:t>
            </a:r>
            <a:r>
              <a:rPr lang="en-GB" dirty="0" err="1"/>
              <a:t>glGetUniformLocation</a:t>
            </a:r>
            <a:r>
              <a:rPr lang="en-GB" dirty="0"/>
              <a:t> take in </a:t>
            </a:r>
            <a:r>
              <a:rPr lang="en-GB" dirty="0" smtClean="0"/>
              <a:t>a (</a:t>
            </a:r>
            <a:r>
              <a:rPr lang="en-GB" dirty="0" err="1" smtClean="0"/>
              <a:t>shader</a:t>
            </a:r>
            <a:r>
              <a:rPr lang="en-GB" dirty="0" smtClean="0"/>
              <a:t>) program</a:t>
            </a:r>
            <a:endParaRPr lang="en-GB" dirty="0"/>
          </a:p>
          <a:p>
            <a:pPr lvl="1"/>
            <a:r>
              <a:rPr lang="en-GB" dirty="0"/>
              <a:t>Specifies the program object to be queried.</a:t>
            </a:r>
          </a:p>
          <a:p>
            <a:r>
              <a:rPr lang="en-GB" dirty="0" smtClean="0"/>
              <a:t>Name (of uniform)</a:t>
            </a:r>
            <a:endParaRPr lang="en-GB" dirty="0"/>
          </a:p>
          <a:p>
            <a:pPr lvl="1"/>
            <a:r>
              <a:rPr lang="en-GB" dirty="0"/>
              <a:t>Points to </a:t>
            </a:r>
            <a:r>
              <a:rPr lang="en-GB" dirty="0" smtClean="0"/>
              <a:t>the name </a:t>
            </a:r>
            <a:r>
              <a:rPr lang="en-GB" dirty="0"/>
              <a:t>of the uniform variable whose location is to be queried.</a:t>
            </a:r>
          </a:p>
          <a:p>
            <a:r>
              <a:rPr lang="en-GB" dirty="0" err="1"/>
              <a:t>glGetUniformLocation</a:t>
            </a:r>
            <a:r>
              <a:rPr lang="en-GB" dirty="0"/>
              <a:t> returns an integer that represents the location of a specific uniform variable within a program object. Name must be an active uniform variable name in program. </a:t>
            </a:r>
          </a:p>
          <a:p>
            <a:r>
              <a:rPr lang="en-GB" dirty="0"/>
              <a:t>We can either create a getter in our </a:t>
            </a:r>
            <a:r>
              <a:rPr lang="en-GB" dirty="0" err="1"/>
              <a:t>shader</a:t>
            </a:r>
            <a:r>
              <a:rPr lang="en-GB" dirty="0"/>
              <a:t> class that return the </a:t>
            </a:r>
            <a:r>
              <a:rPr lang="en-GB" dirty="0" err="1"/>
              <a:t>Gluint</a:t>
            </a:r>
            <a:r>
              <a:rPr lang="en-GB" dirty="0"/>
              <a:t> that tracks the current </a:t>
            </a:r>
            <a:r>
              <a:rPr lang="en-GB" dirty="0" err="1"/>
              <a:t>shader</a:t>
            </a:r>
            <a:r>
              <a:rPr lang="en-GB" dirty="0"/>
              <a:t> program to specify the program object to be queried, or we can create setters within a </a:t>
            </a:r>
            <a:r>
              <a:rPr lang="en-GB" dirty="0" err="1"/>
              <a:t>shader</a:t>
            </a:r>
            <a:r>
              <a:rPr lang="en-GB" dirty="0"/>
              <a:t> program class.</a:t>
            </a:r>
          </a:p>
          <a:p>
            <a:endParaRPr lang="en-GB" dirty="0"/>
          </a:p>
        </p:txBody>
      </p:sp>
    </p:spTree>
    <p:extLst>
      <p:ext uri="{BB962C8B-B14F-4D97-AF65-F5344CB8AC3E}">
        <p14:creationId xmlns:p14="http://schemas.microsoft.com/office/powerpoint/2010/main" val="11460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Uniforms – Method to send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18" y="2881936"/>
            <a:ext cx="7887801" cy="2438740"/>
          </a:xfrm>
        </p:spPr>
      </p:pic>
    </p:spTree>
    <p:extLst>
      <p:ext uri="{BB962C8B-B14F-4D97-AF65-F5344CB8AC3E}">
        <p14:creationId xmlns:p14="http://schemas.microsoft.com/office/powerpoint/2010/main" val="41774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Uniforms – Send data in application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618" y="2529462"/>
            <a:ext cx="8068801" cy="3143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18" y="1449320"/>
            <a:ext cx="2191056" cy="962159"/>
          </a:xfrm>
          <a:prstGeom prst="rect">
            <a:avLst/>
          </a:prstGeom>
        </p:spPr>
      </p:pic>
    </p:spTree>
    <p:extLst>
      <p:ext uri="{BB962C8B-B14F-4D97-AF65-F5344CB8AC3E}">
        <p14:creationId xmlns:p14="http://schemas.microsoft.com/office/powerpoint/2010/main" val="17107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a:bodyPr>
          <a:lstStyle/>
          <a:p>
            <a:r>
              <a:rPr lang="en-GB" dirty="0"/>
              <a:t>We are all familiar with fog. On a foggy day, it might be impossible to </a:t>
            </a:r>
            <a:r>
              <a:rPr lang="en-GB" dirty="0" smtClean="0"/>
              <a:t>see more </a:t>
            </a:r>
            <a:r>
              <a:rPr lang="en-GB" dirty="0"/>
              <a:t>than a few feet in front of us, and dense fog can present </a:t>
            </a:r>
            <a:r>
              <a:rPr lang="en-GB" dirty="0" smtClean="0"/>
              <a:t>danger. However</a:t>
            </a:r>
            <a:r>
              <a:rPr lang="en-GB" dirty="0"/>
              <a:t>, even when fog is not heavy, it’s still there — you may just </a:t>
            </a:r>
            <a:r>
              <a:rPr lang="en-GB" dirty="0" smtClean="0"/>
              <a:t>need to </a:t>
            </a:r>
            <a:r>
              <a:rPr lang="en-GB" dirty="0"/>
              <a:t>look further to see it. </a:t>
            </a:r>
            <a:endParaRPr lang="en-GB" dirty="0" smtClean="0"/>
          </a:p>
          <a:p>
            <a:pPr lvl="1"/>
            <a:r>
              <a:rPr lang="en-GB" dirty="0" smtClean="0"/>
              <a:t>Fog </a:t>
            </a:r>
            <a:r>
              <a:rPr lang="en-GB" dirty="0"/>
              <a:t>is caused by water </a:t>
            </a:r>
            <a:r>
              <a:rPr lang="en-GB" dirty="0" err="1"/>
              <a:t>vapor</a:t>
            </a:r>
            <a:r>
              <a:rPr lang="en-GB" dirty="0"/>
              <a:t> hanging in the air </a:t>
            </a:r>
            <a:r>
              <a:rPr lang="en-GB" dirty="0" smtClean="0"/>
              <a:t>or by </a:t>
            </a:r>
            <a:r>
              <a:rPr lang="en-GB" dirty="0"/>
              <a:t>other gases or particles such as smoke or pollution.</a:t>
            </a:r>
          </a:p>
        </p:txBody>
      </p:sp>
    </p:spTree>
    <p:extLst>
      <p:ext uri="{BB962C8B-B14F-4D97-AF65-F5344CB8AC3E}">
        <p14:creationId xmlns:p14="http://schemas.microsoft.com/office/powerpoint/2010/main" val="393658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a:bodyPr>
          <a:lstStyle/>
          <a:p>
            <a:r>
              <a:rPr lang="en-GB" dirty="0"/>
              <a:t>As light </a:t>
            </a:r>
            <a:r>
              <a:rPr lang="en-GB" dirty="0" smtClean="0"/>
              <a:t>travels through </a:t>
            </a:r>
            <a:r>
              <a:rPr lang="en-GB" dirty="0"/>
              <a:t>the air, two things </a:t>
            </a:r>
            <a:r>
              <a:rPr lang="en-GB" dirty="0" smtClean="0"/>
              <a:t>happen:</a:t>
            </a:r>
          </a:p>
          <a:p>
            <a:pPr lvl="1"/>
            <a:r>
              <a:rPr lang="en-GB" dirty="0" smtClean="0"/>
              <a:t>some </a:t>
            </a:r>
            <a:r>
              <a:rPr lang="en-GB" dirty="0"/>
              <a:t>of the light is absorbed by </a:t>
            </a:r>
            <a:r>
              <a:rPr lang="en-GB" dirty="0" smtClean="0"/>
              <a:t>the particles</a:t>
            </a:r>
            <a:r>
              <a:rPr lang="en-GB" dirty="0"/>
              <a:t>, and some bounces off the particles (or is possibly re-emitted </a:t>
            </a:r>
            <a:r>
              <a:rPr lang="en-GB" dirty="0" smtClean="0"/>
              <a:t>by those </a:t>
            </a:r>
            <a:r>
              <a:rPr lang="en-GB" dirty="0"/>
              <a:t>particles). </a:t>
            </a:r>
            <a:endParaRPr lang="en-GB" dirty="0" smtClean="0"/>
          </a:p>
          <a:p>
            <a:r>
              <a:rPr lang="en-GB" dirty="0" smtClean="0"/>
              <a:t>As </a:t>
            </a:r>
            <a:r>
              <a:rPr lang="en-GB" dirty="0"/>
              <a:t>light is absorbed by fog, this is known as </a:t>
            </a:r>
            <a:r>
              <a:rPr lang="en-GB" i="1" dirty="0"/>
              <a:t>extinction </a:t>
            </a:r>
            <a:r>
              <a:rPr lang="en-GB" i="1" dirty="0" smtClean="0"/>
              <a:t>as </a:t>
            </a:r>
            <a:r>
              <a:rPr lang="en-GB" dirty="0" smtClean="0"/>
              <a:t>eventually </a:t>
            </a:r>
            <a:r>
              <a:rPr lang="en-GB" dirty="0"/>
              <a:t>all of </a:t>
            </a:r>
            <a:r>
              <a:rPr lang="en-GB" dirty="0" smtClean="0"/>
              <a:t>the light will have been absorbed and none will be left. </a:t>
            </a:r>
          </a:p>
          <a:p>
            <a:r>
              <a:rPr lang="en-GB" dirty="0" smtClean="0"/>
              <a:t>However</a:t>
            </a:r>
            <a:r>
              <a:rPr lang="en-GB" dirty="0"/>
              <a:t>, light will generally find a way to get out of the fog as it </a:t>
            </a:r>
            <a:r>
              <a:rPr lang="en-GB" dirty="0" smtClean="0"/>
              <a:t>will bounce </a:t>
            </a:r>
            <a:r>
              <a:rPr lang="en-GB" dirty="0"/>
              <a:t>around and be absorbed and re-emitted by the fog particles. </a:t>
            </a:r>
            <a:endParaRPr lang="en-GB" dirty="0" smtClean="0"/>
          </a:p>
          <a:p>
            <a:pPr lvl="1"/>
            <a:r>
              <a:rPr lang="en-GB" dirty="0" smtClean="0"/>
              <a:t>We call </a:t>
            </a:r>
            <a:r>
              <a:rPr lang="en-GB" dirty="0"/>
              <a:t>this </a:t>
            </a:r>
            <a:r>
              <a:rPr lang="en-GB" i="1" dirty="0" err="1" smtClean="0"/>
              <a:t>inscattering</a:t>
            </a:r>
            <a:r>
              <a:rPr lang="en-GB" i="1" dirty="0"/>
              <a:t> </a:t>
            </a:r>
            <a:r>
              <a:rPr lang="en-GB" i="1" dirty="0" smtClean="0"/>
              <a:t>and we can </a:t>
            </a:r>
            <a:r>
              <a:rPr lang="en-GB" i="1" dirty="0"/>
              <a:t>build a simple model of both extinction </a:t>
            </a:r>
            <a:r>
              <a:rPr lang="en-GB" i="1" dirty="0" smtClean="0"/>
              <a:t>and </a:t>
            </a:r>
            <a:r>
              <a:rPr lang="en-GB" dirty="0" err="1" smtClean="0"/>
              <a:t>inscattering</a:t>
            </a:r>
            <a:r>
              <a:rPr lang="en-GB" dirty="0" smtClean="0"/>
              <a:t> </a:t>
            </a:r>
            <a:r>
              <a:rPr lang="en-GB" dirty="0"/>
              <a:t>to produce a simple yet effective simulation of fog.</a:t>
            </a:r>
          </a:p>
        </p:txBody>
      </p:sp>
    </p:spTree>
    <p:extLst>
      <p:ext uri="{BB962C8B-B14F-4D97-AF65-F5344CB8AC3E}">
        <p14:creationId xmlns:p14="http://schemas.microsoft.com/office/powerpoint/2010/main" val="405038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Fog</a:t>
            </a:r>
            <a:endParaRPr lang="en-GB" dirty="0"/>
          </a:p>
        </p:txBody>
      </p:sp>
      <p:sp>
        <p:nvSpPr>
          <p:cNvPr id="3" name="Content Placeholder 2"/>
          <p:cNvSpPr>
            <a:spLocks noGrp="1"/>
          </p:cNvSpPr>
          <p:nvPr>
            <p:ph idx="1"/>
          </p:nvPr>
        </p:nvSpPr>
        <p:spPr/>
        <p:txBody>
          <a:bodyPr>
            <a:normAutofit/>
          </a:bodyPr>
          <a:lstStyle/>
          <a:p>
            <a:r>
              <a:rPr lang="en-GB" dirty="0" smtClean="0"/>
              <a:t>A simple fog effect can be achieved by mixing the colour of each fragment with a constant fog colour. </a:t>
            </a:r>
          </a:p>
          <a:p>
            <a:r>
              <a:rPr lang="en-GB" dirty="0" smtClean="0"/>
              <a:t>The amount of influence of the fog colour is determined by the distance from the camera. </a:t>
            </a:r>
          </a:p>
          <a:p>
            <a:r>
              <a:rPr lang="en-GB" dirty="0" smtClean="0"/>
              <a:t>We could use either a linear relationship between the distance and the amount of fog colour, or we could use a non-linear relationship such as an exponential one.</a:t>
            </a:r>
          </a:p>
          <a:p>
            <a:r>
              <a:rPr lang="en-GB" dirty="0" smtClean="0"/>
              <a:t>The following image shows four teapots rendered with a fog effect produced by mixing the fog colour in a linear relationship with distance.</a:t>
            </a:r>
            <a:endParaRPr lang="en-GB" dirty="0"/>
          </a:p>
        </p:txBody>
      </p:sp>
    </p:spTree>
    <p:extLst>
      <p:ext uri="{BB962C8B-B14F-4D97-AF65-F5344CB8AC3E}">
        <p14:creationId xmlns:p14="http://schemas.microsoft.com/office/powerpoint/2010/main" val="118586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1044</TotalTime>
  <Words>1390</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Uniforms &amp; Fog</vt:lpstr>
      <vt:lpstr>Uniforms</vt:lpstr>
      <vt:lpstr>glUniform</vt:lpstr>
      <vt:lpstr>glGetUniformLocation</vt:lpstr>
      <vt:lpstr>Uniforms – Method to send data</vt:lpstr>
      <vt:lpstr>Uniforms – Send data in application</vt:lpstr>
      <vt:lpstr>Fog</vt:lpstr>
      <vt:lpstr>Fog</vt:lpstr>
      <vt:lpstr>Fog</vt:lpstr>
      <vt:lpstr>Fog</vt:lpstr>
      <vt:lpstr>Fog</vt:lpstr>
      <vt:lpstr>Fog</vt:lpstr>
      <vt:lpstr>Fog</vt:lpstr>
      <vt:lpstr>Normal Matrix </vt:lpstr>
      <vt:lpstr>Normal Matrix</vt:lpstr>
      <vt:lpstr>Fog</vt:lpstr>
      <vt:lpstr>Fog Vertex Shader</vt:lpstr>
      <vt:lpstr>Fog Fragment Shader</vt:lpstr>
      <vt:lpstr>Fog Fragment Shader</vt:lpstr>
      <vt:lpstr>Fog Fragment Shader</vt:lpstr>
      <vt:lpstr>Computing distance from the eye</vt:lpstr>
      <vt:lpstr>Fog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&amp; Shadow Mapping</dc:title>
  <dc:creator>Windows User</dc:creator>
  <cp:lastModifiedBy>Bryan Young</cp:lastModifiedBy>
  <cp:revision>10</cp:revision>
  <dcterms:created xsi:type="dcterms:W3CDTF">2018-03-26T08:48:08Z</dcterms:created>
  <dcterms:modified xsi:type="dcterms:W3CDTF">2020-01-27T08:48:55Z</dcterms:modified>
</cp:coreProperties>
</file>