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40" r:id="rId84"/>
    <p:sldId id="339" r:id="rId8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C863716-F09E-4969-A722-43C3AE8DA08B}">
  <a:tblStyle styleId="{3C863716-F09E-4969-A722-43C3AE8DA08B}" styleName="Table_0"/>
  <a:tblStyle styleId="{B6C3F1C2-0D10-4D84-A140-B885B3ABD2E2}" styleName="Table_1">
    <a:wholeTbl>
      <a:tcTxStyle b="off" i="off">
        <a:font>
          <a:latin typeface="Century Gothic"/>
          <a:ea typeface="Century Gothic"/>
          <a:cs typeface="Century Gothic"/>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6E6E6"/>
          </a:solidFill>
        </a:fill>
      </a:tcStyle>
    </a:band1H>
    <a:band1V>
      <a:tcStyle>
        <a:tcBdr/>
        <a:fill>
          <a:solidFill>
            <a:srgbClr val="E6E6E6"/>
          </a:solidFill>
        </a:fill>
      </a:tcStyle>
    </a:band1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entury Gothic"/>
          <a:ea typeface="Century Gothic"/>
          <a:cs typeface="Century Gothic"/>
        </a:font>
        <a:schemeClr val="dk1"/>
      </a:tcTxStyle>
      <a:tcStyle>
        <a:tcBdr/>
      </a:tcStyle>
    </a:seCell>
    <a:swCell>
      <a:tcTxStyle b="on" i="off">
        <a:font>
          <a:latin typeface="Century Gothic"/>
          <a:ea typeface="Century Gothic"/>
          <a:cs typeface="Century Gothic"/>
        </a:font>
        <a:schemeClr val="dk1"/>
      </a:tcTxStyle>
      <a:tcStyle>
        <a:tcBdr/>
      </a:tcStyle>
    </a:swCell>
    <a:firstRow>
      <a:tcTxStyle b="on" i="off">
        <a:font>
          <a:latin typeface="Century Gothic"/>
          <a:ea typeface="Century Gothic"/>
          <a:cs typeface="Century Gothic"/>
        </a:font>
        <a:schemeClr val="lt1"/>
      </a:tcTxStyle>
      <a:tcStyle>
        <a:tcBdr>
          <a:bottom>
            <a:ln w="25400" cap="flat" cmpd="sng">
              <a:solidFill>
                <a:schemeClr val="dk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072" y="-10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268056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6" name="Shape 16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24" name="Shape 22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47" name="Shape 24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59" name="Shape 2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73" name="Shape 27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7" name="Shape 28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73" name="Shape 17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94" name="Shape 29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01" name="Shape 30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07" name="Shape 3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12" name="Shape 3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18" name="Shape 3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25" name="Shape 32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8" name="Shape 33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44" name="Shape 3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50" name="Shape 35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80" name="Shape 18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56" name="Shape 3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67" name="Shape 36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74" name="Shape 37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81" name="Shape 38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88" name="Shape 38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95" name="Shape 39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02" name="Shape 40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8" name="Shape 40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15" name="Shape 41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21" name="Shape 42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27" name="Shape 4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34" name="Shape 43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40" name="Shape 44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46" name="Shape 4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52" name="Shape 45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59" name="Shape 45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67" name="Shape 46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3" name="Shape 47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74" name="Shape 47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80" name="Shape 48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86" name="Shape 48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93" name="Shape 1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6" name="Shape 4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97" name="Shape 49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3" name="Shape 50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504" name="Shape 50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10" name="Shape 51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16" name="Shape 51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22" name="Shape 52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28" name="Shape 52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35" name="Shape 53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42" name="Shape 54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49" name="Shape 54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5" name="Shape 55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556" name="Shape 55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9" name="Shape 1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61" name="Shape 56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7" name="Shape 56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568" name="Shape 56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4" name="Shape 57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575" name="Shape 57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582" name="Shape 58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Shape 5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8" name="Shape 58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589" name="Shape 58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6" name="Shape 5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597" name="Shape 59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4" name="Shape 6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05" name="Shape 60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1" name="Shape 61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12" name="Shape 61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9" name="Shape 61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20" name="Shape 62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6" name="Shape 62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27" name="Shape 62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5" name="Shape 2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33" name="Shape 63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40" name="Shape 64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6" name="Shape 64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47" name="Shape 64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54" name="Shape 65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0" name="Shape 66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61" name="Shape 66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8" name="Shape 66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69" name="Shape 66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Shape 6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5" name="Shape 67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76" name="Shape 67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83" name="Shape 6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9" name="Shape 68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90" name="Shape 69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6" name="Shape 6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697" name="Shape 69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12" name="Shape 2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3" name="Shape 70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704" name="Shape 70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10" name="Shape 71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17" name="Shape 7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33" name="Shape 7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34" name="Shape 7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589213" y="2514600"/>
            <a:ext cx="8915398" cy="2262781"/>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5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4" name="Shape 44"/>
          <p:cNvSpPr txBox="1">
            <a:spLocks noGrp="1"/>
          </p:cNvSpPr>
          <p:nvPr>
            <p:ph type="subTitle" idx="1"/>
          </p:nvPr>
        </p:nvSpPr>
        <p:spPr>
          <a:xfrm>
            <a:off x="2589213" y="4777378"/>
            <a:ext cx="8915398" cy="1126282"/>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5" name="Shape 45"/>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 name="Shape 46"/>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p:nvPr/>
        </p:nvSpPr>
        <p:spPr>
          <a:xfrm>
            <a:off x="0" y="4323810"/>
            <a:ext cx="1744651" cy="778589"/>
          </a:xfrm>
          <a:custGeom>
            <a:avLst/>
            <a:gdLst/>
            <a:ahLst/>
            <a:cxnLst/>
            <a:rect l="0" t="0" r="0" b="0"/>
            <a:pathLst>
              <a:path w="120000" h="120000" extrusionOk="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sldNum" idx="12"/>
          </p:nvPr>
        </p:nvSpPr>
        <p:spPr>
          <a:xfrm>
            <a:off x="531812" y="45295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589211" y="609600"/>
            <a:ext cx="8915398" cy="3117040"/>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0" name="Shape 110"/>
          <p:cNvSpPr txBox="1">
            <a:spLocks noGrp="1"/>
          </p:cNvSpPr>
          <p:nvPr>
            <p:ph type="body" idx="1"/>
          </p:nvPr>
        </p:nvSpPr>
        <p:spPr>
          <a:xfrm>
            <a:off x="2589211" y="4354046"/>
            <a:ext cx="8915398" cy="1555863"/>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1" name="Shape 111"/>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2" name="Shape 112"/>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3" name="Shape 113"/>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14" name="Shape 114"/>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7" name="Shape 117"/>
          <p:cNvSpPr txBox="1">
            <a:spLocks noGrp="1"/>
          </p:cNvSpPr>
          <p:nvPr>
            <p:ph type="body" idx="1"/>
          </p:nvPr>
        </p:nvSpPr>
        <p:spPr>
          <a:xfrm>
            <a:off x="3275011" y="3505200"/>
            <a:ext cx="7536553"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8" name="Shape 118"/>
          <p:cNvSpPr txBox="1">
            <a:spLocks noGrp="1"/>
          </p:cNvSpPr>
          <p:nvPr>
            <p:ph type="body" idx="2"/>
          </p:nvPr>
        </p:nvSpPr>
        <p:spPr>
          <a:xfrm>
            <a:off x="2589211" y="4354046"/>
            <a:ext cx="8915398" cy="1555863"/>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9" name="Shape 11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0" name="Shape 12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1" name="Shape 121"/>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2" name="Shape 122"/>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
        <p:nvSpPr>
          <p:cNvPr id="123" name="Shape 123"/>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589213" y="2438400"/>
            <a:ext cx="8915400" cy="2724845"/>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7" name="Shape 127"/>
          <p:cNvSpPr txBox="1">
            <a:spLocks noGrp="1"/>
          </p:cNvSpPr>
          <p:nvPr>
            <p:ph type="body" idx="1"/>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8" name="Shape 12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9" name="Shape 129"/>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0" name="Shape 130"/>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31" name="Shape 131"/>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4" name="Shape 134"/>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5" name="Shape 135"/>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6" name="Shape 13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7" name="Shape 13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8" name="Shape 138"/>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39" name="Shape 139"/>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
        <p:nvSpPr>
          <p:cNvPr id="140" name="Shape 140"/>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2589211" y="627406"/>
            <a:ext cx="8915398" cy="2880019"/>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44" name="Shape 144"/>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5" name="Shape 145"/>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6" name="Shape 14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7" name="Shape 14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8" name="Shape 148"/>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49" name="Shape 149"/>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2" name="Shape 152"/>
          <p:cNvSpPr txBox="1">
            <a:spLocks noGrp="1"/>
          </p:cNvSpPr>
          <p:nvPr>
            <p:ph type="body" idx="1"/>
          </p:nvPr>
        </p:nvSpPr>
        <p:spPr>
          <a:xfrm rot="5400000">
            <a:off x="5103811" y="-381000"/>
            <a:ext cx="3886200" cy="891540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3" name="Shape 15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4" name="Shape 15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5" name="Shape 155"/>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6" name="Shape 15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rot="5400000">
            <a:off x="7756704" y="2165512"/>
            <a:ext cx="5283816" cy="2207601"/>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9" name="Shape 159"/>
          <p:cNvSpPr txBox="1">
            <a:spLocks noGrp="1"/>
          </p:cNvSpPr>
          <p:nvPr>
            <p:ph type="body" idx="1"/>
          </p:nvPr>
        </p:nvSpPr>
        <p:spPr>
          <a:xfrm rot="5400000">
            <a:off x="3185803" y="30813"/>
            <a:ext cx="5283816" cy="6476999"/>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0" name="Shape 160"/>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1" name="Shape 161"/>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2" name="Shape 162"/>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63" name="Shape 163"/>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92925"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2589211" y="2133600"/>
            <a:ext cx="8915400"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2" name="Shape 52"/>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Shape 54"/>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589211" y="2058750"/>
            <a:ext cx="8915398" cy="1468800"/>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4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8" name="Shape 58"/>
          <p:cNvSpPr txBox="1">
            <a:spLocks noGrp="1"/>
          </p:cNvSpPr>
          <p:nvPr>
            <p:ph type="body" idx="1"/>
          </p:nvPr>
        </p:nvSpPr>
        <p:spPr>
          <a:xfrm>
            <a:off x="2589211" y="3530128"/>
            <a:ext cx="891539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59" name="Shape 5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0" name="Shape 6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 name="Shape 61"/>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2" name="Shape 62"/>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5" name="Shape 65"/>
          <p:cNvSpPr txBox="1">
            <a:spLocks noGrp="1"/>
          </p:cNvSpPr>
          <p:nvPr>
            <p:ph type="body" idx="1"/>
          </p:nvPr>
        </p:nvSpPr>
        <p:spPr>
          <a:xfrm>
            <a:off x="2589211" y="2133600"/>
            <a:ext cx="4313863"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6" name="Shape 66"/>
          <p:cNvSpPr txBox="1">
            <a:spLocks noGrp="1"/>
          </p:cNvSpPr>
          <p:nvPr>
            <p:ph type="body" idx="2"/>
          </p:nvPr>
        </p:nvSpPr>
        <p:spPr>
          <a:xfrm>
            <a:off x="7190746" y="2126222"/>
            <a:ext cx="4313863"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7" name="Shape 67"/>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Shape 68"/>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Shape 69"/>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0" name="Shape 70"/>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3" name="Shape 73"/>
          <p:cNvSpPr txBox="1">
            <a:spLocks noGrp="1"/>
          </p:cNvSpPr>
          <p:nvPr>
            <p:ph type="body" idx="1"/>
          </p:nvPr>
        </p:nvSpPr>
        <p:spPr>
          <a:xfrm>
            <a:off x="2939373" y="1972702"/>
            <a:ext cx="399273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4" name="Shape 74"/>
          <p:cNvSpPr txBox="1">
            <a:spLocks noGrp="1"/>
          </p:cNvSpPr>
          <p:nvPr>
            <p:ph type="body" idx="2"/>
          </p:nvPr>
        </p:nvSpPr>
        <p:spPr>
          <a:xfrm>
            <a:off x="2589211" y="2548966"/>
            <a:ext cx="4342893" cy="335406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5" name="Shape 75"/>
          <p:cNvSpPr txBox="1">
            <a:spLocks noGrp="1"/>
          </p:cNvSpPr>
          <p:nvPr>
            <p:ph type="body" idx="3"/>
          </p:nvPr>
        </p:nvSpPr>
        <p:spPr>
          <a:xfrm>
            <a:off x="7506628" y="1969475"/>
            <a:ext cx="3999000"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6" name="Shape 76"/>
          <p:cNvSpPr txBox="1">
            <a:spLocks noGrp="1"/>
          </p:cNvSpPr>
          <p:nvPr>
            <p:ph type="body" idx="4"/>
          </p:nvPr>
        </p:nvSpPr>
        <p:spPr>
          <a:xfrm>
            <a:off x="7166957" y="2545738"/>
            <a:ext cx="4338674" cy="335406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7" name="Shape 77"/>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Shape 78"/>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9" name="Shape 79"/>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3" name="Shape 8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4" name="Shape 8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6" name="Shape 8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7"/>
        <p:cNvGrpSpPr/>
        <p:nvPr/>
      </p:nvGrpSpPr>
      <p:grpSpPr>
        <a:xfrm>
          <a:off x="0" y="0"/>
          <a:ext cx="0" cy="0"/>
          <a:chOff x="0" y="0"/>
          <a:chExt cx="0" cy="0"/>
        </a:xfrm>
      </p:grpSpPr>
      <p:sp>
        <p:nvSpPr>
          <p:cNvPr id="88" name="Shape 8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9" name="Shape 89"/>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Shape 90"/>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1" name="Shape 91"/>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589211" y="446087"/>
            <a:ext cx="3505199" cy="976312"/>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2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4" name="Shape 94"/>
          <p:cNvSpPr txBox="1">
            <a:spLocks noGrp="1"/>
          </p:cNvSpPr>
          <p:nvPr>
            <p:ph type="body" idx="1"/>
          </p:nvPr>
        </p:nvSpPr>
        <p:spPr>
          <a:xfrm>
            <a:off x="6323012" y="446087"/>
            <a:ext cx="5181600" cy="5414963"/>
          </a:xfrm>
          <a:prstGeom prst="rect">
            <a:avLst/>
          </a:prstGeom>
          <a:noFill/>
          <a:ln>
            <a:noFill/>
          </a:ln>
        </p:spPr>
        <p:txBody>
          <a:bodyPr lIns="91425" tIns="91425" rIns="91425" bIns="91425" anchor="ctr"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95" name="Shape 95"/>
          <p:cNvSpPr txBox="1">
            <a:spLocks noGrp="1"/>
          </p:cNvSpPr>
          <p:nvPr>
            <p:ph type="body" idx="2"/>
          </p:nvPr>
        </p:nvSpPr>
        <p:spPr>
          <a:xfrm>
            <a:off x="2589211" y="1598612"/>
            <a:ext cx="3505199" cy="4262436"/>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96" name="Shape 9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7" name="Shape 9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8" name="Shape 98"/>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9" name="Shape 99"/>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589213" y="4800600"/>
            <a:ext cx="8915400" cy="566737"/>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2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2" name="Shape 102"/>
          <p:cNvSpPr>
            <a:spLocks noGrp="1"/>
          </p:cNvSpPr>
          <p:nvPr>
            <p:ph type="pic" idx="2"/>
          </p:nvPr>
        </p:nvSpPr>
        <p:spPr>
          <a:xfrm>
            <a:off x="2589211" y="634964"/>
            <a:ext cx="8915400" cy="3854969"/>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03" name="Shape 103"/>
          <p:cNvSpPr txBox="1">
            <a:spLocks noGrp="1"/>
          </p:cNvSpPr>
          <p:nvPr>
            <p:ph type="body" idx="1"/>
          </p:nvPr>
        </p:nvSpPr>
        <p:spPr>
          <a:xfrm>
            <a:off x="2589213" y="5367337"/>
            <a:ext cx="8915400" cy="493711"/>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4" name="Shape 104"/>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5" name="Shape 105"/>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6" name="Shape 106"/>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avLst/>
              <a:gdLst/>
              <a:ahLst/>
              <a:cxnLst/>
              <a:rect l="0" t="0" r="0" b="0"/>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2597150" y="2779713"/>
              <a:ext cx="550863" cy="1978025"/>
            </a:xfrm>
            <a:custGeom>
              <a:avLst/>
              <a:gdLst/>
              <a:ahLst/>
              <a:cxnLst/>
              <a:rect l="0" t="0" r="0" b="0"/>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3175000" y="4730750"/>
              <a:ext cx="519112" cy="1209675"/>
            </a:xfrm>
            <a:custGeom>
              <a:avLst/>
              <a:gdLst/>
              <a:ahLst/>
              <a:cxnLst/>
              <a:rect l="0" t="0" r="0" b="0"/>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3305176" y="5630862"/>
              <a:ext cx="146050" cy="309562"/>
            </a:xfrm>
            <a:custGeom>
              <a:avLst/>
              <a:gdLst/>
              <a:ahLst/>
              <a:cxnLst/>
              <a:rect l="0" t="0" r="0" b="0"/>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2573338" y="2817813"/>
              <a:ext cx="700087" cy="2835274"/>
            </a:xfrm>
            <a:custGeom>
              <a:avLst/>
              <a:gdLst/>
              <a:ahLst/>
              <a:cxnLst/>
              <a:rect l="0" t="0" r="0" b="0"/>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2506663" y="285750"/>
              <a:ext cx="90487" cy="2493963"/>
            </a:xfrm>
            <a:custGeom>
              <a:avLst/>
              <a:gdLst/>
              <a:ahLst/>
              <a:cxnLst/>
              <a:rect l="0" t="0" r="0" b="0"/>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2554288" y="2598738"/>
              <a:ext cx="66674" cy="420687"/>
            </a:xfrm>
            <a:custGeom>
              <a:avLst/>
              <a:gdLst/>
              <a:ahLst/>
              <a:cxnLst/>
              <a:rect l="0" t="0" r="0" b="0"/>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3143250" y="4757737"/>
              <a:ext cx="161925" cy="873125"/>
            </a:xfrm>
            <a:custGeom>
              <a:avLst/>
              <a:gdLst/>
              <a:ahLst/>
              <a:cxnLst/>
              <a:rect l="0" t="0" r="0" b="0"/>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3148013" y="1282700"/>
              <a:ext cx="1768474" cy="3448050"/>
            </a:xfrm>
            <a:custGeom>
              <a:avLst/>
              <a:gdLst/>
              <a:ahLst/>
              <a:cxnLst/>
              <a:rect l="0" t="0" r="0" b="0"/>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3273425" y="5653087"/>
              <a:ext cx="138112" cy="287338"/>
            </a:xfrm>
            <a:custGeom>
              <a:avLst/>
              <a:gdLst/>
              <a:ahLst/>
              <a:cxnLst/>
              <a:rect l="0" t="0" r="0" b="0"/>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3143250" y="4656137"/>
              <a:ext cx="31750" cy="188913"/>
            </a:xfrm>
            <a:custGeom>
              <a:avLst/>
              <a:gdLst/>
              <a:ahLst/>
              <a:cxnLst/>
              <a:rect l="0" t="0" r="0" b="0"/>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3211513" y="5410200"/>
              <a:ext cx="203199" cy="530224"/>
            </a:xfrm>
            <a:custGeom>
              <a:avLst/>
              <a:gdLst/>
              <a:ahLst/>
              <a:cxnLst/>
              <a:rect l="0" t="0" r="0" b="0"/>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grpSp>
      <p:grpSp>
        <p:nvGrpSpPr>
          <p:cNvPr id="23" name="Shape 23"/>
          <p:cNvGrpSpPr/>
          <p:nvPr/>
        </p:nvGrpSpPr>
        <p:grpSpPr>
          <a:xfrm>
            <a:off x="27221" y="-785"/>
            <a:ext cx="2356674" cy="6854039"/>
            <a:chOff x="6627813" y="194832"/>
            <a:chExt cx="1952625" cy="5678917"/>
          </a:xfrm>
        </p:grpSpPr>
        <p:sp>
          <p:nvSpPr>
            <p:cNvPr id="24" name="Shape 24"/>
            <p:cNvSpPr/>
            <p:nvPr/>
          </p:nvSpPr>
          <p:spPr>
            <a:xfrm>
              <a:off x="6627813" y="194832"/>
              <a:ext cx="409575" cy="3646487"/>
            </a:xfrm>
            <a:custGeom>
              <a:avLst/>
              <a:gdLst/>
              <a:ahLst/>
              <a:cxnLst/>
              <a:rect l="0" t="0" r="0" b="0"/>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061200" y="3771900"/>
              <a:ext cx="350837" cy="1309687"/>
            </a:xfrm>
            <a:custGeom>
              <a:avLst/>
              <a:gdLst/>
              <a:ahLst/>
              <a:cxnLst/>
              <a:rect l="0" t="0" r="0" b="0"/>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7439025" y="5053012"/>
              <a:ext cx="357188" cy="820737"/>
            </a:xfrm>
            <a:custGeom>
              <a:avLst/>
              <a:gdLst/>
              <a:ahLst/>
              <a:cxnLst/>
              <a:rect l="0" t="0" r="0" b="0"/>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7037388" y="3811587"/>
              <a:ext cx="457200" cy="1852613"/>
            </a:xfrm>
            <a:custGeom>
              <a:avLst/>
              <a:gdLst/>
              <a:ahLst/>
              <a:cxnLst/>
              <a:rect l="0" t="0" r="0" b="0"/>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6992938" y="1263650"/>
              <a:ext cx="144462" cy="2508250"/>
            </a:xfrm>
            <a:custGeom>
              <a:avLst/>
              <a:gdLst/>
              <a:ahLst/>
              <a:cxnLst/>
              <a:rect l="0" t="0" r="0" b="0"/>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7526338" y="5640387"/>
              <a:ext cx="111125" cy="233363"/>
            </a:xfrm>
            <a:custGeom>
              <a:avLst/>
              <a:gdLst/>
              <a:ahLst/>
              <a:cxnLst/>
              <a:rect l="0" t="0" r="0" b="0"/>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7021513" y="3598862"/>
              <a:ext cx="68263" cy="423863"/>
            </a:xfrm>
            <a:custGeom>
              <a:avLst/>
              <a:gdLst/>
              <a:ahLst/>
              <a:cxnLst/>
              <a:rect l="0" t="0" r="0" b="0"/>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7412038" y="2801938"/>
              <a:ext cx="1168400" cy="2251075"/>
            </a:xfrm>
            <a:custGeom>
              <a:avLst/>
              <a:gdLst/>
              <a:ahLst/>
              <a:cxnLst/>
              <a:rect l="0" t="0" r="0" b="0"/>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494588" y="5664200"/>
              <a:ext cx="100013" cy="209549"/>
            </a:xfrm>
            <a:custGeom>
              <a:avLst/>
              <a:gdLst/>
              <a:ahLst/>
              <a:cxnLst/>
              <a:rect l="0" t="0" r="0" b="0"/>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7412038" y="5081587"/>
              <a:ext cx="114300" cy="558799"/>
            </a:xfrm>
            <a:custGeom>
              <a:avLst/>
              <a:gdLst/>
              <a:ahLst/>
              <a:cxnLst/>
              <a:rect l="0" t="0" r="0" b="0"/>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7412038" y="4978400"/>
              <a:ext cx="31750" cy="188913"/>
            </a:xfrm>
            <a:custGeom>
              <a:avLst/>
              <a:gdLst/>
              <a:ahLst/>
              <a:cxnLst/>
              <a:rect l="0" t="0" r="0" b="0"/>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439025" y="5434012"/>
              <a:ext cx="174625" cy="439738"/>
            </a:xfrm>
            <a:custGeom>
              <a:avLst/>
              <a:gdLst/>
              <a:ahLst/>
              <a:cxnLst/>
              <a:rect l="0" t="0" r="0" b="0"/>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grpSp>
      <p:sp>
        <p:nvSpPr>
          <p:cNvPr id="36" name="Shape 36"/>
          <p:cNvSpPr/>
          <p:nvPr/>
        </p:nvSpPr>
        <p:spPr>
          <a:xfrm>
            <a:off x="0" y="0"/>
            <a:ext cx="182879" cy="68580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8" name="Shape 38"/>
          <p:cNvSpPr txBox="1">
            <a:spLocks noGrp="1"/>
          </p:cNvSpPr>
          <p:nvPr>
            <p:ph type="body" idx="1"/>
          </p:nvPr>
        </p:nvSpPr>
        <p:spPr>
          <a:xfrm>
            <a:off x="2589211" y="2133600"/>
            <a:ext cx="8915400" cy="388620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Shape 4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Shape 41"/>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6.png"/></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lbert.mjy@gmail.com" TargetMode="External"/><Relationship Id="rId3" Type="http://schemas.openxmlformats.org/officeDocument/2006/relationships/image" Target="../media/image1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2597891" y="1380067"/>
            <a:ext cx="8574621" cy="2616198"/>
          </a:xfrm>
          <a:prstGeom prst="rect">
            <a:avLst/>
          </a:prstGeom>
          <a:noFill/>
          <a:ln>
            <a:noFill/>
          </a:ln>
        </p:spPr>
        <p:txBody>
          <a:bodyPr lIns="91425" tIns="45700" rIns="91425" bIns="45700" anchor="b" anchorCtr="0">
            <a:noAutofit/>
          </a:bodyPr>
          <a:lstStyle/>
          <a:p>
            <a:pPr marL="0" marR="0" lvl="0" indent="0" algn="l" rtl="0">
              <a:spcBef>
                <a:spcPts val="0"/>
              </a:spcBef>
              <a:buClr>
                <a:srgbClr val="262626"/>
              </a:buClr>
              <a:buSzPct val="25000"/>
              <a:buFont typeface="Tahoma"/>
              <a:buNone/>
            </a:pPr>
            <a:r>
              <a:rPr lang="en-US" sz="5400" b="1" i="0" u="none" strike="noStrike" cap="none">
                <a:solidFill>
                  <a:srgbClr val="262626"/>
                </a:solidFill>
                <a:latin typeface="Tahoma"/>
                <a:ea typeface="Tahoma"/>
                <a:cs typeface="Tahoma"/>
                <a:sym typeface="Tahoma"/>
              </a:rPr>
              <a:t>Web应用程序测试工具Selenium</a:t>
            </a:r>
            <a:br>
              <a:rPr lang="en-US" sz="5400" b="1" i="0" u="none" strike="noStrike" cap="none">
                <a:solidFill>
                  <a:srgbClr val="262626"/>
                </a:solidFill>
                <a:latin typeface="Tahoma"/>
                <a:ea typeface="Tahoma"/>
                <a:cs typeface="Tahoma"/>
                <a:sym typeface="Tahoma"/>
              </a:rPr>
            </a:br>
            <a:r>
              <a:rPr lang="en-US" sz="5400" b="0" i="0" u="none" strike="noStrike" cap="none">
                <a:solidFill>
                  <a:srgbClr val="262626"/>
                </a:solidFill>
                <a:latin typeface="Century Gothic"/>
                <a:ea typeface="Century Gothic"/>
                <a:cs typeface="Century Gothic"/>
                <a:sym typeface="Century Gothic"/>
              </a:rPr>
              <a:t> </a:t>
            </a:r>
          </a:p>
        </p:txBody>
      </p:sp>
      <p:sp>
        <p:nvSpPr>
          <p:cNvPr id="169" name="Shape 169"/>
          <p:cNvSpPr txBox="1">
            <a:spLocks noGrp="1"/>
          </p:cNvSpPr>
          <p:nvPr>
            <p:ph type="subTitle" idx="1"/>
          </p:nvPr>
        </p:nvSpPr>
        <p:spPr>
          <a:xfrm>
            <a:off x="2589213" y="4777378"/>
            <a:ext cx="8915398" cy="112628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endParaRPr sz="1800" b="0" i="0" u="none" strike="noStrike" cap="none">
              <a:solidFill>
                <a:srgbClr val="595959"/>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Xpath</a:t>
            </a:r>
          </a:p>
        </p:txBody>
      </p:sp>
      <p:sp>
        <p:nvSpPr>
          <p:cNvPr id="227" name="Shape 227"/>
          <p:cNvSpPr txBox="1">
            <a:spLocks noGrp="1"/>
          </p:cNvSpPr>
          <p:nvPr>
            <p:ph type="body" idx="1"/>
          </p:nvPr>
        </p:nvSpPr>
        <p:spPr>
          <a:xfrm>
            <a:off x="2360611" y="1587500"/>
            <a:ext cx="8915400" cy="42291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100000"/>
              <a:buFont typeface="Noto Sans Symbols"/>
              <a:buChar char="•"/>
            </a:pPr>
            <a:r>
              <a:rPr lang="en-US" sz="2400" b="0" i="0" u="none" strike="noStrike" cap="none">
                <a:solidFill>
                  <a:srgbClr val="3F3F3F"/>
                </a:solidFill>
                <a:latin typeface="Arial"/>
                <a:ea typeface="Arial"/>
                <a:cs typeface="Arial"/>
                <a:sym typeface="Arial"/>
              </a:rPr>
              <a:t>节点:     元素、属性、文本、根节点</a:t>
            </a:r>
          </a:p>
          <a:p>
            <a:pPr marL="0" marR="0" lvl="0" indent="0" algn="l" rtl="0">
              <a:lnSpc>
                <a:spcPct val="90000"/>
              </a:lnSpc>
              <a:spcBef>
                <a:spcPts val="1000"/>
              </a:spcBef>
              <a:spcAft>
                <a:spcPts val="0"/>
              </a:spcAft>
              <a:buClr>
                <a:schemeClr val="accent1"/>
              </a:buClr>
              <a:buSzPct val="25000"/>
              <a:buFont typeface="Noto Sans Symbols"/>
              <a:buNone/>
            </a:pPr>
            <a:r>
              <a:rPr lang="en-US" sz="2400" b="0" i="0" u="none" strike="noStrike" cap="none">
                <a:solidFill>
                  <a:srgbClr val="3F3F3F"/>
                </a:solidFill>
                <a:latin typeface="Arial"/>
                <a:ea typeface="Arial"/>
                <a:cs typeface="Arial"/>
                <a:sym typeface="Arial"/>
              </a:rPr>
              <a:t>     &lt;book lang="en"&gt;Automation&lt;/book&gt;</a:t>
            </a:r>
          </a:p>
          <a:p>
            <a:pPr marL="342900" marR="0" lvl="0" indent="-342900" algn="l" rtl="0">
              <a:lnSpc>
                <a:spcPct val="90000"/>
              </a:lnSpc>
              <a:spcBef>
                <a:spcPts val="1000"/>
              </a:spcBef>
              <a:spcAft>
                <a:spcPts val="0"/>
              </a:spcAft>
              <a:buClr>
                <a:schemeClr val="accent1"/>
              </a:buClr>
              <a:buSzPct val="100000"/>
              <a:buFont typeface="Noto Sans Symbols"/>
              <a:buNone/>
            </a:pPr>
            <a:endParaRPr sz="2400" b="0" i="0" u="none" strike="noStrike" cap="none">
              <a:solidFill>
                <a:srgbClr val="3F3F3F"/>
              </a:solidFill>
              <a:latin typeface="Arial"/>
              <a:ea typeface="Arial"/>
              <a:cs typeface="Arial"/>
              <a:sym typeface="Arial"/>
            </a:endParaRPr>
          </a:p>
          <a:p>
            <a:pPr marL="342900" marR="0" lvl="0" indent="-342900" algn="l" rtl="0">
              <a:lnSpc>
                <a:spcPct val="90000"/>
              </a:lnSpc>
              <a:spcBef>
                <a:spcPts val="1000"/>
              </a:spcBef>
              <a:spcAft>
                <a:spcPts val="0"/>
              </a:spcAft>
              <a:buClr>
                <a:schemeClr val="accent1"/>
              </a:buClr>
              <a:buSzPct val="100000"/>
              <a:buFont typeface="Noto Sans Symbols"/>
              <a:buChar char="•"/>
            </a:pPr>
            <a:r>
              <a:rPr lang="en-US" sz="2400" b="0" i="0" u="none" strike="noStrike" cap="none">
                <a:solidFill>
                  <a:srgbClr val="3F3F3F"/>
                </a:solidFill>
                <a:latin typeface="Arial"/>
                <a:ea typeface="Arial"/>
                <a:cs typeface="Arial"/>
                <a:sym typeface="Arial"/>
              </a:rPr>
              <a:t>节点间的关系： </a:t>
            </a:r>
          </a:p>
          <a:p>
            <a:pPr marL="0" marR="0" lvl="0" indent="0" algn="l" rtl="0">
              <a:lnSpc>
                <a:spcPct val="90000"/>
              </a:lnSpc>
              <a:spcBef>
                <a:spcPts val="1000"/>
              </a:spcBef>
              <a:spcAft>
                <a:spcPts val="0"/>
              </a:spcAft>
              <a:buClr>
                <a:schemeClr val="accent1"/>
              </a:buClr>
              <a:buSzPct val="25000"/>
              <a:buFont typeface="Noto Sans Symbols"/>
              <a:buNone/>
            </a:pPr>
            <a:r>
              <a:rPr lang="en-US" sz="2400" b="0" i="0" u="none" strike="noStrike" cap="none">
                <a:solidFill>
                  <a:srgbClr val="3F3F3F"/>
                </a:solidFill>
                <a:latin typeface="Arial"/>
                <a:ea typeface="Arial"/>
                <a:cs typeface="Arial"/>
                <a:sym typeface="Arial"/>
              </a:rPr>
              <a:t>        父节点：每个元素以及属性都有一个父节点</a:t>
            </a:r>
          </a:p>
          <a:p>
            <a:pPr marL="0" marR="0" lvl="0" indent="0" algn="l" rtl="0">
              <a:lnSpc>
                <a:spcPct val="90000"/>
              </a:lnSpc>
              <a:spcBef>
                <a:spcPts val="1000"/>
              </a:spcBef>
              <a:spcAft>
                <a:spcPts val="0"/>
              </a:spcAft>
              <a:buClr>
                <a:schemeClr val="accent1"/>
              </a:buClr>
              <a:buSzPct val="25000"/>
              <a:buFont typeface="Noto Sans Symbols"/>
              <a:buNone/>
            </a:pPr>
            <a:r>
              <a:rPr lang="en-US" sz="2400" b="0" i="0" u="none" strike="noStrike" cap="none">
                <a:solidFill>
                  <a:srgbClr val="3F3F3F"/>
                </a:solidFill>
                <a:latin typeface="Arial"/>
                <a:ea typeface="Arial"/>
                <a:cs typeface="Arial"/>
                <a:sym typeface="Arial"/>
              </a:rPr>
              <a:t>        子节点：元素节点可有零个、一个或多个子节点</a:t>
            </a:r>
          </a:p>
          <a:p>
            <a:pPr marL="0" marR="0" lvl="0" indent="0" algn="l" rtl="0">
              <a:lnSpc>
                <a:spcPct val="90000"/>
              </a:lnSpc>
              <a:spcBef>
                <a:spcPts val="1000"/>
              </a:spcBef>
              <a:spcAft>
                <a:spcPts val="0"/>
              </a:spcAft>
              <a:buClr>
                <a:schemeClr val="accent1"/>
              </a:buClr>
              <a:buSzPct val="25000"/>
              <a:buFont typeface="Noto Sans Symbols"/>
              <a:buNone/>
            </a:pPr>
            <a:r>
              <a:rPr lang="en-US" sz="2400" b="0" i="0" u="none" strike="noStrike" cap="none">
                <a:solidFill>
                  <a:srgbClr val="3F3F3F"/>
                </a:solidFill>
                <a:latin typeface="Arial"/>
                <a:ea typeface="Arial"/>
                <a:cs typeface="Arial"/>
                <a:sym typeface="Arial"/>
              </a:rPr>
              <a:t>        同胞节点：拥有相同的父的节点</a:t>
            </a:r>
          </a:p>
          <a:p>
            <a:pPr marL="0" marR="0" lvl="0" indent="0" algn="l" rtl="0">
              <a:lnSpc>
                <a:spcPct val="90000"/>
              </a:lnSpc>
              <a:spcBef>
                <a:spcPts val="1000"/>
              </a:spcBef>
              <a:spcAft>
                <a:spcPts val="0"/>
              </a:spcAft>
              <a:buClr>
                <a:schemeClr val="accent1"/>
              </a:buClr>
              <a:buSzPct val="25000"/>
              <a:buFont typeface="Noto Sans Symbols"/>
              <a:buNone/>
            </a:pPr>
            <a:r>
              <a:rPr lang="en-US" sz="2400" b="0" i="0" u="none" strike="noStrike" cap="none">
                <a:solidFill>
                  <a:srgbClr val="3F3F3F"/>
                </a:solidFill>
                <a:latin typeface="Arial"/>
                <a:ea typeface="Arial"/>
                <a:cs typeface="Arial"/>
                <a:sym typeface="Arial"/>
              </a:rPr>
              <a:t>        先辈节点：某节点的父节点、父节点的父节点，等等</a:t>
            </a:r>
          </a:p>
          <a:p>
            <a:pPr marL="0" marR="0" lvl="0" indent="0" algn="l" rtl="0">
              <a:lnSpc>
                <a:spcPct val="90000"/>
              </a:lnSpc>
              <a:spcBef>
                <a:spcPts val="1000"/>
              </a:spcBef>
              <a:spcAft>
                <a:spcPts val="0"/>
              </a:spcAft>
              <a:buClr>
                <a:schemeClr val="accent1"/>
              </a:buClr>
              <a:buSzPct val="25000"/>
              <a:buFont typeface="Noto Sans Symbols"/>
              <a:buNone/>
            </a:pPr>
            <a:r>
              <a:rPr lang="en-US" sz="2400" b="0" i="0" u="none" strike="noStrike" cap="none">
                <a:solidFill>
                  <a:srgbClr val="3F3F3F"/>
                </a:solidFill>
                <a:latin typeface="Arial"/>
                <a:ea typeface="Arial"/>
                <a:cs typeface="Arial"/>
                <a:sym typeface="Arial"/>
              </a:rPr>
              <a:t>        后代节点：某个节点的子节点，子节点的子节点，等</a:t>
            </a:r>
          </a:p>
        </p:txBody>
      </p:sp>
      <p:sp>
        <p:nvSpPr>
          <p:cNvPr id="228" name="Shape 228"/>
          <p:cNvSpPr/>
          <p:nvPr/>
        </p:nvSpPr>
        <p:spPr>
          <a:xfrm>
            <a:off x="2781300" y="2578099"/>
            <a:ext cx="928687" cy="388938"/>
          </a:xfrm>
          <a:prstGeom prst="wedgeRoundRectCallout">
            <a:avLst>
              <a:gd name="adj1" fmla="val 24155"/>
              <a:gd name="adj2" fmla="val -101974"/>
              <a:gd name="adj3" fmla="val 16667"/>
            </a:avLst>
          </a:prstGeom>
          <a:noFill/>
          <a:ln w="15875" cap="rnd"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000">
                <a:solidFill>
                  <a:schemeClr val="dk1"/>
                </a:solidFill>
                <a:latin typeface="Century Gothic"/>
                <a:ea typeface="Century Gothic"/>
                <a:cs typeface="Century Gothic"/>
                <a:sym typeface="Century Gothic"/>
              </a:rPr>
              <a:t>元素</a:t>
            </a:r>
          </a:p>
        </p:txBody>
      </p:sp>
      <p:sp>
        <p:nvSpPr>
          <p:cNvPr id="229" name="Shape 229"/>
          <p:cNvSpPr/>
          <p:nvPr/>
        </p:nvSpPr>
        <p:spPr>
          <a:xfrm>
            <a:off x="4435475" y="2584450"/>
            <a:ext cx="928687" cy="357188"/>
          </a:xfrm>
          <a:prstGeom prst="wedgeRoundRectCallout">
            <a:avLst>
              <a:gd name="adj1" fmla="val -9997"/>
              <a:gd name="adj2" fmla="val -110197"/>
              <a:gd name="adj3" fmla="val 16667"/>
            </a:avLst>
          </a:prstGeom>
          <a:noFill/>
          <a:ln w="15875" cap="rnd"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000">
                <a:solidFill>
                  <a:schemeClr val="dk1"/>
                </a:solidFill>
                <a:latin typeface="Century Gothic"/>
                <a:ea typeface="Century Gothic"/>
                <a:cs typeface="Century Gothic"/>
                <a:sym typeface="Century Gothic"/>
              </a:rPr>
              <a:t>属性</a:t>
            </a:r>
          </a:p>
        </p:txBody>
      </p:sp>
      <p:sp>
        <p:nvSpPr>
          <p:cNvPr id="230" name="Shape 230"/>
          <p:cNvSpPr/>
          <p:nvPr/>
        </p:nvSpPr>
        <p:spPr>
          <a:xfrm>
            <a:off x="6283325" y="2635250"/>
            <a:ext cx="785813" cy="357188"/>
          </a:xfrm>
          <a:prstGeom prst="wedgeRoundRectCallout">
            <a:avLst>
              <a:gd name="adj1" fmla="val -9751"/>
              <a:gd name="adj2" fmla="val -132546"/>
              <a:gd name="adj3" fmla="val 16667"/>
            </a:avLst>
          </a:prstGeom>
          <a:noFill/>
          <a:ln w="15875" cap="rnd"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000">
                <a:solidFill>
                  <a:schemeClr val="dk1"/>
                </a:solidFill>
                <a:latin typeface="Century Gothic"/>
                <a:ea typeface="Century Gothic"/>
                <a:cs typeface="Century Gothic"/>
                <a:sym typeface="Century Gothic"/>
              </a:rPr>
              <a:t>文本</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Xpath-2</a:t>
            </a:r>
          </a:p>
        </p:txBody>
      </p:sp>
      <p:graphicFrame>
        <p:nvGraphicFramePr>
          <p:cNvPr id="236" name="Shape 236"/>
          <p:cNvGraphicFramePr/>
          <p:nvPr/>
        </p:nvGraphicFramePr>
        <p:xfrm>
          <a:off x="2589213" y="1663700"/>
          <a:ext cx="7643800" cy="4023319"/>
        </p:xfrm>
        <a:graphic>
          <a:graphicData uri="http://schemas.openxmlformats.org/drawingml/2006/table">
            <a:tbl>
              <a:tblPr>
                <a:noFill/>
                <a:tableStyleId>{3C863716-F09E-4969-A722-43C3AE8DA08B}</a:tableStyleId>
              </a:tblPr>
              <a:tblGrid>
                <a:gridCol w="2000250"/>
                <a:gridCol w="5643550"/>
              </a:tblGrid>
              <a:tr h="457200">
                <a:tc>
                  <a:txBody>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表达式</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b="1" i="0" u="none" strike="noStrike" cap="none">
                          <a:solidFill>
                            <a:schemeClr val="dk1"/>
                          </a:solidFill>
                          <a:latin typeface="Calibri"/>
                          <a:ea typeface="Calibri"/>
                          <a:cs typeface="Calibri"/>
                          <a:sym typeface="Calibri"/>
                        </a:rPr>
                        <a:t>描述</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tr>
              <a:tr h="457200">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9EDF4"/>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从根节点选取</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9EDF4"/>
                    </a:solidFill>
                  </a:tcPr>
                </a:tc>
              </a:tr>
              <a:tr h="822325">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D0D8E8"/>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从匹配选择的当前节点选择文档中的节点，而不考虑它们的位置</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D0D8E8"/>
                    </a:solidFill>
                  </a:tcPr>
                </a:tc>
              </a:tr>
              <a:tr h="457200">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9EDF4"/>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选取当前节点</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9EDF4"/>
                    </a:solidFill>
                  </a:tcPr>
                </a:tc>
              </a:tr>
              <a:tr h="457200">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D0D8E8"/>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选取当前节点的父节点</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D0D8E8"/>
                    </a:solidFill>
                  </a:tcPr>
                </a:tc>
              </a:tr>
              <a:tr h="457200">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9EDF4"/>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选取属性</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9EDF4"/>
                    </a:solidFill>
                  </a:tcPr>
                </a:tc>
              </a:tr>
              <a:tr h="457200">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D0D8E8"/>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匹配任何元素节点</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D0D8E8"/>
                    </a:solidFill>
                  </a:tcPr>
                </a:tc>
              </a:tr>
              <a:tr h="457200">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text()</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9EDF4"/>
                    </a:solidFill>
                  </a:tcPr>
                </a:tc>
                <a:tc>
                  <a:txBody>
                    <a:bodyPr/>
                    <a:lstStyle/>
                    <a:p>
                      <a:pPr marL="0" marR="0" lvl="0" indent="0" algn="l" rtl="0">
                        <a:lnSpc>
                          <a:spcPct val="100000"/>
                        </a:lnSpc>
                        <a:spcBef>
                          <a:spcPts val="0"/>
                        </a:spcBef>
                        <a:spcAft>
                          <a:spcPts val="0"/>
                        </a:spcAft>
                        <a:buClr>
                          <a:srgbClr val="000000"/>
                        </a:buClr>
                        <a:buSzPct val="25000"/>
                        <a:buFont typeface="Calibri"/>
                        <a:buNone/>
                      </a:pPr>
                      <a:r>
                        <a:rPr lang="en-US" sz="2400" b="0" i="0" u="none" strike="noStrike" cap="none">
                          <a:solidFill>
                            <a:srgbClr val="000000"/>
                          </a:solidFill>
                          <a:latin typeface="Calibri"/>
                          <a:ea typeface="Calibri"/>
                          <a:cs typeface="Calibri"/>
                          <a:sym typeface="Calibri"/>
                        </a:rPr>
                        <a:t>匹配文本</a:t>
                      </a:r>
                    </a:p>
                  </a:txBody>
                  <a:tcPr marL="91450" marR="9145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9EDF4"/>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cssSelector</a:t>
            </a:r>
          </a:p>
        </p:txBody>
      </p:sp>
      <p:sp>
        <p:nvSpPr>
          <p:cNvPr id="243" name="Shape 243"/>
          <p:cNvSpPr txBox="1">
            <a:spLocks noGrp="1"/>
          </p:cNvSpPr>
          <p:nvPr>
            <p:ph type="body" idx="1"/>
          </p:nvPr>
        </p:nvSpPr>
        <p:spPr>
          <a:xfrm>
            <a:off x="2208211" y="1612900"/>
            <a:ext cx="8915400" cy="377762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Noto Sans Symbols"/>
              <a:buNone/>
            </a:pPr>
            <a:r>
              <a:rPr lang="en-US" sz="3200" b="0" i="0" u="none" strike="noStrike" cap="none">
                <a:solidFill>
                  <a:srgbClr val="3F3F3F"/>
                </a:solidFill>
                <a:latin typeface="Arial"/>
                <a:ea typeface="Arial"/>
                <a:cs typeface="Arial"/>
                <a:sym typeface="Arial"/>
              </a:rPr>
              <a:t>ID选择器</a:t>
            </a:r>
          </a:p>
          <a:p>
            <a:pPr marL="0" marR="0" lvl="0" indent="0" algn="l" rtl="0">
              <a:lnSpc>
                <a:spcPct val="90000"/>
              </a:lnSpc>
              <a:spcBef>
                <a:spcPts val="1000"/>
              </a:spcBef>
              <a:spcAft>
                <a:spcPts val="0"/>
              </a:spcAft>
              <a:buClr>
                <a:schemeClr val="accent1"/>
              </a:buClr>
              <a:buSzPct val="25000"/>
              <a:buFont typeface="Noto Sans Symbols"/>
              <a:buNone/>
            </a:pPr>
            <a:endParaRPr sz="1800" b="0" i="0" u="none" strike="noStrike" cap="none">
              <a:solidFill>
                <a:srgbClr val="3F3F3F"/>
              </a:solidFill>
              <a:latin typeface="Arial"/>
              <a:ea typeface="Arial"/>
              <a:cs typeface="Arial"/>
              <a:sym typeface="Arial"/>
            </a:endParaRPr>
          </a:p>
          <a:p>
            <a:pPr marL="342900" marR="0" lvl="0" indent="-342900" algn="l" rtl="0">
              <a:lnSpc>
                <a:spcPct val="90000"/>
              </a:lnSpc>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Arial"/>
                <a:ea typeface="Arial"/>
                <a:cs typeface="Arial"/>
                <a:sym typeface="Arial"/>
              </a:rPr>
              <a:t>#代表id</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Arial"/>
                <a:ea typeface="Arial"/>
                <a:cs typeface="Arial"/>
                <a:sym typeface="Arial"/>
              </a:rPr>
              <a:t>     如果table上有id属性的，如：</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Arial"/>
                <a:ea typeface="Arial"/>
                <a:cs typeface="Arial"/>
                <a:sym typeface="Arial"/>
              </a:rPr>
              <a:t>        &lt;table id=“table1”...&gt;</a:t>
            </a:r>
          </a:p>
          <a:p>
            <a:pPr marL="342900" marR="0" lvl="0" indent="-342900" algn="l" rtl="0">
              <a:lnSpc>
                <a:spcPct val="90000"/>
              </a:lnSpc>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Arial"/>
                <a:ea typeface="Arial"/>
                <a:cs typeface="Arial"/>
                <a:sym typeface="Arial"/>
              </a:rPr>
              <a:t>可以这样写：</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Arial"/>
                <a:ea typeface="Arial"/>
                <a:cs typeface="Arial"/>
                <a:sym typeface="Arial"/>
              </a:rPr>
              <a:t>      css=table#table1 </a:t>
            </a:r>
          </a:p>
          <a:p>
            <a:pPr marL="342900" marR="0" lvl="0" indent="-342900" algn="l" rtl="0">
              <a:lnSpc>
                <a:spcPct val="90000"/>
              </a:lnSpc>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Arial"/>
                <a:ea typeface="Arial"/>
                <a:cs typeface="Arial"/>
                <a:sym typeface="Arial"/>
              </a:rPr>
              <a:t>或者直接写 </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Arial"/>
                <a:ea typeface="Arial"/>
                <a:cs typeface="Arial"/>
                <a:sym typeface="Arial"/>
              </a:rPr>
              <a:t>      css=#table1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练习</a:t>
            </a:r>
          </a:p>
        </p:txBody>
      </p:sp>
      <p:sp>
        <p:nvSpPr>
          <p:cNvPr id="250" name="Shape 250"/>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114300" lvl="0" indent="0" rtl="0">
              <a:spcBef>
                <a:spcPts val="0"/>
              </a:spcBef>
              <a:buNone/>
            </a:pPr>
            <a:r>
              <a:rPr lang="en-US"/>
              <a:t>去哪网订票</a:t>
            </a:r>
          </a:p>
          <a:p>
            <a:pPr marL="114300" lvl="0" indent="0">
              <a:spcBef>
                <a:spcPts val="0"/>
              </a:spcBef>
              <a:buNone/>
            </a:pPr>
            <a:r>
              <a:rPr lang="en-US"/>
              <a:t>http://www.qunar.com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2592925" y="205469"/>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2.	浏览器操作</a:t>
            </a:r>
          </a:p>
        </p:txBody>
      </p:sp>
      <p:sp>
        <p:nvSpPr>
          <p:cNvPr id="256" name="Shape 256"/>
          <p:cNvSpPr txBox="1">
            <a:spLocks noGrp="1"/>
          </p:cNvSpPr>
          <p:nvPr>
            <p:ph type="body" idx="1"/>
          </p:nvPr>
        </p:nvSpPr>
        <p:spPr>
          <a:xfrm>
            <a:off x="2589211" y="1428512"/>
            <a:ext cx="8915400" cy="50493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打开测试页面</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driver.get(url);</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driver.navigate().to(url);</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页面导航</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driver.navigate().back()  -  back button of the browser</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driver.navigate().forward()  - forward button of the browser</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刷新页面</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driver.navigate().refresh()</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关闭浏览器</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 close() – close only the current window opened by the </a:t>
            </a:r>
            <a:r>
              <a:rPr lang="en-US" sz="1800" b="0" i="1" u="none" strike="noStrike" cap="none">
                <a:solidFill>
                  <a:srgbClr val="3F3F3F"/>
                </a:solidFill>
                <a:latin typeface="Century Gothic"/>
                <a:ea typeface="Century Gothic"/>
                <a:cs typeface="Century Gothic"/>
                <a:sym typeface="Century Gothic"/>
              </a:rPr>
              <a:t>WebDriver</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driver.quit() – close all windows opened by the </a:t>
            </a:r>
            <a:r>
              <a:rPr lang="en-US" sz="1800" b="0" i="1" u="none" strike="noStrike" cap="none">
                <a:solidFill>
                  <a:srgbClr val="3F3F3F"/>
                </a:solidFill>
                <a:latin typeface="Century Gothic"/>
                <a:ea typeface="Century Gothic"/>
                <a:cs typeface="Century Gothic"/>
                <a:sym typeface="Century Gothic"/>
              </a:rPr>
              <a:t>WebDriver</a:t>
            </a:r>
          </a:p>
          <a:p>
            <a:pPr marL="0" marR="0" lvl="0" indent="0" algn="l" rtl="0">
              <a:spcBef>
                <a:spcPts val="1000"/>
              </a:spcBef>
              <a:spcAft>
                <a:spcPts val="0"/>
              </a:spcAft>
              <a:buClr>
                <a:schemeClr val="accent1"/>
              </a:buClr>
              <a:buSzPct val="25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2592925" y="624110"/>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3.	页面元素操作</a:t>
            </a:r>
          </a:p>
        </p:txBody>
      </p:sp>
      <p:sp>
        <p:nvSpPr>
          <p:cNvPr id="262" name="Shape 262"/>
          <p:cNvSpPr txBox="1">
            <a:spLocks noGrp="1"/>
          </p:cNvSpPr>
          <p:nvPr>
            <p:ph type="body" idx="1"/>
          </p:nvPr>
        </p:nvSpPr>
        <p:spPr>
          <a:xfrm>
            <a:off x="2412693" y="1604790"/>
            <a:ext cx="9091800" cy="48951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输入框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WebElement element = driver.findElement(By.id(“usr_id"));</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将输入框清空：</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element.clear();</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在输入框中输入内容：</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element.sendKeys(“test”);</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获取输入框的文本内容：</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element.getText();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JS injection</a:t>
            </a:r>
          </a:p>
        </p:txBody>
      </p:sp>
      <p:sp>
        <p:nvSpPr>
          <p:cNvPr id="269" name="Shape 269"/>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 WebDriver 允许运行过程中插入 javascript 脚本，e.g.</a:t>
            </a:r>
          </a:p>
          <a:p>
            <a:pPr lvl="0" rtl="0">
              <a:spcBef>
                <a:spcPts val="0"/>
              </a:spcBef>
              <a:buNone/>
            </a:pPr>
            <a:endParaRPr/>
          </a:p>
          <a:p>
            <a:pPr marL="800100" lvl="0" indent="-298450" rtl="0">
              <a:spcBef>
                <a:spcPts val="0"/>
              </a:spcBef>
              <a:buClr>
                <a:schemeClr val="dk1"/>
              </a:buClr>
              <a:buSzPct val="61111"/>
              <a:buFont typeface="Arial"/>
              <a:buNone/>
            </a:pPr>
            <a:r>
              <a:rPr lang="en-US">
                <a:solidFill>
                  <a:srgbClr val="3F3F3F"/>
                </a:solidFill>
              </a:rPr>
              <a:t>JavascriptExecutor executor = (JavascriptExecutor)driver;</a:t>
            </a:r>
          </a:p>
          <a:p>
            <a:pPr marL="800100" lvl="0" indent="-228600" rtl="0">
              <a:spcBef>
                <a:spcPts val="0"/>
              </a:spcBef>
              <a:buNone/>
            </a:pPr>
            <a:r>
              <a:rPr lang="en-US">
                <a:solidFill>
                  <a:srgbClr val="3F3F3F"/>
                </a:solidFill>
              </a:rPr>
              <a:t>executor.executeScript("");</a:t>
            </a:r>
          </a:p>
          <a:p>
            <a:pPr marL="800100" lvl="0" indent="-228600" rtl="0">
              <a:spcBef>
                <a:spcPts val="0"/>
              </a:spcBef>
              <a:buNone/>
            </a:pPr>
            <a:r>
              <a:rPr lang="en-US">
                <a:solidFill>
                  <a:srgbClr val="3F3F3F"/>
                </a:solidFill>
              </a:rPr>
              <a:t>// ….</a:t>
            </a:r>
          </a:p>
          <a:p>
            <a:pPr marL="800100" lvl="0" indent="-228600" rtl="0">
              <a:spcBef>
                <a:spcPts val="0"/>
              </a:spcBef>
              <a:buNone/>
            </a:pPr>
            <a:endParaRPr>
              <a:solidFill>
                <a:srgbClr val="3F3F3F"/>
              </a:solidFill>
            </a:endParaRPr>
          </a:p>
          <a:p>
            <a:pPr marL="800100" lvl="0" indent="-228600" rtl="0">
              <a:spcBef>
                <a:spcPts val="0"/>
              </a:spcBef>
              <a:buNone/>
            </a:pPr>
            <a:r>
              <a:rPr lang="en-US">
                <a:solidFill>
                  <a:srgbClr val="3F3F3F"/>
                </a:solidFill>
              </a:rPr>
              <a:t>((JavascriptExecutor)driver).executeAsyncScript("");</a:t>
            </a:r>
          </a:p>
          <a:p>
            <a:pPr marL="800100" lvl="0" indent="-228600" rtl="0">
              <a:spcBef>
                <a:spcPts val="0"/>
              </a:spcBef>
              <a:buNone/>
            </a:pPr>
            <a:r>
              <a:rPr lang="en-US">
                <a:solidFill>
                  <a:srgbClr val="3F3F3F"/>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rtl="0">
              <a:spcBef>
                <a:spcPts val="0"/>
              </a:spcBef>
              <a:buNone/>
            </a:pPr>
            <a:r>
              <a:rPr lang="en-US"/>
              <a:t>JS injection &amp; Chrome Developer Tool</a:t>
            </a:r>
          </a:p>
        </p:txBody>
      </p:sp>
      <p:sp>
        <p:nvSpPr>
          <p:cNvPr id="276" name="Shape 276"/>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0" lvl="0" indent="0" rtl="0">
              <a:spcBef>
                <a:spcPts val="0"/>
              </a:spcBef>
              <a:buNone/>
            </a:pPr>
            <a:r>
              <a:rPr lang="en-US">
                <a:solidFill>
                  <a:srgbClr val="3F3F3F"/>
                </a:solidFill>
              </a:rPr>
              <a:t>  返回 DOM,</a:t>
            </a:r>
          </a:p>
          <a:p>
            <a:pPr marL="0" lvl="0" indent="0" rtl="0">
              <a:spcBef>
                <a:spcPts val="0"/>
              </a:spcBef>
              <a:buNone/>
            </a:pPr>
            <a:r>
              <a:rPr lang="en-US">
                <a:solidFill>
                  <a:srgbClr val="3F3F3F"/>
                </a:solidFill>
              </a:rPr>
              <a:t>	return document.getElementById('js_flight_domestic_searchbox')</a:t>
            </a:r>
          </a:p>
          <a:p>
            <a:pPr marL="0" lvl="0" indent="0" rtl="0">
              <a:spcBef>
                <a:spcPts val="0"/>
              </a:spcBef>
              <a:buNone/>
            </a:pPr>
            <a:r>
              <a:rPr lang="en-US">
                <a:solidFill>
                  <a:srgbClr val="3F3F3F"/>
                </a:solidFill>
              </a:rPr>
              <a:t>	// …</a:t>
            </a:r>
          </a:p>
          <a:p>
            <a:pPr marL="0" lvl="0" indent="0" rtl="0">
              <a:spcBef>
                <a:spcPts val="0"/>
              </a:spcBef>
              <a:buNone/>
            </a:pPr>
            <a:endParaRPr>
              <a:solidFill>
                <a:srgbClr val="3F3F3F"/>
              </a:solidFill>
            </a:endParaRPr>
          </a:p>
          <a:p>
            <a:pPr marL="0" lvl="0" indent="0" rtl="0">
              <a:spcBef>
                <a:spcPts val="0"/>
              </a:spcBef>
              <a:buNone/>
            </a:pPr>
            <a:r>
              <a:rPr lang="en-US">
                <a:solidFill>
                  <a:srgbClr val="3F3F3F"/>
                </a:solidFill>
              </a:rPr>
              <a:t>  参数传入,</a:t>
            </a:r>
          </a:p>
          <a:p>
            <a:pPr marL="0" lvl="0" indent="0" rtl="0">
              <a:spcBef>
                <a:spcPts val="0"/>
              </a:spcBef>
              <a:buNone/>
            </a:pPr>
            <a:r>
              <a:rPr lang="en-US">
                <a:solidFill>
                  <a:srgbClr val="3F3F3F"/>
                </a:solidFill>
              </a:rPr>
              <a:t>	executeScript("arguments[0].scrollIntoView(true)", el);</a:t>
            </a:r>
          </a:p>
          <a:p>
            <a:pPr marL="0" lvl="0" indent="0" rtl="0">
              <a:spcBef>
                <a:spcPts val="0"/>
              </a:spcBef>
              <a:buNone/>
            </a:pPr>
            <a:r>
              <a:rPr lang="en-US">
                <a:solidFill>
                  <a:srgbClr val="3F3F3F"/>
                </a:solidFill>
              </a:rPr>
              <a:t>	//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JS Actions</a:t>
            </a:r>
          </a:p>
        </p:txBody>
      </p:sp>
      <p:sp>
        <p:nvSpPr>
          <p:cNvPr id="283" name="Shape 283"/>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pPr>
            <a:r>
              <a:rPr lang="en-US"/>
              <a:t>滚动条</a:t>
            </a:r>
          </a:p>
          <a:p>
            <a:pPr lvl="1" indent="457200" rtl="0">
              <a:spcBef>
                <a:spcPts val="0"/>
              </a:spcBef>
              <a:buSzPct val="100000"/>
            </a:pPr>
            <a:r>
              <a:rPr lang="en-US" sz="1800"/>
              <a:t>滚动到顶端</a:t>
            </a:r>
          </a:p>
          <a:p>
            <a:pPr marL="457200" lvl="1" indent="0" rtl="0">
              <a:spcBef>
                <a:spcPts val="0"/>
              </a:spcBef>
              <a:buClr>
                <a:schemeClr val="accent1"/>
              </a:buClr>
              <a:buSzPct val="25000"/>
              <a:buFont typeface="Noto Sans Symbols"/>
              <a:buNone/>
            </a:pPr>
            <a:r>
              <a:rPr lang="en-US" sz="1800"/>
              <a:t>((JavascriptExecutor) driver).executeScript("window.scrollTo(0,document.body.scrollTop=0)");</a:t>
            </a:r>
          </a:p>
          <a:p>
            <a:pPr lvl="1" indent="457200" rtl="0">
              <a:spcBef>
                <a:spcPts val="0"/>
              </a:spcBef>
              <a:buSzPct val="100000"/>
            </a:pPr>
            <a:r>
              <a:rPr lang="en-US" sz="1800"/>
              <a:t>滚动到底端</a:t>
            </a:r>
          </a:p>
          <a:p>
            <a:pPr marL="457200" lvl="1" indent="0" rtl="0">
              <a:spcBef>
                <a:spcPts val="0"/>
              </a:spcBef>
              <a:buClr>
                <a:schemeClr val="accent1"/>
              </a:buClr>
              <a:buSzPct val="25000"/>
              <a:buFont typeface="Noto Sans Symbols"/>
              <a:buNone/>
            </a:pPr>
            <a:r>
              <a:rPr lang="en-US" sz="1800"/>
              <a:t>((JavascriptExecutor) driver).executeScript(" window.scrollTo(0,document.body.scrollTop=10000)");</a:t>
            </a:r>
          </a:p>
          <a:p>
            <a:pPr lvl="1" indent="457200" rtl="0">
              <a:spcBef>
                <a:spcPts val="0"/>
              </a:spcBef>
              <a:buSzPct val="100000"/>
            </a:pPr>
            <a:r>
              <a:rPr lang="en-US" sz="1800"/>
              <a:t>滚动到指定元素位置</a:t>
            </a:r>
          </a:p>
          <a:p>
            <a:pPr marL="457200" lvl="1" indent="0" rtl="0">
              <a:spcBef>
                <a:spcPts val="0"/>
              </a:spcBef>
              <a:buClr>
                <a:schemeClr val="accent1"/>
              </a:buClr>
              <a:buSzPct val="25000"/>
              <a:buFont typeface="Noto Sans Symbols"/>
              <a:buNone/>
            </a:pPr>
            <a:r>
              <a:rPr lang="en-US" sz="1800"/>
              <a:t>((JavascriptExecutor) driver).executeScript("arguments[0].scrollIntoView();", target);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JS 练习</a:t>
            </a:r>
          </a:p>
        </p:txBody>
      </p:sp>
      <p:sp>
        <p:nvSpPr>
          <p:cNvPr id="290" name="Shape 290"/>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去哪儿网练习，http://www.qunar.com</a:t>
            </a:r>
          </a:p>
          <a:p>
            <a:pPr lvl="0">
              <a:spcBef>
                <a:spcPts val="0"/>
              </a:spcBef>
              <a:buNone/>
            </a:pPr>
            <a:r>
              <a:rPr lang="en-US"/>
              <a:t>	插入JS 脚本</a:t>
            </a:r>
          </a:p>
          <a:p>
            <a:pPr marL="800100" lvl="0" indent="-228600" rtl="0">
              <a:spcBef>
                <a:spcPts val="0"/>
              </a:spcBef>
              <a:buNone/>
            </a:pPr>
            <a:r>
              <a:rPr lang="en-US"/>
              <a:t>传入 WebElement 对象</a:t>
            </a:r>
          </a:p>
          <a:p>
            <a:pPr marL="800100" lvl="0" indent="-228600" rtl="0">
              <a:spcBef>
                <a:spcPts val="0"/>
              </a:spcBef>
              <a:buNone/>
            </a:pPr>
            <a:r>
              <a:rPr lang="en-US"/>
              <a:t>返回 WebElement 数组</a:t>
            </a:r>
          </a:p>
          <a:p>
            <a:pPr marL="800100" lvl="0" indent="-228600" rtl="0">
              <a:spcBef>
                <a:spcPts val="0"/>
              </a:spcBef>
              <a:buNone/>
            </a:pPr>
            <a:r>
              <a:rPr lang="en-US"/>
              <a:t>Scroll to Element</a:t>
            </a:r>
          </a:p>
          <a:p>
            <a:pPr marL="800100" lvl="0" indent="-228600">
              <a:spcBef>
                <a:spcPts val="0"/>
              </a:spcBef>
              <a:buNone/>
            </a:pPr>
            <a:r>
              <a:rPr lang="en-US"/>
              <a:t>绑定事件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Java 基础</a:t>
            </a:r>
          </a:p>
        </p:txBody>
      </p:sp>
      <p:sp>
        <p:nvSpPr>
          <p:cNvPr id="176" name="Shape 176"/>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JDK 8</a:t>
            </a:r>
          </a:p>
          <a:p>
            <a:pPr lvl="0" rtl="0">
              <a:spcBef>
                <a:spcPts val="0"/>
              </a:spcBef>
              <a:buClr>
                <a:schemeClr val="dk1"/>
              </a:buClr>
              <a:buSzPct val="61111"/>
              <a:buFont typeface="Arial"/>
              <a:buNone/>
            </a:pPr>
            <a:r>
              <a:rPr lang="en-US"/>
              <a:t>JAVA_HOME=${installation path}</a:t>
            </a:r>
          </a:p>
          <a:p>
            <a:pPr lvl="0" rtl="0">
              <a:spcBef>
                <a:spcPts val="0"/>
              </a:spcBef>
              <a:buClr>
                <a:schemeClr val="dk1"/>
              </a:buClr>
              <a:buSzPct val="61111"/>
              <a:buFont typeface="Arial"/>
              <a:buNone/>
            </a:pPr>
            <a:r>
              <a:rPr lang="en-US"/>
              <a:t>PATH=%JAVA_HOME%\bin</a:t>
            </a:r>
          </a:p>
          <a:p>
            <a:pPr lvl="0">
              <a:spcBef>
                <a:spcPts val="0"/>
              </a:spcBef>
              <a:buClr>
                <a:schemeClr val="dk1"/>
              </a:buClr>
              <a:buSzPct val="61111"/>
              <a:buFont typeface="Arial"/>
              <a:buNone/>
            </a:pPr>
            <a:r>
              <a:rPr lang="en-US"/>
              <a:t>CLASSPATH=.;%JAVA_HOME%\lib\dt.jar;%JAVA_HOME%\lib\tools.jar</a:t>
            </a:r>
          </a:p>
          <a:p>
            <a:pPr lv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Robot</a:t>
            </a:r>
          </a:p>
        </p:txBody>
      </p:sp>
      <p:sp>
        <p:nvSpPr>
          <p:cNvPr id="297" name="Shape 297"/>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Java Gui 用户事件模拟类</a:t>
            </a:r>
          </a:p>
          <a:p>
            <a:pPr lvl="0">
              <a:spcBef>
                <a:spcPts val="0"/>
              </a:spcBef>
              <a:buNone/>
            </a:pPr>
            <a:r>
              <a:rPr lang="en-US"/>
              <a:t>	KeyPress</a:t>
            </a:r>
          </a:p>
          <a:p>
            <a:pPr lvl="0">
              <a:spcBef>
                <a:spcPts val="0"/>
              </a:spcBef>
              <a:buNone/>
            </a:pPr>
            <a:r>
              <a:rPr lang="en-US"/>
              <a:t>	MouseMove</a:t>
            </a:r>
          </a:p>
          <a:p>
            <a:pPr lvl="0">
              <a:spcBef>
                <a:spcPts val="0"/>
              </a:spcBef>
              <a:buNone/>
            </a:pPr>
            <a:r>
              <a:rPr lang="en-US"/>
              <a:t>	MouseOver</a:t>
            </a:r>
          </a:p>
          <a:p>
            <a:pPr lvl="0">
              <a:spcBef>
                <a:spcPts val="0"/>
              </a:spcBef>
              <a:buNone/>
            </a:pPr>
            <a:r>
              <a:rPr lang="en-US"/>
              <a:t>	e.g.</a:t>
            </a:r>
          </a:p>
          <a:p>
            <a:pPr lvl="0">
              <a:spcBef>
                <a:spcPts val="0"/>
              </a:spcBef>
              <a:buNone/>
            </a:pPr>
            <a:r>
              <a:rPr lang="en-US"/>
              <a:t>		robot.pressKey(Keys.VK_PAGE_DOWN);</a:t>
            </a:r>
          </a:p>
          <a:p>
            <a:pPr lvl="0" rtl="0">
              <a:spcBef>
                <a:spcPts val="0"/>
              </a:spcBef>
              <a:buNone/>
            </a:pPr>
            <a:r>
              <a:rPr lang="en-US"/>
              <a:t>		//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Actions - Native Event</a:t>
            </a:r>
          </a:p>
        </p:txBody>
      </p:sp>
      <p:sp>
        <p:nvSpPr>
          <p:cNvPr id="304" name="Shape 304"/>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WebDriver 提供的一个的模拟用户事件（Native）的类</a:t>
            </a:r>
          </a:p>
          <a:p>
            <a:pPr lvl="1" indent="457200" rtl="0">
              <a:spcBef>
                <a:spcPts val="0"/>
              </a:spcBef>
              <a:buSzPct val="100000"/>
            </a:pPr>
            <a:r>
              <a:rPr lang="en-US" sz="1800"/>
              <a:t>双击</a:t>
            </a:r>
          </a:p>
          <a:p>
            <a:pPr marL="0" lvl="0" indent="0" rtl="0">
              <a:spcBef>
                <a:spcPts val="0"/>
              </a:spcBef>
              <a:buClr>
                <a:schemeClr val="accent1"/>
              </a:buClr>
              <a:buSzPct val="25000"/>
              <a:buFont typeface="Noto Sans Symbols"/>
              <a:buNone/>
            </a:pPr>
            <a:r>
              <a:rPr lang="en-US"/>
              <a:t>       Actions actions = new Actions(driver);</a:t>
            </a:r>
          </a:p>
          <a:p>
            <a:pPr marL="0" lvl="0" indent="0" rtl="0">
              <a:spcBef>
                <a:spcPts val="0"/>
              </a:spcBef>
              <a:buClr>
                <a:schemeClr val="accent1"/>
              </a:buClr>
              <a:buSzPct val="25000"/>
              <a:buFont typeface="Noto Sans Symbols"/>
              <a:buNone/>
            </a:pPr>
            <a:r>
              <a:rPr lang="en-US"/>
              <a:t>       actions.doubleClick(element);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2412940" y="734458"/>
            <a:ext cx="8915400" cy="5677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Mouse Over</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Actions action = new Actions(driver);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action.moveToElement(ele).build().perform();</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Drag and drop</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Actions action = new Actions(driver);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移动到指定位置：</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action. dragAndDropBy(element, x, y). perform();</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移动到指定元素：</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action. dragAndDrop(source, target). perform();</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右键菜单</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Actions action = new Actions(driver);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action. contextClick(element).perform();</a:t>
            </a:r>
          </a:p>
          <a:p>
            <a:pPr marL="0" marR="0" lvl="0" indent="0" algn="l" rtl="0">
              <a:spcBef>
                <a:spcPts val="1000"/>
              </a:spcBef>
              <a:spcAft>
                <a:spcPts val="0"/>
              </a:spcAft>
              <a:buClr>
                <a:schemeClr val="accent1"/>
              </a:buClr>
              <a:buSzPct val="250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SzPct val="25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2537840" y="502922"/>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页面等待时间－１</a:t>
            </a:r>
          </a:p>
        </p:txBody>
      </p:sp>
      <p:sp>
        <p:nvSpPr>
          <p:cNvPr id="315" name="Shape 315"/>
          <p:cNvSpPr txBox="1">
            <a:spLocks noGrp="1"/>
          </p:cNvSpPr>
          <p:nvPr>
            <p:ph type="body" idx="1"/>
          </p:nvPr>
        </p:nvSpPr>
        <p:spPr>
          <a:xfrm>
            <a:off x="2412940" y="1439537"/>
            <a:ext cx="8915400" cy="50934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Explicit Wait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定义等待某个条件发生的时间</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WebDriverWait wait = new WebDriverWait(driver, 10); </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WebElement element     = wait.until(ExpectedConditions.elementToBeClickable(By.id("someid")));</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Implicit Waits:</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在定位元素时，对所有元素设置超时时间，相当于全局等待时间，超过时间还未能识别到相关元素，抛出异常</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driver.manage().timeouts().implicitlyWait(10, TimeUnit.SECONDS);</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Thread.sleep(1000)</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设置代码中固定的等待时间</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2589211" y="2133600"/>
            <a:ext cx="8915400" cy="37776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等待页面加载的超时时间</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driver.manage().timeouts().pageLoadTimeout(100, SECONDS);</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设置异步脚本的超时时间，异步脚本就是有async属性的js脚本</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driver.manage().timeouts().setScriptTimeout(100,SECONDS);</a:t>
            </a:r>
          </a:p>
          <a:p>
            <a:pPr marL="0" marR="0" lvl="0" indent="0" algn="l" rtl="0">
              <a:spcBef>
                <a:spcPts val="1000"/>
              </a:spcBef>
              <a:spcAft>
                <a:spcPts val="0"/>
              </a:spcAft>
              <a:buClr>
                <a:schemeClr val="accent1"/>
              </a:buClr>
              <a:buSzPct val="25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
        <p:nvSpPr>
          <p:cNvPr id="321" name="Shape 321"/>
          <p:cNvSpPr txBox="1">
            <a:spLocks noGrp="1"/>
          </p:cNvSpPr>
          <p:nvPr>
            <p:ph type="title"/>
          </p:nvPr>
        </p:nvSpPr>
        <p:spPr>
          <a:xfrm>
            <a:off x="2592925" y="624110"/>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页面等待时间－２</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页面元素状态</a:t>
            </a:r>
          </a:p>
        </p:txBody>
      </p:sp>
      <p:sp>
        <p:nvSpPr>
          <p:cNvPr id="328" name="Shape 328"/>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rtl="0">
              <a:spcBef>
                <a:spcPts val="0"/>
              </a:spcBef>
            </a:pPr>
            <a:r>
              <a:rPr lang="en-US">
                <a:solidFill>
                  <a:srgbClr val="3F3F3F"/>
                </a:solidFill>
              </a:rPr>
              <a:t>ExpectedConditions</a:t>
            </a:r>
          </a:p>
          <a:p>
            <a:pPr marL="914400" lvl="1" indent="-228600">
              <a:spcBef>
                <a:spcPts val="0"/>
              </a:spcBef>
            </a:pPr>
            <a:r>
              <a:rPr lang="en-US"/>
              <a:t>Enable, Disable</a:t>
            </a:r>
          </a:p>
          <a:p>
            <a:pPr marL="914400" lvl="1" indent="-228600" rtl="0">
              <a:spcBef>
                <a:spcPts val="0"/>
              </a:spcBef>
            </a:pPr>
            <a:r>
              <a:rPr lang="en-US"/>
              <a:t>Clickable </a:t>
            </a:r>
          </a:p>
          <a:p>
            <a:pPr marL="457200" lvl="0" indent="-228600" rtl="0">
              <a:spcBef>
                <a:spcPts val="0"/>
              </a:spcBef>
            </a:pPr>
            <a:r>
              <a:rPr lang="en-US"/>
              <a:t>Present vs. Visible</a:t>
            </a:r>
          </a:p>
          <a:p>
            <a:pPr marL="914400" lvl="1" indent="-228600" rtl="0">
              <a:spcBef>
                <a:spcPts val="0"/>
              </a:spcBef>
            </a:pPr>
            <a:r>
              <a:rPr lang="en-US" sz="1800">
                <a:solidFill>
                  <a:srgbClr val="3F3F3F"/>
                </a:solidFill>
              </a:rPr>
              <a:t>visibilityOfElement</a:t>
            </a:r>
          </a:p>
          <a:p>
            <a:pPr marL="914400" lvl="1" indent="-342900">
              <a:spcBef>
                <a:spcPts val="0"/>
              </a:spcBef>
              <a:buClr>
                <a:srgbClr val="3F3F3F"/>
              </a:buClr>
              <a:buSzPct val="100000"/>
            </a:pPr>
            <a:r>
              <a:rPr lang="en-US" sz="1800">
                <a:solidFill>
                  <a:srgbClr val="3F3F3F"/>
                </a:solidFill>
              </a:rPr>
              <a:t>presenceOfElement</a:t>
            </a:r>
          </a:p>
          <a:p>
            <a:pPr lvl="0">
              <a:spcBef>
                <a:spcPts val="0"/>
              </a:spcBef>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Cookie</a:t>
            </a:r>
          </a:p>
        </p:txBody>
      </p:sp>
      <p:sp>
        <p:nvSpPr>
          <p:cNvPr id="335" name="Shape 335"/>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Assert  vs Verify</a:t>
            </a:r>
          </a:p>
        </p:txBody>
      </p:sp>
      <p:sp>
        <p:nvSpPr>
          <p:cNvPr id="341" name="Shape 341"/>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Verify ：整个测试会通过，即使检查点是错的，会继续执行下一条语句，不会中断测试</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Assert：如果检查点不对，会直接中断整个测试，跑不过</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	自动化测试框架</a:t>
            </a:r>
          </a:p>
        </p:txBody>
      </p:sp>
      <p:sp>
        <p:nvSpPr>
          <p:cNvPr id="347" name="Shape 347"/>
          <p:cNvSpPr txBox="1">
            <a:spLocks noGrp="1"/>
          </p:cNvSpPr>
          <p:nvPr>
            <p:ph type="body" idx="1"/>
          </p:nvPr>
        </p:nvSpPr>
        <p:spPr>
          <a:xfrm>
            <a:off x="2589211" y="1880209"/>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Page Object Design Pattern</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Manage Test Data </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Testng</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测试状态追踪</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编译，部署自动化测试脚本</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4.1  . Page Object Design Pattern</a:t>
            </a:r>
          </a:p>
        </p:txBody>
      </p:sp>
      <p:sp>
        <p:nvSpPr>
          <p:cNvPr id="353" name="Shape 353"/>
          <p:cNvSpPr txBox="1">
            <a:spLocks noGrp="1"/>
          </p:cNvSpPr>
          <p:nvPr>
            <p:ph type="body" idx="1"/>
          </p:nvPr>
        </p:nvSpPr>
        <p:spPr>
          <a:xfrm>
            <a:off x="1851081" y="1714953"/>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Page Object模式是Selenium中的一种测试设计模式，将测试对象及单个的测试步骤封装在每个Page对象中，以page为单位进行管理</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具体实现是将每一个页面设计为一个Class，其中包含页面中需要测试的元素（按钮，输入框，标题 等）和基本操作步骤，这样在Selenium测试页面中可以通过调用页面类来获取页面元素和操作</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将页面元素的locator存放到单独的文件（java file, properties file, xml）当中（UI Mapping）,　便于维护</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@FindBy　selenium提供的用来查找web元素的注释，相当于driver.fineElement(By.XXX)</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PageFactory.initElements()      selenium提供的用来初始化页面对象的方法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rtl="0">
              <a:spcBef>
                <a:spcPts val="0"/>
              </a:spcBef>
              <a:buNone/>
            </a:pPr>
            <a:r>
              <a:rPr lang="en-US"/>
              <a:t>Java 基本概念</a:t>
            </a:r>
          </a:p>
        </p:txBody>
      </p:sp>
      <p:sp>
        <p:nvSpPr>
          <p:cNvPr id="183" name="Shape 183"/>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rtl="0">
              <a:spcBef>
                <a:spcPts val="0"/>
              </a:spcBef>
              <a:buNone/>
            </a:pPr>
            <a:r>
              <a:rPr lang="en-US"/>
              <a:t>面向对象 - Object obj = new Object();</a:t>
            </a:r>
          </a:p>
          <a:p>
            <a:pPr lvl="0" rtl="0">
              <a:spcBef>
                <a:spcPts val="0"/>
              </a:spcBef>
              <a:buNone/>
            </a:pPr>
            <a:r>
              <a:rPr lang="en-US"/>
              <a:t>继承 - Class A extends Class B { //...}</a:t>
            </a:r>
          </a:p>
          <a:p>
            <a:pPr marL="114300" lvl="0" indent="0" rtl="0">
              <a:spcBef>
                <a:spcPts val="0"/>
              </a:spcBef>
              <a:buNone/>
            </a:pPr>
            <a:r>
              <a:rPr lang="en-US"/>
              <a:t>public, protected, private, static...</a:t>
            </a:r>
          </a:p>
          <a:p>
            <a:pPr marL="114300" lvl="0" indent="0" rtl="0">
              <a:spcBef>
                <a:spcPts val="0"/>
              </a:spcBef>
              <a:buNone/>
            </a:pPr>
            <a:r>
              <a:rPr lang="en-US"/>
              <a:t>try{//... } catch (Exception e){ // ...}</a:t>
            </a:r>
          </a:p>
          <a:p>
            <a:pPr marL="114300" lvl="0" indent="0" rtl="0">
              <a:spcBef>
                <a:spcPts val="0"/>
              </a:spcBef>
              <a:buNone/>
            </a:pPr>
            <a:endParaRPr/>
          </a:p>
          <a:p>
            <a:pPr marL="114300" lvl="0" indent="0" rtl="0">
              <a:spcBef>
                <a:spcPts val="0"/>
              </a:spcBef>
              <a:buNone/>
            </a:pPr>
            <a:r>
              <a:rPr lang="en-US"/>
              <a:t>public static void main(String[] args){</a:t>
            </a:r>
          </a:p>
          <a:p>
            <a:pPr marL="114300" lvl="0" indent="0" rtl="0">
              <a:spcBef>
                <a:spcPts val="0"/>
              </a:spcBef>
              <a:buNone/>
            </a:pPr>
            <a:r>
              <a:rPr lang="en-US"/>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Shape 358"/>
          <p:cNvPicPr preferRelativeResize="0">
            <a:picLocks noGrp="1"/>
          </p:cNvPicPr>
          <p:nvPr>
            <p:ph type="body" idx="1"/>
          </p:nvPr>
        </p:nvPicPr>
        <p:blipFill rotWithShape="1">
          <a:blip r:embed="rId3">
            <a:alphaModFix/>
          </a:blip>
          <a:srcRect/>
          <a:stretch/>
        </p:blipFill>
        <p:spPr>
          <a:xfrm>
            <a:off x="723850" y="1262070"/>
            <a:ext cx="4795600" cy="4756481"/>
          </a:xfrm>
          <a:prstGeom prst="rect">
            <a:avLst/>
          </a:prstGeom>
          <a:noFill/>
          <a:ln>
            <a:noFill/>
          </a:ln>
        </p:spPr>
      </p:pic>
      <p:sp>
        <p:nvSpPr>
          <p:cNvPr id="359" name="Shape 359"/>
          <p:cNvSpPr txBox="1"/>
          <p:nvPr/>
        </p:nvSpPr>
        <p:spPr>
          <a:xfrm>
            <a:off x="1649061" y="730358"/>
            <a:ext cx="426352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PageObject Class</a:t>
            </a:r>
          </a:p>
        </p:txBody>
      </p:sp>
      <p:pic>
        <p:nvPicPr>
          <p:cNvPr id="360" name="Shape 360"/>
          <p:cNvPicPr preferRelativeResize="0"/>
          <p:nvPr/>
        </p:nvPicPr>
        <p:blipFill rotWithShape="1">
          <a:blip r:embed="rId4">
            <a:alphaModFix/>
          </a:blip>
          <a:srcRect/>
          <a:stretch/>
        </p:blipFill>
        <p:spPr>
          <a:xfrm>
            <a:off x="5890255" y="1262070"/>
            <a:ext cx="6096000" cy="1638300"/>
          </a:xfrm>
          <a:prstGeom prst="rect">
            <a:avLst/>
          </a:prstGeom>
          <a:noFill/>
          <a:ln>
            <a:noFill/>
          </a:ln>
        </p:spPr>
      </p:pic>
      <p:sp>
        <p:nvSpPr>
          <p:cNvPr id="361" name="Shape 361"/>
          <p:cNvSpPr txBox="1"/>
          <p:nvPr/>
        </p:nvSpPr>
        <p:spPr>
          <a:xfrm>
            <a:off x="6553001" y="730358"/>
            <a:ext cx="36245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UI Mapping</a:t>
            </a:r>
          </a:p>
        </p:txBody>
      </p:sp>
      <p:pic>
        <p:nvPicPr>
          <p:cNvPr id="362" name="Shape 362"/>
          <p:cNvPicPr preferRelativeResize="0"/>
          <p:nvPr/>
        </p:nvPicPr>
        <p:blipFill rotWithShape="1">
          <a:blip r:embed="rId5">
            <a:alphaModFix/>
          </a:blip>
          <a:srcRect/>
          <a:stretch/>
        </p:blipFill>
        <p:spPr>
          <a:xfrm>
            <a:off x="5912589" y="3825210"/>
            <a:ext cx="4905375" cy="2838450"/>
          </a:xfrm>
          <a:prstGeom prst="rect">
            <a:avLst/>
          </a:prstGeom>
          <a:noFill/>
          <a:ln>
            <a:noFill/>
          </a:ln>
        </p:spPr>
      </p:pic>
      <p:sp>
        <p:nvSpPr>
          <p:cNvPr id="363" name="Shape 363"/>
          <p:cNvSpPr txBox="1"/>
          <p:nvPr/>
        </p:nvSpPr>
        <p:spPr>
          <a:xfrm>
            <a:off x="6279614" y="3200158"/>
            <a:ext cx="453835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TestCase 调用PageObject Class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Page Object</a:t>
            </a:r>
          </a:p>
        </p:txBody>
      </p:sp>
      <p:sp>
        <p:nvSpPr>
          <p:cNvPr id="370" name="Shape 370"/>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rtl="0">
              <a:spcBef>
                <a:spcPts val="0"/>
              </a:spcBef>
              <a:buNone/>
            </a:pPr>
            <a:endParaRPr/>
          </a:p>
          <a:p>
            <a:pPr lvl="0">
              <a:spcBef>
                <a:spcPts val="0"/>
              </a:spcBef>
              <a:buNone/>
            </a:pPr>
            <a:r>
              <a:rPr lang="en-US"/>
              <a:t>Public class Page{</a:t>
            </a:r>
          </a:p>
          <a:p>
            <a:pPr lvl="0">
              <a:spcBef>
                <a:spcPts val="0"/>
              </a:spcBef>
              <a:buNone/>
            </a:pPr>
            <a:r>
              <a:rPr lang="en-US"/>
              <a:t>	private WebElement q;</a:t>
            </a:r>
          </a:p>
          <a:p>
            <a:pPr marL="0" lvl="0" indent="0" rtl="0">
              <a:spcBef>
                <a:spcPts val="0"/>
              </a:spcBef>
              <a:buNone/>
            </a:pPr>
            <a:r>
              <a:rPr lang="en-US"/>
              <a:t>	public void m(String text){</a:t>
            </a:r>
          </a:p>
          <a:p>
            <a:pPr marL="0" lvl="0" indent="0" rtl="0">
              <a:spcBef>
                <a:spcPts val="0"/>
              </a:spcBef>
              <a:buNone/>
            </a:pPr>
            <a:r>
              <a:rPr lang="en-US"/>
              <a:t>		q.sendKeys(“xxx”);</a:t>
            </a:r>
          </a:p>
          <a:p>
            <a:pPr marL="0" lvl="0" indent="0" rtl="0">
              <a:spcBef>
                <a:spcPts val="0"/>
              </a:spcBef>
              <a:buNone/>
            </a:pPr>
            <a:r>
              <a:rPr lang="en-US"/>
              <a:t>		// ...</a:t>
            </a:r>
          </a:p>
          <a:p>
            <a:pPr marL="0" lvl="0" indent="0">
              <a:spcBef>
                <a:spcPts val="0"/>
              </a:spcBef>
              <a:buNone/>
            </a:pPr>
            <a:r>
              <a:rPr lang="en-US"/>
              <a:t>	}</a:t>
            </a:r>
          </a:p>
          <a:p>
            <a:pPr lvl="0">
              <a:spcBef>
                <a:spcPts val="0"/>
              </a:spcBef>
              <a:buNone/>
            </a:pPr>
            <a:r>
              <a:rPr lang="en-US"/>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Use Page Object</a:t>
            </a:r>
          </a:p>
        </p:txBody>
      </p:sp>
      <p:sp>
        <p:nvSpPr>
          <p:cNvPr id="377" name="Shape 377"/>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rtl="0">
              <a:spcBef>
                <a:spcPts val="0"/>
              </a:spcBef>
              <a:buNone/>
            </a:pPr>
            <a:r>
              <a:rPr lang="en-US"/>
              <a:t>driver.get(“....”)</a:t>
            </a:r>
          </a:p>
          <a:p>
            <a:pPr lvl="0">
              <a:spcBef>
                <a:spcPts val="0"/>
              </a:spcBef>
              <a:buNone/>
            </a:pPr>
            <a:r>
              <a:rPr lang="en-US"/>
              <a:t>PageFactory.initElements(driver, page.class);</a:t>
            </a:r>
          </a:p>
          <a:p>
            <a:pPr lvl="0">
              <a:spcBef>
                <a:spcPts val="0"/>
              </a:spcBef>
              <a:buNone/>
            </a:pPr>
            <a:r>
              <a:rPr lang="en-US"/>
              <a:t>// ….</a:t>
            </a:r>
          </a:p>
          <a:p>
            <a:pPr lvl="0">
              <a:spcBef>
                <a:spcPts val="0"/>
              </a:spcBef>
              <a:buNone/>
            </a:pPr>
            <a:endParaRPr/>
          </a:p>
          <a:p>
            <a:pPr lvl="0">
              <a:spcBef>
                <a:spcPts val="0"/>
              </a:spcBef>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Annotation</a:t>
            </a:r>
          </a:p>
        </p:txBody>
      </p:sp>
      <p:sp>
        <p:nvSpPr>
          <p:cNvPr id="384" name="Shape 384"/>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rtl="0">
              <a:spcBef>
                <a:spcPts val="0"/>
              </a:spcBef>
            </a:pPr>
            <a:r>
              <a:rPr lang="en-US"/>
              <a:t>Simple Page</a:t>
            </a:r>
          </a:p>
          <a:p>
            <a:pPr marL="914400" lvl="1" indent="-342900" rtl="0">
              <a:spcBef>
                <a:spcPts val="0"/>
              </a:spcBef>
              <a:buSzPct val="112500"/>
            </a:pPr>
            <a:r>
              <a:rPr lang="en-US"/>
              <a:t>根据条件查找元素</a:t>
            </a:r>
          </a:p>
          <a:p>
            <a:pPr marL="914400" lvl="1" indent="-228600" rtl="0">
              <a:spcBef>
                <a:spcPts val="0"/>
              </a:spcBef>
            </a:pPr>
            <a:r>
              <a:rPr lang="en-US"/>
              <a:t>@FindBy(how=HOW.XPATH, using=’//[@title=...]’)</a:t>
            </a:r>
          </a:p>
          <a:p>
            <a:pPr marL="914400" lvl="1" indent="-228600">
              <a:spcBef>
                <a:spcPts val="0"/>
              </a:spcBef>
            </a:pPr>
            <a:r>
              <a:rPr lang="en-US"/>
              <a:t>@FindBy(css = ‘#id’)</a:t>
            </a:r>
          </a:p>
          <a:p>
            <a:pPr marL="457200" lvl="0" indent="-228600" rtl="0">
              <a:spcBef>
                <a:spcPts val="0"/>
              </a:spcBef>
            </a:pPr>
            <a:r>
              <a:rPr lang="en-US"/>
              <a:t>Complex Page</a:t>
            </a:r>
          </a:p>
          <a:p>
            <a:pPr marL="914400" lvl="1" indent="-228600" rtl="0">
              <a:spcBef>
                <a:spcPts val="0"/>
              </a:spcBef>
            </a:pPr>
            <a:r>
              <a:rPr lang="en-US"/>
              <a:t>多个条件组合</a:t>
            </a:r>
          </a:p>
          <a:p>
            <a:pPr marL="914400" lvl="1" indent="-228600" rtl="0">
              <a:spcBef>
                <a:spcPts val="0"/>
              </a:spcBef>
            </a:pPr>
            <a:r>
              <a:rPr lang="en-US"/>
              <a:t>@FindBys(...)</a:t>
            </a:r>
          </a:p>
          <a:p>
            <a:pPr marL="457200" lvl="0" indent="-228600" rtl="0">
              <a:spcBef>
                <a:spcPts val="0"/>
              </a:spcBef>
            </a:pPr>
            <a:r>
              <a:rPr lang="en-US"/>
              <a:t>@FIndAll(...)</a:t>
            </a:r>
          </a:p>
          <a:p>
            <a:pPr marL="914400" lvl="1" indent="-228600" rtl="0">
              <a:spcBef>
                <a:spcPts val="0"/>
              </a:spcBef>
            </a:pPr>
            <a:r>
              <a:rPr lang="en-US"/>
              <a:t>查找所有符合条件元素组合</a:t>
            </a:r>
          </a:p>
          <a:p>
            <a:pPr marL="457200" lvl="0" indent="-228600" rtl="0">
              <a:spcBef>
                <a:spcPts val="0"/>
              </a:spcBef>
            </a:pPr>
            <a:r>
              <a:rPr lang="en-US"/>
              <a:t>@Cached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PageObject 练习</a:t>
            </a:r>
          </a:p>
        </p:txBody>
      </p:sp>
      <p:sp>
        <p:nvSpPr>
          <p:cNvPr id="391" name="Shape 391"/>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去哪网，</a:t>
            </a:r>
          </a:p>
          <a:p>
            <a:pPr lvl="0" rtl="0">
              <a:spcBef>
                <a:spcPts val="0"/>
              </a:spcBef>
              <a:buNone/>
            </a:pPr>
            <a:r>
              <a:rPr lang="en-US"/>
              <a:t>创建PageObject，使用PageFactory, 查询机票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UI Map</a:t>
            </a:r>
          </a:p>
        </p:txBody>
      </p:sp>
      <p:sp>
        <p:nvSpPr>
          <p:cNvPr id="398" name="Shape 398"/>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rtl="0">
              <a:spcBef>
                <a:spcPts val="0"/>
              </a:spcBef>
            </a:pPr>
            <a:r>
              <a:rPr lang="en-US"/>
              <a:t>Properties</a:t>
            </a:r>
          </a:p>
          <a:p>
            <a:pPr marL="914400" lvl="1" indent="-228600" rtl="0">
              <a:spcBef>
                <a:spcPts val="0"/>
              </a:spcBef>
            </a:pPr>
            <a:r>
              <a:rPr lang="en-US"/>
              <a:t>可读性强</a:t>
            </a:r>
          </a:p>
          <a:p>
            <a:pPr marL="914400" lvl="1" indent="-228600" rtl="0">
              <a:spcBef>
                <a:spcPts val="0"/>
              </a:spcBef>
            </a:pPr>
            <a:r>
              <a:rPr lang="en-US"/>
              <a:t>简便，随时修改</a:t>
            </a:r>
          </a:p>
          <a:p>
            <a:pPr marL="914400" lvl="1" indent="-228600" rtl="0">
              <a:spcBef>
                <a:spcPts val="0"/>
              </a:spcBef>
            </a:pPr>
            <a:r>
              <a:rPr lang="en-US"/>
              <a:t>无需重新编译</a:t>
            </a:r>
          </a:p>
          <a:p>
            <a:pPr marL="914400" lvl="1" indent="-228600" rtl="0">
              <a:spcBef>
                <a:spcPts val="0"/>
              </a:spcBef>
            </a:pPr>
            <a:r>
              <a:rPr lang="en-US"/>
              <a:t>易出错</a:t>
            </a:r>
          </a:p>
          <a:p>
            <a:pPr marL="457200" lvl="0" indent="-228600" rtl="0">
              <a:spcBef>
                <a:spcPts val="0"/>
              </a:spcBef>
            </a:pPr>
            <a:r>
              <a:rPr lang="en-US"/>
              <a:t>Java Class</a:t>
            </a:r>
          </a:p>
          <a:p>
            <a:pPr marL="914400" lvl="1" indent="-228600" rtl="0">
              <a:spcBef>
                <a:spcPts val="0"/>
              </a:spcBef>
            </a:pPr>
            <a:r>
              <a:rPr lang="en-US"/>
              <a:t>可读性略差</a:t>
            </a:r>
          </a:p>
          <a:p>
            <a:pPr marL="914400" lvl="1" indent="-228600" rtl="0">
              <a:spcBef>
                <a:spcPts val="0"/>
              </a:spcBef>
            </a:pPr>
            <a:r>
              <a:rPr lang="en-US"/>
              <a:t>不便于修改</a:t>
            </a:r>
          </a:p>
          <a:p>
            <a:pPr marL="914400" lvl="1" indent="-228600" rtl="0">
              <a:spcBef>
                <a:spcPts val="0"/>
              </a:spcBef>
            </a:pPr>
            <a:r>
              <a:rPr lang="en-US"/>
              <a:t>需要重新编译</a:t>
            </a:r>
          </a:p>
          <a:p>
            <a:pPr marL="914400" lvl="1" indent="-228600" rtl="0">
              <a:spcBef>
                <a:spcPts val="0"/>
              </a:spcBef>
            </a:pPr>
            <a:r>
              <a:rPr lang="en-US"/>
              <a:t>避免语法错误</a:t>
            </a:r>
          </a:p>
          <a:p>
            <a:pPr marL="457200" lvl="0" indent="-228600" rtl="0">
              <a:spcBef>
                <a:spcPts val="0"/>
              </a:spcBef>
            </a:pPr>
            <a:r>
              <a:rPr lang="en-US"/>
              <a:t>home.name = …. // locator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Read Properties</a:t>
            </a:r>
          </a:p>
        </p:txBody>
      </p:sp>
      <p:sp>
        <p:nvSpPr>
          <p:cNvPr id="405" name="Shape 405"/>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0" lvl="0" indent="228600" rtl="0">
              <a:lnSpc>
                <a:spcPct val="115000"/>
              </a:lnSpc>
              <a:spcBef>
                <a:spcPts val="0"/>
              </a:spcBef>
              <a:buNone/>
            </a:pPr>
            <a:r>
              <a:rPr lang="en-US">
                <a:solidFill>
                  <a:srgbClr val="3F3F3F"/>
                </a:solidFill>
              </a:rPr>
              <a:t>Properties props = new Properties();</a:t>
            </a:r>
          </a:p>
          <a:p>
            <a:pPr marL="0" lvl="0" indent="158750" rtl="0">
              <a:lnSpc>
                <a:spcPct val="115000"/>
              </a:lnSpc>
              <a:spcBef>
                <a:spcPts val="0"/>
              </a:spcBef>
              <a:buClr>
                <a:schemeClr val="dk1"/>
              </a:buClr>
              <a:buSzPct val="61111"/>
              <a:buFont typeface="Arial"/>
              <a:buNone/>
            </a:pPr>
            <a:endParaRPr>
              <a:solidFill>
                <a:srgbClr val="3F3F3F"/>
              </a:solidFill>
            </a:endParaRPr>
          </a:p>
          <a:p>
            <a:pPr marL="0" lvl="0" indent="158750" rtl="0">
              <a:lnSpc>
                <a:spcPct val="115000"/>
              </a:lnSpc>
              <a:spcBef>
                <a:spcPts val="0"/>
              </a:spcBef>
              <a:buClr>
                <a:schemeClr val="dk1"/>
              </a:buClr>
              <a:buSzPct val="61111"/>
              <a:buFont typeface="Arial"/>
              <a:buNone/>
            </a:pPr>
            <a:r>
              <a:rPr lang="en-US">
                <a:solidFill>
                  <a:srgbClr val="3F3F3F"/>
                </a:solidFill>
              </a:rPr>
              <a:t>ClassLoader loader = Thread.currentThread().getContextClassLoader();</a:t>
            </a:r>
          </a:p>
          <a:p>
            <a:pPr marL="0" lvl="0" indent="228600" rtl="0">
              <a:lnSpc>
                <a:spcPct val="115000"/>
              </a:lnSpc>
              <a:spcBef>
                <a:spcPts val="0"/>
              </a:spcBef>
              <a:buNone/>
            </a:pPr>
            <a:r>
              <a:rPr lang="en-US">
                <a:solidFill>
                  <a:srgbClr val="3F3F3F"/>
                </a:solidFill>
              </a:rPr>
              <a:t>InputStream input = loader.getResourceAsStream("UIMap.properties");</a:t>
            </a:r>
          </a:p>
          <a:p>
            <a:pPr marL="0" lvl="0" indent="228600" rtl="0">
              <a:lnSpc>
                <a:spcPct val="115000"/>
              </a:lnSpc>
              <a:spcBef>
                <a:spcPts val="0"/>
              </a:spcBef>
              <a:buNone/>
            </a:pPr>
            <a:endParaRPr>
              <a:solidFill>
                <a:srgbClr val="3F3F3F"/>
              </a:solidFill>
            </a:endParaRPr>
          </a:p>
          <a:p>
            <a:pPr marL="0" lvl="0" indent="158750" rtl="0">
              <a:lnSpc>
                <a:spcPct val="115000"/>
              </a:lnSpc>
              <a:spcBef>
                <a:spcPts val="0"/>
              </a:spcBef>
              <a:buClr>
                <a:schemeClr val="dk1"/>
              </a:buClr>
              <a:buSzPct val="61111"/>
              <a:buFont typeface="Arial"/>
              <a:buNone/>
            </a:pPr>
            <a:r>
              <a:rPr lang="en-US">
                <a:solidFill>
                  <a:srgbClr val="3F3F3F"/>
                </a:solidFill>
              </a:rPr>
              <a:t>//...</a:t>
            </a:r>
          </a:p>
          <a:p>
            <a:pPr lvl="0">
              <a:spcBef>
                <a:spcPts val="0"/>
              </a:spcBef>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4.2  Manage Test Data </a:t>
            </a:r>
          </a:p>
        </p:txBody>
      </p:sp>
      <p:sp>
        <p:nvSpPr>
          <p:cNvPr id="411" name="Shape 411"/>
          <p:cNvSpPr txBox="1">
            <a:spLocks noGrp="1"/>
          </p:cNvSpPr>
          <p:nvPr>
            <p:ph type="body" idx="1"/>
          </p:nvPr>
        </p:nvSpPr>
        <p:spPr>
          <a:xfrm>
            <a:off x="2377546" y="1936043"/>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Java 解析excel 应用比较广泛的主要有两种方法 POI  和 JXL</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JXL和POI的比较</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graphicFrame>
        <p:nvGraphicFramePr>
          <p:cNvPr id="412" name="Shape 412"/>
          <p:cNvGraphicFramePr/>
          <p:nvPr/>
        </p:nvGraphicFramePr>
        <p:xfrm>
          <a:off x="2610555" y="2878666"/>
          <a:ext cx="3000000" cy="3000000"/>
        </p:xfrm>
        <a:graphic>
          <a:graphicData uri="http://schemas.openxmlformats.org/drawingml/2006/table">
            <a:tbl>
              <a:tblPr firstRow="1" bandRow="1">
                <a:noFill/>
                <a:tableStyleId>{B6C3F1C2-0D10-4D84-A140-B885B3ABD2E2}</a:tableStyleId>
              </a:tblPr>
              <a:tblGrid>
                <a:gridCol w="3668900"/>
                <a:gridCol w="4459100"/>
              </a:tblGrid>
              <a:tr h="370850">
                <a:tc>
                  <a:txBody>
                    <a:bodyPr/>
                    <a:lstStyle/>
                    <a:p>
                      <a:pPr marL="0" marR="0" lvl="0" indent="0" algn="l" rtl="0">
                        <a:spcBef>
                          <a:spcPts val="0"/>
                        </a:spcBef>
                        <a:buSzPct val="25000"/>
                        <a:buNone/>
                      </a:pPr>
                      <a:r>
                        <a:rPr lang="en-US" sz="1800" u="none" strike="noStrike" cap="none"/>
                        <a:t>JXL</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800"/>
                        <a:t>POI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只能对Excel进行操作</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Century Gothic"/>
                        <a:buNone/>
                      </a:pPr>
                      <a:r>
                        <a:rPr lang="en-US" sz="1800"/>
                        <a:t>word,Excel,PPt进行操作</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能解析Excel2003版本</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800"/>
                        <a:t>可以解析</a:t>
                      </a:r>
                      <a:r>
                        <a:rPr lang="en-US" sz="1800">
                          <a:solidFill>
                            <a:schemeClr val="dk1"/>
                          </a:solidFill>
                          <a:latin typeface="Century Gothic"/>
                          <a:ea typeface="Century Gothic"/>
                          <a:cs typeface="Century Gothic"/>
                          <a:sym typeface="Century Gothic"/>
                        </a:rPr>
                        <a:t>Excel2003，2007，2010版本</a:t>
                      </a:r>
                    </a:p>
                    <a:p>
                      <a:pPr marL="0" marR="0" lvl="0" indent="0" algn="l" rtl="0">
                        <a:spcBef>
                          <a:spcPts val="0"/>
                        </a:spcBef>
                        <a:buSzPct val="25000"/>
                        <a:buNone/>
                      </a:pPr>
                      <a:endParaRPr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spcBef>
                          <a:spcPts val="0"/>
                        </a:spcBef>
                        <a:buSzPct val="25000"/>
                        <a:buNone/>
                      </a:pPr>
                      <a:r>
                        <a:rPr lang="en-US" sz="1800"/>
                        <a:t>Windows，linux</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800"/>
                        <a:t>windows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POI jar包作用</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sp>
        <p:nvSpPr>
          <p:cNvPr id="418" name="Shape 418"/>
          <p:cNvSpPr txBox="1">
            <a:spLocks noGrp="1"/>
          </p:cNvSpPr>
          <p:nvPr>
            <p:ph type="body" idx="1"/>
          </p:nvPr>
        </p:nvSpPr>
        <p:spPr>
          <a:xfrm>
            <a:off x="2097892" y="1587691"/>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2000" b="0" i="0" u="none" strike="noStrike" cap="none">
                <a:solidFill>
                  <a:srgbClr val="3F3F3F"/>
                </a:solidFill>
                <a:latin typeface="Century Gothic"/>
                <a:ea typeface="Century Gothic"/>
                <a:cs typeface="Century Gothic"/>
                <a:sym typeface="Century Gothic"/>
              </a:rPr>
              <a:t>poi-version-yyyymmdd.jar</a:t>
            </a:r>
            <a:br>
              <a:rPr lang="en-US" sz="2000" b="0" i="0" u="none" strike="noStrike" cap="none">
                <a:solidFill>
                  <a:srgbClr val="3F3F3F"/>
                </a:solidFill>
                <a:latin typeface="Century Gothic"/>
                <a:ea typeface="Century Gothic"/>
                <a:cs typeface="Century Gothic"/>
                <a:sym typeface="Century Gothic"/>
              </a:rPr>
            </a:br>
            <a:r>
              <a:rPr lang="en-US" sz="2000" b="0" i="0" u="none" strike="noStrike" cap="none">
                <a:solidFill>
                  <a:srgbClr val="3F3F3F"/>
                </a:solidFill>
                <a:latin typeface="Century Gothic"/>
                <a:ea typeface="Century Gothic"/>
                <a:cs typeface="Century Gothic"/>
                <a:sym typeface="Century Gothic"/>
              </a:rPr>
              <a:t>用于操作.xls文件；依赖于commons-logging, commons-codec, log4j</a:t>
            </a:r>
          </a:p>
          <a:p>
            <a:pPr marL="342900" marR="0" lvl="0" indent="-342900" algn="l" rtl="0">
              <a:spcBef>
                <a:spcPts val="1000"/>
              </a:spcBef>
              <a:spcAft>
                <a:spcPts val="0"/>
              </a:spcAft>
              <a:buClr>
                <a:schemeClr val="accent1"/>
              </a:buClr>
              <a:buSzPct val="100000"/>
              <a:buFont typeface="Noto Sans Symbols"/>
              <a:buChar char="•"/>
            </a:pPr>
            <a:r>
              <a:rPr lang="en-US" sz="2000" b="0" i="0" u="none" strike="noStrike" cap="none">
                <a:solidFill>
                  <a:srgbClr val="3F3F3F"/>
                </a:solidFill>
                <a:latin typeface="Century Gothic"/>
                <a:ea typeface="Century Gothic"/>
                <a:cs typeface="Century Gothic"/>
                <a:sym typeface="Century Gothic"/>
              </a:rPr>
              <a:t>poi-scratchpad-version-yyyymmdd.jar</a:t>
            </a:r>
            <a:br>
              <a:rPr lang="en-US" sz="2000" b="0" i="0" u="none" strike="noStrike" cap="none">
                <a:solidFill>
                  <a:srgbClr val="3F3F3F"/>
                </a:solidFill>
                <a:latin typeface="Century Gothic"/>
                <a:ea typeface="Century Gothic"/>
                <a:cs typeface="Century Gothic"/>
                <a:sym typeface="Century Gothic"/>
              </a:rPr>
            </a:br>
            <a:r>
              <a:rPr lang="en-US" sz="2000" b="0" i="0" u="none" strike="noStrike" cap="none">
                <a:solidFill>
                  <a:srgbClr val="3F3F3F"/>
                </a:solidFill>
                <a:latin typeface="Century Gothic"/>
                <a:ea typeface="Century Gothic"/>
                <a:cs typeface="Century Gothic"/>
                <a:sym typeface="Century Gothic"/>
              </a:rPr>
              <a:t>用于操作.ppt、.doc、.vsd、.pub、.msg文件；依赖于poi</a:t>
            </a:r>
          </a:p>
          <a:p>
            <a:pPr marL="342900" marR="0" lvl="0" indent="-342900" algn="l" rtl="0">
              <a:spcBef>
                <a:spcPts val="1000"/>
              </a:spcBef>
              <a:spcAft>
                <a:spcPts val="0"/>
              </a:spcAft>
              <a:buClr>
                <a:schemeClr val="accent1"/>
              </a:buClr>
              <a:buSzPct val="100000"/>
              <a:buFont typeface="Noto Sans Symbols"/>
              <a:buChar char="•"/>
            </a:pPr>
            <a:r>
              <a:rPr lang="en-US" sz="2000" b="0" i="0" u="none" strike="noStrike" cap="none">
                <a:solidFill>
                  <a:srgbClr val="3F3F3F"/>
                </a:solidFill>
                <a:latin typeface="Century Gothic"/>
                <a:ea typeface="Century Gothic"/>
                <a:cs typeface="Century Gothic"/>
                <a:sym typeface="Century Gothic"/>
              </a:rPr>
              <a:t>poi-ooxml-version-yyyymmdd.jar、poi-ooxml-schemas-version-yyyymmdd.jar</a:t>
            </a:r>
            <a:br>
              <a:rPr lang="en-US" sz="2000" b="0" i="0" u="none" strike="noStrike" cap="none">
                <a:solidFill>
                  <a:srgbClr val="3F3F3F"/>
                </a:solidFill>
                <a:latin typeface="Century Gothic"/>
                <a:ea typeface="Century Gothic"/>
                <a:cs typeface="Century Gothic"/>
                <a:sym typeface="Century Gothic"/>
              </a:rPr>
            </a:br>
            <a:r>
              <a:rPr lang="en-US" sz="2000" b="0" i="0" u="none" strike="noStrike" cap="none">
                <a:solidFill>
                  <a:srgbClr val="3F3F3F"/>
                </a:solidFill>
                <a:latin typeface="Century Gothic"/>
                <a:ea typeface="Century Gothic"/>
                <a:cs typeface="Century Gothic"/>
                <a:sym typeface="Century Gothic"/>
              </a:rPr>
              <a:t>用于操作.xlsx、.pptx、docx文件；依赖于poi, dom4j，xmlbeans, stax-api-1.0.1；操作Excel主要是指ss包、xssf包</a:t>
            </a:r>
          </a:p>
          <a:p>
            <a:pPr marL="342900" marR="0" lvl="0" indent="-342900" algn="l" rtl="0">
              <a:spcBef>
                <a:spcPts val="1000"/>
              </a:spcBef>
              <a:spcAft>
                <a:spcPts val="0"/>
              </a:spcAft>
              <a:buClr>
                <a:schemeClr val="accent1"/>
              </a:buClr>
              <a:buSzPct val="25000"/>
              <a:buFont typeface="Noto Sans Symbols"/>
              <a:buNone/>
            </a:pPr>
            <a:r>
              <a:rPr lang="en-US" sz="2000" b="0" i="0" u="none" strike="noStrike" cap="none">
                <a:solidFill>
                  <a:srgbClr val="3F3F3F"/>
                </a:solidFill>
                <a:latin typeface="Century Gothic"/>
                <a:ea typeface="Century Gothic"/>
                <a:cs typeface="Century Gothic"/>
                <a:sym typeface="Century Gothic"/>
              </a:rPr>
              <a:t>也就是目录lib下面是poi依赖的jar包，目录ooxml-lib下面是poi-ooxml依赖的jar包；</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2592925" y="150379"/>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POI操作</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sp>
        <p:nvSpPr>
          <p:cNvPr id="424" name="Shape 424"/>
          <p:cNvSpPr txBox="1">
            <a:spLocks noGrp="1"/>
          </p:cNvSpPr>
          <p:nvPr>
            <p:ph type="body" idx="1"/>
          </p:nvPr>
        </p:nvSpPr>
        <p:spPr>
          <a:xfrm>
            <a:off x="2258706" y="1020887"/>
            <a:ext cx="8915400" cy="55671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Data Driven approach – Excel operation tools : Apache POI </a:t>
            </a:r>
          </a:p>
          <a:p>
            <a:pPr marL="742950" marR="0" lvl="1" indent="-28575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Open Excel file</a:t>
            </a:r>
          </a:p>
          <a:p>
            <a:pPr marL="857250" marR="0" lvl="2" indent="-635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FileInputStream ExcelFile = new FileInputStream(ExcelFilePath);        </a:t>
            </a:r>
          </a:p>
          <a:p>
            <a:pPr marL="857250" marR="0" lvl="2" indent="-635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ExcelWBook = new XSSFWorkbook(ExcelFile);        </a:t>
            </a:r>
          </a:p>
          <a:p>
            <a:pPr marL="857250" marR="0" lvl="2" indent="-635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ExcelWSheet = ExcelWBook.getSheet(SheetName);</a:t>
            </a:r>
          </a:p>
          <a:p>
            <a:pPr marL="742950" marR="0" lvl="1" indent="-28575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Read cell data from excel</a:t>
            </a:r>
          </a:p>
          <a:p>
            <a:pPr marL="400050" marR="0" lvl="1" indent="-6350" algn="l" rtl="0">
              <a:lnSpc>
                <a:spcPct val="80000"/>
              </a:lnSpc>
              <a:spcBef>
                <a:spcPts val="1000"/>
              </a:spcBef>
              <a:spcAft>
                <a:spcPts val="0"/>
              </a:spcAft>
              <a:buClr>
                <a:schemeClr val="accent1"/>
              </a:buClr>
              <a:buSzPct val="25000"/>
              <a:buFont typeface="Noto Sans Symbols"/>
              <a:buNone/>
            </a:pPr>
            <a:r>
              <a:rPr lang="en-US" sz="1480" b="0" i="0" u="none" strike="noStrike" cap="none">
                <a:solidFill>
                  <a:srgbClr val="3F3F3F"/>
                </a:solidFill>
                <a:latin typeface="Century Gothic"/>
                <a:ea typeface="Century Gothic"/>
                <a:cs typeface="Century Gothic"/>
                <a:sym typeface="Century Gothic"/>
              </a:rPr>
              <a:t>    </a:t>
            </a:r>
            <a:r>
              <a:rPr lang="en-US" sz="1665" b="0" i="0" u="none" strike="noStrike" cap="none">
                <a:solidFill>
                  <a:srgbClr val="3F3F3F"/>
                </a:solidFill>
                <a:latin typeface="Century Gothic"/>
                <a:ea typeface="Century Gothic"/>
                <a:cs typeface="Century Gothic"/>
                <a:sym typeface="Century Gothic"/>
              </a:rPr>
              <a:t>   Cell = ExcelWSheet.getRow(RowNum).getCell(ColNum);</a:t>
            </a:r>
          </a:p>
          <a:p>
            <a:pPr marL="400050" marR="0" lvl="1" indent="-635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       String CellData = Cell.getStringCellValue();</a:t>
            </a:r>
          </a:p>
          <a:p>
            <a:pPr marL="685800" marR="0" lvl="1" indent="-2921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Write data to Excel</a:t>
            </a:r>
          </a:p>
          <a:p>
            <a:pPr marL="800100" marR="0" lvl="2" indent="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Row  = ExcelWSheet.getRow(RowNum);       </a:t>
            </a:r>
          </a:p>
          <a:p>
            <a:pPr marL="800100" marR="0" lvl="2" indent="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Cell = Row.getCell(ColNum, Row.RETURN_BLANK_AS_NULL);      </a:t>
            </a:r>
          </a:p>
          <a:p>
            <a:pPr marL="800100" marR="0" lvl="2" indent="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 if (Cell == null) {         </a:t>
            </a:r>
          </a:p>
          <a:p>
            <a:pPr marL="800100" marR="0" lvl="2" indent="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         Cell = Row.createCell(ColNum);       </a:t>
            </a:r>
          </a:p>
          <a:p>
            <a:pPr marL="800100" marR="0" lvl="2" indent="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         Cell.setCellValue(Result);       </a:t>
            </a:r>
          </a:p>
          <a:p>
            <a:pPr marL="800100" marR="0" lvl="2" indent="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  } else{        </a:t>
            </a:r>
          </a:p>
          <a:p>
            <a:pPr marL="800100" marR="0" lvl="2" indent="0" algn="l" rtl="0">
              <a:lnSpc>
                <a:spcPct val="80000"/>
              </a:lnSpc>
              <a:spcBef>
                <a:spcPts val="1000"/>
              </a:spcBef>
              <a:spcAft>
                <a:spcPts val="0"/>
              </a:spcAft>
              <a:buClr>
                <a:schemeClr val="accent1"/>
              </a:buClr>
              <a:buSzPct val="25000"/>
              <a:buFont typeface="Noto Sans Symbols"/>
              <a:buNone/>
            </a:pPr>
            <a:r>
              <a:rPr lang="en-US" sz="1665" b="0" i="0" u="none" strike="noStrike" cap="none">
                <a:solidFill>
                  <a:srgbClr val="3F3F3F"/>
                </a:solidFill>
                <a:latin typeface="Century Gothic"/>
                <a:ea typeface="Century Gothic"/>
                <a:cs typeface="Century Gothic"/>
                <a:sym typeface="Century Gothic"/>
              </a:rPr>
              <a:t>          Cell.setCellValue(Result);         }</a:t>
            </a:r>
          </a:p>
          <a:p>
            <a:pPr marL="742950" marR="0" lvl="1" indent="-285750" algn="l" rtl="0">
              <a:lnSpc>
                <a:spcPct val="80000"/>
              </a:lnSpc>
              <a:spcBef>
                <a:spcPts val="1000"/>
              </a:spcBef>
              <a:spcAft>
                <a:spcPts val="0"/>
              </a:spcAft>
              <a:buClr>
                <a:schemeClr val="accent1"/>
              </a:buClr>
              <a:buSzPct val="97368"/>
              <a:buFont typeface="Noto Sans Symbols"/>
              <a:buNone/>
            </a:pPr>
            <a:endParaRPr sz="185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Selenium的组成</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sp>
        <p:nvSpPr>
          <p:cNvPr id="189" name="Shape 189"/>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Selenium IDE：Janson Huggins开发的一个Firefox插件，可以录制用户的基本操作，生成测试用例。随后可以运行这些测试用例在浏览器里回放，可将测试用例转换为其他语言的自动化脚本。</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Selenium Remote Control (RC) ：支持多种平台(Windows，Linux，Solaris)和多种浏览器(IE，Firefox，Opera，Safari)，可以用多种语言(Java，Ruby，Python，Perl，PHP，C#)编写测试用例。</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WebDriver：Google的Simon Stewart开发的能直接与浏览器对话的工具，避免JavaScript环境的限制。</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Selenium Grid ：允许Selenium-RC 针对规模庞大的测试案例集或者需要在不同环境中运行的测试案例集进行扩展。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592925" y="624110"/>
            <a:ext cx="8911686" cy="1026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JXL操作</a:t>
            </a:r>
          </a:p>
        </p:txBody>
      </p:sp>
      <p:sp>
        <p:nvSpPr>
          <p:cNvPr id="430" name="Shape 430"/>
          <p:cNvSpPr txBox="1">
            <a:spLocks noGrp="1"/>
          </p:cNvSpPr>
          <p:nvPr>
            <p:ph type="body" idx="1"/>
          </p:nvPr>
        </p:nvSpPr>
        <p:spPr>
          <a:xfrm>
            <a:off x="2292881" y="1653825"/>
            <a:ext cx="8915400" cy="46820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打开Excel文件Workbook workbook = Workbook.getWorkbook(new File(filepath));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Sheet sheet = workbook.getSheet(0);</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读取单元格数据</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for (int i = 1, j = sheet.getRows(); i &lt; j; i++) {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Cell c1 = sheet.getCell(0, i);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String name = c1.getContents();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Cell c2 = sheet.getCell(1, i);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String score = c2.getContents();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System.out.println(" 姓名:" + name + ",成绩:" + score);  </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Mysql connection</a:t>
            </a:r>
          </a:p>
        </p:txBody>
      </p:sp>
      <p:sp>
        <p:nvSpPr>
          <p:cNvPr id="437" name="Shape 437"/>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a:spcBef>
                <a:spcPts val="0"/>
              </a:spcBef>
            </a:pPr>
            <a:r>
              <a:rPr lang="en-US"/>
              <a:t>Mysql JDBC Driver, </a:t>
            </a:r>
          </a:p>
          <a:p>
            <a:pPr marL="914400" lvl="1" indent="-228600" rtl="0">
              <a:spcBef>
                <a:spcPts val="0"/>
              </a:spcBef>
            </a:pPr>
            <a:r>
              <a:rPr lang="en-US"/>
              <a:t>download mysql-connector-java-{version}.jar</a:t>
            </a:r>
          </a:p>
          <a:p>
            <a:pPr marL="457200" lvl="0" indent="-228600" rtl="0">
              <a:spcBef>
                <a:spcPts val="0"/>
              </a:spcBef>
            </a:pPr>
            <a:r>
              <a:rPr lang="en-US"/>
              <a:t>Old Method</a:t>
            </a:r>
          </a:p>
          <a:p>
            <a:pPr marL="914400" lvl="1" indent="-228600" rtl="0">
              <a:spcBef>
                <a:spcPts val="0"/>
              </a:spcBef>
            </a:pPr>
            <a:r>
              <a:rPr lang="en-US" sz="1800">
                <a:solidFill>
                  <a:srgbClr val="3F3F3F"/>
                </a:solidFill>
              </a:rPr>
              <a:t>Class.forName("com.mysql.jdbc.Driver");</a:t>
            </a:r>
          </a:p>
          <a:p>
            <a:pPr marL="914400" lvl="1" indent="-342900" rtl="0">
              <a:spcBef>
                <a:spcPts val="0"/>
              </a:spcBef>
              <a:buClr>
                <a:srgbClr val="3F3F3F"/>
              </a:buClr>
              <a:buSzPct val="100000"/>
            </a:pPr>
            <a:r>
              <a:rPr lang="en-US" sz="1800">
                <a:solidFill>
                  <a:srgbClr val="3F3F3F"/>
                </a:solidFill>
              </a:rPr>
              <a:t>DriverManager.getConnection(db_url,user, pwd);</a:t>
            </a:r>
          </a:p>
          <a:p>
            <a:pPr marL="914400" lvl="1" indent="-342900" rtl="0">
              <a:spcBef>
                <a:spcPts val="0"/>
              </a:spcBef>
              <a:buClr>
                <a:srgbClr val="3F3F3F"/>
              </a:buClr>
              <a:buSzPct val="100000"/>
            </a:pPr>
            <a:r>
              <a:rPr lang="en-US" sz="1800">
                <a:solidFill>
                  <a:srgbClr val="3F3F3F"/>
                </a:solidFill>
              </a:rPr>
              <a:t>// ...</a:t>
            </a:r>
          </a:p>
          <a:p>
            <a:pPr marL="457200" lvl="0" indent="-228600" rtl="0">
              <a:spcBef>
                <a:spcPts val="0"/>
              </a:spcBef>
            </a:pPr>
            <a:r>
              <a:rPr lang="en-US"/>
              <a:t>New Method</a:t>
            </a:r>
          </a:p>
          <a:p>
            <a:pPr marL="914400" lvl="1" indent="-228600" rtl="0">
              <a:spcBef>
                <a:spcPts val="0"/>
              </a:spcBef>
              <a:buClr>
                <a:srgbClr val="3F3F3F"/>
              </a:buClr>
            </a:pPr>
            <a:r>
              <a:rPr lang="en-US">
                <a:solidFill>
                  <a:srgbClr val="3F3F3F"/>
                </a:solidFill>
              </a:rPr>
              <a:t>MysqlDataSource dataSource = new MysqlDataSource();</a:t>
            </a:r>
          </a:p>
          <a:p>
            <a:pPr marL="914400" lvl="1" indent="-228600" rtl="0">
              <a:spcBef>
                <a:spcPts val="0"/>
              </a:spcBef>
              <a:buClr>
                <a:srgbClr val="3F3F3F"/>
              </a:buClr>
            </a:pPr>
            <a:r>
              <a:rPr lang="en-US">
                <a:solidFill>
                  <a:srgbClr val="3F3F3F"/>
                </a:solidFill>
              </a:rPr>
              <a:t>dataSoutce.getConnection</a:t>
            </a:r>
          </a:p>
          <a:p>
            <a:pPr marL="914400" lvl="1" indent="-228600" rtl="0">
              <a:spcBef>
                <a:spcPts val="0"/>
              </a:spcBef>
              <a:buClr>
                <a:srgbClr val="3F3F3F"/>
              </a:buClr>
            </a:pPr>
            <a:r>
              <a:rPr lang="en-US">
                <a:solidFill>
                  <a:srgbClr val="3F3F3F"/>
                </a:solidFill>
              </a:rPr>
              <a:t>// ..</a:t>
            </a:r>
          </a:p>
          <a:p>
            <a:pPr marL="114300" lvl="0" indent="0">
              <a:spcBef>
                <a:spcPts val="0"/>
              </a:spcBef>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title"/>
          </p:nvPr>
        </p:nvSpPr>
        <p:spPr>
          <a:xfrm>
            <a:off x="2592925" y="271565"/>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4.3  Testng</a:t>
            </a:r>
          </a:p>
        </p:txBody>
      </p:sp>
      <p:sp>
        <p:nvSpPr>
          <p:cNvPr id="443" name="Shape 443"/>
          <p:cNvSpPr txBox="1">
            <a:spLocks noGrp="1"/>
          </p:cNvSpPr>
          <p:nvPr>
            <p:ph type="body" idx="1"/>
          </p:nvPr>
        </p:nvSpPr>
        <p:spPr>
          <a:xfrm>
            <a:off x="1913628" y="1316482"/>
            <a:ext cx="8915400" cy="4983296"/>
          </a:xfrm>
          <a:prstGeom prst="rect">
            <a:avLst/>
          </a:prstGeom>
          <a:noFill/>
          <a:ln>
            <a:noFill/>
          </a:ln>
        </p:spPr>
        <p:txBody>
          <a:bodyPr lIns="91425" tIns="45700" rIns="91425" bIns="45700" anchor="t" anchorCtr="0">
            <a:noAutofit/>
          </a:bodyPr>
          <a:lstStyle/>
          <a:p>
            <a:pPr marL="342900" marR="0" lvl="0" indent="-342900" algn="l" rtl="0">
              <a:lnSpc>
                <a:spcPct val="130000"/>
              </a:lnSpc>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TestNG是一个开源自动化测试框架</a:t>
            </a:r>
          </a:p>
          <a:p>
            <a:pPr marL="342900" marR="0" lvl="0" indent="-342900" algn="l" rtl="0">
              <a:lnSpc>
                <a:spcPct val="130000"/>
              </a:lnSpc>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使用TestNG执行测试，入口点在TestNG框架下的　testng.xml　文件，将要执行的测试类添加到testng.xml文件中，运行testng.xml文件</a:t>
            </a:r>
          </a:p>
          <a:p>
            <a:pPr marL="342900" marR="0" lvl="0" indent="-342900" algn="l" rtl="0">
              <a:lnSpc>
                <a:spcPct val="130000"/>
              </a:lnSpc>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TestNG的测试套件(suite) 是一个测试用例按照一定条件组织的集合</a:t>
            </a:r>
          </a:p>
          <a:p>
            <a:pPr marL="342900" marR="0" lvl="0" indent="-342900" algn="l" rtl="0">
              <a:lnSpc>
                <a:spcPct val="130000"/>
              </a:lnSpc>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TestNG的常用注释  :</a:t>
            </a:r>
          </a:p>
          <a:p>
            <a:pPr marL="400050" marR="0" lvl="1" indent="-6350" algn="l" rtl="0">
              <a:lnSpc>
                <a:spcPct val="13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@BeforeSuite ：被注释的方法将在所有测试运行前运行。 </a:t>
            </a:r>
          </a:p>
          <a:p>
            <a:pPr marL="400050" marR="0" lvl="1" indent="-6350" algn="l" rtl="0">
              <a:lnSpc>
                <a:spcPct val="13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@AfterSuite ：  被注释的方法将在所有测试运行后运行。 </a:t>
            </a:r>
          </a:p>
          <a:p>
            <a:pPr marL="400050" marR="0" lvl="1" indent="-6350" algn="l" rtl="0">
              <a:lnSpc>
                <a:spcPct val="13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@BeforeClass ：被注释的方法将在当前类的第一个测试方法调用前运行。 @AfterClass ：被注释的方法将在当前类的所有测试方法调用后运行。</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2350553" y="282587"/>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Testng－２</a:t>
            </a:r>
          </a:p>
        </p:txBody>
      </p:sp>
      <p:sp>
        <p:nvSpPr>
          <p:cNvPr id="449" name="Shape 449"/>
          <p:cNvSpPr txBox="1">
            <a:spLocks noGrp="1"/>
          </p:cNvSpPr>
          <p:nvPr>
            <p:ph type="body" idx="1"/>
          </p:nvPr>
        </p:nvSpPr>
        <p:spPr>
          <a:xfrm>
            <a:off x="2060401" y="1175130"/>
            <a:ext cx="8915400" cy="4751943"/>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@BeforeTest ：被注释的方法将在测试运行前运行</a:t>
            </a:r>
          </a:p>
          <a:p>
            <a:pPr marL="0" marR="0" lvl="0" indent="0" algn="l" rtl="0">
              <a:lnSpc>
                <a:spcPct val="15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@AfterTest :  被注释的方法将在测试运行后运行</a:t>
            </a:r>
          </a:p>
          <a:p>
            <a:pPr marL="0" marR="0" lvl="0" indent="0" algn="l" rtl="0">
              <a:lnSpc>
                <a:spcPct val="15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@BeforeMethod:   被注释的方法将在每一个测试方法调用前运行。 </a:t>
            </a:r>
          </a:p>
          <a:p>
            <a:pPr marL="0" marR="0" lvl="0" indent="0" algn="l" rtl="0">
              <a:lnSpc>
                <a:spcPct val="15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@AfterMethod  :  被注释的方法将在每一个测试方法调用后运行。</a:t>
            </a:r>
          </a:p>
          <a:p>
            <a:pPr marL="0" marR="0" lvl="0" indent="0" algn="l" rtl="0">
              <a:lnSpc>
                <a:spcPct val="15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@DataProvider :  标记一个方法用于为测试方法提供数据。</a:t>
            </a:r>
          </a:p>
          <a:p>
            <a:pPr marL="0" marR="0" lvl="0" indent="0" algn="l" rtl="0">
              <a:lnSpc>
                <a:spcPct val="15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@Parameters :   将参数传递给@Test方法。</a:t>
            </a:r>
          </a:p>
          <a:p>
            <a:pPr marL="0" marR="0" lvl="0" indent="0" algn="l" rtl="0">
              <a:lnSpc>
                <a:spcPct val="15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@Test  :   标记一个方法作为测试的一部分。</a:t>
            </a:r>
          </a:p>
          <a:p>
            <a:pPr marL="342900" marR="0" lvl="0" indent="-342900" algn="l" rtl="0">
              <a:lnSpc>
                <a:spcPct val="150000"/>
              </a:lnSpc>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2350553" y="513943"/>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Testng－３</a:t>
            </a:r>
          </a:p>
        </p:txBody>
      </p:sp>
      <p:sp>
        <p:nvSpPr>
          <p:cNvPr id="455" name="Shape 455"/>
          <p:cNvSpPr txBox="1"/>
          <p:nvPr/>
        </p:nvSpPr>
        <p:spPr>
          <a:xfrm>
            <a:off x="2489811" y="1465244"/>
            <a:ext cx="560758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Sample Code of Testng in test case:</a:t>
            </a:r>
          </a:p>
        </p:txBody>
      </p:sp>
      <p:pic>
        <p:nvPicPr>
          <p:cNvPr id="456" name="Shape 456"/>
          <p:cNvPicPr preferRelativeResize="0"/>
          <p:nvPr/>
        </p:nvPicPr>
        <p:blipFill rotWithShape="1">
          <a:blip r:embed="rId3">
            <a:alphaModFix/>
          </a:blip>
          <a:srcRect/>
          <a:stretch/>
        </p:blipFill>
        <p:spPr>
          <a:xfrm>
            <a:off x="2822325" y="2022160"/>
            <a:ext cx="4768296" cy="43254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2170571" y="1450554"/>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testng.xml</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一个测试套件下边可以包含多个test, 一个classes下边可以包含多个class,每一个class是一个测试用例类</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testng.xml</a:t>
            </a:r>
          </a:p>
        </p:txBody>
      </p:sp>
      <p:sp>
        <p:nvSpPr>
          <p:cNvPr id="462" name="Shape 462"/>
          <p:cNvSpPr txBox="1"/>
          <p:nvPr/>
        </p:nvSpPr>
        <p:spPr>
          <a:xfrm>
            <a:off x="2350553" y="282587"/>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a:solidFill>
                  <a:srgbClr val="262626"/>
                </a:solidFill>
                <a:latin typeface="Century Gothic"/>
                <a:ea typeface="Century Gothic"/>
                <a:cs typeface="Century Gothic"/>
                <a:sym typeface="Century Gothic"/>
              </a:rPr>
              <a:t>Testng－4</a:t>
            </a:r>
          </a:p>
        </p:txBody>
      </p:sp>
      <p:pic>
        <p:nvPicPr>
          <p:cNvPr id="463" name="Shape 463"/>
          <p:cNvPicPr preferRelativeResize="0"/>
          <p:nvPr/>
        </p:nvPicPr>
        <p:blipFill rotWithShape="1">
          <a:blip r:embed="rId3">
            <a:alphaModFix/>
          </a:blip>
          <a:srcRect/>
          <a:stretch/>
        </p:blipFill>
        <p:spPr>
          <a:xfrm>
            <a:off x="2539634" y="2940765"/>
            <a:ext cx="5080212" cy="293926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Shape 469"/>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Testng.xml</a:t>
            </a:r>
          </a:p>
        </p:txBody>
      </p:sp>
      <p:sp>
        <p:nvSpPr>
          <p:cNvPr id="470" name="Shape 470"/>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&lt;suit name=’...’&gt;</a:t>
            </a:r>
          </a:p>
          <a:p>
            <a:pPr lvl="0">
              <a:spcBef>
                <a:spcPts val="0"/>
              </a:spcBef>
              <a:buNone/>
            </a:pPr>
            <a:r>
              <a:rPr lang="en-US"/>
              <a:t>	</a:t>
            </a:r>
            <a:r>
              <a:rPr lang="en-US">
                <a:solidFill>
                  <a:srgbClr val="3F3F3F"/>
                </a:solidFill>
              </a:rPr>
              <a:t>&lt;test name="..."&gt;</a:t>
            </a:r>
          </a:p>
          <a:p>
            <a:pPr marL="0" lvl="0" indent="158750" rtl="0">
              <a:lnSpc>
                <a:spcPct val="115000"/>
              </a:lnSpc>
              <a:spcBef>
                <a:spcPts val="0"/>
              </a:spcBef>
              <a:buClr>
                <a:schemeClr val="dk1"/>
              </a:buClr>
              <a:buSzPct val="61111"/>
              <a:buFont typeface="Arial"/>
              <a:buNone/>
            </a:pPr>
            <a:r>
              <a:rPr lang="en-US">
                <a:solidFill>
                  <a:srgbClr val="3F3F3F"/>
                </a:solidFill>
              </a:rPr>
              <a:t>    &lt;classes&gt;</a:t>
            </a:r>
          </a:p>
          <a:p>
            <a:pPr marL="0" lvl="0" indent="228600" rtl="0">
              <a:lnSpc>
                <a:spcPct val="115000"/>
              </a:lnSpc>
              <a:spcBef>
                <a:spcPts val="0"/>
              </a:spcBef>
              <a:buNone/>
            </a:pPr>
            <a:r>
              <a:rPr lang="en-US">
                <a:solidFill>
                  <a:srgbClr val="3F3F3F"/>
                </a:solidFill>
              </a:rPr>
              <a:t>        &lt;class name="..." /&gt;</a:t>
            </a:r>
          </a:p>
          <a:p>
            <a:pPr marL="0" lvl="0" indent="228600" rtl="0">
              <a:lnSpc>
                <a:spcPct val="115000"/>
              </a:lnSpc>
              <a:spcBef>
                <a:spcPts val="0"/>
              </a:spcBef>
              <a:buNone/>
            </a:pPr>
            <a:r>
              <a:rPr lang="en-US">
                <a:solidFill>
                  <a:srgbClr val="3F3F3F"/>
                </a:solidFill>
              </a:rPr>
              <a:t>		...</a:t>
            </a:r>
          </a:p>
          <a:p>
            <a:pPr marL="0" lvl="0" indent="228600" rtl="0">
              <a:lnSpc>
                <a:spcPct val="115000"/>
              </a:lnSpc>
              <a:spcBef>
                <a:spcPts val="0"/>
              </a:spcBef>
              <a:buNone/>
            </a:pPr>
            <a:r>
              <a:rPr lang="en-US">
                <a:solidFill>
                  <a:srgbClr val="3F3F3F"/>
                </a:solidFill>
              </a:rPr>
              <a:t>        &lt;class name="..." &gt;</a:t>
            </a:r>
          </a:p>
          <a:p>
            <a:pPr marL="0" lvl="0" indent="228600" rtl="0">
              <a:lnSpc>
                <a:spcPct val="115000"/>
              </a:lnSpc>
              <a:spcBef>
                <a:spcPts val="0"/>
              </a:spcBef>
              <a:buNone/>
            </a:pPr>
            <a:r>
              <a:rPr lang="en-US">
                <a:solidFill>
                  <a:srgbClr val="3F3F3F"/>
                </a:solidFill>
              </a:rPr>
              <a:t>			&lt;methods&gt;</a:t>
            </a:r>
          </a:p>
          <a:p>
            <a:pPr marL="0" lvl="0" indent="228600" rtl="0">
              <a:lnSpc>
                <a:spcPct val="115000"/>
              </a:lnSpc>
              <a:spcBef>
                <a:spcPts val="0"/>
              </a:spcBef>
              <a:buNone/>
            </a:pPr>
            <a:r>
              <a:rPr lang="en-US">
                <a:solidFill>
                  <a:srgbClr val="3F3F3F"/>
                </a:solidFill>
              </a:rPr>
              <a:t>				&lt;include name=’’ /&gt;</a:t>
            </a:r>
          </a:p>
          <a:p>
            <a:pPr marL="0" lvl="0" indent="228600" rtl="0">
              <a:lnSpc>
                <a:spcPct val="115000"/>
              </a:lnSpc>
              <a:spcBef>
                <a:spcPts val="0"/>
              </a:spcBef>
              <a:buNone/>
            </a:pPr>
            <a:r>
              <a:rPr lang="en-US">
                <a:solidFill>
                  <a:srgbClr val="3F3F3F"/>
                </a:solidFill>
              </a:rPr>
              <a:t>				&lt;exclude name=’’ /&gt;</a:t>
            </a:r>
          </a:p>
          <a:p>
            <a:pPr marL="0" lvl="0" indent="228600" rtl="0">
              <a:lnSpc>
                <a:spcPct val="115000"/>
              </a:lnSpc>
              <a:spcBef>
                <a:spcPts val="0"/>
              </a:spcBef>
              <a:buNone/>
            </a:pPr>
            <a:r>
              <a:rPr lang="en-US">
                <a:solidFill>
                  <a:srgbClr val="3F3F3F"/>
                </a:solidFill>
              </a:rPr>
              <a:t>			&lt;/methods&gt;</a:t>
            </a:r>
          </a:p>
          <a:p>
            <a:pPr marL="0" lvl="0" indent="158750" rtl="0">
              <a:lnSpc>
                <a:spcPct val="115000"/>
              </a:lnSpc>
              <a:spcBef>
                <a:spcPts val="0"/>
              </a:spcBef>
              <a:buClr>
                <a:schemeClr val="dk1"/>
              </a:buClr>
              <a:buSzPct val="61111"/>
              <a:buFont typeface="Arial"/>
              <a:buNone/>
            </a:pPr>
            <a:r>
              <a:rPr lang="en-US">
                <a:solidFill>
                  <a:srgbClr val="3F3F3F"/>
                </a:solidFill>
              </a:rPr>
              <a:t>		&lt;/class&gt;</a:t>
            </a:r>
          </a:p>
          <a:p>
            <a:pPr marL="0" lvl="0" indent="158750" rtl="0">
              <a:lnSpc>
                <a:spcPct val="115000"/>
              </a:lnSpc>
              <a:spcBef>
                <a:spcPts val="0"/>
              </a:spcBef>
              <a:buClr>
                <a:schemeClr val="dk1"/>
              </a:buClr>
              <a:buSzPct val="61111"/>
              <a:buFont typeface="Arial"/>
              <a:buNone/>
            </a:pPr>
            <a:r>
              <a:rPr lang="en-US">
                <a:solidFill>
                  <a:srgbClr val="3F3F3F"/>
                </a:solidFill>
              </a:rPr>
              <a:t>    &lt;/classes&gt;</a:t>
            </a:r>
          </a:p>
          <a:p>
            <a:pPr marL="0" lvl="0" indent="158750" rtl="0">
              <a:lnSpc>
                <a:spcPct val="115000"/>
              </a:lnSpc>
              <a:spcBef>
                <a:spcPts val="0"/>
              </a:spcBef>
              <a:buClr>
                <a:schemeClr val="dk1"/>
              </a:buClr>
              <a:buSzPct val="61111"/>
              <a:buFont typeface="Arial"/>
              <a:buNone/>
            </a:pPr>
            <a:r>
              <a:rPr lang="en-US">
                <a:solidFill>
                  <a:srgbClr val="3F3F3F"/>
                </a:solidFill>
              </a:rPr>
              <a:t>&lt;/test&gt;</a:t>
            </a:r>
          </a:p>
          <a:p>
            <a:pPr lvl="0">
              <a:spcBef>
                <a:spcPts val="0"/>
              </a:spcBef>
              <a:buNone/>
            </a:pPr>
            <a:r>
              <a:rPr lang="en-US"/>
              <a:t>&lt;/suit&gt;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Testng.xml</a:t>
            </a:r>
          </a:p>
        </p:txBody>
      </p:sp>
      <p:sp>
        <p:nvSpPr>
          <p:cNvPr id="477" name="Shape 477"/>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a:t>
            </a:r>
          </a:p>
          <a:p>
            <a:pPr lvl="0">
              <a:spcBef>
                <a:spcPts val="0"/>
              </a:spcBef>
              <a:buNone/>
            </a:pPr>
            <a:r>
              <a:rPr lang="en-US"/>
              <a:t>&lt;groups&gt;</a:t>
            </a:r>
          </a:p>
          <a:p>
            <a:pPr lvl="0">
              <a:spcBef>
                <a:spcPts val="0"/>
              </a:spcBef>
              <a:buNone/>
            </a:pPr>
            <a:r>
              <a:rPr lang="en-US"/>
              <a:t>	&lt;run&gt;</a:t>
            </a:r>
          </a:p>
          <a:p>
            <a:pPr lvl="0">
              <a:spcBef>
                <a:spcPts val="0"/>
              </a:spcBef>
              <a:buNone/>
            </a:pPr>
            <a:r>
              <a:rPr lang="en-US"/>
              <a:t>		&lt;include name=’...’ /&gt;</a:t>
            </a:r>
          </a:p>
          <a:p>
            <a:pPr lvl="0">
              <a:spcBef>
                <a:spcPts val="0"/>
              </a:spcBef>
              <a:buNone/>
            </a:pPr>
            <a:r>
              <a:rPr lang="en-US"/>
              <a:t>		&lt;exclude name=’linux.*’ /&gt;</a:t>
            </a:r>
          </a:p>
          <a:p>
            <a:pPr lvl="0">
              <a:spcBef>
                <a:spcPts val="0"/>
              </a:spcBef>
              <a:buClr>
                <a:schemeClr val="dk1"/>
              </a:buClr>
              <a:buSzPct val="61111"/>
              <a:buFont typeface="Arial"/>
              <a:buNone/>
            </a:pPr>
            <a:r>
              <a:rPr lang="en-US"/>
              <a:t>	&lt;/run&gt;</a:t>
            </a:r>
          </a:p>
          <a:p>
            <a:pPr lvl="0">
              <a:spcBef>
                <a:spcPts val="0"/>
              </a:spcBef>
              <a:buNone/>
            </a:pPr>
            <a:r>
              <a:rPr lang="en-US"/>
              <a:t>&lt;/groups&gt;</a:t>
            </a:r>
          </a:p>
          <a:p>
            <a:pPr lvl="0">
              <a:spcBef>
                <a:spcPts val="0"/>
              </a:spcBef>
              <a:buNone/>
            </a:pPr>
            <a:r>
              <a:rPr lang="en-US"/>
              <a:t>&lt;packages&gt;</a:t>
            </a:r>
          </a:p>
          <a:p>
            <a:pPr lvl="0">
              <a:spcBef>
                <a:spcPts val="0"/>
              </a:spcBef>
              <a:buNone/>
            </a:pPr>
            <a:r>
              <a:rPr lang="en-US"/>
              <a:t>	&lt;package name=’..’ /&gt;</a:t>
            </a:r>
          </a:p>
          <a:p>
            <a:pPr lvl="0">
              <a:spcBef>
                <a:spcPts val="0"/>
              </a:spcBef>
              <a:buClr>
                <a:schemeClr val="dk1"/>
              </a:buClr>
              <a:buSzPct val="61111"/>
              <a:buFont typeface="Arial"/>
              <a:buNone/>
            </a:pPr>
            <a:r>
              <a:rPr lang="en-US"/>
              <a:t>&lt;/packages&gt;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Shape 482"/>
          <p:cNvSpPr txBox="1">
            <a:spLocks noGrp="1"/>
          </p:cNvSpPr>
          <p:nvPr>
            <p:ph type="title"/>
          </p:nvPr>
        </p:nvSpPr>
        <p:spPr>
          <a:xfrm>
            <a:off x="2218351" y="425806"/>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Testng－5</a:t>
            </a:r>
            <a:br>
              <a:rPr lang="en-US" sz="3600" b="0" i="0" u="none" strike="noStrike" cap="none">
                <a:solidFill>
                  <a:srgbClr val="262626"/>
                </a:solidFill>
                <a:latin typeface="Century Gothic"/>
                <a:ea typeface="Century Gothic"/>
                <a:cs typeface="Century Gothic"/>
                <a:sym typeface="Century Gothic"/>
              </a:rPr>
            </a:br>
            <a:endParaRPr lang="en-US" sz="3600" b="0" i="0" u="none" strike="noStrike" cap="none">
              <a:solidFill>
                <a:srgbClr val="262626"/>
              </a:solidFill>
              <a:latin typeface="Century Gothic"/>
              <a:ea typeface="Century Gothic"/>
              <a:cs typeface="Century Gothic"/>
              <a:sym typeface="Century Gothic"/>
            </a:endParaRPr>
          </a:p>
        </p:txBody>
      </p:sp>
      <p:sp>
        <p:nvSpPr>
          <p:cNvPr id="483" name="Shape 483"/>
          <p:cNvSpPr txBox="1">
            <a:spLocks noGrp="1"/>
          </p:cNvSpPr>
          <p:nvPr>
            <p:ph type="body" idx="1"/>
          </p:nvPr>
        </p:nvSpPr>
        <p:spPr>
          <a:xfrm>
            <a:off x="2214639" y="1249048"/>
            <a:ext cx="8915400" cy="465279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断言 : 测试中用来判断执行结果的正确性，相当于检查点</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Assert.assertTrue() </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Assert.assertFalse() </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Assert.assertEquals()</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Assert.assertNotEquals()</a:t>
            </a:r>
          </a:p>
          <a:p>
            <a:pPr marL="342900" marR="0" lvl="0" indent="-342900" algn="l" rtl="0">
              <a:lnSpc>
                <a:spcPct val="90000"/>
              </a:lnSpc>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执行顺序：</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dependsOnMethods:   测试方法之间的显式依赖</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@Test(dependsOnMethods = { "testcase2" })</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public void testcase3(){}</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method testcase3 要在testcase2之后运行</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priority: 测试方法之间的优先级，数字小的优先级高</a:t>
            </a:r>
          </a:p>
          <a:p>
            <a:pPr marL="0" marR="0" lvl="0" indent="0" algn="l" rtl="0">
              <a:lnSpc>
                <a:spcPct val="90000"/>
              </a:lnSpc>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@Test(priority=１)</a:t>
            </a:r>
          </a:p>
          <a:p>
            <a:pPr marL="0" marR="0" lvl="0" indent="0" algn="l" rtl="0">
              <a:lnSpc>
                <a:spcPct val="90000"/>
              </a:lnSpc>
              <a:spcBef>
                <a:spcPts val="1000"/>
              </a:spcBef>
              <a:spcAft>
                <a:spcPts val="0"/>
              </a:spcAft>
              <a:buClr>
                <a:schemeClr val="accent1"/>
              </a:buClr>
              <a:buSzPct val="250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lnSpc>
                <a:spcPct val="90000"/>
              </a:lnSpc>
              <a:spcBef>
                <a:spcPts val="1000"/>
              </a:spcBef>
              <a:spcAft>
                <a:spcPts val="0"/>
              </a:spcAft>
              <a:buClr>
                <a:schemeClr val="accent1"/>
              </a:buClr>
              <a:buSzPct val="25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2203622" y="13514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参数化测试</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注释　@Parameters　指定在testng.xml中传递的参数值</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测试方法中接收数据：</a:t>
            </a:r>
          </a:p>
          <a:p>
            <a:pPr marL="0" marR="0" lvl="0" indent="0" algn="l" rtl="0">
              <a:spcBef>
                <a:spcPts val="1000"/>
              </a:spcBef>
              <a:spcAft>
                <a:spcPts val="0"/>
              </a:spcAft>
              <a:buClr>
                <a:schemeClr val="accent1"/>
              </a:buClr>
              <a:buSzPct val="25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
        <p:nvSpPr>
          <p:cNvPr id="489" name="Shape 489"/>
          <p:cNvSpPr txBox="1"/>
          <p:nvPr/>
        </p:nvSpPr>
        <p:spPr>
          <a:xfrm>
            <a:off x="2350553" y="403773"/>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a:solidFill>
                  <a:srgbClr val="262626"/>
                </a:solidFill>
                <a:latin typeface="Century Gothic"/>
                <a:ea typeface="Century Gothic"/>
                <a:cs typeface="Century Gothic"/>
                <a:sym typeface="Century Gothic"/>
              </a:rPr>
              <a:t>Testng－６</a:t>
            </a:r>
          </a:p>
        </p:txBody>
      </p:sp>
      <p:pic>
        <p:nvPicPr>
          <p:cNvPr id="490" name="Shape 490"/>
          <p:cNvPicPr preferRelativeResize="0"/>
          <p:nvPr/>
        </p:nvPicPr>
        <p:blipFill rotWithShape="1">
          <a:blip r:embed="rId3">
            <a:alphaModFix/>
          </a:blip>
          <a:srcRect/>
          <a:stretch/>
        </p:blipFill>
        <p:spPr>
          <a:xfrm>
            <a:off x="2605872" y="2740446"/>
            <a:ext cx="4200524" cy="914400"/>
          </a:xfrm>
          <a:prstGeom prst="rect">
            <a:avLst/>
          </a:prstGeom>
          <a:noFill/>
          <a:ln>
            <a:noFill/>
          </a:ln>
        </p:spPr>
      </p:pic>
      <p:pic>
        <p:nvPicPr>
          <p:cNvPr id="491" name="Shape 491"/>
          <p:cNvPicPr preferRelativeResize="0"/>
          <p:nvPr/>
        </p:nvPicPr>
        <p:blipFill rotWithShape="1">
          <a:blip r:embed="rId3">
            <a:alphaModFix/>
          </a:blip>
          <a:srcRect/>
          <a:stretch/>
        </p:blipFill>
        <p:spPr>
          <a:xfrm>
            <a:off x="2605871" y="2587483"/>
            <a:ext cx="4200524" cy="914400"/>
          </a:xfrm>
          <a:prstGeom prst="rect">
            <a:avLst/>
          </a:prstGeom>
          <a:noFill/>
          <a:ln>
            <a:noFill/>
          </a:ln>
        </p:spPr>
      </p:pic>
      <p:sp>
        <p:nvSpPr>
          <p:cNvPr id="492" name="Shape 492"/>
          <p:cNvSpPr txBox="1"/>
          <p:nvPr/>
        </p:nvSpPr>
        <p:spPr>
          <a:xfrm>
            <a:off x="2605871" y="3876864"/>
            <a:ext cx="700083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testng.xml中指定输入参数：</a:t>
            </a:r>
          </a:p>
        </p:txBody>
      </p:sp>
      <p:pic>
        <p:nvPicPr>
          <p:cNvPr id="493" name="Shape 493"/>
          <p:cNvPicPr preferRelativeResize="0"/>
          <p:nvPr/>
        </p:nvPicPr>
        <p:blipFill rotWithShape="1">
          <a:blip r:embed="rId4">
            <a:alphaModFix/>
          </a:blip>
          <a:srcRect/>
          <a:stretch/>
        </p:blipFill>
        <p:spPr>
          <a:xfrm>
            <a:off x="2605871" y="4322485"/>
            <a:ext cx="4867274" cy="1371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Run WebDriver in Java</a:t>
            </a:r>
          </a:p>
        </p:txBody>
      </p:sp>
      <p:sp>
        <p:nvSpPr>
          <p:cNvPr id="196" name="Shape 196"/>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114300" lvl="0" indent="0" rtl="0">
              <a:spcBef>
                <a:spcPts val="0"/>
              </a:spcBef>
              <a:buNone/>
            </a:pPr>
            <a:r>
              <a:rPr lang="en-US"/>
              <a:t>Require:</a:t>
            </a:r>
          </a:p>
          <a:p>
            <a:pPr marL="114300" lvl="0" indent="342900" rtl="0">
              <a:spcBef>
                <a:spcPts val="0"/>
              </a:spcBef>
              <a:buNone/>
            </a:pPr>
            <a:r>
              <a:rPr lang="en-US"/>
              <a:t>Selenium-Java-{verison}.jar</a:t>
            </a:r>
          </a:p>
          <a:p>
            <a:pPr marL="114300" lvl="0" indent="342900" rtl="0">
              <a:spcBef>
                <a:spcPts val="0"/>
              </a:spcBef>
              <a:buNone/>
            </a:pPr>
            <a:r>
              <a:rPr lang="en-US"/>
              <a:t>ChomeDriver, FirefoxDriver, // ….</a:t>
            </a:r>
          </a:p>
          <a:p>
            <a:pPr marL="114300" lvl="0" indent="0" rtl="0">
              <a:spcBef>
                <a:spcPts val="0"/>
              </a:spcBef>
              <a:buNone/>
            </a:pPr>
            <a:r>
              <a:rPr lang="en-US"/>
              <a:t>Run:</a:t>
            </a:r>
          </a:p>
          <a:p>
            <a:pPr marL="114300" lvl="0" indent="0" rtl="0">
              <a:spcBef>
                <a:spcPts val="0"/>
              </a:spcBef>
              <a:buNone/>
            </a:pPr>
            <a:r>
              <a:rPr lang="en-US"/>
              <a:t>WebDriver driver = new FirefoxDriver();</a:t>
            </a:r>
          </a:p>
          <a:p>
            <a:pPr marL="114300" lvl="0" indent="0" rtl="0">
              <a:spcBef>
                <a:spcPts val="0"/>
              </a:spcBef>
              <a:buNone/>
            </a:pPr>
            <a:r>
              <a:rPr lang="en-US"/>
              <a:t>// …</a:t>
            </a:r>
          </a:p>
          <a:p>
            <a:pPr marL="114300" lvl="0" indent="0">
              <a:spcBef>
                <a:spcPts val="0"/>
              </a:spcBef>
              <a:buNone/>
            </a:pPr>
            <a:r>
              <a:rPr lang="en-US"/>
              <a:t>WebDriver driver = new ChromeDriver();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Data Provider</a:t>
            </a:r>
          </a:p>
        </p:txBody>
      </p:sp>
      <p:sp>
        <p:nvSpPr>
          <p:cNvPr id="500" name="Shape 500"/>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0" lvl="0" indent="158750" rtl="0">
              <a:lnSpc>
                <a:spcPct val="115000"/>
              </a:lnSpc>
              <a:spcBef>
                <a:spcPts val="0"/>
              </a:spcBef>
              <a:buClr>
                <a:schemeClr val="dk1"/>
              </a:buClr>
              <a:buSzPct val="61111"/>
              <a:buFont typeface="Arial"/>
              <a:buNone/>
            </a:pPr>
            <a:r>
              <a:rPr lang="en-US">
                <a:solidFill>
                  <a:srgbClr val="3F3F3F"/>
                </a:solidFill>
              </a:rPr>
              <a:t>@DataProvider(name = "test1")</a:t>
            </a:r>
          </a:p>
          <a:p>
            <a:pPr marL="0" lvl="0" indent="228600" rtl="0">
              <a:lnSpc>
                <a:spcPct val="115000"/>
              </a:lnSpc>
              <a:spcBef>
                <a:spcPts val="0"/>
              </a:spcBef>
              <a:buNone/>
            </a:pPr>
            <a:r>
              <a:rPr lang="en-US">
                <a:solidFill>
                  <a:srgbClr val="3F3F3F"/>
                </a:solidFill>
              </a:rPr>
              <a:t>public Object[][] createData(){</a:t>
            </a:r>
          </a:p>
          <a:p>
            <a:pPr marL="0" lvl="0" indent="228600" rtl="0">
              <a:lnSpc>
                <a:spcPct val="115000"/>
              </a:lnSpc>
              <a:spcBef>
                <a:spcPts val="0"/>
              </a:spcBef>
              <a:buNone/>
            </a:pPr>
            <a:r>
              <a:rPr lang="en-US">
                <a:solidFill>
                  <a:srgbClr val="3F3F3F"/>
                </a:solidFill>
              </a:rPr>
              <a:t>	// ...</a:t>
            </a:r>
          </a:p>
          <a:p>
            <a:pPr marL="0" lvl="0" indent="228600" rtl="0">
              <a:lnSpc>
                <a:spcPct val="115000"/>
              </a:lnSpc>
              <a:spcBef>
                <a:spcPts val="0"/>
              </a:spcBef>
              <a:buNone/>
            </a:pPr>
            <a:r>
              <a:rPr lang="en-US">
                <a:solidFill>
                  <a:srgbClr val="3F3F3F"/>
                </a:solidFill>
              </a:rPr>
              <a:t>}</a:t>
            </a:r>
          </a:p>
          <a:p>
            <a:pPr marL="0" lvl="0" indent="158750" rtl="0">
              <a:lnSpc>
                <a:spcPct val="115000"/>
              </a:lnSpc>
              <a:spcBef>
                <a:spcPts val="0"/>
              </a:spcBef>
              <a:buClr>
                <a:schemeClr val="dk1"/>
              </a:buClr>
              <a:buSzPct val="61111"/>
              <a:buFont typeface="Arial"/>
              <a:buNone/>
            </a:pPr>
            <a:r>
              <a:rPr lang="en-US">
                <a:solidFill>
                  <a:srgbClr val="3F3F3F"/>
                </a:solidFill>
              </a:rPr>
              <a:t>...</a:t>
            </a:r>
          </a:p>
          <a:p>
            <a:pPr marL="0" lvl="0" indent="158750" rtl="0">
              <a:lnSpc>
                <a:spcPct val="115000"/>
              </a:lnSpc>
              <a:spcBef>
                <a:spcPts val="0"/>
              </a:spcBef>
              <a:buClr>
                <a:schemeClr val="dk1"/>
              </a:buClr>
              <a:buSzPct val="61111"/>
              <a:buFont typeface="Arial"/>
              <a:buNone/>
            </a:pPr>
            <a:r>
              <a:rPr lang="en-US">
                <a:solidFill>
                  <a:srgbClr val="3F3F3F"/>
                </a:solidFill>
              </a:rPr>
              <a:t>@Test(dataProvider = "userdata")</a:t>
            </a:r>
          </a:p>
          <a:p>
            <a:pPr marL="0" lvl="0" indent="228600" rtl="0">
              <a:lnSpc>
                <a:spcPct val="115000"/>
              </a:lnSpc>
              <a:spcBef>
                <a:spcPts val="0"/>
              </a:spcBef>
              <a:buNone/>
            </a:pPr>
            <a:r>
              <a:rPr lang="en-US">
                <a:solidFill>
                  <a:srgbClr val="3F3F3F"/>
                </a:solidFill>
              </a:rPr>
              <a:t>public void verifyData(String name, Integer age){</a:t>
            </a:r>
          </a:p>
          <a:p>
            <a:pPr marL="0" lvl="0" indent="228600" rtl="0">
              <a:lnSpc>
                <a:spcPct val="115000"/>
              </a:lnSpc>
              <a:spcBef>
                <a:spcPts val="0"/>
              </a:spcBef>
              <a:buNone/>
            </a:pPr>
            <a:r>
              <a:rPr lang="en-US">
                <a:solidFill>
                  <a:srgbClr val="3F3F3F"/>
                </a:solidFill>
              </a:rPr>
              <a:t>	// ...</a:t>
            </a:r>
          </a:p>
          <a:p>
            <a:pPr marL="0" lvl="0" indent="158750" rtl="0">
              <a:lnSpc>
                <a:spcPct val="115000"/>
              </a:lnSpc>
              <a:spcBef>
                <a:spcPts val="0"/>
              </a:spcBef>
              <a:buClr>
                <a:schemeClr val="dk1"/>
              </a:buClr>
              <a:buSzPct val="61111"/>
              <a:buFont typeface="Arial"/>
              <a:buNone/>
            </a:pPr>
            <a:r>
              <a:rPr lang="en-US">
                <a:solidFill>
                  <a:srgbClr val="3F3F3F"/>
                </a:solidFill>
              </a:rPr>
              <a:t>}</a:t>
            </a:r>
          </a:p>
          <a:p>
            <a:pPr lvl="0">
              <a:spcBef>
                <a:spcPts val="0"/>
              </a:spcBef>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@Factory</a:t>
            </a:r>
          </a:p>
        </p:txBody>
      </p:sp>
      <p:sp>
        <p:nvSpPr>
          <p:cNvPr id="507" name="Shape 507"/>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4.4  测试状态追踪</a:t>
            </a:r>
          </a:p>
        </p:txBody>
      </p:sp>
      <p:sp>
        <p:nvSpPr>
          <p:cNvPr id="513" name="Shape 513"/>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2000" b="0" i="0" u="none" strike="noStrike" cap="none">
                <a:solidFill>
                  <a:srgbClr val="3F3F3F"/>
                </a:solidFill>
                <a:latin typeface="Century Gothic"/>
                <a:ea typeface="Century Gothic"/>
                <a:cs typeface="Century Gothic"/>
                <a:sym typeface="Century Gothic"/>
              </a:rPr>
              <a:t>日志 – log4j</a:t>
            </a:r>
          </a:p>
          <a:p>
            <a:pPr marL="342900" marR="0" lvl="0" indent="-342900" algn="l" rtl="0">
              <a:spcBef>
                <a:spcPts val="1000"/>
              </a:spcBef>
              <a:spcAft>
                <a:spcPts val="0"/>
              </a:spcAft>
              <a:buClr>
                <a:schemeClr val="accent1"/>
              </a:buClr>
              <a:buSzPct val="100000"/>
              <a:buFont typeface="Noto Sans Symbols"/>
              <a:buChar char="•"/>
            </a:pPr>
            <a:r>
              <a:rPr lang="en-US" sz="2000" b="0" i="0" u="none" strike="noStrike" cap="none">
                <a:solidFill>
                  <a:srgbClr val="3F3F3F"/>
                </a:solidFill>
                <a:latin typeface="Century Gothic"/>
                <a:ea typeface="Century Gothic"/>
                <a:cs typeface="Century Gothic"/>
                <a:sym typeface="Century Gothic"/>
              </a:rPr>
              <a:t>步骤截图</a:t>
            </a:r>
          </a:p>
          <a:p>
            <a:pPr marL="342900" marR="0" lvl="0" indent="-342900" algn="l" rtl="0">
              <a:spcBef>
                <a:spcPts val="1000"/>
              </a:spcBef>
              <a:spcAft>
                <a:spcPts val="0"/>
              </a:spcAft>
              <a:buClr>
                <a:schemeClr val="accent1"/>
              </a:buClr>
              <a:buSzPct val="100000"/>
              <a:buFont typeface="Noto Sans Symbols"/>
              <a:buChar char="•"/>
            </a:pPr>
            <a:r>
              <a:rPr lang="en-US" sz="2000" b="0" i="0" u="none" strike="noStrike" cap="none">
                <a:solidFill>
                  <a:srgbClr val="3F3F3F"/>
                </a:solidFill>
                <a:latin typeface="Century Gothic"/>
                <a:ea typeface="Century Gothic"/>
                <a:cs typeface="Century Gothic"/>
                <a:sym typeface="Century Gothic"/>
              </a:rPr>
              <a:t>测试结果报告</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4.4.1  Log4j</a:t>
            </a:r>
          </a:p>
        </p:txBody>
      </p:sp>
      <p:sp>
        <p:nvSpPr>
          <p:cNvPr id="519" name="Shape 519"/>
          <p:cNvSpPr txBox="1">
            <a:spLocks noGrp="1"/>
          </p:cNvSpPr>
          <p:nvPr>
            <p:ph type="body" idx="1"/>
          </p:nvPr>
        </p:nvSpPr>
        <p:spPr>
          <a:xfrm>
            <a:off x="2479042" y="1681908"/>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日志用来记录系统运行时的一些信息。Log4j是Apache的一个开源项目，通过使用Log4j，我们可以控制日志信息输送的目的地（控制台、文件、GUI组件），输出的格式</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Log4j是高度可配置的，并可通过在运行时的外部文件配置</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Log4j中有三个主要组成部分：</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loggers: 负责捕获记录信息。</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appenders : 负责发布日志信息，以不同的首选目的地。</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layouts: 负责格式化不同风格的日志信息。</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Log4j － 2</a:t>
            </a:r>
          </a:p>
        </p:txBody>
      </p:sp>
      <p:sp>
        <p:nvSpPr>
          <p:cNvPr id="525" name="Shape 525"/>
          <p:cNvSpPr txBox="1">
            <a:spLocks noGrp="1"/>
          </p:cNvSpPr>
          <p:nvPr>
            <p:ph type="body" idx="1"/>
          </p:nvPr>
        </p:nvSpPr>
        <p:spPr>
          <a:xfrm>
            <a:off x="2576251" y="1550488"/>
            <a:ext cx="8915400" cy="435833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日志级别</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ALL	各级包括自定义级别	</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DEBUG	指定细粒度信息事件是最有用的应用程序调试	</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ERROR	错误事件可能仍然允许应用程序继续运行	</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FATAL	指定非常严重的错误事件，这可能导致应用程序中止	</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INFO	指定能够突出在粗粒度级别的应用程序运行情况的信息的消息	</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OFF	这是最高等级，为了关闭日志记录		</a:t>
            </a:r>
          </a:p>
          <a:p>
            <a:pPr marL="400050" marR="0" lvl="1" indent="-635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WARN	指定具有潜在危害的情况	</a:t>
            </a:r>
          </a:p>
          <a:p>
            <a:pPr marL="285750" marR="0" lvl="0" indent="-28575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标准级别关系如下：ALL &lt; DEBUG &lt; INFO &lt; WARN &lt; ERROR &lt; FATAL &lt; OFF</a:t>
            </a:r>
          </a:p>
          <a:p>
            <a:pPr marL="685800" marR="0" lvl="1" indent="-29210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程序会打印高于或等于所设置级别的日志</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2498491" y="1472744"/>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Log4j使用</a:t>
            </a:r>
          </a:p>
          <a:p>
            <a:pPr marL="742950" marR="0" lvl="1" indent="-28575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代码中</a:t>
            </a:r>
          </a:p>
          <a:p>
            <a:pPr marL="800100" marR="0" lvl="2"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Logger log = Logger.getLogger(Demo.class);</a:t>
            </a:r>
          </a:p>
          <a:p>
            <a:pPr marL="800100" marR="0" lvl="2"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log.debug(“log information”);</a:t>
            </a:r>
          </a:p>
          <a:p>
            <a:pPr marL="742950" marR="0" lvl="1" indent="-28575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配置文件 ：log4j.properties</a:t>
            </a:r>
          </a:p>
        </p:txBody>
      </p:sp>
      <p:sp>
        <p:nvSpPr>
          <p:cNvPr id="531" name="Shape 531"/>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Log4j － 3</a:t>
            </a:r>
          </a:p>
        </p:txBody>
      </p:sp>
      <p:pic>
        <p:nvPicPr>
          <p:cNvPr id="532" name="Shape 532"/>
          <p:cNvPicPr preferRelativeResize="0"/>
          <p:nvPr/>
        </p:nvPicPr>
        <p:blipFill rotWithShape="1">
          <a:blip r:embed="rId3">
            <a:alphaModFix/>
          </a:blip>
          <a:srcRect/>
          <a:stretch/>
        </p:blipFill>
        <p:spPr>
          <a:xfrm>
            <a:off x="2592925" y="3560742"/>
            <a:ext cx="7800975" cy="266699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4.4.2  截图</a:t>
            </a:r>
          </a:p>
        </p:txBody>
      </p:sp>
      <p:sp>
        <p:nvSpPr>
          <p:cNvPr id="538" name="Shape 538"/>
          <p:cNvSpPr txBox="1">
            <a:spLocks noGrp="1"/>
          </p:cNvSpPr>
          <p:nvPr>
            <p:ph type="body" idx="1"/>
          </p:nvPr>
        </p:nvSpPr>
        <p:spPr>
          <a:xfrm>
            <a:off x="2589211" y="1655611"/>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WebDriver提供一个可以capture 当前screenshot的方法</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pic>
        <p:nvPicPr>
          <p:cNvPr id="539" name="Shape 539"/>
          <p:cNvPicPr preferRelativeResize="0"/>
          <p:nvPr/>
        </p:nvPicPr>
        <p:blipFill rotWithShape="1">
          <a:blip r:embed="rId3">
            <a:alphaModFix/>
          </a:blip>
          <a:srcRect/>
          <a:stretch/>
        </p:blipFill>
        <p:spPr>
          <a:xfrm>
            <a:off x="2589210" y="2391250"/>
            <a:ext cx="6978667" cy="304198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103830" y="358289"/>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4.4.3  Reportng</a:t>
            </a:r>
          </a:p>
        </p:txBody>
      </p:sp>
      <p:sp>
        <p:nvSpPr>
          <p:cNvPr id="545" name="Shape 545"/>
          <p:cNvSpPr txBox="1">
            <a:spLocks noGrp="1"/>
          </p:cNvSpPr>
          <p:nvPr>
            <p:ph type="body" idx="1"/>
          </p:nvPr>
        </p:nvSpPr>
        <p:spPr>
          <a:xfrm>
            <a:off x="1978746" y="1596790"/>
            <a:ext cx="9364088" cy="521171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2000" b="0" i="0" u="none" strike="noStrike" cap="none">
                <a:solidFill>
                  <a:srgbClr val="3F3F3F"/>
                </a:solidFill>
                <a:latin typeface="Century Gothic"/>
                <a:ea typeface="Century Gothic"/>
                <a:cs typeface="Century Gothic"/>
                <a:sym typeface="Century Gothic"/>
              </a:rPr>
              <a:t>TestNG有其默认的report，尽管其内容较全面，但不易阅读. ReportNG提供了简单的方式来查看测试结果.</a:t>
            </a:r>
          </a:p>
          <a:p>
            <a:pPr marL="342900" marR="0" lvl="0" indent="-342900" algn="l" rtl="0">
              <a:spcBef>
                <a:spcPts val="1000"/>
              </a:spcBef>
              <a:spcAft>
                <a:spcPts val="0"/>
              </a:spcAft>
              <a:buClr>
                <a:schemeClr val="accent1"/>
              </a:buClr>
              <a:buSzPct val="100000"/>
              <a:buFont typeface="Noto Sans Symbols"/>
              <a:buChar char="•"/>
            </a:pPr>
            <a:r>
              <a:rPr lang="en-US" sz="2000" b="0" i="0" u="none" strike="noStrike" cap="none">
                <a:solidFill>
                  <a:srgbClr val="3F3F3F"/>
                </a:solidFill>
                <a:latin typeface="Century Gothic"/>
                <a:ea typeface="Century Gothic"/>
                <a:cs typeface="Century Gothic"/>
                <a:sym typeface="Century Gothic"/>
              </a:rPr>
              <a:t>需要包含 reportng-1.1.4.jar  和  velocity-dep-1.4.jar</a:t>
            </a:r>
          </a:p>
          <a:p>
            <a:pPr marL="342900" marR="0" lvl="0" indent="-342900" algn="l" rtl="0">
              <a:spcBef>
                <a:spcPts val="1000"/>
              </a:spcBef>
              <a:spcAft>
                <a:spcPts val="0"/>
              </a:spcAft>
              <a:buClr>
                <a:schemeClr val="accent1"/>
              </a:buClr>
              <a:buSzPct val="100000"/>
              <a:buFont typeface="Noto Sans Symbols"/>
              <a:buChar char="•"/>
            </a:pPr>
            <a:r>
              <a:rPr lang="en-US" sz="2000" b="0" i="0" u="none" strike="noStrike" cap="none">
                <a:solidFill>
                  <a:srgbClr val="3F3F3F"/>
                </a:solidFill>
                <a:latin typeface="Century Gothic"/>
                <a:ea typeface="Century Gothic"/>
                <a:cs typeface="Century Gothic"/>
                <a:sym typeface="Century Gothic"/>
              </a:rPr>
              <a:t>Sample Report :</a:t>
            </a:r>
          </a:p>
          <a:p>
            <a:pPr marL="342900" marR="0" lvl="0" indent="-342900" algn="l" rtl="0">
              <a:spcBef>
                <a:spcPts val="1000"/>
              </a:spcBef>
              <a:spcAft>
                <a:spcPts val="0"/>
              </a:spcAft>
              <a:buClr>
                <a:schemeClr val="accent1"/>
              </a:buClr>
              <a:buSzPct val="100000"/>
              <a:buFont typeface="Noto Sans Symbols"/>
              <a:buNone/>
            </a:pPr>
            <a:endParaRPr sz="2000" b="0" i="0" u="none" strike="noStrike" cap="none">
              <a:solidFill>
                <a:srgbClr val="3F3F3F"/>
              </a:solidFill>
              <a:latin typeface="Century Gothic"/>
              <a:ea typeface="Century Gothic"/>
              <a:cs typeface="Century Gothic"/>
              <a:sym typeface="Century Gothic"/>
            </a:endParaRPr>
          </a:p>
        </p:txBody>
      </p:sp>
      <p:pic>
        <p:nvPicPr>
          <p:cNvPr id="546" name="Shape 546"/>
          <p:cNvPicPr preferRelativeResize="0"/>
          <p:nvPr/>
        </p:nvPicPr>
        <p:blipFill rotWithShape="1">
          <a:blip r:embed="rId3">
            <a:alphaModFix/>
          </a:blip>
          <a:srcRect/>
          <a:stretch/>
        </p:blipFill>
        <p:spPr>
          <a:xfrm>
            <a:off x="2183890" y="3501942"/>
            <a:ext cx="9039225" cy="1724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Reportng </a:t>
            </a:r>
            <a:r>
              <a:rPr lang="en-US"/>
              <a:t>in Maven</a:t>
            </a:r>
          </a:p>
        </p:txBody>
      </p:sp>
      <p:sp>
        <p:nvSpPr>
          <p:cNvPr id="552" name="Shape 552"/>
          <p:cNvSpPr txBox="1">
            <a:spLocks noGrp="1"/>
          </p:cNvSpPr>
          <p:nvPr>
            <p:ph type="body" idx="1"/>
          </p:nvPr>
        </p:nvSpPr>
        <p:spPr>
          <a:xfrm>
            <a:off x="1978925" y="1555845"/>
            <a:ext cx="9525687" cy="4790364"/>
          </a:xfrm>
          <a:prstGeom prst="rect">
            <a:avLst/>
          </a:prstGeom>
          <a:noFill/>
          <a:ln>
            <a:noFill/>
          </a:ln>
        </p:spPr>
        <p:txBody>
          <a:bodyPr lIns="91425" tIns="45700" rIns="91425" bIns="45700" anchor="t" anchorCtr="0">
            <a:noAutofit/>
          </a:bodyPr>
          <a:lstStyle/>
          <a:p>
            <a:pPr marL="0" lvl="0" indent="158750" rtl="0">
              <a:lnSpc>
                <a:spcPct val="115000"/>
              </a:lnSpc>
              <a:spcBef>
                <a:spcPts val="0"/>
              </a:spcBef>
              <a:buClr>
                <a:schemeClr val="dk1"/>
              </a:buClr>
              <a:buSzPct val="61111"/>
              <a:buFont typeface="Arial"/>
              <a:buNone/>
            </a:pPr>
            <a:r>
              <a:rPr lang="en-US">
                <a:solidFill>
                  <a:srgbClr val="3F3F3F"/>
                </a:solidFill>
              </a:rPr>
              <a:t>    &lt;dependency&gt;</a:t>
            </a:r>
          </a:p>
          <a:p>
            <a:pPr marL="0" lvl="0" indent="158750" rtl="0">
              <a:lnSpc>
                <a:spcPct val="115000"/>
              </a:lnSpc>
              <a:spcBef>
                <a:spcPts val="0"/>
              </a:spcBef>
              <a:buClr>
                <a:schemeClr val="dk1"/>
              </a:buClr>
              <a:buSzPct val="61111"/>
              <a:buFont typeface="Arial"/>
              <a:buNone/>
            </a:pPr>
            <a:r>
              <a:rPr lang="en-US">
                <a:solidFill>
                  <a:srgbClr val="3F3F3F"/>
                </a:solidFill>
              </a:rPr>
              <a:t>      &lt;groupId&gt;org.uncommons&lt;/groupId&gt;</a:t>
            </a:r>
          </a:p>
          <a:p>
            <a:pPr marL="0" lvl="0" indent="158750" rtl="0">
              <a:lnSpc>
                <a:spcPct val="115000"/>
              </a:lnSpc>
              <a:spcBef>
                <a:spcPts val="0"/>
              </a:spcBef>
              <a:buClr>
                <a:schemeClr val="dk1"/>
              </a:buClr>
              <a:buSzPct val="61111"/>
              <a:buFont typeface="Arial"/>
              <a:buNone/>
            </a:pPr>
            <a:r>
              <a:rPr lang="en-US">
                <a:solidFill>
                  <a:srgbClr val="3F3F3F"/>
                </a:solidFill>
              </a:rPr>
              <a:t>      &lt;artifactId&gt;reportng&lt;/artifactId&gt;</a:t>
            </a:r>
          </a:p>
          <a:p>
            <a:pPr marL="0" lvl="0" indent="158750" rtl="0">
              <a:lnSpc>
                <a:spcPct val="115000"/>
              </a:lnSpc>
              <a:spcBef>
                <a:spcPts val="0"/>
              </a:spcBef>
              <a:buClr>
                <a:schemeClr val="dk1"/>
              </a:buClr>
              <a:buSzPct val="61111"/>
              <a:buFont typeface="Arial"/>
              <a:buNone/>
            </a:pPr>
            <a:r>
              <a:rPr lang="en-US">
                <a:solidFill>
                  <a:srgbClr val="3F3F3F"/>
                </a:solidFill>
              </a:rPr>
              <a:t>      &lt;version&gt;1.1.4&lt;/version&gt;</a:t>
            </a:r>
          </a:p>
          <a:p>
            <a:pPr marL="0" lvl="0" indent="158750" rtl="0">
              <a:lnSpc>
                <a:spcPct val="115000"/>
              </a:lnSpc>
              <a:spcBef>
                <a:spcPts val="0"/>
              </a:spcBef>
              <a:buClr>
                <a:schemeClr val="dk1"/>
              </a:buClr>
              <a:buSzPct val="61111"/>
              <a:buFont typeface="Arial"/>
              <a:buNone/>
            </a:pPr>
            <a:r>
              <a:rPr lang="en-US">
                <a:solidFill>
                  <a:srgbClr val="3F3F3F"/>
                </a:solidFill>
              </a:rPr>
              <a:t>    &lt;/dependency&gt;</a:t>
            </a:r>
          </a:p>
          <a:p>
            <a:pPr marL="0" lvl="0" indent="158750" rtl="0">
              <a:lnSpc>
                <a:spcPct val="115000"/>
              </a:lnSpc>
              <a:spcBef>
                <a:spcPts val="0"/>
              </a:spcBef>
              <a:buClr>
                <a:schemeClr val="dk1"/>
              </a:buClr>
              <a:buSzPct val="61111"/>
              <a:buFont typeface="Arial"/>
              <a:buNone/>
            </a:pPr>
            <a:endParaRPr>
              <a:solidFill>
                <a:srgbClr val="3F3F3F"/>
              </a:solidFill>
            </a:endParaRPr>
          </a:p>
          <a:p>
            <a:pPr marL="0" lvl="0" indent="158750" rtl="0">
              <a:lnSpc>
                <a:spcPct val="115000"/>
              </a:lnSpc>
              <a:spcBef>
                <a:spcPts val="0"/>
              </a:spcBef>
              <a:buClr>
                <a:schemeClr val="dk1"/>
              </a:buClr>
              <a:buSzPct val="61111"/>
              <a:buFont typeface="Arial"/>
              <a:buNone/>
            </a:pPr>
            <a:r>
              <a:rPr lang="en-US">
                <a:solidFill>
                  <a:srgbClr val="3F3F3F"/>
                </a:solidFill>
              </a:rPr>
              <a:t>    &lt;dependency&gt;</a:t>
            </a:r>
          </a:p>
          <a:p>
            <a:pPr marL="0" lvl="0" indent="158750" rtl="0">
              <a:lnSpc>
                <a:spcPct val="115000"/>
              </a:lnSpc>
              <a:spcBef>
                <a:spcPts val="0"/>
              </a:spcBef>
              <a:buClr>
                <a:schemeClr val="dk1"/>
              </a:buClr>
              <a:buSzPct val="61111"/>
              <a:buFont typeface="Arial"/>
              <a:buNone/>
            </a:pPr>
            <a:r>
              <a:rPr lang="en-US">
                <a:solidFill>
                  <a:srgbClr val="3F3F3F"/>
                </a:solidFill>
              </a:rPr>
              <a:t>      &lt;groupId&gt;com.google.inject&lt;/groupId&gt;</a:t>
            </a:r>
          </a:p>
          <a:p>
            <a:pPr marL="0" lvl="0" indent="158750" rtl="0">
              <a:lnSpc>
                <a:spcPct val="115000"/>
              </a:lnSpc>
              <a:spcBef>
                <a:spcPts val="0"/>
              </a:spcBef>
              <a:buClr>
                <a:schemeClr val="dk1"/>
              </a:buClr>
              <a:buSzPct val="61111"/>
              <a:buFont typeface="Arial"/>
              <a:buNone/>
            </a:pPr>
            <a:r>
              <a:rPr lang="en-US">
                <a:solidFill>
                  <a:srgbClr val="3F3F3F"/>
                </a:solidFill>
              </a:rPr>
              <a:t>      &lt;artifactId&gt;guice&lt;/artifactId&gt;</a:t>
            </a:r>
          </a:p>
          <a:p>
            <a:pPr marL="0" lvl="0" indent="158750" rtl="0">
              <a:lnSpc>
                <a:spcPct val="115000"/>
              </a:lnSpc>
              <a:spcBef>
                <a:spcPts val="0"/>
              </a:spcBef>
              <a:buClr>
                <a:schemeClr val="dk1"/>
              </a:buClr>
              <a:buSzPct val="61111"/>
              <a:buFont typeface="Arial"/>
              <a:buNone/>
            </a:pPr>
            <a:r>
              <a:rPr lang="en-US">
                <a:solidFill>
                  <a:srgbClr val="3F3F3F"/>
                </a:solidFill>
              </a:rPr>
              <a:t>      &lt;version&gt;3.0&lt;/version&gt;</a:t>
            </a:r>
          </a:p>
          <a:p>
            <a:pPr marL="0" lvl="0" indent="158750" rtl="0">
              <a:lnSpc>
                <a:spcPct val="115000"/>
              </a:lnSpc>
              <a:spcBef>
                <a:spcPts val="0"/>
              </a:spcBef>
              <a:buClr>
                <a:schemeClr val="dk1"/>
              </a:buClr>
              <a:buSzPct val="61111"/>
              <a:buFont typeface="Arial"/>
              <a:buNone/>
            </a:pPr>
            <a:r>
              <a:rPr lang="en-US">
                <a:solidFill>
                  <a:srgbClr val="3F3F3F"/>
                </a:solidFill>
              </a:rPr>
              <a:t>    &lt;/dependency&gt;</a:t>
            </a:r>
          </a:p>
          <a:p>
            <a:pPr marL="400050" marR="0" lvl="1" indent="-6350" algn="l" rtl="0">
              <a:spcBef>
                <a:spcPts val="1000"/>
              </a:spcBef>
              <a:spcAft>
                <a:spcPts val="0"/>
              </a:spcAft>
              <a:buClr>
                <a:schemeClr val="accent1"/>
              </a:buClr>
              <a:buSzPct val="25000"/>
              <a:buFont typeface="Noto Sans Symbols"/>
              <a:buNone/>
            </a:pPr>
            <a:endParaRPr sz="1700"/>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p:nvPr/>
        </p:nvSpPr>
        <p:spPr>
          <a:xfrm>
            <a:off x="1730075" y="997525"/>
            <a:ext cx="8494800" cy="5720100"/>
          </a:xfrm>
          <a:prstGeom prst="rect">
            <a:avLst/>
          </a:prstGeom>
          <a:noFill/>
          <a:ln>
            <a:noFill/>
          </a:ln>
        </p:spPr>
        <p:txBody>
          <a:bodyPr lIns="91425" tIns="91425" rIns="91425" bIns="91425" anchor="ctr" anchorCtr="0">
            <a:noAutofit/>
          </a:bodyPr>
          <a:lstStyle/>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&lt;plugin&gt;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&lt;groupId&gt;org.apache.maven.plugins&lt;/groupId&gt;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&lt;artifactId&gt;maven-compiler-plugin&lt;/artifactId&gt;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&lt;version&gt;3.1&lt;/version&gt;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&lt;configuration&gt;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&lt;source&gt;1.7&lt;/source&gt;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&lt;target&gt;1.7&lt;/target&gt;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&lt;compilerArgs&gt;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&lt;arg&gt;-Xlint:unchecked&lt;/arg&gt;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&lt;arg&gt;-Xlint:deprecation &lt;/arg&gt;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&lt;!--&lt;arg&gt;endorseddirs=${endorsed.dir}&lt;/arg&gt;--&gt;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&lt;/compilerArgs&gt;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&lt;/configuration&gt;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&lt;/plugin&gt;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&lt;plugin&gt;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&lt;groupId&gt;org.apache.maven.plugins&lt;/groupId&gt;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&lt;artifactId&gt;maven-surefire-plugin&lt;/artifactId&gt;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&lt;version&gt;2.5&lt;/version&gt;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&lt;configuration&gt;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&lt;testFailureIgnore&gt;true&lt;/testFailureIgnore&gt;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&lt;suiteXmlFiles&gt;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&lt;file&gt;testng.xml&lt;/file&gt;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&lt;/suiteXmlFiles&gt;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&lt;!--&lt;workingDirectory&gt;target/&lt;/workingDirectory&gt;--&gt;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&lt;/configuration&gt;</a:t>
            </a:r>
          </a:p>
          <a:p>
            <a:pPr lvl="0" indent="228600" rtl="0">
              <a:lnSpc>
                <a:spcPct val="115000"/>
              </a:lnSpc>
              <a:spcBef>
                <a:spcPts val="0"/>
              </a:spcBef>
              <a:buNone/>
            </a:pPr>
            <a:r>
              <a:rPr lang="en-US">
                <a:solidFill>
                  <a:srgbClr val="3F3F3F"/>
                </a:solidFill>
                <a:latin typeface="Century Gothic"/>
                <a:ea typeface="Century Gothic"/>
                <a:cs typeface="Century Gothic"/>
                <a:sym typeface="Century Gothic"/>
              </a:rPr>
              <a:t>    &lt;/plugin&gt;</a:t>
            </a:r>
          </a:p>
          <a:p>
            <a:pPr lvl="0" indent="228600" rtl="0">
              <a:lnSpc>
                <a:spcPct val="115000"/>
              </a:lnSpc>
              <a:spcBef>
                <a:spcPts val="0"/>
              </a:spcBef>
              <a:buNone/>
            </a:pPr>
            <a:endParaRPr>
              <a:solidFill>
                <a:srgbClr val="3F3F3F"/>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592925" y="690212"/>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1. Selenium 基础</a:t>
            </a:r>
          </a:p>
        </p:txBody>
      </p:sp>
      <p:sp>
        <p:nvSpPr>
          <p:cNvPr id="202" name="Shape 202"/>
          <p:cNvSpPr txBox="1">
            <a:spLocks noGrp="1"/>
          </p:cNvSpPr>
          <p:nvPr>
            <p:ph type="body" idx="1"/>
          </p:nvPr>
        </p:nvSpPr>
        <p:spPr>
          <a:xfrm>
            <a:off x="2589211" y="2133600"/>
            <a:ext cx="8915400" cy="37776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WebDriver工作原理</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WebDriver对浏览器的支持</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页面元素定位方法</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Reportng 属性</a:t>
            </a:r>
          </a:p>
        </p:txBody>
      </p:sp>
      <p:sp>
        <p:nvSpPr>
          <p:cNvPr id="564" name="Shape 564"/>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org.uncommons.reportng.escape-output</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用来控制report中html标签显示</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org.uncommons.reportng.failures-only</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默认值false，如果设为true，通过的case不显示在report中</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org.uncommons.reportng.title</a:t>
            </a: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Report的title</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org.uncommons.reportng.frames</a:t>
            </a:r>
          </a:p>
          <a:p>
            <a:pPr marL="342900" marR="0" lvl="0" indent="-34290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      默认值true,   if 设为false,生成的report没有frameset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Report Output Directory</a:t>
            </a:r>
          </a:p>
        </p:txBody>
      </p:sp>
      <p:sp>
        <p:nvSpPr>
          <p:cNvPr id="571" name="Shape 571"/>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0" lvl="0" indent="158750" rtl="0">
              <a:lnSpc>
                <a:spcPct val="115000"/>
              </a:lnSpc>
              <a:spcBef>
                <a:spcPts val="0"/>
              </a:spcBef>
              <a:buClr>
                <a:schemeClr val="dk1"/>
              </a:buClr>
              <a:buSzPct val="61111"/>
              <a:buFont typeface="Arial"/>
              <a:buNone/>
            </a:pPr>
            <a:r>
              <a:rPr lang="en-US">
                <a:solidFill>
                  <a:srgbClr val="3F3F3F"/>
                </a:solidFill>
              </a:rPr>
              <a:t>@BeforeTest</a:t>
            </a:r>
          </a:p>
          <a:p>
            <a:pPr marL="0" lvl="0" indent="158750" rtl="0">
              <a:lnSpc>
                <a:spcPct val="115000"/>
              </a:lnSpc>
              <a:spcBef>
                <a:spcPts val="0"/>
              </a:spcBef>
              <a:buClr>
                <a:schemeClr val="dk1"/>
              </a:buClr>
              <a:buSzPct val="61111"/>
              <a:buFont typeface="Arial"/>
              <a:buNone/>
            </a:pPr>
            <a:r>
              <a:rPr lang="en-US">
                <a:solidFill>
                  <a:srgbClr val="3F3F3F"/>
                </a:solidFill>
              </a:rPr>
              <a:t>    public void setup(ITestContext ctx) {</a:t>
            </a:r>
          </a:p>
          <a:p>
            <a:pPr marL="0" lvl="0" indent="158750" rtl="0">
              <a:lnSpc>
                <a:spcPct val="115000"/>
              </a:lnSpc>
              <a:spcBef>
                <a:spcPts val="0"/>
              </a:spcBef>
              <a:buClr>
                <a:schemeClr val="dk1"/>
              </a:buClr>
              <a:buSzPct val="61111"/>
              <a:buFont typeface="Arial"/>
              <a:buNone/>
            </a:pPr>
            <a:r>
              <a:rPr lang="en-US">
                <a:solidFill>
                  <a:srgbClr val="3F3F3F"/>
                </a:solidFill>
              </a:rPr>
              <a:t>        TestRunner runner = (TestRunner) ctx;</a:t>
            </a:r>
          </a:p>
          <a:p>
            <a:pPr marL="0" lvl="0" indent="158750" rtl="0">
              <a:lnSpc>
                <a:spcPct val="115000"/>
              </a:lnSpc>
              <a:spcBef>
                <a:spcPts val="0"/>
              </a:spcBef>
              <a:buClr>
                <a:schemeClr val="dk1"/>
              </a:buClr>
              <a:buSzPct val="61111"/>
              <a:buFont typeface="Arial"/>
              <a:buNone/>
            </a:pPr>
            <a:r>
              <a:rPr lang="en-US">
                <a:solidFill>
                  <a:srgbClr val="3F3F3F"/>
                </a:solidFill>
              </a:rPr>
              <a:t>        runner.setOutputDirectory("tstoutput");</a:t>
            </a:r>
          </a:p>
          <a:p>
            <a:pPr marL="0" lvl="0" indent="158750" rtl="0">
              <a:lnSpc>
                <a:spcPct val="115000"/>
              </a:lnSpc>
              <a:spcBef>
                <a:spcPts val="0"/>
              </a:spcBef>
              <a:buClr>
                <a:schemeClr val="dk1"/>
              </a:buClr>
              <a:buSzPct val="61111"/>
              <a:buFont typeface="Arial"/>
              <a:buNone/>
            </a:pPr>
            <a:r>
              <a:rPr lang="en-US">
                <a:solidFill>
                  <a:srgbClr val="3F3F3F"/>
                </a:solidFill>
              </a:rPr>
              <a:t>    }</a:t>
            </a:r>
          </a:p>
          <a:p>
            <a:pPr lvl="0">
              <a:spcBef>
                <a:spcPts val="0"/>
              </a:spcBef>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TestNG Listener</a:t>
            </a:r>
          </a:p>
        </p:txBody>
      </p:sp>
      <p:sp>
        <p:nvSpPr>
          <p:cNvPr id="578" name="Shape 578"/>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rtl="0">
              <a:lnSpc>
                <a:spcPct val="115000"/>
              </a:lnSpc>
              <a:spcBef>
                <a:spcPts val="0"/>
              </a:spcBef>
              <a:buClr>
                <a:srgbClr val="3F3F3F"/>
              </a:buClr>
            </a:pPr>
            <a:r>
              <a:rPr lang="en-US">
                <a:solidFill>
                  <a:srgbClr val="3F3F3F"/>
                </a:solidFill>
              </a:rPr>
              <a:t>IAnnotationTransformer </a:t>
            </a:r>
          </a:p>
          <a:p>
            <a:pPr marL="457200" lvl="0" indent="-228600" rtl="0">
              <a:lnSpc>
                <a:spcPct val="115000"/>
              </a:lnSpc>
              <a:spcBef>
                <a:spcPts val="0"/>
              </a:spcBef>
              <a:buClr>
                <a:srgbClr val="3F3F3F"/>
              </a:buClr>
            </a:pPr>
            <a:r>
              <a:rPr lang="en-US">
                <a:solidFill>
                  <a:srgbClr val="3F3F3F"/>
                </a:solidFill>
              </a:rPr>
              <a:t>IAnnotationTransformer2 </a:t>
            </a:r>
          </a:p>
          <a:p>
            <a:pPr marL="457200" lvl="0" indent="-228600" rtl="0">
              <a:lnSpc>
                <a:spcPct val="115000"/>
              </a:lnSpc>
              <a:spcBef>
                <a:spcPts val="0"/>
              </a:spcBef>
              <a:buClr>
                <a:srgbClr val="3F3F3F"/>
              </a:buClr>
            </a:pPr>
            <a:r>
              <a:rPr lang="en-US">
                <a:solidFill>
                  <a:srgbClr val="3F3F3F"/>
                </a:solidFill>
              </a:rPr>
              <a:t>IHookable </a:t>
            </a:r>
          </a:p>
          <a:p>
            <a:pPr marL="457200" lvl="0" indent="-228600" rtl="0">
              <a:lnSpc>
                <a:spcPct val="115000"/>
              </a:lnSpc>
              <a:spcBef>
                <a:spcPts val="0"/>
              </a:spcBef>
              <a:buClr>
                <a:srgbClr val="3F3F3F"/>
              </a:buClr>
            </a:pPr>
            <a:r>
              <a:rPr lang="en-US">
                <a:solidFill>
                  <a:srgbClr val="3F3F3F"/>
                </a:solidFill>
              </a:rPr>
              <a:t>IInvokedMethodListener</a:t>
            </a:r>
          </a:p>
          <a:p>
            <a:pPr marL="457200" lvl="0" indent="-228600" rtl="0">
              <a:lnSpc>
                <a:spcPct val="115000"/>
              </a:lnSpc>
              <a:spcBef>
                <a:spcPts val="0"/>
              </a:spcBef>
              <a:buClr>
                <a:srgbClr val="3F3F3F"/>
              </a:buClr>
            </a:pPr>
            <a:r>
              <a:rPr lang="en-US">
                <a:solidFill>
                  <a:srgbClr val="3F3F3F"/>
                </a:solidFill>
              </a:rPr>
              <a:t>IMethodInterceptor</a:t>
            </a:r>
          </a:p>
          <a:p>
            <a:pPr marL="457200" lvl="0" indent="-228600" rtl="0">
              <a:lnSpc>
                <a:spcPct val="115000"/>
              </a:lnSpc>
              <a:spcBef>
                <a:spcPts val="0"/>
              </a:spcBef>
              <a:buClr>
                <a:srgbClr val="3F3F3F"/>
              </a:buClr>
            </a:pPr>
            <a:r>
              <a:rPr lang="en-US">
                <a:solidFill>
                  <a:srgbClr val="3F3F3F"/>
                </a:solidFill>
              </a:rPr>
              <a:t>IReporter </a:t>
            </a:r>
          </a:p>
          <a:p>
            <a:pPr marL="457200" lvl="0" indent="-228600" rtl="0">
              <a:lnSpc>
                <a:spcPct val="115000"/>
              </a:lnSpc>
              <a:spcBef>
                <a:spcPts val="0"/>
              </a:spcBef>
              <a:buClr>
                <a:srgbClr val="3F3F3F"/>
              </a:buClr>
            </a:pPr>
            <a:r>
              <a:rPr lang="en-US">
                <a:solidFill>
                  <a:srgbClr val="3F3F3F"/>
                </a:solidFill>
              </a:rPr>
              <a:t>ISuiteListener</a:t>
            </a:r>
          </a:p>
          <a:p>
            <a:pPr marL="457200" lvl="0" indent="-228600" rtl="0">
              <a:lnSpc>
                <a:spcPct val="115000"/>
              </a:lnSpc>
              <a:spcBef>
                <a:spcPts val="0"/>
              </a:spcBef>
              <a:buClr>
                <a:srgbClr val="3F3F3F"/>
              </a:buClr>
            </a:pPr>
            <a:r>
              <a:rPr lang="en-US">
                <a:solidFill>
                  <a:srgbClr val="3F3F3F"/>
                </a:solidFill>
              </a:rPr>
              <a:t>ITestListener </a:t>
            </a:r>
          </a:p>
          <a:p>
            <a:pPr lvl="0">
              <a:spcBef>
                <a:spcPts val="0"/>
              </a:spcBef>
              <a:buNone/>
            </a:pPr>
            <a:endParaRPr>
              <a:solidFill>
                <a:srgbClr val="3F3F3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Test Framework</a:t>
            </a:r>
          </a:p>
        </p:txBody>
      </p:sp>
      <p:sp>
        <p:nvSpPr>
          <p:cNvPr id="585" name="Shape 585"/>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测试框架是一系列的准则，就像编码规则，测试数据处理方法，对象库管理方法 等等，如果我们遵循这些准则，将会带来很多好处，就像 增加代码的复用率，可移植性，减少代码的维护成本等等。这些准则都是一些参考并不是一定要遵守的规则，你也可以不遵守这些规则去写代码，框架带来的好处你就体会不到了。</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endParaRPr/>
          </a:p>
        </p:txBody>
      </p:sp>
      <p:sp>
        <p:nvSpPr>
          <p:cNvPr id="592" name="Shape 592"/>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endParaRPr/>
          </a:p>
        </p:txBody>
      </p:sp>
      <p:pic>
        <p:nvPicPr>
          <p:cNvPr id="593" name="Shape 593"/>
          <p:cNvPicPr preferRelativeResize="0"/>
          <p:nvPr/>
        </p:nvPicPr>
        <p:blipFill>
          <a:blip r:embed="rId3">
            <a:alphaModFix/>
          </a:blip>
          <a:stretch>
            <a:fillRect/>
          </a:stretch>
        </p:blipFill>
        <p:spPr>
          <a:xfrm>
            <a:off x="1386124" y="220925"/>
            <a:ext cx="5163450" cy="656129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endParaRPr/>
          </a:p>
        </p:txBody>
      </p:sp>
      <p:sp>
        <p:nvSpPr>
          <p:cNvPr id="600" name="Shape 600"/>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endParaRPr/>
          </a:p>
        </p:txBody>
      </p:sp>
      <p:pic>
        <p:nvPicPr>
          <p:cNvPr id="601" name="Shape 601"/>
          <p:cNvPicPr preferRelativeResize="0"/>
          <p:nvPr/>
        </p:nvPicPr>
        <p:blipFill>
          <a:blip r:embed="rId3">
            <a:alphaModFix/>
          </a:blip>
          <a:stretch>
            <a:fillRect/>
          </a:stretch>
        </p:blipFill>
        <p:spPr>
          <a:xfrm>
            <a:off x="2057425" y="136625"/>
            <a:ext cx="5725875" cy="65847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Clr>
                <a:schemeClr val="dk1"/>
              </a:buClr>
              <a:buSzPct val="30555"/>
              <a:buFont typeface="Arial"/>
              <a:buNone/>
            </a:pPr>
            <a:r>
              <a:rPr lang="en-US"/>
              <a:t>Keyword-Driven </a:t>
            </a:r>
          </a:p>
          <a:p>
            <a:pPr lvl="0">
              <a:spcBef>
                <a:spcPts val="0"/>
              </a:spcBef>
              <a:buNone/>
            </a:pPr>
            <a:endParaRPr/>
          </a:p>
        </p:txBody>
      </p:sp>
      <p:sp>
        <p:nvSpPr>
          <p:cNvPr id="608" name="Shape 608"/>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US" b="1"/>
              <a:t>open_Browser</a:t>
            </a:r>
            <a:r>
              <a:rPr lang="en-US"/>
              <a:t>(browserName)</a:t>
            </a:r>
          </a:p>
          <a:p>
            <a:pPr lvl="0">
              <a:spcBef>
                <a:spcPts val="0"/>
              </a:spcBef>
              <a:buClr>
                <a:schemeClr val="dk1"/>
              </a:buClr>
              <a:buSzPct val="61111"/>
              <a:buFont typeface="Arial"/>
              <a:buNone/>
            </a:pPr>
            <a:r>
              <a:rPr lang="en-US" b="1"/>
              <a:t>enter_TextOnTextBox</a:t>
            </a:r>
            <a:r>
              <a:rPr lang="en-US"/>
              <a:t>(locator, locatorValue, textToEnter) </a:t>
            </a:r>
          </a:p>
          <a:p>
            <a:pPr lvl="0">
              <a:spcBef>
                <a:spcPts val="0"/>
              </a:spcBef>
              <a:buClr>
                <a:schemeClr val="dk1"/>
              </a:buClr>
              <a:buSzPct val="61111"/>
              <a:buFont typeface="Arial"/>
              <a:buNone/>
            </a:pPr>
            <a:r>
              <a:rPr lang="en-US" b="1"/>
              <a:t>click_On_Link</a:t>
            </a:r>
            <a:r>
              <a:rPr lang="en-US"/>
              <a:t>(locatorType, locatorValue):</a:t>
            </a:r>
          </a:p>
          <a:p>
            <a:pPr lvl="0">
              <a:spcBef>
                <a:spcPts val="0"/>
              </a:spcBef>
              <a:buNone/>
            </a:pPr>
            <a:r>
              <a:rPr lang="en-US" b="1"/>
              <a:t>select_Checkbox</a:t>
            </a:r>
            <a:r>
              <a:rPr lang="en-US"/>
              <a:t>(locatorType, locatorValue)</a:t>
            </a:r>
          </a:p>
          <a:p>
            <a:pPr lvl="0">
              <a:spcBef>
                <a:spcPts val="0"/>
              </a:spcBef>
              <a:buClr>
                <a:schemeClr val="dk1"/>
              </a:buClr>
              <a:buSzPct val="61111"/>
              <a:buFont typeface="Arial"/>
              <a:buNone/>
            </a:pPr>
            <a:r>
              <a:rPr lang="en-US" b="1"/>
              <a:t>deselect_Checkbox</a:t>
            </a:r>
            <a:r>
              <a:rPr lang="en-US"/>
              <a:t>(locatorType, locatorValue)</a:t>
            </a:r>
          </a:p>
          <a:p>
            <a:pPr lvl="0">
              <a:spcBef>
                <a:spcPts val="0"/>
              </a:spcBef>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Keyword-Driven </a:t>
            </a:r>
          </a:p>
        </p:txBody>
      </p:sp>
      <p:sp>
        <p:nvSpPr>
          <p:cNvPr id="615" name="Shape 615"/>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endParaRPr/>
          </a:p>
        </p:txBody>
      </p:sp>
      <p:pic>
        <p:nvPicPr>
          <p:cNvPr id="616" name="Shape 616"/>
          <p:cNvPicPr preferRelativeResize="0"/>
          <p:nvPr/>
        </p:nvPicPr>
        <p:blipFill>
          <a:blip r:embed="rId3">
            <a:alphaModFix/>
          </a:blip>
          <a:stretch>
            <a:fillRect/>
          </a:stretch>
        </p:blipFill>
        <p:spPr>
          <a:xfrm>
            <a:off x="2713498" y="2402762"/>
            <a:ext cx="8188175" cy="32392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Data-Driven</a:t>
            </a:r>
          </a:p>
        </p:txBody>
      </p:sp>
      <p:sp>
        <p:nvSpPr>
          <p:cNvPr id="623" name="Shape 623"/>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My Project Framework</a:t>
            </a:r>
          </a:p>
        </p:txBody>
      </p:sp>
      <p:sp>
        <p:nvSpPr>
          <p:cNvPr id="630" name="Shape 630"/>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textbox(“username”).edit(“abc”)</a:t>
            </a:r>
          </a:p>
          <a:p>
            <a:pPr lvl="0">
              <a:spcBef>
                <a:spcPts val="0"/>
              </a:spcBef>
              <a:buNone/>
            </a:pPr>
            <a:r>
              <a:rPr lang="en-US"/>
              <a:t>button(“OK”).click()</a:t>
            </a:r>
          </a:p>
          <a:p>
            <a:pPr lvl="0">
              <a:spcBef>
                <a:spcPts val="0"/>
              </a:spcBef>
              <a:buNone/>
            </a:pPr>
            <a:r>
              <a:rPr lang="en-US"/>
              <a: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2592925" y="624110"/>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1.1 WebDriver 工作原理</a:t>
            </a:r>
          </a:p>
        </p:txBody>
      </p:sp>
      <p:pic>
        <p:nvPicPr>
          <p:cNvPr id="208" name="Shape 208"/>
          <p:cNvPicPr preferRelativeResize="0">
            <a:picLocks noGrp="1"/>
          </p:cNvPicPr>
          <p:nvPr>
            <p:ph type="body" idx="1"/>
          </p:nvPr>
        </p:nvPicPr>
        <p:blipFill rotWithShape="1">
          <a:blip r:embed="rId3">
            <a:alphaModFix/>
          </a:blip>
          <a:srcRect/>
          <a:stretch/>
        </p:blipFill>
        <p:spPr>
          <a:xfrm>
            <a:off x="6599100" y="1450553"/>
            <a:ext cx="5111700" cy="4958100"/>
          </a:xfrm>
          <a:prstGeom prst="rect">
            <a:avLst/>
          </a:prstGeom>
          <a:noFill/>
          <a:ln>
            <a:noFill/>
          </a:ln>
        </p:spPr>
      </p:pic>
      <p:sp>
        <p:nvSpPr>
          <p:cNvPr id="209" name="Shape 209"/>
          <p:cNvSpPr/>
          <p:nvPr/>
        </p:nvSpPr>
        <p:spPr>
          <a:xfrm>
            <a:off x="1946314" y="1744450"/>
            <a:ext cx="4652700" cy="4247400"/>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entury Gothic"/>
              <a:buAutoNum type="arabicPeriod"/>
            </a:pPr>
            <a:r>
              <a:rPr lang="en-US" sz="1800" b="0" i="0" u="none" strike="noStrike" cap="none">
                <a:solidFill>
                  <a:schemeClr val="dk1"/>
                </a:solidFill>
                <a:latin typeface="Century Gothic"/>
                <a:ea typeface="Century Gothic"/>
                <a:cs typeface="Century Gothic"/>
                <a:sym typeface="Century Gothic"/>
              </a:rPr>
              <a:t>每个Selenium命令都会创建一条HTTP请求，发送给Browser WebDriver</a:t>
            </a:r>
          </a:p>
          <a:p>
            <a:pPr marL="342900" marR="0" lvl="0" indent="-342900" algn="l" rtl="0">
              <a:spcBef>
                <a:spcPts val="0"/>
              </a:spcBef>
              <a:buClr>
                <a:schemeClr val="dk1"/>
              </a:buClr>
              <a:buFont typeface="Century Gothic"/>
              <a:buNone/>
            </a:pPr>
            <a:endParaRPr sz="1800" b="0"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buClr>
                <a:schemeClr val="dk1"/>
              </a:buClr>
              <a:buSzPct val="100000"/>
              <a:buFont typeface="Century Gothic"/>
              <a:buAutoNum type="arabicPeriod"/>
            </a:pPr>
            <a:r>
              <a:rPr lang="en-US" sz="1800" b="0" i="0" u="none" strike="noStrike" cap="none">
                <a:solidFill>
                  <a:schemeClr val="dk1"/>
                </a:solidFill>
                <a:latin typeface="Century Gothic"/>
                <a:ea typeface="Century Gothic"/>
                <a:cs typeface="Century Gothic"/>
                <a:sym typeface="Century Gothic"/>
              </a:rPr>
              <a:t>Browser WebDriver使用一个HTTP Server监听和接收HTTP请求</a:t>
            </a:r>
          </a:p>
          <a:p>
            <a:pPr marL="342900" marR="0" lvl="0" indent="-342900" algn="l" rtl="0">
              <a:spcBef>
                <a:spcPts val="0"/>
              </a:spcBef>
              <a:buClr>
                <a:schemeClr val="dk1"/>
              </a:buClr>
              <a:buFont typeface="Century Gothic"/>
              <a:buNone/>
            </a:pPr>
            <a:endParaRPr sz="1800" b="0"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buClr>
                <a:schemeClr val="dk1"/>
              </a:buClr>
              <a:buSzPct val="100000"/>
              <a:buFont typeface="Century Gothic"/>
              <a:buAutoNum type="arabicPeriod"/>
            </a:pPr>
            <a:r>
              <a:rPr lang="en-US" sz="1800" b="0" i="0" u="none" strike="noStrike" cap="none">
                <a:solidFill>
                  <a:schemeClr val="dk1"/>
                </a:solidFill>
                <a:latin typeface="Century Gothic"/>
                <a:ea typeface="Century Gothic"/>
                <a:cs typeface="Century Gothic"/>
                <a:sym typeface="Century Gothic"/>
              </a:rPr>
              <a:t>HTTP Server根据协议规则定义这些Selenium命令对应的浏览器具体操作</a:t>
            </a:r>
          </a:p>
          <a:p>
            <a:pPr marL="342900" marR="0" lvl="0" indent="-342900" algn="l" rtl="0">
              <a:spcBef>
                <a:spcPts val="0"/>
              </a:spcBef>
              <a:buClr>
                <a:schemeClr val="dk1"/>
              </a:buClr>
              <a:buFont typeface="Century Gothic"/>
              <a:buNone/>
            </a:pPr>
            <a:endParaRPr sz="1800" b="0"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buClr>
                <a:schemeClr val="dk1"/>
              </a:buClr>
              <a:buSzPct val="100000"/>
              <a:buFont typeface="Century Gothic"/>
              <a:buAutoNum type="arabicPeriod"/>
            </a:pPr>
            <a:r>
              <a:rPr lang="en-US" sz="1800" b="0" i="0" u="none" strike="noStrike" cap="none">
                <a:solidFill>
                  <a:schemeClr val="dk1"/>
                </a:solidFill>
                <a:latin typeface="Century Gothic"/>
                <a:ea typeface="Century Gothic"/>
                <a:cs typeface="Century Gothic"/>
                <a:sym typeface="Century Gothic"/>
              </a:rPr>
              <a:t>浏览器执行这些操作</a:t>
            </a:r>
          </a:p>
          <a:p>
            <a:pPr marL="342900" marR="0" lvl="0" indent="-342900" algn="l" rtl="0">
              <a:spcBef>
                <a:spcPts val="0"/>
              </a:spcBef>
              <a:buClr>
                <a:schemeClr val="dk1"/>
              </a:buClr>
              <a:buFont typeface="Century Gothic"/>
              <a:buNone/>
            </a:pPr>
            <a:endParaRPr sz="1800" b="0"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buClr>
                <a:schemeClr val="dk1"/>
              </a:buClr>
              <a:buSzPct val="100000"/>
              <a:buFont typeface="Century Gothic"/>
              <a:buAutoNum type="arabicPeriod"/>
            </a:pPr>
            <a:r>
              <a:rPr lang="en-US" sz="1800" b="0" i="0" u="none" strike="noStrike" cap="none">
                <a:solidFill>
                  <a:schemeClr val="dk1"/>
                </a:solidFill>
                <a:latin typeface="Century Gothic"/>
                <a:ea typeface="Century Gothic"/>
                <a:cs typeface="Century Gothic"/>
                <a:sym typeface="Century Gothic"/>
              </a:rPr>
              <a:t>浏览器将执行状态返回给HTTP Server</a:t>
            </a:r>
          </a:p>
          <a:p>
            <a:pPr marL="342900" marR="0" lvl="0" indent="-342900" algn="l" rtl="0">
              <a:spcBef>
                <a:spcPts val="0"/>
              </a:spcBef>
              <a:buClr>
                <a:schemeClr val="dk1"/>
              </a:buClr>
              <a:buFont typeface="Century Gothic"/>
              <a:buNone/>
            </a:pPr>
            <a:endParaRPr sz="1800" b="0" i="0" u="none" strike="noStrike" cap="none">
              <a:solidFill>
                <a:schemeClr val="dk1"/>
              </a:solidFill>
              <a:latin typeface="Century Gothic"/>
              <a:ea typeface="Century Gothic"/>
              <a:cs typeface="Century Gothic"/>
              <a:sym typeface="Century Gothic"/>
            </a:endParaRPr>
          </a:p>
          <a:p>
            <a:pPr marL="0" marR="0" lvl="0" indent="0" algn="l" rtl="0">
              <a:spcBef>
                <a:spcPts val="0"/>
              </a:spcBef>
              <a:buSzPct val="25000"/>
              <a:buNone/>
            </a:pPr>
            <a:r>
              <a:rPr lang="en-US" sz="1800" b="0" i="0" u="none" strike="noStrike" cap="none">
                <a:solidFill>
                  <a:schemeClr val="dk1"/>
                </a:solidFill>
                <a:latin typeface="Century Gothic"/>
                <a:ea typeface="Century Gothic"/>
                <a:cs typeface="Century Gothic"/>
                <a:sym typeface="Century Gothic"/>
              </a:rPr>
              <a:t>6.  HTTP Server再将这些状态信息返回给自动化脚本</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4.5  编译，部署自动化测试脚本</a:t>
            </a:r>
          </a:p>
        </p:txBody>
      </p:sp>
      <p:sp>
        <p:nvSpPr>
          <p:cNvPr id="636" name="Shape 636"/>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a:t>Maven</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Jenkins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Maven</a:t>
            </a:r>
          </a:p>
        </p:txBody>
      </p:sp>
      <p:sp>
        <p:nvSpPr>
          <p:cNvPr id="643" name="Shape 643"/>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0" lvl="0" indent="158750" rtl="0">
              <a:lnSpc>
                <a:spcPct val="115000"/>
              </a:lnSpc>
              <a:spcBef>
                <a:spcPts val="0"/>
              </a:spcBef>
              <a:buClr>
                <a:schemeClr val="dk1"/>
              </a:buClr>
              <a:buSzPct val="61111"/>
              <a:buFont typeface="Arial"/>
              <a:buNone/>
            </a:pPr>
            <a:r>
              <a:rPr lang="en-US">
                <a:solidFill>
                  <a:srgbClr val="3F3F3F"/>
                </a:solidFill>
              </a:rPr>
              <a:t>&lt;repositories&gt;</a:t>
            </a:r>
          </a:p>
          <a:p>
            <a:pPr marL="0" lvl="0" indent="158750" rtl="0">
              <a:lnSpc>
                <a:spcPct val="115000"/>
              </a:lnSpc>
              <a:spcBef>
                <a:spcPts val="0"/>
              </a:spcBef>
              <a:buClr>
                <a:schemeClr val="dk1"/>
              </a:buClr>
              <a:buSzPct val="61111"/>
              <a:buFont typeface="Arial"/>
              <a:buNone/>
            </a:pPr>
            <a:r>
              <a:rPr lang="en-US">
                <a:solidFill>
                  <a:srgbClr val="3F3F3F"/>
                </a:solidFill>
              </a:rPr>
              <a:t>  &lt;repository&gt;</a:t>
            </a:r>
          </a:p>
          <a:p>
            <a:pPr marL="0" lvl="0" indent="158750" rtl="0">
              <a:lnSpc>
                <a:spcPct val="115000"/>
              </a:lnSpc>
              <a:spcBef>
                <a:spcPts val="0"/>
              </a:spcBef>
              <a:buClr>
                <a:schemeClr val="dk1"/>
              </a:buClr>
              <a:buSzPct val="61111"/>
              <a:buFont typeface="Arial"/>
              <a:buNone/>
            </a:pPr>
            <a:r>
              <a:rPr lang="en-US">
                <a:solidFill>
                  <a:srgbClr val="3F3F3F"/>
                </a:solidFill>
              </a:rPr>
              <a:t>    &lt;id&gt;in-project&lt;/id&gt;</a:t>
            </a:r>
          </a:p>
          <a:p>
            <a:pPr marL="0" lvl="0" indent="158750" rtl="0">
              <a:lnSpc>
                <a:spcPct val="115000"/>
              </a:lnSpc>
              <a:spcBef>
                <a:spcPts val="0"/>
              </a:spcBef>
              <a:buClr>
                <a:schemeClr val="dk1"/>
              </a:buClr>
              <a:buSzPct val="61111"/>
              <a:buFont typeface="Arial"/>
              <a:buNone/>
            </a:pPr>
            <a:r>
              <a:rPr lang="en-US">
                <a:solidFill>
                  <a:srgbClr val="3F3F3F"/>
                </a:solidFill>
              </a:rPr>
              <a:t>    &lt;name&gt;In Project Repo&lt;/name&gt;</a:t>
            </a:r>
          </a:p>
          <a:p>
            <a:pPr marL="0" lvl="0" indent="158750" rtl="0">
              <a:lnSpc>
                <a:spcPct val="115000"/>
              </a:lnSpc>
              <a:spcBef>
                <a:spcPts val="0"/>
              </a:spcBef>
              <a:buClr>
                <a:schemeClr val="dk1"/>
              </a:buClr>
              <a:buSzPct val="61111"/>
              <a:buFont typeface="Arial"/>
              <a:buNone/>
            </a:pPr>
            <a:r>
              <a:rPr lang="en-US">
                <a:solidFill>
                  <a:srgbClr val="3F3F3F"/>
                </a:solidFill>
              </a:rPr>
              <a:t>    &lt;url&gt;file://Users/albert/.m2/repository&lt;/url&gt;</a:t>
            </a:r>
          </a:p>
          <a:p>
            <a:pPr marL="0" lvl="0" indent="158750" rtl="0">
              <a:lnSpc>
                <a:spcPct val="115000"/>
              </a:lnSpc>
              <a:spcBef>
                <a:spcPts val="0"/>
              </a:spcBef>
              <a:buClr>
                <a:schemeClr val="dk1"/>
              </a:buClr>
              <a:buSzPct val="61111"/>
              <a:buFont typeface="Arial"/>
              <a:buNone/>
            </a:pPr>
            <a:r>
              <a:rPr lang="en-US">
                <a:solidFill>
                  <a:srgbClr val="3F3F3F"/>
                </a:solidFill>
              </a:rPr>
              <a:t>  &lt;/repository&gt;</a:t>
            </a:r>
          </a:p>
          <a:p>
            <a:pPr marL="0" lvl="0" indent="158750" rtl="0">
              <a:lnSpc>
                <a:spcPct val="115000"/>
              </a:lnSpc>
              <a:spcBef>
                <a:spcPts val="0"/>
              </a:spcBef>
              <a:buClr>
                <a:schemeClr val="dk1"/>
              </a:buClr>
              <a:buSzPct val="61111"/>
              <a:buFont typeface="Arial"/>
              <a:buNone/>
            </a:pPr>
            <a:r>
              <a:rPr lang="en-US">
                <a:solidFill>
                  <a:srgbClr val="3F3F3F"/>
                </a:solidFill>
              </a:rPr>
              <a:t>&lt;/repositories&gt;</a:t>
            </a:r>
          </a:p>
          <a:p>
            <a:pPr lvl="0">
              <a:spcBef>
                <a:spcPts val="0"/>
              </a:spcBef>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Maven</a:t>
            </a:r>
          </a:p>
        </p:txBody>
      </p:sp>
      <p:sp>
        <p:nvSpPr>
          <p:cNvPr id="650" name="Shape 650"/>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a:spcBef>
                <a:spcPts val="0"/>
              </a:spcBef>
              <a:buClr>
                <a:srgbClr val="3F3F3F"/>
              </a:buClr>
            </a:pPr>
            <a:r>
              <a:rPr lang="en-US">
                <a:solidFill>
                  <a:srgbClr val="3F3F3F"/>
                </a:solidFill>
              </a:rPr>
              <a:t>Apache Maven 是一套软件工程管理和整合工具。基于工程对象模型（POM）的概念，通过一个中央信息管理模块，Maven 能够管理项目的构建、报告和文档。</a:t>
            </a:r>
          </a:p>
          <a:p>
            <a:pPr marL="457200" lvl="0" indent="-228600">
              <a:spcBef>
                <a:spcPts val="0"/>
              </a:spcBef>
              <a:buClr>
                <a:srgbClr val="3F3F3F"/>
              </a:buClr>
            </a:pPr>
            <a:r>
              <a:rPr lang="en-US">
                <a:solidFill>
                  <a:srgbClr val="3F3F3F"/>
                </a:solidFill>
              </a:rPr>
              <a:t>Maven 是一个项目管理和整合工具。Maven 为开发者提供了一套完整的构建生命周期框架。开发团队几乎不用花多少时间就能够自动完成工程的基础构建配置，因为 Maven 使用了一个标准的目录结构和一个默认的构建生命周期。</a:t>
            </a:r>
          </a:p>
          <a:p>
            <a:pPr marL="457200" lvl="0" indent="-228600">
              <a:spcBef>
                <a:spcPts val="0"/>
              </a:spcBef>
              <a:buClr>
                <a:srgbClr val="3F3F3F"/>
              </a:buClr>
            </a:pPr>
            <a:r>
              <a:rPr lang="en-US">
                <a:solidFill>
                  <a:srgbClr val="3F3F3F"/>
                </a:solidFill>
              </a:rPr>
              <a:t>在有多个开发团队环境的情况下，Maven 能够在很短的时间内使得每项工作都按照标准进行。因为大部分的工程配置操作都非常简单并且可复用，在创建报告、检查、构建和测试自动配置时，Maven 可以让开发者的工作变得更简单。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安装配置</a:t>
            </a:r>
          </a:p>
        </p:txBody>
      </p:sp>
      <p:sp>
        <p:nvSpPr>
          <p:cNvPr id="657" name="Shape 657"/>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环境变量</a:t>
            </a:r>
          </a:p>
          <a:p>
            <a:pPr lvl="0">
              <a:spcBef>
                <a:spcPts val="0"/>
              </a:spcBef>
              <a:buNone/>
            </a:pPr>
            <a:r>
              <a:rPr lang="en-US"/>
              <a:t>M2_HOME = …</a:t>
            </a:r>
          </a:p>
          <a:p>
            <a:pPr lvl="0">
              <a:spcBef>
                <a:spcPts val="0"/>
              </a:spcBef>
              <a:buNone/>
            </a:pPr>
            <a:r>
              <a:rPr lang="en-US"/>
              <a:t>M2 = $M2_HOME/bin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Shape 663"/>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pom</a:t>
            </a:r>
          </a:p>
        </p:txBody>
      </p:sp>
      <p:sp>
        <p:nvSpPr>
          <p:cNvPr id="664" name="Shape 664"/>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rtl="0">
              <a:lnSpc>
                <a:spcPct val="115000"/>
              </a:lnSpc>
              <a:spcBef>
                <a:spcPts val="0"/>
              </a:spcBef>
              <a:buClr>
                <a:srgbClr val="3F3F3F"/>
              </a:buClr>
            </a:pPr>
            <a:r>
              <a:rPr lang="en-US">
                <a:solidFill>
                  <a:srgbClr val="3F3F3F"/>
                </a:solidFill>
              </a:rPr>
              <a:t>Project Object Model (POM) 的简称</a:t>
            </a:r>
          </a:p>
          <a:p>
            <a:pPr marL="457200" lvl="0" indent="-228600" rtl="0">
              <a:lnSpc>
                <a:spcPct val="115000"/>
              </a:lnSpc>
              <a:spcBef>
                <a:spcPts val="0"/>
              </a:spcBef>
              <a:buClr>
                <a:srgbClr val="3F3F3F"/>
              </a:buClr>
            </a:pPr>
            <a:r>
              <a:rPr lang="en-US">
                <a:solidFill>
                  <a:srgbClr val="3F3F3F"/>
                </a:solidFill>
              </a:rPr>
              <a:t>POM 代表工程对象模型。它是使用 Maven 工作时的基本组建，是一个 xml 文件。它被放在工程根目录下，文件命名为 pom.xml。</a:t>
            </a:r>
          </a:p>
          <a:p>
            <a:pPr marL="457200" lvl="0" indent="-228600" rtl="0">
              <a:lnSpc>
                <a:spcPct val="115000"/>
              </a:lnSpc>
              <a:spcBef>
                <a:spcPts val="0"/>
              </a:spcBef>
              <a:buClr>
                <a:srgbClr val="3F3F3F"/>
              </a:buClr>
            </a:pPr>
            <a:r>
              <a:rPr lang="en-US">
                <a:solidFill>
                  <a:srgbClr val="3F3F3F"/>
                </a:solidFill>
              </a:rPr>
              <a:t>POM 包含了关于工程和各种配置细节的信息，Maven 使用这些信息构建工程。</a:t>
            </a:r>
          </a:p>
          <a:p>
            <a:pPr lvl="0">
              <a:spcBef>
                <a:spcPts val="0"/>
              </a:spcBef>
              <a:buNone/>
            </a:pPr>
            <a:endParaRPr/>
          </a:p>
        </p:txBody>
      </p:sp>
      <p:pic>
        <p:nvPicPr>
          <p:cNvPr id="665" name="Shape 665" descr="Screen Shot 2017-03-15 at 4.52.25 AM.png"/>
          <p:cNvPicPr preferRelativeResize="0"/>
          <p:nvPr/>
        </p:nvPicPr>
        <p:blipFill>
          <a:blip r:embed="rId3">
            <a:alphaModFix/>
          </a:blip>
          <a:stretch>
            <a:fillRect/>
          </a:stretch>
        </p:blipFill>
        <p:spPr>
          <a:xfrm>
            <a:off x="3519925" y="3738100"/>
            <a:ext cx="5765349" cy="271462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pom.xml</a:t>
            </a:r>
          </a:p>
        </p:txBody>
      </p:sp>
      <p:sp>
        <p:nvSpPr>
          <p:cNvPr id="672" name="Shape 672"/>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rtl="0">
              <a:spcBef>
                <a:spcPts val="0"/>
              </a:spcBef>
              <a:buClr>
                <a:srgbClr val="262626"/>
              </a:buClr>
            </a:pPr>
            <a:r>
              <a:rPr lang="en-US">
                <a:solidFill>
                  <a:srgbClr val="262626"/>
                </a:solidFill>
              </a:rPr>
              <a:t>所有的 POM 文件需要 project 元素和三个必须的字段：groupId, artifactId,version</a:t>
            </a:r>
          </a:p>
          <a:p>
            <a:pPr marL="457200" lvl="0" indent="-228600">
              <a:spcBef>
                <a:spcPts val="0"/>
              </a:spcBef>
              <a:buClr>
                <a:srgbClr val="262626"/>
              </a:buClr>
            </a:pPr>
            <a:endParaRPr>
              <a:solidFill>
                <a:srgbClr val="262626"/>
              </a:solidFill>
            </a:endParaRPr>
          </a:p>
          <a:p>
            <a:pPr marL="457200" lvl="0" indent="-228600" rtl="0">
              <a:spcBef>
                <a:spcPts val="0"/>
              </a:spcBef>
              <a:buClr>
                <a:srgbClr val="262626"/>
              </a:buClr>
            </a:pPr>
            <a:r>
              <a:rPr lang="en-US">
                <a:solidFill>
                  <a:srgbClr val="262626"/>
                </a:solidFill>
              </a:rPr>
              <a:t>groupId</a:t>
            </a:r>
          </a:p>
          <a:p>
            <a:pPr marL="914400" lvl="1" indent="-228600">
              <a:spcBef>
                <a:spcPts val="0"/>
              </a:spcBef>
              <a:buClr>
                <a:srgbClr val="262626"/>
              </a:buClr>
            </a:pPr>
            <a:r>
              <a:rPr lang="en-US">
                <a:solidFill>
                  <a:srgbClr val="262626"/>
                </a:solidFill>
              </a:rPr>
              <a:t>这是工程组的标识。它在一个组织或者项目中通常是唯一的。例如，一个银行组织 com.company.bank 拥有所有的和银行相关的项目。</a:t>
            </a:r>
          </a:p>
          <a:p>
            <a:pPr marL="457200" lvl="0" indent="-228600" rtl="0">
              <a:spcBef>
                <a:spcPts val="0"/>
              </a:spcBef>
              <a:buClr>
                <a:srgbClr val="262626"/>
              </a:buClr>
            </a:pPr>
            <a:r>
              <a:rPr lang="en-US">
                <a:solidFill>
                  <a:srgbClr val="262626"/>
                </a:solidFill>
              </a:rPr>
              <a:t>artifactId</a:t>
            </a:r>
          </a:p>
          <a:p>
            <a:pPr marL="914400" lvl="1" indent="-342900">
              <a:spcBef>
                <a:spcPts val="0"/>
              </a:spcBef>
              <a:buClr>
                <a:srgbClr val="262626"/>
              </a:buClr>
              <a:buSzPct val="100000"/>
            </a:pPr>
            <a:r>
              <a:rPr lang="en-US" sz="1800">
                <a:solidFill>
                  <a:srgbClr val="262626"/>
                </a:solidFill>
              </a:rPr>
              <a:t>这是工程的标识。它通常是工程的名称。例如，消费者银行。groupId 和 artifactId 一起定义了 artifact 在仓库中的位置。</a:t>
            </a:r>
          </a:p>
          <a:p>
            <a:pPr marL="457200" lvl="0" indent="-228600" rtl="0">
              <a:spcBef>
                <a:spcPts val="0"/>
              </a:spcBef>
              <a:buClr>
                <a:srgbClr val="262626"/>
              </a:buClr>
            </a:pPr>
            <a:r>
              <a:rPr lang="en-US">
                <a:solidFill>
                  <a:srgbClr val="262626"/>
                </a:solidFill>
              </a:rPr>
              <a:t>version</a:t>
            </a:r>
          </a:p>
          <a:p>
            <a:pPr marL="914400" lvl="1" indent="-342900" rtl="0">
              <a:lnSpc>
                <a:spcPct val="115000"/>
              </a:lnSpc>
              <a:spcBef>
                <a:spcPts val="0"/>
              </a:spcBef>
              <a:buClr>
                <a:srgbClr val="262626"/>
              </a:buClr>
              <a:buSzPct val="100000"/>
            </a:pPr>
            <a:r>
              <a:rPr lang="en-US" sz="1800">
                <a:solidFill>
                  <a:srgbClr val="262626"/>
                </a:solidFill>
              </a:rPr>
              <a:t>在 artifact 的仓库中，它用来区分不同的版本。例如：</a:t>
            </a:r>
          </a:p>
          <a:p>
            <a:pPr marL="914400" lvl="1" indent="-342900" rtl="0">
              <a:lnSpc>
                <a:spcPct val="115000"/>
              </a:lnSpc>
              <a:spcBef>
                <a:spcPts val="0"/>
              </a:spcBef>
              <a:buClr>
                <a:srgbClr val="262626"/>
              </a:buClr>
              <a:buSzPct val="100000"/>
            </a:pPr>
            <a:r>
              <a:rPr lang="en-US" sz="1800">
                <a:solidFill>
                  <a:srgbClr val="262626"/>
                </a:solidFill>
              </a:rPr>
              <a:t>com.company.bank:consumer-banking:1.0</a:t>
            </a:r>
          </a:p>
          <a:p>
            <a:pPr marL="914400" lvl="1" indent="-342900" rtl="0">
              <a:lnSpc>
                <a:spcPct val="115000"/>
              </a:lnSpc>
              <a:spcBef>
                <a:spcPts val="0"/>
              </a:spcBef>
              <a:buClr>
                <a:srgbClr val="262626"/>
              </a:buClr>
              <a:buSzPct val="100000"/>
            </a:pPr>
            <a:r>
              <a:rPr lang="en-US" sz="1800">
                <a:solidFill>
                  <a:srgbClr val="262626"/>
                </a:solidFill>
              </a:rPr>
              <a:t>com.company.bank:consumer-banking:1.1.</a:t>
            </a:r>
          </a:p>
          <a:p>
            <a:pPr marL="914400" lvl="1" indent="-228600">
              <a:spcBef>
                <a:spcPts val="0"/>
              </a:spcBef>
              <a:buClr>
                <a:srgbClr val="262626"/>
              </a:buClr>
            </a:pPr>
            <a:endParaRPr>
              <a:solidFill>
                <a:srgbClr val="26262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Maven - 生命周期</a:t>
            </a:r>
          </a:p>
        </p:txBody>
      </p:sp>
      <p:sp>
        <p:nvSpPr>
          <p:cNvPr id="679" name="Shape 679"/>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r>
              <a:rPr lang="en-US"/>
              <a:t>Sequence of phases, </a:t>
            </a:r>
            <a:r>
              <a:rPr lang="en-US">
                <a:solidFill>
                  <a:srgbClr val="3F3F3F"/>
                </a:solidFill>
              </a:rPr>
              <a:t>每个阶段定义了目标被执行的顺序。这里的阶段是生命周期的一部分。</a:t>
            </a:r>
          </a:p>
          <a:p>
            <a:pPr lvl="0">
              <a:spcBef>
                <a:spcPts val="0"/>
              </a:spcBef>
              <a:buNone/>
            </a:pPr>
            <a:r>
              <a:rPr lang="en-US"/>
              <a:t>三个标准的生命周期(Life Cycle)</a:t>
            </a:r>
          </a:p>
          <a:p>
            <a:pPr lvl="0">
              <a:spcBef>
                <a:spcPts val="0"/>
              </a:spcBef>
              <a:buNone/>
            </a:pPr>
            <a:r>
              <a:rPr lang="en-US"/>
              <a:t>Default, Clean, Site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Default 生命周期</a:t>
            </a:r>
          </a:p>
        </p:txBody>
      </p:sp>
      <p:sp>
        <p:nvSpPr>
          <p:cNvPr id="686" name="Shape 686"/>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a:spcBef>
                <a:spcPts val="0"/>
              </a:spcBef>
            </a:pPr>
            <a:r>
              <a:rPr lang="en-US"/>
              <a:t>Maven的主要生命周期，包含以下阶段（phases），</a:t>
            </a:r>
          </a:p>
          <a:p>
            <a:pPr marL="914400" lvl="1" indent="-228600">
              <a:spcBef>
                <a:spcPts val="0"/>
              </a:spcBef>
              <a:buClr>
                <a:srgbClr val="3F3F3F"/>
              </a:buClr>
            </a:pPr>
            <a:r>
              <a:rPr lang="en-US">
                <a:solidFill>
                  <a:srgbClr val="3F3F3F"/>
                </a:solidFill>
              </a:rPr>
              <a:t>Validate </a:t>
            </a:r>
          </a:p>
          <a:p>
            <a:pPr marL="914400" lvl="1" indent="-228600">
              <a:spcBef>
                <a:spcPts val="0"/>
              </a:spcBef>
              <a:buClr>
                <a:srgbClr val="3F3F3F"/>
              </a:buClr>
            </a:pPr>
            <a:r>
              <a:rPr lang="en-US">
                <a:solidFill>
                  <a:srgbClr val="3F3F3F"/>
                </a:solidFill>
              </a:rPr>
              <a:t>compile</a:t>
            </a:r>
          </a:p>
          <a:p>
            <a:pPr marL="914400" lvl="1" indent="-228600">
              <a:spcBef>
                <a:spcPts val="0"/>
              </a:spcBef>
              <a:buClr>
                <a:srgbClr val="3F3F3F"/>
              </a:buClr>
            </a:pPr>
            <a:r>
              <a:rPr lang="en-US">
                <a:solidFill>
                  <a:srgbClr val="3F3F3F"/>
                </a:solidFill>
              </a:rPr>
              <a:t>test</a:t>
            </a:r>
          </a:p>
          <a:p>
            <a:pPr marL="914400" lvl="1" indent="-228600">
              <a:spcBef>
                <a:spcPts val="0"/>
              </a:spcBef>
              <a:buClr>
                <a:srgbClr val="3F3F3F"/>
              </a:buClr>
            </a:pPr>
            <a:r>
              <a:rPr lang="en-US">
                <a:solidFill>
                  <a:srgbClr val="3F3F3F"/>
                </a:solidFill>
              </a:rPr>
              <a:t>package</a:t>
            </a:r>
          </a:p>
          <a:p>
            <a:pPr marL="914400" lvl="1" indent="-228600">
              <a:spcBef>
                <a:spcPts val="0"/>
              </a:spcBef>
              <a:buClr>
                <a:srgbClr val="3F3F3F"/>
              </a:buClr>
            </a:pPr>
            <a:r>
              <a:rPr lang="en-US">
                <a:solidFill>
                  <a:srgbClr val="3F3F3F"/>
                </a:solidFill>
              </a:rPr>
              <a:t>verify</a:t>
            </a:r>
          </a:p>
          <a:p>
            <a:pPr marL="914400" lvl="1" indent="-228600">
              <a:spcBef>
                <a:spcPts val="0"/>
              </a:spcBef>
              <a:buClr>
                <a:srgbClr val="3F3F3F"/>
              </a:buClr>
            </a:pPr>
            <a:r>
              <a:rPr lang="en-US">
                <a:solidFill>
                  <a:srgbClr val="3F3F3F"/>
                </a:solidFill>
              </a:rPr>
              <a:t>install</a:t>
            </a:r>
          </a:p>
          <a:p>
            <a:pPr marL="914400" lvl="1" indent="-228600" rtl="0">
              <a:spcBef>
                <a:spcPts val="0"/>
              </a:spcBef>
              <a:buClr>
                <a:srgbClr val="3F3F3F"/>
              </a:buClr>
            </a:pPr>
            <a:r>
              <a:rPr lang="en-US">
                <a:solidFill>
                  <a:srgbClr val="3F3F3F"/>
                </a:solidFill>
              </a:rPr>
              <a:t>deploy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Maven - Repository</a:t>
            </a:r>
          </a:p>
        </p:txBody>
      </p:sp>
      <p:sp>
        <p:nvSpPr>
          <p:cNvPr id="693" name="Shape 693"/>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a:spcBef>
                <a:spcPts val="0"/>
              </a:spcBef>
            </a:pPr>
            <a:r>
              <a:rPr lang="en-US"/>
              <a:t>三种仓库</a:t>
            </a:r>
          </a:p>
          <a:p>
            <a:pPr marL="457200" lvl="0" indent="-228600" rtl="0">
              <a:lnSpc>
                <a:spcPct val="115000"/>
              </a:lnSpc>
              <a:spcBef>
                <a:spcPts val="0"/>
              </a:spcBef>
              <a:buClr>
                <a:srgbClr val="3F3F3F"/>
              </a:buClr>
            </a:pPr>
            <a:r>
              <a:rPr lang="en-US">
                <a:solidFill>
                  <a:srgbClr val="3F3F3F"/>
                </a:solidFill>
              </a:rPr>
              <a:t>本地（local）</a:t>
            </a:r>
          </a:p>
          <a:p>
            <a:pPr marL="914400" lvl="1" indent="-228600" rtl="0">
              <a:lnSpc>
                <a:spcPct val="115000"/>
              </a:lnSpc>
              <a:spcBef>
                <a:spcPts val="0"/>
              </a:spcBef>
              <a:buClr>
                <a:srgbClr val="3F3F3F"/>
              </a:buClr>
            </a:pPr>
            <a:r>
              <a:rPr lang="en-US" sz="1800">
                <a:solidFill>
                  <a:srgbClr val="3F3F3F"/>
                </a:solidFill>
              </a:rPr>
              <a:t>Maven 本地仓库是机器上的一个文件夹。它在你第一次运行任何 maven 命令的时候创建。</a:t>
            </a:r>
          </a:p>
          <a:p>
            <a:pPr marL="457200" lvl="0" indent="-228600" rtl="0">
              <a:lnSpc>
                <a:spcPct val="115000"/>
              </a:lnSpc>
              <a:spcBef>
                <a:spcPts val="0"/>
              </a:spcBef>
              <a:buClr>
                <a:srgbClr val="3F3F3F"/>
              </a:buClr>
            </a:pPr>
            <a:r>
              <a:rPr lang="en-US">
                <a:solidFill>
                  <a:srgbClr val="3F3F3F"/>
                </a:solidFill>
              </a:rPr>
              <a:t>中央（central）</a:t>
            </a:r>
          </a:p>
          <a:p>
            <a:pPr marL="914400" lvl="1" indent="-228600" rtl="0">
              <a:lnSpc>
                <a:spcPct val="115000"/>
              </a:lnSpc>
              <a:spcBef>
                <a:spcPts val="0"/>
              </a:spcBef>
              <a:buClr>
                <a:srgbClr val="3F3F3F"/>
              </a:buClr>
            </a:pPr>
            <a:r>
              <a:rPr lang="en-US" sz="1800">
                <a:solidFill>
                  <a:srgbClr val="3F3F3F"/>
                </a:solidFill>
              </a:rPr>
              <a:t>Maven 中央仓库是由 Maven 社区提供的仓库，其中包含了大量常用的库。</a:t>
            </a:r>
          </a:p>
          <a:p>
            <a:pPr marL="457200" lvl="0" indent="-228600" rtl="0">
              <a:lnSpc>
                <a:spcPct val="115000"/>
              </a:lnSpc>
              <a:spcBef>
                <a:spcPts val="0"/>
              </a:spcBef>
              <a:buClr>
                <a:srgbClr val="3F3F3F"/>
              </a:buClr>
            </a:pPr>
            <a:r>
              <a:rPr lang="en-US">
                <a:solidFill>
                  <a:srgbClr val="3F3F3F"/>
                </a:solidFill>
              </a:rPr>
              <a:t>远程（remote）</a:t>
            </a:r>
          </a:p>
          <a:p>
            <a:pPr marL="914400" lvl="1" indent="-228600" rtl="0">
              <a:lnSpc>
                <a:spcPct val="115000"/>
              </a:lnSpc>
              <a:spcBef>
                <a:spcPts val="0"/>
              </a:spcBef>
              <a:buClr>
                <a:srgbClr val="3F3F3F"/>
              </a:buClr>
            </a:pPr>
            <a:r>
              <a:rPr lang="en-US" sz="1800">
                <a:solidFill>
                  <a:srgbClr val="3F3F3F"/>
                </a:solidFill>
              </a:rPr>
              <a:t>它是开发人员自己定制仓库</a:t>
            </a:r>
          </a:p>
          <a:p>
            <a:pPr lvl="0">
              <a:spcBef>
                <a:spcPts val="0"/>
              </a:spcBef>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Shape 699"/>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Maven - dependencies</a:t>
            </a:r>
          </a:p>
        </p:txBody>
      </p:sp>
      <p:sp>
        <p:nvSpPr>
          <p:cNvPr id="700" name="Shape 700"/>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a:spcBef>
                <a:spcPts val="0"/>
              </a:spcBef>
            </a:pPr>
            <a:r>
              <a:rPr lang="en-US"/>
              <a:t>搜索本地仓库</a:t>
            </a:r>
          </a:p>
          <a:p>
            <a:pPr marL="457200" lvl="0" indent="-228600">
              <a:spcBef>
                <a:spcPts val="0"/>
              </a:spcBef>
            </a:pPr>
            <a:r>
              <a:rPr lang="en-US"/>
              <a:t>搜索中央仓库</a:t>
            </a:r>
          </a:p>
          <a:p>
            <a:pPr marL="457200" lvl="0" indent="-228600">
              <a:spcBef>
                <a:spcPts val="0"/>
              </a:spcBef>
            </a:pPr>
            <a:r>
              <a:rPr lang="en-US"/>
              <a:t>搜索远程仓库</a:t>
            </a:r>
          </a:p>
          <a:p>
            <a:pPr marL="457200" lvl="0" indent="-228600">
              <a:spcBef>
                <a:spcPts val="0"/>
              </a:spcBef>
            </a:pPr>
            <a:r>
              <a:rPr lang="en-US"/>
              <a:t>下载 or 异常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592925" y="624110"/>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240" b="0" i="0" u="none" strike="noStrike" cap="none">
                <a:solidFill>
                  <a:srgbClr val="262626"/>
                </a:solidFill>
                <a:latin typeface="Century Gothic"/>
                <a:ea typeface="Century Gothic"/>
                <a:cs typeface="Century Gothic"/>
                <a:sym typeface="Century Gothic"/>
              </a:rPr>
              <a:t>Selenium支持的语言,平台</a:t>
            </a:r>
            <a:br>
              <a:rPr lang="en-US" sz="3240" b="0" i="0" u="none" strike="noStrike" cap="none">
                <a:solidFill>
                  <a:srgbClr val="262626"/>
                </a:solidFill>
                <a:latin typeface="Century Gothic"/>
                <a:ea typeface="Century Gothic"/>
                <a:cs typeface="Century Gothic"/>
                <a:sym typeface="Century Gothic"/>
              </a:rPr>
            </a:br>
            <a:r>
              <a:rPr lang="en-US" sz="3240" b="0" i="0" u="none" strike="noStrike" cap="none">
                <a:solidFill>
                  <a:srgbClr val="262626"/>
                </a:solidFill>
                <a:latin typeface="Century Gothic"/>
                <a:ea typeface="Century Gothic"/>
                <a:cs typeface="Century Gothic"/>
                <a:sym typeface="Century Gothic"/>
              </a:rPr>
              <a:t/>
            </a:r>
            <a:br>
              <a:rPr lang="en-US" sz="3240" b="0" i="0" u="none" strike="noStrike" cap="none">
                <a:solidFill>
                  <a:srgbClr val="262626"/>
                </a:solidFill>
                <a:latin typeface="Century Gothic"/>
                <a:ea typeface="Century Gothic"/>
                <a:cs typeface="Century Gothic"/>
                <a:sym typeface="Century Gothic"/>
              </a:rPr>
            </a:br>
            <a:endParaRPr lang="en-US" sz="3240" b="0" i="0" u="none" strike="noStrike" cap="none">
              <a:solidFill>
                <a:srgbClr val="262626"/>
              </a:solidFill>
              <a:latin typeface="Century Gothic"/>
              <a:ea typeface="Century Gothic"/>
              <a:cs typeface="Century Gothic"/>
              <a:sym typeface="Century Gothic"/>
            </a:endParaRPr>
          </a:p>
        </p:txBody>
      </p:sp>
      <p:sp>
        <p:nvSpPr>
          <p:cNvPr id="215" name="Shape 215"/>
          <p:cNvSpPr txBox="1">
            <a:spLocks noGrp="1"/>
          </p:cNvSpPr>
          <p:nvPr>
            <p:ph type="body" idx="1"/>
          </p:nvPr>
        </p:nvSpPr>
        <p:spPr>
          <a:xfrm>
            <a:off x="2589211" y="2133600"/>
            <a:ext cx="8915400" cy="37776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Arial"/>
                <a:ea typeface="Arial"/>
                <a:cs typeface="Arial"/>
                <a:sym typeface="Arial"/>
              </a:rPr>
              <a:t>支持多种语言</a:t>
            </a:r>
          </a:p>
          <a:p>
            <a:pPr marL="342900" marR="0" lvl="0" indent="-34290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Arial"/>
                <a:ea typeface="Arial"/>
                <a:cs typeface="Arial"/>
                <a:sym typeface="Arial"/>
              </a:rPr>
              <a:t> 支持自动录制动作和自动生成Java, C#, Python, Ruby，Perl，PHP等不同语言的测试脚本</a:t>
            </a:r>
          </a:p>
          <a:p>
            <a:pPr marL="342900" marR="0" lvl="0" indent="-342900" algn="l" rtl="0">
              <a:spcBef>
                <a:spcPts val="1000"/>
              </a:spcBef>
              <a:spcAft>
                <a:spcPts val="0"/>
              </a:spcAft>
              <a:buClr>
                <a:schemeClr val="accent1"/>
              </a:buClr>
              <a:buSzPct val="25000"/>
              <a:buFont typeface="Noto Sans Symbols"/>
              <a:buNone/>
            </a:pPr>
            <a:endParaRPr sz="1800" b="0" i="0" u="none" strike="noStrike" cap="none">
              <a:solidFill>
                <a:srgbClr val="3F3F3F"/>
              </a:solidFill>
              <a:latin typeface="Arial"/>
              <a:ea typeface="Arial"/>
              <a:cs typeface="Arial"/>
              <a:sym typeface="Arial"/>
            </a:endParaRP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Arial"/>
                <a:ea typeface="Arial"/>
                <a:cs typeface="Arial"/>
                <a:sym typeface="Arial"/>
              </a:rPr>
              <a:t>跨平台</a:t>
            </a:r>
          </a:p>
          <a:p>
            <a:pPr marL="342900" marR="0" lvl="0" indent="-34290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Arial"/>
                <a:ea typeface="Arial"/>
                <a:cs typeface="Arial"/>
                <a:sym typeface="Arial"/>
              </a:rPr>
              <a:t>Windows, Linux, IOS, Android, Mac</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Shape 706"/>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Maven - 工程模版</a:t>
            </a:r>
          </a:p>
        </p:txBody>
      </p:sp>
      <p:sp>
        <p:nvSpPr>
          <p:cNvPr id="707" name="Shape 707"/>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a:spcBef>
                <a:spcPts val="0"/>
              </a:spcBef>
              <a:buClr>
                <a:srgbClr val="262626"/>
              </a:buClr>
            </a:pPr>
            <a:r>
              <a:rPr lang="en-US">
                <a:solidFill>
                  <a:srgbClr val="262626"/>
                </a:solidFill>
              </a:rPr>
              <a:t>Maven 使用原型（Archetype）概念为用户提供了大量不同类型的工程模版（614 个）</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504790" y="427666"/>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4.5.2  Jenkins</a:t>
            </a:r>
          </a:p>
        </p:txBody>
      </p:sp>
      <p:sp>
        <p:nvSpPr>
          <p:cNvPr id="713" name="Shape 713"/>
          <p:cNvSpPr txBox="1">
            <a:spLocks noGrp="1"/>
          </p:cNvSpPr>
          <p:nvPr>
            <p:ph type="body" idx="1"/>
          </p:nvPr>
        </p:nvSpPr>
        <p:spPr>
          <a:xfrm>
            <a:off x="2192605" y="1505638"/>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Jenkins是基于Java开发的一种持续集成工具，用于监控持续重复的工作</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安装步骤，请参考Installation file的具体步骤</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打开安装好的Jenkins, 在Manage Jenkins -&gt; Configure System下配置Ant 和Java</a:t>
            </a:r>
          </a:p>
        </p:txBody>
      </p:sp>
      <p:pic>
        <p:nvPicPr>
          <p:cNvPr id="714" name="Shape 714"/>
          <p:cNvPicPr preferRelativeResize="0"/>
          <p:nvPr/>
        </p:nvPicPr>
        <p:blipFill rotWithShape="1">
          <a:blip r:embed="rId3">
            <a:alphaModFix/>
          </a:blip>
          <a:srcRect/>
          <a:stretch/>
        </p:blipFill>
        <p:spPr>
          <a:xfrm>
            <a:off x="2976499" y="3067863"/>
            <a:ext cx="7347611" cy="3096927"/>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txBox="1">
            <a:spLocks noGrp="1"/>
          </p:cNvSpPr>
          <p:nvPr>
            <p:ph type="title"/>
          </p:nvPr>
        </p:nvSpPr>
        <p:spPr>
          <a:xfrm>
            <a:off x="2350553" y="164156"/>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Jenkins - 2</a:t>
            </a:r>
          </a:p>
        </p:txBody>
      </p:sp>
      <p:sp>
        <p:nvSpPr>
          <p:cNvPr id="720" name="Shape 720"/>
          <p:cNvSpPr txBox="1">
            <a:spLocks noGrp="1"/>
          </p:cNvSpPr>
          <p:nvPr>
            <p:ph type="body" idx="1"/>
          </p:nvPr>
        </p:nvSpPr>
        <p:spPr>
          <a:xfrm>
            <a:off x="2240384" y="925112"/>
            <a:ext cx="8915400" cy="46328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返回Jenkins首页，创建一个自由风格的 new job</a:t>
            </a:r>
          </a:p>
        </p:txBody>
      </p:sp>
      <p:pic>
        <p:nvPicPr>
          <p:cNvPr id="721" name="Shape 721"/>
          <p:cNvPicPr preferRelativeResize="0"/>
          <p:nvPr/>
        </p:nvPicPr>
        <p:blipFill rotWithShape="1">
          <a:blip r:embed="rId3">
            <a:alphaModFix/>
          </a:blip>
          <a:srcRect/>
          <a:stretch/>
        </p:blipFill>
        <p:spPr>
          <a:xfrm>
            <a:off x="2350553" y="1330555"/>
            <a:ext cx="6782428" cy="2015974"/>
          </a:xfrm>
          <a:prstGeom prst="rect">
            <a:avLst/>
          </a:prstGeom>
          <a:noFill/>
          <a:ln>
            <a:noFill/>
          </a:ln>
        </p:spPr>
      </p:pic>
      <p:sp>
        <p:nvSpPr>
          <p:cNvPr id="722" name="Shape 722"/>
          <p:cNvSpPr txBox="1"/>
          <p:nvPr/>
        </p:nvSpPr>
        <p:spPr>
          <a:xfrm>
            <a:off x="2350553" y="3486307"/>
            <a:ext cx="619853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指定Ant build file</a:t>
            </a:r>
          </a:p>
        </p:txBody>
      </p:sp>
      <p:pic>
        <p:nvPicPr>
          <p:cNvPr id="723" name="Shape 723"/>
          <p:cNvPicPr preferRelativeResize="0"/>
          <p:nvPr/>
        </p:nvPicPr>
        <p:blipFill rotWithShape="1">
          <a:blip r:embed="rId4">
            <a:alphaModFix/>
          </a:blip>
          <a:srcRect/>
          <a:stretch/>
        </p:blipFill>
        <p:spPr>
          <a:xfrm>
            <a:off x="2350552" y="3935092"/>
            <a:ext cx="6782428" cy="1922577"/>
          </a:xfrm>
          <a:prstGeom prst="rect">
            <a:avLst/>
          </a:prstGeom>
          <a:noFill/>
          <a:ln>
            <a:noFill/>
          </a:ln>
        </p:spPr>
      </p:pic>
      <p:sp>
        <p:nvSpPr>
          <p:cNvPr id="724" name="Shape 724"/>
          <p:cNvSpPr txBox="1"/>
          <p:nvPr/>
        </p:nvSpPr>
        <p:spPr>
          <a:xfrm>
            <a:off x="2350553" y="6081310"/>
            <a:ext cx="560362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保存后即可进行构建</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文本占位符 2"/>
          <p:cNvSpPr>
            <a:spLocks noGrp="1"/>
          </p:cNvSpPr>
          <p:nvPr>
            <p:ph type="body" idx="1"/>
          </p:nvPr>
        </p:nvSpPr>
        <p:spPr/>
        <p:txBody>
          <a:bodyPr/>
          <a:lstStyle/>
          <a:p>
            <a:r>
              <a:rPr kumimoji="1" lang="en-US" altLang="zh-CN" sz="3600" dirty="0" smtClean="0">
                <a:hlinkClick r:id="rId2"/>
              </a:rPr>
              <a:t>Albert.mjy@</a:t>
            </a:r>
            <a:r>
              <a:rPr kumimoji="1" lang="en-US" altLang="zh-CN" sz="3600" dirty="0" smtClean="0">
                <a:hlinkClick r:id="rId2"/>
              </a:rPr>
              <a:t>gmail.com</a:t>
            </a:r>
            <a:endParaRPr kumimoji="1" lang="en-US" altLang="zh-CN" sz="3600" dirty="0" smtClean="0"/>
          </a:p>
          <a:p>
            <a:r>
              <a:rPr kumimoji="1" lang="en-US" altLang="zh-CN" sz="3600" dirty="0" err="1" smtClean="0"/>
              <a:t>WeChat</a:t>
            </a:r>
            <a:r>
              <a:rPr kumimoji="1" lang="zh-CN" altLang="en-US" sz="3600" dirty="0" smtClean="0"/>
              <a:t>：</a:t>
            </a:r>
            <a:endParaRPr kumimoji="1" lang="en-US" altLang="zh-CN" sz="3600" dirty="0"/>
          </a:p>
          <a:p>
            <a:endParaRPr kumimoji="1" lang="zh-CN" altLang="en-US" sz="3600" dirty="0"/>
          </a:p>
        </p:txBody>
      </p:sp>
      <p:pic>
        <p:nvPicPr>
          <p:cNvPr id="6" name="图片 5" descr="myQRC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226" y="2897085"/>
            <a:ext cx="2758355" cy="2797283"/>
          </a:xfrm>
          <a:prstGeom prst="rect">
            <a:avLst/>
          </a:prstGeom>
        </p:spPr>
      </p:pic>
    </p:spTree>
    <p:extLst>
      <p:ext uri="{BB962C8B-B14F-4D97-AF65-F5344CB8AC3E}">
        <p14:creationId xmlns:p14="http://schemas.microsoft.com/office/powerpoint/2010/main" val="4187024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Shape 736"/>
          <p:cNvSpPr txBox="1">
            <a:spLocks noGrp="1"/>
          </p:cNvSpPr>
          <p:nvPr>
            <p:ph type="body" idx="1"/>
          </p:nvPr>
        </p:nvSpPr>
        <p:spPr>
          <a:xfrm>
            <a:off x="2045200" y="2006277"/>
            <a:ext cx="8915400" cy="3777622"/>
          </a:xfrm>
          <a:prstGeom prst="rect">
            <a:avLst/>
          </a:prstGeom>
          <a:noFill/>
          <a:ln>
            <a:noFill/>
          </a:ln>
          <a:effectLst>
            <a:outerShdw blurRad="50799" dist="38100" dir="2700000" algn="tl" rotWithShape="0">
              <a:srgbClr val="839943">
                <a:alpha val="40000"/>
              </a:srgbClr>
            </a:outerShdw>
          </a:effectLst>
        </p:spPr>
        <p:txBody>
          <a:bodyPr lIns="91425" tIns="45700" rIns="91425" bIns="45700" anchor="t" anchorCtr="0">
            <a:noAutofit/>
          </a:bodyPr>
          <a:lstStyle/>
          <a:p>
            <a:pPr marL="0" marR="0" lvl="0" indent="0" algn="ctr" rtl="0">
              <a:spcBef>
                <a:spcPts val="0"/>
              </a:spcBef>
              <a:spcAft>
                <a:spcPts val="0"/>
              </a:spcAft>
              <a:buClr>
                <a:schemeClr val="accent1"/>
              </a:buClr>
              <a:buSzPct val="25000"/>
              <a:buFont typeface="Noto Sans Symbols"/>
              <a:buNone/>
            </a:pPr>
            <a:r>
              <a:rPr lang="en-US" sz="9600" b="1" i="0" u="none" strike="noStrike" cap="none">
                <a:solidFill>
                  <a:srgbClr val="839943"/>
                </a:solidFill>
                <a:latin typeface="Century Gothic"/>
                <a:ea typeface="Century Gothic"/>
                <a:cs typeface="Century Gothic"/>
                <a:sym typeface="Century Gothic"/>
              </a:rPr>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2592925" y="624110"/>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1.3	页面元素定位方法</a:t>
            </a:r>
          </a:p>
        </p:txBody>
      </p:sp>
      <p:sp>
        <p:nvSpPr>
          <p:cNvPr id="221" name="Shape 221"/>
          <p:cNvSpPr txBox="1">
            <a:spLocks noGrp="1"/>
          </p:cNvSpPr>
          <p:nvPr>
            <p:ph type="body" idx="1"/>
          </p:nvPr>
        </p:nvSpPr>
        <p:spPr>
          <a:xfrm>
            <a:off x="2688364" y="1373428"/>
            <a:ext cx="8915400" cy="43113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id</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tagName</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className</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Name</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linkText</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partialLinkText</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xpath</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cssSelector</a:t>
            </a:r>
          </a:p>
          <a:p>
            <a:pPr marL="0" marR="0" lvl="0" indent="0" algn="l" rtl="0">
              <a:spcBef>
                <a:spcPts val="1000"/>
              </a:spcBef>
              <a:spcAft>
                <a:spcPts val="0"/>
              </a:spcAft>
              <a:buClr>
                <a:schemeClr val="accent1"/>
              </a:buClr>
              <a:buSzPct val="250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0" marR="0" lvl="0" indent="0" algn="l" rtl="0">
              <a:spcBef>
                <a:spcPts val="1000"/>
              </a:spcBef>
              <a:spcAft>
                <a:spcPts val="0"/>
              </a:spcAft>
              <a:buClr>
                <a:schemeClr val="accent1"/>
              </a:buClr>
              <a:buSzPct val="25000"/>
              <a:buFont typeface="Noto Sans Symbols"/>
              <a:buNone/>
            </a:pPr>
            <a:r>
              <a:rPr lang="en-US" sz="1800" b="0" i="0" u="none" strike="noStrike" cap="none">
                <a:solidFill>
                  <a:srgbClr val="3F3F3F"/>
                </a:solidFill>
                <a:latin typeface="Century Gothic"/>
                <a:ea typeface="Century Gothic"/>
                <a:cs typeface="Century Gothic"/>
                <a:sym typeface="Century Gothic"/>
              </a:rPr>
              <a:t>Sample Code :</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driver.findElement(By.</a:t>
            </a:r>
            <a:r>
              <a:rPr lang="en-US" sz="1800" b="0" i="1" u="none" strike="noStrike" cap="none">
                <a:solidFill>
                  <a:srgbClr val="3F3F3F"/>
                </a:solidFill>
                <a:latin typeface="Century Gothic"/>
                <a:ea typeface="Century Gothic"/>
                <a:cs typeface="Century Gothic"/>
                <a:sym typeface="Century Gothic"/>
              </a:rPr>
              <a:t>XXX</a:t>
            </a:r>
            <a:r>
              <a:rPr lang="en-US" sz="1800" b="0" i="0" u="none" strike="noStrike" cap="none">
                <a:solidFill>
                  <a:srgbClr val="3F3F3F"/>
                </a:solidFill>
                <a:latin typeface="Century Gothic"/>
                <a:ea typeface="Century Gothic"/>
                <a:cs typeface="Century Gothic"/>
                <a:sym typeface="Century Gothic"/>
              </a:rPr>
              <a:t>)  : 返回唯一匹配的对象</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driver.findElements(By.</a:t>
            </a:r>
            <a:r>
              <a:rPr lang="en-US" sz="1800" b="0" i="1" u="none" strike="noStrike" cap="none">
                <a:solidFill>
                  <a:srgbClr val="3F3F3F"/>
                </a:solidFill>
                <a:latin typeface="Century Gothic"/>
                <a:ea typeface="Century Gothic"/>
                <a:cs typeface="Century Gothic"/>
                <a:sym typeface="Century Gothic"/>
              </a:rPr>
              <a:t>XXX</a:t>
            </a:r>
            <a:r>
              <a:rPr lang="en-US" sz="1800" b="0" i="0" u="none" strike="noStrike" cap="none">
                <a:solidFill>
                  <a:srgbClr val="3F3F3F"/>
                </a:solidFill>
                <a:latin typeface="Century Gothic"/>
                <a:ea typeface="Century Gothic"/>
                <a:cs typeface="Century Gothic"/>
                <a:sym typeface="Century Gothic"/>
              </a:rPr>
              <a:t>) :　返回匹配的对象列表</a:t>
            </a: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3347</Words>
  <Application>Microsoft Macintosh PowerPoint</Application>
  <PresentationFormat>自定义</PresentationFormat>
  <Paragraphs>632</Paragraphs>
  <Slides>84</Slides>
  <Notes>83</Notes>
  <HiddenSlides>0</HiddenSlides>
  <MMClips>0</MMClips>
  <ScaleCrop>false</ScaleCrop>
  <HeadingPairs>
    <vt:vector size="4" baseType="variant">
      <vt:variant>
        <vt:lpstr>主题</vt:lpstr>
      </vt:variant>
      <vt:variant>
        <vt:i4>1</vt:i4>
      </vt:variant>
      <vt:variant>
        <vt:lpstr>幻灯片标题</vt:lpstr>
      </vt:variant>
      <vt:variant>
        <vt:i4>84</vt:i4>
      </vt:variant>
    </vt:vector>
  </HeadingPairs>
  <TitlesOfParts>
    <vt:vector size="85" baseType="lpstr">
      <vt:lpstr>Wisp</vt:lpstr>
      <vt:lpstr>Web应用程序测试工具Selenium  </vt:lpstr>
      <vt:lpstr>Java 基础</vt:lpstr>
      <vt:lpstr>Java 基本概念</vt:lpstr>
      <vt:lpstr>Selenium的组成 </vt:lpstr>
      <vt:lpstr>Run WebDriver in Java</vt:lpstr>
      <vt:lpstr>1. Selenium 基础</vt:lpstr>
      <vt:lpstr>1.1 WebDriver 工作原理</vt:lpstr>
      <vt:lpstr>Selenium支持的语言,平台  </vt:lpstr>
      <vt:lpstr>1.3 页面元素定位方法</vt:lpstr>
      <vt:lpstr>Xpath</vt:lpstr>
      <vt:lpstr>Xpath-2</vt:lpstr>
      <vt:lpstr>cssSelector</vt:lpstr>
      <vt:lpstr>练习</vt:lpstr>
      <vt:lpstr>2. 浏览器操作</vt:lpstr>
      <vt:lpstr>3. 页面元素操作</vt:lpstr>
      <vt:lpstr>JS injection</vt:lpstr>
      <vt:lpstr>JS injection &amp; Chrome Developer Tool</vt:lpstr>
      <vt:lpstr>JS Actions</vt:lpstr>
      <vt:lpstr>JS 练习</vt:lpstr>
      <vt:lpstr>Robot</vt:lpstr>
      <vt:lpstr>Actions - Native Event</vt:lpstr>
      <vt:lpstr>PowerPoint 演示文稿</vt:lpstr>
      <vt:lpstr>页面等待时间－１</vt:lpstr>
      <vt:lpstr>页面等待时间－２</vt:lpstr>
      <vt:lpstr>页面元素状态</vt:lpstr>
      <vt:lpstr>Cookie</vt:lpstr>
      <vt:lpstr>Assert  vs Verify</vt:lpstr>
      <vt:lpstr>4. 自动化测试框架</vt:lpstr>
      <vt:lpstr>4.1  . Page Object Design Pattern</vt:lpstr>
      <vt:lpstr>PowerPoint 演示文稿</vt:lpstr>
      <vt:lpstr>Page Object</vt:lpstr>
      <vt:lpstr>Use Page Object</vt:lpstr>
      <vt:lpstr>Annotation</vt:lpstr>
      <vt:lpstr>PageObject 练习</vt:lpstr>
      <vt:lpstr>UI Map</vt:lpstr>
      <vt:lpstr>Read Properties</vt:lpstr>
      <vt:lpstr>4.2  Manage Test Data </vt:lpstr>
      <vt:lpstr>POI jar包作用 </vt:lpstr>
      <vt:lpstr>POI操作 </vt:lpstr>
      <vt:lpstr>JXL操作</vt:lpstr>
      <vt:lpstr>Mysql connection</vt:lpstr>
      <vt:lpstr>4.3  Testng</vt:lpstr>
      <vt:lpstr>Testng－２</vt:lpstr>
      <vt:lpstr>Testng－３</vt:lpstr>
      <vt:lpstr>PowerPoint 演示文稿</vt:lpstr>
      <vt:lpstr>Testng.xml</vt:lpstr>
      <vt:lpstr>Testng.xml</vt:lpstr>
      <vt:lpstr>Testng－5 </vt:lpstr>
      <vt:lpstr>PowerPoint 演示文稿</vt:lpstr>
      <vt:lpstr>Data Provider</vt:lpstr>
      <vt:lpstr>@Factory</vt:lpstr>
      <vt:lpstr>4.4  测试状态追踪</vt:lpstr>
      <vt:lpstr>4.4.1  Log4j</vt:lpstr>
      <vt:lpstr>Log4j － 2</vt:lpstr>
      <vt:lpstr>Log4j － 3</vt:lpstr>
      <vt:lpstr>4.4.2  截图</vt:lpstr>
      <vt:lpstr>4.4.3  Reportng</vt:lpstr>
      <vt:lpstr>Reportng in Maven</vt:lpstr>
      <vt:lpstr>PowerPoint 演示文稿</vt:lpstr>
      <vt:lpstr>Reportng 属性</vt:lpstr>
      <vt:lpstr>Report Output Directory</vt:lpstr>
      <vt:lpstr>TestNG Listener</vt:lpstr>
      <vt:lpstr>Test Framework</vt:lpstr>
      <vt:lpstr>PowerPoint 演示文稿</vt:lpstr>
      <vt:lpstr>PowerPoint 演示文稿</vt:lpstr>
      <vt:lpstr>Keyword-Driven  </vt:lpstr>
      <vt:lpstr>Keyword-Driven </vt:lpstr>
      <vt:lpstr>Data-Driven</vt:lpstr>
      <vt:lpstr>My Project Framework</vt:lpstr>
      <vt:lpstr>4.5  编译，部署自动化测试脚本</vt:lpstr>
      <vt:lpstr>Maven</vt:lpstr>
      <vt:lpstr>Maven</vt:lpstr>
      <vt:lpstr>安装配置</vt:lpstr>
      <vt:lpstr>pom</vt:lpstr>
      <vt:lpstr>pom.xml</vt:lpstr>
      <vt:lpstr>Maven - 生命周期</vt:lpstr>
      <vt:lpstr>Default 生命周期</vt:lpstr>
      <vt:lpstr>Maven - Repository</vt:lpstr>
      <vt:lpstr>Maven - dependencies</vt:lpstr>
      <vt:lpstr>Maven - 工程模版</vt:lpstr>
      <vt:lpstr>4.5.2  Jenkins</vt:lpstr>
      <vt:lpstr>Jenkins - 2</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Web应用程序测试工具Selenium  </dc:title>
  <cp:lastModifiedBy>Albert Ma</cp:lastModifiedBy>
  <cp:revision>2</cp:revision>
  <dcterms:modified xsi:type="dcterms:W3CDTF">2017-03-18T06:56:04Z</dcterms:modified>
</cp:coreProperties>
</file>