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romaine" initials="A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02" y="-27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33920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26022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415442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343218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95276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363797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140664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39044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332840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172927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8203-31D6-4841-96EE-C8087E4AD58F}" type="datetimeFigureOut">
              <a:rPr lang="en-GB" smtClean="0"/>
              <a:pPr/>
              <a:t>22/02/2017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283437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28203-31D6-4841-96EE-C8087E4AD58F}" type="datetimeFigureOut">
              <a:rPr lang="en-GB" smtClean="0"/>
              <a:pPr/>
              <a:t>22/02/2017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6BFA7-9667-4EF8-B6A4-ABCFDCCF2806}" type="slidenum">
              <a:rPr lang="en-GB" smtClean="0"/>
              <a:pPr/>
              <a:t>‹Nº›</a:t>
            </a:fld>
            <a:endParaRPr lang="en-GB"/>
          </a:p>
        </p:txBody>
      </p:sp>
    </p:spTree>
    <p:extLst>
      <p:ext uri="{BB962C8B-B14F-4D97-AF65-F5344CB8AC3E}">
        <p14:creationId xmlns="" xmlns:p14="http://schemas.microsoft.com/office/powerpoint/2010/main" val="383497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mailto:matbio2017@" TargetMode="External"/><Relationship Id="rId7" Type="http://schemas.openxmlformats.org/officeDocument/2006/relationships/image" Target="../media/image3.jpeg"/><Relationship Id="rId2" Type="http://schemas.openxmlformats.org/officeDocument/2006/relationships/hyperlink" Target="http://congresses.icmab.es/hintbarcelona"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jrecepcion@hotelcampusua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1321023"/>
            <a:ext cx="2475257" cy="307777"/>
          </a:xfrm>
          <a:prstGeom prst="rect">
            <a:avLst/>
          </a:prstGeom>
          <a:noFill/>
        </p:spPr>
        <p:txBody>
          <a:bodyPr wrap="square" rtlCol="0">
            <a:spAutoFit/>
          </a:bodyPr>
          <a:lstStyle/>
          <a:p>
            <a:r>
              <a:rPr lang="en-GB" sz="1400" b="1" dirty="0" smtClean="0"/>
              <a:t>Scope of the Workshop</a:t>
            </a:r>
            <a:endParaRPr lang="en-GB" sz="1400" b="1" dirty="0"/>
          </a:p>
        </p:txBody>
      </p:sp>
      <p:sp>
        <p:nvSpPr>
          <p:cNvPr id="8" name="TextBox 7"/>
          <p:cNvSpPr txBox="1"/>
          <p:nvPr/>
        </p:nvSpPr>
        <p:spPr>
          <a:xfrm>
            <a:off x="179512" y="620688"/>
            <a:ext cx="8830963" cy="646331"/>
          </a:xfrm>
          <a:prstGeom prst="rect">
            <a:avLst/>
          </a:prstGeom>
          <a:noFill/>
        </p:spPr>
        <p:txBody>
          <a:bodyPr wrap="square" rtlCol="0">
            <a:spAutoFit/>
          </a:bodyPr>
          <a:lstStyle/>
          <a:p>
            <a:pPr algn="ctr"/>
            <a:r>
              <a:rPr lang="en-GB" b="1" dirty="0" smtClean="0"/>
              <a:t>Scientific School on Materials for Biomedical Applications (MATBIO2017)</a:t>
            </a:r>
          </a:p>
          <a:p>
            <a:pPr algn="ctr"/>
            <a:r>
              <a:rPr lang="en-GB" b="1" dirty="0" smtClean="0"/>
              <a:t>19</a:t>
            </a:r>
            <a:r>
              <a:rPr lang="en-GB" b="1" baseline="30000" dirty="0" smtClean="0"/>
              <a:t>th</a:t>
            </a:r>
            <a:r>
              <a:rPr lang="en-GB" b="1" dirty="0" smtClean="0"/>
              <a:t>-22</a:t>
            </a:r>
            <a:r>
              <a:rPr lang="en-GB" b="1" baseline="30000" dirty="0" smtClean="0"/>
              <a:t>th</a:t>
            </a:r>
            <a:r>
              <a:rPr lang="en-GB" b="1" dirty="0" smtClean="0"/>
              <a:t> June 2017 </a:t>
            </a:r>
            <a:r>
              <a:rPr lang="en-GB" b="1" dirty="0" smtClean="0"/>
              <a:t>at </a:t>
            </a:r>
            <a:r>
              <a:rPr lang="en-GB" b="1" dirty="0" smtClean="0"/>
              <a:t>ICMAB, Campus </a:t>
            </a:r>
            <a:r>
              <a:rPr lang="en-GB" b="1" dirty="0" smtClean="0"/>
              <a:t>UAB (</a:t>
            </a:r>
            <a:r>
              <a:rPr lang="en-GB" b="1" dirty="0" smtClean="0"/>
              <a:t>Barcelona)  </a:t>
            </a:r>
            <a:endParaRPr lang="en-GB" b="1" dirty="0"/>
          </a:p>
        </p:txBody>
      </p:sp>
      <p:sp>
        <p:nvSpPr>
          <p:cNvPr id="9" name="TextBox 8"/>
          <p:cNvSpPr txBox="1"/>
          <p:nvPr/>
        </p:nvSpPr>
        <p:spPr>
          <a:xfrm>
            <a:off x="133525" y="1614279"/>
            <a:ext cx="2854299" cy="2554545"/>
          </a:xfrm>
          <a:prstGeom prst="rect">
            <a:avLst/>
          </a:prstGeom>
          <a:noFill/>
        </p:spPr>
        <p:txBody>
          <a:bodyPr wrap="square" rtlCol="0">
            <a:spAutoFit/>
          </a:bodyPr>
          <a:lstStyle/>
          <a:p>
            <a:pPr algn="just"/>
            <a:r>
              <a:rPr lang="en-GB" sz="1000" dirty="0"/>
              <a:t>T</a:t>
            </a:r>
            <a:r>
              <a:rPr lang="en-GB" sz="1000" dirty="0" smtClean="0"/>
              <a:t>he summer school “Materials for Biomedical Applications” </a:t>
            </a:r>
            <a:r>
              <a:rPr lang="en-GB" sz="1000" dirty="0"/>
              <a:t>is </a:t>
            </a:r>
            <a:r>
              <a:rPr lang="en-GB" sz="1000" dirty="0" smtClean="0"/>
              <a:t>addressed to last year undergraduate, master and PhD students, who are interested in the development of materials with biomedical applications. The aim of the summer school is to present the design, development and application of new materials for a wide range of biomedical applications. The school includes lectures from international and local </a:t>
            </a:r>
            <a:r>
              <a:rPr lang="en-GB" sz="1000" dirty="0" smtClean="0"/>
              <a:t>scientist, </a:t>
            </a:r>
            <a:r>
              <a:rPr lang="en-GB" sz="1000" dirty="0" smtClean="0"/>
              <a:t>Hands on and management activities.   </a:t>
            </a:r>
            <a:r>
              <a:rPr lang="en-GB" sz="1000" dirty="0"/>
              <a:t>As a consequence, </a:t>
            </a:r>
            <a:r>
              <a:rPr lang="en-GB" sz="1000" dirty="0" smtClean="0"/>
              <a:t>this Scientific School is </a:t>
            </a:r>
            <a:r>
              <a:rPr lang="en-GB" sz="1000" dirty="0"/>
              <a:t>an optimal opportunity to </a:t>
            </a:r>
            <a:r>
              <a:rPr lang="en-GB" sz="1000" dirty="0" smtClean="0"/>
              <a:t>discover, learn and practise on material science  focusing </a:t>
            </a:r>
            <a:r>
              <a:rPr lang="en-GB" sz="1000" dirty="0"/>
              <a:t>on fundamental science and applied research in the field of </a:t>
            </a:r>
            <a:r>
              <a:rPr lang="en-GB" sz="1000" dirty="0" smtClean="0"/>
              <a:t>biomedicine</a:t>
            </a:r>
            <a:r>
              <a:rPr lang="en-GB" sz="1000" b="1" dirty="0" smtClean="0"/>
              <a:t>. </a:t>
            </a:r>
            <a:r>
              <a:rPr lang="en-GB" sz="1000" dirty="0" smtClean="0"/>
              <a:t>The school is included in the </a:t>
            </a:r>
            <a:r>
              <a:rPr lang="en-GB" sz="1000" dirty="0" err="1" smtClean="0"/>
              <a:t>Severo</a:t>
            </a:r>
            <a:r>
              <a:rPr lang="en-GB" sz="1000" dirty="0" smtClean="0"/>
              <a:t> Ochoa activities. </a:t>
            </a:r>
            <a:endParaRPr lang="en-GB" sz="1000" dirty="0"/>
          </a:p>
        </p:txBody>
      </p:sp>
      <p:sp>
        <p:nvSpPr>
          <p:cNvPr id="11" name="TextBox 10"/>
          <p:cNvSpPr txBox="1"/>
          <p:nvPr/>
        </p:nvSpPr>
        <p:spPr>
          <a:xfrm>
            <a:off x="251520" y="5373216"/>
            <a:ext cx="2854299" cy="1323439"/>
          </a:xfrm>
          <a:prstGeom prst="rect">
            <a:avLst/>
          </a:prstGeom>
          <a:noFill/>
        </p:spPr>
        <p:txBody>
          <a:bodyPr wrap="square" rtlCol="0">
            <a:spAutoFit/>
          </a:bodyPr>
          <a:lstStyle/>
          <a:p>
            <a:pPr algn="just"/>
            <a:r>
              <a:rPr lang="en-GB" sz="1000" dirty="0" smtClean="0"/>
              <a:t>----------------------------------------------------------------------</a:t>
            </a:r>
          </a:p>
          <a:p>
            <a:pPr algn="just"/>
            <a:r>
              <a:rPr lang="en-GB" sz="1000" dirty="0" smtClean="0"/>
              <a:t>The scientific programme includes lectures, Hands On management activities.</a:t>
            </a:r>
          </a:p>
          <a:p>
            <a:pPr algn="just"/>
            <a:r>
              <a:rPr lang="en-GB" sz="1000" dirty="0" smtClean="0">
                <a:hlinkClick r:id="rId2"/>
              </a:rPr>
              <a:t>http://</a:t>
            </a:r>
            <a:endParaRPr lang="en-GB" sz="1000" dirty="0" smtClean="0"/>
          </a:p>
          <a:p>
            <a:pPr algn="just"/>
            <a:endParaRPr lang="en-GB" sz="1000" dirty="0" smtClean="0"/>
          </a:p>
          <a:p>
            <a:pPr algn="just"/>
            <a:endParaRPr lang="en-GB" sz="1000" dirty="0" smtClean="0"/>
          </a:p>
          <a:p>
            <a:pPr algn="just"/>
            <a:endParaRPr lang="en-GB" sz="1000" dirty="0" smtClean="0"/>
          </a:p>
          <a:p>
            <a:pPr algn="just"/>
            <a:r>
              <a:rPr lang="en-GB" sz="1000" dirty="0" smtClean="0"/>
              <a:t>----------------------------------------------------------------------</a:t>
            </a:r>
            <a:endParaRPr lang="en-GB" sz="1000" dirty="0"/>
          </a:p>
        </p:txBody>
      </p:sp>
      <p:sp>
        <p:nvSpPr>
          <p:cNvPr id="13" name="TextBox 12"/>
          <p:cNvSpPr txBox="1"/>
          <p:nvPr/>
        </p:nvSpPr>
        <p:spPr>
          <a:xfrm>
            <a:off x="395536" y="4131657"/>
            <a:ext cx="1120115" cy="307777"/>
          </a:xfrm>
          <a:prstGeom prst="rect">
            <a:avLst/>
          </a:prstGeom>
          <a:noFill/>
        </p:spPr>
        <p:txBody>
          <a:bodyPr wrap="square" rtlCol="0">
            <a:spAutoFit/>
          </a:bodyPr>
          <a:lstStyle/>
          <a:p>
            <a:r>
              <a:rPr lang="en-GB" sz="1400" b="1" dirty="0" smtClean="0"/>
              <a:t>Main Topics</a:t>
            </a:r>
            <a:endParaRPr lang="en-GB" sz="1400" b="1" dirty="0"/>
          </a:p>
        </p:txBody>
      </p:sp>
      <p:sp>
        <p:nvSpPr>
          <p:cNvPr id="14" name="TextBox 13"/>
          <p:cNvSpPr txBox="1"/>
          <p:nvPr/>
        </p:nvSpPr>
        <p:spPr>
          <a:xfrm>
            <a:off x="3059832" y="1556792"/>
            <a:ext cx="2854299" cy="1415772"/>
          </a:xfrm>
          <a:prstGeom prst="rect">
            <a:avLst/>
          </a:prstGeom>
          <a:noFill/>
        </p:spPr>
        <p:txBody>
          <a:bodyPr wrap="square" rtlCol="0">
            <a:spAutoFit/>
          </a:bodyPr>
          <a:lstStyle/>
          <a:p>
            <a:pPr algn="just"/>
            <a:r>
              <a:rPr lang="en-GB" sz="1000" dirty="0" err="1" smtClean="0"/>
              <a:t>Intitut</a:t>
            </a:r>
            <a:r>
              <a:rPr lang="en-GB" sz="1000" dirty="0" smtClean="0"/>
              <a:t> de </a:t>
            </a:r>
            <a:r>
              <a:rPr lang="en-GB" sz="1000" dirty="0" err="1" smtClean="0"/>
              <a:t>Ciència</a:t>
            </a:r>
            <a:r>
              <a:rPr lang="en-GB" sz="1000" dirty="0" smtClean="0"/>
              <a:t> de Materials de Barcelona (ICMAB) </a:t>
            </a:r>
          </a:p>
          <a:p>
            <a:pPr algn="just"/>
            <a:r>
              <a:rPr lang="en-GB" sz="1000" dirty="0" err="1" smtClean="0"/>
              <a:t>Universitat</a:t>
            </a:r>
            <a:r>
              <a:rPr lang="en-GB" sz="1000" dirty="0" smtClean="0"/>
              <a:t> </a:t>
            </a:r>
            <a:r>
              <a:rPr lang="en-GB" sz="1000" dirty="0" err="1" smtClean="0"/>
              <a:t>Autònoma</a:t>
            </a:r>
            <a:r>
              <a:rPr lang="en-GB" sz="1000" dirty="0" smtClean="0"/>
              <a:t> de Barcelona, Campus UAB, 08193-Bellaterra, Barcelona (SPAIN).</a:t>
            </a:r>
          </a:p>
          <a:p>
            <a:pPr algn="just"/>
            <a:endParaRPr lang="en-GB" sz="600" b="1" dirty="0" smtClean="0"/>
          </a:p>
          <a:p>
            <a:pPr algn="just"/>
            <a:r>
              <a:rPr lang="en-GB" sz="1000" b="1" dirty="0" smtClean="0"/>
              <a:t>Local organizers:</a:t>
            </a:r>
          </a:p>
          <a:p>
            <a:pPr algn="just"/>
            <a:r>
              <a:rPr lang="en-GB" sz="1000" dirty="0" smtClean="0"/>
              <a:t>   Dr. </a:t>
            </a:r>
            <a:r>
              <a:rPr lang="en-GB" sz="1000" dirty="0" err="1" smtClean="0"/>
              <a:t>Arantzazu</a:t>
            </a:r>
            <a:r>
              <a:rPr lang="en-GB" sz="1000" dirty="0" smtClean="0"/>
              <a:t> Gonzalez         Dr. Anna </a:t>
            </a:r>
            <a:r>
              <a:rPr lang="en-GB" sz="1000" dirty="0" err="1" smtClean="0"/>
              <a:t>Laromaine</a:t>
            </a:r>
            <a:endParaRPr lang="en-GB" sz="1000" dirty="0" smtClean="0"/>
          </a:p>
          <a:p>
            <a:pPr algn="just"/>
            <a:r>
              <a:rPr lang="en-GB" sz="1000" dirty="0"/>
              <a:t> </a:t>
            </a:r>
            <a:r>
              <a:rPr lang="en-GB" sz="1000" dirty="0" smtClean="0"/>
              <a:t>  </a:t>
            </a:r>
            <a:r>
              <a:rPr lang="en-GB" sz="1000" dirty="0" err="1" smtClean="0"/>
              <a:t>Dr.</a:t>
            </a:r>
            <a:r>
              <a:rPr lang="en-GB" sz="1000" dirty="0" smtClean="0"/>
              <a:t> Rosario </a:t>
            </a:r>
            <a:r>
              <a:rPr lang="en-GB" sz="1000" dirty="0" err="1" smtClean="0"/>
              <a:t>Núñez</a:t>
            </a:r>
            <a:r>
              <a:rPr lang="en-GB" sz="1000" dirty="0" smtClean="0"/>
              <a:t>                  </a:t>
            </a:r>
            <a:r>
              <a:rPr lang="en-GB" sz="1000" dirty="0" err="1" smtClean="0"/>
              <a:t>Dr.</a:t>
            </a:r>
            <a:r>
              <a:rPr lang="en-GB" sz="1000" dirty="0" smtClean="0"/>
              <a:t> Jose Vidal</a:t>
            </a:r>
          </a:p>
          <a:p>
            <a:pPr algn="just"/>
            <a:r>
              <a:rPr lang="en-GB" sz="1000" dirty="0"/>
              <a:t> </a:t>
            </a:r>
            <a:r>
              <a:rPr lang="en-GB" sz="1000" dirty="0" smtClean="0"/>
              <a:t>  Dr. Gerard Tobias </a:t>
            </a:r>
          </a:p>
        </p:txBody>
      </p:sp>
      <p:sp>
        <p:nvSpPr>
          <p:cNvPr id="15" name="TextBox 14"/>
          <p:cNvSpPr txBox="1"/>
          <p:nvPr/>
        </p:nvSpPr>
        <p:spPr>
          <a:xfrm>
            <a:off x="4184975" y="1321023"/>
            <a:ext cx="675057" cy="307777"/>
          </a:xfrm>
          <a:prstGeom prst="rect">
            <a:avLst/>
          </a:prstGeom>
          <a:noFill/>
        </p:spPr>
        <p:txBody>
          <a:bodyPr wrap="square" rtlCol="0">
            <a:spAutoFit/>
          </a:bodyPr>
          <a:lstStyle/>
          <a:p>
            <a:r>
              <a:rPr lang="en-GB" sz="1400" b="1" dirty="0" smtClean="0"/>
              <a:t>Venue</a:t>
            </a:r>
            <a:endParaRPr lang="en-GB" sz="1400" b="1" dirty="0"/>
          </a:p>
        </p:txBody>
      </p:sp>
      <p:sp>
        <p:nvSpPr>
          <p:cNvPr id="16" name="TextBox 15"/>
          <p:cNvSpPr txBox="1"/>
          <p:nvPr/>
        </p:nvSpPr>
        <p:spPr>
          <a:xfrm>
            <a:off x="6182197" y="3705706"/>
            <a:ext cx="2854299" cy="1523494"/>
          </a:xfrm>
          <a:prstGeom prst="rect">
            <a:avLst/>
          </a:prstGeom>
          <a:noFill/>
        </p:spPr>
        <p:txBody>
          <a:bodyPr wrap="square" rtlCol="0">
            <a:spAutoFit/>
          </a:bodyPr>
          <a:lstStyle/>
          <a:p>
            <a:pPr algn="just"/>
            <a:r>
              <a:rPr lang="en-GB" sz="1000" dirty="0" smtClean="0"/>
              <a:t>Information: congresses.icmab.es/</a:t>
            </a:r>
            <a:r>
              <a:rPr lang="en-GB" sz="1000" dirty="0" err="1" smtClean="0"/>
              <a:t>xxxxx</a:t>
            </a:r>
            <a:endParaRPr lang="en-GB" sz="1000" dirty="0" smtClean="0"/>
          </a:p>
          <a:p>
            <a:pPr algn="just"/>
            <a:r>
              <a:rPr lang="en-GB" sz="1000" dirty="0" smtClean="0"/>
              <a:t>	              </a:t>
            </a:r>
            <a:r>
              <a:rPr lang="en-GB" sz="1000" dirty="0" smtClean="0">
                <a:hlinkClick r:id="rId3"/>
              </a:rPr>
              <a:t>matbio2017@</a:t>
            </a:r>
            <a:r>
              <a:rPr lang="en-GB" sz="1000" dirty="0" smtClean="0"/>
              <a:t>icmab.es</a:t>
            </a:r>
            <a:endParaRPr lang="en-GB" sz="1000" dirty="0" smtClean="0"/>
          </a:p>
          <a:p>
            <a:pPr algn="just"/>
            <a:endParaRPr lang="en-GB" sz="1000" dirty="0" smtClean="0"/>
          </a:p>
          <a:p>
            <a:pPr algn="just"/>
            <a:endParaRPr lang="en-GB" sz="1000" dirty="0" smtClean="0"/>
          </a:p>
          <a:p>
            <a:pPr algn="just"/>
            <a:endParaRPr lang="en-GB" sz="1000" dirty="0" smtClean="0"/>
          </a:p>
          <a:p>
            <a:pPr algn="just"/>
            <a:endParaRPr lang="en-GB" sz="1000" dirty="0" smtClean="0"/>
          </a:p>
          <a:p>
            <a:pPr algn="just"/>
            <a:endParaRPr lang="en-GB" sz="1000" dirty="0" smtClean="0"/>
          </a:p>
          <a:p>
            <a:pPr algn="just"/>
            <a:r>
              <a:rPr lang="en-GB" sz="1000" dirty="0" smtClean="0"/>
              <a:t>Deadline for registration:  </a:t>
            </a:r>
            <a:r>
              <a:rPr lang="en-GB" sz="1000" dirty="0" err="1" smtClean="0">
                <a:solidFill>
                  <a:srgbClr val="FF0000"/>
                </a:solidFill>
              </a:rPr>
              <a:t>xxx</a:t>
            </a:r>
            <a:r>
              <a:rPr lang="en-GB" sz="1000" baseline="30000" dirty="0" err="1" smtClean="0">
                <a:solidFill>
                  <a:srgbClr val="FF0000"/>
                </a:solidFill>
              </a:rPr>
              <a:t>th</a:t>
            </a:r>
            <a:r>
              <a:rPr lang="en-GB" sz="1000" dirty="0" err="1" smtClean="0">
                <a:solidFill>
                  <a:srgbClr val="FF0000"/>
                </a:solidFill>
              </a:rPr>
              <a:t>xxxx</a:t>
            </a:r>
            <a:r>
              <a:rPr lang="en-GB" sz="1000" dirty="0" smtClean="0">
                <a:solidFill>
                  <a:srgbClr val="FF0000"/>
                </a:solidFill>
              </a:rPr>
              <a:t> 2017</a:t>
            </a:r>
            <a:r>
              <a:rPr lang="en-GB" sz="1000" dirty="0" smtClean="0"/>
              <a:t>. </a:t>
            </a:r>
          </a:p>
          <a:p>
            <a:pPr algn="just"/>
            <a:endParaRPr lang="en-GB" sz="300" dirty="0" smtClean="0"/>
          </a:p>
          <a:p>
            <a:pPr algn="just"/>
            <a:r>
              <a:rPr lang="en-GB" sz="1000" dirty="0" smtClean="0"/>
              <a:t>Notification of acceptance : </a:t>
            </a:r>
            <a:r>
              <a:rPr lang="en-GB" sz="1000" dirty="0" err="1" smtClean="0"/>
              <a:t>xxx</a:t>
            </a:r>
            <a:r>
              <a:rPr lang="en-GB" sz="1000" baseline="30000" dirty="0" err="1" smtClean="0"/>
              <a:t>h</a:t>
            </a:r>
            <a:r>
              <a:rPr lang="en-GB" sz="1000" dirty="0" smtClean="0"/>
              <a:t> xxxx2017.</a:t>
            </a:r>
            <a:endParaRPr lang="en-GB" sz="1000" dirty="0"/>
          </a:p>
        </p:txBody>
      </p:sp>
      <p:sp>
        <p:nvSpPr>
          <p:cNvPr id="20" name="TextBox 19"/>
          <p:cNvSpPr txBox="1"/>
          <p:nvPr/>
        </p:nvSpPr>
        <p:spPr>
          <a:xfrm>
            <a:off x="6182197" y="1484784"/>
            <a:ext cx="2854299" cy="1631216"/>
          </a:xfrm>
          <a:prstGeom prst="rect">
            <a:avLst/>
          </a:prstGeom>
          <a:noFill/>
        </p:spPr>
        <p:txBody>
          <a:bodyPr wrap="square" rtlCol="0">
            <a:spAutoFit/>
          </a:bodyPr>
          <a:lstStyle/>
          <a:p>
            <a:pPr algn="just"/>
            <a:r>
              <a:rPr lang="en-GB" sz="1000" dirty="0" smtClean="0"/>
              <a:t>The organization highly recommends the Hotel Campus UAB for ideal location and convenience. We have booked some rooms at the hotel,  at 65€ individual  room and 72 € for a double room, breakfast included.  Tourist tax is not included in the price (0.5 €/day)</a:t>
            </a:r>
          </a:p>
          <a:p>
            <a:pPr algn="just"/>
            <a:r>
              <a:rPr lang="en-GB" sz="1000" dirty="0"/>
              <a:t>Reservation must be made by the participant themselves at </a:t>
            </a:r>
            <a:r>
              <a:rPr lang="en-GB" sz="1000" dirty="0" smtClean="0"/>
              <a:t>until </a:t>
            </a:r>
            <a:r>
              <a:rPr lang="en-GB" sz="1000" dirty="0" smtClean="0">
                <a:solidFill>
                  <a:srgbClr val="FF0000"/>
                </a:solidFill>
              </a:rPr>
              <a:t>xx/xx/2017</a:t>
            </a:r>
            <a:r>
              <a:rPr lang="en-GB" sz="1000" dirty="0" smtClean="0"/>
              <a:t>, </a:t>
            </a:r>
            <a:r>
              <a:rPr lang="en-GB" sz="1000" dirty="0" smtClean="0"/>
              <a:t>sending an email to </a:t>
            </a:r>
            <a:r>
              <a:rPr lang="es-ES" sz="1000" dirty="0" smtClean="0">
                <a:hlinkClick r:id="rId4"/>
              </a:rPr>
              <a:t>jrecepcion@hotelcampusuab.com</a:t>
            </a:r>
            <a:r>
              <a:rPr lang="es-ES" sz="1000" dirty="0" smtClean="0"/>
              <a:t> </a:t>
            </a:r>
            <a:r>
              <a:rPr lang="en-GB" sz="1000" dirty="0" smtClean="0"/>
              <a:t>indicating </a:t>
            </a:r>
            <a:r>
              <a:rPr lang="es-ES" sz="1000" dirty="0" smtClean="0"/>
              <a:t>MATBIO 2017</a:t>
            </a:r>
            <a:r>
              <a:rPr lang="en-GB" sz="1000" dirty="0" smtClean="0"/>
              <a:t> </a:t>
            </a:r>
            <a:r>
              <a:rPr lang="en-GB" sz="1000" dirty="0"/>
              <a:t>in the </a:t>
            </a:r>
            <a:r>
              <a:rPr lang="en-GB" sz="1000" dirty="0" smtClean="0"/>
              <a:t>subject. </a:t>
            </a:r>
            <a:endParaRPr lang="en-GB" sz="1000" dirty="0"/>
          </a:p>
        </p:txBody>
      </p:sp>
      <p:sp>
        <p:nvSpPr>
          <p:cNvPr id="21" name="TextBox 20"/>
          <p:cNvSpPr txBox="1"/>
          <p:nvPr/>
        </p:nvSpPr>
        <p:spPr>
          <a:xfrm>
            <a:off x="6460545" y="1268760"/>
            <a:ext cx="1440159" cy="307777"/>
          </a:xfrm>
          <a:prstGeom prst="rect">
            <a:avLst/>
          </a:prstGeom>
          <a:noFill/>
        </p:spPr>
        <p:txBody>
          <a:bodyPr wrap="square" rtlCol="0">
            <a:spAutoFit/>
          </a:bodyPr>
          <a:lstStyle/>
          <a:p>
            <a:r>
              <a:rPr lang="en-GB" sz="1400" b="1" dirty="0" smtClean="0"/>
              <a:t>Accommodation</a:t>
            </a:r>
            <a:endParaRPr lang="en-GB" sz="1400" b="1" dirty="0"/>
          </a:p>
        </p:txBody>
      </p:sp>
      <p:sp>
        <p:nvSpPr>
          <p:cNvPr id="22" name="TextBox 21"/>
          <p:cNvSpPr txBox="1"/>
          <p:nvPr/>
        </p:nvSpPr>
        <p:spPr>
          <a:xfrm>
            <a:off x="6182197" y="3212976"/>
            <a:ext cx="2854299" cy="907941"/>
          </a:xfrm>
          <a:prstGeom prst="rect">
            <a:avLst/>
          </a:prstGeom>
          <a:noFill/>
        </p:spPr>
        <p:txBody>
          <a:bodyPr wrap="square" rtlCol="0">
            <a:spAutoFit/>
          </a:bodyPr>
          <a:lstStyle/>
          <a:p>
            <a:pPr algn="just">
              <a:buFontTx/>
              <a:buChar char="-"/>
            </a:pPr>
            <a:r>
              <a:rPr lang="en-GB" sz="1000" b="1" dirty="0" smtClean="0"/>
              <a:t>For all the participants</a:t>
            </a:r>
            <a:r>
              <a:rPr lang="en-GB" sz="1000" dirty="0" smtClean="0"/>
              <a:t>: 100 €</a:t>
            </a:r>
          </a:p>
          <a:p>
            <a:pPr algn="just"/>
            <a:endParaRPr lang="en-GB" sz="300" dirty="0" smtClean="0"/>
          </a:p>
          <a:p>
            <a:pPr algn="just"/>
            <a:r>
              <a:rPr lang="en-GB" sz="1000" dirty="0" smtClean="0"/>
              <a:t>Registration fee covers the conference material, lunches and coffee breaks.</a:t>
            </a:r>
          </a:p>
          <a:p>
            <a:pPr algn="just"/>
            <a:endParaRPr lang="en-GB" sz="1000" dirty="0" smtClean="0"/>
          </a:p>
          <a:p>
            <a:pPr algn="just"/>
            <a:endParaRPr lang="en-GB" sz="1000" dirty="0" smtClean="0"/>
          </a:p>
        </p:txBody>
      </p:sp>
      <p:sp>
        <p:nvSpPr>
          <p:cNvPr id="23" name="TextBox 22"/>
          <p:cNvSpPr txBox="1"/>
          <p:nvPr/>
        </p:nvSpPr>
        <p:spPr>
          <a:xfrm>
            <a:off x="6876257" y="2977207"/>
            <a:ext cx="1440159" cy="307777"/>
          </a:xfrm>
          <a:prstGeom prst="rect">
            <a:avLst/>
          </a:prstGeom>
          <a:noFill/>
        </p:spPr>
        <p:txBody>
          <a:bodyPr wrap="square" rtlCol="0">
            <a:spAutoFit/>
          </a:bodyPr>
          <a:lstStyle/>
          <a:p>
            <a:r>
              <a:rPr lang="en-GB" sz="1400" b="1" dirty="0" smtClean="0"/>
              <a:t>Registration fees</a:t>
            </a:r>
            <a:endParaRPr lang="en-GB" sz="1400" b="1" dirty="0"/>
          </a:p>
        </p:txBody>
      </p:sp>
      <p:pic>
        <p:nvPicPr>
          <p:cNvPr id="25" name="24 Imagen" descr="hintbcn.png"/>
          <p:cNvPicPr>
            <a:picLocks noChangeAspect="1"/>
          </p:cNvPicPr>
          <p:nvPr/>
        </p:nvPicPr>
        <p:blipFill>
          <a:blip r:embed="rId5" cstate="print"/>
          <a:stretch>
            <a:fillRect/>
          </a:stretch>
        </p:blipFill>
        <p:spPr>
          <a:xfrm>
            <a:off x="6372200" y="3933056"/>
            <a:ext cx="864096" cy="864096"/>
          </a:xfrm>
          <a:prstGeom prst="rect">
            <a:avLst/>
          </a:prstGeom>
        </p:spPr>
      </p:pic>
      <p:sp>
        <p:nvSpPr>
          <p:cNvPr id="27" name="Rectangle 1"/>
          <p:cNvSpPr>
            <a:spLocks noChangeArrowheads="1"/>
          </p:cNvSpPr>
          <p:nvPr/>
        </p:nvSpPr>
        <p:spPr bwMode="auto">
          <a:xfrm>
            <a:off x="323528" y="4347681"/>
            <a:ext cx="2088232" cy="11695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j-lt"/>
                <a:ea typeface="Calibri" pitchFamily="34" charset="0"/>
                <a:cs typeface="Times New Roman" pitchFamily="18" charset="0"/>
              </a:rPr>
              <a:t>Biosensors</a:t>
            </a:r>
            <a:endParaRPr kumimoji="0" lang="es-ES" sz="1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j-lt"/>
                <a:ea typeface="Calibri" pitchFamily="34" charset="0"/>
                <a:cs typeface="Times New Roman" pitchFamily="18" charset="0"/>
              </a:rPr>
              <a:t>Drug delivery: carriers</a:t>
            </a:r>
            <a:endParaRPr kumimoji="0" lang="es-ES" sz="1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j-lt"/>
                <a:ea typeface="Calibri" pitchFamily="34" charset="0"/>
                <a:cs typeface="Times New Roman" pitchFamily="18" charset="0"/>
              </a:rPr>
              <a:t>Imaging/diagnosis</a:t>
            </a:r>
            <a:endParaRPr kumimoji="0" lang="es-ES" sz="1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j-lt"/>
                <a:ea typeface="Calibri" pitchFamily="34" charset="0"/>
                <a:cs typeface="Times New Roman" pitchFamily="18" charset="0"/>
              </a:rPr>
              <a:t>Tissue Regeneration</a:t>
            </a:r>
            <a:endParaRPr kumimoji="0" lang="es-ES" sz="1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j-lt"/>
                <a:ea typeface="Calibri" pitchFamily="34" charset="0"/>
                <a:cs typeface="Times New Roman" pitchFamily="18" charset="0"/>
              </a:rPr>
              <a:t>Bioengineering Scaffolds</a:t>
            </a:r>
            <a:endParaRPr kumimoji="0" lang="es-ES" sz="1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j-lt"/>
                <a:ea typeface="Calibri" pitchFamily="34" charset="0"/>
                <a:cs typeface="Times New Roman" pitchFamily="18" charset="0"/>
              </a:rPr>
              <a:t>Therapy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000" dirty="0" smtClean="0">
                <a:latin typeface="+mj-lt"/>
                <a:ea typeface="Calibri" pitchFamily="34" charset="0"/>
                <a:cs typeface="Times New Roman" pitchFamily="18" charset="0"/>
              </a:rPr>
              <a:t> Materials cycle</a:t>
            </a:r>
            <a:endParaRPr kumimoji="0" lang="en-US" sz="1000" b="0" i="0" u="none" strike="noStrike" cap="none" normalizeH="0" baseline="0" dirty="0" smtClean="0">
              <a:ln>
                <a:noFill/>
              </a:ln>
              <a:solidFill>
                <a:schemeClr val="tx1"/>
              </a:solidFill>
              <a:effectLst/>
              <a:latin typeface="+mj-lt"/>
              <a:ea typeface="Calibri" pitchFamily="34" charset="0"/>
              <a:cs typeface="Times New Roman" pitchFamily="18" charset="0"/>
            </a:endParaRPr>
          </a:p>
        </p:txBody>
      </p:sp>
      <p:pic>
        <p:nvPicPr>
          <p:cNvPr id="32" name="Picture 2" descr="http://icmab.es/images/logos/DOWNLOAD/FILES/OCHOA_CSIC-COLOR.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516216" y="5301208"/>
            <a:ext cx="2023628" cy="1008112"/>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Rectángulo 63"/>
          <p:cNvSpPr/>
          <p:nvPr/>
        </p:nvSpPr>
        <p:spPr>
          <a:xfrm>
            <a:off x="6588224" y="6309320"/>
            <a:ext cx="2246765" cy="400110"/>
          </a:xfrm>
          <a:prstGeom prst="rect">
            <a:avLst/>
          </a:prstGeom>
        </p:spPr>
        <p:txBody>
          <a:bodyPr wrap="square">
            <a:spAutoFit/>
          </a:bodyPr>
          <a:lstStyle/>
          <a:p>
            <a:pPr algn="ctr"/>
            <a:r>
              <a:rPr lang="en-US" sz="1000" b="1" spc="-14" dirty="0" err="1" smtClean="0">
                <a:cs typeface="Arial"/>
              </a:rPr>
              <a:t>Severo</a:t>
            </a:r>
            <a:r>
              <a:rPr lang="en-US" sz="1000" b="1" spc="-14" dirty="0" smtClean="0">
                <a:cs typeface="Arial"/>
              </a:rPr>
              <a:t> Ochoa Program (</a:t>
            </a:r>
            <a:r>
              <a:rPr lang="en-US" sz="1000" b="1" spc="-14" dirty="0">
                <a:cs typeface="Arial"/>
              </a:rPr>
              <a:t>MINECO, SEV- 2015-0496</a:t>
            </a:r>
            <a:r>
              <a:rPr lang="en-US" sz="1000" b="1" spc="-14" dirty="0" smtClean="0">
                <a:cs typeface="Arial"/>
              </a:rPr>
              <a:t>)</a:t>
            </a:r>
            <a:endParaRPr lang="en-US" sz="1000" b="1" spc="-14" dirty="0">
              <a:cs typeface="Arial"/>
            </a:endParaRPr>
          </a:p>
        </p:txBody>
      </p:sp>
      <p:pic>
        <p:nvPicPr>
          <p:cNvPr id="3073" name="Picture 1"/>
          <p:cNvPicPr>
            <a:picLocks noChangeAspect="1" noChangeArrowheads="1"/>
          </p:cNvPicPr>
          <p:nvPr/>
        </p:nvPicPr>
        <p:blipFill>
          <a:blip r:embed="rId7" cstate="print"/>
          <a:srcRect/>
          <a:stretch>
            <a:fillRect/>
          </a:stretch>
        </p:blipFill>
        <p:spPr bwMode="auto">
          <a:xfrm>
            <a:off x="3131840" y="4941168"/>
            <a:ext cx="2863946" cy="1488380"/>
          </a:xfrm>
          <a:prstGeom prst="rect">
            <a:avLst/>
          </a:prstGeom>
          <a:noFill/>
          <a:ln w="9525">
            <a:noFill/>
            <a:miter lim="800000"/>
            <a:headEnd/>
            <a:tailEnd/>
          </a:ln>
          <a:effectLst/>
        </p:spPr>
      </p:pic>
      <p:pic>
        <p:nvPicPr>
          <p:cNvPr id="3075" name="Picture 3" descr="Imagen relacionada"/>
          <p:cNvPicPr>
            <a:picLocks noChangeAspect="1" noChangeArrowheads="1"/>
          </p:cNvPicPr>
          <p:nvPr/>
        </p:nvPicPr>
        <p:blipFill>
          <a:blip r:embed="rId8" cstate="print"/>
          <a:srcRect/>
          <a:stretch>
            <a:fillRect/>
          </a:stretch>
        </p:blipFill>
        <p:spPr bwMode="auto">
          <a:xfrm>
            <a:off x="3131840" y="3212976"/>
            <a:ext cx="2755372" cy="1555255"/>
          </a:xfrm>
          <a:prstGeom prst="rect">
            <a:avLst/>
          </a:prstGeom>
          <a:noFill/>
        </p:spPr>
      </p:pic>
    </p:spTree>
    <p:extLst>
      <p:ext uri="{BB962C8B-B14F-4D97-AF65-F5344CB8AC3E}">
        <p14:creationId xmlns="" xmlns:p14="http://schemas.microsoft.com/office/powerpoint/2010/main" val="372589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5657</TotalTime>
  <Words>336</Words>
  <Application>Microsoft Office PowerPoint</Application>
  <PresentationFormat>Presentación en pantalla (4:3)</PresentationFormat>
  <Paragraphs>45</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Office Theme</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Novio</dc:creator>
  <cp:lastModifiedBy>gtobias</cp:lastModifiedBy>
  <cp:revision>50</cp:revision>
  <dcterms:created xsi:type="dcterms:W3CDTF">2015-01-23T14:22:05Z</dcterms:created>
  <dcterms:modified xsi:type="dcterms:W3CDTF">2017-02-22T16:05:16Z</dcterms:modified>
</cp:coreProperties>
</file>