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4" r:id="rId1"/>
  </p:sldMasterIdLst>
  <p:notesMasterIdLst>
    <p:notesMasterId r:id="rId17"/>
  </p:notesMasterIdLst>
  <p:sldIdLst>
    <p:sldId id="258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82" r:id="rId11"/>
    <p:sldId id="280" r:id="rId12"/>
    <p:sldId id="297" r:id="rId13"/>
    <p:sldId id="284" r:id="rId14"/>
    <p:sldId id="287" r:id="rId15"/>
    <p:sldId id="28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061"/>
    <a:srgbClr val="DBDBDB"/>
    <a:srgbClr val="DDDDDD"/>
    <a:srgbClr val="FAF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Necessidade de comparar as propostas com os projetos realizados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Nenhuma</c:v>
                </c:pt>
                <c:pt idx="1">
                  <c:v>Baixa</c:v>
                </c:pt>
                <c:pt idx="2">
                  <c:v>Média</c:v>
                </c:pt>
                <c:pt idx="3">
                  <c:v>Alta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0.01</c:v>
                </c:pt>
                <c:pt idx="1">
                  <c:v>0.05</c:v>
                </c:pt>
                <c:pt idx="2">
                  <c:v>0.19</c:v>
                </c:pt>
                <c:pt idx="3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07-4CE9-8241-037F5FE281B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393888040"/>
        <c:axId val="577361080"/>
      </c:barChart>
      <c:catAx>
        <c:axId val="39388804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77361080"/>
        <c:crosses val="autoZero"/>
        <c:auto val="1"/>
        <c:lblAlgn val="ctr"/>
        <c:lblOffset val="100"/>
        <c:noMultiLvlLbl val="0"/>
      </c:catAx>
      <c:valAx>
        <c:axId val="57736108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3888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C6D5B8-0DB8-49AF-B2B2-523EF8F1EEDB}" type="doc">
      <dgm:prSet loTypeId="urn:microsoft.com/office/officeart/2018/2/layout/IconVerticalSolidList" loCatId="icon" qsTypeId="urn:microsoft.com/office/officeart/2005/8/quickstyle/3d3" qsCatId="3D" csTypeId="urn:microsoft.com/office/officeart/2018/5/colors/Iconchunking_neutralbg_colorful1" csCatId="colorful" phldr="1"/>
      <dgm:spPr/>
      <dgm:t>
        <a:bodyPr/>
        <a:lstStyle/>
        <a:p>
          <a:endParaRPr lang="pt-BR"/>
        </a:p>
      </dgm:t>
    </dgm:pt>
    <dgm:pt modelId="{F071C626-2F2C-4F67-87CC-8F01EC5A96C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b="1" dirty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Por quê?                                            </a:t>
          </a:r>
        </a:p>
        <a:p>
          <a:pPr>
            <a:lnSpc>
              <a:spcPct val="100000"/>
            </a:lnSpc>
          </a:pPr>
          <a:r>
            <a:rPr lang="pt-BR" sz="1600" dirty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Queremos que todos tenham acesso as informações de propostas e projetos políticos de forma fácil e centralizada, auxiliando na formação política dos cidadãos.</a:t>
          </a:r>
        </a:p>
      </dgm:t>
    </dgm:pt>
    <dgm:pt modelId="{D791CD78-A4C9-4D3F-A69A-31C4774E7192}" type="parTrans" cxnId="{0AB8413C-E607-4680-9E8C-668CF89DB843}">
      <dgm:prSet/>
      <dgm:spPr/>
      <dgm:t>
        <a:bodyPr/>
        <a:lstStyle/>
        <a:p>
          <a:endParaRPr lang="pt-BR"/>
        </a:p>
      </dgm:t>
    </dgm:pt>
    <dgm:pt modelId="{388D4A04-8E09-426B-B173-F3B92B08A874}" type="sibTrans" cxnId="{0AB8413C-E607-4680-9E8C-668CF89DB843}">
      <dgm:prSet/>
      <dgm:spPr/>
      <dgm:t>
        <a:bodyPr/>
        <a:lstStyle/>
        <a:p>
          <a:endParaRPr lang="pt-BR"/>
        </a:p>
      </dgm:t>
    </dgm:pt>
    <dgm:pt modelId="{02D1A212-B045-498A-80C4-2944BEFC118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b="1" dirty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Como?                             </a:t>
          </a:r>
        </a:p>
        <a:p>
          <a:pPr>
            <a:lnSpc>
              <a:spcPct val="100000"/>
            </a:lnSpc>
          </a:pPr>
          <a:r>
            <a:rPr lang="pt-BR" sz="1600" dirty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Centralizando os dados e transformando em informações úteis para a população.</a:t>
          </a:r>
        </a:p>
      </dgm:t>
    </dgm:pt>
    <dgm:pt modelId="{11F14920-054E-43DC-AA07-88CCCC5AC9FF}" type="parTrans" cxnId="{C7418AF0-7EA8-4939-95F1-356BFCCDD500}">
      <dgm:prSet/>
      <dgm:spPr/>
      <dgm:t>
        <a:bodyPr/>
        <a:lstStyle/>
        <a:p>
          <a:endParaRPr lang="pt-BR"/>
        </a:p>
      </dgm:t>
    </dgm:pt>
    <dgm:pt modelId="{0D07D29F-6E62-49E0-9E84-C5049476CDFE}" type="sibTrans" cxnId="{C7418AF0-7EA8-4939-95F1-356BFCCDD500}">
      <dgm:prSet/>
      <dgm:spPr/>
      <dgm:t>
        <a:bodyPr/>
        <a:lstStyle/>
        <a:p>
          <a:endParaRPr lang="pt-BR"/>
        </a:p>
      </dgm:t>
    </dgm:pt>
    <dgm:pt modelId="{DF35B3B4-F2BD-4EAD-942F-A64C7FDBF4C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b="1" dirty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O quê?                                     </a:t>
          </a:r>
        </a:p>
        <a:p>
          <a:pPr>
            <a:lnSpc>
              <a:spcPct val="100000"/>
            </a:lnSpc>
          </a:pPr>
          <a:r>
            <a:rPr lang="pt-BR" sz="1600" dirty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Website que disponibilize a população as informações de propostas dos candidatos e acompanhamento da execução destas pelo governo eleito.</a:t>
          </a:r>
        </a:p>
      </dgm:t>
    </dgm:pt>
    <dgm:pt modelId="{70BACC16-0196-4FBD-ADA3-D1D7785857EC}" type="parTrans" cxnId="{4E1CCB54-8643-49EA-A0A9-861266565447}">
      <dgm:prSet/>
      <dgm:spPr/>
      <dgm:t>
        <a:bodyPr/>
        <a:lstStyle/>
        <a:p>
          <a:endParaRPr lang="pt-BR"/>
        </a:p>
      </dgm:t>
    </dgm:pt>
    <dgm:pt modelId="{AE594A1B-6F8E-4CDD-BA1B-9ED40913D12F}" type="sibTrans" cxnId="{4E1CCB54-8643-49EA-A0A9-861266565447}">
      <dgm:prSet/>
      <dgm:spPr/>
      <dgm:t>
        <a:bodyPr/>
        <a:lstStyle/>
        <a:p>
          <a:endParaRPr lang="pt-BR"/>
        </a:p>
      </dgm:t>
    </dgm:pt>
    <dgm:pt modelId="{3802ADE2-EF03-4C0E-AD31-673EF3A2372B}" type="pres">
      <dgm:prSet presAssocID="{1BC6D5B8-0DB8-49AF-B2B2-523EF8F1EEDB}" presName="root" presStyleCnt="0">
        <dgm:presLayoutVars>
          <dgm:dir/>
          <dgm:resizeHandles val="exact"/>
        </dgm:presLayoutVars>
      </dgm:prSet>
      <dgm:spPr/>
    </dgm:pt>
    <dgm:pt modelId="{78857DE3-246A-4973-A8BC-7DA0635C973D}" type="pres">
      <dgm:prSet presAssocID="{DF35B3B4-F2BD-4EAD-942F-A64C7FDBF4C6}" presName="compNode" presStyleCnt="0"/>
      <dgm:spPr/>
    </dgm:pt>
    <dgm:pt modelId="{E4B2EE70-EAE7-447B-BD16-100B2E7BF6F7}" type="pres">
      <dgm:prSet presAssocID="{DF35B3B4-F2BD-4EAD-942F-A64C7FDBF4C6}" presName="bgRect" presStyleLbl="bgShp" presStyleIdx="0" presStyleCnt="3"/>
      <dgm:spPr/>
    </dgm:pt>
    <dgm:pt modelId="{90637BE7-179C-4BFE-8904-D0DA9DFDE6E0}" type="pres">
      <dgm:prSet presAssocID="{DF35B3B4-F2BD-4EAD-942F-A64C7FDBF4C6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A86C662-8E8E-4629-AF05-6BF25B7F4C3B}" type="pres">
      <dgm:prSet presAssocID="{DF35B3B4-F2BD-4EAD-942F-A64C7FDBF4C6}" presName="spaceRect" presStyleCnt="0"/>
      <dgm:spPr/>
    </dgm:pt>
    <dgm:pt modelId="{BC5477DF-D3DA-4415-970D-D0B3EBF93ADE}" type="pres">
      <dgm:prSet presAssocID="{DF35B3B4-F2BD-4EAD-942F-A64C7FDBF4C6}" presName="parTx" presStyleLbl="revTx" presStyleIdx="0" presStyleCnt="3">
        <dgm:presLayoutVars>
          <dgm:chMax val="0"/>
          <dgm:chPref val="0"/>
        </dgm:presLayoutVars>
      </dgm:prSet>
      <dgm:spPr/>
    </dgm:pt>
    <dgm:pt modelId="{38428911-8496-4A52-8B62-75E9E79C7A6F}" type="pres">
      <dgm:prSet presAssocID="{AE594A1B-6F8E-4CDD-BA1B-9ED40913D12F}" presName="sibTrans" presStyleCnt="0"/>
      <dgm:spPr/>
    </dgm:pt>
    <dgm:pt modelId="{21F71C46-E895-4813-8260-258ADA50CB8C}" type="pres">
      <dgm:prSet presAssocID="{02D1A212-B045-498A-80C4-2944BEFC1184}" presName="compNode" presStyleCnt="0"/>
      <dgm:spPr/>
    </dgm:pt>
    <dgm:pt modelId="{B11CA823-4598-4BE6-A33A-4A31410CE46E}" type="pres">
      <dgm:prSet presAssocID="{02D1A212-B045-498A-80C4-2944BEFC1184}" presName="bgRect" presStyleLbl="bgShp" presStyleIdx="1" presStyleCnt="3"/>
      <dgm:spPr/>
    </dgm:pt>
    <dgm:pt modelId="{F8A53D8B-09F1-4231-92FA-060B5EEF9C66}" type="pres">
      <dgm:prSet presAssocID="{02D1A212-B045-498A-80C4-2944BEFC1184}" presName="iconRect" presStyleLbl="node1" presStyleIdx="1" presStyleCnt="3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D7E0B99-C36C-45E2-82D9-2F0C7065F5C9}" type="pres">
      <dgm:prSet presAssocID="{02D1A212-B045-498A-80C4-2944BEFC1184}" presName="spaceRect" presStyleCnt="0"/>
      <dgm:spPr/>
    </dgm:pt>
    <dgm:pt modelId="{B1F3BB55-2C20-4114-92AA-871514A46889}" type="pres">
      <dgm:prSet presAssocID="{02D1A212-B045-498A-80C4-2944BEFC1184}" presName="parTx" presStyleLbl="revTx" presStyleIdx="1" presStyleCnt="3">
        <dgm:presLayoutVars>
          <dgm:chMax val="0"/>
          <dgm:chPref val="0"/>
        </dgm:presLayoutVars>
      </dgm:prSet>
      <dgm:spPr/>
    </dgm:pt>
    <dgm:pt modelId="{164DA95A-F814-44E1-8D02-21954C3B96EF}" type="pres">
      <dgm:prSet presAssocID="{0D07D29F-6E62-49E0-9E84-C5049476CDFE}" presName="sibTrans" presStyleCnt="0"/>
      <dgm:spPr/>
    </dgm:pt>
    <dgm:pt modelId="{27420309-D803-40D3-A3A5-4690CBF699A7}" type="pres">
      <dgm:prSet presAssocID="{F071C626-2F2C-4F67-87CC-8F01EC5A96C0}" presName="compNode" presStyleCnt="0"/>
      <dgm:spPr/>
    </dgm:pt>
    <dgm:pt modelId="{FD0C8395-620D-4AA2-9A15-AE239D049D20}" type="pres">
      <dgm:prSet presAssocID="{F071C626-2F2C-4F67-87CC-8F01EC5A96C0}" presName="bgRect" presStyleLbl="bgShp" presStyleIdx="2" presStyleCnt="3"/>
      <dgm:spPr/>
    </dgm:pt>
    <dgm:pt modelId="{89B46C23-7759-48B3-8B0F-3E39BF61BC8F}" type="pres">
      <dgm:prSet presAssocID="{F071C626-2F2C-4F67-87CC-8F01EC5A96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D03285F-26D2-4E0F-ADA7-AD74824A5493}" type="pres">
      <dgm:prSet presAssocID="{F071C626-2F2C-4F67-87CC-8F01EC5A96C0}" presName="spaceRect" presStyleCnt="0"/>
      <dgm:spPr/>
    </dgm:pt>
    <dgm:pt modelId="{54AB8BB4-7EE9-4C17-AEC0-8623BE4F1E78}" type="pres">
      <dgm:prSet presAssocID="{F071C626-2F2C-4F67-87CC-8F01EC5A96C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AB8413C-E607-4680-9E8C-668CF89DB843}" srcId="{1BC6D5B8-0DB8-49AF-B2B2-523EF8F1EEDB}" destId="{F071C626-2F2C-4F67-87CC-8F01EC5A96C0}" srcOrd="2" destOrd="0" parTransId="{D791CD78-A4C9-4D3F-A69A-31C4774E7192}" sibTransId="{388D4A04-8E09-426B-B173-F3B92B08A874}"/>
    <dgm:cxn modelId="{B7C9AF6E-DE8F-4754-A93D-54AD5099C272}" type="presOf" srcId="{DF35B3B4-F2BD-4EAD-942F-A64C7FDBF4C6}" destId="{BC5477DF-D3DA-4415-970D-D0B3EBF93ADE}" srcOrd="0" destOrd="0" presId="urn:microsoft.com/office/officeart/2018/2/layout/IconVerticalSolidList"/>
    <dgm:cxn modelId="{B8DD6073-123A-4951-8A54-037AFF689545}" type="presOf" srcId="{1BC6D5B8-0DB8-49AF-B2B2-523EF8F1EEDB}" destId="{3802ADE2-EF03-4C0E-AD31-673EF3A2372B}" srcOrd="0" destOrd="0" presId="urn:microsoft.com/office/officeart/2018/2/layout/IconVerticalSolidList"/>
    <dgm:cxn modelId="{4E1CCB54-8643-49EA-A0A9-861266565447}" srcId="{1BC6D5B8-0DB8-49AF-B2B2-523EF8F1EEDB}" destId="{DF35B3B4-F2BD-4EAD-942F-A64C7FDBF4C6}" srcOrd="0" destOrd="0" parTransId="{70BACC16-0196-4FBD-ADA3-D1D7785857EC}" sibTransId="{AE594A1B-6F8E-4CDD-BA1B-9ED40913D12F}"/>
    <dgm:cxn modelId="{32166780-397E-468F-8A24-C499711B8D58}" type="presOf" srcId="{02D1A212-B045-498A-80C4-2944BEFC1184}" destId="{B1F3BB55-2C20-4114-92AA-871514A46889}" srcOrd="0" destOrd="0" presId="urn:microsoft.com/office/officeart/2018/2/layout/IconVerticalSolidList"/>
    <dgm:cxn modelId="{0677A6CE-D632-43A0-B5D0-04FA1E0FAC7A}" type="presOf" srcId="{F071C626-2F2C-4F67-87CC-8F01EC5A96C0}" destId="{54AB8BB4-7EE9-4C17-AEC0-8623BE4F1E78}" srcOrd="0" destOrd="0" presId="urn:microsoft.com/office/officeart/2018/2/layout/IconVerticalSolidList"/>
    <dgm:cxn modelId="{C7418AF0-7EA8-4939-95F1-356BFCCDD500}" srcId="{1BC6D5B8-0DB8-49AF-B2B2-523EF8F1EEDB}" destId="{02D1A212-B045-498A-80C4-2944BEFC1184}" srcOrd="1" destOrd="0" parTransId="{11F14920-054E-43DC-AA07-88CCCC5AC9FF}" sibTransId="{0D07D29F-6E62-49E0-9E84-C5049476CDFE}"/>
    <dgm:cxn modelId="{31DBEE3B-04C3-4E73-B441-7A6F9506E39D}" type="presParOf" srcId="{3802ADE2-EF03-4C0E-AD31-673EF3A2372B}" destId="{78857DE3-246A-4973-A8BC-7DA0635C973D}" srcOrd="0" destOrd="0" presId="urn:microsoft.com/office/officeart/2018/2/layout/IconVerticalSolidList"/>
    <dgm:cxn modelId="{4665F342-897E-42AB-A8F9-8CFB2A3B7FE2}" type="presParOf" srcId="{78857DE3-246A-4973-A8BC-7DA0635C973D}" destId="{E4B2EE70-EAE7-447B-BD16-100B2E7BF6F7}" srcOrd="0" destOrd="0" presId="urn:microsoft.com/office/officeart/2018/2/layout/IconVerticalSolidList"/>
    <dgm:cxn modelId="{EDF6D9A8-544C-4219-8C8D-A5F1EDE37F3F}" type="presParOf" srcId="{78857DE3-246A-4973-A8BC-7DA0635C973D}" destId="{90637BE7-179C-4BFE-8904-D0DA9DFDE6E0}" srcOrd="1" destOrd="0" presId="urn:microsoft.com/office/officeart/2018/2/layout/IconVerticalSolidList"/>
    <dgm:cxn modelId="{A1A2014D-FCBE-40C8-B131-E8A4BBB1F365}" type="presParOf" srcId="{78857DE3-246A-4973-A8BC-7DA0635C973D}" destId="{8A86C662-8E8E-4629-AF05-6BF25B7F4C3B}" srcOrd="2" destOrd="0" presId="urn:microsoft.com/office/officeart/2018/2/layout/IconVerticalSolidList"/>
    <dgm:cxn modelId="{7ADE8879-341C-4A52-A378-F9A501F5F728}" type="presParOf" srcId="{78857DE3-246A-4973-A8BC-7DA0635C973D}" destId="{BC5477DF-D3DA-4415-970D-D0B3EBF93ADE}" srcOrd="3" destOrd="0" presId="urn:microsoft.com/office/officeart/2018/2/layout/IconVerticalSolidList"/>
    <dgm:cxn modelId="{79884BB2-D64E-4999-83DF-6BE1418E8CDA}" type="presParOf" srcId="{3802ADE2-EF03-4C0E-AD31-673EF3A2372B}" destId="{38428911-8496-4A52-8B62-75E9E79C7A6F}" srcOrd="1" destOrd="0" presId="urn:microsoft.com/office/officeart/2018/2/layout/IconVerticalSolidList"/>
    <dgm:cxn modelId="{C5627E63-511F-4816-A813-7E546B70F7C1}" type="presParOf" srcId="{3802ADE2-EF03-4C0E-AD31-673EF3A2372B}" destId="{21F71C46-E895-4813-8260-258ADA50CB8C}" srcOrd="2" destOrd="0" presId="urn:microsoft.com/office/officeart/2018/2/layout/IconVerticalSolidList"/>
    <dgm:cxn modelId="{E071C77A-B6EF-4767-88C1-F4E818034074}" type="presParOf" srcId="{21F71C46-E895-4813-8260-258ADA50CB8C}" destId="{B11CA823-4598-4BE6-A33A-4A31410CE46E}" srcOrd="0" destOrd="0" presId="urn:microsoft.com/office/officeart/2018/2/layout/IconVerticalSolidList"/>
    <dgm:cxn modelId="{63D3E70D-8686-40FC-AA6B-E458764890B9}" type="presParOf" srcId="{21F71C46-E895-4813-8260-258ADA50CB8C}" destId="{F8A53D8B-09F1-4231-92FA-060B5EEF9C66}" srcOrd="1" destOrd="0" presId="urn:microsoft.com/office/officeart/2018/2/layout/IconVerticalSolidList"/>
    <dgm:cxn modelId="{897D291F-E9FB-4260-A155-66D1B728A565}" type="presParOf" srcId="{21F71C46-E895-4813-8260-258ADA50CB8C}" destId="{2D7E0B99-C36C-45E2-82D9-2F0C7065F5C9}" srcOrd="2" destOrd="0" presId="urn:microsoft.com/office/officeart/2018/2/layout/IconVerticalSolidList"/>
    <dgm:cxn modelId="{52C3665C-E4EC-4CA3-93B0-1D58D1094045}" type="presParOf" srcId="{21F71C46-E895-4813-8260-258ADA50CB8C}" destId="{B1F3BB55-2C20-4114-92AA-871514A46889}" srcOrd="3" destOrd="0" presId="urn:microsoft.com/office/officeart/2018/2/layout/IconVerticalSolidList"/>
    <dgm:cxn modelId="{CD376F45-0260-4D7B-9C21-27B4FB561EA6}" type="presParOf" srcId="{3802ADE2-EF03-4C0E-AD31-673EF3A2372B}" destId="{164DA95A-F814-44E1-8D02-21954C3B96EF}" srcOrd="3" destOrd="0" presId="urn:microsoft.com/office/officeart/2018/2/layout/IconVerticalSolidList"/>
    <dgm:cxn modelId="{F0DB6AEC-319F-4D21-88AC-E7EA22E85092}" type="presParOf" srcId="{3802ADE2-EF03-4C0E-AD31-673EF3A2372B}" destId="{27420309-D803-40D3-A3A5-4690CBF699A7}" srcOrd="4" destOrd="0" presId="urn:microsoft.com/office/officeart/2018/2/layout/IconVerticalSolidList"/>
    <dgm:cxn modelId="{1B1671E4-6D04-4AF1-81BF-9E53913EEAF7}" type="presParOf" srcId="{27420309-D803-40D3-A3A5-4690CBF699A7}" destId="{FD0C8395-620D-4AA2-9A15-AE239D049D20}" srcOrd="0" destOrd="0" presId="urn:microsoft.com/office/officeart/2018/2/layout/IconVerticalSolidList"/>
    <dgm:cxn modelId="{454695BE-B08D-4D1F-985E-18F15A62B832}" type="presParOf" srcId="{27420309-D803-40D3-A3A5-4690CBF699A7}" destId="{89B46C23-7759-48B3-8B0F-3E39BF61BC8F}" srcOrd="1" destOrd="0" presId="urn:microsoft.com/office/officeart/2018/2/layout/IconVerticalSolidList"/>
    <dgm:cxn modelId="{F620400C-726D-45F2-B363-C111E72A6145}" type="presParOf" srcId="{27420309-D803-40D3-A3A5-4690CBF699A7}" destId="{8D03285F-26D2-4E0F-ADA7-AD74824A5493}" srcOrd="2" destOrd="0" presId="urn:microsoft.com/office/officeart/2018/2/layout/IconVerticalSolidList"/>
    <dgm:cxn modelId="{2BA16BCD-9326-4D89-8F13-B189271EF768}" type="presParOf" srcId="{27420309-D803-40D3-A3A5-4690CBF699A7}" destId="{54AB8BB4-7EE9-4C17-AEC0-8623BE4F1E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2D587B-F251-4DF9-926B-7473166716D7}" type="doc">
      <dgm:prSet loTypeId="urn:microsoft.com/office/officeart/2005/8/layout/list1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70D3E556-E7E2-4C66-85E7-D8EA212DBF13}">
      <dgm:prSet phldrT="[Texto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pt-BR" sz="18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Aumento da cobertura de informações.</a:t>
          </a:r>
        </a:p>
      </dgm:t>
    </dgm:pt>
    <dgm:pt modelId="{C6D06B1B-FAFC-4DBE-83C7-8DA4586B788B}" type="parTrans" cxnId="{363AF6B7-0872-4179-9896-9259C6BB9896}">
      <dgm:prSet/>
      <dgm:spPr/>
      <dgm:t>
        <a:bodyPr/>
        <a:lstStyle/>
        <a:p>
          <a:endParaRPr lang="pt-BR"/>
        </a:p>
      </dgm:t>
    </dgm:pt>
    <dgm:pt modelId="{577C6C48-C0D5-4F06-B48F-899F35BD8154}" type="sibTrans" cxnId="{363AF6B7-0872-4179-9896-9259C6BB9896}">
      <dgm:prSet/>
      <dgm:spPr/>
      <dgm:t>
        <a:bodyPr/>
        <a:lstStyle/>
        <a:p>
          <a:endParaRPr lang="pt-BR"/>
        </a:p>
      </dgm:t>
    </dgm:pt>
    <dgm:pt modelId="{B689CA8F-9C67-4267-B5CA-5A933401134E}">
      <dgm:prSet phldrT="[Texto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pt-BR" sz="18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Migração do banco de dados para a nuvem.</a:t>
          </a:r>
        </a:p>
      </dgm:t>
    </dgm:pt>
    <dgm:pt modelId="{CACBEC8B-7455-44C6-B4F4-7A0C06730471}" type="parTrans" cxnId="{49367D94-35C6-41A7-8EF2-49A71416909A}">
      <dgm:prSet/>
      <dgm:spPr/>
      <dgm:t>
        <a:bodyPr/>
        <a:lstStyle/>
        <a:p>
          <a:endParaRPr lang="pt-BR"/>
        </a:p>
      </dgm:t>
    </dgm:pt>
    <dgm:pt modelId="{5F86B81A-615B-4333-A303-21A461688108}" type="sibTrans" cxnId="{49367D94-35C6-41A7-8EF2-49A71416909A}">
      <dgm:prSet/>
      <dgm:spPr/>
      <dgm:t>
        <a:bodyPr/>
        <a:lstStyle/>
        <a:p>
          <a:endParaRPr lang="pt-BR"/>
        </a:p>
      </dgm:t>
    </dgm:pt>
    <dgm:pt modelId="{AA857208-B9FE-4ACF-843A-36D186A1BAFE}">
      <dgm:prSet phldrT="[Texto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2800" b="1" dirty="0"/>
            <a:t>Próximos Passos</a:t>
          </a:r>
        </a:p>
      </dgm:t>
    </dgm:pt>
    <dgm:pt modelId="{E191490C-3512-4AD6-8797-68DCDAA28CEE}" type="parTrans" cxnId="{11F507E0-30B9-4A33-8BCF-0941C2811875}">
      <dgm:prSet/>
      <dgm:spPr/>
      <dgm:t>
        <a:bodyPr/>
        <a:lstStyle/>
        <a:p>
          <a:endParaRPr lang="pt-BR"/>
        </a:p>
      </dgm:t>
    </dgm:pt>
    <dgm:pt modelId="{4B60E5DE-EF5C-49FB-97EF-15126D6CCBFF}" type="sibTrans" cxnId="{11F507E0-30B9-4A33-8BCF-0941C2811875}">
      <dgm:prSet/>
      <dgm:spPr/>
      <dgm:t>
        <a:bodyPr/>
        <a:lstStyle/>
        <a:p>
          <a:endParaRPr lang="pt-BR"/>
        </a:p>
      </dgm:t>
    </dgm:pt>
    <dgm:pt modelId="{30030701-855B-4DDE-8C1A-DB895BD620F7}">
      <dgm:prSet phldrT="[Texto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pt-BR" sz="18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Integração com APIs de dados públicos, disponibilizadas pelo governo e TSE.</a:t>
          </a:r>
        </a:p>
      </dgm:t>
    </dgm:pt>
    <dgm:pt modelId="{98B43BD9-7CEC-4EC0-BACB-4F73470C0866}" type="parTrans" cxnId="{CEFB85F2-7E8F-483C-ABED-82D3C4C38ABB}">
      <dgm:prSet/>
      <dgm:spPr/>
      <dgm:t>
        <a:bodyPr/>
        <a:lstStyle/>
        <a:p>
          <a:endParaRPr lang="pt-BR"/>
        </a:p>
      </dgm:t>
    </dgm:pt>
    <dgm:pt modelId="{F88044C6-BFEE-407F-9DF1-3BA0EF57C0DB}" type="sibTrans" cxnId="{CEFB85F2-7E8F-483C-ABED-82D3C4C38ABB}">
      <dgm:prSet/>
      <dgm:spPr/>
      <dgm:t>
        <a:bodyPr/>
        <a:lstStyle/>
        <a:p>
          <a:endParaRPr lang="pt-BR"/>
        </a:p>
      </dgm:t>
    </dgm:pt>
    <dgm:pt modelId="{8D75854C-CC73-4BBE-A107-A17F477CF58A}">
      <dgm:prSet phldrT="[Texto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pt-BR" sz="18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Criação de robôs de captação de dados, em diferentes formatos.</a:t>
          </a:r>
        </a:p>
      </dgm:t>
    </dgm:pt>
    <dgm:pt modelId="{6C5B2AC2-9CD3-43A0-A304-2E9FE5049354}" type="parTrans" cxnId="{E50AF7BF-1017-4979-BA61-C18BE6F1B934}">
      <dgm:prSet/>
      <dgm:spPr/>
      <dgm:t>
        <a:bodyPr/>
        <a:lstStyle/>
        <a:p>
          <a:endParaRPr lang="pt-BR"/>
        </a:p>
      </dgm:t>
    </dgm:pt>
    <dgm:pt modelId="{CB8B0BE5-B21F-48E1-96C9-BE4D8877D713}" type="sibTrans" cxnId="{E50AF7BF-1017-4979-BA61-C18BE6F1B934}">
      <dgm:prSet/>
      <dgm:spPr/>
      <dgm:t>
        <a:bodyPr/>
        <a:lstStyle/>
        <a:p>
          <a:endParaRPr lang="pt-BR"/>
        </a:p>
      </dgm:t>
    </dgm:pt>
    <dgm:pt modelId="{3B35924B-EEF4-4094-8F7A-A7F9FD96A513}">
      <dgm:prSet phldrT="[Texto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pt-BR" sz="18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Melhora na usabilidade.</a:t>
          </a:r>
        </a:p>
      </dgm:t>
    </dgm:pt>
    <dgm:pt modelId="{A5A86413-AD4A-4E80-B653-03D2ED4EB699}" type="parTrans" cxnId="{9FDFF8D6-0520-4398-A7F6-70CC90A470E9}">
      <dgm:prSet/>
      <dgm:spPr/>
      <dgm:t>
        <a:bodyPr/>
        <a:lstStyle/>
        <a:p>
          <a:endParaRPr lang="pt-BR"/>
        </a:p>
      </dgm:t>
    </dgm:pt>
    <dgm:pt modelId="{FD48B524-B983-48F6-9FE8-664B0BC058CF}" type="sibTrans" cxnId="{9FDFF8D6-0520-4398-A7F6-70CC90A470E9}">
      <dgm:prSet/>
      <dgm:spPr/>
      <dgm:t>
        <a:bodyPr/>
        <a:lstStyle/>
        <a:p>
          <a:endParaRPr lang="pt-BR"/>
        </a:p>
      </dgm:t>
    </dgm:pt>
    <dgm:pt modelId="{C009AD27-F199-44BB-A8E5-FEA8E9211073}">
      <dgm:prSet phldrT="[Texto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pt-BR" sz="18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Inserção de mapas e melhoras no motor de pesquisa.</a:t>
          </a:r>
        </a:p>
      </dgm:t>
    </dgm:pt>
    <dgm:pt modelId="{947BBB95-523A-4D5B-94BD-E682FF765C93}" type="parTrans" cxnId="{5BE0CACA-2684-4210-8F87-A2570EFAE961}">
      <dgm:prSet/>
      <dgm:spPr/>
      <dgm:t>
        <a:bodyPr/>
        <a:lstStyle/>
        <a:p>
          <a:endParaRPr lang="pt-BR"/>
        </a:p>
      </dgm:t>
    </dgm:pt>
    <dgm:pt modelId="{EB521529-6577-4F73-81A7-A4060D867C32}" type="sibTrans" cxnId="{5BE0CACA-2684-4210-8F87-A2570EFAE961}">
      <dgm:prSet/>
      <dgm:spPr/>
      <dgm:t>
        <a:bodyPr/>
        <a:lstStyle/>
        <a:p>
          <a:endParaRPr lang="pt-BR"/>
        </a:p>
      </dgm:t>
    </dgm:pt>
    <dgm:pt modelId="{989EB3B1-5780-46E7-B664-ABA3A5A7BDA2}" type="pres">
      <dgm:prSet presAssocID="{182D587B-F251-4DF9-926B-7473166716D7}" presName="linear" presStyleCnt="0">
        <dgm:presLayoutVars>
          <dgm:dir/>
          <dgm:animLvl val="lvl"/>
          <dgm:resizeHandles val="exact"/>
        </dgm:presLayoutVars>
      </dgm:prSet>
      <dgm:spPr/>
    </dgm:pt>
    <dgm:pt modelId="{99038FCC-C767-458A-99AC-3726283DA421}" type="pres">
      <dgm:prSet presAssocID="{AA857208-B9FE-4ACF-843A-36D186A1BAFE}" presName="parentLin" presStyleCnt="0"/>
      <dgm:spPr/>
    </dgm:pt>
    <dgm:pt modelId="{340C561D-FFB0-4A1D-B204-2032B20348A8}" type="pres">
      <dgm:prSet presAssocID="{AA857208-B9FE-4ACF-843A-36D186A1BAFE}" presName="parentLeftMargin" presStyleLbl="node1" presStyleIdx="0" presStyleCnt="1"/>
      <dgm:spPr/>
    </dgm:pt>
    <dgm:pt modelId="{02CD1A93-1295-4567-BAE8-F3989A6A9A6C}" type="pres">
      <dgm:prSet presAssocID="{AA857208-B9FE-4ACF-843A-36D186A1BAF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39113B6-5CAD-4CF5-A8C8-36E9E993F066}" type="pres">
      <dgm:prSet presAssocID="{AA857208-B9FE-4ACF-843A-36D186A1BAFE}" presName="negativeSpace" presStyleCnt="0"/>
      <dgm:spPr/>
    </dgm:pt>
    <dgm:pt modelId="{AA2FDBAB-6A41-4DC1-AD48-DAFAE1BA3DC8}" type="pres">
      <dgm:prSet presAssocID="{AA857208-B9FE-4ACF-843A-36D186A1BAFE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C166F00-D73C-4AAE-B86C-236D8C462F11}" type="presOf" srcId="{3B35924B-EEF4-4094-8F7A-A7F9FD96A513}" destId="{AA2FDBAB-6A41-4DC1-AD48-DAFAE1BA3DC8}" srcOrd="0" destOrd="2" presId="urn:microsoft.com/office/officeart/2005/8/layout/list1"/>
    <dgm:cxn modelId="{BB29810B-3F70-45D1-8E75-334B077F615D}" type="presOf" srcId="{AA857208-B9FE-4ACF-843A-36D186A1BAFE}" destId="{340C561D-FFB0-4A1D-B204-2032B20348A8}" srcOrd="0" destOrd="0" presId="urn:microsoft.com/office/officeart/2005/8/layout/list1"/>
    <dgm:cxn modelId="{D0B12631-E2CF-4D32-B0F7-8B7DE3658F12}" type="presOf" srcId="{B689CA8F-9C67-4267-B5CA-5A933401134E}" destId="{AA2FDBAB-6A41-4DC1-AD48-DAFAE1BA3DC8}" srcOrd="0" destOrd="5" presId="urn:microsoft.com/office/officeart/2005/8/layout/list1"/>
    <dgm:cxn modelId="{49CD373F-D478-4302-A3D2-AD9B9DCD8267}" type="presOf" srcId="{AA857208-B9FE-4ACF-843A-36D186A1BAFE}" destId="{02CD1A93-1295-4567-BAE8-F3989A6A9A6C}" srcOrd="1" destOrd="0" presId="urn:microsoft.com/office/officeart/2005/8/layout/list1"/>
    <dgm:cxn modelId="{810D9E46-62EA-465D-80D5-B8566DED4AAE}" type="presOf" srcId="{182D587B-F251-4DF9-926B-7473166716D7}" destId="{989EB3B1-5780-46E7-B664-ABA3A5A7BDA2}" srcOrd="0" destOrd="0" presId="urn:microsoft.com/office/officeart/2005/8/layout/list1"/>
    <dgm:cxn modelId="{7C9DD94C-D7CD-43F2-97E0-7D119AA9B106}" type="presOf" srcId="{30030701-855B-4DDE-8C1A-DB895BD620F7}" destId="{AA2FDBAB-6A41-4DC1-AD48-DAFAE1BA3DC8}" srcOrd="0" destOrd="0" presId="urn:microsoft.com/office/officeart/2005/8/layout/list1"/>
    <dgm:cxn modelId="{8D4BFC83-6D49-433E-B978-FD130920BD25}" type="presOf" srcId="{C009AD27-F199-44BB-A8E5-FEA8E9211073}" destId="{AA2FDBAB-6A41-4DC1-AD48-DAFAE1BA3DC8}" srcOrd="0" destOrd="4" presId="urn:microsoft.com/office/officeart/2005/8/layout/list1"/>
    <dgm:cxn modelId="{49367D94-35C6-41A7-8EF2-49A71416909A}" srcId="{AA857208-B9FE-4ACF-843A-36D186A1BAFE}" destId="{B689CA8F-9C67-4267-B5CA-5A933401134E}" srcOrd="5" destOrd="0" parTransId="{CACBEC8B-7455-44C6-B4F4-7A0C06730471}" sibTransId="{5F86B81A-615B-4333-A303-21A461688108}"/>
    <dgm:cxn modelId="{363AF6B7-0872-4179-9896-9259C6BB9896}" srcId="{AA857208-B9FE-4ACF-843A-36D186A1BAFE}" destId="{70D3E556-E7E2-4C66-85E7-D8EA212DBF13}" srcOrd="1" destOrd="0" parTransId="{C6D06B1B-FAFC-4DBE-83C7-8DA4586B788B}" sibTransId="{577C6C48-C0D5-4F06-B48F-899F35BD8154}"/>
    <dgm:cxn modelId="{4A97B5BE-E868-4759-92AB-CA4223393A6D}" type="presOf" srcId="{8D75854C-CC73-4BBE-A107-A17F477CF58A}" destId="{AA2FDBAB-6A41-4DC1-AD48-DAFAE1BA3DC8}" srcOrd="0" destOrd="3" presId="urn:microsoft.com/office/officeart/2005/8/layout/list1"/>
    <dgm:cxn modelId="{E50AF7BF-1017-4979-BA61-C18BE6F1B934}" srcId="{AA857208-B9FE-4ACF-843A-36D186A1BAFE}" destId="{8D75854C-CC73-4BBE-A107-A17F477CF58A}" srcOrd="3" destOrd="0" parTransId="{6C5B2AC2-9CD3-43A0-A304-2E9FE5049354}" sibTransId="{CB8B0BE5-B21F-48E1-96C9-BE4D8877D713}"/>
    <dgm:cxn modelId="{5BE0CACA-2684-4210-8F87-A2570EFAE961}" srcId="{AA857208-B9FE-4ACF-843A-36D186A1BAFE}" destId="{C009AD27-F199-44BB-A8E5-FEA8E9211073}" srcOrd="4" destOrd="0" parTransId="{947BBB95-523A-4D5B-94BD-E682FF765C93}" sibTransId="{EB521529-6577-4F73-81A7-A4060D867C32}"/>
    <dgm:cxn modelId="{95279FD4-A5DE-43C4-99CA-3EEF58B19D90}" type="presOf" srcId="{70D3E556-E7E2-4C66-85E7-D8EA212DBF13}" destId="{AA2FDBAB-6A41-4DC1-AD48-DAFAE1BA3DC8}" srcOrd="0" destOrd="1" presId="urn:microsoft.com/office/officeart/2005/8/layout/list1"/>
    <dgm:cxn modelId="{9FDFF8D6-0520-4398-A7F6-70CC90A470E9}" srcId="{AA857208-B9FE-4ACF-843A-36D186A1BAFE}" destId="{3B35924B-EEF4-4094-8F7A-A7F9FD96A513}" srcOrd="2" destOrd="0" parTransId="{A5A86413-AD4A-4E80-B653-03D2ED4EB699}" sibTransId="{FD48B524-B983-48F6-9FE8-664B0BC058CF}"/>
    <dgm:cxn modelId="{11F507E0-30B9-4A33-8BCF-0941C2811875}" srcId="{182D587B-F251-4DF9-926B-7473166716D7}" destId="{AA857208-B9FE-4ACF-843A-36D186A1BAFE}" srcOrd="0" destOrd="0" parTransId="{E191490C-3512-4AD6-8797-68DCDAA28CEE}" sibTransId="{4B60E5DE-EF5C-49FB-97EF-15126D6CCBFF}"/>
    <dgm:cxn modelId="{CEFB85F2-7E8F-483C-ABED-82D3C4C38ABB}" srcId="{AA857208-B9FE-4ACF-843A-36D186A1BAFE}" destId="{30030701-855B-4DDE-8C1A-DB895BD620F7}" srcOrd="0" destOrd="0" parTransId="{98B43BD9-7CEC-4EC0-BACB-4F73470C0866}" sibTransId="{F88044C6-BFEE-407F-9DF1-3BA0EF57C0DB}"/>
    <dgm:cxn modelId="{A20E4959-9536-415A-8E4B-F1E4F47EF99F}" type="presParOf" srcId="{989EB3B1-5780-46E7-B664-ABA3A5A7BDA2}" destId="{99038FCC-C767-458A-99AC-3726283DA421}" srcOrd="0" destOrd="0" presId="urn:microsoft.com/office/officeart/2005/8/layout/list1"/>
    <dgm:cxn modelId="{2145368B-C248-4D34-AE87-1B4B85617049}" type="presParOf" srcId="{99038FCC-C767-458A-99AC-3726283DA421}" destId="{340C561D-FFB0-4A1D-B204-2032B20348A8}" srcOrd="0" destOrd="0" presId="urn:microsoft.com/office/officeart/2005/8/layout/list1"/>
    <dgm:cxn modelId="{FA23D0C2-FC2E-48CF-AEA2-21EDC3F99DEC}" type="presParOf" srcId="{99038FCC-C767-458A-99AC-3726283DA421}" destId="{02CD1A93-1295-4567-BAE8-F3989A6A9A6C}" srcOrd="1" destOrd="0" presId="urn:microsoft.com/office/officeart/2005/8/layout/list1"/>
    <dgm:cxn modelId="{32EAA433-9643-4D1F-B383-CAE18074F148}" type="presParOf" srcId="{989EB3B1-5780-46E7-B664-ABA3A5A7BDA2}" destId="{939113B6-5CAD-4CF5-A8C8-36E9E993F066}" srcOrd="1" destOrd="0" presId="urn:microsoft.com/office/officeart/2005/8/layout/list1"/>
    <dgm:cxn modelId="{D0B9D4AC-7114-4CCA-BD64-2CFE251D71E6}" type="presParOf" srcId="{989EB3B1-5780-46E7-B664-ABA3A5A7BDA2}" destId="{AA2FDBAB-6A41-4DC1-AD48-DAFAE1BA3DC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2EE70-EAE7-447B-BD16-100B2E7BF6F7}">
      <dsp:nvSpPr>
        <dsp:cNvPr id="0" name=""/>
        <dsp:cNvSpPr/>
      </dsp:nvSpPr>
      <dsp:spPr>
        <a:xfrm>
          <a:off x="0" y="4707"/>
          <a:ext cx="6692813" cy="139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637BE7-179C-4BFE-8904-D0DA9DFDE6E0}">
      <dsp:nvSpPr>
        <dsp:cNvPr id="0" name=""/>
        <dsp:cNvSpPr/>
      </dsp:nvSpPr>
      <dsp:spPr>
        <a:xfrm>
          <a:off x="422345" y="318848"/>
          <a:ext cx="768651" cy="767900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5477DF-D3DA-4415-970D-D0B3EBF93ADE}">
      <dsp:nvSpPr>
        <dsp:cNvPr id="0" name=""/>
        <dsp:cNvSpPr/>
      </dsp:nvSpPr>
      <dsp:spPr>
        <a:xfrm>
          <a:off x="1613341" y="4707"/>
          <a:ext cx="4951166" cy="1397547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907" tIns="147907" rIns="147907" bIns="1479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O quê?                                    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Website que disponibilize a população as informações de propostas dos candidatos e acompanhamento da execução destas pelo governo eleito.</a:t>
          </a:r>
        </a:p>
      </dsp:txBody>
      <dsp:txXfrm>
        <a:off x="1613341" y="4707"/>
        <a:ext cx="4951166" cy="1397547"/>
      </dsp:txXfrm>
    </dsp:sp>
    <dsp:sp modelId="{B11CA823-4598-4BE6-A33A-4A31410CE46E}">
      <dsp:nvSpPr>
        <dsp:cNvPr id="0" name=""/>
        <dsp:cNvSpPr/>
      </dsp:nvSpPr>
      <dsp:spPr>
        <a:xfrm>
          <a:off x="0" y="1712821"/>
          <a:ext cx="6692813" cy="139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53D8B-09F1-4231-92FA-060B5EEF9C66}">
      <dsp:nvSpPr>
        <dsp:cNvPr id="0" name=""/>
        <dsp:cNvSpPr/>
      </dsp:nvSpPr>
      <dsp:spPr>
        <a:xfrm>
          <a:off x="422345" y="2026962"/>
          <a:ext cx="768651" cy="767900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F3BB55-2C20-4114-92AA-871514A46889}">
      <dsp:nvSpPr>
        <dsp:cNvPr id="0" name=""/>
        <dsp:cNvSpPr/>
      </dsp:nvSpPr>
      <dsp:spPr>
        <a:xfrm>
          <a:off x="1613341" y="1712821"/>
          <a:ext cx="4951166" cy="1397547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907" tIns="147907" rIns="147907" bIns="1479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Como?                            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Centralizando os dados e transformando em informações úteis para a população.</a:t>
          </a:r>
        </a:p>
      </dsp:txBody>
      <dsp:txXfrm>
        <a:off x="1613341" y="1712821"/>
        <a:ext cx="4951166" cy="1397547"/>
      </dsp:txXfrm>
    </dsp:sp>
    <dsp:sp modelId="{FD0C8395-620D-4AA2-9A15-AE239D049D20}">
      <dsp:nvSpPr>
        <dsp:cNvPr id="0" name=""/>
        <dsp:cNvSpPr/>
      </dsp:nvSpPr>
      <dsp:spPr>
        <a:xfrm>
          <a:off x="0" y="3420934"/>
          <a:ext cx="6692813" cy="139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46C23-7759-48B3-8B0F-3E39BF61BC8F}">
      <dsp:nvSpPr>
        <dsp:cNvPr id="0" name=""/>
        <dsp:cNvSpPr/>
      </dsp:nvSpPr>
      <dsp:spPr>
        <a:xfrm>
          <a:off x="422345" y="3735075"/>
          <a:ext cx="768651" cy="7679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AB8BB4-7EE9-4C17-AEC0-8623BE4F1E78}">
      <dsp:nvSpPr>
        <dsp:cNvPr id="0" name=""/>
        <dsp:cNvSpPr/>
      </dsp:nvSpPr>
      <dsp:spPr>
        <a:xfrm>
          <a:off x="1613341" y="3420934"/>
          <a:ext cx="4951166" cy="1397547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907" tIns="147907" rIns="147907" bIns="1479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Por quê?                                           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Queremos que todos tenham acesso as informações de propostas e projetos políticos de forma fácil e centralizada, auxiliando na formação política dos cidadãos.</a:t>
          </a:r>
        </a:p>
      </dsp:txBody>
      <dsp:txXfrm>
        <a:off x="1613341" y="3420934"/>
        <a:ext cx="4951166" cy="13975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FDBAB-6A41-4DC1-AD48-DAFAE1BA3DC8}">
      <dsp:nvSpPr>
        <dsp:cNvPr id="0" name=""/>
        <dsp:cNvSpPr/>
      </dsp:nvSpPr>
      <dsp:spPr>
        <a:xfrm>
          <a:off x="0" y="832658"/>
          <a:ext cx="7365822" cy="337837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670" tIns="1145540" rIns="57167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8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Integração com APIs de dados públicos, disponibilizadas pelo governo e TSE.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8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Aumento da cobertura de informações.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8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Melhora na usabilidade.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8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Criação de robôs de captação de dados, em diferentes formatos.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8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Inserção de mapas e melhoras no motor de pesquisa.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8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Migração do banco de dados para a nuvem.</a:t>
          </a:r>
        </a:p>
      </dsp:txBody>
      <dsp:txXfrm>
        <a:off x="0" y="832658"/>
        <a:ext cx="7365822" cy="3378375"/>
      </dsp:txXfrm>
    </dsp:sp>
    <dsp:sp modelId="{02CD1A93-1295-4567-BAE8-F3989A6A9A6C}">
      <dsp:nvSpPr>
        <dsp:cNvPr id="0" name=""/>
        <dsp:cNvSpPr/>
      </dsp:nvSpPr>
      <dsp:spPr>
        <a:xfrm>
          <a:off x="368291" y="20858"/>
          <a:ext cx="5156075" cy="1623600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94887" tIns="0" rIns="19488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800" b="1" kern="1200" dirty="0"/>
            <a:t>Próximos Passos</a:t>
          </a:r>
        </a:p>
      </dsp:txBody>
      <dsp:txXfrm>
        <a:off x="447549" y="100116"/>
        <a:ext cx="4997559" cy="1465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CFA5C-C33A-4CB6-BEC9-AF22D94D3EF6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F3FAC-9621-4CB9-89DB-EAEC4F3EA2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49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C67-072F-46D5-AB1B-045C2C8080D1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014-F6EE-455E-A63D-6967EF1A7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81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C67-072F-46D5-AB1B-045C2C8080D1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014-F6EE-455E-A63D-6967EF1A7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02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C67-072F-46D5-AB1B-045C2C8080D1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014-F6EE-455E-A63D-6967EF1A774B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09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C67-072F-46D5-AB1B-045C2C8080D1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014-F6EE-455E-A63D-6967EF1A7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329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C67-072F-46D5-AB1B-045C2C8080D1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014-F6EE-455E-A63D-6967EF1A774B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3757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C67-072F-46D5-AB1B-045C2C8080D1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014-F6EE-455E-A63D-6967EF1A7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195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C67-072F-46D5-AB1B-045C2C8080D1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014-F6EE-455E-A63D-6967EF1A7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331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C67-072F-46D5-AB1B-045C2C8080D1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014-F6EE-455E-A63D-6967EF1A7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51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C67-072F-46D5-AB1B-045C2C8080D1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014-F6EE-455E-A63D-6967EF1A7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18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C67-072F-46D5-AB1B-045C2C8080D1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014-F6EE-455E-A63D-6967EF1A7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23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C67-072F-46D5-AB1B-045C2C8080D1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014-F6EE-455E-A63D-6967EF1A7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27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C67-072F-46D5-AB1B-045C2C8080D1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014-F6EE-455E-A63D-6967EF1A7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94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C67-072F-46D5-AB1B-045C2C8080D1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014-F6EE-455E-A63D-6967EF1A7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54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C67-072F-46D5-AB1B-045C2C8080D1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014-F6EE-455E-A63D-6967EF1A7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55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C67-072F-46D5-AB1B-045C2C8080D1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014-F6EE-455E-A63D-6967EF1A7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11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C67-072F-46D5-AB1B-045C2C8080D1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014-F6EE-455E-A63D-6967EF1A7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65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DAC67-072F-46D5-AB1B-045C2C8080D1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B3D014-F6EE-455E-A63D-6967EF1A7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03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  <p:sldLayoutId id="2147484236" r:id="rId12"/>
    <p:sldLayoutId id="2147484237" r:id="rId13"/>
    <p:sldLayoutId id="2147484238" r:id="rId14"/>
    <p:sldLayoutId id="2147484239" r:id="rId15"/>
    <p:sldLayoutId id="21474842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18" Type="http://schemas.openxmlformats.org/officeDocument/2006/relationships/image" Target="../media/image37.png"/><Relationship Id="rId3" Type="http://schemas.openxmlformats.org/officeDocument/2006/relationships/image" Target="../media/image2.png"/><Relationship Id="rId21" Type="http://schemas.openxmlformats.org/officeDocument/2006/relationships/image" Target="../media/image40.png"/><Relationship Id="rId7" Type="http://schemas.openxmlformats.org/officeDocument/2006/relationships/hyperlink" Target="https://github.com/albertmvieira/Projeto-Aplicado/blob/master/Teste%20Automatizado/ProjetoAplicado_Cucumber/src/test/resources/features/consultar_candidatos.feature" TargetMode="External"/><Relationship Id="rId12" Type="http://schemas.openxmlformats.org/officeDocument/2006/relationships/image" Target="../media/image32.png"/><Relationship Id="rId17" Type="http://schemas.openxmlformats.org/officeDocument/2006/relationships/hyperlink" Target="https://github.com/albertmvieira/Projeto-Aplicado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36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eg"/><Relationship Id="rId11" Type="http://schemas.openxmlformats.org/officeDocument/2006/relationships/hyperlink" Target="https://trello.com/b/QTG7QKVO/projeto-aplicado-centralizador-de-propostas-e-projetos-politicos" TargetMode="External"/><Relationship Id="rId24" Type="http://schemas.openxmlformats.org/officeDocument/2006/relationships/image" Target="../media/image42.svg"/><Relationship Id="rId5" Type="http://schemas.openxmlformats.org/officeDocument/2006/relationships/hyperlink" Target="https://github.com/albertmvieira/Projeto-Aplicado/blob/master/Prototipo_MVP/Propostas.html" TargetMode="External"/><Relationship Id="rId15" Type="http://schemas.openxmlformats.org/officeDocument/2006/relationships/image" Target="../media/image35.png"/><Relationship Id="rId23" Type="http://schemas.openxmlformats.org/officeDocument/2006/relationships/image" Target="../media/image41.png"/><Relationship Id="rId10" Type="http://schemas.openxmlformats.org/officeDocument/2006/relationships/image" Target="../media/image31.png"/><Relationship Id="rId19" Type="http://schemas.openxmlformats.org/officeDocument/2006/relationships/image" Target="../media/image38.png"/><Relationship Id="rId4" Type="http://schemas.microsoft.com/office/2007/relationships/hdphoto" Target="../media/hdphoto1.wdp"/><Relationship Id="rId9" Type="http://schemas.openxmlformats.org/officeDocument/2006/relationships/hyperlink" Target="https://github.com/albertmvieira/Projeto-Aplicado/blob/master/Teste%20Automatizado/ProjetoAplicado_Cucumber/src/test/java/cucumber/steps/CandidatosSteps.java" TargetMode="External"/><Relationship Id="rId14" Type="http://schemas.openxmlformats.org/officeDocument/2006/relationships/image" Target="../media/image34.png"/><Relationship Id="rId22" Type="http://schemas.openxmlformats.org/officeDocument/2006/relationships/hyperlink" Target="file:///C:\Users\alber\OneDrive\&#193;rea%20de%20Trabalho\Projeto%20Aplicado\Projeto-Aplicado\Prototipo_MVP\Index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microsoft.com/office/2007/relationships/hdphoto" Target="../media/hdphoto1.wdp"/><Relationship Id="rId4" Type="http://schemas.openxmlformats.org/officeDocument/2006/relationships/diagramLayout" Target="../diagrams/layout2.xml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microsoft.com/office/2007/relationships/hdphoto" Target="../media/hdphoto1.wdp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6644EC1F-25AD-441B-A761-7F3CE7315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" r="488"/>
          <a:stretch/>
        </p:blipFill>
        <p:spPr>
          <a:xfrm>
            <a:off x="1" y="5562600"/>
            <a:ext cx="12192000" cy="12954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4872245-7212-4330-AAD4-DDFCC1CA199B}"/>
              </a:ext>
            </a:extLst>
          </p:cNvPr>
          <p:cNvSpPr/>
          <p:nvPr/>
        </p:nvSpPr>
        <p:spPr>
          <a:xfrm>
            <a:off x="9476120" y="5452536"/>
            <a:ext cx="256422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ras Demi ITC" panose="020B0805030504020804" pitchFamily="34" charset="0"/>
                <a:cs typeface="Arabic Typesetting" panose="020B0604020202020204" pitchFamily="66" charset="-78"/>
              </a:rPr>
              <a:t>IGTI</a:t>
            </a:r>
          </a:p>
          <a:p>
            <a:pPr algn="ctr"/>
            <a:r>
              <a:rPr lang="pt-BR" sz="1200" b="1" cap="none" spc="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Instituto de Gestão em Tecnologia da Informação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FBE4846-66B2-4EC7-85DE-2ED749BE664C}"/>
              </a:ext>
            </a:extLst>
          </p:cNvPr>
          <p:cNvSpPr txBox="1"/>
          <p:nvPr/>
        </p:nvSpPr>
        <p:spPr>
          <a:xfrm>
            <a:off x="2089545" y="1899629"/>
            <a:ext cx="6812253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Rockwell" pitchFamily="18" charset="0"/>
              </a:rPr>
              <a:t>Portal de Propostas de Candidatos e Projetos Políticos Governamentais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3968F5-F922-4662-86B0-24985AD6EE9F}"/>
              </a:ext>
            </a:extLst>
          </p:cNvPr>
          <p:cNvSpPr txBox="1"/>
          <p:nvPr/>
        </p:nvSpPr>
        <p:spPr>
          <a:xfrm>
            <a:off x="6470922" y="4508825"/>
            <a:ext cx="371473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2">
                    <a:lumMod val="10000"/>
                  </a:schemeClr>
                </a:solidFill>
              </a:rPr>
              <a:t>Albert Martins Vieira</a:t>
            </a:r>
          </a:p>
          <a:p>
            <a:pPr algn="r"/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Orientador: Ítalo Rodrigues Castro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2AF2E88-C2CC-4D39-9170-ECCD16A7261D}"/>
              </a:ext>
            </a:extLst>
          </p:cNvPr>
          <p:cNvSpPr/>
          <p:nvPr/>
        </p:nvSpPr>
        <p:spPr>
          <a:xfrm>
            <a:off x="2298996" y="25480"/>
            <a:ext cx="6393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2">
                    <a:lumMod val="10000"/>
                  </a:schemeClr>
                </a:solidFill>
              </a:rPr>
              <a:t>MBA em Engenharia de Software com Métodos Ágeis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BF35D32-F025-444E-86A9-C392D6D20A2D}"/>
              </a:ext>
            </a:extLst>
          </p:cNvPr>
          <p:cNvSpPr/>
          <p:nvPr/>
        </p:nvSpPr>
        <p:spPr>
          <a:xfrm>
            <a:off x="250115" y="4524214"/>
            <a:ext cx="43608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Modelo de criação e evolução de produto de software com métodos ágeis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BC150B7-EB73-442C-ADD5-6B164C869184}"/>
              </a:ext>
            </a:extLst>
          </p:cNvPr>
          <p:cNvSpPr/>
          <p:nvPr/>
        </p:nvSpPr>
        <p:spPr>
          <a:xfrm>
            <a:off x="4750917" y="384940"/>
            <a:ext cx="1489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2">
                    <a:lumMod val="10000"/>
                  </a:schemeClr>
                </a:solidFill>
              </a:rPr>
              <a:t>2018/2019</a:t>
            </a:r>
          </a:p>
        </p:txBody>
      </p:sp>
      <p:pic>
        <p:nvPicPr>
          <p:cNvPr id="10" name="Imagem 9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39DFD051-5B79-4D15-A15B-DBDE9B440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93" y="5989797"/>
            <a:ext cx="1132255" cy="8370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635FA88-B9C9-4025-AD34-6CB2AE995D68}"/>
              </a:ext>
            </a:extLst>
          </p:cNvPr>
          <p:cNvSpPr txBox="1"/>
          <p:nvPr/>
        </p:nvSpPr>
        <p:spPr>
          <a:xfrm>
            <a:off x="50458" y="6222324"/>
            <a:ext cx="1425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</a:rPr>
              <a:t>Acompanha Política© 2018</a:t>
            </a:r>
          </a:p>
        </p:txBody>
      </p:sp>
    </p:spTree>
    <p:extLst>
      <p:ext uri="{BB962C8B-B14F-4D97-AF65-F5344CB8AC3E}">
        <p14:creationId xmlns:p14="http://schemas.microsoft.com/office/powerpoint/2010/main" val="667772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CD3565B0-9A18-4F4E-9526-6BD03F53A32E}"/>
              </a:ext>
            </a:extLst>
          </p:cNvPr>
          <p:cNvSpPr/>
          <p:nvPr/>
        </p:nvSpPr>
        <p:spPr>
          <a:xfrm>
            <a:off x="0" y="0"/>
            <a:ext cx="7156146" cy="812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7D75C8-DE85-4D73-BACD-969EBBFA9D7D}"/>
              </a:ext>
            </a:extLst>
          </p:cNvPr>
          <p:cNvSpPr txBox="1"/>
          <p:nvPr/>
        </p:nvSpPr>
        <p:spPr>
          <a:xfrm>
            <a:off x="254179" y="118894"/>
            <a:ext cx="7723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spc="1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itchFamily="18" charset="0"/>
              </a:rPr>
              <a:t>Modelo de Desenvolvimento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644EC1F-25AD-441B-A761-7F3CE7315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" r="488"/>
          <a:stretch/>
        </p:blipFill>
        <p:spPr>
          <a:xfrm>
            <a:off x="1" y="5562600"/>
            <a:ext cx="12192000" cy="1295400"/>
          </a:xfrm>
          <a:prstGeom prst="rect">
            <a:avLst/>
          </a:prstGeom>
        </p:spPr>
      </p:pic>
      <p:pic>
        <p:nvPicPr>
          <p:cNvPr id="21" name="Imagem 20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FD44CD26-6674-41B8-B796-2AEF63ABE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93" y="5989797"/>
            <a:ext cx="1132255" cy="8370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AB56664-AA7C-48EE-8412-C3FCDC46D2FE}"/>
              </a:ext>
            </a:extLst>
          </p:cNvPr>
          <p:cNvCxnSpPr>
            <a:cxnSpLocks/>
          </p:cNvCxnSpPr>
          <p:nvPr/>
        </p:nvCxnSpPr>
        <p:spPr>
          <a:xfrm flipV="1">
            <a:off x="0" y="812204"/>
            <a:ext cx="7156174" cy="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C47AFF2-272E-4A61-A897-9EE3F9BD43CC}"/>
              </a:ext>
            </a:extLst>
          </p:cNvPr>
          <p:cNvCxnSpPr/>
          <p:nvPr/>
        </p:nvCxnSpPr>
        <p:spPr>
          <a:xfrm flipV="1">
            <a:off x="7156174" y="323154"/>
            <a:ext cx="0" cy="48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7DBFF70-8C5F-4DC3-8898-4FA32774043A}"/>
              </a:ext>
            </a:extLst>
          </p:cNvPr>
          <p:cNvCxnSpPr>
            <a:cxnSpLocks/>
          </p:cNvCxnSpPr>
          <p:nvPr/>
        </p:nvCxnSpPr>
        <p:spPr>
          <a:xfrm>
            <a:off x="7156174" y="323149"/>
            <a:ext cx="5035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2A401A22-74E0-4B41-B6F6-376AA867C1A0}"/>
              </a:ext>
            </a:extLst>
          </p:cNvPr>
          <p:cNvSpPr/>
          <p:nvPr/>
        </p:nvSpPr>
        <p:spPr>
          <a:xfrm>
            <a:off x="3272272" y="0"/>
            <a:ext cx="8919724" cy="323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AE9157-92AC-41A3-8267-0B82F6D8A56B}"/>
              </a:ext>
            </a:extLst>
          </p:cNvPr>
          <p:cNvSpPr txBox="1"/>
          <p:nvPr/>
        </p:nvSpPr>
        <p:spPr>
          <a:xfrm>
            <a:off x="494696" y="1026603"/>
            <a:ext cx="741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spc="100" dirty="0">
                <a:latin typeface="Arial" panose="020B0604020202020204" pitchFamily="34" charset="0"/>
                <a:cs typeface="Arial" panose="020B0604020202020204" pitchFamily="34" charset="0"/>
              </a:rPr>
              <a:t>Estrutura e Formalizações das Entregas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5055CC1-1812-44CB-A2A7-509FB8EE1A38}"/>
              </a:ext>
            </a:extLst>
          </p:cNvPr>
          <p:cNvSpPr/>
          <p:nvPr/>
        </p:nvSpPr>
        <p:spPr>
          <a:xfrm>
            <a:off x="494696" y="1672518"/>
            <a:ext cx="1877443" cy="163861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1B1B061-D20C-4159-A73A-71A59FE83C3D}"/>
              </a:ext>
            </a:extLst>
          </p:cNvPr>
          <p:cNvSpPr txBox="1"/>
          <p:nvPr/>
        </p:nvSpPr>
        <p:spPr>
          <a:xfrm>
            <a:off x="701903" y="1706165"/>
            <a:ext cx="1515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Gestão do projeto e documentação</a:t>
            </a:r>
          </a:p>
        </p:txBody>
      </p:sp>
      <p:sp>
        <p:nvSpPr>
          <p:cNvPr id="29" name="Retângulo 28">
            <a:hlinkClick r:id="rId5"/>
            <a:extLst>
              <a:ext uri="{FF2B5EF4-FFF2-40B4-BE49-F238E27FC236}">
                <a16:creationId xmlns:a16="http://schemas.microsoft.com/office/drawing/2014/main" id="{1C50DE21-DFCB-4FEE-8CE8-C5F666C78D1A}"/>
              </a:ext>
            </a:extLst>
          </p:cNvPr>
          <p:cNvSpPr/>
          <p:nvPr/>
        </p:nvSpPr>
        <p:spPr>
          <a:xfrm>
            <a:off x="3027141" y="1677584"/>
            <a:ext cx="4804894" cy="164541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DDAD112-1765-4DD4-A5C4-682084E92680}"/>
              </a:ext>
            </a:extLst>
          </p:cNvPr>
          <p:cNvSpPr txBox="1"/>
          <p:nvPr/>
        </p:nvSpPr>
        <p:spPr>
          <a:xfrm>
            <a:off x="4616533" y="1729149"/>
            <a:ext cx="137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Desenvolvimento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F023C129-32A8-49C5-AD0E-8082166D9B22}"/>
              </a:ext>
            </a:extLst>
          </p:cNvPr>
          <p:cNvSpPr/>
          <p:nvPr/>
        </p:nvSpPr>
        <p:spPr>
          <a:xfrm>
            <a:off x="1372680" y="3873993"/>
            <a:ext cx="4620643" cy="143338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2007E69-7C04-471E-8BE7-A89AAFCEDC79}"/>
              </a:ext>
            </a:extLst>
          </p:cNvPr>
          <p:cNvSpPr txBox="1"/>
          <p:nvPr/>
        </p:nvSpPr>
        <p:spPr>
          <a:xfrm>
            <a:off x="2822265" y="3944623"/>
            <a:ext cx="1544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Testes / Qualidade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EE631D8E-EA27-4A12-B8EC-D42702B90F37}"/>
              </a:ext>
            </a:extLst>
          </p:cNvPr>
          <p:cNvSpPr/>
          <p:nvPr/>
        </p:nvSpPr>
        <p:spPr>
          <a:xfrm>
            <a:off x="903234" y="2163031"/>
            <a:ext cx="1093195" cy="9576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</p:txBody>
      </p:sp>
      <p:pic>
        <p:nvPicPr>
          <p:cNvPr id="68" name="Picture 4" descr="Resultado de imagem para java">
            <a:extLst>
              <a:ext uri="{FF2B5EF4-FFF2-40B4-BE49-F238E27FC236}">
                <a16:creationId xmlns:a16="http://schemas.microsoft.com/office/drawing/2014/main" id="{3C7EB06E-6728-49B4-9A81-910DCBA1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070" y="4218834"/>
            <a:ext cx="620163" cy="89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" descr="Resultado de imagem para cucumber test">
            <a:hlinkClick r:id="rId7"/>
            <a:extLst>
              <a:ext uri="{FF2B5EF4-FFF2-40B4-BE49-F238E27FC236}">
                <a16:creationId xmlns:a16="http://schemas.microsoft.com/office/drawing/2014/main" id="{4DDC0D69-8940-4758-BF45-08B462773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176" y="4507648"/>
            <a:ext cx="1261617" cy="31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8" descr="Resultado de imagem para selenium[ test">
            <a:hlinkClick r:id="rId9"/>
            <a:extLst>
              <a:ext uri="{FF2B5EF4-FFF2-40B4-BE49-F238E27FC236}">
                <a16:creationId xmlns:a16="http://schemas.microsoft.com/office/drawing/2014/main" id="{D93A7FB5-5C3C-4B3A-A087-1F9609300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623" y="4465332"/>
            <a:ext cx="620163" cy="56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hlinkClick r:id="rId11"/>
            <a:extLst>
              <a:ext uri="{FF2B5EF4-FFF2-40B4-BE49-F238E27FC236}">
                <a16:creationId xmlns:a16="http://schemas.microsoft.com/office/drawing/2014/main" id="{8A250270-A221-4DCE-A188-1E0EE16982C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3" t="36321" r="22860" b="41384"/>
          <a:stretch/>
        </p:blipFill>
        <p:spPr>
          <a:xfrm>
            <a:off x="955382" y="2500293"/>
            <a:ext cx="988898" cy="302312"/>
          </a:xfrm>
          <a:prstGeom prst="rect">
            <a:avLst/>
          </a:prstGeom>
        </p:spPr>
      </p:pic>
      <p:pic>
        <p:nvPicPr>
          <p:cNvPr id="7" name="Imagem 6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E8E99F2D-1445-4E2E-96B1-228EECE40DE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072" y="2119658"/>
            <a:ext cx="951495" cy="951495"/>
          </a:xfrm>
          <a:prstGeom prst="rect">
            <a:avLst/>
          </a:prstGeom>
        </p:spPr>
      </p:pic>
      <p:pic>
        <p:nvPicPr>
          <p:cNvPr id="10" name="Imagem 9" descr="Uma imagem contendo kit de primeiros socorros, sinal&#10;&#10;Descrição gerada automaticamente">
            <a:extLst>
              <a:ext uri="{FF2B5EF4-FFF2-40B4-BE49-F238E27FC236}">
                <a16:creationId xmlns:a16="http://schemas.microsoft.com/office/drawing/2014/main" id="{21127DD3-8CB5-4A01-804E-E00038AC49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629" y="2072845"/>
            <a:ext cx="1077733" cy="1077733"/>
          </a:xfrm>
          <a:prstGeom prst="rect">
            <a:avLst/>
          </a:prstGeom>
        </p:spPr>
      </p:pic>
      <p:pic>
        <p:nvPicPr>
          <p:cNvPr id="13" name="Imagem 12" descr="Uma imagem contendo objeto&#10;&#10;Descrição gerada automaticamente">
            <a:extLst>
              <a:ext uri="{FF2B5EF4-FFF2-40B4-BE49-F238E27FC236}">
                <a16:creationId xmlns:a16="http://schemas.microsoft.com/office/drawing/2014/main" id="{38CDF477-8DB4-4C5B-8FCC-B84F203168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424" y="2119658"/>
            <a:ext cx="739020" cy="1040874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D79B263A-1814-40BE-9FB9-34E6EF5AE9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506" y="2156447"/>
            <a:ext cx="1206833" cy="1004085"/>
          </a:xfrm>
          <a:prstGeom prst="rect">
            <a:avLst/>
          </a:prstGeom>
        </p:spPr>
      </p:pic>
      <p:sp>
        <p:nvSpPr>
          <p:cNvPr id="78" name="Retângulo 77">
            <a:hlinkClick r:id="rId17"/>
            <a:extLst>
              <a:ext uri="{FF2B5EF4-FFF2-40B4-BE49-F238E27FC236}">
                <a16:creationId xmlns:a16="http://schemas.microsoft.com/office/drawing/2014/main" id="{33403515-3E73-48F6-8D6A-AF5046F46672}"/>
              </a:ext>
            </a:extLst>
          </p:cNvPr>
          <p:cNvSpPr/>
          <p:nvPr/>
        </p:nvSpPr>
        <p:spPr>
          <a:xfrm>
            <a:off x="8552610" y="1680984"/>
            <a:ext cx="3144694" cy="163861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DF23140C-93B1-4F6D-8316-C7F2BC05ABDD}"/>
              </a:ext>
            </a:extLst>
          </p:cNvPr>
          <p:cNvSpPr txBox="1"/>
          <p:nvPr/>
        </p:nvSpPr>
        <p:spPr>
          <a:xfrm>
            <a:off x="9243929" y="1729148"/>
            <a:ext cx="1991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Repositório e versionador</a:t>
            </a:r>
          </a:p>
        </p:txBody>
      </p:sp>
      <p:pic>
        <p:nvPicPr>
          <p:cNvPr id="81" name="Imagem 80">
            <a:extLst>
              <a:ext uri="{FF2B5EF4-FFF2-40B4-BE49-F238E27FC236}">
                <a16:creationId xmlns:a16="http://schemas.microsoft.com/office/drawing/2014/main" id="{ADB14BE3-D923-4341-A4AB-A0DFAA19A94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531" y="2437151"/>
            <a:ext cx="1314409" cy="437041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05E23C31-21D8-4FD7-AC04-74AF1E1E4FF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8" y="2393960"/>
            <a:ext cx="1150033" cy="480233"/>
          </a:xfrm>
          <a:prstGeom prst="rect">
            <a:avLst/>
          </a:pr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7EEE8A66-3F95-4B73-AC74-2AB9C54C965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065" y="4316900"/>
            <a:ext cx="794969" cy="794969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50A671C9-9A47-402D-990E-C41C9B61920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788620" y="4295830"/>
            <a:ext cx="2030700" cy="1297825"/>
          </a:xfrm>
          <a:prstGeom prst="rect">
            <a:avLst/>
          </a:prstGeom>
        </p:spPr>
      </p:pic>
      <p:pic>
        <p:nvPicPr>
          <p:cNvPr id="94" name="Gráfico 93" descr="Laptop">
            <a:hlinkClick r:id="rId22" action="ppaction://hlinkfile"/>
            <a:extLst>
              <a:ext uri="{FF2B5EF4-FFF2-40B4-BE49-F238E27FC236}">
                <a16:creationId xmlns:a16="http://schemas.microsoft.com/office/drawing/2014/main" id="{AFA540E4-7E93-4CB8-AD83-03789E2A977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098052" y="3372498"/>
            <a:ext cx="3402072" cy="3402072"/>
          </a:xfrm>
          <a:prstGeom prst="rect">
            <a:avLst/>
          </a:prstGeom>
        </p:spPr>
      </p:pic>
      <p:sp>
        <p:nvSpPr>
          <p:cNvPr id="95" name="CaixaDeTexto 94">
            <a:extLst>
              <a:ext uri="{FF2B5EF4-FFF2-40B4-BE49-F238E27FC236}">
                <a16:creationId xmlns:a16="http://schemas.microsoft.com/office/drawing/2014/main" id="{8CFF0517-0B9C-478B-8154-6E21EE71C531}"/>
              </a:ext>
            </a:extLst>
          </p:cNvPr>
          <p:cNvSpPr txBox="1"/>
          <p:nvPr/>
        </p:nvSpPr>
        <p:spPr>
          <a:xfrm>
            <a:off x="9279160" y="3699327"/>
            <a:ext cx="1039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Protótipo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C127D95-7B4A-4A09-A17B-A377A8BABC8D}"/>
              </a:ext>
            </a:extLst>
          </p:cNvPr>
          <p:cNvSpPr txBox="1"/>
          <p:nvPr/>
        </p:nvSpPr>
        <p:spPr>
          <a:xfrm>
            <a:off x="50458" y="6222324"/>
            <a:ext cx="1425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</a:rPr>
              <a:t>Acompanha Política© 2018</a:t>
            </a:r>
          </a:p>
        </p:txBody>
      </p:sp>
    </p:spTree>
    <p:extLst>
      <p:ext uri="{BB962C8B-B14F-4D97-AF65-F5344CB8AC3E}">
        <p14:creationId xmlns:p14="http://schemas.microsoft.com/office/powerpoint/2010/main" val="1707086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CD3565B0-9A18-4F4E-9526-6BD03F53A32E}"/>
              </a:ext>
            </a:extLst>
          </p:cNvPr>
          <p:cNvSpPr/>
          <p:nvPr/>
        </p:nvSpPr>
        <p:spPr>
          <a:xfrm>
            <a:off x="0" y="0"/>
            <a:ext cx="3339543" cy="812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7D75C8-DE85-4D73-BACD-969EBBFA9D7D}"/>
              </a:ext>
            </a:extLst>
          </p:cNvPr>
          <p:cNvSpPr txBox="1"/>
          <p:nvPr/>
        </p:nvSpPr>
        <p:spPr>
          <a:xfrm>
            <a:off x="254179" y="118894"/>
            <a:ext cx="2831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spc="1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itchFamily="18" charset="0"/>
              </a:rPr>
              <a:t>Conclusão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644EC1F-25AD-441B-A761-7F3CE7315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" r="488"/>
          <a:stretch/>
        </p:blipFill>
        <p:spPr>
          <a:xfrm>
            <a:off x="1" y="5562600"/>
            <a:ext cx="12192000" cy="1295400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AB56664-AA7C-48EE-8412-C3FCDC46D2FE}"/>
              </a:ext>
            </a:extLst>
          </p:cNvPr>
          <p:cNvCxnSpPr>
            <a:cxnSpLocks/>
          </p:cNvCxnSpPr>
          <p:nvPr/>
        </p:nvCxnSpPr>
        <p:spPr>
          <a:xfrm>
            <a:off x="0" y="812215"/>
            <a:ext cx="3339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C47AFF2-272E-4A61-A897-9EE3F9BD43CC}"/>
              </a:ext>
            </a:extLst>
          </p:cNvPr>
          <p:cNvCxnSpPr/>
          <p:nvPr/>
        </p:nvCxnSpPr>
        <p:spPr>
          <a:xfrm flipV="1">
            <a:off x="3339548" y="323165"/>
            <a:ext cx="0" cy="48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7DBFF70-8C5F-4DC3-8898-4FA32774043A}"/>
              </a:ext>
            </a:extLst>
          </p:cNvPr>
          <p:cNvCxnSpPr/>
          <p:nvPr/>
        </p:nvCxnSpPr>
        <p:spPr>
          <a:xfrm>
            <a:off x="3339548" y="323165"/>
            <a:ext cx="8852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2A401A22-74E0-4B41-B6F6-376AA867C1A0}"/>
              </a:ext>
            </a:extLst>
          </p:cNvPr>
          <p:cNvSpPr/>
          <p:nvPr/>
        </p:nvSpPr>
        <p:spPr>
          <a:xfrm>
            <a:off x="3272272" y="0"/>
            <a:ext cx="8919724" cy="323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F697266-394A-400C-98B0-B430EF14533D}"/>
              </a:ext>
            </a:extLst>
          </p:cNvPr>
          <p:cNvSpPr txBox="1"/>
          <p:nvPr/>
        </p:nvSpPr>
        <p:spPr>
          <a:xfrm>
            <a:off x="4787998" y="478050"/>
            <a:ext cx="4257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spc="100" dirty="0">
                <a:latin typeface="Arial" panose="020B0604020202020204" pitchFamily="34" charset="0"/>
                <a:cs typeface="Arial" panose="020B0604020202020204" pitchFamily="34" charset="0"/>
              </a:rPr>
              <a:t>Principais Contribuições</a:t>
            </a:r>
          </a:p>
        </p:txBody>
      </p:sp>
      <p:pic>
        <p:nvPicPr>
          <p:cNvPr id="10" name="Imagem 9" descr="Uma imagem contendo interior, mesa, aniversário, bolo&#10;&#10;Descrição gerada automaticamente">
            <a:extLst>
              <a:ext uri="{FF2B5EF4-FFF2-40B4-BE49-F238E27FC236}">
                <a16:creationId xmlns:a16="http://schemas.microsoft.com/office/drawing/2014/main" id="{314F1317-B230-4A17-9293-D347C591E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523" y="2855741"/>
            <a:ext cx="3816747" cy="2619613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738E0A64-F612-4A85-AC6E-5AB60865E318}"/>
              </a:ext>
            </a:extLst>
          </p:cNvPr>
          <p:cNvSpPr/>
          <p:nvPr/>
        </p:nvSpPr>
        <p:spPr>
          <a:xfrm>
            <a:off x="8492049" y="1296158"/>
            <a:ext cx="2912012" cy="1898074"/>
          </a:xfrm>
          <a:prstGeom prst="ellipse">
            <a:avLst/>
          </a:prstGeom>
          <a:solidFill>
            <a:srgbClr val="00B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Gera insumos para a população fiscalizar e cobrar seus governantes.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900107E3-DA99-49E5-A931-60D01CEE9A0F}"/>
              </a:ext>
            </a:extLst>
          </p:cNvPr>
          <p:cNvSpPr/>
          <p:nvPr/>
        </p:nvSpPr>
        <p:spPr>
          <a:xfrm>
            <a:off x="8827410" y="3792025"/>
            <a:ext cx="2797456" cy="1898074"/>
          </a:xfrm>
          <a:prstGeom prst="ellipse">
            <a:avLst/>
          </a:prstGeom>
          <a:solidFill>
            <a:srgbClr val="0070C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Auxilia na formação política dos eleitores.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284319B-C911-44E9-98A4-5D675D6F1407}"/>
              </a:ext>
            </a:extLst>
          </p:cNvPr>
          <p:cNvSpPr/>
          <p:nvPr/>
        </p:nvSpPr>
        <p:spPr>
          <a:xfrm>
            <a:off x="1508663" y="1053790"/>
            <a:ext cx="2912007" cy="2076344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Possibilidade do planejamento da população frente aos projetos em sua região.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4D24586B-B68A-40B5-A877-F5E4710D9BD7}"/>
              </a:ext>
            </a:extLst>
          </p:cNvPr>
          <p:cNvSpPr/>
          <p:nvPr/>
        </p:nvSpPr>
        <p:spPr>
          <a:xfrm>
            <a:off x="769036" y="3537015"/>
            <a:ext cx="2912012" cy="1898074"/>
          </a:xfrm>
          <a:prstGeom prst="ellipse">
            <a:avLst/>
          </a:prstGeom>
          <a:solidFill>
            <a:schemeClr val="bg2">
              <a:lumMod val="5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Diminuição do tempo gasto com pesquisa de propostas e projetos políticos.</a:t>
            </a:r>
          </a:p>
        </p:txBody>
      </p:sp>
      <p:pic>
        <p:nvPicPr>
          <p:cNvPr id="17" name="Imagem 16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CEFFA476-928A-4C67-AF25-479DCB77FA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93" y="5989797"/>
            <a:ext cx="1132255" cy="8370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58081E51-A0E8-42DB-9220-03F5D5550776}"/>
              </a:ext>
            </a:extLst>
          </p:cNvPr>
          <p:cNvSpPr txBox="1"/>
          <p:nvPr/>
        </p:nvSpPr>
        <p:spPr>
          <a:xfrm>
            <a:off x="50458" y="6222324"/>
            <a:ext cx="1425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</a:rPr>
              <a:t>Acompanha Política© 2018</a:t>
            </a:r>
          </a:p>
        </p:txBody>
      </p:sp>
    </p:spTree>
    <p:extLst>
      <p:ext uri="{BB962C8B-B14F-4D97-AF65-F5344CB8AC3E}">
        <p14:creationId xmlns:p14="http://schemas.microsoft.com/office/powerpoint/2010/main" val="166951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8" grpId="0" animBg="1"/>
      <p:bldP spid="29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CD3565B0-9A18-4F4E-9526-6BD03F53A32E}"/>
              </a:ext>
            </a:extLst>
          </p:cNvPr>
          <p:cNvSpPr/>
          <p:nvPr/>
        </p:nvSpPr>
        <p:spPr>
          <a:xfrm>
            <a:off x="0" y="0"/>
            <a:ext cx="3339543" cy="812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7D75C8-DE85-4D73-BACD-969EBBFA9D7D}"/>
              </a:ext>
            </a:extLst>
          </p:cNvPr>
          <p:cNvSpPr txBox="1"/>
          <p:nvPr/>
        </p:nvSpPr>
        <p:spPr>
          <a:xfrm>
            <a:off x="254179" y="118894"/>
            <a:ext cx="2831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spc="1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itchFamily="18" charset="0"/>
              </a:rPr>
              <a:t>Conclusão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644EC1F-25AD-441B-A761-7F3CE7315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" r="488"/>
          <a:stretch/>
        </p:blipFill>
        <p:spPr>
          <a:xfrm>
            <a:off x="1" y="5562600"/>
            <a:ext cx="12192000" cy="1295400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AB56664-AA7C-48EE-8412-C3FCDC46D2FE}"/>
              </a:ext>
            </a:extLst>
          </p:cNvPr>
          <p:cNvCxnSpPr>
            <a:cxnSpLocks/>
          </p:cNvCxnSpPr>
          <p:nvPr/>
        </p:nvCxnSpPr>
        <p:spPr>
          <a:xfrm>
            <a:off x="0" y="812215"/>
            <a:ext cx="3339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C47AFF2-272E-4A61-A897-9EE3F9BD43CC}"/>
              </a:ext>
            </a:extLst>
          </p:cNvPr>
          <p:cNvCxnSpPr/>
          <p:nvPr/>
        </p:nvCxnSpPr>
        <p:spPr>
          <a:xfrm flipV="1">
            <a:off x="3339548" y="323165"/>
            <a:ext cx="0" cy="48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7DBFF70-8C5F-4DC3-8898-4FA32774043A}"/>
              </a:ext>
            </a:extLst>
          </p:cNvPr>
          <p:cNvCxnSpPr/>
          <p:nvPr/>
        </p:nvCxnSpPr>
        <p:spPr>
          <a:xfrm>
            <a:off x="3339548" y="323165"/>
            <a:ext cx="8852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2A401A22-74E0-4B41-B6F6-376AA867C1A0}"/>
              </a:ext>
            </a:extLst>
          </p:cNvPr>
          <p:cNvSpPr/>
          <p:nvPr/>
        </p:nvSpPr>
        <p:spPr>
          <a:xfrm>
            <a:off x="3272272" y="0"/>
            <a:ext cx="8919724" cy="323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F697266-394A-400C-98B0-B430EF14533D}"/>
              </a:ext>
            </a:extLst>
          </p:cNvPr>
          <p:cNvSpPr txBox="1"/>
          <p:nvPr/>
        </p:nvSpPr>
        <p:spPr>
          <a:xfrm>
            <a:off x="441080" y="1041383"/>
            <a:ext cx="6789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spc="100" dirty="0">
                <a:latin typeface="Arial" panose="020B0604020202020204" pitchFamily="34" charset="0"/>
                <a:cs typeface="Arial" panose="020B0604020202020204" pitchFamily="34" charset="0"/>
              </a:rPr>
              <a:t>Inovações, Particularidades e Diferencial</a:t>
            </a:r>
          </a:p>
        </p:txBody>
      </p:sp>
      <p:pic>
        <p:nvPicPr>
          <p:cNvPr id="26" name="Imagem 25" descr="Uma imagem contendo tesoura, par, objeto&#10;&#10;Descrição gerada automaticamente">
            <a:extLst>
              <a:ext uri="{FF2B5EF4-FFF2-40B4-BE49-F238E27FC236}">
                <a16:creationId xmlns:a16="http://schemas.microsoft.com/office/drawing/2014/main" id="{1121A535-DCD3-4660-A740-784319357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49" y="2000249"/>
            <a:ext cx="3520147" cy="3520147"/>
          </a:xfrm>
          <a:prstGeom prst="rect">
            <a:avLst/>
          </a:prstGeom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DDDA3636-0CD7-48F0-84B7-D114FC8F1CF6}"/>
              </a:ext>
            </a:extLst>
          </p:cNvPr>
          <p:cNvSpPr/>
          <p:nvPr/>
        </p:nvSpPr>
        <p:spPr>
          <a:xfrm>
            <a:off x="9242472" y="1849076"/>
            <a:ext cx="2651762" cy="1302990"/>
          </a:xfrm>
          <a:prstGeom prst="roundRect">
            <a:avLst/>
          </a:prstGeom>
          <a:solidFill>
            <a:srgbClr val="92D050"/>
          </a:solidFill>
          <a:ln w="38100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Acompanhamento das propostas pós-eleição.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2BC1EEE1-73E8-4968-9F52-07245B74DA4F}"/>
              </a:ext>
            </a:extLst>
          </p:cNvPr>
          <p:cNvSpPr/>
          <p:nvPr/>
        </p:nvSpPr>
        <p:spPr>
          <a:xfrm>
            <a:off x="9242471" y="4050297"/>
            <a:ext cx="2757269" cy="1381663"/>
          </a:xfrm>
          <a:prstGeom prst="roundRect">
            <a:avLst/>
          </a:prstGeom>
          <a:solidFill>
            <a:srgbClr val="FFFF00"/>
          </a:solidFill>
          <a:ln w="38100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Comparação das propostas em época de eleição com os projetos do governo eleito.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91F4C43E-3F7B-4A0B-B5F2-25ECF97080DE}"/>
              </a:ext>
            </a:extLst>
          </p:cNvPr>
          <p:cNvSpPr/>
          <p:nvPr/>
        </p:nvSpPr>
        <p:spPr>
          <a:xfrm>
            <a:off x="484457" y="1849075"/>
            <a:ext cx="2855087" cy="143363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Geração de “memória política” com histórico das propostas e projetos dos candidatos.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5C619422-4C13-4578-B406-DEBCF8AA58B0}"/>
              </a:ext>
            </a:extLst>
          </p:cNvPr>
          <p:cNvSpPr/>
          <p:nvPr/>
        </p:nvSpPr>
        <p:spPr>
          <a:xfrm>
            <a:off x="528743" y="3878209"/>
            <a:ext cx="2743529" cy="143363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Notificação sobre alterações em projetos e propostas pré-selecionados.</a:t>
            </a:r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5B6CC0FB-AA21-4456-B06A-D8CFCC1F2CD5}"/>
              </a:ext>
            </a:extLst>
          </p:cNvPr>
          <p:cNvCxnSpPr>
            <a:stCxn id="29" idx="3"/>
          </p:cNvCxnSpPr>
          <p:nvPr/>
        </p:nvCxnSpPr>
        <p:spPr>
          <a:xfrm>
            <a:off x="3339544" y="2565890"/>
            <a:ext cx="1327705" cy="444596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814208E2-5D76-47C4-8F91-173C4FF2BFBC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3272272" y="3913584"/>
            <a:ext cx="1394977" cy="68144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F05CA539-F448-4B62-B4B1-E8B42B89F794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7920112" y="2110155"/>
            <a:ext cx="1322361" cy="39041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2D1CC7A3-C419-461E-8F79-7718EE7B8E01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>
            <a:off x="7230793" y="4595025"/>
            <a:ext cx="2011679" cy="1461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m 22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0DA90CA9-75D0-48CC-88A3-7DF18605E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93" y="5989797"/>
            <a:ext cx="1132255" cy="8370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3D610A5F-F1CF-424B-812B-E095DCD2C264}"/>
              </a:ext>
            </a:extLst>
          </p:cNvPr>
          <p:cNvSpPr txBox="1"/>
          <p:nvPr/>
        </p:nvSpPr>
        <p:spPr>
          <a:xfrm>
            <a:off x="50458" y="6222324"/>
            <a:ext cx="1425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</a:rPr>
              <a:t>Acompanha Política© 2018</a:t>
            </a:r>
          </a:p>
        </p:txBody>
      </p:sp>
    </p:spTree>
    <p:extLst>
      <p:ext uri="{BB962C8B-B14F-4D97-AF65-F5344CB8AC3E}">
        <p14:creationId xmlns:p14="http://schemas.microsoft.com/office/powerpoint/2010/main" val="71064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25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625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CD3565B0-9A18-4F4E-9526-6BD03F53A32E}"/>
              </a:ext>
            </a:extLst>
          </p:cNvPr>
          <p:cNvSpPr/>
          <p:nvPr/>
        </p:nvSpPr>
        <p:spPr>
          <a:xfrm>
            <a:off x="0" y="0"/>
            <a:ext cx="3339543" cy="812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7D75C8-DE85-4D73-BACD-969EBBFA9D7D}"/>
              </a:ext>
            </a:extLst>
          </p:cNvPr>
          <p:cNvSpPr txBox="1"/>
          <p:nvPr/>
        </p:nvSpPr>
        <p:spPr>
          <a:xfrm>
            <a:off x="254179" y="118894"/>
            <a:ext cx="2831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spc="1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itchFamily="18" charset="0"/>
              </a:rPr>
              <a:t>Conclusão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644EC1F-25AD-441B-A761-7F3CE7315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" r="488"/>
          <a:stretch/>
        </p:blipFill>
        <p:spPr>
          <a:xfrm>
            <a:off x="1" y="5562600"/>
            <a:ext cx="12192000" cy="12954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A0B0CDA-6D1F-4016-ADA2-6BF9524978D6}"/>
              </a:ext>
            </a:extLst>
          </p:cNvPr>
          <p:cNvSpPr txBox="1"/>
          <p:nvPr/>
        </p:nvSpPr>
        <p:spPr>
          <a:xfrm>
            <a:off x="731191" y="1905373"/>
            <a:ext cx="599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Estatísticas sobre intenção de votos.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AB56664-AA7C-48EE-8412-C3FCDC46D2FE}"/>
              </a:ext>
            </a:extLst>
          </p:cNvPr>
          <p:cNvCxnSpPr>
            <a:cxnSpLocks/>
          </p:cNvCxnSpPr>
          <p:nvPr/>
        </p:nvCxnSpPr>
        <p:spPr>
          <a:xfrm>
            <a:off x="0" y="812215"/>
            <a:ext cx="3339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C47AFF2-272E-4A61-A897-9EE3F9BD43CC}"/>
              </a:ext>
            </a:extLst>
          </p:cNvPr>
          <p:cNvCxnSpPr/>
          <p:nvPr/>
        </p:nvCxnSpPr>
        <p:spPr>
          <a:xfrm flipV="1">
            <a:off x="3339548" y="323165"/>
            <a:ext cx="0" cy="48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7DBFF70-8C5F-4DC3-8898-4FA32774043A}"/>
              </a:ext>
            </a:extLst>
          </p:cNvPr>
          <p:cNvCxnSpPr/>
          <p:nvPr/>
        </p:nvCxnSpPr>
        <p:spPr>
          <a:xfrm>
            <a:off x="3339548" y="323165"/>
            <a:ext cx="8852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2A401A22-74E0-4B41-B6F6-376AA867C1A0}"/>
              </a:ext>
            </a:extLst>
          </p:cNvPr>
          <p:cNvSpPr/>
          <p:nvPr/>
        </p:nvSpPr>
        <p:spPr>
          <a:xfrm>
            <a:off x="3272272" y="0"/>
            <a:ext cx="8919724" cy="323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F697266-394A-400C-98B0-B430EF14533D}"/>
              </a:ext>
            </a:extLst>
          </p:cNvPr>
          <p:cNvSpPr txBox="1"/>
          <p:nvPr/>
        </p:nvSpPr>
        <p:spPr>
          <a:xfrm>
            <a:off x="441081" y="1041383"/>
            <a:ext cx="4257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spc="100" dirty="0">
                <a:latin typeface="Arial" panose="020B0604020202020204" pitchFamily="34" charset="0"/>
                <a:cs typeface="Arial" panose="020B0604020202020204" pitchFamily="34" charset="0"/>
              </a:rPr>
              <a:t>Limitações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C22E414-12F6-466A-BAE8-5E96BB3AE4EB}"/>
              </a:ext>
            </a:extLst>
          </p:cNvPr>
          <p:cNvSpPr/>
          <p:nvPr/>
        </p:nvSpPr>
        <p:spPr>
          <a:xfrm>
            <a:off x="731190" y="2513499"/>
            <a:ext cx="62646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Relacionamento direto entre o eleitor e candidato.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22D723D-AD07-4E13-B6AA-13DE8D2DF9FD}"/>
              </a:ext>
            </a:extLst>
          </p:cNvPr>
          <p:cNvSpPr/>
          <p:nvPr/>
        </p:nvSpPr>
        <p:spPr>
          <a:xfrm>
            <a:off x="731191" y="312728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Dependência de fontes externas de dados.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6DC11E6-7DE3-4C9B-826F-CA7C7B0ED28C}"/>
              </a:ext>
            </a:extLst>
          </p:cNvPr>
          <p:cNvSpPr/>
          <p:nvPr/>
        </p:nvSpPr>
        <p:spPr>
          <a:xfrm>
            <a:off x="731191" y="374107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Histórico de propostas e projetos de anos anteriores a criação do site.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C8E959-BFAE-4CA7-8DC3-B6F8334BAF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33"/>
          <a:stretch/>
        </p:blipFill>
        <p:spPr>
          <a:xfrm>
            <a:off x="7237152" y="1272215"/>
            <a:ext cx="4345248" cy="4244972"/>
          </a:xfrm>
          <a:prstGeom prst="rect">
            <a:avLst/>
          </a:prstGeom>
        </p:spPr>
      </p:pic>
      <p:pic>
        <p:nvPicPr>
          <p:cNvPr id="23" name="Imagem 22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456D4C32-B11D-4205-96B5-33FB951E3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93" y="5989797"/>
            <a:ext cx="1132255" cy="8370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22819761-9FDE-4193-9DBB-457A8AC4AE50}"/>
              </a:ext>
            </a:extLst>
          </p:cNvPr>
          <p:cNvSpPr txBox="1"/>
          <p:nvPr/>
        </p:nvSpPr>
        <p:spPr>
          <a:xfrm>
            <a:off x="50458" y="6222324"/>
            <a:ext cx="1425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</a:rPr>
              <a:t>Acompanha Política© 2018</a:t>
            </a:r>
          </a:p>
        </p:txBody>
      </p:sp>
    </p:spTree>
    <p:extLst>
      <p:ext uri="{BB962C8B-B14F-4D97-AF65-F5344CB8AC3E}">
        <p14:creationId xmlns:p14="http://schemas.microsoft.com/office/powerpoint/2010/main" val="3809457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CD3565B0-9A18-4F4E-9526-6BD03F53A32E}"/>
              </a:ext>
            </a:extLst>
          </p:cNvPr>
          <p:cNvSpPr/>
          <p:nvPr/>
        </p:nvSpPr>
        <p:spPr>
          <a:xfrm>
            <a:off x="0" y="0"/>
            <a:ext cx="3339543" cy="812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7D75C8-DE85-4D73-BACD-969EBBFA9D7D}"/>
              </a:ext>
            </a:extLst>
          </p:cNvPr>
          <p:cNvSpPr txBox="1"/>
          <p:nvPr/>
        </p:nvSpPr>
        <p:spPr>
          <a:xfrm>
            <a:off x="254179" y="118894"/>
            <a:ext cx="2831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spc="1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itchFamily="18" charset="0"/>
              </a:rPr>
              <a:t>Conclusão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644EC1F-25AD-441B-A761-7F3CE7315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" r="488"/>
          <a:stretch/>
        </p:blipFill>
        <p:spPr>
          <a:xfrm>
            <a:off x="1" y="5562600"/>
            <a:ext cx="12192000" cy="1295400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AB56664-AA7C-48EE-8412-C3FCDC46D2FE}"/>
              </a:ext>
            </a:extLst>
          </p:cNvPr>
          <p:cNvCxnSpPr>
            <a:cxnSpLocks/>
          </p:cNvCxnSpPr>
          <p:nvPr/>
        </p:nvCxnSpPr>
        <p:spPr>
          <a:xfrm>
            <a:off x="0" y="812215"/>
            <a:ext cx="3339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C47AFF2-272E-4A61-A897-9EE3F9BD43CC}"/>
              </a:ext>
            </a:extLst>
          </p:cNvPr>
          <p:cNvCxnSpPr/>
          <p:nvPr/>
        </p:nvCxnSpPr>
        <p:spPr>
          <a:xfrm flipV="1">
            <a:off x="3339548" y="323165"/>
            <a:ext cx="0" cy="48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7DBFF70-8C5F-4DC3-8898-4FA32774043A}"/>
              </a:ext>
            </a:extLst>
          </p:cNvPr>
          <p:cNvCxnSpPr/>
          <p:nvPr/>
        </p:nvCxnSpPr>
        <p:spPr>
          <a:xfrm>
            <a:off x="3339548" y="323165"/>
            <a:ext cx="8852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2A401A22-74E0-4B41-B6F6-376AA867C1A0}"/>
              </a:ext>
            </a:extLst>
          </p:cNvPr>
          <p:cNvSpPr/>
          <p:nvPr/>
        </p:nvSpPr>
        <p:spPr>
          <a:xfrm>
            <a:off x="3272272" y="0"/>
            <a:ext cx="8919724" cy="323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855A819F-BA8B-4724-B720-D8AAC937C6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419907"/>
              </p:ext>
            </p:extLst>
          </p:nvPr>
        </p:nvGraphicFramePr>
        <p:xfrm>
          <a:off x="254178" y="1130654"/>
          <a:ext cx="7365822" cy="4231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Imagem 9">
            <a:extLst>
              <a:ext uri="{FF2B5EF4-FFF2-40B4-BE49-F238E27FC236}">
                <a16:creationId xmlns:a16="http://schemas.microsoft.com/office/drawing/2014/main" id="{2882DA1D-BD7C-41AE-9427-0E79E9FAD7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134" y="1230680"/>
            <a:ext cx="6344668" cy="4231893"/>
          </a:xfrm>
          <a:prstGeom prst="rect">
            <a:avLst/>
          </a:prstGeom>
        </p:spPr>
      </p:pic>
      <p:pic>
        <p:nvPicPr>
          <p:cNvPr id="26" name="Imagem 25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8F8B3612-2CDD-40FA-93C3-A3DE495ED4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93" y="5989797"/>
            <a:ext cx="1132255" cy="8370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D5B402CF-1084-4528-A1B0-BE9B379B9EBE}"/>
              </a:ext>
            </a:extLst>
          </p:cNvPr>
          <p:cNvSpPr txBox="1"/>
          <p:nvPr/>
        </p:nvSpPr>
        <p:spPr>
          <a:xfrm>
            <a:off x="50458" y="6222324"/>
            <a:ext cx="1425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</a:rPr>
              <a:t>Acompanha Política© 2018</a:t>
            </a:r>
          </a:p>
        </p:txBody>
      </p:sp>
    </p:spTree>
    <p:extLst>
      <p:ext uri="{BB962C8B-B14F-4D97-AF65-F5344CB8AC3E}">
        <p14:creationId xmlns:p14="http://schemas.microsoft.com/office/powerpoint/2010/main" val="37404277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6644EC1F-25AD-441B-A761-7F3CE7315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" r="488"/>
          <a:stretch/>
        </p:blipFill>
        <p:spPr>
          <a:xfrm>
            <a:off x="1" y="5562600"/>
            <a:ext cx="12192000" cy="1295400"/>
          </a:xfrm>
          <a:prstGeom prst="rect">
            <a:avLst/>
          </a:prstGeom>
        </p:spPr>
      </p:pic>
      <p:pic>
        <p:nvPicPr>
          <p:cNvPr id="13" name="Imagem 12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CF5567A7-50F8-4560-98B5-7963F6CF7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93" y="5989797"/>
            <a:ext cx="1132255" cy="8370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2DD55E0D-0E83-42CF-AD3C-F0A972162D33}"/>
              </a:ext>
            </a:extLst>
          </p:cNvPr>
          <p:cNvSpPr txBox="1"/>
          <p:nvPr/>
        </p:nvSpPr>
        <p:spPr>
          <a:xfrm>
            <a:off x="50458" y="6222324"/>
            <a:ext cx="1425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</a:rPr>
              <a:t>Acompanha Política© 2018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F254FC8-9776-4897-88D4-3EA90B323623}"/>
              </a:ext>
            </a:extLst>
          </p:cNvPr>
          <p:cNvSpPr/>
          <p:nvPr/>
        </p:nvSpPr>
        <p:spPr>
          <a:xfrm>
            <a:off x="2583543" y="2875002"/>
            <a:ext cx="70249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“A punição que os bons sofrem quando se recusam a agir é viver sob o governo dos maus”</a:t>
            </a:r>
          </a:p>
          <a:p>
            <a:r>
              <a:rPr lang="pt-BR" b="0" i="0" u="none" strike="noStrike" dirty="0">
                <a:effectLst/>
                <a:latin typeface="Georgia" panose="02040502050405020303" pitchFamily="18" charset="0"/>
              </a:rPr>
              <a:t>Platão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F575783-8A95-46B5-A063-56B932A9144E}"/>
              </a:ext>
            </a:extLst>
          </p:cNvPr>
          <p:cNvSpPr txBox="1"/>
          <p:nvPr/>
        </p:nvSpPr>
        <p:spPr>
          <a:xfrm>
            <a:off x="4011253" y="1315760"/>
            <a:ext cx="3573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pt-BR" sz="5500" dirty="0">
                <a:latin typeface="Rockwell" pitchFamily="18" charset="0"/>
              </a:rPr>
              <a:t>Obrigado!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B917817-6634-4364-8B5A-BDADE299A72E}"/>
              </a:ext>
            </a:extLst>
          </p:cNvPr>
          <p:cNvSpPr/>
          <p:nvPr/>
        </p:nvSpPr>
        <p:spPr>
          <a:xfrm>
            <a:off x="9476120" y="5452536"/>
            <a:ext cx="256422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ras Demi ITC" panose="020B0805030504020804" pitchFamily="34" charset="0"/>
                <a:cs typeface="Arabic Typesetting" panose="020B0604020202020204" pitchFamily="66" charset="-78"/>
              </a:rPr>
              <a:t>IGTI</a:t>
            </a:r>
          </a:p>
          <a:p>
            <a:pPr algn="ctr"/>
            <a:r>
              <a:rPr lang="pt-BR" sz="1200" b="1" cap="none" spc="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Instituto de Gestão em Tecnologia da Informação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0A8D838-0F03-423F-8203-F21CFB81480E}"/>
              </a:ext>
            </a:extLst>
          </p:cNvPr>
          <p:cNvSpPr txBox="1"/>
          <p:nvPr/>
        </p:nvSpPr>
        <p:spPr>
          <a:xfrm>
            <a:off x="377108" y="4642722"/>
            <a:ext cx="3233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Albert Martins Vieira</a:t>
            </a:r>
          </a:p>
          <a:p>
            <a:r>
              <a:rPr lang="pt-BR" sz="2000" b="1" dirty="0"/>
              <a:t>albertmvieira@gmail.com</a:t>
            </a:r>
          </a:p>
        </p:txBody>
      </p:sp>
    </p:spTree>
    <p:extLst>
      <p:ext uri="{BB962C8B-B14F-4D97-AF65-F5344CB8AC3E}">
        <p14:creationId xmlns:p14="http://schemas.microsoft.com/office/powerpoint/2010/main" val="17008189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CD3565B0-9A18-4F4E-9526-6BD03F53A32E}"/>
              </a:ext>
            </a:extLst>
          </p:cNvPr>
          <p:cNvSpPr/>
          <p:nvPr/>
        </p:nvSpPr>
        <p:spPr>
          <a:xfrm>
            <a:off x="0" y="0"/>
            <a:ext cx="3339543" cy="812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7D75C8-DE85-4D73-BACD-969EBBFA9D7D}"/>
              </a:ext>
            </a:extLst>
          </p:cNvPr>
          <p:cNvSpPr txBox="1"/>
          <p:nvPr/>
        </p:nvSpPr>
        <p:spPr>
          <a:xfrm>
            <a:off x="254179" y="118894"/>
            <a:ext cx="2831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spc="1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itchFamily="18" charset="0"/>
              </a:rPr>
              <a:t>Introdução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644EC1F-25AD-441B-A761-7F3CE7315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" r="488"/>
          <a:stretch/>
        </p:blipFill>
        <p:spPr>
          <a:xfrm>
            <a:off x="1" y="5562600"/>
            <a:ext cx="12192000" cy="12954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A0B0CDA-6D1F-4016-ADA2-6BF9524978D6}"/>
              </a:ext>
            </a:extLst>
          </p:cNvPr>
          <p:cNvSpPr txBox="1"/>
          <p:nvPr/>
        </p:nvSpPr>
        <p:spPr>
          <a:xfrm>
            <a:off x="784199" y="1557329"/>
            <a:ext cx="5992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projeto aplicado foi pautado no setor político brasileiro com ênfase nas propostas de candidatos e projetos de governo.</a:t>
            </a:r>
          </a:p>
        </p:txBody>
      </p:sp>
      <p:pic>
        <p:nvPicPr>
          <p:cNvPr id="5" name="Imagem 4" descr="Uma imagem contendo pessoa, homem, gravata, terno&#10;&#10;Descrição gerada automaticamente">
            <a:extLst>
              <a:ext uri="{FF2B5EF4-FFF2-40B4-BE49-F238E27FC236}">
                <a16:creationId xmlns:a16="http://schemas.microsoft.com/office/drawing/2014/main" id="{225CA5D2-A69A-45F9-83C6-32A479348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669" y="1111904"/>
            <a:ext cx="3813030" cy="1906515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AB56664-AA7C-48EE-8412-C3FCDC46D2FE}"/>
              </a:ext>
            </a:extLst>
          </p:cNvPr>
          <p:cNvCxnSpPr>
            <a:cxnSpLocks/>
          </p:cNvCxnSpPr>
          <p:nvPr/>
        </p:nvCxnSpPr>
        <p:spPr>
          <a:xfrm>
            <a:off x="0" y="812215"/>
            <a:ext cx="3339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C47AFF2-272E-4A61-A897-9EE3F9BD43CC}"/>
              </a:ext>
            </a:extLst>
          </p:cNvPr>
          <p:cNvCxnSpPr/>
          <p:nvPr/>
        </p:nvCxnSpPr>
        <p:spPr>
          <a:xfrm flipV="1">
            <a:off x="3339548" y="323165"/>
            <a:ext cx="0" cy="48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7DBFF70-8C5F-4DC3-8898-4FA32774043A}"/>
              </a:ext>
            </a:extLst>
          </p:cNvPr>
          <p:cNvCxnSpPr/>
          <p:nvPr/>
        </p:nvCxnSpPr>
        <p:spPr>
          <a:xfrm>
            <a:off x="3339548" y="323165"/>
            <a:ext cx="8852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2A401A22-74E0-4B41-B6F6-376AA867C1A0}"/>
              </a:ext>
            </a:extLst>
          </p:cNvPr>
          <p:cNvSpPr/>
          <p:nvPr/>
        </p:nvSpPr>
        <p:spPr>
          <a:xfrm>
            <a:off x="3272272" y="0"/>
            <a:ext cx="8919724" cy="323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F697266-394A-400C-98B0-B430EF14533D}"/>
              </a:ext>
            </a:extLst>
          </p:cNvPr>
          <p:cNvSpPr txBox="1"/>
          <p:nvPr/>
        </p:nvSpPr>
        <p:spPr>
          <a:xfrm>
            <a:off x="441081" y="1041383"/>
            <a:ext cx="333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spc="100" dirty="0">
                <a:latin typeface="Arial" panose="020B0604020202020204" pitchFamily="34" charset="0"/>
                <a:cs typeface="Arial" panose="020B0604020202020204" pitchFamily="34" charset="0"/>
              </a:rPr>
              <a:t>Setor de Mercado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AD9C752-20FA-46E8-BD65-3E126AAF8931}"/>
              </a:ext>
            </a:extLst>
          </p:cNvPr>
          <p:cNvSpPr txBox="1"/>
          <p:nvPr/>
        </p:nvSpPr>
        <p:spPr>
          <a:xfrm>
            <a:off x="1132255" y="3312757"/>
            <a:ext cx="333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spc="100" dirty="0">
                <a:latin typeface="Arial" panose="020B0604020202020204" pitchFamily="34" charset="0"/>
                <a:cs typeface="Arial" panose="020B0604020202020204" pitchFamily="34" charset="0"/>
              </a:rPr>
              <a:t>Desafio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C22E414-12F6-466A-BAE8-5E96BB3AE4EB}"/>
              </a:ext>
            </a:extLst>
          </p:cNvPr>
          <p:cNvSpPr/>
          <p:nvPr/>
        </p:nvSpPr>
        <p:spPr>
          <a:xfrm>
            <a:off x="1467320" y="3942902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Como melhorar e facilitar o acesso as informações de propostas e projetos políticos em ambientes web, ajudando na formação política dos eleitores? 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" descr="F:\img\interrogacao.png">
            <a:extLst>
              <a:ext uri="{FF2B5EF4-FFF2-40B4-BE49-F238E27FC236}">
                <a16:creationId xmlns:a16="http://schemas.microsoft.com/office/drawing/2014/main" id="{872FCC7C-D600-4314-8E74-E32227F94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501" y="3586134"/>
            <a:ext cx="802301" cy="165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erlison\Desktop\img\lapis.png">
            <a:extLst>
              <a:ext uri="{FF2B5EF4-FFF2-40B4-BE49-F238E27FC236}">
                <a16:creationId xmlns:a16="http://schemas.microsoft.com/office/drawing/2014/main" id="{BFAB00A5-5D18-422B-92A7-55F8CCC76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008698" y="4884547"/>
            <a:ext cx="2346443" cy="101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518A29B-F4CD-4F09-B845-616E83136D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24"/>
          <a:stretch/>
        </p:blipFill>
        <p:spPr>
          <a:xfrm>
            <a:off x="8151919" y="3748926"/>
            <a:ext cx="1900529" cy="1557362"/>
          </a:xfrm>
          <a:prstGeom prst="rect">
            <a:avLst/>
          </a:prstGeom>
        </p:spPr>
      </p:pic>
      <p:pic>
        <p:nvPicPr>
          <p:cNvPr id="18" name="Imagem 17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EB13B625-553F-4FA3-B47E-A8A24F9910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93" y="5989797"/>
            <a:ext cx="1132255" cy="8370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ED4E614E-AB5A-42ED-B4DA-A9A3F42A9A3B}"/>
              </a:ext>
            </a:extLst>
          </p:cNvPr>
          <p:cNvSpPr txBox="1"/>
          <p:nvPr/>
        </p:nvSpPr>
        <p:spPr>
          <a:xfrm>
            <a:off x="50458" y="6222324"/>
            <a:ext cx="1425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</a:rPr>
              <a:t>Acompanha Política© 2018</a:t>
            </a:r>
          </a:p>
        </p:txBody>
      </p:sp>
    </p:spTree>
    <p:extLst>
      <p:ext uri="{BB962C8B-B14F-4D97-AF65-F5344CB8AC3E}">
        <p14:creationId xmlns:p14="http://schemas.microsoft.com/office/powerpoint/2010/main" val="214967171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CD3565B0-9A18-4F4E-9526-6BD03F53A32E}"/>
              </a:ext>
            </a:extLst>
          </p:cNvPr>
          <p:cNvSpPr/>
          <p:nvPr/>
        </p:nvSpPr>
        <p:spPr>
          <a:xfrm>
            <a:off x="0" y="0"/>
            <a:ext cx="3339543" cy="812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7D75C8-DE85-4D73-BACD-969EBBFA9D7D}"/>
              </a:ext>
            </a:extLst>
          </p:cNvPr>
          <p:cNvSpPr txBox="1"/>
          <p:nvPr/>
        </p:nvSpPr>
        <p:spPr>
          <a:xfrm>
            <a:off x="254179" y="118894"/>
            <a:ext cx="2831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spc="1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itchFamily="18" charset="0"/>
              </a:rPr>
              <a:t>Introdução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644EC1F-25AD-441B-A761-7F3CE7315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" r="488"/>
          <a:stretch/>
        </p:blipFill>
        <p:spPr>
          <a:xfrm>
            <a:off x="1" y="5562600"/>
            <a:ext cx="12192000" cy="1295400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AB56664-AA7C-48EE-8412-C3FCDC46D2FE}"/>
              </a:ext>
            </a:extLst>
          </p:cNvPr>
          <p:cNvCxnSpPr>
            <a:cxnSpLocks/>
          </p:cNvCxnSpPr>
          <p:nvPr/>
        </p:nvCxnSpPr>
        <p:spPr>
          <a:xfrm>
            <a:off x="0" y="812215"/>
            <a:ext cx="3339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C47AFF2-272E-4A61-A897-9EE3F9BD43CC}"/>
              </a:ext>
            </a:extLst>
          </p:cNvPr>
          <p:cNvCxnSpPr/>
          <p:nvPr/>
        </p:nvCxnSpPr>
        <p:spPr>
          <a:xfrm flipV="1">
            <a:off x="3339548" y="323165"/>
            <a:ext cx="0" cy="48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7DBFF70-8C5F-4DC3-8898-4FA32774043A}"/>
              </a:ext>
            </a:extLst>
          </p:cNvPr>
          <p:cNvCxnSpPr/>
          <p:nvPr/>
        </p:nvCxnSpPr>
        <p:spPr>
          <a:xfrm>
            <a:off x="3339548" y="323165"/>
            <a:ext cx="8852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2A401A22-74E0-4B41-B6F6-376AA867C1A0}"/>
              </a:ext>
            </a:extLst>
          </p:cNvPr>
          <p:cNvSpPr/>
          <p:nvPr/>
        </p:nvSpPr>
        <p:spPr>
          <a:xfrm>
            <a:off x="3272272" y="0"/>
            <a:ext cx="8919724" cy="323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F697266-394A-400C-98B0-B430EF14533D}"/>
              </a:ext>
            </a:extLst>
          </p:cNvPr>
          <p:cNvSpPr txBox="1"/>
          <p:nvPr/>
        </p:nvSpPr>
        <p:spPr>
          <a:xfrm>
            <a:off x="441081" y="1041383"/>
            <a:ext cx="4767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spc="100" dirty="0">
                <a:latin typeface="Arial" panose="020B0604020202020204" pitchFamily="34" charset="0"/>
                <a:cs typeface="Arial" panose="020B0604020202020204" pitchFamily="34" charset="0"/>
              </a:rPr>
              <a:t>Características do Problema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19819F3-17AC-4801-A8F9-B1CEBE6E05F1}"/>
              </a:ext>
            </a:extLst>
          </p:cNvPr>
          <p:cNvSpPr txBox="1"/>
          <p:nvPr/>
        </p:nvSpPr>
        <p:spPr>
          <a:xfrm>
            <a:off x="790092" y="1706593"/>
            <a:ext cx="4206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acesso as propostas políticas é difícil e as informações estão descentralizadas.</a:t>
            </a:r>
          </a:p>
        </p:txBody>
      </p:sp>
      <p:pic>
        <p:nvPicPr>
          <p:cNvPr id="15" name="Imagem 14" descr="Uma imagem contendo texto&#10;&#10;Descrição gerada automaticamente">
            <a:extLst>
              <a:ext uri="{FF2B5EF4-FFF2-40B4-BE49-F238E27FC236}">
                <a16:creationId xmlns:a16="http://schemas.microsoft.com/office/drawing/2014/main" id="{37CA62EB-F963-4C13-8508-8653D83AD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092" y="1068709"/>
            <a:ext cx="4767017" cy="2435512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092EC3D8-E7B1-4E97-8DE2-F0F8457393B4}"/>
              </a:ext>
            </a:extLst>
          </p:cNvPr>
          <p:cNvSpPr txBox="1"/>
          <p:nvPr/>
        </p:nvSpPr>
        <p:spPr>
          <a:xfrm>
            <a:off x="790092" y="4315851"/>
            <a:ext cx="31192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Dificuldade em saber quais propostas foram cumpridas.	</a:t>
            </a:r>
          </a:p>
        </p:txBody>
      </p:sp>
      <p:pic>
        <p:nvPicPr>
          <p:cNvPr id="18" name="Imagem 17" descr="Uma imagem contendo sinal&#10;&#10;Descrição gerada automaticamente">
            <a:extLst>
              <a:ext uri="{FF2B5EF4-FFF2-40B4-BE49-F238E27FC236}">
                <a16:creationId xmlns:a16="http://schemas.microsoft.com/office/drawing/2014/main" id="{6302FD02-0659-4428-A25D-B4C72639F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444" y="3950724"/>
            <a:ext cx="2343444" cy="1695446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F23156DA-7D56-4C05-AC73-383A95A5A0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933" y="4149979"/>
            <a:ext cx="2990850" cy="1524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7B53A02-216B-4C13-AA8D-53BC6308827A}"/>
              </a:ext>
            </a:extLst>
          </p:cNvPr>
          <p:cNvSpPr/>
          <p:nvPr/>
        </p:nvSpPr>
        <p:spPr>
          <a:xfrm>
            <a:off x="790092" y="2977162"/>
            <a:ext cx="44180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Os eleitores não conseguem acompanhar em quais setores da sua região terão projetos.</a:t>
            </a:r>
          </a:p>
        </p:txBody>
      </p:sp>
      <p:pic>
        <p:nvPicPr>
          <p:cNvPr id="25" name="Imagem 24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E78763BC-F9A3-4304-9E0F-9B52D0ED01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93" y="5989797"/>
            <a:ext cx="1132255" cy="8370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60E65A70-090A-4B8E-8E22-D56A8E14C231}"/>
              </a:ext>
            </a:extLst>
          </p:cNvPr>
          <p:cNvSpPr txBox="1"/>
          <p:nvPr/>
        </p:nvSpPr>
        <p:spPr>
          <a:xfrm>
            <a:off x="50458" y="6222324"/>
            <a:ext cx="1425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</a:rPr>
              <a:t>Acompanha Política© 2018</a:t>
            </a:r>
          </a:p>
        </p:txBody>
      </p:sp>
      <p:sp>
        <p:nvSpPr>
          <p:cNvPr id="27" name="Sinal de Multiplicação 26">
            <a:extLst>
              <a:ext uri="{FF2B5EF4-FFF2-40B4-BE49-F238E27FC236}">
                <a16:creationId xmlns:a16="http://schemas.microsoft.com/office/drawing/2014/main" id="{0190F7A1-4355-4EC1-9C9B-F3B4658A4BF3}"/>
              </a:ext>
            </a:extLst>
          </p:cNvPr>
          <p:cNvSpPr/>
          <p:nvPr/>
        </p:nvSpPr>
        <p:spPr>
          <a:xfrm>
            <a:off x="7245763" y="4216801"/>
            <a:ext cx="1392701" cy="1457178"/>
          </a:xfrm>
          <a:prstGeom prst="mathMultiply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1475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CD3565B0-9A18-4F4E-9526-6BD03F53A32E}"/>
              </a:ext>
            </a:extLst>
          </p:cNvPr>
          <p:cNvSpPr/>
          <p:nvPr/>
        </p:nvSpPr>
        <p:spPr>
          <a:xfrm>
            <a:off x="0" y="0"/>
            <a:ext cx="3339543" cy="812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7D75C8-DE85-4D73-BACD-969EBBFA9D7D}"/>
              </a:ext>
            </a:extLst>
          </p:cNvPr>
          <p:cNvSpPr txBox="1"/>
          <p:nvPr/>
        </p:nvSpPr>
        <p:spPr>
          <a:xfrm>
            <a:off x="254179" y="118894"/>
            <a:ext cx="2831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spc="1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itchFamily="18" charset="0"/>
              </a:rPr>
              <a:t>Introdução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644EC1F-25AD-441B-A761-7F3CE7315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" r="488"/>
          <a:stretch/>
        </p:blipFill>
        <p:spPr>
          <a:xfrm>
            <a:off x="1" y="5562600"/>
            <a:ext cx="12192000" cy="1295400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AB56664-AA7C-48EE-8412-C3FCDC46D2FE}"/>
              </a:ext>
            </a:extLst>
          </p:cNvPr>
          <p:cNvCxnSpPr>
            <a:cxnSpLocks/>
          </p:cNvCxnSpPr>
          <p:nvPr/>
        </p:nvCxnSpPr>
        <p:spPr>
          <a:xfrm>
            <a:off x="0" y="812215"/>
            <a:ext cx="3339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C47AFF2-272E-4A61-A897-9EE3F9BD43CC}"/>
              </a:ext>
            </a:extLst>
          </p:cNvPr>
          <p:cNvCxnSpPr/>
          <p:nvPr/>
        </p:nvCxnSpPr>
        <p:spPr>
          <a:xfrm flipV="1">
            <a:off x="3339548" y="323165"/>
            <a:ext cx="0" cy="48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7DBFF70-8C5F-4DC3-8898-4FA32774043A}"/>
              </a:ext>
            </a:extLst>
          </p:cNvPr>
          <p:cNvCxnSpPr/>
          <p:nvPr/>
        </p:nvCxnSpPr>
        <p:spPr>
          <a:xfrm>
            <a:off x="3339548" y="323165"/>
            <a:ext cx="8852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2A401A22-74E0-4B41-B6F6-376AA867C1A0}"/>
              </a:ext>
            </a:extLst>
          </p:cNvPr>
          <p:cNvSpPr/>
          <p:nvPr/>
        </p:nvSpPr>
        <p:spPr>
          <a:xfrm>
            <a:off x="3272272" y="0"/>
            <a:ext cx="8919724" cy="323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BAA5249-7BF7-45A3-ACD3-D3D19DFD9148}"/>
              </a:ext>
            </a:extLst>
          </p:cNvPr>
          <p:cNvSpPr txBox="1"/>
          <p:nvPr/>
        </p:nvSpPr>
        <p:spPr>
          <a:xfrm>
            <a:off x="3593722" y="500524"/>
            <a:ext cx="6656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spc="100" dirty="0">
                <a:latin typeface="Arial" panose="020B0604020202020204" pitchFamily="34" charset="0"/>
                <a:cs typeface="Arial" panose="020B0604020202020204" pitchFamily="34" charset="0"/>
              </a:rPr>
              <a:t>Oportunidades de Mercado Vislumbradas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1026DF-2135-4937-887D-503DA9AF77A0}"/>
              </a:ext>
            </a:extLst>
          </p:cNvPr>
          <p:cNvSpPr/>
          <p:nvPr/>
        </p:nvSpPr>
        <p:spPr>
          <a:xfrm>
            <a:off x="826085" y="185083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Interesse da população sobre o tema política tem aumentado exponencialmente nos últimos anos.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0CCF785-B328-4C54-AC69-8DA5F3EAB43D}"/>
              </a:ext>
            </a:extLst>
          </p:cNvPr>
          <p:cNvSpPr/>
          <p:nvPr/>
        </p:nvSpPr>
        <p:spPr>
          <a:xfrm>
            <a:off x="1378227" y="322801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Políticos e partidos interessados em canais sociais para aumento da divulgação de suas propostas.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2D1971B-54B6-40C0-82EF-8F67B9EE8B38}"/>
              </a:ext>
            </a:extLst>
          </p:cNvPr>
          <p:cNvSpPr/>
          <p:nvPr/>
        </p:nvSpPr>
        <p:spPr>
          <a:xfrm>
            <a:off x="2536986" y="468741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Necessidade de insumos para população cobrar seus governantes.</a:t>
            </a:r>
          </a:p>
        </p:txBody>
      </p:sp>
      <p:pic>
        <p:nvPicPr>
          <p:cNvPr id="5" name="Imagem 4" descr="Uma imagem contendo pessoa, mantendo, céu, jogo&#10;&#10;Descrição gerada automaticamente">
            <a:extLst>
              <a:ext uri="{FF2B5EF4-FFF2-40B4-BE49-F238E27FC236}">
                <a16:creationId xmlns:a16="http://schemas.microsoft.com/office/drawing/2014/main" id="{8B4B7A62-CBC8-4C03-ADBE-96CBA41C6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464" y="4270443"/>
            <a:ext cx="1939857" cy="1939857"/>
          </a:xfrm>
          <a:prstGeom prst="rect">
            <a:avLst/>
          </a:prstGeom>
        </p:spPr>
      </p:pic>
      <p:pic>
        <p:nvPicPr>
          <p:cNvPr id="6" name="Imagem 5" descr="Uma imagem contendo pessoa, homem, texto&#10;&#10;Descrição gerada automaticamente">
            <a:extLst>
              <a:ext uri="{FF2B5EF4-FFF2-40B4-BE49-F238E27FC236}">
                <a16:creationId xmlns:a16="http://schemas.microsoft.com/office/drawing/2014/main" id="{C02F4979-3964-4948-88B8-734AF290D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134" y="1741215"/>
            <a:ext cx="3926407" cy="2361932"/>
          </a:xfrm>
          <a:prstGeom prst="rect">
            <a:avLst/>
          </a:prstGeom>
        </p:spPr>
      </p:pic>
      <p:pic>
        <p:nvPicPr>
          <p:cNvPr id="18" name="Imagem 17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ED8EBCE3-0EC3-4DD6-B132-0975F9E929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93" y="5989797"/>
            <a:ext cx="1132255" cy="8370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4784A99F-0C42-4FFA-9848-464013ABD330}"/>
              </a:ext>
            </a:extLst>
          </p:cNvPr>
          <p:cNvSpPr txBox="1"/>
          <p:nvPr/>
        </p:nvSpPr>
        <p:spPr>
          <a:xfrm>
            <a:off x="50458" y="6222324"/>
            <a:ext cx="1425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</a:rPr>
              <a:t>Acompanha Política© 2018</a:t>
            </a:r>
          </a:p>
        </p:txBody>
      </p:sp>
    </p:spTree>
    <p:extLst>
      <p:ext uri="{BB962C8B-B14F-4D97-AF65-F5344CB8AC3E}">
        <p14:creationId xmlns:p14="http://schemas.microsoft.com/office/powerpoint/2010/main" val="16692988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5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CD3565B0-9A18-4F4E-9526-6BD03F53A32E}"/>
              </a:ext>
            </a:extLst>
          </p:cNvPr>
          <p:cNvSpPr/>
          <p:nvPr/>
        </p:nvSpPr>
        <p:spPr>
          <a:xfrm>
            <a:off x="0" y="0"/>
            <a:ext cx="3339543" cy="812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7D75C8-DE85-4D73-BACD-969EBBFA9D7D}"/>
              </a:ext>
            </a:extLst>
          </p:cNvPr>
          <p:cNvSpPr txBox="1"/>
          <p:nvPr/>
        </p:nvSpPr>
        <p:spPr>
          <a:xfrm>
            <a:off x="254179" y="118894"/>
            <a:ext cx="2831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spc="1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itchFamily="18" charset="0"/>
              </a:rPr>
              <a:t>Introdução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644EC1F-25AD-441B-A761-7F3CE7315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" r="488"/>
          <a:stretch/>
        </p:blipFill>
        <p:spPr>
          <a:xfrm>
            <a:off x="1" y="5562600"/>
            <a:ext cx="12192000" cy="1295400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AB56664-AA7C-48EE-8412-C3FCDC46D2FE}"/>
              </a:ext>
            </a:extLst>
          </p:cNvPr>
          <p:cNvCxnSpPr>
            <a:cxnSpLocks/>
          </p:cNvCxnSpPr>
          <p:nvPr/>
        </p:nvCxnSpPr>
        <p:spPr>
          <a:xfrm>
            <a:off x="0" y="812215"/>
            <a:ext cx="3339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C47AFF2-272E-4A61-A897-9EE3F9BD43CC}"/>
              </a:ext>
            </a:extLst>
          </p:cNvPr>
          <p:cNvCxnSpPr/>
          <p:nvPr/>
        </p:nvCxnSpPr>
        <p:spPr>
          <a:xfrm flipV="1">
            <a:off x="3339548" y="323165"/>
            <a:ext cx="0" cy="48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7DBFF70-8C5F-4DC3-8898-4FA32774043A}"/>
              </a:ext>
            </a:extLst>
          </p:cNvPr>
          <p:cNvCxnSpPr/>
          <p:nvPr/>
        </p:nvCxnSpPr>
        <p:spPr>
          <a:xfrm>
            <a:off x="3339548" y="323165"/>
            <a:ext cx="8852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2A401A22-74E0-4B41-B6F6-376AA867C1A0}"/>
              </a:ext>
            </a:extLst>
          </p:cNvPr>
          <p:cNvSpPr/>
          <p:nvPr/>
        </p:nvSpPr>
        <p:spPr>
          <a:xfrm>
            <a:off x="3272272" y="0"/>
            <a:ext cx="8919724" cy="323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5" name="Diagrama 24">
            <a:extLst>
              <a:ext uri="{FF2B5EF4-FFF2-40B4-BE49-F238E27FC236}">
                <a16:creationId xmlns:a16="http://schemas.microsoft.com/office/drawing/2014/main" id="{889FB418-3090-420B-9DF7-9E5D41F8BFB3}"/>
              </a:ext>
            </a:extLst>
          </p:cNvPr>
          <p:cNvGraphicFramePr/>
          <p:nvPr>
            <p:extLst/>
          </p:nvPr>
        </p:nvGraphicFramePr>
        <p:xfrm>
          <a:off x="4982817" y="82361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" name="CaixaDeTexto 25">
            <a:extLst>
              <a:ext uri="{FF2B5EF4-FFF2-40B4-BE49-F238E27FC236}">
                <a16:creationId xmlns:a16="http://schemas.microsoft.com/office/drawing/2014/main" id="{9F02EF6E-D0B0-4398-9AA6-446A22F3ECDC}"/>
              </a:ext>
            </a:extLst>
          </p:cNvPr>
          <p:cNvSpPr txBox="1"/>
          <p:nvPr/>
        </p:nvSpPr>
        <p:spPr>
          <a:xfrm>
            <a:off x="950021" y="1194604"/>
            <a:ext cx="3061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spc="100" dirty="0">
                <a:latin typeface="Arial" panose="020B0604020202020204" pitchFamily="34" charset="0"/>
                <a:cs typeface="Arial" panose="020B0604020202020204" pitchFamily="34" charset="0"/>
              </a:rPr>
              <a:t>Proposta de Valor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052FBB3-E025-43DA-8750-E7C50EB0A884}"/>
              </a:ext>
            </a:extLst>
          </p:cNvPr>
          <p:cNvSpPr/>
          <p:nvPr/>
        </p:nvSpPr>
        <p:spPr>
          <a:xfrm>
            <a:off x="254179" y="1436847"/>
            <a:ext cx="4728638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>
              <a:lnSpc>
                <a:spcPct val="150000"/>
              </a:lnSpc>
              <a:spcAft>
                <a:spcPts val="0"/>
              </a:spcAft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83F820D-17DA-44FF-8300-602B30EDEC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9" y="1755442"/>
            <a:ext cx="3624470" cy="3624470"/>
          </a:xfrm>
          <a:prstGeom prst="rect">
            <a:avLst/>
          </a:prstGeom>
        </p:spPr>
      </p:pic>
      <p:pic>
        <p:nvPicPr>
          <p:cNvPr id="15" name="Imagem 14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D34B17C4-C752-47EF-B963-257808EB3C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93" y="5989797"/>
            <a:ext cx="1132255" cy="8370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57D6E9F0-9EB2-4480-A7C9-D007EE461A04}"/>
              </a:ext>
            </a:extLst>
          </p:cNvPr>
          <p:cNvSpPr txBox="1"/>
          <p:nvPr/>
        </p:nvSpPr>
        <p:spPr>
          <a:xfrm>
            <a:off x="50458" y="6222324"/>
            <a:ext cx="1425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</a:rPr>
              <a:t>Acompanha Política© 2018</a:t>
            </a:r>
          </a:p>
        </p:txBody>
      </p:sp>
    </p:spTree>
    <p:extLst>
      <p:ext uri="{BB962C8B-B14F-4D97-AF65-F5344CB8AC3E}">
        <p14:creationId xmlns:p14="http://schemas.microsoft.com/office/powerpoint/2010/main" val="378446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CD3565B0-9A18-4F4E-9526-6BD03F53A32E}"/>
              </a:ext>
            </a:extLst>
          </p:cNvPr>
          <p:cNvSpPr/>
          <p:nvPr/>
        </p:nvSpPr>
        <p:spPr>
          <a:xfrm>
            <a:off x="0" y="0"/>
            <a:ext cx="7156146" cy="812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7D75C8-DE85-4D73-BACD-969EBBFA9D7D}"/>
              </a:ext>
            </a:extLst>
          </p:cNvPr>
          <p:cNvSpPr txBox="1"/>
          <p:nvPr/>
        </p:nvSpPr>
        <p:spPr>
          <a:xfrm>
            <a:off x="254179" y="118894"/>
            <a:ext cx="7723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spc="1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itchFamily="18" charset="0"/>
              </a:rPr>
              <a:t>Modelo de Desenvolvimento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644EC1F-25AD-441B-A761-7F3CE7315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" r="488"/>
          <a:stretch/>
        </p:blipFill>
        <p:spPr>
          <a:xfrm>
            <a:off x="1" y="5562600"/>
            <a:ext cx="12192000" cy="1295400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AB56664-AA7C-48EE-8412-C3FCDC46D2FE}"/>
              </a:ext>
            </a:extLst>
          </p:cNvPr>
          <p:cNvCxnSpPr>
            <a:cxnSpLocks/>
          </p:cNvCxnSpPr>
          <p:nvPr/>
        </p:nvCxnSpPr>
        <p:spPr>
          <a:xfrm flipV="1">
            <a:off x="0" y="812204"/>
            <a:ext cx="7156174" cy="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C47AFF2-272E-4A61-A897-9EE3F9BD43CC}"/>
              </a:ext>
            </a:extLst>
          </p:cNvPr>
          <p:cNvCxnSpPr/>
          <p:nvPr/>
        </p:nvCxnSpPr>
        <p:spPr>
          <a:xfrm flipV="1">
            <a:off x="7156174" y="323154"/>
            <a:ext cx="0" cy="48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7DBFF70-8C5F-4DC3-8898-4FA32774043A}"/>
              </a:ext>
            </a:extLst>
          </p:cNvPr>
          <p:cNvCxnSpPr>
            <a:cxnSpLocks/>
          </p:cNvCxnSpPr>
          <p:nvPr/>
        </p:nvCxnSpPr>
        <p:spPr>
          <a:xfrm>
            <a:off x="7156174" y="323149"/>
            <a:ext cx="5035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2A401A22-74E0-4B41-B6F6-376AA867C1A0}"/>
              </a:ext>
            </a:extLst>
          </p:cNvPr>
          <p:cNvSpPr/>
          <p:nvPr/>
        </p:nvSpPr>
        <p:spPr>
          <a:xfrm>
            <a:off x="3272272" y="0"/>
            <a:ext cx="8919724" cy="323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637771C-87B2-49A1-9303-C869E66CD033}"/>
              </a:ext>
            </a:extLst>
          </p:cNvPr>
          <p:cNvSpPr txBox="1"/>
          <p:nvPr/>
        </p:nvSpPr>
        <p:spPr>
          <a:xfrm>
            <a:off x="566127" y="1106079"/>
            <a:ext cx="4874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spc="100" dirty="0">
                <a:latin typeface="Arial" panose="020B0604020202020204" pitchFamily="34" charset="0"/>
                <a:cs typeface="Arial" panose="020B0604020202020204" pitchFamily="34" charset="0"/>
              </a:rPr>
              <a:t>Características do Processo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2028D8B-ECEE-4E55-AF88-56B32A1D14EC}"/>
              </a:ext>
            </a:extLst>
          </p:cNvPr>
          <p:cNvSpPr/>
          <p:nvPr/>
        </p:nvSpPr>
        <p:spPr>
          <a:xfrm>
            <a:off x="566128" y="1934692"/>
            <a:ext cx="741168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Utilização de metodologias ágeis, com mescla entre os processos do framework “Scrum” e “Kanban”.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Arquitetura escalável para evolução do produto.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Experimentação de modelos e ferramentas de prototipação.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Melhoria contínua através de feedbacks e lições aprendidas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Entrevistas constantes com usuários/clientes, desde a concepção da ideia.</a:t>
            </a:r>
            <a:endParaRPr lang="pt-BR" sz="2000" dirty="0"/>
          </a:p>
        </p:txBody>
      </p:sp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B12CB1B8-E2C3-4E3A-8041-A738ECF02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896" y="544838"/>
            <a:ext cx="3602377" cy="18011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D377634-952E-4A23-9A2B-9CF972C21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690" y="4539639"/>
            <a:ext cx="2706094" cy="180124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5C81954E-BBD5-4360-BE8E-5C60DFB26A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663" y="2683945"/>
            <a:ext cx="2779542" cy="15177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7" name="Imagem 16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17A59019-A540-409B-A2A6-3861504DE8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93" y="5989797"/>
            <a:ext cx="1132255" cy="8370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FEA6291-EE00-40E4-977E-38ECB5AFBA4A}"/>
              </a:ext>
            </a:extLst>
          </p:cNvPr>
          <p:cNvSpPr txBox="1"/>
          <p:nvPr/>
        </p:nvSpPr>
        <p:spPr>
          <a:xfrm>
            <a:off x="50458" y="6222324"/>
            <a:ext cx="1425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</a:rPr>
              <a:t>Acompanha Política© 2018</a:t>
            </a:r>
          </a:p>
        </p:txBody>
      </p:sp>
    </p:spTree>
    <p:extLst>
      <p:ext uri="{BB962C8B-B14F-4D97-AF65-F5344CB8AC3E}">
        <p14:creationId xmlns:p14="http://schemas.microsoft.com/office/powerpoint/2010/main" val="334055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CD3565B0-9A18-4F4E-9526-6BD03F53A32E}"/>
              </a:ext>
            </a:extLst>
          </p:cNvPr>
          <p:cNvSpPr/>
          <p:nvPr/>
        </p:nvSpPr>
        <p:spPr>
          <a:xfrm>
            <a:off x="0" y="0"/>
            <a:ext cx="7156146" cy="812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7D75C8-DE85-4D73-BACD-969EBBFA9D7D}"/>
              </a:ext>
            </a:extLst>
          </p:cNvPr>
          <p:cNvSpPr txBox="1"/>
          <p:nvPr/>
        </p:nvSpPr>
        <p:spPr>
          <a:xfrm>
            <a:off x="254179" y="118894"/>
            <a:ext cx="7723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spc="1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itchFamily="18" charset="0"/>
              </a:rPr>
              <a:t>Modelo de Desenvolvimento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644EC1F-25AD-441B-A761-7F3CE7315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" r="488"/>
          <a:stretch/>
        </p:blipFill>
        <p:spPr>
          <a:xfrm>
            <a:off x="1" y="5562600"/>
            <a:ext cx="12192000" cy="1295400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AB56664-AA7C-48EE-8412-C3FCDC46D2FE}"/>
              </a:ext>
            </a:extLst>
          </p:cNvPr>
          <p:cNvCxnSpPr>
            <a:cxnSpLocks/>
          </p:cNvCxnSpPr>
          <p:nvPr/>
        </p:nvCxnSpPr>
        <p:spPr>
          <a:xfrm flipV="1">
            <a:off x="0" y="812204"/>
            <a:ext cx="7156174" cy="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C47AFF2-272E-4A61-A897-9EE3F9BD43CC}"/>
              </a:ext>
            </a:extLst>
          </p:cNvPr>
          <p:cNvCxnSpPr/>
          <p:nvPr/>
        </p:nvCxnSpPr>
        <p:spPr>
          <a:xfrm flipV="1">
            <a:off x="7156174" y="323154"/>
            <a:ext cx="0" cy="48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7DBFF70-8C5F-4DC3-8898-4FA32774043A}"/>
              </a:ext>
            </a:extLst>
          </p:cNvPr>
          <p:cNvCxnSpPr>
            <a:cxnSpLocks/>
          </p:cNvCxnSpPr>
          <p:nvPr/>
        </p:nvCxnSpPr>
        <p:spPr>
          <a:xfrm>
            <a:off x="7156174" y="323149"/>
            <a:ext cx="5035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2A401A22-74E0-4B41-B6F6-376AA867C1A0}"/>
              </a:ext>
            </a:extLst>
          </p:cNvPr>
          <p:cNvSpPr/>
          <p:nvPr/>
        </p:nvSpPr>
        <p:spPr>
          <a:xfrm>
            <a:off x="3272272" y="0"/>
            <a:ext cx="8919724" cy="323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AE9157-92AC-41A3-8267-0B82F6D8A56B}"/>
              </a:ext>
            </a:extLst>
          </p:cNvPr>
          <p:cNvSpPr txBox="1"/>
          <p:nvPr/>
        </p:nvSpPr>
        <p:spPr>
          <a:xfrm>
            <a:off x="566127" y="1106079"/>
            <a:ext cx="4874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spc="100" dirty="0">
                <a:latin typeface="Arial" panose="020B0604020202020204" pitchFamily="34" charset="0"/>
                <a:cs typeface="Arial" panose="020B0604020202020204" pitchFamily="34" charset="0"/>
              </a:rPr>
              <a:t>Práticas Ágeis Adotadas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5EDE34-2614-4375-9A4B-F841988C4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07" y="2425575"/>
            <a:ext cx="1895203" cy="186677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747EF71-857C-4D2E-9180-576286FF242F}"/>
              </a:ext>
            </a:extLst>
          </p:cNvPr>
          <p:cNvSpPr txBox="1"/>
          <p:nvPr/>
        </p:nvSpPr>
        <p:spPr>
          <a:xfrm>
            <a:off x="782062" y="1919320"/>
            <a:ext cx="210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Requisito como História de usuário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4F29AF1-8FFD-460B-A058-CCAE9C773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292" y="2352340"/>
            <a:ext cx="2107891" cy="1542976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24EBDCBE-2A50-402F-AA58-2C925DB2DAE8}"/>
              </a:ext>
            </a:extLst>
          </p:cNvPr>
          <p:cNvSpPr txBox="1"/>
          <p:nvPr/>
        </p:nvSpPr>
        <p:spPr>
          <a:xfrm>
            <a:off x="8207405" y="1920934"/>
            <a:ext cx="259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Estimativa das histórias</a:t>
            </a:r>
          </a:p>
        </p:txBody>
      </p:sp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983C7B99-0010-450B-94EC-A43D31305F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794" y="4715612"/>
            <a:ext cx="2076582" cy="156951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9475D70-6AC8-4F3B-A7A5-1B7C471A98B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" t="2697" r="3738" b="33165"/>
          <a:stretch/>
        </p:blipFill>
        <p:spPr>
          <a:xfrm>
            <a:off x="3903739" y="2535945"/>
            <a:ext cx="3428421" cy="1528271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D01893BF-9C14-4906-960C-E66AFD2771CF}"/>
              </a:ext>
            </a:extLst>
          </p:cNvPr>
          <p:cNvSpPr txBox="1"/>
          <p:nvPr/>
        </p:nvSpPr>
        <p:spPr>
          <a:xfrm>
            <a:off x="3769881" y="2117110"/>
            <a:ext cx="366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Acompanhamento das Atividades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9A7BAB5-62EE-4328-BFD4-5140CB1943E3}"/>
              </a:ext>
            </a:extLst>
          </p:cNvPr>
          <p:cNvSpPr txBox="1"/>
          <p:nvPr/>
        </p:nvSpPr>
        <p:spPr>
          <a:xfrm>
            <a:off x="8171968" y="4240555"/>
            <a:ext cx="307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Retrospectiva e melhoria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3AD3BAF-907D-44BD-B92E-3A4CD943112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37" y="4491406"/>
            <a:ext cx="2104203" cy="1295400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53461888-9A45-434B-A563-A8DC3C7C909E}"/>
              </a:ext>
            </a:extLst>
          </p:cNvPr>
          <p:cNvSpPr txBox="1"/>
          <p:nvPr/>
        </p:nvSpPr>
        <p:spPr>
          <a:xfrm>
            <a:off x="1369494" y="4760081"/>
            <a:ext cx="3074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Feedback e validação com os usuários</a:t>
            </a:r>
          </a:p>
        </p:txBody>
      </p:sp>
      <p:pic>
        <p:nvPicPr>
          <p:cNvPr id="22" name="Imagem 21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1BC1F72A-10C4-4504-BA85-6956389F93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93" y="5989797"/>
            <a:ext cx="1132255" cy="8370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7F2B8706-1BA0-4CB3-99C7-D8D4456C27EB}"/>
              </a:ext>
            </a:extLst>
          </p:cNvPr>
          <p:cNvSpPr txBox="1"/>
          <p:nvPr/>
        </p:nvSpPr>
        <p:spPr>
          <a:xfrm>
            <a:off x="50458" y="6222324"/>
            <a:ext cx="1425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</a:rPr>
              <a:t>Acompanha Política© 2018</a:t>
            </a:r>
          </a:p>
        </p:txBody>
      </p:sp>
    </p:spTree>
    <p:extLst>
      <p:ext uri="{BB962C8B-B14F-4D97-AF65-F5344CB8AC3E}">
        <p14:creationId xmlns:p14="http://schemas.microsoft.com/office/powerpoint/2010/main" val="2263795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7" grpId="0"/>
      <p:bldP spid="29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CD3565B0-9A18-4F4E-9526-6BD03F53A32E}"/>
              </a:ext>
            </a:extLst>
          </p:cNvPr>
          <p:cNvSpPr/>
          <p:nvPr/>
        </p:nvSpPr>
        <p:spPr>
          <a:xfrm>
            <a:off x="0" y="0"/>
            <a:ext cx="7156146" cy="812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7D75C8-DE85-4D73-BACD-969EBBFA9D7D}"/>
              </a:ext>
            </a:extLst>
          </p:cNvPr>
          <p:cNvSpPr txBox="1"/>
          <p:nvPr/>
        </p:nvSpPr>
        <p:spPr>
          <a:xfrm>
            <a:off x="254179" y="118894"/>
            <a:ext cx="7723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spc="1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itchFamily="18" charset="0"/>
              </a:rPr>
              <a:t>Modelo de Desenvolvimento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644EC1F-25AD-441B-A761-7F3CE7315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" r="488"/>
          <a:stretch/>
        </p:blipFill>
        <p:spPr>
          <a:xfrm>
            <a:off x="1" y="5562600"/>
            <a:ext cx="12192000" cy="1295400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AB56664-AA7C-48EE-8412-C3FCDC46D2FE}"/>
              </a:ext>
            </a:extLst>
          </p:cNvPr>
          <p:cNvCxnSpPr>
            <a:cxnSpLocks/>
          </p:cNvCxnSpPr>
          <p:nvPr/>
        </p:nvCxnSpPr>
        <p:spPr>
          <a:xfrm flipV="1">
            <a:off x="0" y="812204"/>
            <a:ext cx="7156174" cy="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C47AFF2-272E-4A61-A897-9EE3F9BD43CC}"/>
              </a:ext>
            </a:extLst>
          </p:cNvPr>
          <p:cNvCxnSpPr/>
          <p:nvPr/>
        </p:nvCxnSpPr>
        <p:spPr>
          <a:xfrm flipV="1">
            <a:off x="7156174" y="323154"/>
            <a:ext cx="0" cy="48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7DBFF70-8C5F-4DC3-8898-4FA32774043A}"/>
              </a:ext>
            </a:extLst>
          </p:cNvPr>
          <p:cNvCxnSpPr>
            <a:cxnSpLocks/>
          </p:cNvCxnSpPr>
          <p:nvPr/>
        </p:nvCxnSpPr>
        <p:spPr>
          <a:xfrm>
            <a:off x="7156174" y="323149"/>
            <a:ext cx="5035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2A401A22-74E0-4B41-B6F6-376AA867C1A0}"/>
              </a:ext>
            </a:extLst>
          </p:cNvPr>
          <p:cNvSpPr/>
          <p:nvPr/>
        </p:nvSpPr>
        <p:spPr>
          <a:xfrm>
            <a:off x="3272272" y="0"/>
            <a:ext cx="8919724" cy="323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AE9157-92AC-41A3-8267-0B82F6D8A56B}"/>
              </a:ext>
            </a:extLst>
          </p:cNvPr>
          <p:cNvSpPr txBox="1"/>
          <p:nvPr/>
        </p:nvSpPr>
        <p:spPr>
          <a:xfrm>
            <a:off x="566127" y="1071926"/>
            <a:ext cx="4874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spc="100" dirty="0">
                <a:latin typeface="Arial" panose="020B0604020202020204" pitchFamily="34" charset="0"/>
                <a:cs typeface="Arial" panose="020B0604020202020204" pitchFamily="34" charset="0"/>
              </a:rPr>
              <a:t>Tamanho do Time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B540E5-DA34-453D-A6EA-BDDBDEA5D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95921"/>
            <a:ext cx="5717520" cy="2697955"/>
          </a:xfrm>
          <a:prstGeom prst="rect">
            <a:avLst/>
          </a:prstGeom>
        </p:spPr>
      </p:pic>
      <p:pic>
        <p:nvPicPr>
          <p:cNvPr id="22" name="Imagem 21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63DD1D94-77C0-4236-946C-2C559F2E79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93" y="5989797"/>
            <a:ext cx="1132255" cy="8370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2BF7A53C-CC03-4FF7-9811-D2FD1459D1E6}"/>
              </a:ext>
            </a:extLst>
          </p:cNvPr>
          <p:cNvSpPr txBox="1"/>
          <p:nvPr/>
        </p:nvSpPr>
        <p:spPr>
          <a:xfrm>
            <a:off x="50458" y="6222324"/>
            <a:ext cx="1425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</a:rPr>
              <a:t>Acompanha Política© 2018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7ED7B2D-B377-49CA-81D2-7EA8D216ECBF}"/>
              </a:ext>
            </a:extLst>
          </p:cNvPr>
          <p:cNvSpPr txBox="1"/>
          <p:nvPr/>
        </p:nvSpPr>
        <p:spPr>
          <a:xfrm>
            <a:off x="566127" y="1746334"/>
            <a:ext cx="5145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Foram assumidos diversos papéis durante o desenvolvimento do projeto aplicado.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B4873BF-3207-45C6-A6B8-9520842107FE}"/>
              </a:ext>
            </a:extLst>
          </p:cNvPr>
          <p:cNvSpPr txBox="1"/>
          <p:nvPr/>
        </p:nvSpPr>
        <p:spPr>
          <a:xfrm>
            <a:off x="566127" y="2804497"/>
            <a:ext cx="5145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Tamanho de 6 integrantes contabilizando todos os papéis assumidos.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8F52368-2A46-4D61-985B-CA11F0E0A64C}"/>
              </a:ext>
            </a:extLst>
          </p:cNvPr>
          <p:cNvSpPr txBox="1"/>
          <p:nvPr/>
        </p:nvSpPr>
        <p:spPr>
          <a:xfrm>
            <a:off x="378480" y="3862660"/>
            <a:ext cx="51455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Product Owner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Scrum Master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Time de desenvolvimento : desenvolvedor front-end, design, testador e arquiteto.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62DC1FD-254A-445A-8A7A-0D4709F3194F}"/>
              </a:ext>
            </a:extLst>
          </p:cNvPr>
          <p:cNvSpPr txBox="1"/>
          <p:nvPr/>
        </p:nvSpPr>
        <p:spPr>
          <a:xfrm>
            <a:off x="5950611" y="1746334"/>
            <a:ext cx="5145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Estimativas realizadas pensando em todos os papéis envolvidos. </a:t>
            </a:r>
          </a:p>
        </p:txBody>
      </p:sp>
    </p:spTree>
    <p:extLst>
      <p:ext uri="{BB962C8B-B14F-4D97-AF65-F5344CB8AC3E}">
        <p14:creationId xmlns:p14="http://schemas.microsoft.com/office/powerpoint/2010/main" val="24657916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animRot by="120000">
                                      <p:cBhvr>
                                        <p:cTn id="6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CD3565B0-9A18-4F4E-9526-6BD03F53A32E}"/>
              </a:ext>
            </a:extLst>
          </p:cNvPr>
          <p:cNvSpPr/>
          <p:nvPr/>
        </p:nvSpPr>
        <p:spPr>
          <a:xfrm>
            <a:off x="0" y="0"/>
            <a:ext cx="7156146" cy="812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7D75C8-DE85-4D73-BACD-969EBBFA9D7D}"/>
              </a:ext>
            </a:extLst>
          </p:cNvPr>
          <p:cNvSpPr txBox="1"/>
          <p:nvPr/>
        </p:nvSpPr>
        <p:spPr>
          <a:xfrm>
            <a:off x="254179" y="118894"/>
            <a:ext cx="7723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spc="1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itchFamily="18" charset="0"/>
              </a:rPr>
              <a:t>Modelo de Desenvolvimento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644EC1F-25AD-441B-A761-7F3CE7315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" r="488"/>
          <a:stretch/>
        </p:blipFill>
        <p:spPr>
          <a:xfrm>
            <a:off x="1" y="5562600"/>
            <a:ext cx="12192000" cy="1295400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AB56664-AA7C-48EE-8412-C3FCDC46D2FE}"/>
              </a:ext>
            </a:extLst>
          </p:cNvPr>
          <p:cNvCxnSpPr>
            <a:cxnSpLocks/>
          </p:cNvCxnSpPr>
          <p:nvPr/>
        </p:nvCxnSpPr>
        <p:spPr>
          <a:xfrm flipV="1">
            <a:off x="0" y="812204"/>
            <a:ext cx="7156174" cy="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C47AFF2-272E-4A61-A897-9EE3F9BD43CC}"/>
              </a:ext>
            </a:extLst>
          </p:cNvPr>
          <p:cNvCxnSpPr/>
          <p:nvPr/>
        </p:nvCxnSpPr>
        <p:spPr>
          <a:xfrm flipV="1">
            <a:off x="7156174" y="323154"/>
            <a:ext cx="0" cy="48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7DBFF70-8C5F-4DC3-8898-4FA32774043A}"/>
              </a:ext>
            </a:extLst>
          </p:cNvPr>
          <p:cNvCxnSpPr>
            <a:cxnSpLocks/>
          </p:cNvCxnSpPr>
          <p:nvPr/>
        </p:nvCxnSpPr>
        <p:spPr>
          <a:xfrm>
            <a:off x="7156174" y="323149"/>
            <a:ext cx="5035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2A401A22-74E0-4B41-B6F6-376AA867C1A0}"/>
              </a:ext>
            </a:extLst>
          </p:cNvPr>
          <p:cNvSpPr/>
          <p:nvPr/>
        </p:nvSpPr>
        <p:spPr>
          <a:xfrm>
            <a:off x="3272272" y="0"/>
            <a:ext cx="8919724" cy="323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AE9157-92AC-41A3-8267-0B82F6D8A56B}"/>
              </a:ext>
            </a:extLst>
          </p:cNvPr>
          <p:cNvSpPr txBox="1"/>
          <p:nvPr/>
        </p:nvSpPr>
        <p:spPr>
          <a:xfrm>
            <a:off x="566127" y="1106079"/>
            <a:ext cx="5914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spc="100" dirty="0">
                <a:latin typeface="Arial" panose="020B0604020202020204" pitchFamily="34" charset="0"/>
                <a:cs typeface="Arial" panose="020B0604020202020204" pitchFamily="34" charset="0"/>
              </a:rPr>
              <a:t>Outras Características do processo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3FB277F-0644-40AD-9743-193B10072492}"/>
              </a:ext>
            </a:extLst>
          </p:cNvPr>
          <p:cNvSpPr txBox="1"/>
          <p:nvPr/>
        </p:nvSpPr>
        <p:spPr>
          <a:xfrm>
            <a:off x="566127" y="1826061"/>
            <a:ext cx="5145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Usuários e clientes são os mesmos.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66E5C73-B254-4E6C-93C4-4D01045A1B03}"/>
              </a:ext>
            </a:extLst>
          </p:cNvPr>
          <p:cNvSpPr/>
          <p:nvPr/>
        </p:nvSpPr>
        <p:spPr>
          <a:xfrm>
            <a:off x="530072" y="246393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Realização de muitas pesquisas e entrevistas para que se conseguisse montar o backlog dos requisitos de forma consistente.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B6676F4-1F2C-4FAD-943E-D80E9CBB3547}"/>
              </a:ext>
            </a:extLst>
          </p:cNvPr>
          <p:cNvSpPr/>
          <p:nvPr/>
        </p:nvSpPr>
        <p:spPr>
          <a:xfrm>
            <a:off x="566127" y="371736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Envolvimento de terceiros com interesse no assunto, que aceitaram participar como testadores betas.</a:t>
            </a:r>
          </a:p>
        </p:txBody>
      </p:sp>
      <p:pic>
        <p:nvPicPr>
          <p:cNvPr id="7" name="Imagem 6" descr="Uma imagem contendo interior&#10;&#10;Descrição gerada automaticamente">
            <a:extLst>
              <a:ext uri="{FF2B5EF4-FFF2-40B4-BE49-F238E27FC236}">
                <a16:creationId xmlns:a16="http://schemas.microsoft.com/office/drawing/2014/main" id="{5C701120-5BD3-450D-9D39-743BE5DC8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87039"/>
            <a:ext cx="4071730" cy="2161410"/>
          </a:xfrm>
          <a:prstGeom prst="rect">
            <a:avLst/>
          </a:prstGeom>
        </p:spPr>
      </p:pic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17F999E7-424C-4086-9087-AD1BF481A470}"/>
              </a:ext>
            </a:extLst>
          </p:cNvPr>
          <p:cNvGraphicFramePr/>
          <p:nvPr>
            <p:extLst/>
          </p:nvPr>
        </p:nvGraphicFramePr>
        <p:xfrm>
          <a:off x="7363090" y="2872673"/>
          <a:ext cx="4262783" cy="3017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7" name="Imagem 16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6B8A0571-9227-4F0C-B7A6-831C3655EC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93" y="5989797"/>
            <a:ext cx="1132255" cy="8370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70364D5-2498-4764-B114-E7BD2BB55979}"/>
              </a:ext>
            </a:extLst>
          </p:cNvPr>
          <p:cNvSpPr txBox="1"/>
          <p:nvPr/>
        </p:nvSpPr>
        <p:spPr>
          <a:xfrm>
            <a:off x="50458" y="6222324"/>
            <a:ext cx="1425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</a:rPr>
              <a:t>Acompanha Política© 2018</a:t>
            </a:r>
          </a:p>
        </p:txBody>
      </p:sp>
    </p:spTree>
    <p:extLst>
      <p:ext uri="{BB962C8B-B14F-4D97-AF65-F5344CB8AC3E}">
        <p14:creationId xmlns:p14="http://schemas.microsoft.com/office/powerpoint/2010/main" val="136247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AsOne/>
      </p:bldGraphic>
    </p:bldLst>
  </p:timing>
</p:sld>
</file>

<file path=ppt/theme/theme1.xml><?xml version="1.0" encoding="utf-8"?>
<a:theme xmlns:a="http://schemas.openxmlformats.org/drawingml/2006/main" name="Facetado">
  <a:themeElements>
    <a:clrScheme name="Personalizada 10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FFFFF"/>
      </a:accent2>
      <a:accent3>
        <a:srgbClr val="FFFFFF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984</TotalTime>
  <Words>750</Words>
  <Application>Microsoft Office PowerPoint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4" baseType="lpstr">
      <vt:lpstr>Arial</vt:lpstr>
      <vt:lpstr>Calibri</vt:lpstr>
      <vt:lpstr>Eras Demi ITC</vt:lpstr>
      <vt:lpstr>Georgia</vt:lpstr>
      <vt:lpstr>Rockwell</vt:lpstr>
      <vt:lpstr>Trebuchet MS</vt:lpstr>
      <vt:lpstr>Wingdings</vt:lpstr>
      <vt:lpstr>Wingdings 3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albert martins vieira</dc:creator>
  <cp:lastModifiedBy>albert martins vieira</cp:lastModifiedBy>
  <cp:revision>116</cp:revision>
  <dcterms:created xsi:type="dcterms:W3CDTF">2019-02-04T23:45:43Z</dcterms:created>
  <dcterms:modified xsi:type="dcterms:W3CDTF">2019-02-12T23:18:34Z</dcterms:modified>
</cp:coreProperties>
</file>