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3" r:id="rId2"/>
    <p:sldId id="256" r:id="rId3"/>
    <p:sldId id="273" r:id="rId4"/>
    <p:sldId id="274" r:id="rId5"/>
    <p:sldId id="296" r:id="rId6"/>
    <p:sldId id="257" r:id="rId7"/>
    <p:sldId id="275" r:id="rId8"/>
    <p:sldId id="284" r:id="rId9"/>
    <p:sldId id="285" r:id="rId10"/>
    <p:sldId id="286" r:id="rId11"/>
    <p:sldId id="262" r:id="rId12"/>
    <p:sldId id="264" r:id="rId13"/>
    <p:sldId id="266" r:id="rId14"/>
    <p:sldId id="265" r:id="rId15"/>
    <p:sldId id="267" r:id="rId16"/>
    <p:sldId id="263" r:id="rId17"/>
    <p:sldId id="293" r:id="rId18"/>
    <p:sldId id="292" r:id="rId19"/>
    <p:sldId id="291" r:id="rId20"/>
    <p:sldId id="294" r:id="rId21"/>
    <p:sldId id="281" r:id="rId22"/>
    <p:sldId id="295" r:id="rId23"/>
    <p:sldId id="282" r:id="rId24"/>
    <p:sldId id="297" r:id="rId25"/>
    <p:sldId id="287" r:id="rId26"/>
    <p:sldId id="288" r:id="rId27"/>
    <p:sldId id="289" r:id="rId28"/>
    <p:sldId id="298" r:id="rId29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900CC"/>
    <a:srgbClr val="FF0000"/>
    <a:srgbClr val="CC00FF"/>
    <a:srgbClr val="9933FF"/>
    <a:srgbClr val="66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C66D8C-95D6-4949-B9F1-14F47614E7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125E3E5-777E-4BC7-ABCF-A24FE2150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BB6F03D-FC6E-47B0-9D32-B59624205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76041-99F8-4F45-90D3-4D073D266BEB}" type="datetimeFigureOut">
              <a:rPr lang="es-ES" smtClean="0"/>
              <a:t>15/12/2019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47D9252-31BD-47A3-A70A-AC678296B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DC4D0B2-CB46-4EE5-A694-05072DE97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28D3B-82EC-4DAF-B2CA-7D56BF7FBFC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87700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42255F-952B-4484-B512-01B1ADF47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8B38E1E-AA60-483B-8F6D-6BF2BAB2C3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31961FD-F5F1-4687-B2F4-7CBE49958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76041-99F8-4F45-90D3-4D073D266BEB}" type="datetimeFigureOut">
              <a:rPr lang="es-ES" smtClean="0"/>
              <a:t>15/12/2019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F0C0C7C-1650-4B03-B653-D6C1B4CBB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56D2D1B-E5D8-4BB2-B684-B3A460A0A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28D3B-82EC-4DAF-B2CA-7D56BF7FBFC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59833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1AE1B98-3732-4D0C-BE53-777E595C3E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279EEF8-F6A0-45E4-9A10-742048E727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787CD19-5689-4BB4-A3AC-A7C1BB82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76041-99F8-4F45-90D3-4D073D266BEB}" type="datetimeFigureOut">
              <a:rPr lang="es-ES" smtClean="0"/>
              <a:t>15/12/2019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1B724B9-54DF-4181-99D2-358EB9C6F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9DD072F-0043-41F0-90E6-7838E4A6E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28D3B-82EC-4DAF-B2CA-7D56BF7FBFC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53697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B227B2-0A6F-4685-8293-109ABA997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C546A77-74A0-4AF2-81BD-F63CC0384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94B26D6-9B86-477F-B764-2E46D5C62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76041-99F8-4F45-90D3-4D073D266BEB}" type="datetimeFigureOut">
              <a:rPr lang="es-ES" smtClean="0"/>
              <a:t>15/12/2019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4514C21-C7F8-41D8-B95F-7A9553E1A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46C132D-F8E4-41AA-AF11-EFDD54D89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28D3B-82EC-4DAF-B2CA-7D56BF7FBFC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90707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396630-A745-4854-ACEE-30E8761E7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B109D08-0900-43B4-94A6-3111ABECD3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3B6D57F-050E-43C8-B275-08717C595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76041-99F8-4F45-90D3-4D073D266BEB}" type="datetimeFigureOut">
              <a:rPr lang="es-ES" smtClean="0"/>
              <a:t>15/12/2019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00D65F3-2CCD-42D7-BF12-20E8DFA4A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2FC1A7E-7196-4F99-B367-FE860271E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28D3B-82EC-4DAF-B2CA-7D56BF7FBFC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93657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8D39DF-9A9F-4A9E-A330-C065042D4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EAB7105-12B9-42AE-AD87-00A0826B88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AA01CFC-4945-4548-AAB7-173A8A5A48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2526814-EFF0-45AC-9938-7C89EB5FA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76041-99F8-4F45-90D3-4D073D266BEB}" type="datetimeFigureOut">
              <a:rPr lang="es-ES" smtClean="0"/>
              <a:t>15/12/2019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69FEEF2-755F-453D-885A-0EB7A9AC7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728C745-76D0-4F6E-8D4C-4879FCAB6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28D3B-82EC-4DAF-B2CA-7D56BF7FBFC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63216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2C1777-7274-4E2E-A353-595F59E37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5E9E75A-8017-4BBC-893F-C9B6F3923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84D7699-0C3D-4F91-B0FD-63C2F0AC47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45FD5A2-073E-4FE1-AAA7-251EA2E40A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4BC420C-3DAA-4C74-91C6-81E64BB7EA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8E26036-70B0-48A5-ABA9-96F6D069A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76041-99F8-4F45-90D3-4D073D266BEB}" type="datetimeFigureOut">
              <a:rPr lang="es-ES" smtClean="0"/>
              <a:t>15/12/2019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3120037-4CDD-4D50-9D9B-11A14DE13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E7500B3-24DB-4FB1-8CA4-D77754448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28D3B-82EC-4DAF-B2CA-7D56BF7FBFC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77244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0DB983-B25A-4ACD-A93B-27E38C299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E4E97C8-436F-48D1-9C70-B8C3FF42C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76041-99F8-4F45-90D3-4D073D266BEB}" type="datetimeFigureOut">
              <a:rPr lang="es-ES" smtClean="0"/>
              <a:t>15/12/2019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6AB8C03-DA4E-4A97-B165-20B9ECF53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56A3E3C-D154-4A6E-A57E-466BDF355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28D3B-82EC-4DAF-B2CA-7D56BF7FBFC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7250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E06AF60-D909-43BA-BF4D-817B92F3E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76041-99F8-4F45-90D3-4D073D266BEB}" type="datetimeFigureOut">
              <a:rPr lang="es-ES" smtClean="0"/>
              <a:t>15/12/2019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1582DA4-2A3F-43A1-B8F0-C79729BEF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B08BF39-C51B-4743-AD17-C98D6FE66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28D3B-82EC-4DAF-B2CA-7D56BF7FBFC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68062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6F1891-8F6F-44A3-BCEE-B87A2AAFE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9F0888C-36E6-4970-A72B-42543FA0C0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23D1F55-2744-40AC-AD48-A810791182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1EBAE2F-6B7E-4663-8171-85DA5F1BF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76041-99F8-4F45-90D3-4D073D266BEB}" type="datetimeFigureOut">
              <a:rPr lang="es-ES" smtClean="0"/>
              <a:t>15/12/2019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6CEAD34-889A-4D46-8310-2F76E7570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2CA1E03-496A-42DC-BAB4-C06035ADF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28D3B-82EC-4DAF-B2CA-7D56BF7FBFC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14794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63B5C5-52AD-4736-8294-57456160C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428FC6C-BC4E-41B5-915D-75069E8AE1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8503C20-07AB-4514-B954-8344B3CDA7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881AFB3-4179-4A63-84AD-78F998106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76041-99F8-4F45-90D3-4D073D266BEB}" type="datetimeFigureOut">
              <a:rPr lang="es-ES" smtClean="0"/>
              <a:t>15/12/2019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A95EF60-E647-4DCD-8A4C-FD682BFA6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87BC84A-A7D0-41F3-AB44-071FAB484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28D3B-82EC-4DAF-B2CA-7D56BF7FBFC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18375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5BADB73-1364-41D6-B4CF-A64BCCA2A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1B318C5-E978-425E-AF3D-B5128BF944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767323E-76C7-4AB1-A134-2DD4D497F2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D76041-99F8-4F45-90D3-4D073D266BEB}" type="datetimeFigureOut">
              <a:rPr lang="es-ES" smtClean="0"/>
              <a:t>15/12/2019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B009214-645E-45A7-B5CD-79F15887CE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6824A71-95E6-4E80-A99C-A956FEF563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928D3B-82EC-4DAF-B2CA-7D56BF7FBFC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74322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 de texto 5">
            <a:extLst>
              <a:ext uri="{FF2B5EF4-FFF2-40B4-BE49-F238E27FC236}">
                <a16:creationId xmlns:a16="http://schemas.microsoft.com/office/drawing/2014/main" id="{45614DC1-4CE1-4458-9A43-8663E01C58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-1"/>
            <a:ext cx="12192000" cy="922790"/>
          </a:xfrm>
          <a:prstGeom prst="rect">
            <a:avLst/>
          </a:prstGeom>
          <a:gradFill>
            <a:gsLst>
              <a:gs pos="0">
                <a:srgbClr val="6600CC"/>
              </a:gs>
              <a:gs pos="100000">
                <a:srgbClr val="CC00CC"/>
              </a:gs>
            </a:gsLst>
            <a:lin ang="0" scaled="0"/>
          </a:gra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b" anchorCtr="0">
            <a:no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endParaRPr lang="es-E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100" b="1" dirty="0">
                <a:gradFill>
                  <a:gsLst>
                    <a:gs pos="0">
                      <a:srgbClr val="E7E6E6"/>
                    </a:gs>
                    <a:gs pos="100000">
                      <a:srgbClr val="CC00CC"/>
                    </a:gs>
                  </a:gsLst>
                  <a:lin ang="0" scaled="0"/>
                </a:gra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s-E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Cuadro de texto 5">
            <a:extLst>
              <a:ext uri="{FF2B5EF4-FFF2-40B4-BE49-F238E27FC236}">
                <a16:creationId xmlns:a16="http://schemas.microsoft.com/office/drawing/2014/main" id="{22BF2E71-C936-403F-B3F8-6CDF5713F8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677637"/>
            <a:ext cx="12192000" cy="188752"/>
          </a:xfrm>
          <a:prstGeom prst="rect">
            <a:avLst/>
          </a:prstGeom>
          <a:gradFill>
            <a:gsLst>
              <a:gs pos="0">
                <a:srgbClr val="6600CC"/>
              </a:gs>
              <a:gs pos="100000">
                <a:srgbClr val="CC00CC"/>
              </a:gs>
            </a:gsLst>
            <a:lin ang="0" scaled="0"/>
          </a:gra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b" anchorCtr="0">
            <a:no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endParaRPr lang="es-E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100" b="1" dirty="0">
                <a:gradFill>
                  <a:gsLst>
                    <a:gs pos="0">
                      <a:srgbClr val="E7E6E6"/>
                    </a:gs>
                    <a:gs pos="100000">
                      <a:srgbClr val="CC00CC"/>
                    </a:gs>
                  </a:gsLst>
                  <a:lin ang="0" scaled="0"/>
                </a:gra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s-E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CE9EA3D-A20E-4BF8-ADB2-EB83673928A1}"/>
              </a:ext>
            </a:extLst>
          </p:cNvPr>
          <p:cNvSpPr txBox="1"/>
          <p:nvPr/>
        </p:nvSpPr>
        <p:spPr>
          <a:xfrm>
            <a:off x="462793" y="155761"/>
            <a:ext cx="4102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Introducción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BBA30A53-2C52-4BC6-B140-E4048E4EDB86}"/>
              </a:ext>
            </a:extLst>
          </p:cNvPr>
          <p:cNvSpPr txBox="1"/>
          <p:nvPr/>
        </p:nvSpPr>
        <p:spPr>
          <a:xfrm>
            <a:off x="857851" y="4779741"/>
            <a:ext cx="37247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>
                <a:latin typeface="Arial" panose="020B0604020202020204" pitchFamily="34" charset="0"/>
                <a:cs typeface="Arial" panose="020B0604020202020204" pitchFamily="34" charset="0"/>
              </a:rPr>
              <a:t>Alberto Maurel Serrano</a:t>
            </a:r>
          </a:p>
          <a:p>
            <a:r>
              <a:rPr lang="es-ES" sz="1400" b="1" dirty="0">
                <a:latin typeface="Arial" panose="020B0604020202020204" pitchFamily="34" charset="0"/>
                <a:cs typeface="Arial" panose="020B0604020202020204" pitchFamily="34" charset="0"/>
              </a:rPr>
              <a:t>Marcos Brian Leiva Cerna</a:t>
            </a:r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1400" b="1" dirty="0">
                <a:latin typeface="Arial" panose="020B0604020202020204" pitchFamily="34" charset="0"/>
                <a:cs typeface="Arial" panose="020B0604020202020204" pitchFamily="34" charset="0"/>
              </a:rPr>
              <a:t>Eduardo Rivero Rodríguez</a:t>
            </a:r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1400" b="1" dirty="0">
                <a:latin typeface="Arial" panose="020B0604020202020204" pitchFamily="34" charset="0"/>
                <a:cs typeface="Arial" panose="020B0604020202020204" pitchFamily="34" charset="0"/>
              </a:rPr>
              <a:t>Pablo Villalobos Sánchez</a:t>
            </a:r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5796324B-883A-4CF3-B5DC-31CE01C9CCA5}"/>
              </a:ext>
            </a:extLst>
          </p:cNvPr>
          <p:cNvSpPr txBox="1"/>
          <p:nvPr/>
        </p:nvSpPr>
        <p:spPr>
          <a:xfrm>
            <a:off x="790739" y="1459477"/>
            <a:ext cx="303681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cap="all" dirty="0">
                <a:solidFill>
                  <a:srgbClr val="9900CC"/>
                </a:solidFill>
                <a:latin typeface="Arial Black" panose="020B0A04020102020204" pitchFamily="34" charset="0"/>
              </a:rPr>
              <a:t>Reto</a:t>
            </a:r>
          </a:p>
          <a:p>
            <a:r>
              <a:rPr lang="es-ES" sz="3200" cap="all" dirty="0" err="1">
                <a:solidFill>
                  <a:srgbClr val="9900CC"/>
                </a:solidFill>
                <a:latin typeface="Arial Black" panose="020B0A04020102020204" pitchFamily="34" charset="0"/>
              </a:rPr>
              <a:t>accenture</a:t>
            </a:r>
            <a:endParaRPr lang="es-ES" sz="3200" dirty="0">
              <a:solidFill>
                <a:srgbClr val="9900CC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69F61E9E-3AA0-4972-8318-0D1995FFC91F}"/>
              </a:ext>
            </a:extLst>
          </p:cNvPr>
          <p:cNvSpPr txBox="1"/>
          <p:nvPr/>
        </p:nvSpPr>
        <p:spPr>
          <a:xfrm>
            <a:off x="754386" y="2603095"/>
            <a:ext cx="375050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Algoritmos de Optimización</a:t>
            </a:r>
            <a:endParaRPr lang="es-ES" sz="2400" dirty="0"/>
          </a:p>
          <a:p>
            <a:endParaRPr lang="es-ES" dirty="0"/>
          </a:p>
        </p:txBody>
      </p:sp>
      <p:sp>
        <p:nvSpPr>
          <p:cNvPr id="16" name="Cuadro de texto 2">
            <a:extLst>
              <a:ext uri="{FF2B5EF4-FFF2-40B4-BE49-F238E27FC236}">
                <a16:creationId xmlns:a16="http://schemas.microsoft.com/office/drawing/2014/main" id="{BB5F0DF7-DAFF-474E-BF28-08B2A532BA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2661" y="4401081"/>
            <a:ext cx="3982286" cy="439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dirty="0">
                <a:solidFill>
                  <a:srgbClr val="9900CC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 todo el monte es orégano</a:t>
            </a:r>
            <a:endParaRPr lang="es-E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056" name="Picture 8" descr="Resultado de imagen de ucm logo">
            <a:extLst>
              <a:ext uri="{FF2B5EF4-FFF2-40B4-BE49-F238E27FC236}">
                <a16:creationId xmlns:a16="http://schemas.microsoft.com/office/drawing/2014/main" id="{7185F94F-1404-45EA-ABFC-EA393FDC67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4582" y="2082719"/>
            <a:ext cx="2850988" cy="3265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5100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30"/>
    </mc:Choice>
    <mc:Fallback xmlns="">
      <p:transition spd="slow" advTm="173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 de texto 5">
            <a:extLst>
              <a:ext uri="{FF2B5EF4-FFF2-40B4-BE49-F238E27FC236}">
                <a16:creationId xmlns:a16="http://schemas.microsoft.com/office/drawing/2014/main" id="{45614DC1-4CE1-4458-9A43-8663E01C58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-1"/>
            <a:ext cx="12192000" cy="587229"/>
          </a:xfrm>
          <a:prstGeom prst="rect">
            <a:avLst/>
          </a:prstGeom>
          <a:gradFill>
            <a:gsLst>
              <a:gs pos="0">
                <a:srgbClr val="6600CC"/>
              </a:gs>
              <a:gs pos="100000">
                <a:srgbClr val="CC00CC"/>
              </a:gs>
            </a:gsLst>
            <a:lin ang="0" scaled="0"/>
          </a:gra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b" anchorCtr="0">
            <a:no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endParaRPr lang="es-E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100" b="1" dirty="0">
                <a:gradFill>
                  <a:gsLst>
                    <a:gs pos="0">
                      <a:srgbClr val="E7E6E6"/>
                    </a:gs>
                    <a:gs pos="100000">
                      <a:srgbClr val="CC00CC"/>
                    </a:gs>
                  </a:gsLst>
                  <a:lin ang="0" scaled="0"/>
                </a:gra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s-E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Cuadro de texto 5">
            <a:extLst>
              <a:ext uri="{FF2B5EF4-FFF2-40B4-BE49-F238E27FC236}">
                <a16:creationId xmlns:a16="http://schemas.microsoft.com/office/drawing/2014/main" id="{22BF2E71-C936-403F-B3F8-6CDF5713F8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677637"/>
            <a:ext cx="12192000" cy="188752"/>
          </a:xfrm>
          <a:prstGeom prst="rect">
            <a:avLst/>
          </a:prstGeom>
          <a:gradFill>
            <a:gsLst>
              <a:gs pos="0">
                <a:srgbClr val="6600CC"/>
              </a:gs>
              <a:gs pos="100000">
                <a:srgbClr val="CC00CC"/>
              </a:gs>
            </a:gsLst>
            <a:lin ang="0" scaled="0"/>
          </a:gra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b" anchorCtr="0">
            <a:no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endParaRPr lang="es-E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100" b="1" dirty="0">
                <a:gradFill>
                  <a:gsLst>
                    <a:gs pos="0">
                      <a:srgbClr val="E7E6E6"/>
                    </a:gs>
                    <a:gs pos="100000">
                      <a:srgbClr val="CC00CC"/>
                    </a:gs>
                  </a:gsLst>
                  <a:lin ang="0" scaled="0"/>
                </a:gra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s-E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5893BDC-89F5-453F-AFEA-6617E025EA23}"/>
              </a:ext>
            </a:extLst>
          </p:cNvPr>
          <p:cNvSpPr txBox="1"/>
          <p:nvPr/>
        </p:nvSpPr>
        <p:spPr>
          <a:xfrm>
            <a:off x="588628" y="818061"/>
            <a:ext cx="2164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Bahnschrift SemiBold Condensed" panose="020B0502040204020203" pitchFamily="34" charset="0"/>
              </a:rPr>
              <a:t>Resolución directa: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EE62E00-0E8B-468D-987E-8923F0C7A583}"/>
              </a:ext>
            </a:extLst>
          </p:cNvPr>
          <p:cNvSpPr txBox="1"/>
          <p:nvPr/>
        </p:nvSpPr>
        <p:spPr>
          <a:xfrm>
            <a:off x="588627" y="1418280"/>
            <a:ext cx="1102173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latin typeface="Bahnschrift Light" panose="020B0502040204020203" pitchFamily="34" charset="0"/>
              </a:rPr>
              <a:t>No podemos resolver el problema de forma óptima para los casos originales, pero </a:t>
            </a:r>
            <a:r>
              <a:rPr lang="es-ES" b="1" dirty="0">
                <a:latin typeface="Bahnschrift Light" panose="020B0502040204020203" pitchFamily="34" charset="0"/>
              </a:rPr>
              <a:t>sí para unos más pequeños</a:t>
            </a:r>
            <a:r>
              <a:rPr lang="es-ES" dirty="0">
                <a:latin typeface="Bahnschrift Light" panose="020B0502040204020203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>
              <a:latin typeface="Bahnschrift Ligh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latin typeface="Bahnschrift Light" panose="020B0502040204020203" pitchFamily="34" charset="0"/>
              </a:rPr>
              <a:t>Decimos que un número pertenece al </a:t>
            </a:r>
            <a:r>
              <a:rPr lang="es-ES" b="1" dirty="0">
                <a:latin typeface="Bahnschrift Light" panose="020B0502040204020203" pitchFamily="34" charset="0"/>
              </a:rPr>
              <a:t>nivel k</a:t>
            </a:r>
            <a:r>
              <a:rPr lang="es-ES" dirty="0">
                <a:latin typeface="Bahnschrift Light" panose="020B0502040204020203" pitchFamily="34" charset="0"/>
              </a:rPr>
              <a:t> si necesitamos k primos permitidos para formarlo.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>
              <a:latin typeface="Bahnschrift Ligh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>
              <a:latin typeface="Bahnschrift Ligh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>
              <a:latin typeface="Bahnschrift Ligh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>
              <a:latin typeface="Bahnschrift Ligh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>
              <a:latin typeface="Bahnschrift Ligh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>
              <a:latin typeface="Bahnschrift Ligh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>
              <a:latin typeface="Bahnschrift Ligh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>
              <a:latin typeface="Bahnschrift Light" panose="020B0502040204020203" pitchFamily="34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CE9EA3D-A20E-4BF8-ADB2-EB83673928A1}"/>
              </a:ext>
            </a:extLst>
          </p:cNvPr>
          <p:cNvSpPr txBox="1"/>
          <p:nvPr/>
        </p:nvSpPr>
        <p:spPr>
          <a:xfrm>
            <a:off x="496349" y="63482"/>
            <a:ext cx="4102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Aproximaciones previas</a:t>
            </a:r>
          </a:p>
        </p:txBody>
      </p:sp>
      <p:graphicFrame>
        <p:nvGraphicFramePr>
          <p:cNvPr id="12" name="Tabla 11">
            <a:extLst>
              <a:ext uri="{FF2B5EF4-FFF2-40B4-BE49-F238E27FC236}">
                <a16:creationId xmlns:a16="http://schemas.microsoft.com/office/drawing/2014/main" id="{12A12CF2-903A-4C78-B055-4CB0D5B67B0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133935" y="3288173"/>
          <a:ext cx="6486477" cy="137499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29652">
                  <a:extLst>
                    <a:ext uri="{9D8B030D-6E8A-4147-A177-3AD203B41FA5}">
                      <a16:colId xmlns:a16="http://schemas.microsoft.com/office/drawing/2014/main" val="2042852283"/>
                    </a:ext>
                  </a:extLst>
                </a:gridCol>
                <a:gridCol w="1351184">
                  <a:extLst>
                    <a:ext uri="{9D8B030D-6E8A-4147-A177-3AD203B41FA5}">
                      <a16:colId xmlns:a16="http://schemas.microsoft.com/office/drawing/2014/main" val="1012711440"/>
                    </a:ext>
                  </a:extLst>
                </a:gridCol>
                <a:gridCol w="1468365">
                  <a:extLst>
                    <a:ext uri="{9D8B030D-6E8A-4147-A177-3AD203B41FA5}">
                      <a16:colId xmlns:a16="http://schemas.microsoft.com/office/drawing/2014/main" val="3328843387"/>
                    </a:ext>
                  </a:extLst>
                </a:gridCol>
                <a:gridCol w="1437276">
                  <a:extLst>
                    <a:ext uri="{9D8B030D-6E8A-4147-A177-3AD203B41FA5}">
                      <a16:colId xmlns:a16="http://schemas.microsoft.com/office/drawing/2014/main" val="2542000320"/>
                    </a:ext>
                  </a:extLst>
                </a:gridCol>
              </a:tblGrid>
              <a:tr h="44867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 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00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solidFill>
                            <a:schemeClr val="tx1"/>
                          </a:solidFill>
                          <a:effectLst/>
                          <a:latin typeface="Bahnschrift SemiBold Condensed" panose="020B0502040204020203" pitchFamily="34" charset="0"/>
                        </a:rPr>
                        <a:t>Nivel 3</a:t>
                      </a:r>
                      <a:endParaRPr lang="es-ES" sz="1400" dirty="0">
                        <a:solidFill>
                          <a:schemeClr val="tx1"/>
                        </a:solidFill>
                        <a:effectLst/>
                        <a:latin typeface="Bahnschrift SemiBold Condensed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00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solidFill>
                            <a:schemeClr val="tx1"/>
                          </a:solidFill>
                          <a:effectLst/>
                          <a:latin typeface="Bahnschrift SemiBold Condensed" panose="020B0502040204020203" pitchFamily="34" charset="0"/>
                        </a:rPr>
                        <a:t>Nivel 4</a:t>
                      </a:r>
                      <a:endParaRPr lang="es-ES" sz="1400" dirty="0">
                        <a:solidFill>
                          <a:schemeClr val="tx1"/>
                        </a:solidFill>
                        <a:effectLst/>
                        <a:latin typeface="Bahnschrift SemiBold Condensed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00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solidFill>
                            <a:schemeClr val="tx1"/>
                          </a:solidFill>
                          <a:effectLst/>
                          <a:latin typeface="Bahnschrift SemiBold Condensed" panose="020B0502040204020203" pitchFamily="34" charset="0"/>
                        </a:rPr>
                        <a:t>Nivel 5</a:t>
                      </a:r>
                      <a:endParaRPr lang="es-ES" sz="1400" dirty="0">
                        <a:solidFill>
                          <a:schemeClr val="tx1"/>
                        </a:solidFill>
                        <a:effectLst/>
                        <a:latin typeface="Bahnschrift SemiBold Condensed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00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0878394"/>
                  </a:ext>
                </a:extLst>
              </a:tr>
              <a:tr h="42783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solidFill>
                            <a:schemeClr val="tx1"/>
                          </a:solidFill>
                          <a:effectLst/>
                          <a:latin typeface="Bahnschrift SemiBold Condensed" panose="020B0502040204020203" pitchFamily="34" charset="0"/>
                        </a:rPr>
                        <a:t>Tiempo (s)</a:t>
                      </a:r>
                      <a:endParaRPr lang="es-ES" sz="1400" dirty="0">
                        <a:solidFill>
                          <a:schemeClr val="tx1"/>
                        </a:solidFill>
                        <a:effectLst/>
                        <a:latin typeface="Bahnschrift SemiBold Condensed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00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  <a:latin typeface="Bahnschrift SemiBold Condensed" panose="020B0502040204020203" pitchFamily="34" charset="0"/>
                        </a:rPr>
                        <a:t>0,145 - 0,155</a:t>
                      </a:r>
                      <a:endParaRPr lang="es-ES" sz="1200">
                        <a:effectLst/>
                        <a:latin typeface="Bahnschrift SemiBold Condensed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  <a:latin typeface="Bahnschrift SemiBold Condensed" panose="020B0502040204020203" pitchFamily="34" charset="0"/>
                        </a:rPr>
                        <a:t>4,3 - 5</a:t>
                      </a:r>
                      <a:endParaRPr lang="es-ES" sz="1200" dirty="0">
                        <a:effectLst/>
                        <a:latin typeface="Bahnschrift SemiBold Condensed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  <a:latin typeface="Bahnschrift SemiBold Condensed" panose="020B0502040204020203" pitchFamily="34" charset="0"/>
                        </a:rPr>
                        <a:t>165 - 200</a:t>
                      </a:r>
                      <a:endParaRPr lang="es-ES" sz="1200" dirty="0">
                        <a:effectLst/>
                        <a:latin typeface="Bahnschrift SemiBold Condensed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3188021"/>
                  </a:ext>
                </a:extLst>
              </a:tr>
              <a:tr h="42783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solidFill>
                            <a:schemeClr val="tx1"/>
                          </a:solidFill>
                          <a:effectLst/>
                          <a:latin typeface="Bahnschrift SemiBold Condensed" panose="020B0502040204020203" pitchFamily="34" charset="0"/>
                        </a:rPr>
                        <a:t>Números diferentes que podemos obtener</a:t>
                      </a:r>
                      <a:endParaRPr lang="es-ES" sz="1400" dirty="0">
                        <a:solidFill>
                          <a:schemeClr val="tx1"/>
                        </a:solidFill>
                        <a:effectLst/>
                        <a:latin typeface="Bahnschrift SemiBold Condensed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00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  <a:latin typeface="Bahnschrift SemiBold Condensed" panose="020B0502040204020203" pitchFamily="34" charset="0"/>
                        </a:rPr>
                        <a:t>6500 -7250</a:t>
                      </a:r>
                      <a:endParaRPr lang="es-ES" sz="1200" dirty="0">
                        <a:effectLst/>
                        <a:latin typeface="Bahnschrift SemiBold Condensed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  <a:latin typeface="Bahnschrift SemiBold Condensed" panose="020B0502040204020203" pitchFamily="34" charset="0"/>
                        </a:rPr>
                        <a:t>124750 - 145000</a:t>
                      </a:r>
                      <a:endParaRPr lang="es-ES" sz="1200" dirty="0">
                        <a:effectLst/>
                        <a:latin typeface="Bahnschrift SemiBold Condensed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  <a:latin typeface="Bahnschrift SemiBold Condensed" panose="020B0502040204020203" pitchFamily="34" charset="0"/>
                        </a:rPr>
                        <a:t>2,4*10</a:t>
                      </a:r>
                      <a:r>
                        <a:rPr lang="es-ES" sz="1400" baseline="30000" dirty="0">
                          <a:effectLst/>
                          <a:latin typeface="Bahnschrift SemiBold Condensed" panose="020B0502040204020203" pitchFamily="34" charset="0"/>
                        </a:rPr>
                        <a:t>6</a:t>
                      </a:r>
                      <a:r>
                        <a:rPr lang="es-ES" sz="1400" dirty="0">
                          <a:effectLst/>
                          <a:latin typeface="Bahnschrift SemiBold Condensed" panose="020B0502040204020203" pitchFamily="34" charset="0"/>
                        </a:rPr>
                        <a:t> – 2,7*10</a:t>
                      </a:r>
                      <a:r>
                        <a:rPr lang="es-ES" sz="1400" baseline="30000" dirty="0">
                          <a:effectLst/>
                          <a:latin typeface="Bahnschrift SemiBold Condensed" panose="020B0502040204020203" pitchFamily="34" charset="0"/>
                        </a:rPr>
                        <a:t>6</a:t>
                      </a:r>
                      <a:endParaRPr lang="es-ES" sz="1200" dirty="0">
                        <a:effectLst/>
                        <a:latin typeface="Bahnschrift SemiBold Condensed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6410359"/>
                  </a:ext>
                </a:extLst>
              </a:tr>
            </a:tbl>
          </a:graphicData>
        </a:graphic>
      </p:graphicFrame>
      <p:sp>
        <p:nvSpPr>
          <p:cNvPr id="13" name="CuadroTexto 12">
            <a:extLst>
              <a:ext uri="{FF2B5EF4-FFF2-40B4-BE49-F238E27FC236}">
                <a16:creationId xmlns:a16="http://schemas.microsoft.com/office/drawing/2014/main" id="{CB839260-50F9-4C91-A11C-0550E18256F3}"/>
              </a:ext>
            </a:extLst>
          </p:cNvPr>
          <p:cNvSpPr txBox="1"/>
          <p:nvPr/>
        </p:nvSpPr>
        <p:spPr>
          <a:xfrm>
            <a:off x="588628" y="2704961"/>
            <a:ext cx="2164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Bahnschrift SemiBold Condensed" panose="020B0502040204020203" pitchFamily="34" charset="0"/>
              </a:rPr>
              <a:t>Resultados: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8F1A811F-F6A1-4312-9D41-08425A968D9D}"/>
              </a:ext>
            </a:extLst>
          </p:cNvPr>
          <p:cNvSpPr/>
          <p:nvPr/>
        </p:nvSpPr>
        <p:spPr>
          <a:xfrm>
            <a:off x="5612235" y="3147726"/>
            <a:ext cx="1677799" cy="1625768"/>
          </a:xfrm>
          <a:prstGeom prst="rect">
            <a:avLst/>
          </a:prstGeom>
          <a:solidFill>
            <a:srgbClr val="FF0000">
              <a:alpha val="14118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7DC9848B-8694-46F0-914C-9E7F9147BB3B}"/>
              </a:ext>
            </a:extLst>
          </p:cNvPr>
          <p:cNvSpPr txBox="1"/>
          <p:nvPr/>
        </p:nvSpPr>
        <p:spPr>
          <a:xfrm>
            <a:off x="9315300" y="2732966"/>
            <a:ext cx="2164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FF0000"/>
                </a:solidFill>
              </a:rPr>
              <a:t>Podemos precalcular hasta el nivel 4</a:t>
            </a:r>
          </a:p>
        </p:txBody>
      </p: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C08EDCE8-2BE1-4446-A051-CC3D98BD7411}"/>
              </a:ext>
            </a:extLst>
          </p:cNvPr>
          <p:cNvCxnSpPr>
            <a:cxnSpLocks/>
          </p:cNvCxnSpPr>
          <p:nvPr/>
        </p:nvCxnSpPr>
        <p:spPr>
          <a:xfrm flipH="1">
            <a:off x="7290034" y="3056132"/>
            <a:ext cx="1996581" cy="37286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adroTexto 20">
            <a:extLst>
              <a:ext uri="{FF2B5EF4-FFF2-40B4-BE49-F238E27FC236}">
                <a16:creationId xmlns:a16="http://schemas.microsoft.com/office/drawing/2014/main" id="{1C390374-9E00-4557-BCE4-F69193A0E580}"/>
              </a:ext>
            </a:extLst>
          </p:cNvPr>
          <p:cNvSpPr txBox="1"/>
          <p:nvPr/>
        </p:nvSpPr>
        <p:spPr>
          <a:xfrm>
            <a:off x="496349" y="4767934"/>
            <a:ext cx="2164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Bahnschrift SemiBold Condensed" panose="020B0502040204020203" pitchFamily="34" charset="0"/>
              </a:rPr>
              <a:t>Otros datos: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F4872944-CF20-4BF1-94AD-017B2C6C8BFF}"/>
              </a:ext>
            </a:extLst>
          </p:cNvPr>
          <p:cNvSpPr txBox="1"/>
          <p:nvPr/>
        </p:nvSpPr>
        <p:spPr>
          <a:xfrm>
            <a:off x="496349" y="5321461"/>
            <a:ext cx="104980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latin typeface="Bahnschrift Light" panose="020B0502040204020203" pitchFamily="34" charset="0"/>
              </a:rPr>
              <a:t>En los 5 primeros niveles, incluyendo la división </a:t>
            </a:r>
            <a:r>
              <a:rPr lang="es-ES" b="1" dirty="0">
                <a:latin typeface="Bahnschrift Light" panose="020B0502040204020203" pitchFamily="34" charset="0"/>
              </a:rPr>
              <a:t>no hay ningún número </a:t>
            </a:r>
            <a:r>
              <a:rPr lang="es-ES" dirty="0">
                <a:latin typeface="Bahnschrift Light" panose="020B0502040204020203" pitchFamily="34" charset="0"/>
              </a:rPr>
              <a:t>con el que obtengamos un mejor resultado.</a:t>
            </a:r>
          </a:p>
        </p:txBody>
      </p:sp>
    </p:spTree>
    <p:extLst>
      <p:ext uri="{BB962C8B-B14F-4D97-AF65-F5344CB8AC3E}">
        <p14:creationId xmlns:p14="http://schemas.microsoft.com/office/powerpoint/2010/main" val="875955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"/>
    </mc:Choice>
    <mc:Fallback xmlns="">
      <p:transition spd="slow" advTm="33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 de texto 5">
            <a:extLst>
              <a:ext uri="{FF2B5EF4-FFF2-40B4-BE49-F238E27FC236}">
                <a16:creationId xmlns:a16="http://schemas.microsoft.com/office/drawing/2014/main" id="{45614DC1-4CE1-4458-9A43-8663E01C58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-1"/>
            <a:ext cx="12192000" cy="587229"/>
          </a:xfrm>
          <a:prstGeom prst="rect">
            <a:avLst/>
          </a:prstGeom>
          <a:gradFill>
            <a:gsLst>
              <a:gs pos="0">
                <a:srgbClr val="6600CC"/>
              </a:gs>
              <a:gs pos="100000">
                <a:srgbClr val="CC00CC"/>
              </a:gs>
            </a:gsLst>
            <a:lin ang="0" scaled="0"/>
          </a:gra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b" anchorCtr="0">
            <a:no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endParaRPr lang="es-E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100" b="1" dirty="0">
                <a:gradFill>
                  <a:gsLst>
                    <a:gs pos="0">
                      <a:srgbClr val="E7E6E6"/>
                    </a:gs>
                    <a:gs pos="100000">
                      <a:srgbClr val="CC00CC"/>
                    </a:gs>
                  </a:gsLst>
                  <a:lin ang="0" scaled="0"/>
                </a:gra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s-E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Cuadro de texto 5">
            <a:extLst>
              <a:ext uri="{FF2B5EF4-FFF2-40B4-BE49-F238E27FC236}">
                <a16:creationId xmlns:a16="http://schemas.microsoft.com/office/drawing/2014/main" id="{22BF2E71-C936-403F-B3F8-6CDF5713F8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677637"/>
            <a:ext cx="12192000" cy="188752"/>
          </a:xfrm>
          <a:prstGeom prst="rect">
            <a:avLst/>
          </a:prstGeom>
          <a:gradFill>
            <a:gsLst>
              <a:gs pos="0">
                <a:srgbClr val="6600CC"/>
              </a:gs>
              <a:gs pos="100000">
                <a:srgbClr val="CC00CC"/>
              </a:gs>
            </a:gsLst>
            <a:lin ang="0" scaled="0"/>
          </a:gra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b" anchorCtr="0">
            <a:no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endParaRPr lang="es-E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100" b="1" dirty="0">
                <a:gradFill>
                  <a:gsLst>
                    <a:gs pos="0">
                      <a:srgbClr val="E7E6E6"/>
                    </a:gs>
                    <a:gs pos="100000">
                      <a:srgbClr val="CC00CC"/>
                    </a:gs>
                  </a:gsLst>
                  <a:lin ang="0" scaled="0"/>
                </a:gra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s-E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CE9EA3D-A20E-4BF8-ADB2-EB83673928A1}"/>
              </a:ext>
            </a:extLst>
          </p:cNvPr>
          <p:cNvSpPr txBox="1"/>
          <p:nvPr/>
        </p:nvSpPr>
        <p:spPr>
          <a:xfrm>
            <a:off x="496349" y="63482"/>
            <a:ext cx="4102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Algoritmos que probamos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F47BA58B-E1E2-49DD-BD50-C391A084284A}"/>
              </a:ext>
            </a:extLst>
          </p:cNvPr>
          <p:cNvSpPr txBox="1"/>
          <p:nvPr/>
        </p:nvSpPr>
        <p:spPr>
          <a:xfrm>
            <a:off x="487960" y="841367"/>
            <a:ext cx="1113219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Bahnschrift SemiBold Condensed" panose="020B0502040204020203" pitchFamily="34" charset="0"/>
              </a:rPr>
              <a:t>Divide y vencerás probabilista: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>
                <a:latin typeface="Bahnschrift Light" panose="020B0502040204020203" pitchFamily="34" charset="0"/>
              </a:rPr>
              <a:t>Algoritmo probabilista.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>
                <a:latin typeface="Bahnschrift Light" panose="020B0502040204020203" pitchFamily="34" charset="0"/>
              </a:rPr>
              <a:t>Comenzamos desde el número objetivo, y partimos de forma aleatoria el número en dos.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>
                <a:latin typeface="Bahnschrift Light" panose="020B0502040204020203" pitchFamily="34" charset="0"/>
              </a:rPr>
              <a:t>Elegimos tanto los dos números que escogemos como la operación a realizar.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>
                <a:latin typeface="Bahnschrift Light" panose="020B0502040204020203" pitchFamily="34" charset="0"/>
              </a:rPr>
              <a:t>Repetimos el proceso hasta llegar a uno de los números que hemos precalculado.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>
                <a:latin typeface="Bahnschrift Light" panose="020B0502040204020203" pitchFamily="34" charset="0"/>
              </a:rPr>
              <a:t>Ejecutamos el algoritmo varias veces (</a:t>
            </a:r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≈ 1000</a:t>
            </a:r>
            <a:r>
              <a:rPr lang="es-ES" sz="1600" dirty="0">
                <a:latin typeface="Bahnschrift Light" panose="020B0502040204020203" pitchFamily="34" charset="0"/>
              </a:rPr>
              <a:t>) y nos quedamos con el mejor resultado.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dirty="0"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8527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"/>
    </mc:Choice>
    <mc:Fallback xmlns="">
      <p:transition spd="slow" advTm="26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 de texto 5">
            <a:extLst>
              <a:ext uri="{FF2B5EF4-FFF2-40B4-BE49-F238E27FC236}">
                <a16:creationId xmlns:a16="http://schemas.microsoft.com/office/drawing/2014/main" id="{45614DC1-4CE1-4458-9A43-8663E01C58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-1"/>
            <a:ext cx="12192000" cy="587229"/>
          </a:xfrm>
          <a:prstGeom prst="rect">
            <a:avLst/>
          </a:prstGeom>
          <a:gradFill>
            <a:gsLst>
              <a:gs pos="0">
                <a:srgbClr val="6600CC"/>
              </a:gs>
              <a:gs pos="100000">
                <a:srgbClr val="CC00CC"/>
              </a:gs>
            </a:gsLst>
            <a:lin ang="0" scaled="0"/>
          </a:gra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b" anchorCtr="0">
            <a:no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endParaRPr lang="es-E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100" b="1" dirty="0">
                <a:gradFill>
                  <a:gsLst>
                    <a:gs pos="0">
                      <a:srgbClr val="E7E6E6"/>
                    </a:gs>
                    <a:gs pos="100000">
                      <a:srgbClr val="CC00CC"/>
                    </a:gs>
                  </a:gsLst>
                  <a:lin ang="0" scaled="0"/>
                </a:gra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s-E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Cuadro de texto 5">
            <a:extLst>
              <a:ext uri="{FF2B5EF4-FFF2-40B4-BE49-F238E27FC236}">
                <a16:creationId xmlns:a16="http://schemas.microsoft.com/office/drawing/2014/main" id="{22BF2E71-C936-403F-B3F8-6CDF5713F8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677637"/>
            <a:ext cx="12192000" cy="188752"/>
          </a:xfrm>
          <a:prstGeom prst="rect">
            <a:avLst/>
          </a:prstGeom>
          <a:gradFill>
            <a:gsLst>
              <a:gs pos="0">
                <a:srgbClr val="6600CC"/>
              </a:gs>
              <a:gs pos="100000">
                <a:srgbClr val="CC00CC"/>
              </a:gs>
            </a:gsLst>
            <a:lin ang="0" scaled="0"/>
          </a:gra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b" anchorCtr="0">
            <a:no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endParaRPr lang="es-E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100" b="1" dirty="0">
                <a:gradFill>
                  <a:gsLst>
                    <a:gs pos="0">
                      <a:srgbClr val="E7E6E6"/>
                    </a:gs>
                    <a:gs pos="100000">
                      <a:srgbClr val="CC00CC"/>
                    </a:gs>
                  </a:gsLst>
                  <a:lin ang="0" scaled="0"/>
                </a:gra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s-E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CE9EA3D-A20E-4BF8-ADB2-EB83673928A1}"/>
              </a:ext>
            </a:extLst>
          </p:cNvPr>
          <p:cNvSpPr txBox="1"/>
          <p:nvPr/>
        </p:nvSpPr>
        <p:spPr>
          <a:xfrm>
            <a:off x="496349" y="63482"/>
            <a:ext cx="4102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Algoritmos que probamos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F47BA58B-E1E2-49DD-BD50-C391A084284A}"/>
              </a:ext>
            </a:extLst>
          </p:cNvPr>
          <p:cNvSpPr txBox="1"/>
          <p:nvPr/>
        </p:nvSpPr>
        <p:spPr>
          <a:xfrm>
            <a:off x="487960" y="841367"/>
            <a:ext cx="1113219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Bahnschrift SemiBold Condensed" panose="020B0502040204020203" pitchFamily="34" charset="0"/>
              </a:rPr>
              <a:t>Divide y vencerás probabilista: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>
                <a:latin typeface="Bahnschrift Light" panose="020B0502040204020203" pitchFamily="34" charset="0"/>
              </a:rPr>
              <a:t>Algoritmo probabilista.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>
                <a:latin typeface="Bahnschrift Light" panose="020B0502040204020203" pitchFamily="34" charset="0"/>
              </a:rPr>
              <a:t>Comenzamos desde el número objetivo, y partimos de forma aleatoria el número en dos.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>
                <a:latin typeface="Bahnschrift Light" panose="020B0502040204020203" pitchFamily="34" charset="0"/>
              </a:rPr>
              <a:t>Elegimos tanto los dos números que escogemos como la operación a realizar.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>
                <a:latin typeface="Bahnschrift Light" panose="020B0502040204020203" pitchFamily="34" charset="0"/>
              </a:rPr>
              <a:t>Repetimos el proceso hasta llegar a uno de los números que hemos precalculado.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>
                <a:latin typeface="Bahnschrift Light" panose="020B0502040204020203" pitchFamily="34" charset="0"/>
              </a:rPr>
              <a:t>Ejecutamos el algoritmo varias veces (</a:t>
            </a:r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≈ 1000</a:t>
            </a:r>
            <a:r>
              <a:rPr lang="es-ES" sz="1600" dirty="0">
                <a:latin typeface="Bahnschrift Light" panose="020B0502040204020203" pitchFamily="34" charset="0"/>
              </a:rPr>
              <a:t>) y nos quedamos con el mejor resultado.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dirty="0">
              <a:latin typeface="Bahnschrift Light" panose="020B0502040204020203" pitchFamily="34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39F9857D-2C00-4E1E-8BD6-221BB0ED0F5A}"/>
              </a:ext>
            </a:extLst>
          </p:cNvPr>
          <p:cNvSpPr txBox="1"/>
          <p:nvPr/>
        </p:nvSpPr>
        <p:spPr>
          <a:xfrm>
            <a:off x="546683" y="2797458"/>
            <a:ext cx="1658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29957629|2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BA9EF00-B701-4D92-8795-71FFB5F0262F}"/>
              </a:ext>
            </a:extLst>
          </p:cNvPr>
          <p:cNvSpPr txBox="1"/>
          <p:nvPr/>
        </p:nvSpPr>
        <p:spPr>
          <a:xfrm>
            <a:off x="2463563" y="3244767"/>
            <a:ext cx="1124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29957629</a:t>
            </a:r>
          </a:p>
        </p:txBody>
      </p:sp>
    </p:spTree>
    <p:extLst>
      <p:ext uri="{BB962C8B-B14F-4D97-AF65-F5344CB8AC3E}">
        <p14:creationId xmlns:p14="http://schemas.microsoft.com/office/powerpoint/2010/main" val="1489045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26"/>
    </mc:Choice>
    <mc:Fallback xmlns="">
      <p:transition spd="slow" advTm="526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 de texto 5">
            <a:extLst>
              <a:ext uri="{FF2B5EF4-FFF2-40B4-BE49-F238E27FC236}">
                <a16:creationId xmlns:a16="http://schemas.microsoft.com/office/drawing/2014/main" id="{45614DC1-4CE1-4458-9A43-8663E01C58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-1"/>
            <a:ext cx="12192000" cy="587229"/>
          </a:xfrm>
          <a:prstGeom prst="rect">
            <a:avLst/>
          </a:prstGeom>
          <a:gradFill>
            <a:gsLst>
              <a:gs pos="0">
                <a:srgbClr val="6600CC"/>
              </a:gs>
              <a:gs pos="100000">
                <a:srgbClr val="CC00CC"/>
              </a:gs>
            </a:gsLst>
            <a:lin ang="0" scaled="0"/>
          </a:gra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b" anchorCtr="0">
            <a:no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endParaRPr lang="es-E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100" b="1" dirty="0">
                <a:gradFill>
                  <a:gsLst>
                    <a:gs pos="0">
                      <a:srgbClr val="E7E6E6"/>
                    </a:gs>
                    <a:gs pos="100000">
                      <a:srgbClr val="CC00CC"/>
                    </a:gs>
                  </a:gsLst>
                  <a:lin ang="0" scaled="0"/>
                </a:gra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s-E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Cuadro de texto 5">
            <a:extLst>
              <a:ext uri="{FF2B5EF4-FFF2-40B4-BE49-F238E27FC236}">
                <a16:creationId xmlns:a16="http://schemas.microsoft.com/office/drawing/2014/main" id="{22BF2E71-C936-403F-B3F8-6CDF5713F8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677637"/>
            <a:ext cx="12192000" cy="188752"/>
          </a:xfrm>
          <a:prstGeom prst="rect">
            <a:avLst/>
          </a:prstGeom>
          <a:gradFill>
            <a:gsLst>
              <a:gs pos="0">
                <a:srgbClr val="6600CC"/>
              </a:gs>
              <a:gs pos="100000">
                <a:srgbClr val="CC00CC"/>
              </a:gs>
            </a:gsLst>
            <a:lin ang="0" scaled="0"/>
          </a:gra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b" anchorCtr="0">
            <a:no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endParaRPr lang="es-E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100" b="1" dirty="0">
                <a:gradFill>
                  <a:gsLst>
                    <a:gs pos="0">
                      <a:srgbClr val="E7E6E6"/>
                    </a:gs>
                    <a:gs pos="100000">
                      <a:srgbClr val="CC00CC"/>
                    </a:gs>
                  </a:gsLst>
                  <a:lin ang="0" scaled="0"/>
                </a:gra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s-E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CE9EA3D-A20E-4BF8-ADB2-EB83673928A1}"/>
              </a:ext>
            </a:extLst>
          </p:cNvPr>
          <p:cNvSpPr txBox="1"/>
          <p:nvPr/>
        </p:nvSpPr>
        <p:spPr>
          <a:xfrm>
            <a:off x="496349" y="63482"/>
            <a:ext cx="4102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Algoritmos que probamos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F47BA58B-E1E2-49DD-BD50-C391A084284A}"/>
              </a:ext>
            </a:extLst>
          </p:cNvPr>
          <p:cNvSpPr txBox="1"/>
          <p:nvPr/>
        </p:nvSpPr>
        <p:spPr>
          <a:xfrm>
            <a:off x="487960" y="841367"/>
            <a:ext cx="1113219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Bahnschrift SemiBold Condensed" panose="020B0502040204020203" pitchFamily="34" charset="0"/>
              </a:rPr>
              <a:t>Divide y vencerás probabilista: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>
                <a:latin typeface="Bahnschrift Light" panose="020B0502040204020203" pitchFamily="34" charset="0"/>
              </a:rPr>
              <a:t>Algoritmo probabilista.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>
                <a:latin typeface="Bahnschrift Light" panose="020B0502040204020203" pitchFamily="34" charset="0"/>
              </a:rPr>
              <a:t>Comenzamos desde el número objetivo, y partimos de forma aleatoria el número en dos.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>
                <a:latin typeface="Bahnschrift Light" panose="020B0502040204020203" pitchFamily="34" charset="0"/>
              </a:rPr>
              <a:t>Elegimos tanto los dos números que escogemos como la operación a realizar.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>
                <a:latin typeface="Bahnschrift Light" panose="020B0502040204020203" pitchFamily="34" charset="0"/>
              </a:rPr>
              <a:t>Repetimos el proceso hasta llegar a uno de los números que hemos precalculado.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>
                <a:latin typeface="Bahnschrift Light" panose="020B0502040204020203" pitchFamily="34" charset="0"/>
              </a:rPr>
              <a:t>Ejecutamos el algoritmo varias veces (</a:t>
            </a:r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≈ 1000</a:t>
            </a:r>
            <a:r>
              <a:rPr lang="es-ES" sz="1600" dirty="0">
                <a:latin typeface="Bahnschrift Light" panose="020B0502040204020203" pitchFamily="34" charset="0"/>
              </a:rPr>
              <a:t>) y nos quedamos con el mejor resultado.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dirty="0">
              <a:latin typeface="Bahnschrift Light" panose="020B0502040204020203" pitchFamily="34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39F9857D-2C00-4E1E-8BD6-221BB0ED0F5A}"/>
              </a:ext>
            </a:extLst>
          </p:cNvPr>
          <p:cNvSpPr txBox="1"/>
          <p:nvPr/>
        </p:nvSpPr>
        <p:spPr>
          <a:xfrm>
            <a:off x="546683" y="2797458"/>
            <a:ext cx="1658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29957629|2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BA9EF00-B701-4D92-8795-71FFB5F0262F}"/>
              </a:ext>
            </a:extLst>
          </p:cNvPr>
          <p:cNvSpPr txBox="1"/>
          <p:nvPr/>
        </p:nvSpPr>
        <p:spPr>
          <a:xfrm>
            <a:off x="2463563" y="3244767"/>
            <a:ext cx="1124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29957629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0AB3BCA5-96FB-4766-83AD-771AE324AA04}"/>
              </a:ext>
            </a:extLst>
          </p:cNvPr>
          <p:cNvSpPr txBox="1"/>
          <p:nvPr/>
        </p:nvSpPr>
        <p:spPr>
          <a:xfrm>
            <a:off x="1305883" y="4076725"/>
            <a:ext cx="1157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29957771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034058CF-F43B-4ADF-A685-701A0B015716}"/>
              </a:ext>
            </a:extLst>
          </p:cNvPr>
          <p:cNvSpPr txBox="1"/>
          <p:nvPr/>
        </p:nvSpPr>
        <p:spPr>
          <a:xfrm>
            <a:off x="3847747" y="4076725"/>
            <a:ext cx="623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142</a:t>
            </a:r>
          </a:p>
        </p:txBody>
      </p: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84AB5B28-CEB4-44B0-BED1-91310A37EE0B}"/>
              </a:ext>
            </a:extLst>
          </p:cNvPr>
          <p:cNvCxnSpPr>
            <a:stCxn id="14" idx="2"/>
            <a:endCxn id="15" idx="0"/>
          </p:cNvCxnSpPr>
          <p:nvPr/>
        </p:nvCxnSpPr>
        <p:spPr>
          <a:xfrm flipH="1">
            <a:off x="1884723" y="3614099"/>
            <a:ext cx="1140903" cy="462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01377866-59FD-42AC-80EB-636F161D8D5E}"/>
              </a:ext>
            </a:extLst>
          </p:cNvPr>
          <p:cNvCxnSpPr>
            <a:stCxn id="14" idx="2"/>
            <a:endCxn id="16" idx="0"/>
          </p:cNvCxnSpPr>
          <p:nvPr/>
        </p:nvCxnSpPr>
        <p:spPr>
          <a:xfrm>
            <a:off x="3025626" y="3614099"/>
            <a:ext cx="1133913" cy="462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CuadroTexto 34">
            <a:extLst>
              <a:ext uri="{FF2B5EF4-FFF2-40B4-BE49-F238E27FC236}">
                <a16:creationId xmlns:a16="http://schemas.microsoft.com/office/drawing/2014/main" id="{CC0FB1FD-5C4B-47A8-B98F-678FB63BA331}"/>
              </a:ext>
            </a:extLst>
          </p:cNvPr>
          <p:cNvSpPr txBox="1"/>
          <p:nvPr/>
        </p:nvSpPr>
        <p:spPr>
          <a:xfrm>
            <a:off x="2936145" y="4049786"/>
            <a:ext cx="425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1405536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9"/>
    </mc:Choice>
    <mc:Fallback xmlns="">
      <p:transition spd="slow" advTm="319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 de texto 5">
            <a:extLst>
              <a:ext uri="{FF2B5EF4-FFF2-40B4-BE49-F238E27FC236}">
                <a16:creationId xmlns:a16="http://schemas.microsoft.com/office/drawing/2014/main" id="{45614DC1-4CE1-4458-9A43-8663E01C58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-1"/>
            <a:ext cx="12192000" cy="587229"/>
          </a:xfrm>
          <a:prstGeom prst="rect">
            <a:avLst/>
          </a:prstGeom>
          <a:gradFill>
            <a:gsLst>
              <a:gs pos="0">
                <a:srgbClr val="6600CC"/>
              </a:gs>
              <a:gs pos="100000">
                <a:srgbClr val="CC00CC"/>
              </a:gs>
            </a:gsLst>
            <a:lin ang="0" scaled="0"/>
          </a:gra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b" anchorCtr="0">
            <a:no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endParaRPr lang="es-E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100" b="1" dirty="0">
                <a:gradFill>
                  <a:gsLst>
                    <a:gs pos="0">
                      <a:srgbClr val="E7E6E6"/>
                    </a:gs>
                    <a:gs pos="100000">
                      <a:srgbClr val="CC00CC"/>
                    </a:gs>
                  </a:gsLst>
                  <a:lin ang="0" scaled="0"/>
                </a:gra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s-E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Cuadro de texto 5">
            <a:extLst>
              <a:ext uri="{FF2B5EF4-FFF2-40B4-BE49-F238E27FC236}">
                <a16:creationId xmlns:a16="http://schemas.microsoft.com/office/drawing/2014/main" id="{22BF2E71-C936-403F-B3F8-6CDF5713F8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677637"/>
            <a:ext cx="12192000" cy="188752"/>
          </a:xfrm>
          <a:prstGeom prst="rect">
            <a:avLst/>
          </a:prstGeom>
          <a:gradFill>
            <a:gsLst>
              <a:gs pos="0">
                <a:srgbClr val="6600CC"/>
              </a:gs>
              <a:gs pos="100000">
                <a:srgbClr val="CC00CC"/>
              </a:gs>
            </a:gsLst>
            <a:lin ang="0" scaled="0"/>
          </a:gra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b" anchorCtr="0">
            <a:no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endParaRPr lang="es-E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100" b="1" dirty="0">
                <a:gradFill>
                  <a:gsLst>
                    <a:gs pos="0">
                      <a:srgbClr val="E7E6E6"/>
                    </a:gs>
                    <a:gs pos="100000">
                      <a:srgbClr val="CC00CC"/>
                    </a:gs>
                  </a:gsLst>
                  <a:lin ang="0" scaled="0"/>
                </a:gra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s-E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CE9EA3D-A20E-4BF8-ADB2-EB83673928A1}"/>
              </a:ext>
            </a:extLst>
          </p:cNvPr>
          <p:cNvSpPr txBox="1"/>
          <p:nvPr/>
        </p:nvSpPr>
        <p:spPr>
          <a:xfrm>
            <a:off x="496349" y="63482"/>
            <a:ext cx="4102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Algoritmos que probamos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F47BA58B-E1E2-49DD-BD50-C391A084284A}"/>
              </a:ext>
            </a:extLst>
          </p:cNvPr>
          <p:cNvSpPr txBox="1"/>
          <p:nvPr/>
        </p:nvSpPr>
        <p:spPr>
          <a:xfrm>
            <a:off x="487960" y="841367"/>
            <a:ext cx="1113219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Bahnschrift SemiBold Condensed" panose="020B0502040204020203" pitchFamily="34" charset="0"/>
              </a:rPr>
              <a:t>Divide y vencerás probabilista: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>
                <a:latin typeface="Bahnschrift Light" panose="020B0502040204020203" pitchFamily="34" charset="0"/>
              </a:rPr>
              <a:t>Algoritmo probabilista.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>
                <a:latin typeface="Bahnschrift Light" panose="020B0502040204020203" pitchFamily="34" charset="0"/>
              </a:rPr>
              <a:t>Comenzamos desde el número objetivo, y partimos de forma aleatoria el número en dos.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>
                <a:latin typeface="Bahnschrift Light" panose="020B0502040204020203" pitchFamily="34" charset="0"/>
              </a:rPr>
              <a:t>Elegimos tanto los dos números que escogemos como la operación a realizar.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>
                <a:latin typeface="Bahnschrift Light" panose="020B0502040204020203" pitchFamily="34" charset="0"/>
              </a:rPr>
              <a:t>Repetimos el proceso hasta llegar a uno de los números que hemos precalculado.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>
                <a:latin typeface="Bahnschrift Light" panose="020B0502040204020203" pitchFamily="34" charset="0"/>
              </a:rPr>
              <a:t>Ejecutamos el algoritmo varias veces (</a:t>
            </a:r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≈ 1000</a:t>
            </a:r>
            <a:r>
              <a:rPr lang="es-ES" sz="1600" dirty="0">
                <a:latin typeface="Bahnschrift Light" panose="020B0502040204020203" pitchFamily="34" charset="0"/>
              </a:rPr>
              <a:t>) y nos quedamos con el mejor resultado.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dirty="0">
              <a:latin typeface="Bahnschrift Light" panose="020B0502040204020203" pitchFamily="34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39F9857D-2C00-4E1E-8BD6-221BB0ED0F5A}"/>
              </a:ext>
            </a:extLst>
          </p:cNvPr>
          <p:cNvSpPr txBox="1"/>
          <p:nvPr/>
        </p:nvSpPr>
        <p:spPr>
          <a:xfrm>
            <a:off x="546683" y="2797458"/>
            <a:ext cx="1658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29957629|2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BA9EF00-B701-4D92-8795-71FFB5F0262F}"/>
              </a:ext>
            </a:extLst>
          </p:cNvPr>
          <p:cNvSpPr txBox="1"/>
          <p:nvPr/>
        </p:nvSpPr>
        <p:spPr>
          <a:xfrm>
            <a:off x="2463563" y="3244767"/>
            <a:ext cx="1124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29957629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0AB3BCA5-96FB-4766-83AD-771AE324AA04}"/>
              </a:ext>
            </a:extLst>
          </p:cNvPr>
          <p:cNvSpPr txBox="1"/>
          <p:nvPr/>
        </p:nvSpPr>
        <p:spPr>
          <a:xfrm>
            <a:off x="1305883" y="4076725"/>
            <a:ext cx="1157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29957771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034058CF-F43B-4ADF-A685-701A0B015716}"/>
              </a:ext>
            </a:extLst>
          </p:cNvPr>
          <p:cNvSpPr txBox="1"/>
          <p:nvPr/>
        </p:nvSpPr>
        <p:spPr>
          <a:xfrm>
            <a:off x="3847747" y="4076725"/>
            <a:ext cx="623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142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7387F850-4EDB-4384-97FB-5AE29D0171C5}"/>
              </a:ext>
            </a:extLst>
          </p:cNvPr>
          <p:cNvSpPr txBox="1"/>
          <p:nvPr/>
        </p:nvSpPr>
        <p:spPr>
          <a:xfrm>
            <a:off x="1040930" y="4893366"/>
            <a:ext cx="1687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FF0000"/>
                </a:solidFill>
              </a:rPr>
              <a:t>61 · 61 · 83 · 97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8748AF25-B174-4958-88BC-575C893D15D0}"/>
              </a:ext>
            </a:extLst>
          </p:cNvPr>
          <p:cNvSpPr txBox="1"/>
          <p:nvPr/>
        </p:nvSpPr>
        <p:spPr>
          <a:xfrm>
            <a:off x="3696744" y="4893366"/>
            <a:ext cx="925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FF0000"/>
                </a:solidFill>
              </a:rPr>
              <a:t>53 + 89</a:t>
            </a:r>
          </a:p>
        </p:txBody>
      </p: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A30FF423-C25F-4C4B-82A7-2E6B7BF145B2}"/>
              </a:ext>
            </a:extLst>
          </p:cNvPr>
          <p:cNvCxnSpPr>
            <a:stCxn id="15" idx="2"/>
            <a:endCxn id="17" idx="0"/>
          </p:cNvCxnSpPr>
          <p:nvPr/>
        </p:nvCxnSpPr>
        <p:spPr>
          <a:xfrm>
            <a:off x="1884723" y="4446057"/>
            <a:ext cx="0" cy="447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61D9A9A9-B3B2-437C-A3D6-E23EDD3A9025}"/>
              </a:ext>
            </a:extLst>
          </p:cNvPr>
          <p:cNvCxnSpPr>
            <a:stCxn id="16" idx="2"/>
            <a:endCxn id="18" idx="0"/>
          </p:cNvCxnSpPr>
          <p:nvPr/>
        </p:nvCxnSpPr>
        <p:spPr>
          <a:xfrm flipH="1">
            <a:off x="4159538" y="4446057"/>
            <a:ext cx="1" cy="447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84AB5B28-CEB4-44B0-BED1-91310A37EE0B}"/>
              </a:ext>
            </a:extLst>
          </p:cNvPr>
          <p:cNvCxnSpPr>
            <a:stCxn id="14" idx="2"/>
            <a:endCxn id="15" idx="0"/>
          </p:cNvCxnSpPr>
          <p:nvPr/>
        </p:nvCxnSpPr>
        <p:spPr>
          <a:xfrm flipH="1">
            <a:off x="1884723" y="3614099"/>
            <a:ext cx="1140903" cy="462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01377866-59FD-42AC-80EB-636F161D8D5E}"/>
              </a:ext>
            </a:extLst>
          </p:cNvPr>
          <p:cNvCxnSpPr>
            <a:stCxn id="14" idx="2"/>
            <a:endCxn id="16" idx="0"/>
          </p:cNvCxnSpPr>
          <p:nvPr/>
        </p:nvCxnSpPr>
        <p:spPr>
          <a:xfrm>
            <a:off x="3025626" y="3614099"/>
            <a:ext cx="1133913" cy="462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CuadroTexto 34">
            <a:extLst>
              <a:ext uri="{FF2B5EF4-FFF2-40B4-BE49-F238E27FC236}">
                <a16:creationId xmlns:a16="http://schemas.microsoft.com/office/drawing/2014/main" id="{CC0FB1FD-5C4B-47A8-B98F-678FB63BA331}"/>
              </a:ext>
            </a:extLst>
          </p:cNvPr>
          <p:cNvSpPr txBox="1"/>
          <p:nvPr/>
        </p:nvSpPr>
        <p:spPr>
          <a:xfrm>
            <a:off x="2936145" y="4049786"/>
            <a:ext cx="425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-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A146D5CA-7EF7-4925-A6B8-6FD4CF43156D}"/>
              </a:ext>
            </a:extLst>
          </p:cNvPr>
          <p:cNvSpPr txBox="1"/>
          <p:nvPr/>
        </p:nvSpPr>
        <p:spPr>
          <a:xfrm>
            <a:off x="4806892" y="3059668"/>
            <a:ext cx="320459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FF0000"/>
                </a:solidFill>
              </a:rPr>
              <a:t>Ya los teníamos </a:t>
            </a:r>
            <a:r>
              <a:rPr lang="es-ES" dirty="0" err="1">
                <a:solidFill>
                  <a:srgbClr val="FF0000"/>
                </a:solidFill>
              </a:rPr>
              <a:t>precalculados</a:t>
            </a:r>
            <a:endParaRPr lang="es-ES" dirty="0">
              <a:solidFill>
                <a:srgbClr val="FF0000"/>
              </a:solidFill>
            </a:endParaRP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39317D08-1C03-4F14-9321-9D35B766E37C}"/>
              </a:ext>
            </a:extLst>
          </p:cNvPr>
          <p:cNvCxnSpPr>
            <a:cxnSpLocks/>
          </p:cNvCxnSpPr>
          <p:nvPr/>
        </p:nvCxnSpPr>
        <p:spPr>
          <a:xfrm flipH="1">
            <a:off x="2674688" y="3429000"/>
            <a:ext cx="2383873" cy="143742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1191418F-4A12-4335-AFC9-75ED494EAB03}"/>
              </a:ext>
            </a:extLst>
          </p:cNvPr>
          <p:cNvCxnSpPr>
            <a:cxnSpLocks/>
            <a:endCxn id="18" idx="3"/>
          </p:cNvCxnSpPr>
          <p:nvPr/>
        </p:nvCxnSpPr>
        <p:spPr>
          <a:xfrm flipH="1">
            <a:off x="4622331" y="3440244"/>
            <a:ext cx="704680" cy="163778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1739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00"/>
    </mc:Choice>
    <mc:Fallback xmlns="">
      <p:transition spd="slow" advTm="24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 de texto 5">
            <a:extLst>
              <a:ext uri="{FF2B5EF4-FFF2-40B4-BE49-F238E27FC236}">
                <a16:creationId xmlns:a16="http://schemas.microsoft.com/office/drawing/2014/main" id="{45614DC1-4CE1-4458-9A43-8663E01C58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-1"/>
            <a:ext cx="12192000" cy="587229"/>
          </a:xfrm>
          <a:prstGeom prst="rect">
            <a:avLst/>
          </a:prstGeom>
          <a:gradFill>
            <a:gsLst>
              <a:gs pos="0">
                <a:srgbClr val="6600CC"/>
              </a:gs>
              <a:gs pos="100000">
                <a:srgbClr val="CC00CC"/>
              </a:gs>
            </a:gsLst>
            <a:lin ang="0" scaled="0"/>
          </a:gra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b" anchorCtr="0">
            <a:no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endParaRPr lang="es-E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100" b="1" dirty="0">
                <a:gradFill>
                  <a:gsLst>
                    <a:gs pos="0">
                      <a:srgbClr val="E7E6E6"/>
                    </a:gs>
                    <a:gs pos="100000">
                      <a:srgbClr val="CC00CC"/>
                    </a:gs>
                  </a:gsLst>
                  <a:lin ang="0" scaled="0"/>
                </a:gra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s-E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Cuadro de texto 5">
            <a:extLst>
              <a:ext uri="{FF2B5EF4-FFF2-40B4-BE49-F238E27FC236}">
                <a16:creationId xmlns:a16="http://schemas.microsoft.com/office/drawing/2014/main" id="{22BF2E71-C936-403F-B3F8-6CDF5713F8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677637"/>
            <a:ext cx="12192000" cy="188752"/>
          </a:xfrm>
          <a:prstGeom prst="rect">
            <a:avLst/>
          </a:prstGeom>
          <a:gradFill>
            <a:gsLst>
              <a:gs pos="0">
                <a:srgbClr val="6600CC"/>
              </a:gs>
              <a:gs pos="100000">
                <a:srgbClr val="CC00CC"/>
              </a:gs>
            </a:gsLst>
            <a:lin ang="0" scaled="0"/>
          </a:gra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b" anchorCtr="0">
            <a:no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endParaRPr lang="es-E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100" b="1" dirty="0">
                <a:gradFill>
                  <a:gsLst>
                    <a:gs pos="0">
                      <a:srgbClr val="E7E6E6"/>
                    </a:gs>
                    <a:gs pos="100000">
                      <a:srgbClr val="CC00CC"/>
                    </a:gs>
                  </a:gsLst>
                  <a:lin ang="0" scaled="0"/>
                </a:gra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s-E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CE9EA3D-A20E-4BF8-ADB2-EB83673928A1}"/>
              </a:ext>
            </a:extLst>
          </p:cNvPr>
          <p:cNvSpPr txBox="1"/>
          <p:nvPr/>
        </p:nvSpPr>
        <p:spPr>
          <a:xfrm>
            <a:off x="496349" y="63482"/>
            <a:ext cx="4102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Algoritmos que probamos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F47BA58B-E1E2-49DD-BD50-C391A084284A}"/>
              </a:ext>
            </a:extLst>
          </p:cNvPr>
          <p:cNvSpPr txBox="1"/>
          <p:nvPr/>
        </p:nvSpPr>
        <p:spPr>
          <a:xfrm>
            <a:off x="487960" y="841367"/>
            <a:ext cx="1113219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Bahnschrift SemiBold Condensed" panose="020B0502040204020203" pitchFamily="34" charset="0"/>
              </a:rPr>
              <a:t>Divide y vencerás probabilista: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>
                <a:latin typeface="Bahnschrift Light" panose="020B0502040204020203" pitchFamily="34" charset="0"/>
              </a:rPr>
              <a:t>Algoritmo probabilista.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>
                <a:latin typeface="Bahnschrift Light" panose="020B0502040204020203" pitchFamily="34" charset="0"/>
              </a:rPr>
              <a:t>Comenzamos desde el número objetivo, y partimos de forma aleatoria el número en dos.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>
                <a:latin typeface="Bahnschrift Light" panose="020B0502040204020203" pitchFamily="34" charset="0"/>
              </a:rPr>
              <a:t>Elegimos tanto los dos números que escogemos como la operación a realizar.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>
                <a:latin typeface="Bahnschrift Light" panose="020B0502040204020203" pitchFamily="34" charset="0"/>
              </a:rPr>
              <a:t>Repetimos el proceso hasta llegar a uno de los números que hemos precalculado.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>
                <a:latin typeface="Bahnschrift Light" panose="020B0502040204020203" pitchFamily="34" charset="0"/>
              </a:rPr>
              <a:t>Ejecutamos el algoritmo varias veces (</a:t>
            </a:r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≈ 1000</a:t>
            </a:r>
            <a:r>
              <a:rPr lang="es-ES" sz="1600" dirty="0">
                <a:latin typeface="Bahnschrift Light" panose="020B0502040204020203" pitchFamily="34" charset="0"/>
              </a:rPr>
              <a:t>) y nos quedamos con el mejor resultado.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dirty="0">
              <a:latin typeface="Bahnschrift Light" panose="020B0502040204020203" pitchFamily="34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39F9857D-2C00-4E1E-8BD6-221BB0ED0F5A}"/>
              </a:ext>
            </a:extLst>
          </p:cNvPr>
          <p:cNvSpPr txBox="1"/>
          <p:nvPr/>
        </p:nvSpPr>
        <p:spPr>
          <a:xfrm>
            <a:off x="546683" y="2797458"/>
            <a:ext cx="1658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29957629|2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BA9EF00-B701-4D92-8795-71FFB5F0262F}"/>
              </a:ext>
            </a:extLst>
          </p:cNvPr>
          <p:cNvSpPr txBox="1"/>
          <p:nvPr/>
        </p:nvSpPr>
        <p:spPr>
          <a:xfrm>
            <a:off x="2463563" y="3244767"/>
            <a:ext cx="1124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29957629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0AB3BCA5-96FB-4766-83AD-771AE324AA04}"/>
              </a:ext>
            </a:extLst>
          </p:cNvPr>
          <p:cNvSpPr txBox="1"/>
          <p:nvPr/>
        </p:nvSpPr>
        <p:spPr>
          <a:xfrm>
            <a:off x="1305883" y="4076725"/>
            <a:ext cx="1157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29957771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034058CF-F43B-4ADF-A685-701A0B015716}"/>
              </a:ext>
            </a:extLst>
          </p:cNvPr>
          <p:cNvSpPr txBox="1"/>
          <p:nvPr/>
        </p:nvSpPr>
        <p:spPr>
          <a:xfrm>
            <a:off x="3847747" y="4076725"/>
            <a:ext cx="623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142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7387F850-4EDB-4384-97FB-5AE29D0171C5}"/>
              </a:ext>
            </a:extLst>
          </p:cNvPr>
          <p:cNvSpPr txBox="1"/>
          <p:nvPr/>
        </p:nvSpPr>
        <p:spPr>
          <a:xfrm>
            <a:off x="1040930" y="4893366"/>
            <a:ext cx="1687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61 · 61 · 83 · 97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8748AF25-B174-4958-88BC-575C893D15D0}"/>
              </a:ext>
            </a:extLst>
          </p:cNvPr>
          <p:cNvSpPr txBox="1"/>
          <p:nvPr/>
        </p:nvSpPr>
        <p:spPr>
          <a:xfrm>
            <a:off x="3696744" y="4893366"/>
            <a:ext cx="925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53 + 89</a:t>
            </a:r>
          </a:p>
        </p:txBody>
      </p: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A30FF423-C25F-4C4B-82A7-2E6B7BF145B2}"/>
              </a:ext>
            </a:extLst>
          </p:cNvPr>
          <p:cNvCxnSpPr>
            <a:stCxn id="15" idx="2"/>
            <a:endCxn id="17" idx="0"/>
          </p:cNvCxnSpPr>
          <p:nvPr/>
        </p:nvCxnSpPr>
        <p:spPr>
          <a:xfrm>
            <a:off x="1884723" y="4446057"/>
            <a:ext cx="0" cy="447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61D9A9A9-B3B2-437C-A3D6-E23EDD3A9025}"/>
              </a:ext>
            </a:extLst>
          </p:cNvPr>
          <p:cNvCxnSpPr>
            <a:stCxn id="16" idx="2"/>
            <a:endCxn id="18" idx="0"/>
          </p:cNvCxnSpPr>
          <p:nvPr/>
        </p:nvCxnSpPr>
        <p:spPr>
          <a:xfrm flipH="1">
            <a:off x="4159538" y="4446057"/>
            <a:ext cx="1" cy="447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84AB5B28-CEB4-44B0-BED1-91310A37EE0B}"/>
              </a:ext>
            </a:extLst>
          </p:cNvPr>
          <p:cNvCxnSpPr>
            <a:stCxn id="14" idx="2"/>
            <a:endCxn id="15" idx="0"/>
          </p:cNvCxnSpPr>
          <p:nvPr/>
        </p:nvCxnSpPr>
        <p:spPr>
          <a:xfrm flipH="1">
            <a:off x="1884723" y="3614099"/>
            <a:ext cx="1140903" cy="462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01377866-59FD-42AC-80EB-636F161D8D5E}"/>
              </a:ext>
            </a:extLst>
          </p:cNvPr>
          <p:cNvCxnSpPr>
            <a:stCxn id="14" idx="2"/>
            <a:endCxn id="16" idx="0"/>
          </p:cNvCxnSpPr>
          <p:nvPr/>
        </p:nvCxnSpPr>
        <p:spPr>
          <a:xfrm>
            <a:off x="3025626" y="3614099"/>
            <a:ext cx="1133913" cy="462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CuadroTexto 34">
            <a:extLst>
              <a:ext uri="{FF2B5EF4-FFF2-40B4-BE49-F238E27FC236}">
                <a16:creationId xmlns:a16="http://schemas.microsoft.com/office/drawing/2014/main" id="{CC0FB1FD-5C4B-47A8-B98F-678FB63BA331}"/>
              </a:ext>
            </a:extLst>
          </p:cNvPr>
          <p:cNvSpPr txBox="1"/>
          <p:nvPr/>
        </p:nvSpPr>
        <p:spPr>
          <a:xfrm>
            <a:off x="2936145" y="4049786"/>
            <a:ext cx="425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-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529A987-398E-4831-AB85-56AC25C98537}"/>
              </a:ext>
            </a:extLst>
          </p:cNvPr>
          <p:cNvSpPr txBox="1"/>
          <p:nvPr/>
        </p:nvSpPr>
        <p:spPr>
          <a:xfrm>
            <a:off x="6576970" y="3700083"/>
            <a:ext cx="3959603" cy="1122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s-ES" sz="1600" dirty="0">
                <a:latin typeface="Bahnschrift Light" panose="020B0502040204020203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Además, podemos realizar </a:t>
            </a:r>
            <a:r>
              <a:rPr lang="es-ES" sz="1600" b="1" dirty="0">
                <a:latin typeface="Bahnschrift Light" panose="020B0502040204020203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cualquier secuencia de operaciones</a:t>
            </a:r>
            <a:r>
              <a:rPr lang="es-ES" sz="1600" dirty="0">
                <a:latin typeface="Bahnschrift Light" panose="020B0502040204020203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hasta llegar al número (es decir, colocar los paréntesis como queramos).</a:t>
            </a:r>
            <a:endParaRPr lang="es-ES" sz="1600" dirty="0">
              <a:latin typeface="Bahnschrift Light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3801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5"/>
    </mc:Choice>
    <mc:Fallback xmlns="">
      <p:transition spd="slow" advTm="215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 de texto 5">
            <a:extLst>
              <a:ext uri="{FF2B5EF4-FFF2-40B4-BE49-F238E27FC236}">
                <a16:creationId xmlns:a16="http://schemas.microsoft.com/office/drawing/2014/main" id="{45614DC1-4CE1-4458-9A43-8663E01C58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-1"/>
            <a:ext cx="12192000" cy="587229"/>
          </a:xfrm>
          <a:prstGeom prst="rect">
            <a:avLst/>
          </a:prstGeom>
          <a:gradFill>
            <a:gsLst>
              <a:gs pos="0">
                <a:srgbClr val="6600CC"/>
              </a:gs>
              <a:gs pos="100000">
                <a:srgbClr val="CC00CC"/>
              </a:gs>
            </a:gsLst>
            <a:lin ang="0" scaled="0"/>
          </a:gra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b" anchorCtr="0">
            <a:no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endParaRPr lang="es-E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100" b="1" dirty="0">
                <a:gradFill>
                  <a:gsLst>
                    <a:gs pos="0">
                      <a:srgbClr val="E7E6E6"/>
                    </a:gs>
                    <a:gs pos="100000">
                      <a:srgbClr val="CC00CC"/>
                    </a:gs>
                  </a:gsLst>
                  <a:lin ang="0" scaled="0"/>
                </a:gra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s-E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Cuadro de texto 5">
            <a:extLst>
              <a:ext uri="{FF2B5EF4-FFF2-40B4-BE49-F238E27FC236}">
                <a16:creationId xmlns:a16="http://schemas.microsoft.com/office/drawing/2014/main" id="{22BF2E71-C936-403F-B3F8-6CDF5713F8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677637"/>
            <a:ext cx="12192000" cy="188752"/>
          </a:xfrm>
          <a:prstGeom prst="rect">
            <a:avLst/>
          </a:prstGeom>
          <a:gradFill>
            <a:gsLst>
              <a:gs pos="0">
                <a:srgbClr val="6600CC"/>
              </a:gs>
              <a:gs pos="100000">
                <a:srgbClr val="CC00CC"/>
              </a:gs>
            </a:gsLst>
            <a:lin ang="0" scaled="0"/>
          </a:gra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b" anchorCtr="0">
            <a:no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endParaRPr lang="es-E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100" b="1" dirty="0">
                <a:gradFill>
                  <a:gsLst>
                    <a:gs pos="0">
                      <a:srgbClr val="E7E6E6"/>
                    </a:gs>
                    <a:gs pos="100000">
                      <a:srgbClr val="CC00CC"/>
                    </a:gs>
                  </a:gsLst>
                  <a:lin ang="0" scaled="0"/>
                </a:gra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s-E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CE9EA3D-A20E-4BF8-ADB2-EB83673928A1}"/>
              </a:ext>
            </a:extLst>
          </p:cNvPr>
          <p:cNvSpPr txBox="1"/>
          <p:nvPr/>
        </p:nvSpPr>
        <p:spPr>
          <a:xfrm>
            <a:off x="496349" y="63482"/>
            <a:ext cx="4102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Algoritmos que probamos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F47BA58B-E1E2-49DD-BD50-C391A084284A}"/>
              </a:ext>
            </a:extLst>
          </p:cNvPr>
          <p:cNvSpPr txBox="1"/>
          <p:nvPr/>
        </p:nvSpPr>
        <p:spPr>
          <a:xfrm>
            <a:off x="487960" y="841367"/>
            <a:ext cx="11132190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Bahnschrift SemiBold Condensed" panose="020B0502040204020203" pitchFamily="34" charset="0"/>
              </a:rPr>
              <a:t>Divide y vencerás probabilista: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>
                <a:latin typeface="Bahnschrift Light" panose="020B0502040204020203" pitchFamily="34" charset="0"/>
              </a:rPr>
              <a:t>Algoritmo probabilista.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>
                <a:latin typeface="Bahnschrift Light" panose="020B0502040204020203" pitchFamily="34" charset="0"/>
              </a:rPr>
              <a:t>Comenzamos desde el número objetivo, y partimos de forma aleatoria el número en dos.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>
                <a:latin typeface="Bahnschrift Light" panose="020B0502040204020203" pitchFamily="34" charset="0"/>
              </a:rPr>
              <a:t>Elegimos tanto los dos números que escogemos como la operación a realizar.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>
                <a:latin typeface="Bahnschrift Light" panose="020B0502040204020203" pitchFamily="34" charset="0"/>
              </a:rPr>
              <a:t>Repetimos el proceso hasta llegar a uno de los números que hemos precalculado.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>
                <a:latin typeface="Bahnschrift Light" panose="020B0502040204020203" pitchFamily="34" charset="0"/>
              </a:rPr>
              <a:t>Ejecutamos el algoritmo varias veces (</a:t>
            </a:r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≈ 1000</a:t>
            </a:r>
            <a:r>
              <a:rPr lang="es-ES" sz="1600" dirty="0">
                <a:latin typeface="Bahnschrift Light" panose="020B0502040204020203" pitchFamily="34" charset="0"/>
              </a:rPr>
              <a:t>) y nos quedamos con el mejor resultado.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dirty="0">
              <a:latin typeface="Bahnschrift Light" panose="020B0502040204020203" pitchFamily="34" charset="0"/>
            </a:endParaRPr>
          </a:p>
          <a:p>
            <a:r>
              <a:rPr lang="es-ES" dirty="0">
                <a:latin typeface="Bahnschrift SemiBold Condensed" panose="020B0502040204020203" pitchFamily="34" charset="0"/>
              </a:rPr>
              <a:t>Otros algoritmos: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latin typeface="Bahnschrift SemiBold Condensed" panose="020B0502040204020203" pitchFamily="34" charset="0"/>
              </a:rPr>
              <a:t>A*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>
                <a:latin typeface="Bahnschrift SemiBold Condensed" panose="020B0502040204020203" pitchFamily="34" charset="0"/>
              </a:rPr>
              <a:t>Sparse</a:t>
            </a:r>
            <a:r>
              <a:rPr lang="es-ES" dirty="0">
                <a:latin typeface="Bahnschrift SemiBold Condensed" panose="020B0502040204020203" pitchFamily="34" charset="0"/>
              </a:rPr>
              <a:t> </a:t>
            </a:r>
            <a:r>
              <a:rPr lang="es-ES" dirty="0" err="1">
                <a:latin typeface="Bahnschrift SemiBold Condensed" panose="020B0502040204020203" pitchFamily="34" charset="0"/>
              </a:rPr>
              <a:t>Ant</a:t>
            </a:r>
            <a:r>
              <a:rPr lang="es-ES" dirty="0">
                <a:latin typeface="Bahnschrift SemiBold Condensed" panose="020B0502040204020203" pitchFamily="34" charset="0"/>
              </a:rPr>
              <a:t> </a:t>
            </a:r>
            <a:r>
              <a:rPr lang="es-ES" dirty="0" err="1">
                <a:latin typeface="Bahnschrift SemiBold Condensed" panose="020B0502040204020203" pitchFamily="34" charset="0"/>
              </a:rPr>
              <a:t>Colony</a:t>
            </a:r>
            <a:r>
              <a:rPr lang="es-ES" dirty="0">
                <a:latin typeface="Bahnschrift SemiBold Condensed" panose="020B0502040204020203" pitchFamily="34" charset="0"/>
              </a:rPr>
              <a:t> </a:t>
            </a:r>
            <a:r>
              <a:rPr lang="es-ES" dirty="0" err="1">
                <a:latin typeface="Bahnschrift SemiBold Condensed" panose="020B0502040204020203" pitchFamily="34" charset="0"/>
              </a:rPr>
              <a:t>Optimization</a:t>
            </a:r>
            <a:r>
              <a:rPr lang="es-ES" dirty="0">
                <a:latin typeface="Bahnschrift SemiBold Condensed" panose="020B0502040204020203" pitchFamily="34" charset="0"/>
              </a:rPr>
              <a:t> (</a:t>
            </a:r>
            <a:r>
              <a:rPr lang="es-ES" dirty="0" err="1">
                <a:latin typeface="Bahnschrift SemiBold Condensed" panose="020B0502040204020203" pitchFamily="34" charset="0"/>
              </a:rPr>
              <a:t>Sparse</a:t>
            </a:r>
            <a:r>
              <a:rPr lang="es-ES" dirty="0">
                <a:latin typeface="Bahnschrift SemiBold Condensed" panose="020B0502040204020203" pitchFamily="34" charset="0"/>
              </a:rPr>
              <a:t> ACO)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dirty="0"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2436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4"/>
    </mc:Choice>
    <mc:Fallback xmlns="">
      <p:transition spd="slow" advTm="184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 de texto 5">
            <a:extLst>
              <a:ext uri="{FF2B5EF4-FFF2-40B4-BE49-F238E27FC236}">
                <a16:creationId xmlns:a16="http://schemas.microsoft.com/office/drawing/2014/main" id="{45614DC1-4CE1-4458-9A43-8663E01C58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-1"/>
            <a:ext cx="12192000" cy="587229"/>
          </a:xfrm>
          <a:prstGeom prst="rect">
            <a:avLst/>
          </a:prstGeom>
          <a:gradFill>
            <a:gsLst>
              <a:gs pos="0">
                <a:srgbClr val="6600CC"/>
              </a:gs>
              <a:gs pos="100000">
                <a:srgbClr val="CC00CC"/>
              </a:gs>
            </a:gsLst>
            <a:lin ang="0" scaled="0"/>
          </a:gra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b" anchorCtr="0">
            <a:no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endParaRPr lang="es-E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100" b="1" dirty="0">
                <a:gradFill>
                  <a:gsLst>
                    <a:gs pos="0">
                      <a:srgbClr val="E7E6E6"/>
                    </a:gs>
                    <a:gs pos="100000">
                      <a:srgbClr val="CC00CC"/>
                    </a:gs>
                  </a:gsLst>
                  <a:lin ang="0" scaled="0"/>
                </a:gra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s-E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Cuadro de texto 5">
            <a:extLst>
              <a:ext uri="{FF2B5EF4-FFF2-40B4-BE49-F238E27FC236}">
                <a16:creationId xmlns:a16="http://schemas.microsoft.com/office/drawing/2014/main" id="{22BF2E71-C936-403F-B3F8-6CDF5713F8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677637"/>
            <a:ext cx="12192000" cy="188752"/>
          </a:xfrm>
          <a:prstGeom prst="rect">
            <a:avLst/>
          </a:prstGeom>
          <a:gradFill>
            <a:gsLst>
              <a:gs pos="0">
                <a:srgbClr val="6600CC"/>
              </a:gs>
              <a:gs pos="100000">
                <a:srgbClr val="CC00CC"/>
              </a:gs>
            </a:gsLst>
            <a:lin ang="0" scaled="0"/>
          </a:gra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b" anchorCtr="0">
            <a:no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endParaRPr lang="es-E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100" b="1" dirty="0">
                <a:gradFill>
                  <a:gsLst>
                    <a:gs pos="0">
                      <a:srgbClr val="E7E6E6"/>
                    </a:gs>
                    <a:gs pos="100000">
                      <a:srgbClr val="CC00CC"/>
                    </a:gs>
                  </a:gsLst>
                  <a:lin ang="0" scaled="0"/>
                </a:gra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s-E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5893BDC-89F5-453F-AFEA-6617E025EA23}"/>
              </a:ext>
            </a:extLst>
          </p:cNvPr>
          <p:cNvSpPr txBox="1"/>
          <p:nvPr/>
        </p:nvSpPr>
        <p:spPr>
          <a:xfrm>
            <a:off x="698711" y="843409"/>
            <a:ext cx="93223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Bahnschrift SemiBold Condensed" panose="020B0502040204020203" pitchFamily="34" charset="0"/>
              </a:rPr>
              <a:t>Ideas hasta el momento: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dirty="0">
                <a:latin typeface="Bahnschrift Light" panose="020B0502040204020203" pitchFamily="34" charset="0"/>
              </a:rPr>
              <a:t>Utilizar precálculos para obtener los números pequeños de forma óptima.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dirty="0">
                <a:latin typeface="Bahnschrift Light" panose="020B0502040204020203" pitchFamily="34" charset="0"/>
              </a:rPr>
              <a:t>Acercarnos rápido al número utilizando multiplicaciones.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dirty="0">
                <a:latin typeface="Bahnschrift Light" panose="020B0502040204020203" pitchFamily="34" charset="0"/>
              </a:rPr>
              <a:t>Ajustarlo usando sumas y restas.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dirty="0">
                <a:latin typeface="Bahnschrift Light" panose="020B0502040204020203" pitchFamily="34" charset="0"/>
              </a:rPr>
              <a:t>Para 10000 casos probados, todos los números necesitaban menos de 10 números.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CE9EA3D-A20E-4BF8-ADB2-EB83673928A1}"/>
              </a:ext>
            </a:extLst>
          </p:cNvPr>
          <p:cNvSpPr txBox="1"/>
          <p:nvPr/>
        </p:nvSpPr>
        <p:spPr>
          <a:xfrm>
            <a:off x="605406" y="49875"/>
            <a:ext cx="4102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Algoritmo voraz</a:t>
            </a:r>
          </a:p>
        </p:txBody>
      </p:sp>
    </p:spTree>
    <p:extLst>
      <p:ext uri="{BB962C8B-B14F-4D97-AF65-F5344CB8AC3E}">
        <p14:creationId xmlns:p14="http://schemas.microsoft.com/office/powerpoint/2010/main" val="2633354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9"/>
    </mc:Choice>
    <mc:Fallback xmlns="">
      <p:transition spd="slow" advTm="159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 de texto 5">
            <a:extLst>
              <a:ext uri="{FF2B5EF4-FFF2-40B4-BE49-F238E27FC236}">
                <a16:creationId xmlns:a16="http://schemas.microsoft.com/office/drawing/2014/main" id="{45614DC1-4CE1-4458-9A43-8663E01C58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-1"/>
            <a:ext cx="12192000" cy="587229"/>
          </a:xfrm>
          <a:prstGeom prst="rect">
            <a:avLst/>
          </a:prstGeom>
          <a:gradFill>
            <a:gsLst>
              <a:gs pos="0">
                <a:srgbClr val="6600CC"/>
              </a:gs>
              <a:gs pos="100000">
                <a:srgbClr val="CC00CC"/>
              </a:gs>
            </a:gsLst>
            <a:lin ang="0" scaled="0"/>
          </a:gra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b" anchorCtr="0">
            <a:no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endParaRPr lang="es-E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100" b="1" dirty="0">
                <a:gradFill>
                  <a:gsLst>
                    <a:gs pos="0">
                      <a:srgbClr val="E7E6E6"/>
                    </a:gs>
                    <a:gs pos="100000">
                      <a:srgbClr val="CC00CC"/>
                    </a:gs>
                  </a:gsLst>
                  <a:lin ang="0" scaled="0"/>
                </a:gra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s-E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Cuadro de texto 5">
            <a:extLst>
              <a:ext uri="{FF2B5EF4-FFF2-40B4-BE49-F238E27FC236}">
                <a16:creationId xmlns:a16="http://schemas.microsoft.com/office/drawing/2014/main" id="{22BF2E71-C936-403F-B3F8-6CDF5713F8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677637"/>
            <a:ext cx="12192000" cy="188752"/>
          </a:xfrm>
          <a:prstGeom prst="rect">
            <a:avLst/>
          </a:prstGeom>
          <a:gradFill>
            <a:gsLst>
              <a:gs pos="0">
                <a:srgbClr val="6600CC"/>
              </a:gs>
              <a:gs pos="100000">
                <a:srgbClr val="CC00CC"/>
              </a:gs>
            </a:gsLst>
            <a:lin ang="0" scaled="0"/>
          </a:gra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b" anchorCtr="0">
            <a:no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endParaRPr lang="es-E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100" b="1" dirty="0">
                <a:gradFill>
                  <a:gsLst>
                    <a:gs pos="0">
                      <a:srgbClr val="E7E6E6"/>
                    </a:gs>
                    <a:gs pos="100000">
                      <a:srgbClr val="CC00CC"/>
                    </a:gs>
                  </a:gsLst>
                  <a:lin ang="0" scaled="0"/>
                </a:gra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s-E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5893BDC-89F5-453F-AFEA-6617E025EA23}"/>
              </a:ext>
            </a:extLst>
          </p:cNvPr>
          <p:cNvSpPr txBox="1"/>
          <p:nvPr/>
        </p:nvSpPr>
        <p:spPr>
          <a:xfrm>
            <a:off x="698711" y="843409"/>
            <a:ext cx="93223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Bahnschrift SemiBold Condensed" panose="020B0502040204020203" pitchFamily="34" charset="0"/>
              </a:rPr>
              <a:t>Ideas hasta el momento: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dirty="0">
                <a:latin typeface="Bahnschrift Light" panose="020B0502040204020203" pitchFamily="34" charset="0"/>
              </a:rPr>
              <a:t>Utilizar precálculos para obtener los números pequeños de forma óptima.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dirty="0">
                <a:latin typeface="Bahnschrift Light" panose="020B0502040204020203" pitchFamily="34" charset="0"/>
              </a:rPr>
              <a:t>Acercarnos rápido al número utilizando multiplicaciones.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dirty="0">
                <a:latin typeface="Bahnschrift Light" panose="020B0502040204020203" pitchFamily="34" charset="0"/>
              </a:rPr>
              <a:t>Ajustarlo usando sumas y restas.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dirty="0">
                <a:latin typeface="Bahnschrift Light" panose="020B0502040204020203" pitchFamily="34" charset="0"/>
              </a:rPr>
              <a:t>Para 10000 casos probados, todos los números necesitaban menos de 10 números.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CE9EA3D-A20E-4BF8-ADB2-EB83673928A1}"/>
              </a:ext>
            </a:extLst>
          </p:cNvPr>
          <p:cNvSpPr txBox="1"/>
          <p:nvPr/>
        </p:nvSpPr>
        <p:spPr>
          <a:xfrm>
            <a:off x="605406" y="49875"/>
            <a:ext cx="4102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Algoritmo voraz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9E15E17A-53BA-49F3-B59A-6EC5B0859FB6}"/>
              </a:ext>
            </a:extLst>
          </p:cNvPr>
          <p:cNvSpPr txBox="1"/>
          <p:nvPr/>
        </p:nvSpPr>
        <p:spPr>
          <a:xfrm>
            <a:off x="1504340" y="2685939"/>
            <a:ext cx="3414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Bahnschrift Light" panose="020B0502040204020203" pitchFamily="34" charset="0"/>
              </a:rPr>
              <a:t>Sabemos mucho del problema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CC1EED36-E7DB-4522-897B-7B0B7E8A243D}"/>
              </a:ext>
            </a:extLst>
          </p:cNvPr>
          <p:cNvSpPr txBox="1"/>
          <p:nvPr/>
        </p:nvSpPr>
        <p:spPr>
          <a:xfrm>
            <a:off x="5801100" y="2685939"/>
            <a:ext cx="380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Bahnschrift Light" panose="020B0502040204020203" pitchFamily="34" charset="0"/>
              </a:rPr>
              <a:t>Vamos a crear un </a:t>
            </a:r>
            <a:r>
              <a:rPr lang="es-ES" b="1" dirty="0">
                <a:latin typeface="Bahnschrift Light" panose="020B0502040204020203" pitchFamily="34" charset="0"/>
              </a:rPr>
              <a:t>sistema experto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5EECE92E-3A8C-4AC5-9065-15F1BEC582EC}"/>
              </a:ext>
            </a:extLst>
          </p:cNvPr>
          <p:cNvSpPr txBox="1"/>
          <p:nvPr/>
        </p:nvSpPr>
        <p:spPr>
          <a:xfrm>
            <a:off x="5001350" y="2582490"/>
            <a:ext cx="7170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/>
              <a:t>⇒ </a:t>
            </a:r>
          </a:p>
        </p:txBody>
      </p:sp>
    </p:spTree>
    <p:extLst>
      <p:ext uri="{BB962C8B-B14F-4D97-AF65-F5344CB8AC3E}">
        <p14:creationId xmlns:p14="http://schemas.microsoft.com/office/powerpoint/2010/main" val="2467162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3"/>
    </mc:Choice>
    <mc:Fallback xmlns="">
      <p:transition spd="slow" advTm="183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 de texto 5">
            <a:extLst>
              <a:ext uri="{FF2B5EF4-FFF2-40B4-BE49-F238E27FC236}">
                <a16:creationId xmlns:a16="http://schemas.microsoft.com/office/drawing/2014/main" id="{45614DC1-4CE1-4458-9A43-8663E01C58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-1"/>
            <a:ext cx="12192000" cy="587229"/>
          </a:xfrm>
          <a:prstGeom prst="rect">
            <a:avLst/>
          </a:prstGeom>
          <a:gradFill>
            <a:gsLst>
              <a:gs pos="0">
                <a:srgbClr val="6600CC"/>
              </a:gs>
              <a:gs pos="100000">
                <a:srgbClr val="CC00CC"/>
              </a:gs>
            </a:gsLst>
            <a:lin ang="0" scaled="0"/>
          </a:gra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b" anchorCtr="0">
            <a:no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endParaRPr lang="es-E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100" b="1" dirty="0">
                <a:gradFill>
                  <a:gsLst>
                    <a:gs pos="0">
                      <a:srgbClr val="E7E6E6"/>
                    </a:gs>
                    <a:gs pos="100000">
                      <a:srgbClr val="CC00CC"/>
                    </a:gs>
                  </a:gsLst>
                  <a:lin ang="0" scaled="0"/>
                </a:gra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s-E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Cuadro de texto 5">
            <a:extLst>
              <a:ext uri="{FF2B5EF4-FFF2-40B4-BE49-F238E27FC236}">
                <a16:creationId xmlns:a16="http://schemas.microsoft.com/office/drawing/2014/main" id="{22BF2E71-C936-403F-B3F8-6CDF5713F8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677637"/>
            <a:ext cx="12192000" cy="188752"/>
          </a:xfrm>
          <a:prstGeom prst="rect">
            <a:avLst/>
          </a:prstGeom>
          <a:gradFill>
            <a:gsLst>
              <a:gs pos="0">
                <a:srgbClr val="6600CC"/>
              </a:gs>
              <a:gs pos="100000">
                <a:srgbClr val="CC00CC"/>
              </a:gs>
            </a:gsLst>
            <a:lin ang="0" scaled="0"/>
          </a:gra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b" anchorCtr="0">
            <a:no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endParaRPr lang="es-E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100" b="1" dirty="0">
                <a:gradFill>
                  <a:gsLst>
                    <a:gs pos="0">
                      <a:srgbClr val="E7E6E6"/>
                    </a:gs>
                    <a:gs pos="100000">
                      <a:srgbClr val="CC00CC"/>
                    </a:gs>
                  </a:gsLst>
                  <a:lin ang="0" scaled="0"/>
                </a:gra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s-E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5893BDC-89F5-453F-AFEA-6617E025EA23}"/>
              </a:ext>
            </a:extLst>
          </p:cNvPr>
          <p:cNvSpPr txBox="1"/>
          <p:nvPr/>
        </p:nvSpPr>
        <p:spPr>
          <a:xfrm>
            <a:off x="698711" y="843409"/>
            <a:ext cx="93223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Bahnschrift SemiBold Condensed" panose="020B0502040204020203" pitchFamily="34" charset="0"/>
              </a:rPr>
              <a:t>Ideas hasta el momento: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dirty="0">
                <a:latin typeface="Bahnschrift Light" panose="020B0502040204020203" pitchFamily="34" charset="0"/>
              </a:rPr>
              <a:t>Utilizar precálculos para obtener los números pequeños de forma óptima.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dirty="0">
                <a:latin typeface="Bahnschrift Light" panose="020B0502040204020203" pitchFamily="34" charset="0"/>
              </a:rPr>
              <a:t>Acercarnos rápido al número utilizando multiplicaciones.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dirty="0">
                <a:latin typeface="Bahnschrift Light" panose="020B0502040204020203" pitchFamily="34" charset="0"/>
              </a:rPr>
              <a:t>Ajustarlo usando sumas y restas.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dirty="0">
                <a:latin typeface="Bahnschrift Light" panose="020B0502040204020203" pitchFamily="34" charset="0"/>
              </a:rPr>
              <a:t>Para 10000 casos probados, todos los números necesitaban menos de 10 números.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CE9EA3D-A20E-4BF8-ADB2-EB83673928A1}"/>
              </a:ext>
            </a:extLst>
          </p:cNvPr>
          <p:cNvSpPr txBox="1"/>
          <p:nvPr/>
        </p:nvSpPr>
        <p:spPr>
          <a:xfrm>
            <a:off x="605406" y="49875"/>
            <a:ext cx="4102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Algoritmo voraz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B0027895-125B-458F-932C-D4DFC8976DA3}"/>
              </a:ext>
            </a:extLst>
          </p:cNvPr>
          <p:cNvSpPr txBox="1"/>
          <p:nvPr/>
        </p:nvSpPr>
        <p:spPr>
          <a:xfrm>
            <a:off x="605406" y="3395698"/>
            <a:ext cx="4880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Bahnschrift Light" panose="020B0502040204020203" pitchFamily="34" charset="0"/>
              </a:rPr>
              <a:t>Suponemos que nuestro número tiene forma:</a:t>
            </a:r>
            <a:endParaRPr lang="es-ES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9A12EBDB-5AD0-4E9A-BB4F-10BFB3487E96}"/>
              </a:ext>
            </a:extLst>
          </p:cNvPr>
          <p:cNvSpPr txBox="1"/>
          <p:nvPr/>
        </p:nvSpPr>
        <p:spPr>
          <a:xfrm>
            <a:off x="4178514" y="3897756"/>
            <a:ext cx="36064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>
                <a:latin typeface="Bahnschrift Light" panose="020B0502040204020203" pitchFamily="34" charset="0"/>
              </a:rPr>
              <a:t>número objetivo = a x b + c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9E15E17A-53BA-49F3-B59A-6EC5B0859FB6}"/>
              </a:ext>
            </a:extLst>
          </p:cNvPr>
          <p:cNvSpPr txBox="1"/>
          <p:nvPr/>
        </p:nvSpPr>
        <p:spPr>
          <a:xfrm>
            <a:off x="1504340" y="2685939"/>
            <a:ext cx="3414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Bahnschrift Light" panose="020B0502040204020203" pitchFamily="34" charset="0"/>
              </a:rPr>
              <a:t>Sabemos mucho del problema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CC1EED36-E7DB-4522-897B-7B0B7E8A243D}"/>
              </a:ext>
            </a:extLst>
          </p:cNvPr>
          <p:cNvSpPr txBox="1"/>
          <p:nvPr/>
        </p:nvSpPr>
        <p:spPr>
          <a:xfrm>
            <a:off x="5801100" y="2685939"/>
            <a:ext cx="380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Bahnschrift Light" panose="020B0502040204020203" pitchFamily="34" charset="0"/>
              </a:rPr>
              <a:t>Vamos a crear un </a:t>
            </a:r>
            <a:r>
              <a:rPr lang="es-ES" b="1" dirty="0">
                <a:latin typeface="Bahnschrift Light" panose="020B0502040204020203" pitchFamily="34" charset="0"/>
              </a:rPr>
              <a:t>sistema experto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5EECE92E-3A8C-4AC5-9065-15F1BEC582EC}"/>
              </a:ext>
            </a:extLst>
          </p:cNvPr>
          <p:cNvSpPr txBox="1"/>
          <p:nvPr/>
        </p:nvSpPr>
        <p:spPr>
          <a:xfrm>
            <a:off x="5001350" y="2582490"/>
            <a:ext cx="7170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/>
              <a:t>⇒ 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A38EE795-4DA9-4093-969F-A25F09D97A16}"/>
              </a:ext>
            </a:extLst>
          </p:cNvPr>
          <p:cNvSpPr txBox="1"/>
          <p:nvPr/>
        </p:nvSpPr>
        <p:spPr>
          <a:xfrm>
            <a:off x="8250522" y="3837739"/>
            <a:ext cx="354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Bahnschrift Light" panose="020B0502040204020203" pitchFamily="34" charset="0"/>
              </a:rPr>
              <a:t>a y b de nivel menor o igual a 4, </a:t>
            </a:r>
          </a:p>
          <a:p>
            <a:r>
              <a:rPr lang="es-ES" dirty="0">
                <a:latin typeface="Bahnschrift Light" panose="020B0502040204020203" pitchFamily="34" charset="0"/>
              </a:rPr>
              <a:t>c de nivel 1 o 2</a:t>
            </a:r>
          </a:p>
        </p:txBody>
      </p:sp>
    </p:spTree>
    <p:extLst>
      <p:ext uri="{BB962C8B-B14F-4D97-AF65-F5344CB8AC3E}">
        <p14:creationId xmlns:p14="http://schemas.microsoft.com/office/powerpoint/2010/main" val="2486966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5"/>
    </mc:Choice>
    <mc:Fallback xmlns="">
      <p:transition spd="slow" advTm="175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 de texto 5">
            <a:extLst>
              <a:ext uri="{FF2B5EF4-FFF2-40B4-BE49-F238E27FC236}">
                <a16:creationId xmlns:a16="http://schemas.microsoft.com/office/drawing/2014/main" id="{45614DC1-4CE1-4458-9A43-8663E01C58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-1"/>
            <a:ext cx="12192000" cy="587229"/>
          </a:xfrm>
          <a:prstGeom prst="rect">
            <a:avLst/>
          </a:prstGeom>
          <a:gradFill>
            <a:gsLst>
              <a:gs pos="0">
                <a:srgbClr val="6600CC"/>
              </a:gs>
              <a:gs pos="100000">
                <a:srgbClr val="CC00CC"/>
              </a:gs>
            </a:gsLst>
            <a:lin ang="0" scaled="0"/>
          </a:gra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b" anchorCtr="0">
            <a:no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endParaRPr lang="es-E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100" b="1" dirty="0">
                <a:gradFill>
                  <a:gsLst>
                    <a:gs pos="0">
                      <a:srgbClr val="E7E6E6"/>
                    </a:gs>
                    <a:gs pos="100000">
                      <a:srgbClr val="CC00CC"/>
                    </a:gs>
                  </a:gsLst>
                  <a:lin ang="0" scaled="0"/>
                </a:gra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s-E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Cuadro de texto 5">
            <a:extLst>
              <a:ext uri="{FF2B5EF4-FFF2-40B4-BE49-F238E27FC236}">
                <a16:creationId xmlns:a16="http://schemas.microsoft.com/office/drawing/2014/main" id="{22BF2E71-C936-403F-B3F8-6CDF5713F8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677637"/>
            <a:ext cx="12192000" cy="188752"/>
          </a:xfrm>
          <a:prstGeom prst="rect">
            <a:avLst/>
          </a:prstGeom>
          <a:gradFill>
            <a:gsLst>
              <a:gs pos="0">
                <a:srgbClr val="6600CC"/>
              </a:gs>
              <a:gs pos="100000">
                <a:srgbClr val="CC00CC"/>
              </a:gs>
            </a:gsLst>
            <a:lin ang="0" scaled="0"/>
          </a:gra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b" anchorCtr="0">
            <a:no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endParaRPr lang="es-E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100" b="1" dirty="0">
                <a:gradFill>
                  <a:gsLst>
                    <a:gs pos="0">
                      <a:srgbClr val="E7E6E6"/>
                    </a:gs>
                    <a:gs pos="100000">
                      <a:srgbClr val="CC00CC"/>
                    </a:gs>
                  </a:gsLst>
                  <a:lin ang="0" scaled="0"/>
                </a:gra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s-E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5893BDC-89F5-453F-AFEA-6617E025EA23}"/>
              </a:ext>
            </a:extLst>
          </p:cNvPr>
          <p:cNvSpPr txBox="1"/>
          <p:nvPr/>
        </p:nvSpPr>
        <p:spPr>
          <a:xfrm>
            <a:off x="436228" y="981512"/>
            <a:ext cx="4102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Bahnschrift SemiBold Condensed" panose="020B0502040204020203" pitchFamily="34" charset="0"/>
              </a:rPr>
              <a:t>¿En qué consistía el problema?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EE62E00-0E8B-468D-987E-8923F0C7A583}"/>
              </a:ext>
            </a:extLst>
          </p:cNvPr>
          <p:cNvSpPr txBox="1"/>
          <p:nvPr/>
        </p:nvSpPr>
        <p:spPr>
          <a:xfrm>
            <a:off x="496349" y="1508298"/>
            <a:ext cx="707052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Bahnschrift Light" panose="020B0502040204020203" pitchFamily="34" charset="0"/>
              </a:rPr>
              <a:t>Obtener un número de entre 1 y 10</a:t>
            </a:r>
            <a:r>
              <a:rPr lang="es-ES" baseline="30000" dirty="0">
                <a:latin typeface="Bahnschrift Light" panose="020B0502040204020203" pitchFamily="34" charset="0"/>
              </a:rPr>
              <a:t>9</a:t>
            </a:r>
            <a:r>
              <a:rPr lang="es-ES" dirty="0">
                <a:latin typeface="Bahnschrift Light" panose="020B0502040204020203" pitchFamily="34" charset="0"/>
              </a:rPr>
              <a:t> mediante sumas, restas, multiplicaciones y divisiones de números primos de una y dos cifras y el 1.</a:t>
            </a:r>
          </a:p>
          <a:p>
            <a:endParaRPr lang="es-ES" dirty="0">
              <a:latin typeface="Bahnschrift Light" panose="020B0502040204020203" pitchFamily="34" charset="0"/>
            </a:endParaRPr>
          </a:p>
          <a:p>
            <a:r>
              <a:rPr lang="es-ES" dirty="0">
                <a:latin typeface="Bahnschrift Light" panose="020B0502040204020203" pitchFamily="34" charset="0"/>
              </a:rPr>
              <a:t>En cada caso no se permite usar un primo. 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CE9EA3D-A20E-4BF8-ADB2-EB83673928A1}"/>
              </a:ext>
            </a:extLst>
          </p:cNvPr>
          <p:cNvSpPr txBox="1"/>
          <p:nvPr/>
        </p:nvSpPr>
        <p:spPr>
          <a:xfrm>
            <a:off x="496349" y="63482"/>
            <a:ext cx="4102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Introducción</a:t>
            </a:r>
          </a:p>
        </p:txBody>
      </p:sp>
      <p:pic>
        <p:nvPicPr>
          <p:cNvPr id="1026" name="Picture 2" descr="https://lh3.googleusercontent.com/OTttSacC4H8zWhBBfeNH4hbQqG16eUegwB7FlQ67HOXPOhuc1nd5F2Lwy--srMRjm0Iw=s151">
            <a:extLst>
              <a:ext uri="{FF2B5EF4-FFF2-40B4-BE49-F238E27FC236}">
                <a16:creationId xmlns:a16="http://schemas.microsoft.com/office/drawing/2014/main" id="{34E99116-7291-43A5-855F-9F4DFD215D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2669" y="991972"/>
            <a:ext cx="3569777" cy="2009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CuadroTexto 50">
            <a:extLst>
              <a:ext uri="{FF2B5EF4-FFF2-40B4-BE49-F238E27FC236}">
                <a16:creationId xmlns:a16="http://schemas.microsoft.com/office/drawing/2014/main" id="{2F6FD9DC-70D9-4BEF-A364-57040269FDCF}"/>
              </a:ext>
            </a:extLst>
          </p:cNvPr>
          <p:cNvSpPr txBox="1"/>
          <p:nvPr/>
        </p:nvSpPr>
        <p:spPr>
          <a:xfrm>
            <a:off x="10469460" y="3019752"/>
            <a:ext cx="12164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>
                <a:latin typeface="Bahnschrift Light" panose="020B0502040204020203" pitchFamily="34" charset="0"/>
              </a:rPr>
              <a:t>Fuente: teinteresa.es</a:t>
            </a:r>
          </a:p>
        </p:txBody>
      </p:sp>
    </p:spTree>
    <p:extLst>
      <p:ext uri="{BB962C8B-B14F-4D97-AF65-F5344CB8AC3E}">
        <p14:creationId xmlns:p14="http://schemas.microsoft.com/office/powerpoint/2010/main" val="1365498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00"/>
    </mc:Choice>
    <mc:Fallback xmlns="">
      <p:transition spd="slow" advTm="34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 de texto 5">
            <a:extLst>
              <a:ext uri="{FF2B5EF4-FFF2-40B4-BE49-F238E27FC236}">
                <a16:creationId xmlns:a16="http://schemas.microsoft.com/office/drawing/2014/main" id="{45614DC1-4CE1-4458-9A43-8663E01C58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-1"/>
            <a:ext cx="12192000" cy="587229"/>
          </a:xfrm>
          <a:prstGeom prst="rect">
            <a:avLst/>
          </a:prstGeom>
          <a:gradFill>
            <a:gsLst>
              <a:gs pos="0">
                <a:srgbClr val="6600CC"/>
              </a:gs>
              <a:gs pos="100000">
                <a:srgbClr val="CC00CC"/>
              </a:gs>
            </a:gsLst>
            <a:lin ang="0" scaled="0"/>
          </a:gra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b" anchorCtr="0">
            <a:no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endParaRPr lang="es-E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100" b="1" dirty="0">
                <a:gradFill>
                  <a:gsLst>
                    <a:gs pos="0">
                      <a:srgbClr val="E7E6E6"/>
                    </a:gs>
                    <a:gs pos="100000">
                      <a:srgbClr val="CC00CC"/>
                    </a:gs>
                  </a:gsLst>
                  <a:lin ang="0" scaled="0"/>
                </a:gra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s-E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Cuadro de texto 5">
            <a:extLst>
              <a:ext uri="{FF2B5EF4-FFF2-40B4-BE49-F238E27FC236}">
                <a16:creationId xmlns:a16="http://schemas.microsoft.com/office/drawing/2014/main" id="{22BF2E71-C936-403F-B3F8-6CDF5713F8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677637"/>
            <a:ext cx="12192000" cy="188752"/>
          </a:xfrm>
          <a:prstGeom prst="rect">
            <a:avLst/>
          </a:prstGeom>
          <a:gradFill>
            <a:gsLst>
              <a:gs pos="0">
                <a:srgbClr val="6600CC"/>
              </a:gs>
              <a:gs pos="100000">
                <a:srgbClr val="CC00CC"/>
              </a:gs>
            </a:gsLst>
            <a:lin ang="0" scaled="0"/>
          </a:gra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b" anchorCtr="0">
            <a:no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endParaRPr lang="es-E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100" b="1" dirty="0">
                <a:gradFill>
                  <a:gsLst>
                    <a:gs pos="0">
                      <a:srgbClr val="E7E6E6"/>
                    </a:gs>
                    <a:gs pos="100000">
                      <a:srgbClr val="CC00CC"/>
                    </a:gs>
                  </a:gsLst>
                  <a:lin ang="0" scaled="0"/>
                </a:gra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s-E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5893BDC-89F5-453F-AFEA-6617E025EA23}"/>
              </a:ext>
            </a:extLst>
          </p:cNvPr>
          <p:cNvSpPr txBox="1"/>
          <p:nvPr/>
        </p:nvSpPr>
        <p:spPr>
          <a:xfrm>
            <a:off x="698711" y="843409"/>
            <a:ext cx="93223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Bahnschrift SemiBold Condensed" panose="020B0502040204020203" pitchFamily="34" charset="0"/>
              </a:rPr>
              <a:t>Ideas hasta el momento: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dirty="0">
                <a:latin typeface="Bahnschrift Light" panose="020B0502040204020203" pitchFamily="34" charset="0"/>
              </a:rPr>
              <a:t>Utilizar precálculos para obtener los números pequeños de forma óptima.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dirty="0">
                <a:latin typeface="Bahnschrift Light" panose="020B0502040204020203" pitchFamily="34" charset="0"/>
              </a:rPr>
              <a:t>Acercarnos rápido al número utilizando multiplicaciones.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dirty="0">
                <a:latin typeface="Bahnschrift Light" panose="020B0502040204020203" pitchFamily="34" charset="0"/>
              </a:rPr>
              <a:t>Ajustarlo usando sumas y restas.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dirty="0">
                <a:latin typeface="Bahnschrift Light" panose="020B0502040204020203" pitchFamily="34" charset="0"/>
              </a:rPr>
              <a:t>Para 10000 casos probados, todos los números necesitaban menos de 10 números.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CE9EA3D-A20E-4BF8-ADB2-EB83673928A1}"/>
              </a:ext>
            </a:extLst>
          </p:cNvPr>
          <p:cNvSpPr txBox="1"/>
          <p:nvPr/>
        </p:nvSpPr>
        <p:spPr>
          <a:xfrm>
            <a:off x="605406" y="49875"/>
            <a:ext cx="4102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Algoritmo voraz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B0027895-125B-458F-932C-D4DFC8976DA3}"/>
              </a:ext>
            </a:extLst>
          </p:cNvPr>
          <p:cNvSpPr txBox="1"/>
          <p:nvPr/>
        </p:nvSpPr>
        <p:spPr>
          <a:xfrm>
            <a:off x="605406" y="3395698"/>
            <a:ext cx="4880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Bahnschrift Light" panose="020B0502040204020203" pitchFamily="34" charset="0"/>
              </a:rPr>
              <a:t>Suponemos que nuestro número tiene forma:</a:t>
            </a:r>
            <a:endParaRPr lang="es-ES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9A12EBDB-5AD0-4E9A-BB4F-10BFB3487E96}"/>
              </a:ext>
            </a:extLst>
          </p:cNvPr>
          <p:cNvSpPr txBox="1"/>
          <p:nvPr/>
        </p:nvSpPr>
        <p:spPr>
          <a:xfrm>
            <a:off x="4178514" y="3897756"/>
            <a:ext cx="36064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>
                <a:latin typeface="Bahnschrift Light" panose="020B0502040204020203" pitchFamily="34" charset="0"/>
              </a:rPr>
              <a:t>número objetivo = a x b + c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512A818F-9C58-4F65-BAB3-30A804DE57B8}"/>
              </a:ext>
            </a:extLst>
          </p:cNvPr>
          <p:cNvSpPr txBox="1"/>
          <p:nvPr/>
        </p:nvSpPr>
        <p:spPr>
          <a:xfrm>
            <a:off x="8250522" y="3837739"/>
            <a:ext cx="354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Bahnschrift Light" panose="020B0502040204020203" pitchFamily="34" charset="0"/>
              </a:rPr>
              <a:t>a y b de nivel menor o igual a 4, </a:t>
            </a:r>
          </a:p>
          <a:p>
            <a:r>
              <a:rPr lang="es-ES" dirty="0">
                <a:latin typeface="Bahnschrift Light" panose="020B0502040204020203" pitchFamily="34" charset="0"/>
              </a:rPr>
              <a:t>c de nivel 1 o 2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9E15E17A-53BA-49F3-B59A-6EC5B0859FB6}"/>
              </a:ext>
            </a:extLst>
          </p:cNvPr>
          <p:cNvSpPr txBox="1"/>
          <p:nvPr/>
        </p:nvSpPr>
        <p:spPr>
          <a:xfrm>
            <a:off x="1504340" y="2685939"/>
            <a:ext cx="3414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Bahnschrift Light" panose="020B0502040204020203" pitchFamily="34" charset="0"/>
              </a:rPr>
              <a:t>Sabemos mucho del problema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CC1EED36-E7DB-4522-897B-7B0B7E8A243D}"/>
              </a:ext>
            </a:extLst>
          </p:cNvPr>
          <p:cNvSpPr txBox="1"/>
          <p:nvPr/>
        </p:nvSpPr>
        <p:spPr>
          <a:xfrm>
            <a:off x="5801100" y="2685939"/>
            <a:ext cx="380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Bahnschrift Light" panose="020B0502040204020203" pitchFamily="34" charset="0"/>
              </a:rPr>
              <a:t>Vamos a crear un </a:t>
            </a:r>
            <a:r>
              <a:rPr lang="es-ES" b="1" dirty="0">
                <a:latin typeface="Bahnschrift Light" panose="020B0502040204020203" pitchFamily="34" charset="0"/>
              </a:rPr>
              <a:t>sistema experto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5EECE92E-3A8C-4AC5-9065-15F1BEC582EC}"/>
              </a:ext>
            </a:extLst>
          </p:cNvPr>
          <p:cNvSpPr txBox="1"/>
          <p:nvPr/>
        </p:nvSpPr>
        <p:spPr>
          <a:xfrm>
            <a:off x="5001350" y="2582490"/>
            <a:ext cx="7170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/>
              <a:t>⇒ 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67E9A0C6-2160-490B-914F-FCBD5C41A088}"/>
              </a:ext>
            </a:extLst>
          </p:cNvPr>
          <p:cNvSpPr txBox="1"/>
          <p:nvPr/>
        </p:nvSpPr>
        <p:spPr>
          <a:xfrm>
            <a:off x="698711" y="4644557"/>
            <a:ext cx="31361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Bahnschrift SemiBold Condensed" panose="020B0502040204020203" pitchFamily="34" charset="0"/>
              </a:rPr>
              <a:t>Preguntas: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D5476706-7F44-46B7-8AFA-25BFF1751BE3}"/>
              </a:ext>
            </a:extLst>
          </p:cNvPr>
          <p:cNvSpPr txBox="1"/>
          <p:nvPr/>
        </p:nvSpPr>
        <p:spPr>
          <a:xfrm>
            <a:off x="775452" y="5132819"/>
            <a:ext cx="90040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¿Podemos computar todas las posibles combinaciones de a, b y c escogidos de esta forma?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¿Funciona?</a:t>
            </a:r>
          </a:p>
        </p:txBody>
      </p:sp>
    </p:spTree>
    <p:extLst>
      <p:ext uri="{BB962C8B-B14F-4D97-AF65-F5344CB8AC3E}">
        <p14:creationId xmlns:p14="http://schemas.microsoft.com/office/powerpoint/2010/main" val="791007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1"/>
    </mc:Choice>
    <mc:Fallback xmlns="">
      <p:transition spd="slow" advTm="191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 de texto 5">
            <a:extLst>
              <a:ext uri="{FF2B5EF4-FFF2-40B4-BE49-F238E27FC236}">
                <a16:creationId xmlns:a16="http://schemas.microsoft.com/office/drawing/2014/main" id="{45614DC1-4CE1-4458-9A43-8663E01C58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-1"/>
            <a:ext cx="12192000" cy="587229"/>
          </a:xfrm>
          <a:prstGeom prst="rect">
            <a:avLst/>
          </a:prstGeom>
          <a:gradFill>
            <a:gsLst>
              <a:gs pos="0">
                <a:srgbClr val="6600CC"/>
              </a:gs>
              <a:gs pos="100000">
                <a:srgbClr val="CC00CC"/>
              </a:gs>
            </a:gsLst>
            <a:lin ang="0" scaled="0"/>
          </a:gra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b" anchorCtr="0">
            <a:no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endParaRPr lang="es-E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100" b="1" dirty="0">
                <a:gradFill>
                  <a:gsLst>
                    <a:gs pos="0">
                      <a:srgbClr val="E7E6E6"/>
                    </a:gs>
                    <a:gs pos="100000">
                      <a:srgbClr val="CC00CC"/>
                    </a:gs>
                  </a:gsLst>
                  <a:lin ang="0" scaled="0"/>
                </a:gra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s-E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Cuadro de texto 5">
            <a:extLst>
              <a:ext uri="{FF2B5EF4-FFF2-40B4-BE49-F238E27FC236}">
                <a16:creationId xmlns:a16="http://schemas.microsoft.com/office/drawing/2014/main" id="{22BF2E71-C936-403F-B3F8-6CDF5713F8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677637"/>
            <a:ext cx="12192000" cy="188752"/>
          </a:xfrm>
          <a:prstGeom prst="rect">
            <a:avLst/>
          </a:prstGeom>
          <a:gradFill>
            <a:gsLst>
              <a:gs pos="0">
                <a:srgbClr val="6600CC"/>
              </a:gs>
              <a:gs pos="100000">
                <a:srgbClr val="CC00CC"/>
              </a:gs>
            </a:gsLst>
            <a:lin ang="0" scaled="0"/>
          </a:gra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b" anchorCtr="0">
            <a:no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endParaRPr lang="es-E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100" b="1" dirty="0">
                <a:gradFill>
                  <a:gsLst>
                    <a:gs pos="0">
                      <a:srgbClr val="E7E6E6"/>
                    </a:gs>
                    <a:gs pos="100000">
                      <a:srgbClr val="CC00CC"/>
                    </a:gs>
                  </a:gsLst>
                  <a:lin ang="0" scaled="0"/>
                </a:gra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s-E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CE9EA3D-A20E-4BF8-ADB2-EB83673928A1}"/>
              </a:ext>
            </a:extLst>
          </p:cNvPr>
          <p:cNvSpPr txBox="1"/>
          <p:nvPr/>
        </p:nvSpPr>
        <p:spPr>
          <a:xfrm>
            <a:off x="605406" y="49875"/>
            <a:ext cx="4102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Algoritmo voraz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67E9A0C6-2160-490B-914F-FCBD5C41A088}"/>
              </a:ext>
            </a:extLst>
          </p:cNvPr>
          <p:cNvSpPr txBox="1"/>
          <p:nvPr/>
        </p:nvSpPr>
        <p:spPr>
          <a:xfrm>
            <a:off x="605407" y="1006719"/>
            <a:ext cx="9415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Bahnschrift SemiBold Condensed" panose="020B0502040204020203" pitchFamily="34" charset="0"/>
              </a:rPr>
              <a:t>¿Podemos computar todas las posibles combinaciones de a, b y c escogidos de esta forma?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904C6858-DA5C-4271-A092-BE7F325BC0A6}"/>
                  </a:ext>
                </a:extLst>
              </p:cNvPr>
              <p:cNvSpPr txBox="1"/>
              <p:nvPr/>
            </p:nvSpPr>
            <p:spPr>
              <a:xfrm>
                <a:off x="811763" y="1746451"/>
                <a:ext cx="10429486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/>
                  <a:t>Tenemos que encontrar una forma en la que la complejidad no sea excesivamente elevada. </a:t>
                </a:r>
              </a:p>
              <a:p>
                <a:endParaRPr lang="es-ES" dirty="0"/>
              </a:p>
              <a:p>
                <a:r>
                  <a:rPr lang="es-ES" dirty="0"/>
                  <a:t>Si hacemos fuerza bruta sobre todas las combinaciones tendríamos hasta:</a:t>
                </a:r>
              </a:p>
              <a:p>
                <a:endParaRPr lang="es-E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145000</m:t>
                          </m:r>
                        </m:e>
                        <m:sup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E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×7250 ≈152 ×</m:t>
                      </m:r>
                      <m:sSup>
                        <m:sSupPr>
                          <m:ctrlPr>
                            <a:rPr lang="es-E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s-E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12</m:t>
                          </m:r>
                        </m:sup>
                      </m:sSup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904C6858-DA5C-4271-A092-BE7F325BC0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763" y="1746451"/>
                <a:ext cx="10429486" cy="1477328"/>
              </a:xfrm>
              <a:prstGeom prst="rect">
                <a:avLst/>
              </a:prstGeom>
              <a:blipFill>
                <a:blip r:embed="rId2"/>
                <a:stretch>
                  <a:fillRect l="-468" t="-2058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7086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4"/>
    </mc:Choice>
    <mc:Fallback xmlns="">
      <p:transition spd="slow" advTm="184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 de texto 5">
            <a:extLst>
              <a:ext uri="{FF2B5EF4-FFF2-40B4-BE49-F238E27FC236}">
                <a16:creationId xmlns:a16="http://schemas.microsoft.com/office/drawing/2014/main" id="{45614DC1-4CE1-4458-9A43-8663E01C58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-1"/>
            <a:ext cx="12192000" cy="587229"/>
          </a:xfrm>
          <a:prstGeom prst="rect">
            <a:avLst/>
          </a:prstGeom>
          <a:gradFill>
            <a:gsLst>
              <a:gs pos="0">
                <a:srgbClr val="6600CC"/>
              </a:gs>
              <a:gs pos="100000">
                <a:srgbClr val="CC00CC"/>
              </a:gs>
            </a:gsLst>
            <a:lin ang="0" scaled="0"/>
          </a:gra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b" anchorCtr="0">
            <a:no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endParaRPr lang="es-E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100" b="1" dirty="0">
                <a:gradFill>
                  <a:gsLst>
                    <a:gs pos="0">
                      <a:srgbClr val="E7E6E6"/>
                    </a:gs>
                    <a:gs pos="100000">
                      <a:srgbClr val="CC00CC"/>
                    </a:gs>
                  </a:gsLst>
                  <a:lin ang="0" scaled="0"/>
                </a:gra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s-E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Cuadro de texto 5">
            <a:extLst>
              <a:ext uri="{FF2B5EF4-FFF2-40B4-BE49-F238E27FC236}">
                <a16:creationId xmlns:a16="http://schemas.microsoft.com/office/drawing/2014/main" id="{22BF2E71-C936-403F-B3F8-6CDF5713F8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677637"/>
            <a:ext cx="12192000" cy="188752"/>
          </a:xfrm>
          <a:prstGeom prst="rect">
            <a:avLst/>
          </a:prstGeom>
          <a:gradFill>
            <a:gsLst>
              <a:gs pos="0">
                <a:srgbClr val="6600CC"/>
              </a:gs>
              <a:gs pos="100000">
                <a:srgbClr val="CC00CC"/>
              </a:gs>
            </a:gsLst>
            <a:lin ang="0" scaled="0"/>
          </a:gra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b" anchorCtr="0">
            <a:no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endParaRPr lang="es-E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100" b="1" dirty="0">
                <a:gradFill>
                  <a:gsLst>
                    <a:gs pos="0">
                      <a:srgbClr val="E7E6E6"/>
                    </a:gs>
                    <a:gs pos="100000">
                      <a:srgbClr val="CC00CC"/>
                    </a:gs>
                  </a:gsLst>
                  <a:lin ang="0" scaled="0"/>
                </a:gra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s-E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CE9EA3D-A20E-4BF8-ADB2-EB83673928A1}"/>
              </a:ext>
            </a:extLst>
          </p:cNvPr>
          <p:cNvSpPr txBox="1"/>
          <p:nvPr/>
        </p:nvSpPr>
        <p:spPr>
          <a:xfrm>
            <a:off x="605406" y="49875"/>
            <a:ext cx="4102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Algoritmo voraz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67E9A0C6-2160-490B-914F-FCBD5C41A088}"/>
              </a:ext>
            </a:extLst>
          </p:cNvPr>
          <p:cNvSpPr txBox="1"/>
          <p:nvPr/>
        </p:nvSpPr>
        <p:spPr>
          <a:xfrm>
            <a:off x="605407" y="1006719"/>
            <a:ext cx="9415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Bahnschrift SemiBold Condensed" panose="020B0502040204020203" pitchFamily="34" charset="0"/>
              </a:rPr>
              <a:t>¿Podemos computar todas las posibles combinaciones de a, b y c escogidos de esta forma?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904C6858-DA5C-4271-A092-BE7F325BC0A6}"/>
                  </a:ext>
                </a:extLst>
              </p:cNvPr>
              <p:cNvSpPr txBox="1"/>
              <p:nvPr/>
            </p:nvSpPr>
            <p:spPr>
              <a:xfrm>
                <a:off x="811763" y="1746451"/>
                <a:ext cx="10429486" cy="37632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/>
                  <a:t>Tenemos que encontrar una forma en la que la complejidad no sea excesivamente elevada. </a:t>
                </a:r>
              </a:p>
              <a:p>
                <a:endParaRPr lang="es-ES" dirty="0"/>
              </a:p>
              <a:p>
                <a:r>
                  <a:rPr lang="es-ES" dirty="0"/>
                  <a:t>Si hacemos fuerza bruta sobre todas las combinaciones tendríamos hasta:</a:t>
                </a:r>
              </a:p>
              <a:p>
                <a:endParaRPr lang="es-E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145000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×7250 ≈152 ×</m:t>
                      </m:r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12</m:t>
                          </m:r>
                        </m:sup>
                      </m:sSup>
                    </m:oMath>
                  </m:oMathPara>
                </a14:m>
                <a:endParaRPr lang="es-ES" dirty="0"/>
              </a:p>
              <a:p>
                <a:endParaRPr lang="es-ES" dirty="0"/>
              </a:p>
              <a:p>
                <a:r>
                  <a:rPr lang="es-ES" dirty="0"/>
                  <a:t>Pero en realidad muchas combinaciones son inútiles. Recorriendo el espacio de forma inteligente podemos reducir la complejidad a: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ad>
                            <m:radPr>
                              <m:degHide m:val="on"/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e>
                      </m:d>
                    </m:oMath>
                  </m:oMathPara>
                </a14:m>
                <a:endParaRPr lang="es-ES" dirty="0"/>
              </a:p>
              <a:p>
                <a:endParaRPr lang="es-ES" dirty="0"/>
              </a:p>
              <a:p>
                <a:r>
                  <a:rPr lang="es-ES" dirty="0"/>
                  <a:t>donde la </a:t>
                </a:r>
                <a:r>
                  <a:rPr lang="es-ES" i="1" dirty="0"/>
                  <a:t>k</a:t>
                </a:r>
                <a:r>
                  <a:rPr lang="es-ES" dirty="0"/>
                  <a:t> sea probablemente de tamaño inferior a logarítmico respecto a n.</a:t>
                </a:r>
              </a:p>
              <a:p>
                <a:endParaRPr lang="es-ES" dirty="0"/>
              </a:p>
              <a:p>
                <a:r>
                  <a:rPr lang="es-ES" dirty="0"/>
                  <a:t>Esto hace que el algoritmo en la práctica sea muy rápido.</a:t>
                </a:r>
              </a:p>
            </p:txBody>
          </p:sp>
        </mc:Choice>
        <mc:Fallback xmlns="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904C6858-DA5C-4271-A092-BE7F325BC0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763" y="1746451"/>
                <a:ext cx="10429486" cy="3763210"/>
              </a:xfrm>
              <a:prstGeom prst="rect">
                <a:avLst/>
              </a:prstGeom>
              <a:blipFill>
                <a:blip r:embed="rId2"/>
                <a:stretch>
                  <a:fillRect l="-468" t="-809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5670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6"/>
    </mc:Choice>
    <mc:Fallback xmlns="">
      <p:transition spd="slow" advTm="216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 de texto 5">
            <a:extLst>
              <a:ext uri="{FF2B5EF4-FFF2-40B4-BE49-F238E27FC236}">
                <a16:creationId xmlns:a16="http://schemas.microsoft.com/office/drawing/2014/main" id="{45614DC1-4CE1-4458-9A43-8663E01C58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-1"/>
            <a:ext cx="12192000" cy="587229"/>
          </a:xfrm>
          <a:prstGeom prst="rect">
            <a:avLst/>
          </a:prstGeom>
          <a:gradFill>
            <a:gsLst>
              <a:gs pos="0">
                <a:srgbClr val="6600CC"/>
              </a:gs>
              <a:gs pos="100000">
                <a:srgbClr val="CC00CC"/>
              </a:gs>
            </a:gsLst>
            <a:lin ang="0" scaled="0"/>
          </a:gra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b" anchorCtr="0">
            <a:no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endParaRPr lang="es-E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100" b="1" dirty="0">
                <a:gradFill>
                  <a:gsLst>
                    <a:gs pos="0">
                      <a:srgbClr val="E7E6E6"/>
                    </a:gs>
                    <a:gs pos="100000">
                      <a:srgbClr val="CC00CC"/>
                    </a:gs>
                  </a:gsLst>
                  <a:lin ang="0" scaled="0"/>
                </a:gra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s-E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Cuadro de texto 5">
            <a:extLst>
              <a:ext uri="{FF2B5EF4-FFF2-40B4-BE49-F238E27FC236}">
                <a16:creationId xmlns:a16="http://schemas.microsoft.com/office/drawing/2014/main" id="{22BF2E71-C936-403F-B3F8-6CDF5713F8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677637"/>
            <a:ext cx="12192000" cy="188752"/>
          </a:xfrm>
          <a:prstGeom prst="rect">
            <a:avLst/>
          </a:prstGeom>
          <a:gradFill>
            <a:gsLst>
              <a:gs pos="0">
                <a:srgbClr val="6600CC"/>
              </a:gs>
              <a:gs pos="100000">
                <a:srgbClr val="CC00CC"/>
              </a:gs>
            </a:gsLst>
            <a:lin ang="0" scaled="0"/>
          </a:gra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b" anchorCtr="0">
            <a:no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endParaRPr lang="es-E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100" b="1" dirty="0">
                <a:gradFill>
                  <a:gsLst>
                    <a:gs pos="0">
                      <a:srgbClr val="E7E6E6"/>
                    </a:gs>
                    <a:gs pos="100000">
                      <a:srgbClr val="CC00CC"/>
                    </a:gs>
                  </a:gsLst>
                  <a:lin ang="0" scaled="0"/>
                </a:gra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s-E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CE9EA3D-A20E-4BF8-ADB2-EB83673928A1}"/>
              </a:ext>
            </a:extLst>
          </p:cNvPr>
          <p:cNvSpPr txBox="1"/>
          <p:nvPr/>
        </p:nvSpPr>
        <p:spPr>
          <a:xfrm>
            <a:off x="605406" y="49875"/>
            <a:ext cx="4102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Algoritmo voraz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67E9A0C6-2160-490B-914F-FCBD5C41A088}"/>
              </a:ext>
            </a:extLst>
          </p:cNvPr>
          <p:cNvSpPr txBox="1"/>
          <p:nvPr/>
        </p:nvSpPr>
        <p:spPr>
          <a:xfrm>
            <a:off x="605407" y="855717"/>
            <a:ext cx="9415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Bahnschrift SemiBold Condensed" panose="020B0502040204020203" pitchFamily="34" charset="0"/>
              </a:rPr>
              <a:t>¿Funciona?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904C6858-DA5C-4271-A092-BE7F325BC0A6}"/>
              </a:ext>
            </a:extLst>
          </p:cNvPr>
          <p:cNvSpPr txBox="1"/>
          <p:nvPr/>
        </p:nvSpPr>
        <p:spPr>
          <a:xfrm>
            <a:off x="794984" y="1345249"/>
            <a:ext cx="10366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Sí.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35D2C6A9-3860-40D9-844C-B4BD65A21E8E}"/>
              </a:ext>
            </a:extLst>
          </p:cNvPr>
          <p:cNvSpPr/>
          <p:nvPr/>
        </p:nvSpPr>
        <p:spPr>
          <a:xfrm>
            <a:off x="805343" y="4299794"/>
            <a:ext cx="218114" cy="1887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27371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7"/>
    </mc:Choice>
    <mc:Fallback xmlns="">
      <p:transition spd="slow" advTm="207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 de texto 5">
            <a:extLst>
              <a:ext uri="{FF2B5EF4-FFF2-40B4-BE49-F238E27FC236}">
                <a16:creationId xmlns:a16="http://schemas.microsoft.com/office/drawing/2014/main" id="{45614DC1-4CE1-4458-9A43-8663E01C58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-1"/>
            <a:ext cx="12192000" cy="587229"/>
          </a:xfrm>
          <a:prstGeom prst="rect">
            <a:avLst/>
          </a:prstGeom>
          <a:gradFill>
            <a:gsLst>
              <a:gs pos="0">
                <a:srgbClr val="6600CC"/>
              </a:gs>
              <a:gs pos="100000">
                <a:srgbClr val="CC00CC"/>
              </a:gs>
            </a:gsLst>
            <a:lin ang="0" scaled="0"/>
          </a:gra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b" anchorCtr="0">
            <a:no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endParaRPr lang="es-E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100" b="1" dirty="0">
                <a:gradFill>
                  <a:gsLst>
                    <a:gs pos="0">
                      <a:srgbClr val="E7E6E6"/>
                    </a:gs>
                    <a:gs pos="100000">
                      <a:srgbClr val="CC00CC"/>
                    </a:gs>
                  </a:gsLst>
                  <a:lin ang="0" scaled="0"/>
                </a:gra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s-E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Cuadro de texto 5">
            <a:extLst>
              <a:ext uri="{FF2B5EF4-FFF2-40B4-BE49-F238E27FC236}">
                <a16:creationId xmlns:a16="http://schemas.microsoft.com/office/drawing/2014/main" id="{22BF2E71-C936-403F-B3F8-6CDF5713F8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677637"/>
            <a:ext cx="12192000" cy="188752"/>
          </a:xfrm>
          <a:prstGeom prst="rect">
            <a:avLst/>
          </a:prstGeom>
          <a:gradFill>
            <a:gsLst>
              <a:gs pos="0">
                <a:srgbClr val="6600CC"/>
              </a:gs>
              <a:gs pos="100000">
                <a:srgbClr val="CC00CC"/>
              </a:gs>
            </a:gsLst>
            <a:lin ang="0" scaled="0"/>
          </a:gra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b" anchorCtr="0">
            <a:no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endParaRPr lang="es-E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100" b="1" dirty="0">
                <a:gradFill>
                  <a:gsLst>
                    <a:gs pos="0">
                      <a:srgbClr val="E7E6E6"/>
                    </a:gs>
                    <a:gs pos="100000">
                      <a:srgbClr val="CC00CC"/>
                    </a:gs>
                  </a:gsLst>
                  <a:lin ang="0" scaled="0"/>
                </a:gra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s-E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CE9EA3D-A20E-4BF8-ADB2-EB83673928A1}"/>
              </a:ext>
            </a:extLst>
          </p:cNvPr>
          <p:cNvSpPr txBox="1"/>
          <p:nvPr/>
        </p:nvSpPr>
        <p:spPr>
          <a:xfrm>
            <a:off x="605406" y="49875"/>
            <a:ext cx="4102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Algoritmo voraz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67E9A0C6-2160-490B-914F-FCBD5C41A088}"/>
              </a:ext>
            </a:extLst>
          </p:cNvPr>
          <p:cNvSpPr txBox="1"/>
          <p:nvPr/>
        </p:nvSpPr>
        <p:spPr>
          <a:xfrm>
            <a:off x="605407" y="855717"/>
            <a:ext cx="9415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Bahnschrift SemiBold Condensed" panose="020B0502040204020203" pitchFamily="34" charset="0"/>
              </a:rPr>
              <a:t>¿Funciona?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904C6858-DA5C-4271-A092-BE7F325BC0A6}"/>
              </a:ext>
            </a:extLst>
          </p:cNvPr>
          <p:cNvSpPr txBox="1"/>
          <p:nvPr/>
        </p:nvSpPr>
        <p:spPr>
          <a:xfrm>
            <a:off x="794984" y="1345249"/>
            <a:ext cx="10366311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Sí.</a:t>
            </a:r>
          </a:p>
          <a:p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Los números de hasta nivel 4 los hemos precalculado ⇒ Soluciones óptimas</a:t>
            </a:r>
          </a:p>
          <a:p>
            <a:endParaRPr lang="es-ES" dirty="0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35D2C6A9-3860-40D9-844C-B4BD65A21E8E}"/>
              </a:ext>
            </a:extLst>
          </p:cNvPr>
          <p:cNvSpPr/>
          <p:nvPr/>
        </p:nvSpPr>
        <p:spPr>
          <a:xfrm>
            <a:off x="805343" y="4299794"/>
            <a:ext cx="218114" cy="1887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64209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7"/>
    </mc:Choice>
    <mc:Fallback xmlns="">
      <p:transition spd="slow" advTm="207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 de texto 5">
            <a:extLst>
              <a:ext uri="{FF2B5EF4-FFF2-40B4-BE49-F238E27FC236}">
                <a16:creationId xmlns:a16="http://schemas.microsoft.com/office/drawing/2014/main" id="{45614DC1-4CE1-4458-9A43-8663E01C58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-1"/>
            <a:ext cx="12192000" cy="587229"/>
          </a:xfrm>
          <a:prstGeom prst="rect">
            <a:avLst/>
          </a:prstGeom>
          <a:gradFill>
            <a:gsLst>
              <a:gs pos="0">
                <a:srgbClr val="6600CC"/>
              </a:gs>
              <a:gs pos="100000">
                <a:srgbClr val="CC00CC"/>
              </a:gs>
            </a:gsLst>
            <a:lin ang="0" scaled="0"/>
          </a:gra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b" anchorCtr="0">
            <a:no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endParaRPr lang="es-E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100" b="1" dirty="0">
                <a:gradFill>
                  <a:gsLst>
                    <a:gs pos="0">
                      <a:srgbClr val="E7E6E6"/>
                    </a:gs>
                    <a:gs pos="100000">
                      <a:srgbClr val="CC00CC"/>
                    </a:gs>
                  </a:gsLst>
                  <a:lin ang="0" scaled="0"/>
                </a:gra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s-E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Cuadro de texto 5">
            <a:extLst>
              <a:ext uri="{FF2B5EF4-FFF2-40B4-BE49-F238E27FC236}">
                <a16:creationId xmlns:a16="http://schemas.microsoft.com/office/drawing/2014/main" id="{22BF2E71-C936-403F-B3F8-6CDF5713F8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677637"/>
            <a:ext cx="12192000" cy="188752"/>
          </a:xfrm>
          <a:prstGeom prst="rect">
            <a:avLst/>
          </a:prstGeom>
          <a:gradFill>
            <a:gsLst>
              <a:gs pos="0">
                <a:srgbClr val="6600CC"/>
              </a:gs>
              <a:gs pos="100000">
                <a:srgbClr val="CC00CC"/>
              </a:gs>
            </a:gsLst>
            <a:lin ang="0" scaled="0"/>
          </a:gra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b" anchorCtr="0">
            <a:no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endParaRPr lang="es-E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100" b="1" dirty="0">
                <a:gradFill>
                  <a:gsLst>
                    <a:gs pos="0">
                      <a:srgbClr val="E7E6E6"/>
                    </a:gs>
                    <a:gs pos="100000">
                      <a:srgbClr val="CC00CC"/>
                    </a:gs>
                  </a:gsLst>
                  <a:lin ang="0" scaled="0"/>
                </a:gra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s-E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CE9EA3D-A20E-4BF8-ADB2-EB83673928A1}"/>
              </a:ext>
            </a:extLst>
          </p:cNvPr>
          <p:cNvSpPr txBox="1"/>
          <p:nvPr/>
        </p:nvSpPr>
        <p:spPr>
          <a:xfrm>
            <a:off x="605406" y="49875"/>
            <a:ext cx="4102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Algoritmo voraz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67E9A0C6-2160-490B-914F-FCBD5C41A088}"/>
              </a:ext>
            </a:extLst>
          </p:cNvPr>
          <p:cNvSpPr txBox="1"/>
          <p:nvPr/>
        </p:nvSpPr>
        <p:spPr>
          <a:xfrm>
            <a:off x="605407" y="855717"/>
            <a:ext cx="9415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Bahnschrift SemiBold Condensed" panose="020B0502040204020203" pitchFamily="34" charset="0"/>
              </a:rPr>
              <a:t>¿Funciona?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904C6858-DA5C-4271-A092-BE7F325BC0A6}"/>
              </a:ext>
            </a:extLst>
          </p:cNvPr>
          <p:cNvSpPr txBox="1"/>
          <p:nvPr/>
        </p:nvSpPr>
        <p:spPr>
          <a:xfrm>
            <a:off x="794984" y="1345249"/>
            <a:ext cx="10366311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Sí.</a:t>
            </a:r>
          </a:p>
          <a:p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Los números de hasta nivel 4 los hemos precalculado ⇒ Soluciones óptimas</a:t>
            </a:r>
          </a:p>
          <a:p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Los números de nivel 5 y 6 se puede demostrar formalmente que siempre son óptimos.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35D2C6A9-3860-40D9-844C-B4BD65A21E8E}"/>
              </a:ext>
            </a:extLst>
          </p:cNvPr>
          <p:cNvSpPr/>
          <p:nvPr/>
        </p:nvSpPr>
        <p:spPr>
          <a:xfrm>
            <a:off x="805343" y="4299794"/>
            <a:ext cx="218114" cy="1887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04854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4"/>
    </mc:Choice>
    <mc:Fallback xmlns="">
      <p:transition spd="slow" advTm="184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 de texto 5">
            <a:extLst>
              <a:ext uri="{FF2B5EF4-FFF2-40B4-BE49-F238E27FC236}">
                <a16:creationId xmlns:a16="http://schemas.microsoft.com/office/drawing/2014/main" id="{45614DC1-4CE1-4458-9A43-8663E01C58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-1"/>
            <a:ext cx="12192000" cy="587229"/>
          </a:xfrm>
          <a:prstGeom prst="rect">
            <a:avLst/>
          </a:prstGeom>
          <a:gradFill>
            <a:gsLst>
              <a:gs pos="0">
                <a:srgbClr val="6600CC"/>
              </a:gs>
              <a:gs pos="100000">
                <a:srgbClr val="CC00CC"/>
              </a:gs>
            </a:gsLst>
            <a:lin ang="0" scaled="0"/>
          </a:gra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b" anchorCtr="0">
            <a:no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endParaRPr lang="es-E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100" b="1" dirty="0">
                <a:gradFill>
                  <a:gsLst>
                    <a:gs pos="0">
                      <a:srgbClr val="E7E6E6"/>
                    </a:gs>
                    <a:gs pos="100000">
                      <a:srgbClr val="CC00CC"/>
                    </a:gs>
                  </a:gsLst>
                  <a:lin ang="0" scaled="0"/>
                </a:gra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s-E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Cuadro de texto 5">
            <a:extLst>
              <a:ext uri="{FF2B5EF4-FFF2-40B4-BE49-F238E27FC236}">
                <a16:creationId xmlns:a16="http://schemas.microsoft.com/office/drawing/2014/main" id="{22BF2E71-C936-403F-B3F8-6CDF5713F8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677637"/>
            <a:ext cx="12192000" cy="188752"/>
          </a:xfrm>
          <a:prstGeom prst="rect">
            <a:avLst/>
          </a:prstGeom>
          <a:gradFill>
            <a:gsLst>
              <a:gs pos="0">
                <a:srgbClr val="6600CC"/>
              </a:gs>
              <a:gs pos="100000">
                <a:srgbClr val="CC00CC"/>
              </a:gs>
            </a:gsLst>
            <a:lin ang="0" scaled="0"/>
          </a:gra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b" anchorCtr="0">
            <a:no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endParaRPr lang="es-E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100" b="1" dirty="0">
                <a:gradFill>
                  <a:gsLst>
                    <a:gs pos="0">
                      <a:srgbClr val="E7E6E6"/>
                    </a:gs>
                    <a:gs pos="100000">
                      <a:srgbClr val="CC00CC"/>
                    </a:gs>
                  </a:gsLst>
                  <a:lin ang="0" scaled="0"/>
                </a:gra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s-E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CE9EA3D-A20E-4BF8-ADB2-EB83673928A1}"/>
              </a:ext>
            </a:extLst>
          </p:cNvPr>
          <p:cNvSpPr txBox="1"/>
          <p:nvPr/>
        </p:nvSpPr>
        <p:spPr>
          <a:xfrm>
            <a:off x="605406" y="49875"/>
            <a:ext cx="4102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Algoritmo voraz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67E9A0C6-2160-490B-914F-FCBD5C41A088}"/>
              </a:ext>
            </a:extLst>
          </p:cNvPr>
          <p:cNvSpPr txBox="1"/>
          <p:nvPr/>
        </p:nvSpPr>
        <p:spPr>
          <a:xfrm>
            <a:off x="605407" y="855717"/>
            <a:ext cx="9415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Bahnschrift SemiBold Condensed" panose="020B0502040204020203" pitchFamily="34" charset="0"/>
              </a:rPr>
              <a:t>¿Funciona?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904C6858-DA5C-4271-A092-BE7F325BC0A6}"/>
              </a:ext>
            </a:extLst>
          </p:cNvPr>
          <p:cNvSpPr txBox="1"/>
          <p:nvPr/>
        </p:nvSpPr>
        <p:spPr>
          <a:xfrm>
            <a:off x="794984" y="1345249"/>
            <a:ext cx="1036631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Sí.</a:t>
            </a:r>
          </a:p>
          <a:p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Los números de hasta nivel 4 los hemos precalculado ⇒ Soluciones óptimas</a:t>
            </a:r>
          </a:p>
          <a:p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Los números de nivel 5 y 6 se puede demostrar formalmente que siempre son óptimos.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Los números de nivel 7 y 8 obtenidos de esta forma no tienen por que ser óptimos. Sin embargo, solo hay unos pocos casos que no contemplamos ⇒ Se pueden comprobar explícitamente</a:t>
            </a:r>
          </a:p>
          <a:p>
            <a:endParaRPr lang="es-ES" dirty="0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35D2C6A9-3860-40D9-844C-B4BD65A21E8E}"/>
              </a:ext>
            </a:extLst>
          </p:cNvPr>
          <p:cNvSpPr/>
          <p:nvPr/>
        </p:nvSpPr>
        <p:spPr>
          <a:xfrm>
            <a:off x="805343" y="4299794"/>
            <a:ext cx="218114" cy="1887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15843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1"/>
    </mc:Choice>
    <mc:Fallback xmlns="">
      <p:transition spd="slow" advTm="191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 de texto 5">
            <a:extLst>
              <a:ext uri="{FF2B5EF4-FFF2-40B4-BE49-F238E27FC236}">
                <a16:creationId xmlns:a16="http://schemas.microsoft.com/office/drawing/2014/main" id="{45614DC1-4CE1-4458-9A43-8663E01C58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-1"/>
            <a:ext cx="12192000" cy="587229"/>
          </a:xfrm>
          <a:prstGeom prst="rect">
            <a:avLst/>
          </a:prstGeom>
          <a:gradFill>
            <a:gsLst>
              <a:gs pos="0">
                <a:srgbClr val="6600CC"/>
              </a:gs>
              <a:gs pos="100000">
                <a:srgbClr val="CC00CC"/>
              </a:gs>
            </a:gsLst>
            <a:lin ang="0" scaled="0"/>
          </a:gra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b" anchorCtr="0">
            <a:no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endParaRPr lang="es-E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100" b="1" dirty="0">
                <a:gradFill>
                  <a:gsLst>
                    <a:gs pos="0">
                      <a:srgbClr val="E7E6E6"/>
                    </a:gs>
                    <a:gs pos="100000">
                      <a:srgbClr val="CC00CC"/>
                    </a:gs>
                  </a:gsLst>
                  <a:lin ang="0" scaled="0"/>
                </a:gra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s-E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Cuadro de texto 5">
            <a:extLst>
              <a:ext uri="{FF2B5EF4-FFF2-40B4-BE49-F238E27FC236}">
                <a16:creationId xmlns:a16="http://schemas.microsoft.com/office/drawing/2014/main" id="{22BF2E71-C936-403F-B3F8-6CDF5713F8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677637"/>
            <a:ext cx="12192000" cy="188752"/>
          </a:xfrm>
          <a:prstGeom prst="rect">
            <a:avLst/>
          </a:prstGeom>
          <a:gradFill>
            <a:gsLst>
              <a:gs pos="0">
                <a:srgbClr val="6600CC"/>
              </a:gs>
              <a:gs pos="100000">
                <a:srgbClr val="CC00CC"/>
              </a:gs>
            </a:gsLst>
            <a:lin ang="0" scaled="0"/>
          </a:gra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b" anchorCtr="0">
            <a:no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endParaRPr lang="es-E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100" b="1" dirty="0">
                <a:gradFill>
                  <a:gsLst>
                    <a:gs pos="0">
                      <a:srgbClr val="E7E6E6"/>
                    </a:gs>
                    <a:gs pos="100000">
                      <a:srgbClr val="CC00CC"/>
                    </a:gs>
                  </a:gsLst>
                  <a:lin ang="0" scaled="0"/>
                </a:gra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s-E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CE9EA3D-A20E-4BF8-ADB2-EB83673928A1}"/>
              </a:ext>
            </a:extLst>
          </p:cNvPr>
          <p:cNvSpPr txBox="1"/>
          <p:nvPr/>
        </p:nvSpPr>
        <p:spPr>
          <a:xfrm>
            <a:off x="605406" y="49875"/>
            <a:ext cx="4102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Algoritmo voraz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67E9A0C6-2160-490B-914F-FCBD5C41A088}"/>
              </a:ext>
            </a:extLst>
          </p:cNvPr>
          <p:cNvSpPr txBox="1"/>
          <p:nvPr/>
        </p:nvSpPr>
        <p:spPr>
          <a:xfrm>
            <a:off x="605407" y="855717"/>
            <a:ext cx="9415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Bahnschrift SemiBold Condensed" panose="020B0502040204020203" pitchFamily="34" charset="0"/>
              </a:rPr>
              <a:t>¿Funciona?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904C6858-DA5C-4271-A092-BE7F325BC0A6}"/>
              </a:ext>
            </a:extLst>
          </p:cNvPr>
          <p:cNvSpPr txBox="1"/>
          <p:nvPr/>
        </p:nvSpPr>
        <p:spPr>
          <a:xfrm>
            <a:off x="794984" y="1345249"/>
            <a:ext cx="10366311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Sí.</a:t>
            </a:r>
          </a:p>
          <a:p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Los números de hasta nivel 4 los hemos precalculado ⇒ Soluciones óptimas</a:t>
            </a:r>
          </a:p>
          <a:p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Los números de nivel 5 y 6 se puede demostrar formalmente que siempre son óptimos.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Los números de nivel 7 y 8 obtenidos de esta forma no tienen por que ser óptimos. Sin embargo, solo hay unos pocos casos que no contemplamos ⇒ Se pueden comprobar explícitamente</a:t>
            </a:r>
          </a:p>
          <a:p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Los números de nivel 9 tienen infinidad de casos que no comprobamos…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Pero los casos más relevantes se pueden comprobar fácilmente, y tras esto nuestras mediciones estiman que representan </a:t>
            </a:r>
            <a:r>
              <a:rPr lang="es-ES" b="1" dirty="0"/>
              <a:t>menos del 1% de los casos</a:t>
            </a:r>
            <a:r>
              <a:rPr lang="es-ES" dirty="0"/>
              <a:t>.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35D2C6A9-3860-40D9-844C-B4BD65A21E8E}"/>
              </a:ext>
            </a:extLst>
          </p:cNvPr>
          <p:cNvSpPr/>
          <p:nvPr/>
        </p:nvSpPr>
        <p:spPr>
          <a:xfrm>
            <a:off x="805343" y="4299794"/>
            <a:ext cx="218114" cy="1887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17203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1"/>
    </mc:Choice>
    <mc:Fallback xmlns="">
      <p:transition spd="slow" advTm="191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 de texto 5">
            <a:extLst>
              <a:ext uri="{FF2B5EF4-FFF2-40B4-BE49-F238E27FC236}">
                <a16:creationId xmlns:a16="http://schemas.microsoft.com/office/drawing/2014/main" id="{45614DC1-4CE1-4458-9A43-8663E01C58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-1"/>
            <a:ext cx="12192000" cy="587229"/>
          </a:xfrm>
          <a:prstGeom prst="rect">
            <a:avLst/>
          </a:prstGeom>
          <a:gradFill>
            <a:gsLst>
              <a:gs pos="0">
                <a:srgbClr val="6600CC"/>
              </a:gs>
              <a:gs pos="100000">
                <a:srgbClr val="CC00CC"/>
              </a:gs>
            </a:gsLst>
            <a:lin ang="0" scaled="0"/>
          </a:gra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b" anchorCtr="0">
            <a:no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endParaRPr lang="es-E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100" b="1" dirty="0">
                <a:gradFill>
                  <a:gsLst>
                    <a:gs pos="0">
                      <a:srgbClr val="E7E6E6"/>
                    </a:gs>
                    <a:gs pos="100000">
                      <a:srgbClr val="CC00CC"/>
                    </a:gs>
                  </a:gsLst>
                  <a:lin ang="0" scaled="0"/>
                </a:gra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s-E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Cuadro de texto 5">
            <a:extLst>
              <a:ext uri="{FF2B5EF4-FFF2-40B4-BE49-F238E27FC236}">
                <a16:creationId xmlns:a16="http://schemas.microsoft.com/office/drawing/2014/main" id="{22BF2E71-C936-403F-B3F8-6CDF5713F8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677637"/>
            <a:ext cx="12192000" cy="188752"/>
          </a:xfrm>
          <a:prstGeom prst="rect">
            <a:avLst/>
          </a:prstGeom>
          <a:gradFill>
            <a:gsLst>
              <a:gs pos="0">
                <a:srgbClr val="6600CC"/>
              </a:gs>
              <a:gs pos="100000">
                <a:srgbClr val="CC00CC"/>
              </a:gs>
            </a:gsLst>
            <a:lin ang="0" scaled="0"/>
          </a:gra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b" anchorCtr="0">
            <a:no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endParaRPr lang="es-E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100" b="1" dirty="0">
                <a:gradFill>
                  <a:gsLst>
                    <a:gs pos="0">
                      <a:srgbClr val="E7E6E6"/>
                    </a:gs>
                    <a:gs pos="100000">
                      <a:srgbClr val="CC00CC"/>
                    </a:gs>
                  </a:gsLst>
                  <a:lin ang="0" scaled="0"/>
                </a:gra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s-E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CE9EA3D-A20E-4BF8-ADB2-EB83673928A1}"/>
              </a:ext>
            </a:extLst>
          </p:cNvPr>
          <p:cNvSpPr txBox="1"/>
          <p:nvPr/>
        </p:nvSpPr>
        <p:spPr>
          <a:xfrm>
            <a:off x="605406" y="49875"/>
            <a:ext cx="4102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Algoritmo voraz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67E9A0C6-2160-490B-914F-FCBD5C41A088}"/>
              </a:ext>
            </a:extLst>
          </p:cNvPr>
          <p:cNvSpPr txBox="1"/>
          <p:nvPr/>
        </p:nvSpPr>
        <p:spPr>
          <a:xfrm>
            <a:off x="605407" y="855717"/>
            <a:ext cx="9415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Bahnschrift SemiBold Condensed" panose="020B0502040204020203" pitchFamily="34" charset="0"/>
              </a:rPr>
              <a:t>¿Funciona?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904C6858-DA5C-4271-A092-BE7F325BC0A6}"/>
              </a:ext>
            </a:extLst>
          </p:cNvPr>
          <p:cNvSpPr txBox="1"/>
          <p:nvPr/>
        </p:nvSpPr>
        <p:spPr>
          <a:xfrm>
            <a:off x="794984" y="1345249"/>
            <a:ext cx="103663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Sí.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Los números de hasta nivel 4 – 8 ⇒ Soluciones óptimas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Los números de nivel 9 ⇒ </a:t>
            </a:r>
            <a:r>
              <a:rPr lang="es-ES" b="1" dirty="0"/>
              <a:t>menos del 1% de los casos</a:t>
            </a:r>
            <a:endParaRPr lang="es-ES" dirty="0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35D2C6A9-3860-40D9-844C-B4BD65A21E8E}"/>
              </a:ext>
            </a:extLst>
          </p:cNvPr>
          <p:cNvSpPr/>
          <p:nvPr/>
        </p:nvSpPr>
        <p:spPr>
          <a:xfrm>
            <a:off x="805343" y="3192446"/>
            <a:ext cx="218114" cy="1887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10" name="Tabla 9">
            <a:extLst>
              <a:ext uri="{FF2B5EF4-FFF2-40B4-BE49-F238E27FC236}">
                <a16:creationId xmlns:a16="http://schemas.microsoft.com/office/drawing/2014/main" id="{CB7732A1-523B-4822-BE0E-A5B5D119BB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3612289"/>
              </p:ext>
            </p:extLst>
          </p:nvPr>
        </p:nvGraphicFramePr>
        <p:xfrm>
          <a:off x="2576869" y="4054234"/>
          <a:ext cx="6646403" cy="118304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81096">
                  <a:extLst>
                    <a:ext uri="{9D8B030D-6E8A-4147-A177-3AD203B41FA5}">
                      <a16:colId xmlns:a16="http://schemas.microsoft.com/office/drawing/2014/main" val="3536701458"/>
                    </a:ext>
                  </a:extLst>
                </a:gridCol>
                <a:gridCol w="801907">
                  <a:extLst>
                    <a:ext uri="{9D8B030D-6E8A-4147-A177-3AD203B41FA5}">
                      <a16:colId xmlns:a16="http://schemas.microsoft.com/office/drawing/2014/main" val="1653396589"/>
                    </a:ext>
                  </a:extLst>
                </a:gridCol>
                <a:gridCol w="772680">
                  <a:extLst>
                    <a:ext uri="{9D8B030D-6E8A-4147-A177-3AD203B41FA5}">
                      <a16:colId xmlns:a16="http://schemas.microsoft.com/office/drawing/2014/main" val="3315672836"/>
                    </a:ext>
                  </a:extLst>
                </a:gridCol>
                <a:gridCol w="772680">
                  <a:extLst>
                    <a:ext uri="{9D8B030D-6E8A-4147-A177-3AD203B41FA5}">
                      <a16:colId xmlns:a16="http://schemas.microsoft.com/office/drawing/2014/main" val="1178955930"/>
                    </a:ext>
                  </a:extLst>
                </a:gridCol>
                <a:gridCol w="772680">
                  <a:extLst>
                    <a:ext uri="{9D8B030D-6E8A-4147-A177-3AD203B41FA5}">
                      <a16:colId xmlns:a16="http://schemas.microsoft.com/office/drawing/2014/main" val="1947285445"/>
                    </a:ext>
                  </a:extLst>
                </a:gridCol>
                <a:gridCol w="772680">
                  <a:extLst>
                    <a:ext uri="{9D8B030D-6E8A-4147-A177-3AD203B41FA5}">
                      <a16:colId xmlns:a16="http://schemas.microsoft.com/office/drawing/2014/main" val="671661373"/>
                    </a:ext>
                  </a:extLst>
                </a:gridCol>
                <a:gridCol w="772680">
                  <a:extLst>
                    <a:ext uri="{9D8B030D-6E8A-4147-A177-3AD203B41FA5}">
                      <a16:colId xmlns:a16="http://schemas.microsoft.com/office/drawing/2014/main" val="16056364"/>
                    </a:ext>
                  </a:extLst>
                </a:gridCol>
              </a:tblGrid>
              <a:tr h="44786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solidFill>
                            <a:schemeClr val="tx1"/>
                          </a:solidFill>
                          <a:effectLst/>
                          <a:latin typeface="Bahnschrift SemiBold Condensed" panose="020B0502040204020203" pitchFamily="34" charset="0"/>
                        </a:rPr>
                        <a:t> </a:t>
                      </a:r>
                      <a:endParaRPr lang="es-ES" sz="1200" dirty="0">
                        <a:solidFill>
                          <a:schemeClr val="tx1"/>
                        </a:solidFill>
                        <a:effectLst/>
                        <a:latin typeface="Bahnschrift SemiBold Condensed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00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solidFill>
                            <a:schemeClr val="tx1"/>
                          </a:solidFill>
                          <a:effectLst/>
                          <a:latin typeface="Bahnschrift SemiBold Condensed" panose="020B0502040204020203" pitchFamily="34" charset="0"/>
                        </a:rPr>
                        <a:t>Test Accenture</a:t>
                      </a:r>
                      <a:endParaRPr lang="es-ES" sz="1200" dirty="0">
                        <a:solidFill>
                          <a:schemeClr val="tx1"/>
                        </a:solidFill>
                        <a:effectLst/>
                        <a:latin typeface="Bahnschrift SemiBold Condensed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00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solidFill>
                            <a:schemeClr val="tx1"/>
                          </a:solidFill>
                          <a:effectLst/>
                          <a:latin typeface="Bahnschrift SemiBold Condensed" panose="020B0502040204020203" pitchFamily="34" charset="0"/>
                        </a:rPr>
                        <a:t>Prueba 1</a:t>
                      </a:r>
                      <a:endParaRPr lang="es-ES" sz="1200" dirty="0">
                        <a:solidFill>
                          <a:schemeClr val="tx1"/>
                        </a:solidFill>
                        <a:effectLst/>
                        <a:latin typeface="Bahnschrift SemiBold Condensed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00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solidFill>
                            <a:schemeClr val="tx1"/>
                          </a:solidFill>
                          <a:effectLst/>
                          <a:latin typeface="Bahnschrift SemiBold Condensed" panose="020B0502040204020203" pitchFamily="34" charset="0"/>
                        </a:rPr>
                        <a:t>Prueba 2</a:t>
                      </a:r>
                      <a:endParaRPr lang="es-ES" sz="1200" dirty="0">
                        <a:solidFill>
                          <a:schemeClr val="tx1"/>
                        </a:solidFill>
                        <a:effectLst/>
                        <a:latin typeface="Bahnschrift SemiBold Condensed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00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solidFill>
                            <a:schemeClr val="tx1"/>
                          </a:solidFill>
                          <a:effectLst/>
                          <a:latin typeface="Bahnschrift SemiBold Condensed" panose="020B0502040204020203" pitchFamily="34" charset="0"/>
                        </a:rPr>
                        <a:t>Prueba 3</a:t>
                      </a:r>
                      <a:endParaRPr lang="es-ES" sz="1200" dirty="0">
                        <a:solidFill>
                          <a:schemeClr val="tx1"/>
                        </a:solidFill>
                        <a:effectLst/>
                        <a:latin typeface="Bahnschrift SemiBold Condensed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00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solidFill>
                            <a:schemeClr val="tx1"/>
                          </a:solidFill>
                          <a:effectLst/>
                          <a:latin typeface="Bahnschrift SemiBold Condensed" panose="020B0502040204020203" pitchFamily="34" charset="0"/>
                        </a:rPr>
                        <a:t>Prueba 4</a:t>
                      </a:r>
                      <a:endParaRPr lang="es-ES" sz="1200" dirty="0">
                        <a:solidFill>
                          <a:schemeClr val="tx1"/>
                        </a:solidFill>
                        <a:effectLst/>
                        <a:latin typeface="Bahnschrift SemiBold Condensed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00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solidFill>
                            <a:schemeClr val="tx1"/>
                          </a:solidFill>
                          <a:effectLst/>
                          <a:latin typeface="Bahnschrift SemiBold Condensed" panose="020B0502040204020203" pitchFamily="34" charset="0"/>
                        </a:rPr>
                        <a:t>Prueba 5</a:t>
                      </a:r>
                      <a:endParaRPr lang="es-ES" sz="1200" dirty="0">
                        <a:solidFill>
                          <a:schemeClr val="tx1"/>
                        </a:solidFill>
                        <a:effectLst/>
                        <a:latin typeface="Bahnschrift SemiBold Condensed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00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4824645"/>
                  </a:ext>
                </a:extLst>
              </a:tr>
              <a:tr h="37113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solidFill>
                            <a:schemeClr val="tx1"/>
                          </a:solidFill>
                          <a:effectLst/>
                          <a:latin typeface="Bahnschrift SemiBold Condensed" panose="020B0502040204020203" pitchFamily="34" charset="0"/>
                        </a:rPr>
                        <a:t>Media números necesarios</a:t>
                      </a:r>
                      <a:endParaRPr lang="es-ES" sz="1200" dirty="0">
                        <a:solidFill>
                          <a:schemeClr val="tx1"/>
                        </a:solidFill>
                        <a:effectLst/>
                        <a:latin typeface="Bahnschrift SemiBold Condensed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00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solidFill>
                            <a:schemeClr val="tx1"/>
                          </a:solidFill>
                          <a:effectLst/>
                          <a:latin typeface="Bahnschrift SemiBold Condensed" panose="020B0502040204020203" pitchFamily="34" charset="0"/>
                        </a:rPr>
                        <a:t>6,62</a:t>
                      </a:r>
                      <a:endParaRPr lang="es-ES" sz="1200" dirty="0">
                        <a:solidFill>
                          <a:schemeClr val="tx1"/>
                        </a:solidFill>
                        <a:effectLst/>
                        <a:latin typeface="Bahnschrift SemiBold Condensed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solidFill>
                            <a:schemeClr val="tx1"/>
                          </a:solidFill>
                          <a:effectLst/>
                          <a:latin typeface="Bahnschrift SemiBold Condensed" panose="020B0502040204020203" pitchFamily="34" charset="0"/>
                        </a:rPr>
                        <a:t>7,31</a:t>
                      </a:r>
                      <a:endParaRPr lang="es-ES" sz="1200" dirty="0">
                        <a:solidFill>
                          <a:schemeClr val="tx1"/>
                        </a:solidFill>
                        <a:effectLst/>
                        <a:latin typeface="Bahnschrift SemiBold Condensed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solidFill>
                            <a:schemeClr val="tx1"/>
                          </a:solidFill>
                          <a:effectLst/>
                          <a:latin typeface="Bahnschrift SemiBold Condensed" panose="020B0502040204020203" pitchFamily="34" charset="0"/>
                        </a:rPr>
                        <a:t>7,41</a:t>
                      </a:r>
                      <a:endParaRPr lang="es-ES" sz="1200" dirty="0">
                        <a:solidFill>
                          <a:schemeClr val="tx1"/>
                        </a:solidFill>
                        <a:effectLst/>
                        <a:latin typeface="Bahnschrift SemiBold Condensed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solidFill>
                            <a:schemeClr val="tx1"/>
                          </a:solidFill>
                          <a:effectLst/>
                          <a:latin typeface="Bahnschrift SemiBold Condensed" panose="020B0502040204020203" pitchFamily="34" charset="0"/>
                        </a:rPr>
                        <a:t>7,44</a:t>
                      </a:r>
                      <a:endParaRPr lang="es-ES" sz="1200" dirty="0">
                        <a:solidFill>
                          <a:schemeClr val="tx1"/>
                        </a:solidFill>
                        <a:effectLst/>
                        <a:latin typeface="Bahnschrift SemiBold Condensed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solidFill>
                            <a:schemeClr val="tx1"/>
                          </a:solidFill>
                          <a:effectLst/>
                          <a:latin typeface="Bahnschrift SemiBold Condensed" panose="020B0502040204020203" pitchFamily="34" charset="0"/>
                        </a:rPr>
                        <a:t>7,46</a:t>
                      </a:r>
                      <a:endParaRPr lang="es-ES" sz="1200" dirty="0">
                        <a:solidFill>
                          <a:schemeClr val="tx1"/>
                        </a:solidFill>
                        <a:effectLst/>
                        <a:latin typeface="Bahnschrift SemiBold Condensed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solidFill>
                            <a:schemeClr val="tx1"/>
                          </a:solidFill>
                          <a:effectLst/>
                          <a:latin typeface="Bahnschrift SemiBold Condensed" panose="020B0502040204020203" pitchFamily="34" charset="0"/>
                        </a:rPr>
                        <a:t>7,42</a:t>
                      </a:r>
                      <a:endParaRPr lang="es-ES" sz="1200" dirty="0">
                        <a:solidFill>
                          <a:schemeClr val="tx1"/>
                        </a:solidFill>
                        <a:effectLst/>
                        <a:latin typeface="Bahnschrift SemiBold Condensed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4561949"/>
                  </a:ext>
                </a:extLst>
              </a:tr>
              <a:tr h="36404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solidFill>
                            <a:schemeClr val="tx1"/>
                          </a:solidFill>
                          <a:effectLst/>
                          <a:latin typeface="Bahnschrift SemiBold Condensed" panose="020B0502040204020203" pitchFamily="34" charset="0"/>
                        </a:rPr>
                        <a:t>Tiempo ejecución (s)</a:t>
                      </a:r>
                      <a:endParaRPr lang="es-ES" sz="1200" dirty="0">
                        <a:solidFill>
                          <a:schemeClr val="tx1"/>
                        </a:solidFill>
                        <a:effectLst/>
                        <a:latin typeface="Bahnschrift SemiBold Condensed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00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solidFill>
                            <a:schemeClr val="tx1"/>
                          </a:solidFill>
                          <a:effectLst/>
                          <a:latin typeface="Bahnschrift SemiBold Condensed" panose="020B0502040204020203" pitchFamily="34" charset="0"/>
                        </a:rPr>
                        <a:t>22,76</a:t>
                      </a:r>
                      <a:endParaRPr lang="es-ES" sz="1200">
                        <a:solidFill>
                          <a:schemeClr val="tx1"/>
                        </a:solidFill>
                        <a:effectLst/>
                        <a:latin typeface="Bahnschrift SemiBold Condensed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solidFill>
                            <a:schemeClr val="tx1"/>
                          </a:solidFill>
                          <a:effectLst/>
                          <a:latin typeface="Bahnschrift SemiBold Condensed" panose="020B0502040204020203" pitchFamily="34" charset="0"/>
                        </a:rPr>
                        <a:t>39,70</a:t>
                      </a:r>
                      <a:endParaRPr lang="es-ES" sz="1200" dirty="0">
                        <a:solidFill>
                          <a:schemeClr val="tx1"/>
                        </a:solidFill>
                        <a:effectLst/>
                        <a:latin typeface="Bahnschrift SemiBold Condensed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solidFill>
                            <a:schemeClr val="tx1"/>
                          </a:solidFill>
                          <a:effectLst/>
                          <a:latin typeface="Bahnschrift SemiBold Condensed" panose="020B0502040204020203" pitchFamily="34" charset="0"/>
                        </a:rPr>
                        <a:t>40,09</a:t>
                      </a:r>
                      <a:endParaRPr lang="es-ES" sz="1200" dirty="0">
                        <a:solidFill>
                          <a:schemeClr val="tx1"/>
                        </a:solidFill>
                        <a:effectLst/>
                        <a:latin typeface="Bahnschrift SemiBold Condensed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solidFill>
                            <a:schemeClr val="tx1"/>
                          </a:solidFill>
                          <a:effectLst/>
                          <a:latin typeface="Bahnschrift SemiBold Condensed" panose="020B0502040204020203" pitchFamily="34" charset="0"/>
                        </a:rPr>
                        <a:t>40,91</a:t>
                      </a:r>
                      <a:endParaRPr lang="es-ES" sz="1200" dirty="0">
                        <a:solidFill>
                          <a:schemeClr val="tx1"/>
                        </a:solidFill>
                        <a:effectLst/>
                        <a:latin typeface="Bahnschrift SemiBold Condensed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solidFill>
                            <a:schemeClr val="tx1"/>
                          </a:solidFill>
                          <a:effectLst/>
                          <a:latin typeface="Bahnschrift SemiBold Condensed" panose="020B0502040204020203" pitchFamily="34" charset="0"/>
                        </a:rPr>
                        <a:t>42,27</a:t>
                      </a:r>
                      <a:endParaRPr lang="es-ES" sz="1200" dirty="0">
                        <a:solidFill>
                          <a:schemeClr val="tx1"/>
                        </a:solidFill>
                        <a:effectLst/>
                        <a:latin typeface="Bahnschrift SemiBold Condensed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solidFill>
                            <a:schemeClr val="tx1"/>
                          </a:solidFill>
                          <a:effectLst/>
                          <a:latin typeface="Bahnschrift SemiBold Condensed" panose="020B0502040204020203" pitchFamily="34" charset="0"/>
                        </a:rPr>
                        <a:t>42,25</a:t>
                      </a:r>
                      <a:endParaRPr lang="es-ES" sz="1200" dirty="0">
                        <a:solidFill>
                          <a:schemeClr val="tx1"/>
                        </a:solidFill>
                        <a:effectLst/>
                        <a:latin typeface="Bahnschrift SemiBold Condensed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8947507"/>
                  </a:ext>
                </a:extLst>
              </a:tr>
            </a:tbl>
          </a:graphicData>
        </a:graphic>
      </p:graphicFrame>
      <p:sp>
        <p:nvSpPr>
          <p:cNvPr id="11" name="CuadroTexto 10">
            <a:extLst>
              <a:ext uri="{FF2B5EF4-FFF2-40B4-BE49-F238E27FC236}">
                <a16:creationId xmlns:a16="http://schemas.microsoft.com/office/drawing/2014/main" id="{D7F89342-7FF8-4B5E-B1AC-9FFE1959A0BB}"/>
              </a:ext>
            </a:extLst>
          </p:cNvPr>
          <p:cNvSpPr txBox="1"/>
          <p:nvPr/>
        </p:nvSpPr>
        <p:spPr>
          <a:xfrm>
            <a:off x="605406" y="3265180"/>
            <a:ext cx="2164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Bahnschrift SemiBold Condensed" panose="020B0502040204020203" pitchFamily="34" charset="0"/>
              </a:rPr>
              <a:t>Resultados finales: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6F0B1A4-1BB7-4CE3-BD10-8704502926C4}"/>
              </a:ext>
            </a:extLst>
          </p:cNvPr>
          <p:cNvSpPr txBox="1"/>
          <p:nvPr/>
        </p:nvSpPr>
        <p:spPr>
          <a:xfrm>
            <a:off x="7734650" y="1737107"/>
            <a:ext cx="26844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/>
              <a:t>Resultados “óptimos” en el 99% de los casos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13AFC907-F1F0-4D50-9558-F92A7AFA5525}"/>
              </a:ext>
            </a:extLst>
          </p:cNvPr>
          <p:cNvSpPr txBox="1"/>
          <p:nvPr/>
        </p:nvSpPr>
        <p:spPr>
          <a:xfrm>
            <a:off x="6778732" y="1758159"/>
            <a:ext cx="7170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/>
              <a:t>⇒ </a:t>
            </a:r>
          </a:p>
        </p:txBody>
      </p:sp>
    </p:spTree>
    <p:extLst>
      <p:ext uri="{BB962C8B-B14F-4D97-AF65-F5344CB8AC3E}">
        <p14:creationId xmlns:p14="http://schemas.microsoft.com/office/powerpoint/2010/main" val="46328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1"/>
    </mc:Choice>
    <mc:Fallback xmlns="">
      <p:transition spd="slow" advTm="19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 de texto 5">
            <a:extLst>
              <a:ext uri="{FF2B5EF4-FFF2-40B4-BE49-F238E27FC236}">
                <a16:creationId xmlns:a16="http://schemas.microsoft.com/office/drawing/2014/main" id="{45614DC1-4CE1-4458-9A43-8663E01C58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-1"/>
            <a:ext cx="12192000" cy="587229"/>
          </a:xfrm>
          <a:prstGeom prst="rect">
            <a:avLst/>
          </a:prstGeom>
          <a:gradFill>
            <a:gsLst>
              <a:gs pos="0">
                <a:srgbClr val="6600CC"/>
              </a:gs>
              <a:gs pos="100000">
                <a:srgbClr val="CC00CC"/>
              </a:gs>
            </a:gsLst>
            <a:lin ang="0" scaled="0"/>
          </a:gra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b" anchorCtr="0">
            <a:no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endParaRPr lang="es-E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100" b="1" dirty="0">
                <a:gradFill>
                  <a:gsLst>
                    <a:gs pos="0">
                      <a:srgbClr val="E7E6E6"/>
                    </a:gs>
                    <a:gs pos="100000">
                      <a:srgbClr val="CC00CC"/>
                    </a:gs>
                  </a:gsLst>
                  <a:lin ang="0" scaled="0"/>
                </a:gra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s-E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Cuadro de texto 5">
            <a:extLst>
              <a:ext uri="{FF2B5EF4-FFF2-40B4-BE49-F238E27FC236}">
                <a16:creationId xmlns:a16="http://schemas.microsoft.com/office/drawing/2014/main" id="{22BF2E71-C936-403F-B3F8-6CDF5713F8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677637"/>
            <a:ext cx="12192000" cy="188752"/>
          </a:xfrm>
          <a:prstGeom prst="rect">
            <a:avLst/>
          </a:prstGeom>
          <a:gradFill>
            <a:gsLst>
              <a:gs pos="0">
                <a:srgbClr val="6600CC"/>
              </a:gs>
              <a:gs pos="100000">
                <a:srgbClr val="CC00CC"/>
              </a:gs>
            </a:gsLst>
            <a:lin ang="0" scaled="0"/>
          </a:gra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b" anchorCtr="0">
            <a:no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endParaRPr lang="es-E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100" b="1" dirty="0">
                <a:gradFill>
                  <a:gsLst>
                    <a:gs pos="0">
                      <a:srgbClr val="E7E6E6"/>
                    </a:gs>
                    <a:gs pos="100000">
                      <a:srgbClr val="CC00CC"/>
                    </a:gs>
                  </a:gsLst>
                  <a:lin ang="0" scaled="0"/>
                </a:gra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s-E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5893BDC-89F5-453F-AFEA-6617E025EA23}"/>
              </a:ext>
            </a:extLst>
          </p:cNvPr>
          <p:cNvSpPr txBox="1"/>
          <p:nvPr/>
        </p:nvSpPr>
        <p:spPr>
          <a:xfrm>
            <a:off x="436228" y="981512"/>
            <a:ext cx="4102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Bahnschrift SemiBold Condensed" panose="020B0502040204020203" pitchFamily="34" charset="0"/>
              </a:rPr>
              <a:t>¿En qué consistía el problema?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EE62E00-0E8B-468D-987E-8923F0C7A583}"/>
              </a:ext>
            </a:extLst>
          </p:cNvPr>
          <p:cNvSpPr txBox="1"/>
          <p:nvPr/>
        </p:nvSpPr>
        <p:spPr>
          <a:xfrm>
            <a:off x="496349" y="1508298"/>
            <a:ext cx="707052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Bahnschrift Light" panose="020B0502040204020203" pitchFamily="34" charset="0"/>
              </a:rPr>
              <a:t>Obtener un número de entre 1 y 10</a:t>
            </a:r>
            <a:r>
              <a:rPr lang="es-ES" baseline="30000" dirty="0">
                <a:latin typeface="Bahnschrift Light" panose="020B0502040204020203" pitchFamily="34" charset="0"/>
              </a:rPr>
              <a:t>9</a:t>
            </a:r>
            <a:r>
              <a:rPr lang="es-ES" dirty="0">
                <a:latin typeface="Bahnschrift Light" panose="020B0502040204020203" pitchFamily="34" charset="0"/>
              </a:rPr>
              <a:t> mediante sumas, restas, multiplicaciones y divisiones de números primos de una y dos cifras y el 1.</a:t>
            </a:r>
          </a:p>
          <a:p>
            <a:endParaRPr lang="es-ES" dirty="0">
              <a:latin typeface="Bahnschrift Light" panose="020B0502040204020203" pitchFamily="34" charset="0"/>
            </a:endParaRPr>
          </a:p>
          <a:p>
            <a:r>
              <a:rPr lang="es-ES" dirty="0">
                <a:latin typeface="Bahnschrift Light" panose="020B0502040204020203" pitchFamily="34" charset="0"/>
              </a:rPr>
              <a:t>En cada caso no se permite usar un primo. 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CE9EA3D-A20E-4BF8-ADB2-EB83673928A1}"/>
              </a:ext>
            </a:extLst>
          </p:cNvPr>
          <p:cNvSpPr txBox="1"/>
          <p:nvPr/>
        </p:nvSpPr>
        <p:spPr>
          <a:xfrm>
            <a:off x="496349" y="63482"/>
            <a:ext cx="4102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Introducción</a:t>
            </a:r>
          </a:p>
        </p:txBody>
      </p:sp>
      <p:pic>
        <p:nvPicPr>
          <p:cNvPr id="1026" name="Picture 2" descr="https://lh3.googleusercontent.com/OTttSacC4H8zWhBBfeNH4hbQqG16eUegwB7FlQ67HOXPOhuc1nd5F2Lwy--srMRjm0Iw=s151">
            <a:extLst>
              <a:ext uri="{FF2B5EF4-FFF2-40B4-BE49-F238E27FC236}">
                <a16:creationId xmlns:a16="http://schemas.microsoft.com/office/drawing/2014/main" id="{34E99116-7291-43A5-855F-9F4DFD215D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2669" y="991972"/>
            <a:ext cx="3569777" cy="2009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CuadroTexto 29">
            <a:extLst>
              <a:ext uri="{FF2B5EF4-FFF2-40B4-BE49-F238E27FC236}">
                <a16:creationId xmlns:a16="http://schemas.microsoft.com/office/drawing/2014/main" id="{B938121F-9972-4C33-8160-C89EFBA73EDD}"/>
              </a:ext>
            </a:extLst>
          </p:cNvPr>
          <p:cNvSpPr txBox="1"/>
          <p:nvPr/>
        </p:nvSpPr>
        <p:spPr>
          <a:xfrm>
            <a:off x="889232" y="3371359"/>
            <a:ext cx="1090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144 | 5</a:t>
            </a: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1D16B926-7853-4505-B2D0-A58A06536DEA}"/>
              </a:ext>
            </a:extLst>
          </p:cNvPr>
          <p:cNvSpPr txBox="1"/>
          <p:nvPr/>
        </p:nvSpPr>
        <p:spPr>
          <a:xfrm>
            <a:off x="2280541" y="3910981"/>
            <a:ext cx="588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144</a:t>
            </a: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AD4B8574-5A20-4646-B6D8-EB426E486473}"/>
              </a:ext>
            </a:extLst>
          </p:cNvPr>
          <p:cNvSpPr txBox="1"/>
          <p:nvPr/>
        </p:nvSpPr>
        <p:spPr>
          <a:xfrm>
            <a:off x="1619075" y="4630723"/>
            <a:ext cx="457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29</a:t>
            </a: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6D145C9D-32E1-4397-8343-8021A7ED6220}"/>
              </a:ext>
            </a:extLst>
          </p:cNvPr>
          <p:cNvSpPr txBox="1"/>
          <p:nvPr/>
        </p:nvSpPr>
        <p:spPr>
          <a:xfrm>
            <a:off x="2407641" y="4630723"/>
            <a:ext cx="304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5</a:t>
            </a: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409ECC3B-AFA7-4F72-91F0-35B0E3B965FC}"/>
              </a:ext>
            </a:extLst>
          </p:cNvPr>
          <p:cNvSpPr txBox="1"/>
          <p:nvPr/>
        </p:nvSpPr>
        <p:spPr>
          <a:xfrm>
            <a:off x="3112316" y="4630723"/>
            <a:ext cx="304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1</a:t>
            </a:r>
          </a:p>
        </p:txBody>
      </p:sp>
      <p:cxnSp>
        <p:nvCxnSpPr>
          <p:cNvPr id="39" name="Conector recto de flecha 38">
            <a:extLst>
              <a:ext uri="{FF2B5EF4-FFF2-40B4-BE49-F238E27FC236}">
                <a16:creationId xmlns:a16="http://schemas.microsoft.com/office/drawing/2014/main" id="{46A12923-A4E2-441F-B13E-62C3A168D210}"/>
              </a:ext>
            </a:extLst>
          </p:cNvPr>
          <p:cNvCxnSpPr>
            <a:cxnSpLocks/>
            <a:stCxn id="33" idx="2"/>
            <a:endCxn id="36" idx="0"/>
          </p:cNvCxnSpPr>
          <p:nvPr/>
        </p:nvCxnSpPr>
        <p:spPr>
          <a:xfrm flipH="1">
            <a:off x="2560060" y="4280313"/>
            <a:ext cx="14951" cy="350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 recto de flecha 40">
            <a:extLst>
              <a:ext uri="{FF2B5EF4-FFF2-40B4-BE49-F238E27FC236}">
                <a16:creationId xmlns:a16="http://schemas.microsoft.com/office/drawing/2014/main" id="{9939EAE6-AE17-4781-BB53-C0F23686DC7F}"/>
              </a:ext>
            </a:extLst>
          </p:cNvPr>
          <p:cNvCxnSpPr>
            <a:cxnSpLocks/>
            <a:stCxn id="33" idx="2"/>
            <a:endCxn id="35" idx="0"/>
          </p:cNvCxnSpPr>
          <p:nvPr/>
        </p:nvCxnSpPr>
        <p:spPr>
          <a:xfrm flipH="1">
            <a:off x="1847836" y="4280313"/>
            <a:ext cx="727175" cy="350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onector recto de flecha 42">
            <a:extLst>
              <a:ext uri="{FF2B5EF4-FFF2-40B4-BE49-F238E27FC236}">
                <a16:creationId xmlns:a16="http://schemas.microsoft.com/office/drawing/2014/main" id="{347E7A9B-9C11-4A45-A3A5-4F50ECB22418}"/>
              </a:ext>
            </a:extLst>
          </p:cNvPr>
          <p:cNvCxnSpPr>
            <a:cxnSpLocks/>
            <a:stCxn id="33" idx="2"/>
            <a:endCxn id="37" idx="0"/>
          </p:cNvCxnSpPr>
          <p:nvPr/>
        </p:nvCxnSpPr>
        <p:spPr>
          <a:xfrm>
            <a:off x="2575011" y="4280313"/>
            <a:ext cx="689724" cy="350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CuadroTexto 46">
            <a:extLst>
              <a:ext uri="{FF2B5EF4-FFF2-40B4-BE49-F238E27FC236}">
                <a16:creationId xmlns:a16="http://schemas.microsoft.com/office/drawing/2014/main" id="{E487D775-BBD9-429A-B1AC-BA26E2AB0277}"/>
              </a:ext>
            </a:extLst>
          </p:cNvPr>
          <p:cNvSpPr txBox="1"/>
          <p:nvPr/>
        </p:nvSpPr>
        <p:spPr>
          <a:xfrm>
            <a:off x="2239668" y="5328135"/>
            <a:ext cx="640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7 – 2</a:t>
            </a:r>
          </a:p>
        </p:txBody>
      </p:sp>
      <p:cxnSp>
        <p:nvCxnSpPr>
          <p:cNvPr id="49" name="Conector recto de flecha 48">
            <a:extLst>
              <a:ext uri="{FF2B5EF4-FFF2-40B4-BE49-F238E27FC236}">
                <a16:creationId xmlns:a16="http://schemas.microsoft.com/office/drawing/2014/main" id="{A4558459-891A-42C0-BB63-7A587014CFC4}"/>
              </a:ext>
            </a:extLst>
          </p:cNvPr>
          <p:cNvCxnSpPr>
            <a:stCxn id="36" idx="2"/>
            <a:endCxn id="47" idx="0"/>
          </p:cNvCxnSpPr>
          <p:nvPr/>
        </p:nvCxnSpPr>
        <p:spPr>
          <a:xfrm>
            <a:off x="2560060" y="5000055"/>
            <a:ext cx="0" cy="328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CuadroTexto 51">
            <a:extLst>
              <a:ext uri="{FF2B5EF4-FFF2-40B4-BE49-F238E27FC236}">
                <a16:creationId xmlns:a16="http://schemas.microsoft.com/office/drawing/2014/main" id="{8B9C2D65-0502-4EBE-BC35-BB4CCE5899C9}"/>
              </a:ext>
            </a:extLst>
          </p:cNvPr>
          <p:cNvSpPr txBox="1"/>
          <p:nvPr/>
        </p:nvSpPr>
        <p:spPr>
          <a:xfrm>
            <a:off x="1279455" y="5988506"/>
            <a:ext cx="3703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Bahnschrift Light" panose="020B0502040204020203" pitchFamily="34" charset="0"/>
              </a:rPr>
              <a:t>4 números utilizados (mejorable)</a:t>
            </a: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FF3E22E1-4251-4D53-A12B-C656CB26D856}"/>
              </a:ext>
            </a:extLst>
          </p:cNvPr>
          <p:cNvSpPr txBox="1"/>
          <p:nvPr/>
        </p:nvSpPr>
        <p:spPr>
          <a:xfrm>
            <a:off x="10469460" y="3019752"/>
            <a:ext cx="12164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>
                <a:latin typeface="Bahnschrift Light" panose="020B0502040204020203" pitchFamily="34" charset="0"/>
              </a:rPr>
              <a:t>Fuente: teinteresa.es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FB5E4D92-B9ED-422C-B3D7-13BC91527CA2}"/>
              </a:ext>
            </a:extLst>
          </p:cNvPr>
          <p:cNvSpPr txBox="1"/>
          <p:nvPr/>
        </p:nvSpPr>
        <p:spPr>
          <a:xfrm>
            <a:off x="2114026" y="4622334"/>
            <a:ext cx="124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·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4707EF4E-5833-4921-9CEE-5B00A6238C30}"/>
              </a:ext>
            </a:extLst>
          </p:cNvPr>
          <p:cNvSpPr txBox="1"/>
          <p:nvPr/>
        </p:nvSpPr>
        <p:spPr>
          <a:xfrm>
            <a:off x="2810312" y="4622334"/>
            <a:ext cx="164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1598904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88"/>
    </mc:Choice>
    <mc:Fallback xmlns="">
      <p:transition spd="slow" advTm="3788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 de texto 5">
            <a:extLst>
              <a:ext uri="{FF2B5EF4-FFF2-40B4-BE49-F238E27FC236}">
                <a16:creationId xmlns:a16="http://schemas.microsoft.com/office/drawing/2014/main" id="{45614DC1-4CE1-4458-9A43-8663E01C58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-1"/>
            <a:ext cx="12192000" cy="587229"/>
          </a:xfrm>
          <a:prstGeom prst="rect">
            <a:avLst/>
          </a:prstGeom>
          <a:gradFill>
            <a:gsLst>
              <a:gs pos="0">
                <a:srgbClr val="6600CC"/>
              </a:gs>
              <a:gs pos="100000">
                <a:srgbClr val="CC00CC"/>
              </a:gs>
            </a:gsLst>
            <a:lin ang="0" scaled="0"/>
          </a:gra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b" anchorCtr="0">
            <a:no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endParaRPr lang="es-E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100" b="1" dirty="0">
                <a:gradFill>
                  <a:gsLst>
                    <a:gs pos="0">
                      <a:srgbClr val="E7E6E6"/>
                    </a:gs>
                    <a:gs pos="100000">
                      <a:srgbClr val="CC00CC"/>
                    </a:gs>
                  </a:gsLst>
                  <a:lin ang="0" scaled="0"/>
                </a:gra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s-E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Cuadro de texto 5">
            <a:extLst>
              <a:ext uri="{FF2B5EF4-FFF2-40B4-BE49-F238E27FC236}">
                <a16:creationId xmlns:a16="http://schemas.microsoft.com/office/drawing/2014/main" id="{22BF2E71-C936-403F-B3F8-6CDF5713F8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677637"/>
            <a:ext cx="12192000" cy="188752"/>
          </a:xfrm>
          <a:prstGeom prst="rect">
            <a:avLst/>
          </a:prstGeom>
          <a:gradFill>
            <a:gsLst>
              <a:gs pos="0">
                <a:srgbClr val="6600CC"/>
              </a:gs>
              <a:gs pos="100000">
                <a:srgbClr val="CC00CC"/>
              </a:gs>
            </a:gsLst>
            <a:lin ang="0" scaled="0"/>
          </a:gra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b" anchorCtr="0">
            <a:no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endParaRPr lang="es-E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100" b="1" dirty="0">
                <a:gradFill>
                  <a:gsLst>
                    <a:gs pos="0">
                      <a:srgbClr val="E7E6E6"/>
                    </a:gs>
                    <a:gs pos="100000">
                      <a:srgbClr val="CC00CC"/>
                    </a:gs>
                  </a:gsLst>
                  <a:lin ang="0" scaled="0"/>
                </a:gra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s-E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5893BDC-89F5-453F-AFEA-6617E025EA23}"/>
              </a:ext>
            </a:extLst>
          </p:cNvPr>
          <p:cNvSpPr txBox="1"/>
          <p:nvPr/>
        </p:nvSpPr>
        <p:spPr>
          <a:xfrm>
            <a:off x="436228" y="981512"/>
            <a:ext cx="4102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Bahnschrift SemiBold Condensed" panose="020B0502040204020203" pitchFamily="34" charset="0"/>
              </a:rPr>
              <a:t>¿En qué consistía el problema?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EE62E00-0E8B-468D-987E-8923F0C7A583}"/>
              </a:ext>
            </a:extLst>
          </p:cNvPr>
          <p:cNvSpPr txBox="1"/>
          <p:nvPr/>
        </p:nvSpPr>
        <p:spPr>
          <a:xfrm>
            <a:off x="496349" y="1508298"/>
            <a:ext cx="707052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Bahnschrift Light" panose="020B0502040204020203" pitchFamily="34" charset="0"/>
              </a:rPr>
              <a:t>Obtener un número de entre 1 y 10</a:t>
            </a:r>
            <a:r>
              <a:rPr lang="es-ES" baseline="30000" dirty="0">
                <a:latin typeface="Bahnschrift Light" panose="020B0502040204020203" pitchFamily="34" charset="0"/>
              </a:rPr>
              <a:t>9</a:t>
            </a:r>
            <a:r>
              <a:rPr lang="es-ES" dirty="0">
                <a:latin typeface="Bahnschrift Light" panose="020B0502040204020203" pitchFamily="34" charset="0"/>
              </a:rPr>
              <a:t> mediante sumas, restas, multiplicaciones y divisiones de números primos de una y dos cifras y el 1.</a:t>
            </a:r>
          </a:p>
          <a:p>
            <a:endParaRPr lang="es-ES" dirty="0">
              <a:latin typeface="Bahnschrift Light" panose="020B0502040204020203" pitchFamily="34" charset="0"/>
            </a:endParaRPr>
          </a:p>
          <a:p>
            <a:r>
              <a:rPr lang="es-ES" dirty="0">
                <a:latin typeface="Bahnschrift Light" panose="020B0502040204020203" pitchFamily="34" charset="0"/>
              </a:rPr>
              <a:t>En cada caso no se permite usar un primo. 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CE9EA3D-A20E-4BF8-ADB2-EB83673928A1}"/>
              </a:ext>
            </a:extLst>
          </p:cNvPr>
          <p:cNvSpPr txBox="1"/>
          <p:nvPr/>
        </p:nvSpPr>
        <p:spPr>
          <a:xfrm>
            <a:off x="496349" y="63482"/>
            <a:ext cx="4102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Introducción</a:t>
            </a:r>
          </a:p>
        </p:txBody>
      </p:sp>
      <p:pic>
        <p:nvPicPr>
          <p:cNvPr id="1026" name="Picture 2" descr="https://lh3.googleusercontent.com/OTttSacC4H8zWhBBfeNH4hbQqG16eUegwB7FlQ67HOXPOhuc1nd5F2Lwy--srMRjm0Iw=s151">
            <a:extLst>
              <a:ext uri="{FF2B5EF4-FFF2-40B4-BE49-F238E27FC236}">
                <a16:creationId xmlns:a16="http://schemas.microsoft.com/office/drawing/2014/main" id="{34E99116-7291-43A5-855F-9F4DFD215D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2669" y="991972"/>
            <a:ext cx="3569777" cy="2009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E16AB601-C18B-4F66-886C-B4196609A29F}"/>
              </a:ext>
            </a:extLst>
          </p:cNvPr>
          <p:cNvSpPr txBox="1"/>
          <p:nvPr/>
        </p:nvSpPr>
        <p:spPr>
          <a:xfrm>
            <a:off x="8065393" y="3730236"/>
            <a:ext cx="1166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22586617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59E57E32-3734-41E2-8AC9-7CEA46508B9F}"/>
              </a:ext>
            </a:extLst>
          </p:cNvPr>
          <p:cNvSpPr/>
          <p:nvPr/>
        </p:nvSpPr>
        <p:spPr>
          <a:xfrm>
            <a:off x="5842505" y="3371359"/>
            <a:ext cx="14606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22586617|23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3EC2A8C-FEC1-4F56-BE52-60C6757E5193}"/>
              </a:ext>
            </a:extLst>
          </p:cNvPr>
          <p:cNvSpPr txBox="1"/>
          <p:nvPr/>
        </p:nvSpPr>
        <p:spPr>
          <a:xfrm>
            <a:off x="7032344" y="4562413"/>
            <a:ext cx="49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19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68190695-58C3-422C-B68D-E70BB5B1E0F2}"/>
              </a:ext>
            </a:extLst>
          </p:cNvPr>
          <p:cNvSpPr txBox="1"/>
          <p:nvPr/>
        </p:nvSpPr>
        <p:spPr>
          <a:xfrm>
            <a:off x="7855669" y="5375929"/>
            <a:ext cx="1605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19 · 19 · 37 · 89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A19EA62C-9EF4-4E69-89EB-844A0A9F6A67}"/>
              </a:ext>
            </a:extLst>
          </p:cNvPr>
          <p:cNvSpPr txBox="1"/>
          <p:nvPr/>
        </p:nvSpPr>
        <p:spPr>
          <a:xfrm>
            <a:off x="10065929" y="5375765"/>
            <a:ext cx="73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71 - 1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8A28EA9E-03A2-4D07-940D-07C2D3A74F22}"/>
              </a:ext>
            </a:extLst>
          </p:cNvPr>
          <p:cNvSpPr txBox="1"/>
          <p:nvPr/>
        </p:nvSpPr>
        <p:spPr>
          <a:xfrm>
            <a:off x="10212156" y="4550072"/>
            <a:ext cx="419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70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AE412C0B-1D57-4ED0-822E-165B644B75CA}"/>
              </a:ext>
            </a:extLst>
          </p:cNvPr>
          <p:cNvSpPr txBox="1"/>
          <p:nvPr/>
        </p:nvSpPr>
        <p:spPr>
          <a:xfrm>
            <a:off x="8150012" y="4562413"/>
            <a:ext cx="996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1188773</a:t>
            </a:r>
          </a:p>
        </p:txBody>
      </p: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CE7D2C08-4913-4683-B755-A97DCBC8C86B}"/>
              </a:ext>
            </a:extLst>
          </p:cNvPr>
          <p:cNvCxnSpPr>
            <a:stCxn id="2" idx="2"/>
            <a:endCxn id="13" idx="0"/>
          </p:cNvCxnSpPr>
          <p:nvPr/>
        </p:nvCxnSpPr>
        <p:spPr>
          <a:xfrm>
            <a:off x="8648428" y="4099568"/>
            <a:ext cx="0" cy="462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A1B837CF-26C0-4A6F-8FC9-81CA1B879255}"/>
              </a:ext>
            </a:extLst>
          </p:cNvPr>
          <p:cNvCxnSpPr>
            <a:stCxn id="2" idx="2"/>
            <a:endCxn id="12" idx="0"/>
          </p:cNvCxnSpPr>
          <p:nvPr/>
        </p:nvCxnSpPr>
        <p:spPr>
          <a:xfrm>
            <a:off x="8648428" y="4099568"/>
            <a:ext cx="1773453" cy="450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02E94769-21E0-4375-8A4F-0709176D31F5}"/>
              </a:ext>
            </a:extLst>
          </p:cNvPr>
          <p:cNvCxnSpPr>
            <a:stCxn id="2" idx="2"/>
            <a:endCxn id="5" idx="0"/>
          </p:cNvCxnSpPr>
          <p:nvPr/>
        </p:nvCxnSpPr>
        <p:spPr>
          <a:xfrm flipH="1">
            <a:off x="7279819" y="4099568"/>
            <a:ext cx="1368609" cy="462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C952AB4B-0340-4CC2-A062-06BFCB7795C9}"/>
              </a:ext>
            </a:extLst>
          </p:cNvPr>
          <p:cNvCxnSpPr>
            <a:cxnSpLocks/>
            <a:stCxn id="13" idx="2"/>
            <a:endCxn id="10" idx="0"/>
          </p:cNvCxnSpPr>
          <p:nvPr/>
        </p:nvCxnSpPr>
        <p:spPr>
          <a:xfrm>
            <a:off x="8648428" y="4931745"/>
            <a:ext cx="9788" cy="444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9113CA3D-0C74-42D0-AD6A-F1B2F5212829}"/>
              </a:ext>
            </a:extLst>
          </p:cNvPr>
          <p:cNvCxnSpPr>
            <a:cxnSpLocks/>
            <a:stCxn id="12" idx="2"/>
            <a:endCxn id="11" idx="0"/>
          </p:cNvCxnSpPr>
          <p:nvPr/>
        </p:nvCxnSpPr>
        <p:spPr>
          <a:xfrm>
            <a:off x="10421881" y="4919404"/>
            <a:ext cx="10777" cy="456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CuadroTexto 25">
            <a:extLst>
              <a:ext uri="{FF2B5EF4-FFF2-40B4-BE49-F238E27FC236}">
                <a16:creationId xmlns:a16="http://schemas.microsoft.com/office/drawing/2014/main" id="{CF39FB30-BC18-4856-8760-7219CF1D88C7}"/>
              </a:ext>
            </a:extLst>
          </p:cNvPr>
          <p:cNvSpPr txBox="1"/>
          <p:nvPr/>
        </p:nvSpPr>
        <p:spPr>
          <a:xfrm>
            <a:off x="7699074" y="4562413"/>
            <a:ext cx="277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·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B69A88B8-CCB1-499F-BBDC-5FBF876841E9}"/>
              </a:ext>
            </a:extLst>
          </p:cNvPr>
          <p:cNvSpPr txBox="1"/>
          <p:nvPr/>
        </p:nvSpPr>
        <p:spPr>
          <a:xfrm>
            <a:off x="9530231" y="4541359"/>
            <a:ext cx="335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-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49437CD9-39B8-4451-9355-D1862C2D9CD8}"/>
              </a:ext>
            </a:extLst>
          </p:cNvPr>
          <p:cNvSpPr txBox="1"/>
          <p:nvPr/>
        </p:nvSpPr>
        <p:spPr>
          <a:xfrm>
            <a:off x="7345178" y="5985194"/>
            <a:ext cx="3286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Bahnschrift Light" panose="020B0502040204020203" pitchFamily="34" charset="0"/>
              </a:rPr>
              <a:t>7 números utilizados (óptima)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B938121F-9972-4C33-8160-C89EFBA73EDD}"/>
              </a:ext>
            </a:extLst>
          </p:cNvPr>
          <p:cNvSpPr txBox="1"/>
          <p:nvPr/>
        </p:nvSpPr>
        <p:spPr>
          <a:xfrm>
            <a:off x="889232" y="3371359"/>
            <a:ext cx="1090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144 | 5</a:t>
            </a: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1D16B926-7853-4505-B2D0-A58A06536DEA}"/>
              </a:ext>
            </a:extLst>
          </p:cNvPr>
          <p:cNvSpPr txBox="1"/>
          <p:nvPr/>
        </p:nvSpPr>
        <p:spPr>
          <a:xfrm>
            <a:off x="2280541" y="3910981"/>
            <a:ext cx="588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144</a:t>
            </a: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AD4B8574-5A20-4646-B6D8-EB426E486473}"/>
              </a:ext>
            </a:extLst>
          </p:cNvPr>
          <p:cNvSpPr txBox="1"/>
          <p:nvPr/>
        </p:nvSpPr>
        <p:spPr>
          <a:xfrm>
            <a:off x="1619075" y="4630723"/>
            <a:ext cx="457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29</a:t>
            </a: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6D145C9D-32E1-4397-8343-8021A7ED6220}"/>
              </a:ext>
            </a:extLst>
          </p:cNvPr>
          <p:cNvSpPr txBox="1"/>
          <p:nvPr/>
        </p:nvSpPr>
        <p:spPr>
          <a:xfrm>
            <a:off x="2407641" y="4630723"/>
            <a:ext cx="304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5</a:t>
            </a: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409ECC3B-AFA7-4F72-91F0-35B0E3B965FC}"/>
              </a:ext>
            </a:extLst>
          </p:cNvPr>
          <p:cNvSpPr txBox="1"/>
          <p:nvPr/>
        </p:nvSpPr>
        <p:spPr>
          <a:xfrm>
            <a:off x="3112316" y="4630723"/>
            <a:ext cx="304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1</a:t>
            </a:r>
          </a:p>
        </p:txBody>
      </p:sp>
      <p:cxnSp>
        <p:nvCxnSpPr>
          <p:cNvPr id="39" name="Conector recto de flecha 38">
            <a:extLst>
              <a:ext uri="{FF2B5EF4-FFF2-40B4-BE49-F238E27FC236}">
                <a16:creationId xmlns:a16="http://schemas.microsoft.com/office/drawing/2014/main" id="{46A12923-A4E2-441F-B13E-62C3A168D210}"/>
              </a:ext>
            </a:extLst>
          </p:cNvPr>
          <p:cNvCxnSpPr>
            <a:cxnSpLocks/>
            <a:stCxn id="33" idx="2"/>
            <a:endCxn id="36" idx="0"/>
          </p:cNvCxnSpPr>
          <p:nvPr/>
        </p:nvCxnSpPr>
        <p:spPr>
          <a:xfrm flipH="1">
            <a:off x="2560060" y="4280313"/>
            <a:ext cx="14951" cy="350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 recto de flecha 40">
            <a:extLst>
              <a:ext uri="{FF2B5EF4-FFF2-40B4-BE49-F238E27FC236}">
                <a16:creationId xmlns:a16="http://schemas.microsoft.com/office/drawing/2014/main" id="{9939EAE6-AE17-4781-BB53-C0F23686DC7F}"/>
              </a:ext>
            </a:extLst>
          </p:cNvPr>
          <p:cNvCxnSpPr>
            <a:cxnSpLocks/>
            <a:stCxn id="33" idx="2"/>
            <a:endCxn id="35" idx="0"/>
          </p:cNvCxnSpPr>
          <p:nvPr/>
        </p:nvCxnSpPr>
        <p:spPr>
          <a:xfrm flipH="1">
            <a:off x="1847836" y="4280313"/>
            <a:ext cx="727175" cy="350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onector recto de flecha 42">
            <a:extLst>
              <a:ext uri="{FF2B5EF4-FFF2-40B4-BE49-F238E27FC236}">
                <a16:creationId xmlns:a16="http://schemas.microsoft.com/office/drawing/2014/main" id="{347E7A9B-9C11-4A45-A3A5-4F50ECB22418}"/>
              </a:ext>
            </a:extLst>
          </p:cNvPr>
          <p:cNvCxnSpPr>
            <a:cxnSpLocks/>
            <a:stCxn id="33" idx="2"/>
            <a:endCxn id="37" idx="0"/>
          </p:cNvCxnSpPr>
          <p:nvPr/>
        </p:nvCxnSpPr>
        <p:spPr>
          <a:xfrm>
            <a:off x="2575011" y="4280313"/>
            <a:ext cx="689724" cy="350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CuadroTexto 46">
            <a:extLst>
              <a:ext uri="{FF2B5EF4-FFF2-40B4-BE49-F238E27FC236}">
                <a16:creationId xmlns:a16="http://schemas.microsoft.com/office/drawing/2014/main" id="{E487D775-BBD9-429A-B1AC-BA26E2AB0277}"/>
              </a:ext>
            </a:extLst>
          </p:cNvPr>
          <p:cNvSpPr txBox="1"/>
          <p:nvPr/>
        </p:nvSpPr>
        <p:spPr>
          <a:xfrm>
            <a:off x="2239668" y="5328135"/>
            <a:ext cx="640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7 – 2</a:t>
            </a:r>
          </a:p>
        </p:txBody>
      </p:sp>
      <p:cxnSp>
        <p:nvCxnSpPr>
          <p:cNvPr id="49" name="Conector recto de flecha 48">
            <a:extLst>
              <a:ext uri="{FF2B5EF4-FFF2-40B4-BE49-F238E27FC236}">
                <a16:creationId xmlns:a16="http://schemas.microsoft.com/office/drawing/2014/main" id="{A4558459-891A-42C0-BB63-7A587014CFC4}"/>
              </a:ext>
            </a:extLst>
          </p:cNvPr>
          <p:cNvCxnSpPr>
            <a:stCxn id="36" idx="2"/>
            <a:endCxn id="47" idx="0"/>
          </p:cNvCxnSpPr>
          <p:nvPr/>
        </p:nvCxnSpPr>
        <p:spPr>
          <a:xfrm>
            <a:off x="2560060" y="5000055"/>
            <a:ext cx="0" cy="328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CuadroTexto 51">
            <a:extLst>
              <a:ext uri="{FF2B5EF4-FFF2-40B4-BE49-F238E27FC236}">
                <a16:creationId xmlns:a16="http://schemas.microsoft.com/office/drawing/2014/main" id="{8B9C2D65-0502-4EBE-BC35-BB4CCE5899C9}"/>
              </a:ext>
            </a:extLst>
          </p:cNvPr>
          <p:cNvSpPr txBox="1"/>
          <p:nvPr/>
        </p:nvSpPr>
        <p:spPr>
          <a:xfrm>
            <a:off x="1279455" y="5988506"/>
            <a:ext cx="3703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Bahnschrift Light" panose="020B0502040204020203" pitchFamily="34" charset="0"/>
              </a:rPr>
              <a:t>4 números utilizados (mejorable)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A2ADA901-035B-4607-B270-7445A966BA50}"/>
              </a:ext>
            </a:extLst>
          </p:cNvPr>
          <p:cNvSpPr txBox="1"/>
          <p:nvPr/>
        </p:nvSpPr>
        <p:spPr>
          <a:xfrm>
            <a:off x="2114026" y="4622334"/>
            <a:ext cx="124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·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54781CDA-842D-4CB3-B23B-7BD019A3A9AD}"/>
              </a:ext>
            </a:extLst>
          </p:cNvPr>
          <p:cNvSpPr txBox="1"/>
          <p:nvPr/>
        </p:nvSpPr>
        <p:spPr>
          <a:xfrm>
            <a:off x="2810312" y="4622334"/>
            <a:ext cx="164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-</a:t>
            </a: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68221CE5-46F2-4300-9E6B-B65BA47692D9}"/>
              </a:ext>
            </a:extLst>
          </p:cNvPr>
          <p:cNvSpPr txBox="1"/>
          <p:nvPr/>
        </p:nvSpPr>
        <p:spPr>
          <a:xfrm>
            <a:off x="10469460" y="3019752"/>
            <a:ext cx="12164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>
                <a:latin typeface="Bahnschrift Light" panose="020B0502040204020203" pitchFamily="34" charset="0"/>
              </a:rPr>
              <a:t>Fuente: teinteresa.es</a:t>
            </a:r>
          </a:p>
        </p:txBody>
      </p:sp>
    </p:spTree>
    <p:extLst>
      <p:ext uri="{BB962C8B-B14F-4D97-AF65-F5344CB8AC3E}">
        <p14:creationId xmlns:p14="http://schemas.microsoft.com/office/powerpoint/2010/main" val="3319304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"/>
    </mc:Choice>
    <mc:Fallback xmlns="">
      <p:transition spd="slow" advTm="5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 de texto 5">
            <a:extLst>
              <a:ext uri="{FF2B5EF4-FFF2-40B4-BE49-F238E27FC236}">
                <a16:creationId xmlns:a16="http://schemas.microsoft.com/office/drawing/2014/main" id="{45614DC1-4CE1-4458-9A43-8663E01C58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-1"/>
            <a:ext cx="12192000" cy="587229"/>
          </a:xfrm>
          <a:prstGeom prst="rect">
            <a:avLst/>
          </a:prstGeom>
          <a:gradFill>
            <a:gsLst>
              <a:gs pos="0">
                <a:srgbClr val="6600CC"/>
              </a:gs>
              <a:gs pos="100000">
                <a:srgbClr val="CC00CC"/>
              </a:gs>
            </a:gsLst>
            <a:lin ang="0" scaled="0"/>
          </a:gra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b" anchorCtr="0">
            <a:no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endParaRPr lang="es-E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100" b="1" dirty="0">
                <a:gradFill>
                  <a:gsLst>
                    <a:gs pos="0">
                      <a:srgbClr val="E7E6E6"/>
                    </a:gs>
                    <a:gs pos="100000">
                      <a:srgbClr val="CC00CC"/>
                    </a:gs>
                  </a:gsLst>
                  <a:lin ang="0" scaled="0"/>
                </a:gra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s-E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Cuadro de texto 5">
            <a:extLst>
              <a:ext uri="{FF2B5EF4-FFF2-40B4-BE49-F238E27FC236}">
                <a16:creationId xmlns:a16="http://schemas.microsoft.com/office/drawing/2014/main" id="{22BF2E71-C936-403F-B3F8-6CDF5713F8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677637"/>
            <a:ext cx="12192000" cy="188752"/>
          </a:xfrm>
          <a:prstGeom prst="rect">
            <a:avLst/>
          </a:prstGeom>
          <a:gradFill>
            <a:gsLst>
              <a:gs pos="0">
                <a:srgbClr val="6600CC"/>
              </a:gs>
              <a:gs pos="100000">
                <a:srgbClr val="CC00CC"/>
              </a:gs>
            </a:gsLst>
            <a:lin ang="0" scaled="0"/>
          </a:gra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b" anchorCtr="0">
            <a:no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endParaRPr lang="es-E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100" b="1" dirty="0">
                <a:gradFill>
                  <a:gsLst>
                    <a:gs pos="0">
                      <a:srgbClr val="E7E6E6"/>
                    </a:gs>
                    <a:gs pos="100000">
                      <a:srgbClr val="CC00CC"/>
                    </a:gs>
                  </a:gsLst>
                  <a:lin ang="0" scaled="0"/>
                </a:gra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s-E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5893BDC-89F5-453F-AFEA-6617E025EA23}"/>
              </a:ext>
            </a:extLst>
          </p:cNvPr>
          <p:cNvSpPr txBox="1"/>
          <p:nvPr/>
        </p:nvSpPr>
        <p:spPr>
          <a:xfrm>
            <a:off x="436228" y="981512"/>
            <a:ext cx="4102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Bahnschrift SemiBold Condensed" panose="020B0502040204020203" pitchFamily="34" charset="0"/>
              </a:rPr>
              <a:t>¿En qué consistía el problema?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EE62E00-0E8B-468D-987E-8923F0C7A583}"/>
              </a:ext>
            </a:extLst>
          </p:cNvPr>
          <p:cNvSpPr txBox="1"/>
          <p:nvPr/>
        </p:nvSpPr>
        <p:spPr>
          <a:xfrm>
            <a:off x="496349" y="1508298"/>
            <a:ext cx="707052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Bahnschrift Light" panose="020B0502040204020203" pitchFamily="34" charset="0"/>
              </a:rPr>
              <a:t>Obtener un número de entre 1 y 10</a:t>
            </a:r>
            <a:r>
              <a:rPr lang="es-ES" baseline="30000" dirty="0">
                <a:latin typeface="Bahnschrift Light" panose="020B0502040204020203" pitchFamily="34" charset="0"/>
              </a:rPr>
              <a:t>9</a:t>
            </a:r>
            <a:r>
              <a:rPr lang="es-ES" dirty="0">
                <a:latin typeface="Bahnschrift Light" panose="020B0502040204020203" pitchFamily="34" charset="0"/>
              </a:rPr>
              <a:t> mediante sumas, restas, multiplicaciones y divisiones de números primos de una y dos cifras y el 1.</a:t>
            </a:r>
          </a:p>
          <a:p>
            <a:endParaRPr lang="es-ES" dirty="0">
              <a:latin typeface="Bahnschrift Light" panose="020B0502040204020203" pitchFamily="34" charset="0"/>
            </a:endParaRPr>
          </a:p>
          <a:p>
            <a:r>
              <a:rPr lang="es-ES" dirty="0">
                <a:latin typeface="Bahnschrift Light" panose="020B0502040204020203" pitchFamily="34" charset="0"/>
              </a:rPr>
              <a:t>En cada caso no se permite usar un primo. 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CE9EA3D-A20E-4BF8-ADB2-EB83673928A1}"/>
              </a:ext>
            </a:extLst>
          </p:cNvPr>
          <p:cNvSpPr txBox="1"/>
          <p:nvPr/>
        </p:nvSpPr>
        <p:spPr>
          <a:xfrm>
            <a:off x="496349" y="63482"/>
            <a:ext cx="4102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Introducción</a:t>
            </a:r>
          </a:p>
        </p:txBody>
      </p:sp>
      <p:pic>
        <p:nvPicPr>
          <p:cNvPr id="1026" name="Picture 2" descr="https://lh3.googleusercontent.com/OTttSacC4H8zWhBBfeNH4hbQqG16eUegwB7FlQ67HOXPOhuc1nd5F2Lwy--srMRjm0Iw=s151">
            <a:extLst>
              <a:ext uri="{FF2B5EF4-FFF2-40B4-BE49-F238E27FC236}">
                <a16:creationId xmlns:a16="http://schemas.microsoft.com/office/drawing/2014/main" id="{34E99116-7291-43A5-855F-9F4DFD215D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2669" y="991972"/>
            <a:ext cx="3569777" cy="2009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E16AB601-C18B-4F66-886C-B4196609A29F}"/>
              </a:ext>
            </a:extLst>
          </p:cNvPr>
          <p:cNvSpPr txBox="1"/>
          <p:nvPr/>
        </p:nvSpPr>
        <p:spPr>
          <a:xfrm>
            <a:off x="8065393" y="3730236"/>
            <a:ext cx="1166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22586617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59E57E32-3734-41E2-8AC9-7CEA46508B9F}"/>
              </a:ext>
            </a:extLst>
          </p:cNvPr>
          <p:cNvSpPr/>
          <p:nvPr/>
        </p:nvSpPr>
        <p:spPr>
          <a:xfrm>
            <a:off x="5842505" y="3371359"/>
            <a:ext cx="14606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22586617|23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3EC2A8C-FEC1-4F56-BE52-60C6757E5193}"/>
              </a:ext>
            </a:extLst>
          </p:cNvPr>
          <p:cNvSpPr txBox="1"/>
          <p:nvPr/>
        </p:nvSpPr>
        <p:spPr>
          <a:xfrm>
            <a:off x="7032344" y="4562413"/>
            <a:ext cx="49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19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68190695-58C3-422C-B68D-E70BB5B1E0F2}"/>
              </a:ext>
            </a:extLst>
          </p:cNvPr>
          <p:cNvSpPr txBox="1"/>
          <p:nvPr/>
        </p:nvSpPr>
        <p:spPr>
          <a:xfrm>
            <a:off x="7855669" y="5375929"/>
            <a:ext cx="1605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19 · 19 · 37 · 89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A19EA62C-9EF4-4E69-89EB-844A0A9F6A67}"/>
              </a:ext>
            </a:extLst>
          </p:cNvPr>
          <p:cNvSpPr txBox="1"/>
          <p:nvPr/>
        </p:nvSpPr>
        <p:spPr>
          <a:xfrm>
            <a:off x="10065929" y="5375765"/>
            <a:ext cx="73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71 - 1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8A28EA9E-03A2-4D07-940D-07C2D3A74F22}"/>
              </a:ext>
            </a:extLst>
          </p:cNvPr>
          <p:cNvSpPr txBox="1"/>
          <p:nvPr/>
        </p:nvSpPr>
        <p:spPr>
          <a:xfrm>
            <a:off x="10212156" y="4550072"/>
            <a:ext cx="419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70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AE412C0B-1D57-4ED0-822E-165B644B75CA}"/>
              </a:ext>
            </a:extLst>
          </p:cNvPr>
          <p:cNvSpPr txBox="1"/>
          <p:nvPr/>
        </p:nvSpPr>
        <p:spPr>
          <a:xfrm>
            <a:off x="8150012" y="4562413"/>
            <a:ext cx="996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1188773</a:t>
            </a:r>
          </a:p>
        </p:txBody>
      </p: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CE7D2C08-4913-4683-B755-A97DCBC8C86B}"/>
              </a:ext>
            </a:extLst>
          </p:cNvPr>
          <p:cNvCxnSpPr>
            <a:stCxn id="2" idx="2"/>
            <a:endCxn id="13" idx="0"/>
          </p:cNvCxnSpPr>
          <p:nvPr/>
        </p:nvCxnSpPr>
        <p:spPr>
          <a:xfrm>
            <a:off x="8648428" y="4099568"/>
            <a:ext cx="0" cy="462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A1B837CF-26C0-4A6F-8FC9-81CA1B879255}"/>
              </a:ext>
            </a:extLst>
          </p:cNvPr>
          <p:cNvCxnSpPr>
            <a:stCxn id="2" idx="2"/>
            <a:endCxn id="12" idx="0"/>
          </p:cNvCxnSpPr>
          <p:nvPr/>
        </p:nvCxnSpPr>
        <p:spPr>
          <a:xfrm>
            <a:off x="8648428" y="4099568"/>
            <a:ext cx="1773453" cy="450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02E94769-21E0-4375-8A4F-0709176D31F5}"/>
              </a:ext>
            </a:extLst>
          </p:cNvPr>
          <p:cNvCxnSpPr>
            <a:stCxn id="2" idx="2"/>
            <a:endCxn id="5" idx="0"/>
          </p:cNvCxnSpPr>
          <p:nvPr/>
        </p:nvCxnSpPr>
        <p:spPr>
          <a:xfrm flipH="1">
            <a:off x="7279819" y="4099568"/>
            <a:ext cx="1368609" cy="462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C952AB4B-0340-4CC2-A062-06BFCB7795C9}"/>
              </a:ext>
            </a:extLst>
          </p:cNvPr>
          <p:cNvCxnSpPr>
            <a:cxnSpLocks/>
            <a:stCxn id="13" idx="2"/>
            <a:endCxn id="10" idx="0"/>
          </p:cNvCxnSpPr>
          <p:nvPr/>
        </p:nvCxnSpPr>
        <p:spPr>
          <a:xfrm>
            <a:off x="8648428" y="4931745"/>
            <a:ext cx="9788" cy="444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9113CA3D-0C74-42D0-AD6A-F1B2F5212829}"/>
              </a:ext>
            </a:extLst>
          </p:cNvPr>
          <p:cNvCxnSpPr>
            <a:cxnSpLocks/>
            <a:stCxn id="12" idx="2"/>
            <a:endCxn id="11" idx="0"/>
          </p:cNvCxnSpPr>
          <p:nvPr/>
        </p:nvCxnSpPr>
        <p:spPr>
          <a:xfrm>
            <a:off x="10421881" y="4919404"/>
            <a:ext cx="10777" cy="456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CuadroTexto 25">
            <a:extLst>
              <a:ext uri="{FF2B5EF4-FFF2-40B4-BE49-F238E27FC236}">
                <a16:creationId xmlns:a16="http://schemas.microsoft.com/office/drawing/2014/main" id="{CF39FB30-BC18-4856-8760-7219CF1D88C7}"/>
              </a:ext>
            </a:extLst>
          </p:cNvPr>
          <p:cNvSpPr txBox="1"/>
          <p:nvPr/>
        </p:nvSpPr>
        <p:spPr>
          <a:xfrm>
            <a:off x="7699074" y="4562413"/>
            <a:ext cx="277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·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B69A88B8-CCB1-499F-BBDC-5FBF876841E9}"/>
              </a:ext>
            </a:extLst>
          </p:cNvPr>
          <p:cNvSpPr txBox="1"/>
          <p:nvPr/>
        </p:nvSpPr>
        <p:spPr>
          <a:xfrm>
            <a:off x="9530231" y="4541359"/>
            <a:ext cx="335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-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49437CD9-39B8-4451-9355-D1862C2D9CD8}"/>
              </a:ext>
            </a:extLst>
          </p:cNvPr>
          <p:cNvSpPr txBox="1"/>
          <p:nvPr/>
        </p:nvSpPr>
        <p:spPr>
          <a:xfrm>
            <a:off x="7345178" y="5985194"/>
            <a:ext cx="3286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Bahnschrift Light" panose="020B0502040204020203" pitchFamily="34" charset="0"/>
              </a:rPr>
              <a:t>7 números utilizados (óptima)</a:t>
            </a: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68221CE5-46F2-4300-9E6B-B65BA47692D9}"/>
              </a:ext>
            </a:extLst>
          </p:cNvPr>
          <p:cNvSpPr txBox="1"/>
          <p:nvPr/>
        </p:nvSpPr>
        <p:spPr>
          <a:xfrm>
            <a:off x="10469460" y="3019752"/>
            <a:ext cx="12164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>
                <a:latin typeface="Bahnschrift Light" panose="020B0502040204020203" pitchFamily="34" charset="0"/>
              </a:rPr>
              <a:t>Fuente: teinteresa.es</a:t>
            </a: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62A0D455-1229-4414-A854-E8BFC4417BCC}"/>
              </a:ext>
            </a:extLst>
          </p:cNvPr>
          <p:cNvSpPr txBox="1"/>
          <p:nvPr/>
        </p:nvSpPr>
        <p:spPr>
          <a:xfrm>
            <a:off x="493850" y="4316026"/>
            <a:ext cx="4044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Bahnschrift Light" panose="020B0502040204020203" pitchFamily="34" charset="0"/>
              </a:rPr>
              <a:t>Resolver 100 casos en 240 segundos.</a:t>
            </a:r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4D2FE15F-6E28-4CE9-9268-2B0B12271283}"/>
              </a:ext>
            </a:extLst>
          </p:cNvPr>
          <p:cNvSpPr txBox="1"/>
          <p:nvPr/>
        </p:nvSpPr>
        <p:spPr>
          <a:xfrm>
            <a:off x="496348" y="3798836"/>
            <a:ext cx="11660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Bahnschrift SemiBold Condensed" panose="020B0502040204020203" pitchFamily="34" charset="0"/>
              </a:rPr>
              <a:t>Objetivo:</a:t>
            </a:r>
          </a:p>
        </p:txBody>
      </p:sp>
    </p:spTree>
    <p:extLst>
      <p:ext uri="{BB962C8B-B14F-4D97-AF65-F5344CB8AC3E}">
        <p14:creationId xmlns:p14="http://schemas.microsoft.com/office/powerpoint/2010/main" val="3071181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"/>
    </mc:Choice>
    <mc:Fallback xmlns="">
      <p:transition spd="slow" advTm="32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 de texto 5">
            <a:extLst>
              <a:ext uri="{FF2B5EF4-FFF2-40B4-BE49-F238E27FC236}">
                <a16:creationId xmlns:a16="http://schemas.microsoft.com/office/drawing/2014/main" id="{45614DC1-4CE1-4458-9A43-8663E01C58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-1"/>
            <a:ext cx="12192000" cy="587229"/>
          </a:xfrm>
          <a:prstGeom prst="rect">
            <a:avLst/>
          </a:prstGeom>
          <a:gradFill>
            <a:gsLst>
              <a:gs pos="0">
                <a:srgbClr val="6600CC"/>
              </a:gs>
              <a:gs pos="100000">
                <a:srgbClr val="CC00CC"/>
              </a:gs>
            </a:gsLst>
            <a:lin ang="0" scaled="0"/>
          </a:gra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b" anchorCtr="0">
            <a:no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endParaRPr lang="es-E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100" b="1" dirty="0">
                <a:gradFill>
                  <a:gsLst>
                    <a:gs pos="0">
                      <a:srgbClr val="E7E6E6"/>
                    </a:gs>
                    <a:gs pos="100000">
                      <a:srgbClr val="CC00CC"/>
                    </a:gs>
                  </a:gsLst>
                  <a:lin ang="0" scaled="0"/>
                </a:gra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s-E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Cuadro de texto 5">
            <a:extLst>
              <a:ext uri="{FF2B5EF4-FFF2-40B4-BE49-F238E27FC236}">
                <a16:creationId xmlns:a16="http://schemas.microsoft.com/office/drawing/2014/main" id="{22BF2E71-C936-403F-B3F8-6CDF5713F8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677637"/>
            <a:ext cx="12192000" cy="188752"/>
          </a:xfrm>
          <a:prstGeom prst="rect">
            <a:avLst/>
          </a:prstGeom>
          <a:gradFill>
            <a:gsLst>
              <a:gs pos="0">
                <a:srgbClr val="6600CC"/>
              </a:gs>
              <a:gs pos="100000">
                <a:srgbClr val="CC00CC"/>
              </a:gs>
            </a:gsLst>
            <a:lin ang="0" scaled="0"/>
          </a:gra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b" anchorCtr="0">
            <a:no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endParaRPr lang="es-E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100" b="1" dirty="0">
                <a:gradFill>
                  <a:gsLst>
                    <a:gs pos="0">
                      <a:srgbClr val="E7E6E6"/>
                    </a:gs>
                    <a:gs pos="100000">
                      <a:srgbClr val="CC00CC"/>
                    </a:gs>
                  </a:gsLst>
                  <a:lin ang="0" scaled="0"/>
                </a:gra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s-E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5893BDC-89F5-453F-AFEA-6617E025EA23}"/>
              </a:ext>
            </a:extLst>
          </p:cNvPr>
          <p:cNvSpPr txBox="1"/>
          <p:nvPr/>
        </p:nvSpPr>
        <p:spPr>
          <a:xfrm>
            <a:off x="588628" y="818061"/>
            <a:ext cx="2164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Bahnschrift SemiBold Condensed" panose="020B0502040204020203" pitchFamily="34" charset="0"/>
              </a:rPr>
              <a:t>Resolución directa: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EE62E00-0E8B-468D-987E-8923F0C7A583}"/>
              </a:ext>
            </a:extLst>
          </p:cNvPr>
          <p:cNvSpPr txBox="1"/>
          <p:nvPr/>
        </p:nvSpPr>
        <p:spPr>
          <a:xfrm>
            <a:off x="588627" y="1418280"/>
            <a:ext cx="110217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latin typeface="Bahnschrift Light" panose="020B0502040204020203" pitchFamily="34" charset="0"/>
              </a:rPr>
              <a:t>No podemos resolver el problema de forma óptima para los casos originales, pero </a:t>
            </a:r>
            <a:r>
              <a:rPr lang="es-ES" b="1" dirty="0">
                <a:latin typeface="Bahnschrift Light" panose="020B0502040204020203" pitchFamily="34" charset="0"/>
              </a:rPr>
              <a:t>sí para unos más pequeños</a:t>
            </a:r>
            <a:r>
              <a:rPr lang="es-ES" dirty="0">
                <a:latin typeface="Bahnschrift Light" panose="020B0502040204020203" pitchFamily="34" charset="0"/>
              </a:rPr>
              <a:t>.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CE9EA3D-A20E-4BF8-ADB2-EB83673928A1}"/>
              </a:ext>
            </a:extLst>
          </p:cNvPr>
          <p:cNvSpPr txBox="1"/>
          <p:nvPr/>
        </p:nvSpPr>
        <p:spPr>
          <a:xfrm>
            <a:off x="496349" y="63482"/>
            <a:ext cx="4102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Aproximaciones previas</a:t>
            </a:r>
          </a:p>
        </p:txBody>
      </p:sp>
    </p:spTree>
    <p:extLst>
      <p:ext uri="{BB962C8B-B14F-4D97-AF65-F5344CB8AC3E}">
        <p14:creationId xmlns:p14="http://schemas.microsoft.com/office/powerpoint/2010/main" val="2921159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"/>
    </mc:Choice>
    <mc:Fallback xmlns="">
      <p:transition spd="slow" advTm="33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 de texto 5">
            <a:extLst>
              <a:ext uri="{FF2B5EF4-FFF2-40B4-BE49-F238E27FC236}">
                <a16:creationId xmlns:a16="http://schemas.microsoft.com/office/drawing/2014/main" id="{45614DC1-4CE1-4458-9A43-8663E01C58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-1"/>
            <a:ext cx="12192000" cy="587229"/>
          </a:xfrm>
          <a:prstGeom prst="rect">
            <a:avLst/>
          </a:prstGeom>
          <a:gradFill>
            <a:gsLst>
              <a:gs pos="0">
                <a:srgbClr val="6600CC"/>
              </a:gs>
              <a:gs pos="100000">
                <a:srgbClr val="CC00CC"/>
              </a:gs>
            </a:gsLst>
            <a:lin ang="0" scaled="0"/>
          </a:gra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b" anchorCtr="0">
            <a:no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endParaRPr lang="es-E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100" b="1" dirty="0">
                <a:gradFill>
                  <a:gsLst>
                    <a:gs pos="0">
                      <a:srgbClr val="E7E6E6"/>
                    </a:gs>
                    <a:gs pos="100000">
                      <a:srgbClr val="CC00CC"/>
                    </a:gs>
                  </a:gsLst>
                  <a:lin ang="0" scaled="0"/>
                </a:gra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s-E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Cuadro de texto 5">
            <a:extLst>
              <a:ext uri="{FF2B5EF4-FFF2-40B4-BE49-F238E27FC236}">
                <a16:creationId xmlns:a16="http://schemas.microsoft.com/office/drawing/2014/main" id="{22BF2E71-C936-403F-B3F8-6CDF5713F8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677637"/>
            <a:ext cx="12192000" cy="188752"/>
          </a:xfrm>
          <a:prstGeom prst="rect">
            <a:avLst/>
          </a:prstGeom>
          <a:gradFill>
            <a:gsLst>
              <a:gs pos="0">
                <a:srgbClr val="6600CC"/>
              </a:gs>
              <a:gs pos="100000">
                <a:srgbClr val="CC00CC"/>
              </a:gs>
            </a:gsLst>
            <a:lin ang="0" scaled="0"/>
          </a:gra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b" anchorCtr="0">
            <a:no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endParaRPr lang="es-E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100" b="1" dirty="0">
                <a:gradFill>
                  <a:gsLst>
                    <a:gs pos="0">
                      <a:srgbClr val="E7E6E6"/>
                    </a:gs>
                    <a:gs pos="100000">
                      <a:srgbClr val="CC00CC"/>
                    </a:gs>
                  </a:gsLst>
                  <a:lin ang="0" scaled="0"/>
                </a:gra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s-E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5893BDC-89F5-453F-AFEA-6617E025EA23}"/>
              </a:ext>
            </a:extLst>
          </p:cNvPr>
          <p:cNvSpPr txBox="1"/>
          <p:nvPr/>
        </p:nvSpPr>
        <p:spPr>
          <a:xfrm>
            <a:off x="588628" y="818061"/>
            <a:ext cx="2164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Bahnschrift SemiBold Condensed" panose="020B0502040204020203" pitchFamily="34" charset="0"/>
              </a:rPr>
              <a:t>Resolución directa: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EE62E00-0E8B-468D-987E-8923F0C7A583}"/>
              </a:ext>
            </a:extLst>
          </p:cNvPr>
          <p:cNvSpPr txBox="1"/>
          <p:nvPr/>
        </p:nvSpPr>
        <p:spPr>
          <a:xfrm>
            <a:off x="588627" y="1418280"/>
            <a:ext cx="110217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latin typeface="Bahnschrift Light" panose="020B0502040204020203" pitchFamily="34" charset="0"/>
              </a:rPr>
              <a:t>No podemos resolver el problema de forma óptima para los casos originales, pero </a:t>
            </a:r>
            <a:r>
              <a:rPr lang="es-ES" b="1" dirty="0">
                <a:latin typeface="Bahnschrift Light" panose="020B0502040204020203" pitchFamily="34" charset="0"/>
              </a:rPr>
              <a:t>sí para unos más pequeños</a:t>
            </a:r>
            <a:r>
              <a:rPr lang="es-ES" dirty="0">
                <a:latin typeface="Bahnschrift Light" panose="020B0502040204020203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>
              <a:latin typeface="Bahnschrift Ligh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latin typeface="Bahnschrift Light" panose="020B0502040204020203" pitchFamily="34" charset="0"/>
              </a:rPr>
              <a:t>Decimos que un número pertenece al </a:t>
            </a:r>
            <a:r>
              <a:rPr lang="es-ES" b="1" dirty="0">
                <a:latin typeface="Bahnschrift Light" panose="020B0502040204020203" pitchFamily="34" charset="0"/>
              </a:rPr>
              <a:t>nivel k</a:t>
            </a:r>
            <a:r>
              <a:rPr lang="es-ES" dirty="0">
                <a:latin typeface="Bahnschrift Light" panose="020B0502040204020203" pitchFamily="34" charset="0"/>
              </a:rPr>
              <a:t> si necesitamos k primos permitidos para formarlo.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CE9EA3D-A20E-4BF8-ADB2-EB83673928A1}"/>
              </a:ext>
            </a:extLst>
          </p:cNvPr>
          <p:cNvSpPr txBox="1"/>
          <p:nvPr/>
        </p:nvSpPr>
        <p:spPr>
          <a:xfrm>
            <a:off x="496349" y="63482"/>
            <a:ext cx="4102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Aproximaciones previas</a:t>
            </a:r>
          </a:p>
        </p:txBody>
      </p:sp>
    </p:spTree>
    <p:extLst>
      <p:ext uri="{BB962C8B-B14F-4D97-AF65-F5344CB8AC3E}">
        <p14:creationId xmlns:p14="http://schemas.microsoft.com/office/powerpoint/2010/main" val="849998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"/>
    </mc:Choice>
    <mc:Fallback xmlns="">
      <p:transition spd="slow" advTm="32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 de texto 5">
            <a:extLst>
              <a:ext uri="{FF2B5EF4-FFF2-40B4-BE49-F238E27FC236}">
                <a16:creationId xmlns:a16="http://schemas.microsoft.com/office/drawing/2014/main" id="{45614DC1-4CE1-4458-9A43-8663E01C58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-1"/>
            <a:ext cx="12192000" cy="587229"/>
          </a:xfrm>
          <a:prstGeom prst="rect">
            <a:avLst/>
          </a:prstGeom>
          <a:gradFill>
            <a:gsLst>
              <a:gs pos="0">
                <a:srgbClr val="6600CC"/>
              </a:gs>
              <a:gs pos="100000">
                <a:srgbClr val="CC00CC"/>
              </a:gs>
            </a:gsLst>
            <a:lin ang="0" scaled="0"/>
          </a:gra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b" anchorCtr="0">
            <a:no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endParaRPr lang="es-E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100" b="1" dirty="0">
                <a:gradFill>
                  <a:gsLst>
                    <a:gs pos="0">
                      <a:srgbClr val="E7E6E6"/>
                    </a:gs>
                    <a:gs pos="100000">
                      <a:srgbClr val="CC00CC"/>
                    </a:gs>
                  </a:gsLst>
                  <a:lin ang="0" scaled="0"/>
                </a:gra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s-E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Cuadro de texto 5">
            <a:extLst>
              <a:ext uri="{FF2B5EF4-FFF2-40B4-BE49-F238E27FC236}">
                <a16:creationId xmlns:a16="http://schemas.microsoft.com/office/drawing/2014/main" id="{22BF2E71-C936-403F-B3F8-6CDF5713F8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677637"/>
            <a:ext cx="12192000" cy="188752"/>
          </a:xfrm>
          <a:prstGeom prst="rect">
            <a:avLst/>
          </a:prstGeom>
          <a:gradFill>
            <a:gsLst>
              <a:gs pos="0">
                <a:srgbClr val="6600CC"/>
              </a:gs>
              <a:gs pos="100000">
                <a:srgbClr val="CC00CC"/>
              </a:gs>
            </a:gsLst>
            <a:lin ang="0" scaled="0"/>
          </a:gra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b" anchorCtr="0">
            <a:no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endParaRPr lang="es-E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100" b="1" dirty="0">
                <a:gradFill>
                  <a:gsLst>
                    <a:gs pos="0">
                      <a:srgbClr val="E7E6E6"/>
                    </a:gs>
                    <a:gs pos="100000">
                      <a:srgbClr val="CC00CC"/>
                    </a:gs>
                  </a:gsLst>
                  <a:lin ang="0" scaled="0"/>
                </a:gra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s-E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5893BDC-89F5-453F-AFEA-6617E025EA23}"/>
              </a:ext>
            </a:extLst>
          </p:cNvPr>
          <p:cNvSpPr txBox="1"/>
          <p:nvPr/>
        </p:nvSpPr>
        <p:spPr>
          <a:xfrm>
            <a:off x="588628" y="818061"/>
            <a:ext cx="2164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Bahnschrift SemiBold Condensed" panose="020B0502040204020203" pitchFamily="34" charset="0"/>
              </a:rPr>
              <a:t>Resolución directa: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EE62E00-0E8B-468D-987E-8923F0C7A583}"/>
              </a:ext>
            </a:extLst>
          </p:cNvPr>
          <p:cNvSpPr txBox="1"/>
          <p:nvPr/>
        </p:nvSpPr>
        <p:spPr>
          <a:xfrm>
            <a:off x="588627" y="1418280"/>
            <a:ext cx="110217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latin typeface="Bahnschrift Light" panose="020B0502040204020203" pitchFamily="34" charset="0"/>
              </a:rPr>
              <a:t>No podemos resolver el problema de forma óptima para los casos originales, pero </a:t>
            </a:r>
            <a:r>
              <a:rPr lang="es-ES" b="1" dirty="0">
                <a:latin typeface="Bahnschrift Light" panose="020B0502040204020203" pitchFamily="34" charset="0"/>
              </a:rPr>
              <a:t>sí para unos más pequeños</a:t>
            </a:r>
            <a:r>
              <a:rPr lang="es-ES" dirty="0">
                <a:latin typeface="Bahnschrift Light" panose="020B0502040204020203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>
              <a:latin typeface="Bahnschrift Ligh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latin typeface="Bahnschrift Light" panose="020B0502040204020203" pitchFamily="34" charset="0"/>
              </a:rPr>
              <a:t>Decimos que un número pertenece al </a:t>
            </a:r>
            <a:r>
              <a:rPr lang="es-ES" b="1" dirty="0">
                <a:latin typeface="Bahnschrift Light" panose="020B0502040204020203" pitchFamily="34" charset="0"/>
              </a:rPr>
              <a:t>nivel k</a:t>
            </a:r>
            <a:r>
              <a:rPr lang="es-ES" dirty="0">
                <a:latin typeface="Bahnschrift Light" panose="020B0502040204020203" pitchFamily="34" charset="0"/>
              </a:rPr>
              <a:t> si necesitamos k primos permitidos para formarlo.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CE9EA3D-A20E-4BF8-ADB2-EB83673928A1}"/>
              </a:ext>
            </a:extLst>
          </p:cNvPr>
          <p:cNvSpPr txBox="1"/>
          <p:nvPr/>
        </p:nvSpPr>
        <p:spPr>
          <a:xfrm>
            <a:off x="496349" y="63482"/>
            <a:ext cx="4102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Aproximaciones previas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C2750170-2905-49F3-A7FB-014CF4F35F39}"/>
              </a:ext>
            </a:extLst>
          </p:cNvPr>
          <p:cNvSpPr txBox="1"/>
          <p:nvPr/>
        </p:nvSpPr>
        <p:spPr>
          <a:xfrm>
            <a:off x="924184" y="2757163"/>
            <a:ext cx="77835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Bahnschrift Light" panose="020B0502040204020203" pitchFamily="34" charset="0"/>
              </a:rPr>
              <a:t>Números de nivel 1  = primos admitidos</a:t>
            </a:r>
          </a:p>
          <a:p>
            <a:r>
              <a:rPr lang="es-ES" dirty="0">
                <a:latin typeface="Bahnschrift Light" panose="020B0502040204020203" pitchFamily="34" charset="0"/>
              </a:rPr>
              <a:t>Números de nivel 2 = formados por dos números de nivel 1</a:t>
            </a:r>
          </a:p>
          <a:p>
            <a:r>
              <a:rPr lang="es-ES" dirty="0">
                <a:latin typeface="Bahnschrift Light" panose="020B0502040204020203" pitchFamily="34" charset="0"/>
              </a:rPr>
              <a:t>Números de nivel 3 = formados por un número de nivel 1 y otro de nivel 2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4FEB7EA2-8A09-473E-BFC5-577C9A4A620F}"/>
              </a:ext>
            </a:extLst>
          </p:cNvPr>
          <p:cNvSpPr txBox="1"/>
          <p:nvPr/>
        </p:nvSpPr>
        <p:spPr>
          <a:xfrm>
            <a:off x="8906313" y="3456155"/>
            <a:ext cx="2869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latin typeface="Bahnschrift Light" panose="020B0502040204020203" pitchFamily="34" charset="0"/>
              </a:rPr>
              <a:t>Búsqueda en anchura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2AB27FB-5750-4F5E-A51F-9A3ED60A08B6}"/>
              </a:ext>
            </a:extLst>
          </p:cNvPr>
          <p:cNvSpPr txBox="1"/>
          <p:nvPr/>
        </p:nvSpPr>
        <p:spPr>
          <a:xfrm>
            <a:off x="1842781" y="3554713"/>
            <a:ext cx="3271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.</a:t>
            </a:r>
          </a:p>
          <a:p>
            <a:r>
              <a:rPr lang="es-ES" dirty="0"/>
              <a:t>.</a:t>
            </a:r>
          </a:p>
          <a:p>
            <a:r>
              <a:rPr lang="es-ES" dirty="0"/>
              <a:t>. </a:t>
            </a:r>
          </a:p>
        </p:txBody>
      </p:sp>
      <p:sp>
        <p:nvSpPr>
          <p:cNvPr id="11" name="Cerrar llave 10">
            <a:extLst>
              <a:ext uri="{FF2B5EF4-FFF2-40B4-BE49-F238E27FC236}">
                <a16:creationId xmlns:a16="http://schemas.microsoft.com/office/drawing/2014/main" id="{0D3035C4-24C8-4AD7-AF6D-C4D163801E12}"/>
              </a:ext>
            </a:extLst>
          </p:cNvPr>
          <p:cNvSpPr/>
          <p:nvPr/>
        </p:nvSpPr>
        <p:spPr>
          <a:xfrm>
            <a:off x="8640661" y="2786822"/>
            <a:ext cx="67112" cy="1691221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20547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"/>
    </mc:Choice>
    <mc:Fallback xmlns="">
      <p:transition spd="slow" advTm="38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 de texto 5">
            <a:extLst>
              <a:ext uri="{FF2B5EF4-FFF2-40B4-BE49-F238E27FC236}">
                <a16:creationId xmlns:a16="http://schemas.microsoft.com/office/drawing/2014/main" id="{45614DC1-4CE1-4458-9A43-8663E01C58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-1"/>
            <a:ext cx="12192000" cy="587229"/>
          </a:xfrm>
          <a:prstGeom prst="rect">
            <a:avLst/>
          </a:prstGeom>
          <a:gradFill>
            <a:gsLst>
              <a:gs pos="0">
                <a:srgbClr val="6600CC"/>
              </a:gs>
              <a:gs pos="100000">
                <a:srgbClr val="CC00CC"/>
              </a:gs>
            </a:gsLst>
            <a:lin ang="0" scaled="0"/>
          </a:gra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b" anchorCtr="0">
            <a:no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endParaRPr lang="es-E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100" b="1" dirty="0">
                <a:gradFill>
                  <a:gsLst>
                    <a:gs pos="0">
                      <a:srgbClr val="E7E6E6"/>
                    </a:gs>
                    <a:gs pos="100000">
                      <a:srgbClr val="CC00CC"/>
                    </a:gs>
                  </a:gsLst>
                  <a:lin ang="0" scaled="0"/>
                </a:gra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s-E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Cuadro de texto 5">
            <a:extLst>
              <a:ext uri="{FF2B5EF4-FFF2-40B4-BE49-F238E27FC236}">
                <a16:creationId xmlns:a16="http://schemas.microsoft.com/office/drawing/2014/main" id="{22BF2E71-C936-403F-B3F8-6CDF5713F8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677637"/>
            <a:ext cx="12192000" cy="188752"/>
          </a:xfrm>
          <a:prstGeom prst="rect">
            <a:avLst/>
          </a:prstGeom>
          <a:gradFill>
            <a:gsLst>
              <a:gs pos="0">
                <a:srgbClr val="6600CC"/>
              </a:gs>
              <a:gs pos="100000">
                <a:srgbClr val="CC00CC"/>
              </a:gs>
            </a:gsLst>
            <a:lin ang="0" scaled="0"/>
          </a:gra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b" anchorCtr="0">
            <a:no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endParaRPr lang="es-E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100" b="1" dirty="0">
                <a:gradFill>
                  <a:gsLst>
                    <a:gs pos="0">
                      <a:srgbClr val="E7E6E6"/>
                    </a:gs>
                    <a:gs pos="100000">
                      <a:srgbClr val="CC00CC"/>
                    </a:gs>
                  </a:gsLst>
                  <a:lin ang="0" scaled="0"/>
                </a:gra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s-E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5893BDC-89F5-453F-AFEA-6617E025EA23}"/>
              </a:ext>
            </a:extLst>
          </p:cNvPr>
          <p:cNvSpPr txBox="1"/>
          <p:nvPr/>
        </p:nvSpPr>
        <p:spPr>
          <a:xfrm>
            <a:off x="588628" y="818061"/>
            <a:ext cx="2164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Bahnschrift SemiBold Condensed" panose="020B0502040204020203" pitchFamily="34" charset="0"/>
              </a:rPr>
              <a:t>Resolución directa: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EE62E00-0E8B-468D-987E-8923F0C7A583}"/>
              </a:ext>
            </a:extLst>
          </p:cNvPr>
          <p:cNvSpPr txBox="1"/>
          <p:nvPr/>
        </p:nvSpPr>
        <p:spPr>
          <a:xfrm>
            <a:off x="588627" y="1418280"/>
            <a:ext cx="1102173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latin typeface="Bahnschrift Light" panose="020B0502040204020203" pitchFamily="34" charset="0"/>
              </a:rPr>
              <a:t>No podemos resolver el problema de forma óptima para los casos originales, pero </a:t>
            </a:r>
            <a:r>
              <a:rPr lang="es-ES" b="1" dirty="0">
                <a:latin typeface="Bahnschrift Light" panose="020B0502040204020203" pitchFamily="34" charset="0"/>
              </a:rPr>
              <a:t>sí para unos más pequeños</a:t>
            </a:r>
            <a:r>
              <a:rPr lang="es-ES" dirty="0">
                <a:latin typeface="Bahnschrift Light" panose="020B0502040204020203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>
              <a:latin typeface="Bahnschrift Ligh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latin typeface="Bahnschrift Light" panose="020B0502040204020203" pitchFamily="34" charset="0"/>
              </a:rPr>
              <a:t>Decimos que un número pertenece al </a:t>
            </a:r>
            <a:r>
              <a:rPr lang="es-ES" b="1" dirty="0">
                <a:latin typeface="Bahnschrift Light" panose="020B0502040204020203" pitchFamily="34" charset="0"/>
              </a:rPr>
              <a:t>nivel k</a:t>
            </a:r>
            <a:r>
              <a:rPr lang="es-ES" dirty="0">
                <a:latin typeface="Bahnschrift Light" panose="020B0502040204020203" pitchFamily="34" charset="0"/>
              </a:rPr>
              <a:t> si necesitamos k primos permitidos para formarlo.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>
              <a:latin typeface="Bahnschrift Ligh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>
              <a:latin typeface="Bahnschrift Ligh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>
              <a:latin typeface="Bahnschrift Ligh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>
              <a:latin typeface="Bahnschrift Ligh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>
              <a:latin typeface="Bahnschrift Ligh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>
              <a:latin typeface="Bahnschrift Ligh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>
              <a:latin typeface="Bahnschrift Ligh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>
              <a:latin typeface="Bahnschrift Light" panose="020B0502040204020203" pitchFamily="34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CE9EA3D-A20E-4BF8-ADB2-EB83673928A1}"/>
              </a:ext>
            </a:extLst>
          </p:cNvPr>
          <p:cNvSpPr txBox="1"/>
          <p:nvPr/>
        </p:nvSpPr>
        <p:spPr>
          <a:xfrm>
            <a:off x="496349" y="63482"/>
            <a:ext cx="4102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Aproximaciones previas</a:t>
            </a:r>
          </a:p>
        </p:txBody>
      </p:sp>
      <p:graphicFrame>
        <p:nvGraphicFramePr>
          <p:cNvPr id="12" name="Tabla 11">
            <a:extLst>
              <a:ext uri="{FF2B5EF4-FFF2-40B4-BE49-F238E27FC236}">
                <a16:creationId xmlns:a16="http://schemas.microsoft.com/office/drawing/2014/main" id="{12A12CF2-903A-4C78-B055-4CB0D5B67B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9304761"/>
              </p:ext>
            </p:extLst>
          </p:nvPr>
        </p:nvGraphicFramePr>
        <p:xfrm>
          <a:off x="2133935" y="3288173"/>
          <a:ext cx="6486477" cy="137499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29652">
                  <a:extLst>
                    <a:ext uri="{9D8B030D-6E8A-4147-A177-3AD203B41FA5}">
                      <a16:colId xmlns:a16="http://schemas.microsoft.com/office/drawing/2014/main" val="2042852283"/>
                    </a:ext>
                  </a:extLst>
                </a:gridCol>
                <a:gridCol w="1351184">
                  <a:extLst>
                    <a:ext uri="{9D8B030D-6E8A-4147-A177-3AD203B41FA5}">
                      <a16:colId xmlns:a16="http://schemas.microsoft.com/office/drawing/2014/main" val="1012711440"/>
                    </a:ext>
                  </a:extLst>
                </a:gridCol>
                <a:gridCol w="1468365">
                  <a:extLst>
                    <a:ext uri="{9D8B030D-6E8A-4147-A177-3AD203B41FA5}">
                      <a16:colId xmlns:a16="http://schemas.microsoft.com/office/drawing/2014/main" val="3328843387"/>
                    </a:ext>
                  </a:extLst>
                </a:gridCol>
                <a:gridCol w="1437276">
                  <a:extLst>
                    <a:ext uri="{9D8B030D-6E8A-4147-A177-3AD203B41FA5}">
                      <a16:colId xmlns:a16="http://schemas.microsoft.com/office/drawing/2014/main" val="2542000320"/>
                    </a:ext>
                  </a:extLst>
                </a:gridCol>
              </a:tblGrid>
              <a:tr h="44867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 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00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solidFill>
                            <a:schemeClr val="tx1"/>
                          </a:solidFill>
                          <a:effectLst/>
                          <a:latin typeface="Bahnschrift SemiBold Condensed" panose="020B0502040204020203" pitchFamily="34" charset="0"/>
                        </a:rPr>
                        <a:t>Nivel 3</a:t>
                      </a:r>
                      <a:endParaRPr lang="es-ES" sz="1400" dirty="0">
                        <a:solidFill>
                          <a:schemeClr val="tx1"/>
                        </a:solidFill>
                        <a:effectLst/>
                        <a:latin typeface="Bahnschrift SemiBold Condensed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00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solidFill>
                            <a:schemeClr val="tx1"/>
                          </a:solidFill>
                          <a:effectLst/>
                          <a:latin typeface="Bahnschrift SemiBold Condensed" panose="020B0502040204020203" pitchFamily="34" charset="0"/>
                        </a:rPr>
                        <a:t>Nivel 4</a:t>
                      </a:r>
                      <a:endParaRPr lang="es-ES" sz="1400" dirty="0">
                        <a:solidFill>
                          <a:schemeClr val="tx1"/>
                        </a:solidFill>
                        <a:effectLst/>
                        <a:latin typeface="Bahnschrift SemiBold Condensed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00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solidFill>
                            <a:schemeClr val="tx1"/>
                          </a:solidFill>
                          <a:effectLst/>
                          <a:latin typeface="Bahnschrift SemiBold Condensed" panose="020B0502040204020203" pitchFamily="34" charset="0"/>
                        </a:rPr>
                        <a:t>Nivel 5</a:t>
                      </a:r>
                      <a:endParaRPr lang="es-ES" sz="1400" dirty="0">
                        <a:solidFill>
                          <a:schemeClr val="tx1"/>
                        </a:solidFill>
                        <a:effectLst/>
                        <a:latin typeface="Bahnschrift SemiBold Condensed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00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0878394"/>
                  </a:ext>
                </a:extLst>
              </a:tr>
              <a:tr h="42783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solidFill>
                            <a:schemeClr val="tx1"/>
                          </a:solidFill>
                          <a:effectLst/>
                          <a:latin typeface="Bahnschrift SemiBold Condensed" panose="020B0502040204020203" pitchFamily="34" charset="0"/>
                        </a:rPr>
                        <a:t>Tiempo (s)</a:t>
                      </a:r>
                      <a:endParaRPr lang="es-ES" sz="1400" dirty="0">
                        <a:solidFill>
                          <a:schemeClr val="tx1"/>
                        </a:solidFill>
                        <a:effectLst/>
                        <a:latin typeface="Bahnschrift SemiBold Condensed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00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  <a:latin typeface="Bahnschrift SemiBold Condensed" panose="020B0502040204020203" pitchFamily="34" charset="0"/>
                        </a:rPr>
                        <a:t>0,145 - 0,155</a:t>
                      </a:r>
                      <a:endParaRPr lang="es-ES" sz="1200">
                        <a:effectLst/>
                        <a:latin typeface="Bahnschrift SemiBold Condensed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  <a:latin typeface="Bahnschrift SemiBold Condensed" panose="020B0502040204020203" pitchFamily="34" charset="0"/>
                        </a:rPr>
                        <a:t>4,3 - 5</a:t>
                      </a:r>
                      <a:endParaRPr lang="es-ES" sz="1200" dirty="0">
                        <a:effectLst/>
                        <a:latin typeface="Bahnschrift SemiBold Condensed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  <a:latin typeface="Bahnschrift SemiBold Condensed" panose="020B0502040204020203" pitchFamily="34" charset="0"/>
                        </a:rPr>
                        <a:t>165 - 200</a:t>
                      </a:r>
                      <a:endParaRPr lang="es-ES" sz="1200" dirty="0">
                        <a:effectLst/>
                        <a:latin typeface="Bahnschrift SemiBold Condensed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3188021"/>
                  </a:ext>
                </a:extLst>
              </a:tr>
              <a:tr h="42783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solidFill>
                            <a:schemeClr val="tx1"/>
                          </a:solidFill>
                          <a:effectLst/>
                          <a:latin typeface="Bahnschrift SemiBold Condensed" panose="020B0502040204020203" pitchFamily="34" charset="0"/>
                        </a:rPr>
                        <a:t>Números diferentes que podemos obtener</a:t>
                      </a:r>
                      <a:endParaRPr lang="es-ES" sz="1400" dirty="0">
                        <a:solidFill>
                          <a:schemeClr val="tx1"/>
                        </a:solidFill>
                        <a:effectLst/>
                        <a:latin typeface="Bahnschrift SemiBold Condensed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00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  <a:latin typeface="Bahnschrift SemiBold Condensed" panose="020B0502040204020203" pitchFamily="34" charset="0"/>
                        </a:rPr>
                        <a:t>6500 -7250</a:t>
                      </a:r>
                      <a:endParaRPr lang="es-ES" sz="1200" dirty="0">
                        <a:effectLst/>
                        <a:latin typeface="Bahnschrift SemiBold Condensed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  <a:latin typeface="Bahnschrift SemiBold Condensed" panose="020B0502040204020203" pitchFamily="34" charset="0"/>
                        </a:rPr>
                        <a:t>124750 - 145000</a:t>
                      </a:r>
                      <a:endParaRPr lang="es-ES" sz="1200" dirty="0">
                        <a:effectLst/>
                        <a:latin typeface="Bahnschrift SemiBold Condensed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  <a:latin typeface="Bahnschrift SemiBold Condensed" panose="020B0502040204020203" pitchFamily="34" charset="0"/>
                        </a:rPr>
                        <a:t>2,4*10</a:t>
                      </a:r>
                      <a:r>
                        <a:rPr lang="es-ES" sz="1400" baseline="30000" dirty="0">
                          <a:effectLst/>
                          <a:latin typeface="Bahnschrift SemiBold Condensed" panose="020B0502040204020203" pitchFamily="34" charset="0"/>
                        </a:rPr>
                        <a:t>6</a:t>
                      </a:r>
                      <a:r>
                        <a:rPr lang="es-ES" sz="1400" dirty="0">
                          <a:effectLst/>
                          <a:latin typeface="Bahnschrift SemiBold Condensed" panose="020B0502040204020203" pitchFamily="34" charset="0"/>
                        </a:rPr>
                        <a:t> – 2,7*10</a:t>
                      </a:r>
                      <a:r>
                        <a:rPr lang="es-ES" sz="1400" baseline="30000" dirty="0">
                          <a:effectLst/>
                          <a:latin typeface="Bahnschrift SemiBold Condensed" panose="020B0502040204020203" pitchFamily="34" charset="0"/>
                        </a:rPr>
                        <a:t>6</a:t>
                      </a:r>
                      <a:endParaRPr lang="es-ES" sz="1200" dirty="0">
                        <a:effectLst/>
                        <a:latin typeface="Bahnschrift SemiBold Condensed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6410359"/>
                  </a:ext>
                </a:extLst>
              </a:tr>
            </a:tbl>
          </a:graphicData>
        </a:graphic>
      </p:graphicFrame>
      <p:sp>
        <p:nvSpPr>
          <p:cNvPr id="13" name="CuadroTexto 12">
            <a:extLst>
              <a:ext uri="{FF2B5EF4-FFF2-40B4-BE49-F238E27FC236}">
                <a16:creationId xmlns:a16="http://schemas.microsoft.com/office/drawing/2014/main" id="{CB839260-50F9-4C91-A11C-0550E18256F3}"/>
              </a:ext>
            </a:extLst>
          </p:cNvPr>
          <p:cNvSpPr txBox="1"/>
          <p:nvPr/>
        </p:nvSpPr>
        <p:spPr>
          <a:xfrm>
            <a:off x="588628" y="2704961"/>
            <a:ext cx="2164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Bahnschrift SemiBold Condensed" panose="020B0502040204020203" pitchFamily="34" charset="0"/>
              </a:rPr>
              <a:t>Resultados: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8F1A811F-F6A1-4312-9D41-08425A968D9D}"/>
              </a:ext>
            </a:extLst>
          </p:cNvPr>
          <p:cNvSpPr/>
          <p:nvPr/>
        </p:nvSpPr>
        <p:spPr>
          <a:xfrm>
            <a:off x="5612235" y="3147726"/>
            <a:ext cx="1677799" cy="1625768"/>
          </a:xfrm>
          <a:prstGeom prst="rect">
            <a:avLst/>
          </a:prstGeom>
          <a:solidFill>
            <a:srgbClr val="FF0000">
              <a:alpha val="14118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7DC9848B-8694-46F0-914C-9E7F9147BB3B}"/>
              </a:ext>
            </a:extLst>
          </p:cNvPr>
          <p:cNvSpPr txBox="1"/>
          <p:nvPr/>
        </p:nvSpPr>
        <p:spPr>
          <a:xfrm>
            <a:off x="9315300" y="2732966"/>
            <a:ext cx="2164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FF0000"/>
                </a:solidFill>
              </a:rPr>
              <a:t>Podemos precalcular hasta el nivel 4</a:t>
            </a:r>
          </a:p>
        </p:txBody>
      </p: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C08EDCE8-2BE1-4446-A051-CC3D98BD7411}"/>
              </a:ext>
            </a:extLst>
          </p:cNvPr>
          <p:cNvCxnSpPr>
            <a:cxnSpLocks/>
          </p:cNvCxnSpPr>
          <p:nvPr/>
        </p:nvCxnSpPr>
        <p:spPr>
          <a:xfrm flipH="1">
            <a:off x="7290034" y="3056132"/>
            <a:ext cx="1996581" cy="37286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6978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7"/>
    </mc:Choice>
    <mc:Fallback xmlns="">
      <p:transition spd="slow" advTm="47"/>
    </mc:Fallback>
  </mc:AlternateContent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1064</TotalTime>
  <Words>1929</Words>
  <Application>Microsoft Office PowerPoint</Application>
  <PresentationFormat>Panorámica</PresentationFormat>
  <Paragraphs>456</Paragraphs>
  <Slides>28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28</vt:i4>
      </vt:variant>
    </vt:vector>
  </HeadingPairs>
  <TitlesOfParts>
    <vt:vector size="36" baseType="lpstr">
      <vt:lpstr>Arial</vt:lpstr>
      <vt:lpstr>Arial Black</vt:lpstr>
      <vt:lpstr>Bahnschrift Light</vt:lpstr>
      <vt:lpstr>Bahnschrift SemiBold Condensed</vt:lpstr>
      <vt:lpstr>Calibri</vt:lpstr>
      <vt:lpstr>Calibri Light</vt:lpstr>
      <vt:lpstr>Cambria Math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ALBERTO MAUREL SERRANO</dc:creator>
  <cp:lastModifiedBy>ALBERTO MAUREL SERRANO</cp:lastModifiedBy>
  <cp:revision>41</cp:revision>
  <dcterms:created xsi:type="dcterms:W3CDTF">2019-12-11T19:27:55Z</dcterms:created>
  <dcterms:modified xsi:type="dcterms:W3CDTF">2019-12-15T21:55:39Z</dcterms:modified>
</cp:coreProperties>
</file>