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7" r:id="rId6"/>
    <p:sldId id="268" r:id="rId7"/>
    <p:sldId id="276" r:id="rId8"/>
    <p:sldId id="269" r:id="rId9"/>
    <p:sldId id="277" r:id="rId10"/>
    <p:sldId id="281" r:id="rId11"/>
    <p:sldId id="282" r:id="rId12"/>
    <p:sldId id="278" r:id="rId13"/>
    <p:sldId id="279" r:id="rId14"/>
    <p:sldId id="283" r:id="rId15"/>
    <p:sldId id="280" r:id="rId16"/>
    <p:sldId id="284" r:id="rId17"/>
    <p:sldId id="27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FF8F"/>
    <a:srgbClr val="005426"/>
    <a:srgbClr val="D4B9E9"/>
    <a:srgbClr val="B686DA"/>
    <a:srgbClr val="EFB3E8"/>
    <a:srgbClr val="E8D9F3"/>
    <a:srgbClr val="9E5ECE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67" autoAdjust="0"/>
  </p:normalViewPr>
  <p:slideViewPr>
    <p:cSldViewPr>
      <p:cViewPr>
        <p:scale>
          <a:sx n="100" d="100"/>
          <a:sy n="100" d="100"/>
        </p:scale>
        <p:origin x="-194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1654B-E985-4110-8EBB-9CB056F26E1B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16B5D-7E91-4BBA-99DD-9DA40D5E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16B5D-7E91-4BBA-99DD-9DA40D5E1C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543800" cy="9175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603-D567-4364-910E-A79863575DF4}" type="datetime1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07D-F89A-4AEE-9CAF-6C66611F56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B84-10CB-4FF4-B5C9-971958A374F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BB15-16AB-40CA-AE06-474564F349B0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881-79AE-4138-9912-DA5192D14CA4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1AB7-ED0C-45BB-B552-7DD97E5F0C0B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A43-EBED-4E51-9D48-170506FD3527}" type="datetime1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DA0C-96E9-4E1A-9FF7-FA34DC16D55E}" type="datetime1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555E-9594-464C-BBE5-23ABE63B1BBF}" type="datetime1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7787-1E2F-43C6-AC6E-693198243FE4}" type="datetime1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87A-7B59-4CF5-B182-0F8F7C25CEB1}" type="datetime1">
              <a:rPr lang="en-US" smtClean="0"/>
              <a:t>12/11/2016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AD61BBD-45EF-42F9-AAAB-584D7D8CC33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ED9E4F-545F-464A-83A0-01AE51D7F3C2}" type="datetime1">
              <a:rPr lang="en-US" smtClean="0"/>
              <a:t>12/11/2016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467600" cy="3200400"/>
          </a:xfrm>
        </p:spPr>
        <p:txBody>
          <a:bodyPr/>
          <a:lstStyle/>
          <a:p>
            <a:r>
              <a:rPr lang="en-US" sz="4400" b="1" dirty="0" smtClean="0"/>
              <a:t>MO601 – Project </a:t>
            </a:r>
            <a:r>
              <a:rPr lang="en-US" sz="4400" b="1" dirty="0"/>
              <a:t>4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/>
              <a:t>LISC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Learning </a:t>
            </a:r>
            <a:r>
              <a:rPr lang="en-US" sz="4000" dirty="0"/>
              <a:t>Instruction Semantics from Code Generators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646176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093311 – Alberto </a:t>
            </a:r>
            <a:r>
              <a:rPr lang="en-US" dirty="0" err="1" smtClean="0"/>
              <a:t>Arruda</a:t>
            </a:r>
            <a:r>
              <a:rPr lang="en-US" dirty="0" smtClean="0"/>
              <a:t> de Oliveira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07D-F89A-4AEE-9CAF-6C66611F561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72C-69BD-4809-BEA3-6CBA1FDCE115}" type="datetime1">
              <a:rPr lang="en-US" smtClean="0"/>
              <a:t>12/11/2016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LISC Evaluation</a:t>
            </a:r>
            <a:br>
              <a:rPr lang="en-US" dirty="0"/>
            </a:br>
            <a:r>
              <a:rPr lang="en-US" dirty="0" smtClean="0"/>
              <a:t>Completeness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Huge difference between Original and New results, even in comparable experiments</a:t>
            </a:r>
          </a:p>
          <a:p>
            <a:pPr lvl="1"/>
            <a:r>
              <a:rPr lang="en-US" dirty="0" smtClean="0"/>
              <a:t>Over 10 </a:t>
            </a:r>
            <a:r>
              <a:rPr lang="en-US" dirty="0" err="1" smtClean="0"/>
              <a:t>percentual</a:t>
            </a:r>
            <a:r>
              <a:rPr lang="en-US" dirty="0" smtClean="0"/>
              <a:t> points in some cases</a:t>
            </a:r>
          </a:p>
          <a:p>
            <a:pPr lvl="1"/>
            <a:endParaRPr lang="en-US" dirty="0"/>
          </a:p>
          <a:p>
            <a:r>
              <a:rPr lang="en-US" dirty="0" smtClean="0"/>
              <a:t>New methodology is more ‘fair’, by not excluding duplicates</a:t>
            </a:r>
          </a:p>
          <a:p>
            <a:endParaRPr lang="en-US" dirty="0"/>
          </a:p>
          <a:p>
            <a:r>
              <a:rPr lang="en-US" dirty="0" smtClean="0"/>
              <a:t>Most complementary </a:t>
            </a:r>
            <a:r>
              <a:rPr lang="en-US" dirty="0" err="1" smtClean="0"/>
              <a:t>automatas</a:t>
            </a:r>
            <a:r>
              <a:rPr lang="en-US" dirty="0" smtClean="0"/>
              <a:t> do not change the final results at all</a:t>
            </a:r>
          </a:p>
          <a:p>
            <a:endParaRPr lang="en-US" dirty="0"/>
          </a:p>
          <a:p>
            <a:r>
              <a:rPr lang="en-US" i="1" dirty="0" err="1" smtClean="0"/>
              <a:t>Ldconfig</a:t>
            </a:r>
            <a:r>
              <a:rPr lang="en-US" i="1" dirty="0" smtClean="0"/>
              <a:t> </a:t>
            </a:r>
            <a:r>
              <a:rPr lang="en-US" dirty="0" smtClean="0"/>
              <a:t>results were very low.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LISC </a:t>
            </a:r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reporting in the original paper was lacking</a:t>
            </a:r>
          </a:p>
          <a:p>
            <a:pPr lvl="1"/>
            <a:r>
              <a:rPr lang="en-US" dirty="0" smtClean="0"/>
              <a:t>Only graphically reports automata creation time</a:t>
            </a:r>
          </a:p>
          <a:p>
            <a:pPr lvl="1"/>
            <a:endParaRPr lang="en-US" dirty="0"/>
          </a:p>
          <a:p>
            <a:r>
              <a:rPr lang="en-US" dirty="0" smtClean="0"/>
              <a:t>Biggest burden in performance is binary lifting</a:t>
            </a:r>
          </a:p>
          <a:p>
            <a:pPr lvl="1"/>
            <a:r>
              <a:rPr lang="en-US" dirty="0" smtClean="0"/>
              <a:t>Liner algorithm with program size</a:t>
            </a:r>
          </a:p>
          <a:p>
            <a:pPr lvl="1"/>
            <a:r>
              <a:rPr lang="en-US" dirty="0" smtClean="0"/>
              <a:t>The authors argue 8h total to lift around 38M instructions, a fifth of which is to dump programs</a:t>
            </a:r>
          </a:p>
          <a:p>
            <a:pPr lvl="1"/>
            <a:r>
              <a:rPr lang="en-US" dirty="0" smtClean="0"/>
              <a:t>Very different results observed in practice</a:t>
            </a:r>
          </a:p>
          <a:p>
            <a:pPr lvl="1"/>
            <a:endParaRPr lang="en-US" dirty="0"/>
          </a:p>
          <a:p>
            <a:r>
              <a:rPr lang="en-US" dirty="0" smtClean="0"/>
              <a:t>Significantly smaller number of instructions took around 13h only to lift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LISC Evaluation</a:t>
            </a:r>
            <a:br>
              <a:rPr lang="en-US" dirty="0"/>
            </a:br>
            <a:r>
              <a:rPr lang="en-US" dirty="0" smtClean="0"/>
              <a:t>Executable dumping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2167"/>
            <a:ext cx="7620000" cy="46566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2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LISC Evaluation</a:t>
            </a:r>
            <a:br>
              <a:rPr lang="en-US" dirty="0"/>
            </a:br>
            <a:r>
              <a:rPr lang="en-US" dirty="0" smtClean="0"/>
              <a:t>Lifting Time Growth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6278"/>
            <a:ext cx="7620000" cy="46284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4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LISC </a:t>
            </a:r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authors argued linear growth, while I obtained a clear quadratic growth</a:t>
            </a:r>
          </a:p>
          <a:p>
            <a:pPr lvl="1"/>
            <a:r>
              <a:rPr lang="en-US" dirty="0" smtClean="0"/>
              <a:t>Around 13 hours to lift around 900</a:t>
            </a:r>
          </a:p>
          <a:p>
            <a:endParaRPr lang="en-US" dirty="0"/>
          </a:p>
          <a:p>
            <a:r>
              <a:rPr lang="en-US" dirty="0" smtClean="0"/>
              <a:t>Not all </a:t>
            </a:r>
            <a:r>
              <a:rPr lang="en-US" dirty="0" err="1" smtClean="0"/>
              <a:t>executables</a:t>
            </a:r>
            <a:r>
              <a:rPr lang="en-US" dirty="0" smtClean="0"/>
              <a:t> could be lifted in a feasible time</a:t>
            </a:r>
          </a:p>
          <a:p>
            <a:endParaRPr lang="en-US" dirty="0"/>
          </a:p>
          <a:p>
            <a:r>
              <a:rPr lang="en-US" i="1" dirty="0" err="1" smtClean="0"/>
              <a:t>Ldconfig</a:t>
            </a:r>
            <a:r>
              <a:rPr lang="en-US" dirty="0" smtClean="0"/>
              <a:t> is the sole outlier</a:t>
            </a:r>
          </a:p>
          <a:p>
            <a:pPr lvl="1"/>
            <a:r>
              <a:rPr lang="en-US" dirty="0" smtClean="0"/>
              <a:t>Also had the absolute worst lifting results</a:t>
            </a:r>
          </a:p>
          <a:p>
            <a:pPr lvl="1"/>
            <a:r>
              <a:rPr lang="en-US" dirty="0" smtClean="0"/>
              <a:t>Although it has some particularities, like highest number of </a:t>
            </a:r>
            <a:r>
              <a:rPr lang="en-US" dirty="0" err="1" smtClean="0"/>
              <a:t>nops</a:t>
            </a:r>
            <a:r>
              <a:rPr lang="en-US" dirty="0" smtClean="0"/>
              <a:t>, no pattern could be found in its dump to explain this fact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6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LISC Evaluation</a:t>
            </a:r>
            <a:br>
              <a:rPr lang="en-US" dirty="0"/>
            </a:br>
            <a:r>
              <a:rPr lang="en-US" dirty="0" smtClean="0"/>
              <a:t>Automata Impact on Performance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8229600" cy="4114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LISC </a:t>
            </a:r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Automata Impact 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performance question not explored by the authors</a:t>
            </a:r>
          </a:p>
          <a:p>
            <a:endParaRPr lang="en-US" dirty="0"/>
          </a:p>
          <a:p>
            <a:r>
              <a:rPr lang="en-US" dirty="0" smtClean="0"/>
              <a:t>Bigger </a:t>
            </a:r>
            <a:r>
              <a:rPr lang="en-US" dirty="0" err="1" smtClean="0"/>
              <a:t>automatas</a:t>
            </a:r>
            <a:r>
              <a:rPr lang="en-US" dirty="0" smtClean="0"/>
              <a:t> in some cases actually </a:t>
            </a:r>
            <a:r>
              <a:rPr lang="en-US" i="1" dirty="0" smtClean="0"/>
              <a:t>decrease </a:t>
            </a:r>
            <a:r>
              <a:rPr lang="en-US" dirty="0" smtClean="0"/>
              <a:t>the lifting time</a:t>
            </a:r>
          </a:p>
          <a:p>
            <a:endParaRPr lang="en-US" dirty="0"/>
          </a:p>
          <a:p>
            <a:r>
              <a:rPr lang="en-US" dirty="0" smtClean="0"/>
              <a:t>Overall, all the results were very similar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LISC Evaluation</a:t>
            </a:r>
            <a:br>
              <a:rPr lang="en-US" dirty="0"/>
            </a:b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framework and instructions provided by the authors were not sufficient for complete reproduction of results</a:t>
            </a:r>
          </a:p>
          <a:p>
            <a:endParaRPr lang="en-US" dirty="0"/>
          </a:p>
          <a:p>
            <a:r>
              <a:rPr lang="en-US" dirty="0" smtClean="0"/>
              <a:t>Several discrepancies between results reported in the paper and my own</a:t>
            </a:r>
          </a:p>
          <a:p>
            <a:endParaRPr lang="en-US" dirty="0"/>
          </a:p>
          <a:p>
            <a:r>
              <a:rPr lang="en-US" dirty="0" smtClean="0"/>
              <a:t>Performance experiments reported are very incomplete</a:t>
            </a:r>
          </a:p>
          <a:p>
            <a:pPr lvl="1"/>
            <a:r>
              <a:rPr lang="en-US" dirty="0" smtClean="0"/>
              <a:t>Focused on the aspect that is the least burden </a:t>
            </a:r>
            <a:r>
              <a:rPr lang="en-US" smtClean="0"/>
              <a:t>to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1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LISC</a:t>
            </a:r>
            <a:br>
              <a:rPr lang="en-US" dirty="0" smtClean="0"/>
            </a:br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modeling of instruction semantics</a:t>
            </a:r>
          </a:p>
          <a:p>
            <a:endParaRPr lang="en-US" dirty="0"/>
          </a:p>
          <a:p>
            <a:r>
              <a:rPr lang="en-US" dirty="0" smtClean="0"/>
              <a:t>Compilers: Intermediate Language -&gt; Assembly Code</a:t>
            </a:r>
          </a:p>
          <a:p>
            <a:pPr lvl="1"/>
            <a:r>
              <a:rPr lang="en-US" dirty="0" smtClean="0"/>
              <a:t>GCC, LLVM, etc.</a:t>
            </a:r>
          </a:p>
          <a:p>
            <a:pPr lvl="1"/>
            <a:endParaRPr lang="en-US" dirty="0"/>
          </a:p>
          <a:p>
            <a:r>
              <a:rPr lang="en-US" dirty="0" smtClean="0"/>
              <a:t>LISC:</a:t>
            </a:r>
          </a:p>
          <a:p>
            <a:pPr lvl="1"/>
            <a:r>
              <a:rPr lang="en-US" dirty="0" smtClean="0"/>
              <a:t>Learn from code generators</a:t>
            </a:r>
          </a:p>
          <a:p>
            <a:pPr lvl="1"/>
            <a:r>
              <a:rPr lang="en-US" dirty="0" smtClean="0"/>
              <a:t>Automatically extract semantics</a:t>
            </a:r>
          </a:p>
          <a:p>
            <a:pPr lvl="1"/>
            <a:r>
              <a:rPr lang="en-US" dirty="0" smtClean="0"/>
              <a:t>Test extracted semantics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 the completeness experiment (Table 4) of reference [1]</a:t>
            </a:r>
          </a:p>
          <a:p>
            <a:pPr lvl="1"/>
            <a:r>
              <a:rPr lang="en-US" dirty="0" smtClean="0"/>
              <a:t>Project 3 Objective</a:t>
            </a:r>
          </a:p>
          <a:p>
            <a:pPr lvl="1"/>
            <a:endParaRPr lang="en-US" dirty="0"/>
          </a:p>
          <a:p>
            <a:r>
              <a:rPr lang="en-US" dirty="0" smtClean="0"/>
              <a:t>Evaluate the instruction lifting performance of LISC</a:t>
            </a:r>
          </a:p>
          <a:p>
            <a:pPr lvl="1"/>
            <a:r>
              <a:rPr lang="en-US" dirty="0" smtClean="0"/>
              <a:t>Is the performance reported by [1] accurate?</a:t>
            </a:r>
          </a:p>
          <a:p>
            <a:pPr lvl="1"/>
            <a:r>
              <a:rPr lang="en-US" dirty="0" smtClean="0"/>
              <a:t>How does the program size affects lifting performance?</a:t>
            </a:r>
          </a:p>
          <a:p>
            <a:pPr lvl="1"/>
            <a:r>
              <a:rPr lang="en-US" dirty="0" smtClean="0"/>
              <a:t>Does the automata used impacts lifting performance?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5867400"/>
            <a:ext cx="7936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[1] </a:t>
            </a:r>
            <a:r>
              <a:rPr lang="en-US" sz="1000" dirty="0" err="1"/>
              <a:t>Niranjan</a:t>
            </a:r>
            <a:r>
              <a:rPr lang="en-US" sz="1000" dirty="0"/>
              <a:t> </a:t>
            </a:r>
            <a:r>
              <a:rPr lang="en-US" sz="1000" dirty="0" err="1"/>
              <a:t>Hasabnis</a:t>
            </a:r>
            <a:r>
              <a:rPr lang="en-US" sz="1000" dirty="0"/>
              <a:t> and R. </a:t>
            </a:r>
            <a:r>
              <a:rPr lang="en-US" sz="1000" dirty="0" err="1"/>
              <a:t>Sekar</a:t>
            </a:r>
            <a:r>
              <a:rPr lang="en-US" sz="1000" dirty="0"/>
              <a:t>. 2016. Lifting Assembly to Intermediate Representation: A Novel Approach Leveraging Compilers. </a:t>
            </a:r>
            <a:r>
              <a:rPr lang="en-US" sz="1000" dirty="0" smtClean="0"/>
              <a:t>In</a:t>
            </a:r>
          </a:p>
          <a:p>
            <a:r>
              <a:rPr lang="en-US" sz="1000" dirty="0"/>
              <a:t> </a:t>
            </a:r>
            <a:r>
              <a:rPr lang="en-US" sz="1000" i="1" dirty="0"/>
              <a:t>Proceedings of the Twenty-First International Conference on Architectural Support for Programming Languages and Operating Systems</a:t>
            </a:r>
            <a:r>
              <a:rPr lang="en-US" sz="1000" dirty="0"/>
              <a:t> (ASPLOS '16). </a:t>
            </a:r>
            <a:endParaRPr lang="en-US" sz="1000" dirty="0" smtClean="0"/>
          </a:p>
          <a:p>
            <a:r>
              <a:rPr lang="en-US" sz="1000" dirty="0" smtClean="0"/>
              <a:t>ACM</a:t>
            </a:r>
            <a:r>
              <a:rPr lang="en-US" sz="1000" dirty="0"/>
              <a:t>, New York, NY, USA, 311-324. </a:t>
            </a:r>
          </a:p>
        </p:txBody>
      </p:sp>
    </p:spTree>
    <p:extLst>
      <p:ext uri="{BB962C8B-B14F-4D97-AF65-F5344CB8AC3E}">
        <p14:creationId xmlns:p14="http://schemas.microsoft.com/office/powerpoint/2010/main" val="292604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LISC Evaluation</a:t>
            </a:r>
            <a:br>
              <a:rPr lang="en-US" dirty="0" smtClean="0"/>
            </a:br>
            <a:r>
              <a:rPr lang="en-US" dirty="0" smtClean="0"/>
              <a:t>Completeness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Original Methodology: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Testing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 and training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𝑡𝑟𝑎𝑖𝑛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Build a transducer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Translate the assembly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/>
                  <a:t>How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chosen?</a:t>
                </a:r>
              </a:p>
              <a:p>
                <a:pPr lvl="1"/>
                <a:r>
                  <a:rPr lang="en-US" dirty="0"/>
                  <a:t>All x86 binaries, including kernel modules, found on Ubuntu-14.04 desktop </a:t>
                </a:r>
                <a:r>
                  <a:rPr lang="en-US" dirty="0" smtClean="0"/>
                  <a:t>(around 38M </a:t>
                </a:r>
                <a:r>
                  <a:rPr lang="en-US" dirty="0"/>
                  <a:t>unique instructions)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How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𝑟𝑎𝑖𝑛</m:t>
                        </m:r>
                      </m:sub>
                    </m:sSub>
                  </m:oMath>
                </a14:m>
                <a:r>
                  <a:rPr lang="en-US" dirty="0"/>
                  <a:t> chosen?</a:t>
                </a:r>
              </a:p>
              <a:p>
                <a:pPr lvl="1"/>
                <a:r>
                  <a:rPr lang="en-US" dirty="0"/>
                  <a:t>Started as </a:t>
                </a:r>
                <a:r>
                  <a:rPr lang="en-US" i="1" dirty="0"/>
                  <a:t>openssl-1.0.1f</a:t>
                </a:r>
                <a:r>
                  <a:rPr lang="en-US" dirty="0"/>
                  <a:t> + </a:t>
                </a:r>
                <a:r>
                  <a:rPr lang="en-US" i="1" dirty="0"/>
                  <a:t>binutils-2.22 </a:t>
                </a:r>
                <a:r>
                  <a:rPr lang="en-US" dirty="0" smtClean="0"/>
                  <a:t>binaries</a:t>
                </a:r>
                <a:endParaRPr lang="en-US" dirty="0"/>
              </a:p>
              <a:p>
                <a:pPr lvl="1"/>
                <a:r>
                  <a:rPr lang="en-US" dirty="0"/>
                  <a:t>Each round added a new </a:t>
                </a:r>
                <a:r>
                  <a:rPr lang="en-US" dirty="0" smtClean="0"/>
                  <a:t>binary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LISC Evaluation</a:t>
            </a:r>
            <a:br>
              <a:rPr lang="en-US" dirty="0" smtClean="0"/>
            </a:br>
            <a:r>
              <a:rPr lang="en-US" dirty="0" smtClean="0"/>
              <a:t>Completeness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 chosen?</a:t>
                </a:r>
              </a:p>
              <a:p>
                <a:pPr lvl="1"/>
                <a:r>
                  <a:rPr lang="en-US" dirty="0" smtClean="0"/>
                  <a:t>All x86 binaries, including kernel modules, found on Ubuntu-14.04 </a:t>
                </a:r>
                <a:r>
                  <a:rPr lang="en-US" dirty="0" smtClean="0"/>
                  <a:t>desktop (38M unique instructions)</a:t>
                </a:r>
                <a:endParaRPr lang="en-US" dirty="0" smtClean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How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𝑟𝑎𝑖𝑛</m:t>
                        </m:r>
                      </m:sub>
                    </m:sSub>
                  </m:oMath>
                </a14:m>
                <a:r>
                  <a:rPr lang="en-US" dirty="0" smtClean="0"/>
                  <a:t> chosen?</a:t>
                </a:r>
              </a:p>
              <a:p>
                <a:pPr lvl="1"/>
                <a:r>
                  <a:rPr lang="en-US" dirty="0" smtClean="0"/>
                  <a:t>Started as </a:t>
                </a:r>
                <a:r>
                  <a:rPr lang="en-US" i="1" dirty="0" smtClean="0"/>
                  <a:t>openssl-1.0.1f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binutils-2.22 </a:t>
                </a:r>
                <a:r>
                  <a:rPr lang="en-US" dirty="0" smtClean="0"/>
                  <a:t>binaries;</a:t>
                </a:r>
              </a:p>
              <a:p>
                <a:pPr lvl="1"/>
                <a:r>
                  <a:rPr lang="en-US" dirty="0" smtClean="0"/>
                  <a:t>Each round added a new binary, in order: </a:t>
                </a:r>
                <a:r>
                  <a:rPr lang="en-US" i="1" dirty="0" smtClean="0"/>
                  <a:t>ffmpeg-2.3.3 </a:t>
                </a:r>
                <a:r>
                  <a:rPr lang="en-US" dirty="0" smtClean="0"/>
                  <a:t>(With no </a:t>
                </a:r>
                <a:r>
                  <a:rPr lang="en-US" dirty="0" err="1" smtClean="0"/>
                  <a:t>optmizations</a:t>
                </a:r>
                <a:r>
                  <a:rPr lang="en-US" dirty="0" smtClean="0"/>
                  <a:t>), </a:t>
                </a:r>
                <a:r>
                  <a:rPr lang="en-US" i="1" dirty="0" smtClean="0"/>
                  <a:t>glibc-2.21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ffmpeg-2-3-3(With </a:t>
                </a:r>
                <a:r>
                  <a:rPr lang="en-US" i="1" dirty="0" err="1" smtClean="0"/>
                  <a:t>optmizations</a:t>
                </a:r>
                <a:r>
                  <a:rPr lang="en-US" i="1" dirty="0" smtClean="0"/>
                  <a:t>), gstreamer-1.4.5, qt-5.4.1, linux-kernel-3.19, Manual instructions</a:t>
                </a:r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LISC Evaluation</a:t>
            </a:r>
            <a:br>
              <a:rPr lang="en-US" dirty="0" smtClean="0"/>
            </a:br>
            <a:r>
              <a:rPr lang="en-US" dirty="0" smtClean="0"/>
              <a:t>Completeness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Comparison between:</a:t>
                </a:r>
              </a:p>
              <a:p>
                <a:pPr lvl="1"/>
                <a:r>
                  <a:rPr lang="en-US" b="1" dirty="0" smtClean="0"/>
                  <a:t>Exact Recall: </a:t>
                </a:r>
                <a:r>
                  <a:rPr lang="en-US" dirty="0" smtClean="0"/>
                  <a:t>an instruction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 is lifted only if it also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𝑟𝑎𝑖𝑛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b="1" dirty="0" smtClean="0"/>
                  <a:t>LISC % </a:t>
                </a:r>
                <a:r>
                  <a:rPr lang="en-US" dirty="0" smtClean="0"/>
                  <a:t>of instructions lifted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From the LISC %:</a:t>
                </a:r>
              </a:p>
              <a:p>
                <a:pPr lvl="1"/>
                <a:r>
                  <a:rPr lang="en-US" dirty="0" smtClean="0"/>
                  <a:t>Number of Mnemonics missing, from the total of 1187 found in x86:</a:t>
                </a:r>
              </a:p>
              <a:p>
                <a:pPr lvl="2"/>
                <a:r>
                  <a:rPr lang="en-US" dirty="0" smtClean="0"/>
                  <a:t>Percentage;</a:t>
                </a:r>
              </a:p>
              <a:p>
                <a:pPr lvl="2"/>
                <a:r>
                  <a:rPr lang="en-US" dirty="0" smtClean="0"/>
                  <a:t>Absolute Number;</a:t>
                </a:r>
              </a:p>
              <a:p>
                <a:pPr lvl="1"/>
                <a:r>
                  <a:rPr lang="en-US" dirty="0" smtClean="0"/>
                  <a:t>Percentage of operands missing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LISC Evaluation</a:t>
            </a:r>
            <a:br>
              <a:rPr lang="en-US" dirty="0" smtClean="0"/>
            </a:br>
            <a:r>
              <a:rPr lang="en-US" dirty="0" smtClean="0"/>
              <a:t>Completeness Methodology Changes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Made to guarantee reproducibility of results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 smtClean="0"/>
                  <a:t> is a different set of programs (does not include QT and Linux Kernel)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 is a limited set of Ubuntu Server 14.04 binaries. Only binaries with less than 6MB were used, because of time constraints (Around 14M instructions total)</a:t>
                </a:r>
              </a:p>
              <a:p>
                <a:pPr lvl="1"/>
                <a:r>
                  <a:rPr lang="en-US" dirty="0" smtClean="0"/>
                  <a:t>Binaries were evaluated individually</a:t>
                </a:r>
              </a:p>
              <a:p>
                <a:pPr lvl="2"/>
                <a:r>
                  <a:rPr lang="en-US" dirty="0" smtClean="0"/>
                  <a:t>More transparent evaluation approach</a:t>
                </a:r>
              </a:p>
              <a:p>
                <a:pPr lvl="1"/>
                <a:r>
                  <a:rPr lang="en-US" dirty="0" smtClean="0"/>
                  <a:t>Average </a:t>
                </a:r>
                <a:r>
                  <a:rPr lang="en-US" b="1" dirty="0" smtClean="0"/>
                  <a:t>LISC Lifting % </a:t>
                </a:r>
                <a:r>
                  <a:rPr lang="en-US" dirty="0" smtClean="0"/>
                  <a:t>computed</a:t>
                </a:r>
              </a:p>
              <a:p>
                <a:pPr lvl="2"/>
                <a:r>
                  <a:rPr lang="en-US" dirty="0" smtClean="0"/>
                  <a:t>Exact Recall could not be computed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LISC Evaluation</a:t>
            </a:r>
            <a:br>
              <a:rPr lang="en-US" dirty="0"/>
            </a:br>
            <a:r>
              <a:rPr lang="en-US" dirty="0" smtClean="0"/>
              <a:t>Completeness Original 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457862"/>
              </p:ext>
            </p:extLst>
          </p:nvPr>
        </p:nvGraphicFramePr>
        <p:xfrm>
          <a:off x="381000" y="2209800"/>
          <a:ext cx="7619999" cy="1906438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866691"/>
                <a:gridCol w="1136731"/>
                <a:gridCol w="534932"/>
                <a:gridCol w="1078223"/>
                <a:gridCol w="1098423"/>
                <a:gridCol w="1904999"/>
              </a:tblGrid>
              <a:tr h="1787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P_train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% Instructions Lifted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Times New Roman"/>
                      </a:endParaRPr>
                    </a:p>
                  </a:txBody>
                  <a:tcPr marL="7446" marR="7446" marT="74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LISC (%)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Times New Roman"/>
                      </a:endParaRPr>
                    </a:p>
                  </a:txBody>
                  <a:tcPr marL="7446" marR="7446" marT="74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Missing Mnemonics (Absolute)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Times New Roman"/>
                      </a:endParaRPr>
                    </a:p>
                  </a:txBody>
                  <a:tcPr marL="7446" marR="7446" marT="7446" marB="0" anchor="ctr"/>
                </a:tc>
              </a:tr>
              <a:tr h="3052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Exact Recall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446" marR="7446" marT="7446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LISC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446" marR="7446" marT="7446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Missing Mnemonics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446" marR="7446" marT="7446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Missing Operands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446" marR="7446" marT="7446" marB="0" anchor="b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openssl-1.0.1f + binutils-2.22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63.72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</a:tr>
              <a:tr h="17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+ffmpeg-2.3.3 (Non Opt)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</a:tr>
              <a:tr h="17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+glibc-2.21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98.8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</a:tr>
              <a:tr h="172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+ffmpeg-2.3.3 (Opt)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98.89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</a:tr>
              <a:tr h="17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+gstreamer-1.4.5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</a:tr>
              <a:tr h="17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+qt-5.4.1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</a:tr>
              <a:tr h="43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+linuxkern-3.19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73.97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</a:tr>
              <a:tr h="17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+Manual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46" marR="7446" marT="7446" marB="0" anchor="b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LISC Evaluation</a:t>
            </a:r>
            <a:br>
              <a:rPr lang="en-US" dirty="0"/>
            </a:br>
            <a:r>
              <a:rPr lang="en-US" dirty="0"/>
              <a:t>Completeness </a:t>
            </a:r>
            <a:r>
              <a:rPr lang="en-US" dirty="0" smtClean="0"/>
              <a:t>New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91166"/>
            <a:ext cx="7620000" cy="301866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7E00-27F0-4C14-AF3C-5C31E771A60D}" type="datetime1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MO601 - Computer Architecture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1BBD-45EF-42F9-AAAB-584D7D8CC3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4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3443</TotalTime>
  <Words>903</Words>
  <Application>Microsoft Office PowerPoint</Application>
  <PresentationFormat>On-screen Show (4:3)</PresentationFormat>
  <Paragraphs>218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MO601 – Project 4 LISC  Learning Instruction Semantics from Code Generators</vt:lpstr>
      <vt:lpstr>LISC Objective</vt:lpstr>
      <vt:lpstr>Project 4 Objective</vt:lpstr>
      <vt:lpstr>LISC Evaluation Completeness</vt:lpstr>
      <vt:lpstr>LISC Evaluation Completeness</vt:lpstr>
      <vt:lpstr>LISC Evaluation Completeness Metrics</vt:lpstr>
      <vt:lpstr>LISC Evaluation Completeness Methodology Changes</vt:lpstr>
      <vt:lpstr>LISC Evaluation Completeness Original Results</vt:lpstr>
      <vt:lpstr>LISC Evaluation Completeness New Results</vt:lpstr>
      <vt:lpstr>LISC Evaluation Completeness Discussion</vt:lpstr>
      <vt:lpstr>LISC Evaluation Performance Evaluation</vt:lpstr>
      <vt:lpstr>LISC Evaluation Executable dumping</vt:lpstr>
      <vt:lpstr>LISC Evaluation Lifting Time Growth</vt:lpstr>
      <vt:lpstr>LISC Evaluation Performance Evaluation</vt:lpstr>
      <vt:lpstr>LISC Evaluation Automata Impact on Performance</vt:lpstr>
      <vt:lpstr>LISC Evaluation Automata Impact on Performance</vt:lpstr>
      <vt:lpstr>LISC Evaluation Conclusions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SpotME – 21-09-2015</dc:title>
  <dc:creator>Alberto Oliveira</dc:creator>
  <cp:lastModifiedBy>Alberto Oliveira</cp:lastModifiedBy>
  <cp:revision>443</cp:revision>
  <dcterms:created xsi:type="dcterms:W3CDTF">2015-09-20T14:53:57Z</dcterms:created>
  <dcterms:modified xsi:type="dcterms:W3CDTF">2016-12-11T22:52:37Z</dcterms:modified>
</cp:coreProperties>
</file>