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3" r:id="rId2"/>
    <p:sldId id="368" r:id="rId3"/>
    <p:sldId id="264" r:id="rId4"/>
    <p:sldId id="361" r:id="rId5"/>
    <p:sldId id="367" r:id="rId6"/>
    <p:sldId id="363" r:id="rId7"/>
    <p:sldId id="365" r:id="rId8"/>
    <p:sldId id="376" r:id="rId9"/>
    <p:sldId id="330" r:id="rId10"/>
    <p:sldId id="359" r:id="rId11"/>
    <p:sldId id="331" r:id="rId12"/>
    <p:sldId id="332" r:id="rId13"/>
    <p:sldId id="333" r:id="rId14"/>
    <p:sldId id="334" r:id="rId15"/>
    <p:sldId id="335" r:id="rId16"/>
    <p:sldId id="377" r:id="rId17"/>
    <p:sldId id="369" r:id="rId18"/>
    <p:sldId id="338" r:id="rId19"/>
    <p:sldId id="352" r:id="rId20"/>
    <p:sldId id="343" r:id="rId21"/>
    <p:sldId id="336" r:id="rId22"/>
    <p:sldId id="342" r:id="rId23"/>
    <p:sldId id="346" r:id="rId24"/>
    <p:sldId id="360" r:id="rId25"/>
    <p:sldId id="379" r:id="rId26"/>
    <p:sldId id="380" r:id="rId27"/>
    <p:sldId id="381" r:id="rId28"/>
    <p:sldId id="382" r:id="rId29"/>
    <p:sldId id="371" r:id="rId30"/>
    <p:sldId id="372" r:id="rId31"/>
    <p:sldId id="370" r:id="rId32"/>
    <p:sldId id="277" r:id="rId33"/>
    <p:sldId id="356" r:id="rId34"/>
    <p:sldId id="358" r:id="rId35"/>
    <p:sldId id="354" r:id="rId36"/>
    <p:sldId id="357" r:id="rId3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8" autoAdjust="0"/>
    <p:restoredTop sz="80556" autoAdjust="0"/>
  </p:normalViewPr>
  <p:slideViewPr>
    <p:cSldViewPr>
      <p:cViewPr>
        <p:scale>
          <a:sx n="100" d="100"/>
          <a:sy n="100" d="100"/>
        </p:scale>
        <p:origin x="-134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49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6592825"/>
            <a:ext cx="317449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626366"/>
            <a:ext cx="3131820" cy="0"/>
          </a:xfrm>
          <a:custGeom>
            <a:avLst/>
            <a:gdLst/>
            <a:ahLst/>
            <a:cxnLst/>
            <a:rect l="l" t="t" r="r" b="b"/>
            <a:pathLst>
              <a:path w="3131820">
                <a:moveTo>
                  <a:pt x="3131819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86800" y="6673334"/>
            <a:ext cx="426721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85759" y="6592825"/>
            <a:ext cx="1158240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028431" y="6626366"/>
            <a:ext cx="1115695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111556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28600"/>
            <a:ext cx="9144000" cy="1234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266701"/>
            <a:ext cx="9142730" cy="0"/>
          </a:xfrm>
          <a:custGeom>
            <a:avLst/>
            <a:gdLst/>
            <a:ahLst/>
            <a:cxnLst/>
            <a:rect l="l" t="t" r="r" b="b"/>
            <a:pathLst>
              <a:path w="9142730">
                <a:moveTo>
                  <a:pt x="9144041" y="0"/>
                </a:moveTo>
                <a:lnTo>
                  <a:pt x="1809" y="0"/>
                </a:lnTo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/>
          <p:cNvSpPr txBox="1"/>
          <p:nvPr userDrawn="1"/>
        </p:nvSpPr>
        <p:spPr>
          <a:xfrm>
            <a:off x="46427" y="13156"/>
            <a:ext cx="4038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Webinar</a:t>
            </a:r>
            <a:r>
              <a:rPr lang="it-IT" sz="1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1400" b="1" spc="-15" dirty="0" smtClean="0">
                <a:solidFill>
                  <a:srgbClr val="C00000"/>
                </a:solidFill>
                <a:latin typeface="+mn-lt"/>
                <a:cs typeface="Calibri"/>
              </a:rPr>
              <a:t>@</a:t>
            </a:r>
            <a:r>
              <a:rPr lang="en-US" sz="1400" b="1" spc="-15" baseline="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400" b="1" i="1" kern="1200" spc="-10" dirty="0" smtClean="0">
                <a:solidFill>
                  <a:srgbClr val="595959"/>
                </a:solidFill>
                <a:latin typeface="+mn-lt"/>
                <a:ea typeface="+mn-ea"/>
                <a:cs typeface="Calibri"/>
              </a:rPr>
              <a:t>University of Bologna</a:t>
            </a:r>
            <a:endParaRPr lang="en-US" sz="1400" dirty="0" smtClean="0">
              <a:latin typeface="+mn-lt"/>
              <a:cs typeface="Calibri"/>
            </a:endParaRP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46427" y="6657201"/>
            <a:ext cx="1706173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i="0" kern="1200" spc="-35" dirty="0" smtClean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Andrea </a:t>
            </a:r>
            <a:r>
              <a:rPr lang="en-US" sz="1200" b="1" i="0" kern="1200" spc="-35" dirty="0" err="1" smtClean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Peano</a:t>
            </a:r>
            <a:r>
              <a:rPr lang="en-US" sz="1200" b="1" i="0" kern="1200" spc="-35" dirty="0" smtClean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 – </a:t>
            </a:r>
            <a:r>
              <a:rPr lang="en-US" sz="1200" b="1" i="0" kern="1200" spc="-35" dirty="0" smtClean="0">
                <a:solidFill>
                  <a:srgbClr val="595959"/>
                </a:solidFill>
                <a:latin typeface="Calibri"/>
                <a:ea typeface="+mn-ea"/>
                <a:cs typeface="Calibri"/>
              </a:rPr>
              <a:t>24/05/2016</a:t>
            </a:r>
            <a:endParaRPr lang="en-US" sz="1200" b="1" i="0" kern="1200" spc="-35" dirty="0">
              <a:solidFill>
                <a:srgbClr val="595959"/>
              </a:solidFill>
              <a:latin typeface="Calibri"/>
              <a:ea typeface="+mn-ea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7878" y="2209800"/>
            <a:ext cx="85343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600" b="1" spc="-35" dirty="0" err="1" smtClean="0">
                <a:solidFill>
                  <a:srgbClr val="595959"/>
                </a:solidFill>
                <a:latin typeface="Calibri"/>
                <a:cs typeface="Calibri"/>
              </a:rPr>
              <a:t>Generalizing</a:t>
            </a:r>
            <a:r>
              <a:rPr lang="it-IT" sz="3600" b="1" spc="-3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3600" b="1" spc="-35" dirty="0" err="1" smtClean="0">
                <a:solidFill>
                  <a:srgbClr val="595959"/>
                </a:solidFill>
                <a:latin typeface="Calibri"/>
                <a:cs typeface="Calibri"/>
              </a:rPr>
              <a:t>Path-Relinking</a:t>
            </a:r>
            <a:r>
              <a:rPr lang="it-IT" sz="3600" b="1" spc="-35" dirty="0" smtClean="0">
                <a:solidFill>
                  <a:srgbClr val="595959"/>
                </a:solidFill>
                <a:latin typeface="Calibri"/>
                <a:cs typeface="Calibri"/>
              </a:rPr>
              <a:t> for a </a:t>
            </a:r>
            <a:r>
              <a:rPr lang="it-IT" sz="3600" b="1" spc="-35" dirty="0" err="1" smtClean="0">
                <a:solidFill>
                  <a:srgbClr val="595959"/>
                </a:solidFill>
                <a:latin typeface="Calibri"/>
                <a:cs typeface="Calibri"/>
              </a:rPr>
              <a:t>Simulation-Optimization</a:t>
            </a:r>
            <a:r>
              <a:rPr lang="it-IT" sz="3600" b="1" spc="-3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3600" b="1" spc="-35" dirty="0" err="1" smtClean="0">
                <a:solidFill>
                  <a:srgbClr val="595959"/>
                </a:solidFill>
                <a:latin typeface="Calibri"/>
                <a:cs typeface="Calibri"/>
              </a:rPr>
              <a:t>Problem</a:t>
            </a:r>
            <a:r>
              <a:rPr lang="it-IT" sz="3600" b="1" spc="-35" dirty="0" smtClean="0">
                <a:solidFill>
                  <a:srgbClr val="595959"/>
                </a:solidFill>
                <a:latin typeface="Calibri"/>
                <a:cs typeface="Calibri"/>
              </a:rPr>
              <a:t> in </a:t>
            </a:r>
            <a:r>
              <a:rPr lang="it-IT" sz="3600" b="1" spc="-35" dirty="0" err="1" smtClean="0">
                <a:solidFill>
                  <a:srgbClr val="595959"/>
                </a:solidFill>
                <a:latin typeface="Calibri"/>
                <a:cs typeface="Calibri"/>
              </a:rPr>
              <a:t>Hydroinformatics</a:t>
            </a:r>
            <a:endParaRPr sz="3600" dirty="0">
              <a:latin typeface="Calibri"/>
              <a:cs typeface="Calibri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50469"/>
              </p:ext>
            </p:extLst>
          </p:nvPr>
        </p:nvGraphicFramePr>
        <p:xfrm>
          <a:off x="1295400" y="4252793"/>
          <a:ext cx="624840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i="1" u="sng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Author&amp;speaker</a:t>
                      </a:r>
                      <a:r>
                        <a:rPr lang="en-US" sz="18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endParaRPr lang="en-US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Andrea</a:t>
                      </a:r>
                      <a:r>
                        <a:rPr lang="en-US" sz="1800" b="1" i="1" spc="-75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i="1" spc="-35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</a:t>
                      </a:r>
                      <a:r>
                        <a:rPr lang="en-US" sz="1800" b="1" i="1" spc="-5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eano</a:t>
                      </a:r>
                      <a:endParaRPr lang="en-US" sz="1800" b="1" i="1" spc="-5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l"/>
                      <a:endParaRPr lang="en-US" sz="1800" b="1" i="1" spc="-5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0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Author</a:t>
                      </a:r>
                      <a:r>
                        <a:rPr lang="en-US" b="1" i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</a:t>
                      </a:r>
                      <a:endParaRPr lang="en-US" b="1" i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Maddalena</a:t>
                      </a:r>
                      <a:r>
                        <a:rPr lang="en-US" sz="18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Nonato</a:t>
                      </a:r>
                      <a:endParaRPr lang="en-US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u="sng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Author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endParaRPr 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Prof. Marco </a:t>
                      </a:r>
                      <a:r>
                        <a:rPr lang="en-US" sz="1800" b="1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Gavanelli</a:t>
                      </a:r>
                      <a:endParaRPr lang="en-US" sz="18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http://www.unife.it/studenti/dottorato/immagini/Nuovo%20logo%20UNIFE.jpg/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2060"/>
            <a:ext cx="1510633" cy="14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2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"/>
    </mc:Choice>
    <mc:Fallback xmlns="">
      <p:transition spd="slow" advTm="19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23" name="Connettore 22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1 23"/>
          <p:cNvCxnSpPr>
            <a:endCxn id="23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graphicFrame>
        <p:nvGraphicFramePr>
          <p:cNvPr id="25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61568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11972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el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33613"/>
              </p:ext>
            </p:extLst>
          </p:nvPr>
        </p:nvGraphicFramePr>
        <p:xfrm>
          <a:off x="2514600" y="3251200"/>
          <a:ext cx="54204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 smtClean="0"/>
                        <a:t>A</a:t>
                      </a:r>
                      <a:endParaRPr lang="en-GB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 smtClean="0"/>
                        <a:t>8</a:t>
                      </a:r>
                      <a:endParaRPr lang="en-GB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 smtClean="0"/>
                        <a:t>11</a:t>
                      </a:r>
                      <a:endParaRPr lang="en-GB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 smtClean="0"/>
                        <a:t>15</a:t>
                      </a:r>
                      <a:endParaRPr lang="en-GB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 smtClean="0"/>
                        <a:t>13</a:t>
                      </a:r>
                      <a:endParaRPr lang="en-GB" b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el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77891"/>
              </p:ext>
            </p:extLst>
          </p:nvPr>
        </p:nvGraphicFramePr>
        <p:xfrm>
          <a:off x="3124200" y="3384550"/>
          <a:ext cx="54204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F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11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15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13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el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56649"/>
              </p:ext>
            </p:extLst>
          </p:nvPr>
        </p:nvGraphicFramePr>
        <p:xfrm>
          <a:off x="3728631" y="3587750"/>
          <a:ext cx="542044" cy="186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2044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8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L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15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13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3205"/>
              </p:ext>
            </p:extLst>
          </p:nvPr>
        </p:nvGraphicFramePr>
        <p:xfrm>
          <a:off x="4357793" y="3770831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07154"/>
              </p:ext>
            </p:extLst>
          </p:nvPr>
        </p:nvGraphicFramePr>
        <p:xfrm>
          <a:off x="4953000" y="3937000"/>
          <a:ext cx="54204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10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8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11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15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dirty="0" smtClean="0"/>
                        <a:t>Z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uppo 29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31" name="CasellaDiTesto 30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32" name="Pentagono regolare 31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Croce 40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4" name="Ovale 43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Connettore 1 44"/>
            <p:cNvCxnSpPr>
              <a:stCxn id="44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e 45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47" name="Connettore 1 46"/>
            <p:cNvCxnSpPr>
              <a:stCxn id="46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e 47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Connettore 1 48"/>
            <p:cNvCxnSpPr>
              <a:stCxn id="48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e 49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Connettore 1 50"/>
            <p:cNvCxnSpPr>
              <a:stCxn id="50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e 51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Connettore 1 52"/>
            <p:cNvCxnSpPr>
              <a:stCxn id="52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e 53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e 54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7" name="Ovale 56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8" name="Ovale 57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9" name="Ovale 58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2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67060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61954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99906"/>
              </p:ext>
            </p:extLst>
          </p:nvPr>
        </p:nvGraphicFramePr>
        <p:xfrm>
          <a:off x="2505956" y="40132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411"/>
              </p:ext>
            </p:extLst>
          </p:nvPr>
        </p:nvGraphicFramePr>
        <p:xfrm>
          <a:off x="4038600" y="28956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6551"/>
              </p:ext>
            </p:extLst>
          </p:nvPr>
        </p:nvGraphicFramePr>
        <p:xfrm>
          <a:off x="4191000" y="30480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el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23857"/>
              </p:ext>
            </p:extLst>
          </p:nvPr>
        </p:nvGraphicFramePr>
        <p:xfrm>
          <a:off x="4343400" y="32004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09834"/>
              </p:ext>
            </p:extLst>
          </p:nvPr>
        </p:nvGraphicFramePr>
        <p:xfrm>
          <a:off x="4495800" y="33528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5" name="Gruppo 44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46" name="CasellaDiTesto 45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47" name="Pentagono regolare 46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Croce 47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1" name="Ovale 50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Connettore 1 51"/>
            <p:cNvCxnSpPr>
              <a:stCxn id="51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54" name="Connettore 1 53"/>
            <p:cNvCxnSpPr>
              <a:stCxn id="53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>
              <a:stCxn id="55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1 57"/>
            <p:cNvCxnSpPr>
              <a:stCxn id="57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3" name="Ovale 62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9" name="Ovale 68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0" name="Ovale 69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3407656" y="4216400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el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65726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el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82295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el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9320"/>
              </p:ext>
            </p:extLst>
          </p:nvPr>
        </p:nvGraphicFramePr>
        <p:xfrm>
          <a:off x="2505956" y="40132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01208"/>
              </p:ext>
            </p:extLst>
          </p:nvPr>
        </p:nvGraphicFramePr>
        <p:xfrm>
          <a:off x="4038600" y="28956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3" name="Gruppo 42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44" name="CasellaDiTesto 43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45" name="Pentagono regolare 44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Croce 45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9" name="Ovale 4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ttore 1 49"/>
            <p:cNvCxnSpPr>
              <a:stCxn id="4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52" name="Connettore 1 51"/>
            <p:cNvCxnSpPr>
              <a:stCxn id="5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Connettore 1 53"/>
            <p:cNvCxnSpPr>
              <a:stCxn id="5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>
              <a:stCxn id="5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1 57"/>
            <p:cNvCxnSpPr>
              <a:stCxn id="5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2" name="Ovale 61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3" name="Ovale 62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7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457200" y="1924050"/>
            <a:ext cx="8077200" cy="2790746"/>
            <a:chOff x="457200" y="1924050"/>
            <a:chExt cx="8077200" cy="2790746"/>
          </a:xfrm>
        </p:grpSpPr>
        <p:sp>
          <p:nvSpPr>
            <p:cNvPr id="5" name="Nuvola 4"/>
            <p:cNvSpPr/>
            <p:nvPr/>
          </p:nvSpPr>
          <p:spPr>
            <a:xfrm>
              <a:off x="762000" y="1924050"/>
              <a:ext cx="7315200" cy="247650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Connettore 36"/>
            <p:cNvSpPr/>
            <p:nvPr/>
          </p:nvSpPr>
          <p:spPr>
            <a:xfrm>
              <a:off x="2066044" y="25590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Connettore 64"/>
            <p:cNvSpPr/>
            <p:nvPr/>
          </p:nvSpPr>
          <p:spPr>
            <a:xfrm>
              <a:off x="2057400" y="297180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Connettore 65"/>
            <p:cNvSpPr/>
            <p:nvPr/>
          </p:nvSpPr>
          <p:spPr>
            <a:xfrm>
              <a:off x="2057400" y="388620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Connettore 67"/>
            <p:cNvSpPr/>
            <p:nvPr/>
          </p:nvSpPr>
          <p:spPr>
            <a:xfrm>
              <a:off x="2057400" y="21526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nettore 1 7"/>
            <p:cNvCxnSpPr/>
            <p:nvPr/>
          </p:nvCxnSpPr>
          <p:spPr>
            <a:xfrm>
              <a:off x="762000" y="3200400"/>
              <a:ext cx="1295400" cy="81915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>
              <a:endCxn id="67" idx="2"/>
            </p:cNvCxnSpPr>
            <p:nvPr/>
          </p:nvCxnSpPr>
          <p:spPr>
            <a:xfrm>
              <a:off x="762000" y="3200400"/>
              <a:ext cx="1295400" cy="3683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>
              <a:endCxn id="65" idx="2"/>
            </p:cNvCxnSpPr>
            <p:nvPr/>
          </p:nvCxnSpPr>
          <p:spPr>
            <a:xfrm flipV="1">
              <a:off x="762000" y="3105150"/>
              <a:ext cx="1295400" cy="9525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>
              <a:endCxn id="37" idx="2"/>
            </p:cNvCxnSpPr>
            <p:nvPr/>
          </p:nvCxnSpPr>
          <p:spPr>
            <a:xfrm flipV="1">
              <a:off x="770644" y="2692400"/>
              <a:ext cx="1295400" cy="55245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>
              <a:endCxn id="68" idx="2"/>
            </p:cNvCxnSpPr>
            <p:nvPr/>
          </p:nvCxnSpPr>
          <p:spPr>
            <a:xfrm flipV="1">
              <a:off x="762000" y="2286000"/>
              <a:ext cx="1295400" cy="9144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Pentagono regolare 1"/>
            <p:cNvSpPr/>
            <p:nvPr/>
          </p:nvSpPr>
          <p:spPr>
            <a:xfrm>
              <a:off x="457200" y="2895600"/>
              <a:ext cx="609600" cy="5334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/>
                <a:t>i</a:t>
              </a:r>
              <a:endParaRPr lang="en-GB" sz="3200" b="1" dirty="0"/>
            </a:p>
          </p:txBody>
        </p:sp>
        <p:sp>
          <p:nvSpPr>
            <p:cNvPr id="35" name="Croce 34"/>
            <p:cNvSpPr/>
            <p:nvPr/>
          </p:nvSpPr>
          <p:spPr>
            <a:xfrm>
              <a:off x="7772400" y="2781300"/>
              <a:ext cx="762000" cy="762000"/>
            </a:xfrm>
            <a:prstGeom prst="plus">
              <a:avLst>
                <a:gd name="adj" fmla="val 31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b="1" dirty="0" smtClean="0"/>
                <a:t>g</a:t>
              </a:r>
              <a:endParaRPr lang="en-GB" sz="3200" b="1" dirty="0"/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2057400" y="4215884"/>
              <a:ext cx="237244" cy="369332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400" b="1" spc="-15" dirty="0" smtClean="0">
                  <a:solidFill>
                    <a:srgbClr val="7030A0"/>
                  </a:solidFill>
                  <a:latin typeface="Calibri"/>
                  <a:cs typeface="Calibri"/>
                </a:rPr>
                <a:t>s</a:t>
              </a:r>
              <a:r>
                <a:rPr lang="it-IT" sz="2400" b="1" spc="-15" baseline="30000" dirty="0" smtClean="0">
                  <a:solidFill>
                    <a:srgbClr val="7030A0"/>
                  </a:solidFill>
                  <a:latin typeface="Calibri"/>
                  <a:cs typeface="Calibri"/>
                </a:rPr>
                <a:t>1</a:t>
              </a:r>
              <a:endParaRPr lang="en-GB" sz="2400" b="1" spc="-15" baseline="30000" dirty="0">
                <a:solidFill>
                  <a:srgbClr val="7030A0"/>
                </a:solidFill>
                <a:latin typeface="Calibri"/>
                <a:cs typeface="Calibri"/>
              </a:endParaRPr>
            </a:p>
          </p:txBody>
        </p:sp>
        <p:cxnSp>
          <p:nvCxnSpPr>
            <p:cNvPr id="23" name="Connettore 1 22"/>
            <p:cNvCxnSpPr/>
            <p:nvPr/>
          </p:nvCxnSpPr>
          <p:spPr>
            <a:xfrm>
              <a:off x="2273300" y="3543300"/>
              <a:ext cx="1155700" cy="47625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/>
          </p:nvCxnSpPr>
          <p:spPr>
            <a:xfrm>
              <a:off x="2273300" y="3543300"/>
              <a:ext cx="1155700" cy="6667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/>
          </p:nvCxnSpPr>
          <p:spPr>
            <a:xfrm flipV="1">
              <a:off x="2273300" y="3267075"/>
              <a:ext cx="115570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>
              <a:endCxn id="38" idx="2"/>
            </p:cNvCxnSpPr>
            <p:nvPr/>
          </p:nvCxnSpPr>
          <p:spPr>
            <a:xfrm flipV="1">
              <a:off x="2294644" y="2876550"/>
              <a:ext cx="1134356" cy="681038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Connettore 30"/>
            <p:cNvSpPr/>
            <p:nvPr/>
          </p:nvSpPr>
          <p:spPr>
            <a:xfrm>
              <a:off x="3416300" y="38798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Connettore 31"/>
            <p:cNvSpPr/>
            <p:nvPr/>
          </p:nvSpPr>
          <p:spPr>
            <a:xfrm>
              <a:off x="3416300" y="3476625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Connettore 35"/>
            <p:cNvSpPr/>
            <p:nvPr/>
          </p:nvSpPr>
          <p:spPr>
            <a:xfrm>
              <a:off x="3429000" y="31051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Connettore 37"/>
            <p:cNvSpPr/>
            <p:nvPr/>
          </p:nvSpPr>
          <p:spPr>
            <a:xfrm>
              <a:off x="3429000" y="2743200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Connettore 66"/>
            <p:cNvSpPr/>
            <p:nvPr/>
          </p:nvSpPr>
          <p:spPr>
            <a:xfrm>
              <a:off x="2057400" y="3435350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3407656" y="4216400"/>
              <a:ext cx="237244" cy="369332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400" b="1" spc="-15" dirty="0" smtClean="0">
                  <a:solidFill>
                    <a:srgbClr val="7030A0"/>
                  </a:solidFill>
                  <a:latin typeface="Calibri"/>
                  <a:cs typeface="Calibri"/>
                </a:rPr>
                <a:t>s</a:t>
              </a:r>
              <a:r>
                <a:rPr lang="it-IT" sz="2400" b="1" spc="-15" baseline="30000" dirty="0" smtClean="0">
                  <a:solidFill>
                    <a:srgbClr val="7030A0"/>
                  </a:solidFill>
                  <a:latin typeface="Calibri"/>
                  <a:cs typeface="Calibri"/>
                </a:rPr>
                <a:t>2</a:t>
              </a:r>
              <a:endParaRPr lang="en-GB" sz="2400" b="1" spc="-15" baseline="30000" dirty="0">
                <a:solidFill>
                  <a:srgbClr val="7030A0"/>
                </a:solidFill>
                <a:latin typeface="Calibri"/>
                <a:cs typeface="Calibri"/>
              </a:endParaRPr>
            </a:p>
          </p:txBody>
        </p:sp>
        <p:sp>
          <p:nvSpPr>
            <p:cNvPr id="39" name="Connettore 38"/>
            <p:cNvSpPr/>
            <p:nvPr/>
          </p:nvSpPr>
          <p:spPr>
            <a:xfrm>
              <a:off x="4800600" y="3221593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Connettore 39"/>
            <p:cNvSpPr/>
            <p:nvPr/>
          </p:nvSpPr>
          <p:spPr>
            <a:xfrm>
              <a:off x="4800600" y="2818368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onnettore 42"/>
            <p:cNvSpPr/>
            <p:nvPr/>
          </p:nvSpPr>
          <p:spPr>
            <a:xfrm>
              <a:off x="4813300" y="2446893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4813300" y="4345464"/>
              <a:ext cx="237244" cy="369332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400" b="1" spc="-15" dirty="0" smtClean="0">
                  <a:solidFill>
                    <a:srgbClr val="7030A0"/>
                  </a:solidFill>
                  <a:latin typeface="Calibri"/>
                  <a:cs typeface="Calibri"/>
                </a:rPr>
                <a:t>s</a:t>
              </a:r>
              <a:r>
                <a:rPr lang="it-IT" sz="2400" b="1" spc="-15" baseline="30000" dirty="0" smtClean="0">
                  <a:solidFill>
                    <a:srgbClr val="7030A0"/>
                  </a:solidFill>
                  <a:latin typeface="Calibri"/>
                  <a:cs typeface="Calibri"/>
                </a:rPr>
                <a:t>3</a:t>
              </a:r>
              <a:endParaRPr lang="en-GB" sz="2400" b="1" spc="-15" baseline="30000" dirty="0">
                <a:solidFill>
                  <a:srgbClr val="7030A0"/>
                </a:solidFill>
                <a:latin typeface="Calibri"/>
                <a:cs typeface="Calibri"/>
              </a:endParaRPr>
            </a:p>
          </p:txBody>
        </p:sp>
        <p:cxnSp>
          <p:nvCxnSpPr>
            <p:cNvPr id="47" name="Connettore 1 46"/>
            <p:cNvCxnSpPr/>
            <p:nvPr/>
          </p:nvCxnSpPr>
          <p:spPr>
            <a:xfrm>
              <a:off x="3657600" y="2846943"/>
              <a:ext cx="1155700" cy="47625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/>
          </p:nvCxnSpPr>
          <p:spPr>
            <a:xfrm>
              <a:off x="3657600" y="2846943"/>
              <a:ext cx="1155700" cy="6667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 flipV="1">
              <a:off x="3657600" y="2570718"/>
              <a:ext cx="1155700" cy="27622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1" name="Tabel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65726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82295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3458"/>
              </p:ext>
            </p:extLst>
          </p:nvPr>
        </p:nvGraphicFramePr>
        <p:xfrm>
          <a:off x="2505956" y="40132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06690"/>
              </p:ext>
            </p:extLst>
          </p:nvPr>
        </p:nvGraphicFramePr>
        <p:xfrm>
          <a:off x="3970778" y="3354943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Tabel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20593"/>
              </p:ext>
            </p:extLst>
          </p:nvPr>
        </p:nvGraphicFramePr>
        <p:xfrm>
          <a:off x="5257800" y="31051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1" name="Gruppo 50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52" name="CasellaDiTesto 51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53" name="Pentagono regolare 52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Croce 53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6" name="Gruppo 55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7" name="Ovale 56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1 57"/>
            <p:cNvCxnSpPr>
              <a:stCxn id="57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ttore 1 61"/>
            <p:cNvCxnSpPr>
              <a:stCxn id="61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e 62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nettore 1 63"/>
            <p:cNvCxnSpPr>
              <a:stCxn id="63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e 68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Connettore 1 69"/>
            <p:cNvCxnSpPr>
              <a:stCxn id="69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e 71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3" name="Ovale 72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5" name="Ovale 74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6" name="Ovale 75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3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3407656" y="4216400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39" name="Connettore 38"/>
          <p:cNvSpPr/>
          <p:nvPr/>
        </p:nvSpPr>
        <p:spPr>
          <a:xfrm>
            <a:off x="4800600" y="32215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nettore 39"/>
          <p:cNvSpPr/>
          <p:nvPr/>
        </p:nvSpPr>
        <p:spPr>
          <a:xfrm>
            <a:off x="4800600" y="2818368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nettore 42"/>
          <p:cNvSpPr/>
          <p:nvPr/>
        </p:nvSpPr>
        <p:spPr>
          <a:xfrm>
            <a:off x="4813300" y="24468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sellaDiTesto 44"/>
          <p:cNvSpPr txBox="1"/>
          <p:nvPr/>
        </p:nvSpPr>
        <p:spPr>
          <a:xfrm>
            <a:off x="4813300" y="434546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3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47" name="Connettore 1 46"/>
          <p:cNvCxnSpPr/>
          <p:nvPr/>
        </p:nvCxnSpPr>
        <p:spPr>
          <a:xfrm>
            <a:off x="3657600" y="2846943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>
            <a:off x="3657600" y="2846943"/>
            <a:ext cx="1155700" cy="6667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V="1">
            <a:off x="3657600" y="2570718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54" idx="2"/>
          </p:cNvCxnSpPr>
          <p:nvPr/>
        </p:nvCxnSpPr>
        <p:spPr>
          <a:xfrm>
            <a:off x="5041900" y="2908300"/>
            <a:ext cx="1130300" cy="8572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5041900" y="2632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nettore 54"/>
          <p:cNvSpPr/>
          <p:nvPr/>
        </p:nvSpPr>
        <p:spPr>
          <a:xfrm>
            <a:off x="6184900" y="2489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1 55"/>
          <p:cNvCxnSpPr/>
          <p:nvPr/>
        </p:nvCxnSpPr>
        <p:spPr>
          <a:xfrm>
            <a:off x="6337300" y="2996169"/>
            <a:ext cx="1320800" cy="10898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72200" y="2860675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asellaDiTesto 56"/>
          <p:cNvSpPr txBox="1"/>
          <p:nvPr/>
        </p:nvSpPr>
        <p:spPr>
          <a:xfrm>
            <a:off x="6155178" y="4244896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graphicFrame>
        <p:nvGraphicFramePr>
          <p:cNvPr id="42" name="Tabel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06835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el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1820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el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2236"/>
              </p:ext>
            </p:extLst>
          </p:nvPr>
        </p:nvGraphicFramePr>
        <p:xfrm>
          <a:off x="2505956" y="40132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el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68252"/>
              </p:ext>
            </p:extLst>
          </p:nvPr>
        </p:nvGraphicFramePr>
        <p:xfrm>
          <a:off x="3970778" y="3354943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el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83690"/>
              </p:ext>
            </p:extLst>
          </p:nvPr>
        </p:nvGraphicFramePr>
        <p:xfrm>
          <a:off x="5257800" y="31051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el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73641"/>
              </p:ext>
            </p:extLst>
          </p:nvPr>
        </p:nvGraphicFramePr>
        <p:xfrm>
          <a:off x="6726678" y="318516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8" name="Gruppo 57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60" name="CasellaDiTesto 59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61" name="Pentagono regolare 60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Croce 61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64" name="Gruppo 6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69" name="Ovale 6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Connettore 1 69"/>
            <p:cNvCxnSpPr>
              <a:stCxn id="6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72" name="Connettore 1 71"/>
            <p:cNvCxnSpPr>
              <a:stCxn id="7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e 7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Connettore 1 73"/>
            <p:cNvCxnSpPr>
              <a:stCxn id="7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e 7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Connettore 1 75"/>
            <p:cNvCxnSpPr>
              <a:stCxn id="7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e 7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Connettore 1 77"/>
            <p:cNvCxnSpPr>
              <a:stCxn id="7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Ovale 7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e 79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81" name="Ovale 80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82" name="Ovale 81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83" name="Ovale 82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38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44116" y="4950023"/>
            <a:ext cx="7841635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000" b="1" spc="-15" dirty="0" err="1" smtClean="0">
                <a:cs typeface="Calibri"/>
              </a:rPr>
              <a:t>s</a:t>
            </a:r>
            <a:r>
              <a:rPr lang="it-IT" sz="2400" b="1" spc="-15" baseline="30000" dirty="0" err="1">
                <a:latin typeface="Calibri"/>
                <a:cs typeface="Calibri"/>
              </a:rPr>
              <a:t>k</a:t>
            </a:r>
            <a:r>
              <a:rPr lang="it-IT" sz="2000" spc="-15" dirty="0" smtClean="0">
                <a:cs typeface="Calibri"/>
              </a:rPr>
              <a:t> are </a:t>
            </a:r>
            <a:r>
              <a:rPr lang="it-IT" sz="2000" b="1" spc="-15" dirty="0" smtClean="0">
                <a:cs typeface="Calibri"/>
              </a:rPr>
              <a:t>intermediate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steps</a:t>
            </a:r>
            <a:r>
              <a:rPr lang="it-IT" sz="2000" spc="-15" dirty="0" smtClean="0">
                <a:cs typeface="Calibri"/>
              </a:rPr>
              <a:t> of a </a:t>
            </a:r>
            <a:r>
              <a:rPr lang="it-IT" sz="2000" b="1" spc="-15" dirty="0" err="1" smtClean="0">
                <a:cs typeface="Calibri"/>
              </a:rPr>
              <a:t>path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connecting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i="1" spc="-15" dirty="0" smtClean="0">
                <a:cs typeface="Calibri"/>
              </a:rPr>
              <a:t>i</a:t>
            </a:r>
            <a:r>
              <a:rPr lang="it-IT" sz="2000" spc="-15" dirty="0" smtClean="0">
                <a:cs typeface="Calibri"/>
              </a:rPr>
              <a:t> to </a:t>
            </a:r>
            <a:r>
              <a:rPr lang="it-IT" sz="2000" i="1" spc="-15" dirty="0" smtClean="0">
                <a:cs typeface="Calibri"/>
              </a:rPr>
              <a:t>g</a:t>
            </a:r>
          </a:p>
          <a:p>
            <a:pPr marL="12700" algn="ctr">
              <a:lnSpc>
                <a:spcPct val="100000"/>
              </a:lnSpc>
            </a:pPr>
            <a:r>
              <a:rPr lang="it-IT" sz="2000" spc="-15" dirty="0" err="1" smtClean="0">
                <a:cs typeface="Calibri"/>
              </a:rPr>
              <a:t>Path-relinking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explores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b="1" spc="-15" dirty="0" err="1" smtClean="0">
                <a:cs typeface="Calibri"/>
              </a:rPr>
              <a:t>one</a:t>
            </a:r>
            <a:r>
              <a:rPr lang="it-IT" sz="2000" spc="-15" dirty="0" smtClean="0">
                <a:cs typeface="Calibri"/>
              </a:rPr>
              <a:t> (or more)</a:t>
            </a:r>
            <a:r>
              <a:rPr lang="it-IT" sz="2000" b="1" spc="-15" dirty="0" smtClean="0">
                <a:cs typeface="Calibri"/>
              </a:rPr>
              <a:t> of the </a:t>
            </a:r>
            <a:r>
              <a:rPr lang="it-IT" sz="2000" b="1" spc="-15" dirty="0" err="1" smtClean="0">
                <a:cs typeface="Calibri"/>
              </a:rPr>
              <a:t>possible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b="1" spc="-15" dirty="0" err="1" smtClean="0">
                <a:cs typeface="Calibri"/>
              </a:rPr>
              <a:t>paths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connecting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i="1" spc="-15" dirty="0" smtClean="0">
                <a:cs typeface="Calibri"/>
              </a:rPr>
              <a:t>i</a:t>
            </a:r>
            <a:r>
              <a:rPr lang="it-IT" sz="2000" spc="-15" dirty="0" smtClean="0">
                <a:cs typeface="Calibri"/>
              </a:rPr>
              <a:t> to </a:t>
            </a:r>
            <a:r>
              <a:rPr lang="it-IT" sz="2000" i="1" spc="-15" dirty="0" smtClean="0">
                <a:cs typeface="Calibri"/>
              </a:rPr>
              <a:t>g</a:t>
            </a:r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3407656" y="4216400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39" name="Connettore 38"/>
          <p:cNvSpPr/>
          <p:nvPr/>
        </p:nvSpPr>
        <p:spPr>
          <a:xfrm>
            <a:off x="4800600" y="32215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nettore 39"/>
          <p:cNvSpPr/>
          <p:nvPr/>
        </p:nvSpPr>
        <p:spPr>
          <a:xfrm>
            <a:off x="4800600" y="2818368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nettore 42"/>
          <p:cNvSpPr/>
          <p:nvPr/>
        </p:nvSpPr>
        <p:spPr>
          <a:xfrm>
            <a:off x="4813300" y="24468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sellaDiTesto 44"/>
          <p:cNvSpPr txBox="1"/>
          <p:nvPr/>
        </p:nvSpPr>
        <p:spPr>
          <a:xfrm>
            <a:off x="4813300" y="434546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3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47" name="Connettore 1 46"/>
          <p:cNvCxnSpPr/>
          <p:nvPr/>
        </p:nvCxnSpPr>
        <p:spPr>
          <a:xfrm>
            <a:off x="3657600" y="2846943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>
            <a:off x="3657600" y="2846943"/>
            <a:ext cx="1155700" cy="6667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V="1">
            <a:off x="3657600" y="2570718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54" idx="2"/>
          </p:cNvCxnSpPr>
          <p:nvPr/>
        </p:nvCxnSpPr>
        <p:spPr>
          <a:xfrm>
            <a:off x="5041900" y="2908300"/>
            <a:ext cx="1130300" cy="8572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5041900" y="2632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nettore 54"/>
          <p:cNvSpPr/>
          <p:nvPr/>
        </p:nvSpPr>
        <p:spPr>
          <a:xfrm>
            <a:off x="6184900" y="2489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1 55"/>
          <p:cNvCxnSpPr/>
          <p:nvPr/>
        </p:nvCxnSpPr>
        <p:spPr>
          <a:xfrm>
            <a:off x="6337300" y="2996169"/>
            <a:ext cx="1320800" cy="10898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72200" y="2860675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asellaDiTesto 56"/>
          <p:cNvSpPr txBox="1"/>
          <p:nvPr/>
        </p:nvSpPr>
        <p:spPr>
          <a:xfrm>
            <a:off x="6155178" y="4244896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grpSp>
        <p:nvGrpSpPr>
          <p:cNvPr id="42" name="Gruppo 41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44" name="CasellaDiTesto 43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46" name="Pentagono regolare 45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roce 51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9" name="Ovale 5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62" name="Connettore 1 61"/>
            <p:cNvCxnSpPr>
              <a:stCxn id="6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e 6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nettore 1 63"/>
            <p:cNvCxnSpPr>
              <a:stCxn id="6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e 68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Connettore 1 69"/>
            <p:cNvCxnSpPr>
              <a:stCxn id="69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Connettore 1 71"/>
            <p:cNvCxnSpPr>
              <a:stCxn id="71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e 72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e 73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5" name="Ovale 74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6" name="Ovale 75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7" name="Ovale 76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8" name="Ovale 77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5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831515" y="4876800"/>
            <a:ext cx="7010400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000" spc="-15" dirty="0" smtClean="0">
                <a:cs typeface="Calibri"/>
              </a:rPr>
              <a:t>WARNING!</a:t>
            </a:r>
          </a:p>
          <a:p>
            <a:pPr marL="12700" algn="ctr">
              <a:lnSpc>
                <a:spcPct val="100000"/>
              </a:lnSpc>
            </a:pPr>
            <a:r>
              <a:rPr lang="it-IT" sz="2000" b="1" spc="-15" dirty="0" err="1" smtClean="0">
                <a:solidFill>
                  <a:srgbClr val="C00000"/>
                </a:solidFill>
                <a:cs typeface="Calibri"/>
              </a:rPr>
              <a:t>Paths</a:t>
            </a:r>
            <a:r>
              <a:rPr lang="it-IT" sz="2000" b="1" spc="-15" dirty="0" smtClean="0">
                <a:solidFill>
                  <a:srgbClr val="C00000"/>
                </a:solidFill>
                <a:cs typeface="Calibri"/>
              </a:rPr>
              <a:t> are </a:t>
            </a:r>
            <a:r>
              <a:rPr lang="it-IT" sz="2000" b="1" spc="-15" dirty="0" err="1" smtClean="0">
                <a:solidFill>
                  <a:srgbClr val="C00000"/>
                </a:solidFill>
                <a:cs typeface="Calibri"/>
              </a:rPr>
              <a:t>exponential</a:t>
            </a:r>
            <a:r>
              <a:rPr lang="it-IT" sz="2000" spc="-15" dirty="0" smtClean="0">
                <a:cs typeface="Calibri"/>
              </a:rPr>
              <a:t>, so </a:t>
            </a:r>
            <a:r>
              <a:rPr lang="it-IT" sz="2000" spc="-15" dirty="0" err="1" smtClean="0">
                <a:cs typeface="Calibri"/>
              </a:rPr>
              <a:t>it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is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important</a:t>
            </a:r>
            <a:r>
              <a:rPr lang="it-IT" sz="2000" spc="-15" dirty="0" smtClean="0">
                <a:cs typeface="Calibri"/>
              </a:rPr>
              <a:t> to </a:t>
            </a:r>
            <a:r>
              <a:rPr lang="it-IT" sz="2000" spc="-15" dirty="0" err="1" smtClean="0">
                <a:cs typeface="Calibri"/>
              </a:rPr>
              <a:t>make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good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choices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during</a:t>
            </a:r>
            <a:r>
              <a:rPr lang="it-IT" sz="2000" spc="-15" dirty="0" smtClean="0">
                <a:cs typeface="Calibri"/>
              </a:rPr>
              <a:t> the </a:t>
            </a:r>
            <a:r>
              <a:rPr lang="it-IT" sz="2000" spc="-15" dirty="0" err="1" smtClean="0">
                <a:cs typeface="Calibri"/>
              </a:rPr>
              <a:t>exploration</a:t>
            </a:r>
            <a:endParaRPr lang="it-IT" sz="2000" spc="-15" dirty="0" smtClean="0"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000" spc="-15" dirty="0" smtClean="0">
                <a:cs typeface="Calibri"/>
                <a:sym typeface="Wingdings" panose="05000000000000000000" pitchFamily="2" charset="2"/>
              </a:rPr>
              <a:t></a:t>
            </a:r>
          </a:p>
          <a:p>
            <a:pPr marL="12700" algn="ctr">
              <a:lnSpc>
                <a:spcPct val="100000"/>
              </a:lnSpc>
            </a:pPr>
            <a:r>
              <a:rPr lang="it-IT" sz="2000" spc="-15" dirty="0" err="1" smtClean="0">
                <a:cs typeface="Calibri"/>
              </a:rPr>
              <a:t>implement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good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spc="-15" dirty="0" err="1" smtClean="0">
                <a:cs typeface="Calibri"/>
              </a:rPr>
              <a:t>strategies</a:t>
            </a:r>
            <a:r>
              <a:rPr lang="it-IT" sz="2000" spc="-15" dirty="0">
                <a:cs typeface="Calibri"/>
              </a:rPr>
              <a:t>!</a:t>
            </a:r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3407656" y="4216400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39" name="Connettore 38"/>
          <p:cNvSpPr/>
          <p:nvPr/>
        </p:nvSpPr>
        <p:spPr>
          <a:xfrm>
            <a:off x="4800600" y="32215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nettore 39"/>
          <p:cNvSpPr/>
          <p:nvPr/>
        </p:nvSpPr>
        <p:spPr>
          <a:xfrm>
            <a:off x="4800600" y="2818368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nettore 42"/>
          <p:cNvSpPr/>
          <p:nvPr/>
        </p:nvSpPr>
        <p:spPr>
          <a:xfrm>
            <a:off x="4813300" y="24468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sellaDiTesto 44"/>
          <p:cNvSpPr txBox="1"/>
          <p:nvPr/>
        </p:nvSpPr>
        <p:spPr>
          <a:xfrm>
            <a:off x="4813300" y="434546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3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47" name="Connettore 1 46"/>
          <p:cNvCxnSpPr/>
          <p:nvPr/>
        </p:nvCxnSpPr>
        <p:spPr>
          <a:xfrm>
            <a:off x="3657600" y="2846943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>
            <a:off x="3657600" y="2846943"/>
            <a:ext cx="1155700" cy="6667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V="1">
            <a:off x="3657600" y="2570718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54" idx="2"/>
          </p:cNvCxnSpPr>
          <p:nvPr/>
        </p:nvCxnSpPr>
        <p:spPr>
          <a:xfrm>
            <a:off x="5041900" y="2908300"/>
            <a:ext cx="1130300" cy="8572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5041900" y="2632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nettore 54"/>
          <p:cNvSpPr/>
          <p:nvPr/>
        </p:nvSpPr>
        <p:spPr>
          <a:xfrm>
            <a:off x="6184900" y="2489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1 55"/>
          <p:cNvCxnSpPr/>
          <p:nvPr/>
        </p:nvCxnSpPr>
        <p:spPr>
          <a:xfrm>
            <a:off x="6337300" y="2996169"/>
            <a:ext cx="1320800" cy="10898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72200" y="2860675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asellaDiTesto 56"/>
          <p:cNvSpPr txBox="1"/>
          <p:nvPr/>
        </p:nvSpPr>
        <p:spPr>
          <a:xfrm>
            <a:off x="6155178" y="4244896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657600" y="1124856"/>
            <a:ext cx="202895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spc="-1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it-IT" sz="32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est</a:t>
            </a:r>
            <a:r>
              <a:rPr lang="it-IT" sz="3200" b="1" spc="-15" dirty="0" smtClean="0">
                <a:latin typeface="Calibri"/>
                <a:cs typeface="Calibri"/>
              </a:rPr>
              <a:t>=PR(</a:t>
            </a:r>
            <a:r>
              <a:rPr lang="it-IT" sz="3200" b="1" spc="-15" dirty="0" err="1" smtClean="0">
                <a:latin typeface="Calibri"/>
                <a:cs typeface="Calibri"/>
              </a:rPr>
              <a:t>i,g</a:t>
            </a:r>
            <a:r>
              <a:rPr lang="it-IT" sz="3200" b="1" spc="-15" dirty="0" smtClean="0">
                <a:latin typeface="Calibri"/>
                <a:cs typeface="Calibri"/>
              </a:rPr>
              <a:t>)</a:t>
            </a:r>
            <a:endParaRPr lang="en-GB" sz="3200" b="1" spc="-15" dirty="0">
              <a:latin typeface="Calibri"/>
              <a:cs typeface="Calibri"/>
            </a:endParaRPr>
          </a:p>
        </p:txBody>
      </p:sp>
      <p:grpSp>
        <p:nvGrpSpPr>
          <p:cNvPr id="58" name="Gruppo 5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9" name="Ovale 5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62" name="Connettore 1 61"/>
            <p:cNvCxnSpPr>
              <a:stCxn id="6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e 6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nettore 1 63"/>
            <p:cNvCxnSpPr>
              <a:stCxn id="6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e 68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Connettore 1 69"/>
            <p:cNvCxnSpPr>
              <a:stCxn id="69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Connettore 1 71"/>
            <p:cNvCxnSpPr>
              <a:stCxn id="71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e 72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e 73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5" name="Ovale 74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6" name="Ovale 75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7" name="Ovale 76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8" name="Ovale 77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endCxn id="37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18931" y="4714796"/>
            <a:ext cx="9025069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000" spc="-15" dirty="0" smtClean="0">
                <a:cs typeface="Calibri"/>
              </a:rPr>
              <a:t>STRATEGIES: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spc="-15" dirty="0" err="1" smtClean="0">
                <a:cs typeface="Calibri"/>
              </a:rPr>
              <a:t>Neighbourhood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b="1" spc="-15" dirty="0" err="1" smtClean="0">
                <a:cs typeface="Calibri"/>
              </a:rPr>
              <a:t>exploration</a:t>
            </a:r>
            <a:r>
              <a:rPr lang="it-IT" sz="2000" b="1" spc="-15" dirty="0" smtClean="0">
                <a:cs typeface="Calibri"/>
              </a:rPr>
              <a:t>  </a:t>
            </a:r>
            <a:r>
              <a:rPr lang="it-IT" sz="2000" spc="-15" dirty="0" smtClean="0">
                <a:cs typeface="Calibri"/>
              </a:rPr>
              <a:t>(</a:t>
            </a:r>
            <a:r>
              <a:rPr lang="it-IT" sz="2000" spc="-15" dirty="0" err="1" smtClean="0">
                <a:cs typeface="Calibri"/>
              </a:rPr>
              <a:t>deterministic</a:t>
            </a:r>
            <a:r>
              <a:rPr lang="it-IT" sz="2000" spc="-15" dirty="0" smtClean="0">
                <a:cs typeface="Calibri"/>
              </a:rPr>
              <a:t>/</a:t>
            </a:r>
            <a:r>
              <a:rPr lang="it-IT" sz="2000" spc="-15" dirty="0" err="1" smtClean="0">
                <a:cs typeface="Calibri"/>
              </a:rPr>
              <a:t>randomized</a:t>
            </a:r>
            <a:r>
              <a:rPr lang="it-IT" sz="2000" spc="-15" dirty="0" smtClean="0">
                <a:cs typeface="Calibri"/>
              </a:rPr>
              <a:t>, </a:t>
            </a:r>
            <a:r>
              <a:rPr lang="it-IT" sz="2000" spc="-15" dirty="0" err="1" smtClean="0">
                <a:cs typeface="Calibri"/>
              </a:rPr>
              <a:t>partial</a:t>
            </a:r>
            <a:r>
              <a:rPr lang="it-IT" sz="2000" spc="-15" dirty="0" smtClean="0">
                <a:cs typeface="Calibri"/>
              </a:rPr>
              <a:t>/complete)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spc="-15" dirty="0" err="1" smtClean="0">
                <a:cs typeface="Calibri"/>
              </a:rPr>
              <a:t>Move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b="1" spc="-15" dirty="0" err="1" smtClean="0">
                <a:cs typeface="Calibri"/>
              </a:rPr>
              <a:t>selection</a:t>
            </a:r>
            <a:r>
              <a:rPr lang="it-IT" sz="2000" b="1" spc="-15" dirty="0" smtClean="0">
                <a:cs typeface="Calibri"/>
              </a:rPr>
              <a:t> </a:t>
            </a:r>
            <a:r>
              <a:rPr lang="it-IT" sz="2000" spc="-15" dirty="0" smtClean="0">
                <a:cs typeface="Calibri"/>
              </a:rPr>
              <a:t>(best </a:t>
            </a:r>
            <a:r>
              <a:rPr lang="it-IT" sz="2000" spc="-15" dirty="0" err="1" smtClean="0">
                <a:cs typeface="Calibri"/>
              </a:rPr>
              <a:t>improvement</a:t>
            </a:r>
            <a:r>
              <a:rPr lang="it-IT" sz="2000" spc="-15" dirty="0" smtClean="0">
                <a:cs typeface="Calibri"/>
              </a:rPr>
              <a:t>, first </a:t>
            </a:r>
            <a:r>
              <a:rPr lang="it-IT" sz="2000" spc="-15" dirty="0" err="1" smtClean="0">
                <a:cs typeface="Calibri"/>
              </a:rPr>
              <a:t>improvement</a:t>
            </a:r>
            <a:r>
              <a:rPr lang="it-IT" sz="2000" spc="-15" dirty="0" smtClean="0">
                <a:cs typeface="Calibri"/>
              </a:rPr>
              <a:t>)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it-IT" sz="2000" b="1" spc="-15" dirty="0" err="1">
                <a:cs typeface="Calibri"/>
              </a:rPr>
              <a:t>Path</a:t>
            </a:r>
            <a:r>
              <a:rPr lang="it-IT" sz="2000" b="1" spc="-15" dirty="0">
                <a:cs typeface="Calibri"/>
              </a:rPr>
              <a:t> </a:t>
            </a:r>
            <a:r>
              <a:rPr lang="it-IT" sz="2000" b="1" spc="-15" dirty="0" err="1">
                <a:cs typeface="Calibri"/>
              </a:rPr>
              <a:t>exploration</a:t>
            </a:r>
            <a:r>
              <a:rPr lang="it-IT" sz="2000" b="1" spc="-15" dirty="0">
                <a:cs typeface="Calibri"/>
              </a:rPr>
              <a:t> </a:t>
            </a:r>
            <a:r>
              <a:rPr lang="it-IT" sz="2000" spc="-15" dirty="0" smtClean="0">
                <a:cs typeface="Calibri"/>
              </a:rPr>
              <a:t>(1/2 </a:t>
            </a:r>
            <a:r>
              <a:rPr lang="it-IT" sz="2000" spc="-15" dirty="0" err="1">
                <a:cs typeface="Calibri"/>
              </a:rPr>
              <a:t>direction</a:t>
            </a:r>
            <a:r>
              <a:rPr lang="it-IT" sz="2000" spc="-15" dirty="0">
                <a:cs typeface="Calibri"/>
              </a:rPr>
              <a:t>, </a:t>
            </a:r>
            <a:r>
              <a:rPr lang="it-IT" sz="2000" spc="-15" dirty="0" err="1" smtClean="0">
                <a:cs typeface="Calibri"/>
              </a:rPr>
              <a:t>entirely</a:t>
            </a:r>
            <a:r>
              <a:rPr lang="it-IT" sz="2000" spc="-15" dirty="0" smtClean="0">
                <a:cs typeface="Calibri"/>
              </a:rPr>
              <a:t>/</a:t>
            </a:r>
            <a:r>
              <a:rPr lang="it-IT" sz="2000" spc="-15" dirty="0" err="1" smtClean="0">
                <a:cs typeface="Calibri"/>
              </a:rPr>
              <a:t>partially</a:t>
            </a:r>
            <a:r>
              <a:rPr lang="it-IT" sz="2000" spc="-15" dirty="0">
                <a:cs typeface="Calibri"/>
              </a:rPr>
              <a:t>, </a:t>
            </a:r>
            <a:r>
              <a:rPr lang="it-IT" sz="2000" spc="-15" dirty="0" smtClean="0">
                <a:cs typeface="Calibri"/>
              </a:rPr>
              <a:t>1/2+ </a:t>
            </a:r>
            <a:r>
              <a:rPr lang="it-IT" sz="2000" spc="-15" dirty="0" err="1" smtClean="0">
                <a:cs typeface="Calibri"/>
              </a:rPr>
              <a:t>paths</a:t>
            </a:r>
            <a:r>
              <a:rPr lang="it-IT" sz="2000" spc="-15" dirty="0">
                <a:cs typeface="Calibri"/>
              </a:rPr>
              <a:t>, </a:t>
            </a:r>
            <a:r>
              <a:rPr lang="it-IT" sz="2000" spc="-15" dirty="0" err="1">
                <a:cs typeface="Calibri"/>
              </a:rPr>
              <a:t>termination</a:t>
            </a:r>
            <a:r>
              <a:rPr lang="it-IT" sz="2000" spc="-15" dirty="0">
                <a:cs typeface="Calibri"/>
              </a:rPr>
              <a:t> </a:t>
            </a:r>
            <a:r>
              <a:rPr lang="it-IT" sz="2000" spc="-15" dirty="0" err="1">
                <a:cs typeface="Calibri"/>
              </a:rPr>
              <a:t>condition</a:t>
            </a:r>
            <a:r>
              <a:rPr lang="it-IT" sz="2000" spc="-15" dirty="0">
                <a:cs typeface="Calibri"/>
              </a:rPr>
              <a:t>)</a:t>
            </a:r>
          </a:p>
          <a:p>
            <a:pPr marL="12700">
              <a:lnSpc>
                <a:spcPct val="100000"/>
              </a:lnSpc>
            </a:pPr>
            <a:endParaRPr lang="it-IT" sz="2000" spc="-15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variants</a:t>
            </a:r>
            <a:r>
              <a:rPr lang="it-IT" sz="1400" dirty="0"/>
              <a:t> in </a:t>
            </a:r>
            <a:r>
              <a:rPr lang="it-IT" sz="1400" dirty="0" err="1"/>
              <a:t>Ribeiro</a:t>
            </a:r>
            <a:r>
              <a:rPr lang="it-IT" sz="1400" dirty="0"/>
              <a:t> et al. 2012: </a:t>
            </a:r>
            <a:r>
              <a:rPr lang="en-GB" sz="1400" dirty="0"/>
              <a:t>Path-relinking intensification methods for stochastic local search algorithms</a:t>
            </a:r>
            <a:endParaRPr lang="it-IT" sz="1400" spc="-15" dirty="0">
              <a:cs typeface="Calibri"/>
            </a:endParaRPr>
          </a:p>
        </p:txBody>
      </p: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57400" y="421588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1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23" name="Connettore 1 22"/>
          <p:cNvCxnSpPr/>
          <p:nvPr/>
        </p:nvCxnSpPr>
        <p:spPr>
          <a:xfrm>
            <a:off x="2273300" y="3543300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>
            <a:off x="2273300" y="3543300"/>
            <a:ext cx="1155700" cy="6667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flipV="1">
            <a:off x="2273300" y="3267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endCxn id="38" idx="2"/>
          </p:cNvCxnSpPr>
          <p:nvPr/>
        </p:nvCxnSpPr>
        <p:spPr>
          <a:xfrm flipV="1">
            <a:off x="2294644" y="2876550"/>
            <a:ext cx="1134356" cy="6810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Connettore 30"/>
          <p:cNvSpPr/>
          <p:nvPr/>
        </p:nvSpPr>
        <p:spPr>
          <a:xfrm>
            <a:off x="3416300" y="38798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3416300" y="3476625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onnettore 35"/>
          <p:cNvSpPr/>
          <p:nvPr/>
        </p:nvSpPr>
        <p:spPr>
          <a:xfrm>
            <a:off x="3429000" y="31051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onnettore 37"/>
          <p:cNvSpPr/>
          <p:nvPr/>
        </p:nvSpPr>
        <p:spPr>
          <a:xfrm>
            <a:off x="3429000" y="274320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asellaDiTesto 29"/>
          <p:cNvSpPr txBox="1"/>
          <p:nvPr/>
        </p:nvSpPr>
        <p:spPr>
          <a:xfrm>
            <a:off x="3407656" y="4216400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2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sp>
        <p:nvSpPr>
          <p:cNvPr id="39" name="Connettore 38"/>
          <p:cNvSpPr/>
          <p:nvPr/>
        </p:nvSpPr>
        <p:spPr>
          <a:xfrm>
            <a:off x="4800600" y="32215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onnettore 39"/>
          <p:cNvSpPr/>
          <p:nvPr/>
        </p:nvSpPr>
        <p:spPr>
          <a:xfrm>
            <a:off x="4800600" y="2818368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nettore 42"/>
          <p:cNvSpPr/>
          <p:nvPr/>
        </p:nvSpPr>
        <p:spPr>
          <a:xfrm>
            <a:off x="4813300" y="2446893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sellaDiTesto 44"/>
          <p:cNvSpPr txBox="1"/>
          <p:nvPr/>
        </p:nvSpPr>
        <p:spPr>
          <a:xfrm>
            <a:off x="4813300" y="4345464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3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cxnSp>
        <p:nvCxnSpPr>
          <p:cNvPr id="47" name="Connettore 1 46"/>
          <p:cNvCxnSpPr/>
          <p:nvPr/>
        </p:nvCxnSpPr>
        <p:spPr>
          <a:xfrm>
            <a:off x="3657600" y="2846943"/>
            <a:ext cx="1155700" cy="476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>
            <a:off x="3657600" y="2846943"/>
            <a:ext cx="1155700" cy="6667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 flipV="1">
            <a:off x="3657600" y="2570718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54" idx="2"/>
          </p:cNvCxnSpPr>
          <p:nvPr/>
        </p:nvCxnSpPr>
        <p:spPr>
          <a:xfrm>
            <a:off x="5041900" y="2908300"/>
            <a:ext cx="1130300" cy="8572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flipV="1">
            <a:off x="5041900" y="2632075"/>
            <a:ext cx="1155700" cy="276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onnettore 54"/>
          <p:cNvSpPr/>
          <p:nvPr/>
        </p:nvSpPr>
        <p:spPr>
          <a:xfrm>
            <a:off x="6184900" y="2489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1 55"/>
          <p:cNvCxnSpPr/>
          <p:nvPr/>
        </p:nvCxnSpPr>
        <p:spPr>
          <a:xfrm>
            <a:off x="6337300" y="2996169"/>
            <a:ext cx="1320800" cy="10898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onnettore 53"/>
          <p:cNvSpPr/>
          <p:nvPr/>
        </p:nvSpPr>
        <p:spPr>
          <a:xfrm>
            <a:off x="6172200" y="2860675"/>
            <a:ext cx="228600" cy="26670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asellaDiTesto 56"/>
          <p:cNvSpPr txBox="1"/>
          <p:nvPr/>
        </p:nvSpPr>
        <p:spPr>
          <a:xfrm>
            <a:off x="6155178" y="4244896"/>
            <a:ext cx="23724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lang="it-IT" sz="2400" b="1" spc="-15" baseline="30000" dirty="0" smtClean="0">
                <a:solidFill>
                  <a:srgbClr val="7030A0"/>
                </a:solidFill>
                <a:latin typeface="Calibri"/>
                <a:cs typeface="Calibri"/>
              </a:rPr>
              <a:t>4</a:t>
            </a:r>
            <a:endParaRPr lang="en-GB" sz="2400" b="1" spc="-15" baseline="30000" dirty="0">
              <a:solidFill>
                <a:srgbClr val="7030A0"/>
              </a:solidFill>
              <a:latin typeface="Calibri"/>
              <a:cs typeface="Calibri"/>
            </a:endParaRPr>
          </a:p>
        </p:txBody>
      </p:sp>
      <p:grpSp>
        <p:nvGrpSpPr>
          <p:cNvPr id="58" name="Gruppo 5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9" name="Ovale 5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62" name="Connettore 1 61"/>
            <p:cNvCxnSpPr>
              <a:stCxn id="6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e 6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nettore 1 63"/>
            <p:cNvCxnSpPr>
              <a:stCxn id="6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e 68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Connettore 1 69"/>
            <p:cNvCxnSpPr>
              <a:stCxn id="69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e 70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Connettore 1 71"/>
            <p:cNvCxnSpPr>
              <a:stCxn id="71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e 72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e 73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5" name="Ovale 74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6" name="Ovale 75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7" name="Ovale 76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8" name="Ovale 77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3657600" y="1124856"/>
            <a:ext cx="2028953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spc="-15" dirty="0">
                <a:solidFill>
                  <a:srgbClr val="00B050"/>
                </a:solidFill>
                <a:latin typeface="Calibri"/>
                <a:cs typeface="Calibri"/>
              </a:rPr>
              <a:t>b</a:t>
            </a:r>
            <a:r>
              <a:rPr lang="it-IT" sz="32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est</a:t>
            </a:r>
            <a:r>
              <a:rPr lang="it-IT" sz="3200" b="1" spc="-15" dirty="0" smtClean="0">
                <a:latin typeface="Calibri"/>
                <a:cs typeface="Calibri"/>
              </a:rPr>
              <a:t>=PR(</a:t>
            </a:r>
            <a:r>
              <a:rPr lang="it-IT" sz="3200" b="1" spc="-15" dirty="0" err="1" smtClean="0">
                <a:latin typeface="Calibri"/>
                <a:cs typeface="Calibri"/>
              </a:rPr>
              <a:t>i,g</a:t>
            </a:r>
            <a:r>
              <a:rPr lang="it-IT" sz="3200" b="1" spc="-15" dirty="0" smtClean="0">
                <a:latin typeface="Calibri"/>
                <a:cs typeface="Calibri"/>
              </a:rPr>
              <a:t>)</a:t>
            </a:r>
            <a:endParaRPr lang="en-GB" sz="3200" b="1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6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arrotondato 23"/>
          <p:cNvSpPr/>
          <p:nvPr/>
        </p:nvSpPr>
        <p:spPr>
          <a:xfrm>
            <a:off x="3182256" y="3429000"/>
            <a:ext cx="3124200" cy="83185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</a:rPr>
              <a:t>?????????????????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746500" y="3549650"/>
            <a:ext cx="1981200" cy="57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</a:pPr>
            <a:r>
              <a:rPr lang="it-IT" b="1" spc="-15" dirty="0">
                <a:solidFill>
                  <a:srgbClr val="00B050"/>
                </a:solidFill>
                <a:cs typeface="Calibri"/>
              </a:rPr>
              <a:t>best</a:t>
            </a:r>
            <a:r>
              <a:rPr lang="it-IT" b="1" spc="-15" dirty="0">
                <a:cs typeface="Calibri"/>
              </a:rPr>
              <a:t>=PR(</a:t>
            </a:r>
            <a:r>
              <a:rPr lang="it-IT" b="1" spc="-15" dirty="0" err="1">
                <a:cs typeface="Calibri"/>
              </a:rPr>
              <a:t>i,g</a:t>
            </a:r>
            <a:r>
              <a:rPr lang="it-IT" b="1" spc="-15" dirty="0">
                <a:cs typeface="Calibri"/>
              </a:rPr>
              <a:t>)</a:t>
            </a:r>
            <a:endParaRPr lang="en-GB" b="1" spc="-15" dirty="0">
              <a:cs typeface="Calibri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3341688" y="1447800"/>
            <a:ext cx="26670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20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663700" y="5030590"/>
            <a:ext cx="61468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0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lang="it-IT"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LOs</a:t>
            </a:r>
            <a:r>
              <a:rPr lang="it-IT"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are </a:t>
            </a:r>
            <a:r>
              <a:rPr lang="it-IT" sz="20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passed</a:t>
            </a:r>
            <a:r>
              <a:rPr lang="it-IT"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to the </a:t>
            </a:r>
            <a:r>
              <a:rPr lang="it-IT" sz="20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path-relinking</a:t>
            </a:r>
            <a:endParaRPr lang="it-IT" sz="2000" b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endParaRPr lang="it-IT" sz="2000" b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Reference set: </a:t>
            </a:r>
            <a:r>
              <a:rPr lang="it-IT" sz="2000" b="1" i="1" spc="-15" dirty="0" err="1" smtClean="0">
                <a:solidFill>
                  <a:schemeClr val="tx1"/>
                </a:solidFill>
                <a:latin typeface="Calibri"/>
                <a:cs typeface="Calibri"/>
              </a:rPr>
              <a:t>rs</a:t>
            </a:r>
            <a:endParaRPr lang="en-GB" sz="2000" b="1" i="1" spc="-15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1" name="Connettore 2 10"/>
          <p:cNvCxnSpPr>
            <a:stCxn id="64" idx="2"/>
          </p:cNvCxnSpPr>
          <p:nvPr/>
        </p:nvCxnSpPr>
        <p:spPr>
          <a:xfrm>
            <a:off x="4675188" y="2133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2432668"/>
            <a:ext cx="4975225" cy="5448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9" name="Gruppo 8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0" name="Ovale 9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>
              <a:stCxn id="10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4" name="Connettore 1 13"/>
            <p:cNvCxnSpPr>
              <a:stCxn id="13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e 14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nettore 1 16"/>
            <p:cNvCxnSpPr>
              <a:stCxn id="15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e 17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ttore 1 19"/>
            <p:cNvCxnSpPr>
              <a:stCxn id="18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e 21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Connettore 1 22"/>
            <p:cNvCxnSpPr>
              <a:stCxn id="22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e 24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e 25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7" name="Ovale 26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8" name="Ovale 27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9" name="Ovale 28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30" name="Ovale 29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4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533400"/>
            <a:ext cx="789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Common </a:t>
            </a:r>
            <a:r>
              <a:rPr lang="it-IT" sz="2400" b="1" spc="-15" dirty="0" err="1" smtClean="0">
                <a:latin typeface="Calibri"/>
                <a:cs typeface="Calibri"/>
              </a:rPr>
              <a:t>implementation</a:t>
            </a:r>
            <a:endParaRPr lang="it-IT" sz="2400" b="1" spc="-15" dirty="0" smtClean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149437"/>
            <a:ext cx="5305425" cy="5810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CasellaDiTesto 6"/>
          <p:cNvSpPr txBox="1"/>
          <p:nvPr/>
        </p:nvSpPr>
        <p:spPr>
          <a:xfrm>
            <a:off x="106587" y="2057400"/>
            <a:ext cx="4273606" cy="12311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/>
            <a:r>
              <a:rPr lang="it-IT" sz="2000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2000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"new </a:t>
            </a:r>
            <a:r>
              <a:rPr lang="it-IT" sz="2000" b="1" i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b="1" i="1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i,g</a:t>
            </a:r>
            <a:r>
              <a:rPr lang="it-IT" sz="2000" b="1" i="1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2000" i="1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it-IT" sz="2000" i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69900" lvl="1"/>
            <a:r>
              <a:rPr lang="it-IT" sz="2000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a </a:t>
            </a:r>
            <a:r>
              <a:rPr lang="it-IT" sz="2000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it-IT" sz="2000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i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2000" b="1" i="1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i,g</a:t>
            </a:r>
            <a:r>
              <a:rPr lang="it-IT" sz="2000" b="1" i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2000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it-IT" sz="2000" b="1" i="1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endParaRPr lang="it-IT" sz="2000" b="1" i="1" spc="-1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/>
            <a:r>
              <a:rPr lang="it-IT" sz="2000" b="1" spc="-15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it-IT" sz="2000" b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=PR(</a:t>
            </a:r>
            <a:r>
              <a:rPr lang="it-IT" sz="2000" b="1" spc="-1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i,g</a:t>
            </a:r>
            <a:r>
              <a:rPr lang="it-IT" sz="2000" b="1" spc="-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69900" lvl="1"/>
            <a:r>
              <a:rPr lang="it-IT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it-IT" sz="2000" b="1" i="1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endParaRPr lang="it-IT" sz="2000" b="1" i="1" spc="-1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53200" y="2109787"/>
            <a:ext cx="25146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LOG: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Select &lt;i,g</a:t>
            </a:r>
            <a:r>
              <a:rPr lang="it-IT" sz="1600" b="1" i="1" spc="-15" baseline="-25000" dirty="0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&gt;</a:t>
            </a: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Explore</a:t>
            </a: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1600" b="1" i="1" spc="-15" dirty="0">
                <a:solidFill>
                  <a:srgbClr val="C00000"/>
                </a:solidFill>
                <a:cs typeface="Calibri"/>
              </a:rPr>
              <a:t>&lt;</a:t>
            </a:r>
            <a:r>
              <a:rPr lang="it-IT" sz="1600" b="1" i="1" spc="-15" dirty="0" smtClean="0">
                <a:solidFill>
                  <a:srgbClr val="C00000"/>
                </a:solidFill>
                <a:cs typeface="Calibri"/>
              </a:rPr>
              <a:t>i,g</a:t>
            </a:r>
            <a:r>
              <a:rPr lang="it-IT" sz="1600" b="1" i="1" spc="-15" baseline="-25000" dirty="0" smtClean="0">
                <a:solidFill>
                  <a:srgbClr val="C00000"/>
                </a:solidFill>
                <a:cs typeface="Calibri"/>
              </a:rPr>
              <a:t>1</a:t>
            </a:r>
            <a:r>
              <a:rPr lang="it-IT" sz="1600" b="1" i="1" spc="-15" dirty="0" smtClean="0">
                <a:solidFill>
                  <a:srgbClr val="C00000"/>
                </a:solidFill>
                <a:cs typeface="Calibri"/>
              </a:rPr>
              <a:t>&gt;</a:t>
            </a:r>
            <a:endParaRPr lang="it-IT" sz="1600" b="1" i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Select &lt;i,g</a:t>
            </a:r>
            <a:r>
              <a:rPr lang="it-IT" sz="1600" b="1" i="1" spc="-15" baseline="-25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&gt;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Explore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&lt;i,g</a:t>
            </a:r>
            <a:r>
              <a:rPr lang="it-IT" sz="1600" b="1" i="1" spc="-15" baseline="-2500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&gt;: NEW BEST!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 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Select &lt;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i,g</a:t>
            </a:r>
            <a:r>
              <a:rPr lang="it-IT" sz="1600" b="1" i="1" spc="-15" baseline="-25000" dirty="0" smtClean="0">
                <a:solidFill>
                  <a:srgbClr val="00B0F0"/>
                </a:solidFill>
                <a:cs typeface="Calibri"/>
              </a:rPr>
              <a:t>3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&gt;</a:t>
            </a:r>
            <a:endParaRPr lang="it-IT" sz="1600" b="1" i="1" spc="-15" dirty="0">
              <a:solidFill>
                <a:srgbClr val="00B0F0"/>
              </a:solidFill>
              <a:cs typeface="Calibri"/>
            </a:endParaRP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err="1">
                <a:solidFill>
                  <a:srgbClr val="00B0F0"/>
                </a:solidFill>
                <a:cs typeface="Calibri"/>
              </a:rPr>
              <a:t>Explore</a:t>
            </a: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 &lt;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i,g</a:t>
            </a:r>
            <a:r>
              <a:rPr lang="it-IT" sz="1600" b="1" i="1" spc="-15" baseline="-25000" dirty="0" smtClean="0">
                <a:solidFill>
                  <a:srgbClr val="00B0F0"/>
                </a:solidFill>
                <a:cs typeface="Calibri"/>
              </a:rPr>
              <a:t>3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&gt;: </a:t>
            </a: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NEW BEST! </a:t>
            </a:r>
          </a:p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FINISH!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16" name="Gruppo 15"/>
          <p:cNvGrpSpPr/>
          <p:nvPr/>
        </p:nvGrpSpPr>
        <p:grpSpPr>
          <a:xfrm>
            <a:off x="3116469" y="3635391"/>
            <a:ext cx="615786" cy="450054"/>
            <a:chOff x="4971916" y="4260316"/>
            <a:chExt cx="615786" cy="450054"/>
          </a:xfrm>
        </p:grpSpPr>
        <p:cxnSp>
          <p:nvCxnSpPr>
            <p:cNvPr id="17" name="Connettore 1 16"/>
            <p:cNvCxnSpPr/>
            <p:nvPr/>
          </p:nvCxnSpPr>
          <p:spPr>
            <a:xfrm rot="19428474">
              <a:off x="5041598" y="4682347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 rot="19428474" flipV="1">
              <a:off x="5004378" y="4592957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>
              <a:endCxn id="22" idx="2"/>
            </p:cNvCxnSpPr>
            <p:nvPr/>
          </p:nvCxnSpPr>
          <p:spPr>
            <a:xfrm rot="19428474" flipV="1">
              <a:off x="4971916" y="4459990"/>
              <a:ext cx="492761" cy="25038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Connettore 19"/>
            <p:cNvSpPr/>
            <p:nvPr/>
          </p:nvSpPr>
          <p:spPr>
            <a:xfrm rot="19428474">
              <a:off x="5488399" y="448118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onnettore 20"/>
            <p:cNvSpPr/>
            <p:nvPr/>
          </p:nvSpPr>
          <p:spPr>
            <a:xfrm rot="19428474">
              <a:off x="5412207" y="436770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onnettore 21"/>
            <p:cNvSpPr/>
            <p:nvPr/>
          </p:nvSpPr>
          <p:spPr>
            <a:xfrm rot="19428474">
              <a:off x="5333631" y="426031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3483060" y="3192390"/>
            <a:ext cx="591596" cy="327847"/>
            <a:chOff x="5338507" y="3817315"/>
            <a:chExt cx="591596" cy="327847"/>
          </a:xfrm>
        </p:grpSpPr>
        <p:sp>
          <p:nvSpPr>
            <p:cNvPr id="24" name="Connettore 23"/>
            <p:cNvSpPr/>
            <p:nvPr/>
          </p:nvSpPr>
          <p:spPr>
            <a:xfrm rot="19428474">
              <a:off x="5830800" y="39307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onnettore 24"/>
            <p:cNvSpPr/>
            <p:nvPr/>
          </p:nvSpPr>
          <p:spPr>
            <a:xfrm rot="19428474">
              <a:off x="5754608" y="381731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Connettore 1 25"/>
            <p:cNvCxnSpPr/>
            <p:nvPr/>
          </p:nvCxnSpPr>
          <p:spPr>
            <a:xfrm rot="19428474">
              <a:off x="5375727" y="4120649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 rot="19428474" flipV="1">
              <a:off x="5338507" y="4031259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Croce 27"/>
          <p:cNvSpPr/>
          <p:nvPr/>
        </p:nvSpPr>
        <p:spPr>
          <a:xfrm rot="2312788">
            <a:off x="4230378" y="5769607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929976" y="4855641"/>
            <a:ext cx="743125" cy="584167"/>
            <a:chOff x="4785423" y="5480566"/>
            <a:chExt cx="743125" cy="584167"/>
          </a:xfrm>
        </p:grpSpPr>
        <p:cxnSp>
          <p:nvCxnSpPr>
            <p:cNvPr id="30" name="Connettore 1 29"/>
            <p:cNvCxnSpPr/>
            <p:nvPr/>
          </p:nvCxnSpPr>
          <p:spPr>
            <a:xfrm rot="2312788">
              <a:off x="4785423" y="5677595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 rot="2312788">
              <a:off x="4832339" y="5694001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 rot="2312788" flipV="1">
              <a:off x="4871618" y="5606182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endCxn id="37" idx="2"/>
            </p:cNvCxnSpPr>
            <p:nvPr/>
          </p:nvCxnSpPr>
          <p:spPr>
            <a:xfrm rot="2312788" flipV="1">
              <a:off x="4922977" y="5480566"/>
              <a:ext cx="492761" cy="25038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Connettore 33"/>
            <p:cNvSpPr/>
            <p:nvPr/>
          </p:nvSpPr>
          <p:spPr>
            <a:xfrm rot="2312788">
              <a:off x="5164526" y="596668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onnettore 34"/>
            <p:cNvSpPr/>
            <p:nvPr/>
          </p:nvSpPr>
          <p:spPr>
            <a:xfrm rot="2312788">
              <a:off x="5256905" y="5850740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Connettore 35"/>
            <p:cNvSpPr/>
            <p:nvPr/>
          </p:nvSpPr>
          <p:spPr>
            <a:xfrm rot="2312788">
              <a:off x="5346323" y="574736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Connettore 36"/>
            <p:cNvSpPr/>
            <p:nvPr/>
          </p:nvSpPr>
          <p:spPr>
            <a:xfrm rot="2312788">
              <a:off x="5429245" y="56432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3559816" y="5155751"/>
            <a:ext cx="651475" cy="469506"/>
            <a:chOff x="5415263" y="5780676"/>
            <a:chExt cx="651475" cy="469506"/>
          </a:xfrm>
        </p:grpSpPr>
        <p:sp>
          <p:nvSpPr>
            <p:cNvPr id="39" name="Connettore 38"/>
            <p:cNvSpPr/>
            <p:nvPr/>
          </p:nvSpPr>
          <p:spPr>
            <a:xfrm rot="2312788">
              <a:off x="5785638" y="615213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Connettore 39"/>
            <p:cNvSpPr/>
            <p:nvPr/>
          </p:nvSpPr>
          <p:spPr>
            <a:xfrm rot="2312788">
              <a:off x="5878016" y="6036189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Connettore 42"/>
            <p:cNvSpPr/>
            <p:nvPr/>
          </p:nvSpPr>
          <p:spPr>
            <a:xfrm rot="2312788">
              <a:off x="5967435" y="593281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nettore 1 43"/>
            <p:cNvCxnSpPr/>
            <p:nvPr/>
          </p:nvCxnSpPr>
          <p:spPr>
            <a:xfrm rot="2312788">
              <a:off x="5415263" y="5852089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/>
          </p:nvCxnSpPr>
          <p:spPr>
            <a:xfrm rot="2312788">
              <a:off x="5462179" y="5868494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/>
          </p:nvCxnSpPr>
          <p:spPr>
            <a:xfrm rot="2312788" flipV="1">
              <a:off x="5501458" y="5780676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Croce 46"/>
          <p:cNvSpPr/>
          <p:nvPr/>
        </p:nvSpPr>
        <p:spPr>
          <a:xfrm rot="7743727">
            <a:off x="1609787" y="5559571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48" name="Gruppo 47"/>
          <p:cNvGrpSpPr/>
          <p:nvPr/>
        </p:nvGrpSpPr>
        <p:grpSpPr>
          <a:xfrm>
            <a:off x="1878051" y="4823162"/>
            <a:ext cx="367892" cy="621064"/>
            <a:chOff x="3733498" y="5448087"/>
            <a:chExt cx="367892" cy="621064"/>
          </a:xfrm>
        </p:grpSpPr>
        <p:cxnSp>
          <p:nvCxnSpPr>
            <p:cNvPr id="49" name="Connettore 1 48"/>
            <p:cNvCxnSpPr/>
            <p:nvPr/>
          </p:nvCxnSpPr>
          <p:spPr>
            <a:xfrm rot="7743727" flipV="1">
              <a:off x="3679005" y="5621057"/>
              <a:ext cx="457402" cy="1114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>
              <a:endCxn id="52" idx="2"/>
            </p:cNvCxnSpPr>
            <p:nvPr/>
          </p:nvCxnSpPr>
          <p:spPr>
            <a:xfrm rot="7743727" flipV="1">
              <a:off x="3739508" y="5590497"/>
              <a:ext cx="448954" cy="27481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Connettore 50"/>
            <p:cNvSpPr/>
            <p:nvPr/>
          </p:nvSpPr>
          <p:spPr>
            <a:xfrm rot="7743727">
              <a:off x="3742069" y="5878068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onnettore 51"/>
            <p:cNvSpPr/>
            <p:nvPr/>
          </p:nvSpPr>
          <p:spPr>
            <a:xfrm rot="7743727">
              <a:off x="3855474" y="5970105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1975419" y="4300474"/>
            <a:ext cx="537453" cy="664120"/>
            <a:chOff x="3830866" y="4925399"/>
            <a:chExt cx="537453" cy="664120"/>
          </a:xfrm>
        </p:grpSpPr>
        <p:sp>
          <p:nvSpPr>
            <p:cNvPr id="54" name="Connettore 53"/>
            <p:cNvSpPr/>
            <p:nvPr/>
          </p:nvSpPr>
          <p:spPr>
            <a:xfrm rot="7743727">
              <a:off x="4125934" y="5490473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Connettore 54"/>
            <p:cNvSpPr/>
            <p:nvPr/>
          </p:nvSpPr>
          <p:spPr>
            <a:xfrm rot="7743727">
              <a:off x="3839437" y="5257957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/>
            <p:nvPr/>
          </p:nvCxnSpPr>
          <p:spPr>
            <a:xfrm rot="7743727">
              <a:off x="3946702" y="5016474"/>
              <a:ext cx="512692" cy="33054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>
              <a:endCxn id="59" idx="2"/>
            </p:cNvCxnSpPr>
            <p:nvPr/>
          </p:nvCxnSpPr>
          <p:spPr>
            <a:xfrm rot="7743727">
              <a:off x="4017331" y="5164759"/>
              <a:ext cx="512692" cy="1486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>
              <a:endCxn id="54" idx="2"/>
            </p:cNvCxnSpPr>
            <p:nvPr/>
          </p:nvCxnSpPr>
          <p:spPr>
            <a:xfrm rot="7743727" flipV="1">
              <a:off x="4089950" y="5278785"/>
              <a:ext cx="512692" cy="3843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Connettore 58"/>
            <p:cNvSpPr/>
            <p:nvPr/>
          </p:nvSpPr>
          <p:spPr>
            <a:xfrm rot="7743727">
              <a:off x="3980696" y="5372600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Croce 59"/>
          <p:cNvSpPr/>
          <p:nvPr/>
        </p:nvSpPr>
        <p:spPr>
          <a:xfrm rot="2312788">
            <a:off x="4205764" y="2962597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2558453" y="3824825"/>
            <a:ext cx="688444" cy="625307"/>
            <a:chOff x="4413900" y="4449750"/>
            <a:chExt cx="688444" cy="625307"/>
          </a:xfrm>
        </p:grpSpPr>
        <p:cxnSp>
          <p:nvCxnSpPr>
            <p:cNvPr id="62" name="Connettore 1 61"/>
            <p:cNvCxnSpPr>
              <a:endCxn id="65" idx="2"/>
            </p:cNvCxnSpPr>
            <p:nvPr/>
          </p:nvCxnSpPr>
          <p:spPr>
            <a:xfrm rot="19428474" flipV="1">
              <a:off x="4413900" y="4921077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/>
          </p:nvCxnSpPr>
          <p:spPr>
            <a:xfrm flipV="1">
              <a:off x="4572049" y="4611731"/>
              <a:ext cx="264393" cy="409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uppo 63"/>
            <p:cNvGrpSpPr/>
            <p:nvPr/>
          </p:nvGrpSpPr>
          <p:grpSpPr>
            <a:xfrm>
              <a:off x="4464217" y="4449750"/>
              <a:ext cx="638127" cy="625307"/>
              <a:chOff x="4464217" y="4449750"/>
              <a:chExt cx="638127" cy="625307"/>
            </a:xfrm>
          </p:grpSpPr>
          <p:sp>
            <p:nvSpPr>
              <p:cNvPr id="65" name="Connettore 64"/>
              <p:cNvSpPr/>
              <p:nvPr/>
            </p:nvSpPr>
            <p:spPr>
              <a:xfrm rot="19428474">
                <a:off x="4902408" y="467997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Connettore 65"/>
              <p:cNvSpPr/>
              <p:nvPr/>
            </p:nvSpPr>
            <p:spPr>
              <a:xfrm rot="19428474">
                <a:off x="4826861" y="4533386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Connettore 1 66"/>
              <p:cNvCxnSpPr>
                <a:endCxn id="68" idx="2"/>
              </p:cNvCxnSpPr>
              <p:nvPr/>
            </p:nvCxnSpPr>
            <p:spPr>
              <a:xfrm rot="19428474">
                <a:off x="4464217" y="4939653"/>
                <a:ext cx="562718" cy="13540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" name="Connettore 67"/>
              <p:cNvSpPr/>
              <p:nvPr/>
            </p:nvSpPr>
            <p:spPr>
              <a:xfrm rot="19428474">
                <a:off x="5003041" y="4817508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Connettore 68"/>
              <p:cNvSpPr/>
              <p:nvPr/>
            </p:nvSpPr>
            <p:spPr>
              <a:xfrm rot="19428474">
                <a:off x="4694971" y="444975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" name="Connettore 1 69"/>
              <p:cNvCxnSpPr>
                <a:endCxn id="69" idx="3"/>
              </p:cNvCxnSpPr>
              <p:nvPr/>
            </p:nvCxnSpPr>
            <p:spPr>
              <a:xfrm flipV="1">
                <a:off x="4572049" y="4547484"/>
                <a:ext cx="164710" cy="47360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uppo 70"/>
          <p:cNvGrpSpPr/>
          <p:nvPr/>
        </p:nvGrpSpPr>
        <p:grpSpPr>
          <a:xfrm>
            <a:off x="2449189" y="4499124"/>
            <a:ext cx="767846" cy="632373"/>
            <a:chOff x="4304636" y="5124049"/>
            <a:chExt cx="767846" cy="632373"/>
          </a:xfrm>
        </p:grpSpPr>
        <p:cxnSp>
          <p:nvCxnSpPr>
            <p:cNvPr id="72" name="Connettore 1 71"/>
            <p:cNvCxnSpPr>
              <a:endCxn id="79" idx="2"/>
            </p:cNvCxnSpPr>
            <p:nvPr/>
          </p:nvCxnSpPr>
          <p:spPr>
            <a:xfrm>
              <a:off x="4477771" y="5124049"/>
              <a:ext cx="506227" cy="16159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onnettore 72"/>
            <p:cNvSpPr/>
            <p:nvPr/>
          </p:nvSpPr>
          <p:spPr>
            <a:xfrm rot="2312788">
              <a:off x="4892279" y="539084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Connettore 73"/>
            <p:cNvSpPr/>
            <p:nvPr/>
          </p:nvSpPr>
          <p:spPr>
            <a:xfrm rot="2312788">
              <a:off x="4701395" y="560066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Connettore 1 74"/>
            <p:cNvCxnSpPr/>
            <p:nvPr/>
          </p:nvCxnSpPr>
          <p:spPr>
            <a:xfrm rot="2312788">
              <a:off x="4304636" y="5175073"/>
              <a:ext cx="562718" cy="301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>
              <a:endCxn id="78" idx="2"/>
            </p:cNvCxnSpPr>
            <p:nvPr/>
          </p:nvCxnSpPr>
          <p:spPr>
            <a:xfrm rot="2312788">
              <a:off x="4356281" y="5193131"/>
              <a:ext cx="562718" cy="1354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>
              <a:endCxn id="73" idx="2"/>
            </p:cNvCxnSpPr>
            <p:nvPr/>
          </p:nvCxnSpPr>
          <p:spPr>
            <a:xfrm rot="2312788" flipV="1">
              <a:off x="4390777" y="5229789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Connettore 77"/>
            <p:cNvSpPr/>
            <p:nvPr/>
          </p:nvSpPr>
          <p:spPr>
            <a:xfrm rot="2312788">
              <a:off x="4804684" y="547102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Connettore 78"/>
            <p:cNvSpPr/>
            <p:nvPr/>
          </p:nvSpPr>
          <p:spPr>
            <a:xfrm rot="2312788">
              <a:off x="4973179" y="5267556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Connettore 79"/>
            <p:cNvSpPr/>
            <p:nvPr/>
          </p:nvSpPr>
          <p:spPr>
            <a:xfrm rot="2312788">
              <a:off x="4578322" y="565837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Connettore 1 80"/>
            <p:cNvCxnSpPr>
              <a:endCxn id="80" idx="0"/>
            </p:cNvCxnSpPr>
            <p:nvPr/>
          </p:nvCxnSpPr>
          <p:spPr>
            <a:xfrm>
              <a:off x="4513848" y="5225457"/>
              <a:ext cx="144676" cy="44359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Pentagono regolare 81"/>
          <p:cNvSpPr/>
          <p:nvPr/>
        </p:nvSpPr>
        <p:spPr>
          <a:xfrm rot="19428474">
            <a:off x="2482407" y="4384577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87" name="Rettangolo 86"/>
          <p:cNvSpPr/>
          <p:nvPr/>
        </p:nvSpPr>
        <p:spPr>
          <a:xfrm>
            <a:off x="457200" y="4755675"/>
            <a:ext cx="4848224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 err="1" smtClean="0">
                <a:solidFill>
                  <a:srgbClr val="C00000"/>
                </a:solidFill>
              </a:rPr>
              <a:t>Path-relinking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b="1" dirty="0" err="1" smtClean="0">
                <a:solidFill>
                  <a:srgbClr val="C00000"/>
                </a:solidFill>
              </a:rPr>
              <a:t>is</a:t>
            </a:r>
            <a:endParaRPr lang="it-IT" sz="2400" b="1" dirty="0">
              <a:solidFill>
                <a:srgbClr val="C00000"/>
              </a:solidFill>
            </a:endParaRPr>
          </a:p>
          <a:p>
            <a:pPr algn="ctr"/>
            <a:r>
              <a:rPr lang="it-IT" sz="2400" b="1" dirty="0" smtClean="0">
                <a:solidFill>
                  <a:srgbClr val="C00000"/>
                </a:solidFill>
              </a:rPr>
              <a:t>SEQUENTIAL AND ATOMIC!!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3" name="Croce 82"/>
          <p:cNvSpPr/>
          <p:nvPr/>
        </p:nvSpPr>
        <p:spPr>
          <a:xfrm rot="2312788">
            <a:off x="5179048" y="1437128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84" name="Croce 83"/>
          <p:cNvSpPr/>
          <p:nvPr/>
        </p:nvSpPr>
        <p:spPr>
          <a:xfrm rot="7743727">
            <a:off x="3036439" y="1336423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85" name="Croce 84"/>
          <p:cNvSpPr/>
          <p:nvPr/>
        </p:nvSpPr>
        <p:spPr>
          <a:xfrm rot="2312788">
            <a:off x="5970100" y="1209997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86" name="Pentagono regolare 85"/>
          <p:cNvSpPr/>
          <p:nvPr/>
        </p:nvSpPr>
        <p:spPr>
          <a:xfrm rot="19428474">
            <a:off x="4042494" y="1415107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499484" y="4041593"/>
            <a:ext cx="86242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i</a:t>
            </a:r>
            <a:endParaRPr lang="en-GB" sz="2400" b="1" spc="-15" dirty="0">
              <a:latin typeface="Calibri"/>
              <a:cs typeface="Calibri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1391010" y="5916657"/>
            <a:ext cx="31034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g1</a:t>
            </a:r>
            <a:endParaRPr lang="en-GB" sz="2400" b="1" spc="-15" dirty="0">
              <a:latin typeface="Calibri"/>
              <a:cs typeface="Calibri"/>
            </a:endParaRPr>
          </a:p>
        </p:txBody>
      </p:sp>
      <p:sp>
        <p:nvSpPr>
          <p:cNvPr id="89" name="CasellaDiTesto 88"/>
          <p:cNvSpPr txBox="1"/>
          <p:nvPr/>
        </p:nvSpPr>
        <p:spPr>
          <a:xfrm>
            <a:off x="4466382" y="3315084"/>
            <a:ext cx="31034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g2</a:t>
            </a:r>
            <a:endParaRPr lang="en-GB" sz="2400" b="1" spc="-15" dirty="0">
              <a:latin typeface="Calibri"/>
              <a:cs typeface="Calibri"/>
            </a:endParaRPr>
          </a:p>
        </p:txBody>
      </p:sp>
      <p:sp>
        <p:nvSpPr>
          <p:cNvPr id="90" name="CasellaDiTesto 89"/>
          <p:cNvSpPr txBox="1"/>
          <p:nvPr/>
        </p:nvSpPr>
        <p:spPr>
          <a:xfrm>
            <a:off x="4633911" y="5972209"/>
            <a:ext cx="310341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g3</a:t>
            </a:r>
            <a:endParaRPr lang="en-GB" sz="2400" b="1" spc="-15" dirty="0">
              <a:latin typeface="Calibri"/>
              <a:cs typeface="Calibri"/>
            </a:endParaRPr>
          </a:p>
        </p:txBody>
      </p:sp>
      <p:grpSp>
        <p:nvGrpSpPr>
          <p:cNvPr id="91" name="Gruppo 90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92" name="Ovale 91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Connettore 1 92"/>
            <p:cNvCxnSpPr>
              <a:stCxn id="92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e 93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95" name="Connettore 1 94"/>
            <p:cNvCxnSpPr>
              <a:stCxn id="94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Ovale 95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Connettore 1 96"/>
            <p:cNvCxnSpPr>
              <a:stCxn id="96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Ovale 97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Connettore 1 98"/>
            <p:cNvCxnSpPr>
              <a:stCxn id="98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e 99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Connettore 1 100"/>
            <p:cNvCxnSpPr>
              <a:stCxn id="100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e 101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e 102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04" name="Ovale 103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06" name="Ovale 105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07" name="Ovale 106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1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04104" y="1143000"/>
            <a:ext cx="6241580" cy="25853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Outline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: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Intensification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strategies</a:t>
            </a:r>
            <a:endParaRPr lang="it-IT" sz="2400" b="1" i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The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path-relinking</a:t>
            </a:r>
            <a:r>
              <a:rPr lang="it-IT" sz="2400" b="1" i="1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(from the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literature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)</a:t>
            </a:r>
            <a:endParaRPr lang="it-IT" sz="2400" b="1" i="1" spc="-15" dirty="0" smtClean="0">
              <a:solidFill>
                <a:srgbClr val="595959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A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generalization</a:t>
            </a:r>
            <a:r>
              <a:rPr lang="it-IT" sz="2400" b="1" i="1" spc="-1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of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path-relinking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(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propose)</a:t>
            </a:r>
            <a:endParaRPr lang="it-IT" sz="2400" b="1" i="1" spc="-15" dirty="0">
              <a:solidFill>
                <a:srgbClr val="595959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>
                <a:solidFill>
                  <a:srgbClr val="595959"/>
                </a:solidFill>
                <a:cs typeface="Calibri"/>
              </a:rPr>
              <a:t>A </a:t>
            </a:r>
            <a:r>
              <a:rPr lang="it-IT" sz="2400" b="1" i="1" spc="-15" dirty="0" err="1">
                <a:solidFill>
                  <a:srgbClr val="595959"/>
                </a:solidFill>
                <a:cs typeface="Calibri"/>
              </a:rPr>
              <a:t>simulation-optimization</a:t>
            </a:r>
            <a:r>
              <a:rPr lang="it-IT" sz="2400" b="1" i="1" spc="-15" dirty="0">
                <a:solidFill>
                  <a:srgbClr val="595959"/>
                </a:solidFill>
                <a:cs typeface="Calibri"/>
              </a:rPr>
              <a:t> </a:t>
            </a:r>
            <a:r>
              <a:rPr lang="it-IT" sz="2400" b="1" i="1" spc="-15" dirty="0" err="1" smtClean="0">
                <a:solidFill>
                  <a:srgbClr val="595959"/>
                </a:solidFill>
                <a:cs typeface="Calibri"/>
              </a:rPr>
              <a:t>application</a:t>
            </a:r>
            <a:endParaRPr lang="it-IT" sz="2400" b="1" i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Experiments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&amp;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Results</a:t>
            </a:r>
            <a:endParaRPr lang="it-IT" sz="2400" b="1" i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Conclusions</a:t>
            </a:r>
            <a:r>
              <a:rPr lang="it-IT" sz="24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&amp; Future </a:t>
            </a:r>
            <a:r>
              <a:rPr lang="it-IT" sz="24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works</a:t>
            </a:r>
            <a:endParaRPr lang="en-GB" sz="24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4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"/>
    </mc:Choice>
    <mc:Fallback xmlns="">
      <p:transition spd="slow" advTm="193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8101" y="1066800"/>
            <a:ext cx="8953500" cy="504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it-IT" sz="2400" dirty="0" err="1"/>
              <a:t>Facts</a:t>
            </a:r>
            <a:r>
              <a:rPr lang="it-IT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>
                <a:solidFill>
                  <a:srgbClr val="C00000"/>
                </a:solidFill>
              </a:rPr>
              <a:t>Classical</a:t>
            </a:r>
            <a:r>
              <a:rPr lang="it-IT" sz="2400" b="1" dirty="0">
                <a:solidFill>
                  <a:srgbClr val="C00000"/>
                </a:solidFill>
              </a:rPr>
              <a:t> </a:t>
            </a:r>
            <a:r>
              <a:rPr lang="it-IT" sz="2400" b="1" dirty="0" err="1">
                <a:solidFill>
                  <a:srgbClr val="C00000"/>
                </a:solidFill>
              </a:rPr>
              <a:t>applications</a:t>
            </a:r>
            <a:r>
              <a:rPr lang="it-IT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dirty="0"/>
              <a:t>no </a:t>
            </a:r>
            <a:r>
              <a:rPr lang="it-IT" sz="2400" b="1" dirty="0" err="1"/>
              <a:t>limit</a:t>
            </a:r>
            <a:r>
              <a:rPr lang="it-IT" sz="2400" dirty="0"/>
              <a:t> in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explored</a:t>
            </a:r>
            <a:r>
              <a:rPr lang="it-IT" sz="2400" dirty="0"/>
              <a:t> </a:t>
            </a:r>
            <a:r>
              <a:rPr lang="it-IT" sz="2400" dirty="0" err="1" smtClean="0"/>
              <a:t>solutions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dirty="0" err="1"/>
              <a:t>a</a:t>
            </a:r>
            <a:r>
              <a:rPr lang="it-IT" sz="2400" b="1" dirty="0" err="1" smtClean="0"/>
              <a:t>ll</a:t>
            </a:r>
            <a:r>
              <a:rPr lang="it-IT" sz="2400" b="1" dirty="0" smtClean="0"/>
              <a:t> &lt;</a:t>
            </a:r>
            <a:r>
              <a:rPr lang="it-IT" sz="2400" b="1" dirty="0" err="1" smtClean="0"/>
              <a:t>i,g</a:t>
            </a:r>
            <a:r>
              <a:rPr lang="it-IT" sz="2400" b="1" dirty="0" smtClean="0"/>
              <a:t>&gt; in </a:t>
            </a:r>
            <a:r>
              <a:rPr lang="it-IT" sz="2400" b="1" i="1" dirty="0" err="1" smtClean="0"/>
              <a:t>rs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/>
              <a:t>explored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 err="1" smtClean="0">
                <a:solidFill>
                  <a:srgbClr val="C00000"/>
                </a:solidFill>
              </a:rPr>
              <a:t>Simulation-Optimization</a:t>
            </a:r>
            <a:r>
              <a:rPr lang="it-IT" sz="2400" b="1" dirty="0" smtClean="0"/>
              <a:t>: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b="1" dirty="0" err="1"/>
              <a:t>strict</a:t>
            </a:r>
            <a:r>
              <a:rPr lang="it-IT" sz="2400" b="1" dirty="0"/>
              <a:t> </a:t>
            </a:r>
            <a:r>
              <a:rPr lang="it-IT" sz="2400" b="1" dirty="0" err="1"/>
              <a:t>limit</a:t>
            </a:r>
            <a:r>
              <a:rPr lang="it-IT" sz="2400" b="1" dirty="0"/>
              <a:t> </a:t>
            </a:r>
            <a:r>
              <a:rPr lang="it-IT" sz="2400" dirty="0"/>
              <a:t>(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500</a:t>
            </a:r>
            <a:r>
              <a:rPr lang="it-IT" sz="2400" dirty="0" smtClean="0"/>
              <a:t>)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400" i="1" dirty="0" err="1" smtClean="0"/>
              <a:t>rs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cannot</a:t>
            </a:r>
            <a:r>
              <a:rPr lang="it-IT" sz="2400" b="1" dirty="0" smtClean="0"/>
              <a:t> be </a:t>
            </a:r>
            <a:r>
              <a:rPr lang="it-IT" sz="2400" dirty="0" err="1" smtClean="0"/>
              <a:t>fully</a:t>
            </a:r>
            <a:r>
              <a:rPr lang="it-IT" sz="2400" dirty="0" smtClean="0"/>
              <a:t> </a:t>
            </a:r>
            <a:r>
              <a:rPr lang="it-IT" sz="2400" dirty="0" err="1" smtClean="0"/>
              <a:t>explored</a:t>
            </a:r>
            <a:endParaRPr 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lvl="1"/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Path-relinking</a:t>
            </a:r>
            <a:r>
              <a:rPr lang="it-IT" sz="2400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/>
              <a:t>blind</a:t>
            </a:r>
            <a:r>
              <a:rPr lang="it-IT" sz="2400" b="1" dirty="0"/>
              <a:t> and </a:t>
            </a:r>
            <a:r>
              <a:rPr lang="it-IT" sz="2400" b="1" dirty="0" err="1"/>
              <a:t>consumes</a:t>
            </a:r>
            <a:r>
              <a:rPr lang="it-IT" sz="2400" b="1" dirty="0"/>
              <a:t> </a:t>
            </a:r>
            <a:r>
              <a:rPr lang="it-IT" sz="2400" b="1" dirty="0" err="1"/>
              <a:t>simulations</a:t>
            </a:r>
            <a:endParaRPr lang="it-IT" sz="2400" dirty="0"/>
          </a:p>
          <a:p>
            <a:endParaRPr lang="it-IT" sz="2400" b="1" dirty="0"/>
          </a:p>
          <a:p>
            <a:pPr algn="ctr"/>
            <a:r>
              <a:rPr lang="it-IT" sz="2400" b="1" dirty="0"/>
              <a:t>How to </a:t>
            </a:r>
            <a:r>
              <a:rPr lang="it-IT" sz="2400" b="1" dirty="0" err="1"/>
              <a:t>make</a:t>
            </a:r>
            <a:r>
              <a:rPr lang="it-IT" sz="2400" b="1" dirty="0"/>
              <a:t> </a:t>
            </a:r>
            <a:r>
              <a:rPr lang="it-IT" sz="2400" b="1" dirty="0" err="1"/>
              <a:t>path-relinking</a:t>
            </a:r>
            <a:r>
              <a:rPr lang="it-IT" sz="2400" b="1" dirty="0"/>
              <a:t> more "</a:t>
            </a:r>
            <a:r>
              <a:rPr lang="it-IT" sz="2400" b="1" dirty="0" err="1"/>
              <a:t>frugal</a:t>
            </a:r>
            <a:r>
              <a:rPr lang="it-IT" sz="2400" b="1" dirty="0"/>
              <a:t>", i.e., </a:t>
            </a:r>
            <a:r>
              <a:rPr lang="it-IT" sz="2400" b="1" dirty="0" err="1"/>
              <a:t>aware</a:t>
            </a:r>
            <a:r>
              <a:rPr lang="it-IT" sz="2400" b="1" dirty="0"/>
              <a:t> and </a:t>
            </a:r>
            <a:r>
              <a:rPr lang="it-IT" sz="2400" b="1" dirty="0" err="1"/>
              <a:t>reactive</a:t>
            </a:r>
            <a:r>
              <a:rPr lang="it-IT" sz="2400" b="1" dirty="0"/>
              <a:t> </a:t>
            </a:r>
            <a:r>
              <a:rPr lang="it-IT" sz="2400" b="1" dirty="0" err="1"/>
              <a:t>wrt</a:t>
            </a:r>
            <a:r>
              <a:rPr lang="it-IT" sz="2400" b="1" dirty="0"/>
              <a:t> the </a:t>
            </a:r>
            <a:r>
              <a:rPr lang="it-IT" sz="2400" b="1" dirty="0" err="1"/>
              <a:t>acquired</a:t>
            </a:r>
            <a:r>
              <a:rPr lang="it-IT" sz="2400" b="1" dirty="0"/>
              <a:t> </a:t>
            </a:r>
            <a:r>
              <a:rPr lang="it-IT" sz="2400" b="1" dirty="0" err="1"/>
              <a:t>knowledge</a:t>
            </a:r>
            <a:r>
              <a:rPr lang="it-IT" sz="2400" b="1" dirty="0"/>
              <a:t>?</a:t>
            </a:r>
            <a:endParaRPr lang="en-GB" sz="2400" b="1" dirty="0"/>
          </a:p>
          <a:p>
            <a:pPr marL="12700">
              <a:lnSpc>
                <a:spcPct val="100000"/>
              </a:lnSpc>
            </a:pP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" name="Ovale 4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Connettore 1 5"/>
            <p:cNvCxnSpPr>
              <a:stCxn id="5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Ovale 6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8" name="Connettore 1 7"/>
            <p:cNvCxnSpPr>
              <a:stCxn id="7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Ovale 8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Connettore 1 9"/>
            <p:cNvCxnSpPr>
              <a:stCxn id="9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e 10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>
              <a:stCxn id="11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ttore 1 13"/>
            <p:cNvCxnSpPr>
              <a:stCxn id="13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e 14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e 15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8" name="Ovale 17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9" name="Ovale 18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0" name="Ovale 19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6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533400"/>
            <a:ext cx="789940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Building </a:t>
            </a:r>
            <a:r>
              <a:rPr lang="it-IT" sz="2400" b="1" spc="-15" dirty="0" err="1" smtClean="0">
                <a:latin typeface="Calibri"/>
                <a:cs typeface="Calibri"/>
              </a:rPr>
              <a:t>blocks</a:t>
            </a:r>
            <a:r>
              <a:rPr lang="it-IT" sz="2400" b="1" spc="-15" dirty="0" smtClean="0">
                <a:latin typeface="Calibri"/>
                <a:cs typeface="Calibri"/>
              </a:rPr>
              <a:t> of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400" b="1" spc="-15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400" spc="-15" dirty="0" smtClean="0">
                <a:latin typeface="Calibri"/>
                <a:cs typeface="Calibri"/>
              </a:rPr>
              <a:t>(</a:t>
            </a:r>
            <a:r>
              <a:rPr lang="it-IT" sz="2400" spc="-15" dirty="0" err="1" smtClean="0">
                <a:latin typeface="Calibri"/>
                <a:cs typeface="Calibri"/>
              </a:rPr>
              <a:t>see</a:t>
            </a:r>
            <a:r>
              <a:rPr lang="it-IT" sz="2400" spc="-15" dirty="0" smtClean="0">
                <a:latin typeface="Calibri"/>
                <a:cs typeface="Calibri"/>
              </a:rPr>
              <a:t> </a:t>
            </a:r>
            <a:r>
              <a:rPr lang="it-IT" sz="2400" spc="-15" dirty="0" err="1" smtClean="0">
                <a:latin typeface="Calibri"/>
                <a:cs typeface="Calibri"/>
              </a:rPr>
              <a:t>Ribeiro</a:t>
            </a:r>
            <a:r>
              <a:rPr lang="it-IT" sz="2400" spc="-15" dirty="0" smtClean="0">
                <a:latin typeface="Calibri"/>
                <a:cs typeface="Calibri"/>
              </a:rPr>
              <a:t> et al., 2012)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spc="-15" dirty="0" smtClean="0">
                <a:latin typeface="Calibri"/>
                <a:cs typeface="Calibri"/>
              </a:rPr>
              <a:t>The </a:t>
            </a:r>
            <a:r>
              <a:rPr lang="it-IT" sz="2000" b="1" spc="-15" dirty="0" err="1" smtClean="0">
                <a:latin typeface="Calibri"/>
                <a:cs typeface="Calibri"/>
              </a:rPr>
              <a:t>reference</a:t>
            </a:r>
            <a:r>
              <a:rPr lang="it-IT" sz="2000" b="1" spc="-15" dirty="0" smtClean="0">
                <a:latin typeface="Calibri"/>
                <a:cs typeface="Calibri"/>
              </a:rPr>
              <a:t> set: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i="1" spc="-15" dirty="0" err="1" smtClean="0">
                <a:latin typeface="Calibri"/>
                <a:cs typeface="Calibri"/>
              </a:rPr>
              <a:t>Filtering</a:t>
            </a:r>
            <a:endParaRPr lang="it-IT" sz="2000" b="1" i="1" spc="-15" dirty="0" smtClean="0">
              <a:latin typeface="Calibri"/>
              <a:cs typeface="Calibri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i="1" spc="-15" dirty="0" smtClean="0">
                <a:latin typeface="Calibri"/>
                <a:cs typeface="Calibri"/>
              </a:rPr>
              <a:t>&lt;</a:t>
            </a:r>
            <a:r>
              <a:rPr lang="it-IT" sz="2000" b="1" i="1" spc="-15" dirty="0" err="1" smtClean="0">
                <a:latin typeface="Calibri"/>
                <a:cs typeface="Calibri"/>
              </a:rPr>
              <a:t>i,g</a:t>
            </a:r>
            <a:r>
              <a:rPr lang="it-IT" sz="2000" b="1" i="1" spc="-15" dirty="0" smtClean="0">
                <a:latin typeface="Calibri"/>
                <a:cs typeface="Calibri"/>
              </a:rPr>
              <a:t>&gt; </a:t>
            </a:r>
            <a:r>
              <a:rPr lang="it-IT" sz="2000" b="1" spc="-15" dirty="0" err="1" smtClean="0">
                <a:latin typeface="Calibri"/>
                <a:cs typeface="Calibri"/>
              </a:rPr>
              <a:t>selection</a:t>
            </a:r>
            <a:endParaRPr lang="it-IT" sz="2000" b="1" spc="-15" dirty="0">
              <a:latin typeface="Calibri"/>
              <a:cs typeface="Calibri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i="1" spc="-15" dirty="0" err="1" smtClean="0">
                <a:latin typeface="Calibri"/>
                <a:cs typeface="Calibri"/>
              </a:rPr>
              <a:t>Updating</a:t>
            </a:r>
            <a:r>
              <a:rPr lang="it-IT" sz="2000" spc="-15" dirty="0" smtClean="0">
                <a:latin typeface="Calibri"/>
                <a:cs typeface="Calibri"/>
              </a:rPr>
              <a:t> (new </a:t>
            </a:r>
            <a:r>
              <a:rPr lang="it-IT" sz="2000" spc="-15" dirty="0" err="1" smtClean="0">
                <a:latin typeface="Calibri"/>
                <a:cs typeface="Calibri"/>
              </a:rPr>
              <a:t>solutions</a:t>
            </a:r>
            <a:r>
              <a:rPr lang="it-IT" sz="2000" spc="-15" dirty="0" smtClean="0">
                <a:latin typeface="Calibri"/>
                <a:cs typeface="Calibri"/>
              </a:rPr>
              <a:t> are </a:t>
            </a:r>
            <a:r>
              <a:rPr lang="it-IT" sz="2000" spc="-15" dirty="0" err="1" smtClean="0">
                <a:latin typeface="Calibri"/>
                <a:cs typeface="Calibri"/>
              </a:rPr>
              <a:t>added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into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i="1" spc="-15" dirty="0" err="1" smtClean="0">
                <a:latin typeface="Calibri"/>
                <a:cs typeface="Calibri"/>
              </a:rPr>
              <a:t>rs</a:t>
            </a:r>
            <a:r>
              <a:rPr lang="it-IT" sz="2000" spc="-15" dirty="0" smtClean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spc="-15" dirty="0" smtClean="0">
                <a:latin typeface="Calibri"/>
                <a:cs typeface="Calibri"/>
              </a:rPr>
              <a:t>Solution </a:t>
            </a:r>
            <a:r>
              <a:rPr lang="it-IT" sz="2000" b="1" spc="-15" dirty="0" err="1" smtClean="0">
                <a:latin typeface="Calibri"/>
                <a:cs typeface="Calibri"/>
              </a:rPr>
              <a:t>representation</a:t>
            </a:r>
            <a:r>
              <a:rPr lang="it-IT" sz="2000" spc="-15" dirty="0">
                <a:latin typeface="Calibri"/>
                <a:cs typeface="Calibri"/>
              </a:rPr>
              <a:t> </a:t>
            </a:r>
            <a:r>
              <a:rPr lang="it-IT" sz="2000" spc="-15" dirty="0" smtClean="0">
                <a:latin typeface="Calibri"/>
                <a:cs typeface="Calibri"/>
              </a:rPr>
              <a:t>(</a:t>
            </a:r>
            <a:r>
              <a:rPr lang="it-IT" sz="2000" spc="-15" dirty="0" err="1" smtClean="0">
                <a:latin typeface="Calibri"/>
                <a:cs typeface="Calibri"/>
              </a:rPr>
              <a:t>affect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all</a:t>
            </a:r>
            <a:r>
              <a:rPr lang="it-IT" sz="2000" spc="-15" dirty="0" smtClean="0">
                <a:latin typeface="Calibri"/>
                <a:cs typeface="Calibri"/>
              </a:rPr>
              <a:t> the </a:t>
            </a:r>
            <a:r>
              <a:rPr lang="it-IT" sz="2000" spc="-15" dirty="0" err="1" smtClean="0">
                <a:latin typeface="Calibri"/>
                <a:cs typeface="Calibri"/>
              </a:rPr>
              <a:t>other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below</a:t>
            </a:r>
            <a:r>
              <a:rPr lang="it-IT" sz="2000" spc="-15" dirty="0" smtClean="0">
                <a:latin typeface="Calibri"/>
                <a:cs typeface="Calibri"/>
              </a:rPr>
              <a:t>)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spc="-15" dirty="0" smtClean="0">
                <a:latin typeface="Calibri"/>
                <a:cs typeface="Calibri"/>
              </a:rPr>
              <a:t>Exploration </a:t>
            </a:r>
            <a:r>
              <a:rPr lang="it-IT" sz="2000" b="1" spc="-15" dirty="0" err="1" smtClean="0">
                <a:latin typeface="Calibri"/>
                <a:cs typeface="Calibri"/>
              </a:rPr>
              <a:t>strategies</a:t>
            </a:r>
            <a:r>
              <a:rPr lang="it-IT" sz="2000" b="1" spc="-15" dirty="0">
                <a:latin typeface="Calibri"/>
                <a:cs typeface="Calibri"/>
              </a:rPr>
              <a:t>:</a:t>
            </a:r>
            <a:endParaRPr lang="it-IT" sz="2000" b="1" spc="-15" dirty="0" smtClean="0">
              <a:latin typeface="Calibri"/>
              <a:cs typeface="Calibri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spc="-15" dirty="0" err="1" smtClean="0">
                <a:latin typeface="Calibri"/>
                <a:cs typeface="Calibri"/>
              </a:rPr>
              <a:t>Neighbourhood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exploration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spc="-15" dirty="0" smtClean="0">
                <a:latin typeface="Calibri"/>
                <a:cs typeface="Calibri"/>
              </a:rPr>
              <a:t>(random, </a:t>
            </a:r>
            <a:r>
              <a:rPr lang="it-IT" sz="2000" spc="-15" dirty="0" err="1" smtClean="0">
                <a:latin typeface="Calibri"/>
                <a:cs typeface="Calibri"/>
              </a:rPr>
              <a:t>entirely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partially</a:t>
            </a:r>
            <a:r>
              <a:rPr lang="it-IT" sz="2000" spc="-15" dirty="0" smtClean="0">
                <a:latin typeface="Calibri"/>
                <a:cs typeface="Calibri"/>
              </a:rPr>
              <a:t>…)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spc="-15" dirty="0" err="1" smtClean="0">
                <a:latin typeface="Calibri"/>
                <a:cs typeface="Calibri"/>
              </a:rPr>
              <a:t>Move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selection</a:t>
            </a:r>
            <a:r>
              <a:rPr lang="it-IT" sz="2000" b="1" spc="-15" dirty="0">
                <a:latin typeface="Calibri"/>
                <a:cs typeface="Calibri"/>
              </a:rPr>
              <a:t> </a:t>
            </a:r>
            <a:r>
              <a:rPr lang="it-IT" sz="2000" spc="-15" dirty="0" smtClean="0">
                <a:latin typeface="Calibri"/>
                <a:cs typeface="Calibri"/>
              </a:rPr>
              <a:t>(</a:t>
            </a:r>
            <a:r>
              <a:rPr lang="it-IT" sz="2000" spc="-15" dirty="0" err="1" smtClean="0">
                <a:latin typeface="Calibri"/>
                <a:cs typeface="Calibri"/>
              </a:rPr>
              <a:t>randomized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greedy</a:t>
            </a:r>
            <a:r>
              <a:rPr lang="it-IT" sz="2000" spc="-15" dirty="0" smtClean="0">
                <a:latin typeface="Calibri"/>
                <a:cs typeface="Calibri"/>
              </a:rPr>
              <a:t>, first </a:t>
            </a:r>
            <a:r>
              <a:rPr lang="it-IT" sz="2000" spc="-15" dirty="0" err="1" smtClean="0">
                <a:latin typeface="Calibri"/>
                <a:cs typeface="Calibri"/>
              </a:rPr>
              <a:t>improvement</a:t>
            </a:r>
            <a:r>
              <a:rPr lang="it-IT" sz="2000" spc="-15" dirty="0" smtClean="0">
                <a:latin typeface="Calibri"/>
                <a:cs typeface="Calibri"/>
              </a:rPr>
              <a:t>…)</a:t>
            </a: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it-IT" sz="2000" b="1" spc="-15" dirty="0" err="1" smtClean="0">
                <a:latin typeface="Calibri"/>
                <a:cs typeface="Calibri"/>
              </a:rPr>
              <a:t>Path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exploration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spc="-15" dirty="0" smtClean="0">
                <a:latin typeface="Calibri"/>
                <a:cs typeface="Calibri"/>
              </a:rPr>
              <a:t>(</a:t>
            </a:r>
            <a:r>
              <a:rPr lang="it-IT" sz="2000" spc="-15" dirty="0" err="1" smtClean="0">
                <a:latin typeface="Calibri"/>
                <a:cs typeface="Calibri"/>
              </a:rPr>
              <a:t>direction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both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direction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entirely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partially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one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path</a:t>
            </a:r>
            <a:r>
              <a:rPr lang="it-IT" sz="2000" spc="-15" dirty="0" smtClean="0">
                <a:latin typeface="Calibri"/>
                <a:cs typeface="Calibri"/>
              </a:rPr>
              <a:t>, more </a:t>
            </a:r>
            <a:r>
              <a:rPr lang="it-IT" sz="2000" spc="-15" dirty="0" err="1" smtClean="0">
                <a:latin typeface="Calibri"/>
                <a:cs typeface="Calibri"/>
              </a:rPr>
              <a:t>paths</a:t>
            </a:r>
            <a:r>
              <a:rPr lang="it-IT" sz="2000" spc="-15" dirty="0" smtClean="0">
                <a:latin typeface="Calibri"/>
                <a:cs typeface="Calibri"/>
              </a:rPr>
              <a:t>, </a:t>
            </a:r>
            <a:r>
              <a:rPr lang="it-IT" sz="2000" spc="-15" dirty="0" err="1" smtClean="0">
                <a:latin typeface="Calibri"/>
                <a:cs typeface="Calibri"/>
              </a:rPr>
              <a:t>termination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condition</a:t>
            </a:r>
            <a:r>
              <a:rPr lang="it-IT" sz="2000" spc="-15" dirty="0" smtClean="0">
                <a:latin typeface="Calibri"/>
                <a:cs typeface="Calibri"/>
              </a:rPr>
              <a:t>)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4486195"/>
            <a:ext cx="5334000" cy="17097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4" name="Gruppo 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" name="Ovale 4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ttore 1 6"/>
            <p:cNvCxnSpPr>
              <a:stCxn id="5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e 7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9" name="Connettore 1 8"/>
            <p:cNvCxnSpPr>
              <a:stCxn id="8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e 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Connettore 1 10"/>
            <p:cNvCxnSpPr>
              <a:stCxn id="1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e 11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Connettore 1 12"/>
            <p:cNvCxnSpPr>
              <a:stCxn id="12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4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e 16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8" name="Ovale 17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9" name="Ovale 18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0" name="Ovale 19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1" name="Ovale 20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400" b="1" spc="-15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1: </a:t>
            </a:r>
            <a:r>
              <a:rPr lang="it-IT" sz="2000" b="1" spc="-15" dirty="0" smtClean="0">
                <a:latin typeface="Calibri"/>
                <a:cs typeface="Calibri"/>
              </a:rPr>
              <a:t>re-</a:t>
            </a:r>
            <a:r>
              <a:rPr lang="it-IT" sz="2000" b="1" spc="-15" dirty="0" err="1" smtClean="0">
                <a:latin typeface="Calibri"/>
                <a:cs typeface="Calibri"/>
              </a:rPr>
              <a:t>modelling</a:t>
            </a:r>
            <a:r>
              <a:rPr lang="it-IT" sz="2000" spc="-15" dirty="0" smtClean="0">
                <a:latin typeface="Calibri"/>
                <a:cs typeface="Calibri"/>
              </a:rPr>
              <a:t> the </a:t>
            </a:r>
            <a:r>
              <a:rPr lang="it-IT" sz="2000" spc="-15" dirty="0" err="1" smtClean="0">
                <a:latin typeface="Calibri"/>
                <a:cs typeface="Calibri"/>
              </a:rPr>
              <a:t>concept</a:t>
            </a:r>
            <a:r>
              <a:rPr lang="it-IT" sz="2000" spc="-15" dirty="0" smtClean="0">
                <a:latin typeface="Calibri"/>
                <a:cs typeface="Calibri"/>
              </a:rPr>
              <a:t> of </a:t>
            </a:r>
            <a:r>
              <a:rPr lang="it-IT" sz="2000" spc="-15" dirty="0" err="1" smtClean="0">
                <a:latin typeface="Calibri"/>
                <a:cs typeface="Calibri"/>
              </a:rPr>
              <a:t>path-relinking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66" y="3086098"/>
            <a:ext cx="1356331" cy="457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6" name="Rettangolo 15"/>
          <p:cNvSpPr/>
          <p:nvPr/>
        </p:nvSpPr>
        <p:spPr>
          <a:xfrm>
            <a:off x="2020837" y="2197099"/>
            <a:ext cx="2692428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/ </a:t>
            </a:r>
            <a:r>
              <a:rPr lang="it-IT" b="1" i="1" dirty="0" smtClean="0"/>
              <a:t>inter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sp>
        <p:nvSpPr>
          <p:cNvPr id="17" name="Rettangolo 16"/>
          <p:cNvSpPr/>
          <p:nvPr/>
        </p:nvSpPr>
        <p:spPr>
          <a:xfrm>
            <a:off x="2020838" y="4559299"/>
            <a:ext cx="2006627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Local / </a:t>
            </a:r>
            <a:r>
              <a:rPr lang="it-IT" b="1" i="1" dirty="0" smtClean="0"/>
              <a:t>intra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551465" y="2133600"/>
            <a:ext cx="3068084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i="1" spc="-15" dirty="0" smtClean="0">
                <a:latin typeface="Calibri"/>
                <a:cs typeface="Calibri"/>
              </a:rPr>
              <a:t>&lt;</a:t>
            </a:r>
            <a:r>
              <a:rPr lang="it-IT" sz="1600" b="1" i="1" spc="-15" dirty="0" err="1" smtClean="0">
                <a:latin typeface="Calibri"/>
                <a:cs typeface="Calibri"/>
              </a:rPr>
              <a:t>i,g</a:t>
            </a:r>
            <a:r>
              <a:rPr lang="it-IT" sz="1600" b="1" i="1" spc="-15" dirty="0" smtClean="0">
                <a:latin typeface="Calibri"/>
                <a:cs typeface="Calibri"/>
              </a:rPr>
              <a:t>&gt; </a:t>
            </a:r>
            <a:r>
              <a:rPr lang="it-IT" sz="1600" b="1" spc="-15" dirty="0" err="1" smtClean="0">
                <a:latin typeface="Calibri"/>
                <a:cs typeface="Calibri"/>
              </a:rPr>
              <a:t>selection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strategy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Atomic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exploration</a:t>
            </a:r>
            <a:r>
              <a:rPr lang="it-IT" sz="1600" spc="-15" dirty="0" smtClean="0">
                <a:latin typeface="Calibri"/>
                <a:cs typeface="Calibri"/>
              </a:rPr>
              <a:t> of </a:t>
            </a:r>
            <a:r>
              <a:rPr lang="it-IT" sz="1600" i="1" spc="-15" dirty="0" smtClean="0">
                <a:latin typeface="Calibri"/>
                <a:cs typeface="Calibri"/>
              </a:rPr>
              <a:t>&lt;</a:t>
            </a:r>
            <a:r>
              <a:rPr lang="it-IT" sz="1600" i="1" spc="-15" dirty="0" err="1" smtClean="0">
                <a:latin typeface="Calibri"/>
                <a:cs typeface="Calibri"/>
              </a:rPr>
              <a:t>i,g</a:t>
            </a:r>
            <a:r>
              <a:rPr lang="it-IT" sz="1600" i="1" spc="-15" dirty="0" smtClean="0">
                <a:latin typeface="Calibri"/>
                <a:cs typeface="Calibri"/>
              </a:rPr>
              <a:t>&gt;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i="1" spc="-15" dirty="0" err="1" smtClean="0">
                <a:latin typeface="Calibri"/>
                <a:cs typeface="Calibri"/>
              </a:rPr>
              <a:t>rs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smtClean="0">
                <a:latin typeface="Calibri"/>
                <a:cs typeface="Calibri"/>
              </a:rPr>
              <a:t>management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5" dirty="0" err="1" smtClean="0">
                <a:latin typeface="Calibri"/>
                <a:cs typeface="Calibri"/>
              </a:rPr>
              <a:t>Main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loop’s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termination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condition</a:t>
            </a:r>
            <a:endParaRPr lang="en-GB" sz="1600" spc="-15" dirty="0">
              <a:latin typeface="Calibri"/>
              <a:cs typeface="Calibri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030765" y="4470399"/>
            <a:ext cx="2662780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Neighbourhood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exploration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Move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selection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Path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exploration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Path’s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>
                <a:latin typeface="Calibri"/>
                <a:cs typeface="Calibri"/>
              </a:rPr>
              <a:t>t</a:t>
            </a:r>
            <a:r>
              <a:rPr lang="it-IT" sz="1600" b="1" spc="-15" dirty="0" err="1" smtClean="0">
                <a:latin typeface="Calibri"/>
                <a:cs typeface="Calibri"/>
              </a:rPr>
              <a:t>ermination</a:t>
            </a:r>
            <a:r>
              <a:rPr lang="it-IT" sz="1600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condition</a:t>
            </a:r>
            <a:endParaRPr lang="en-GB" sz="1600" spc="-15" dirty="0">
              <a:latin typeface="Calibri"/>
              <a:cs typeface="Calibri"/>
            </a:endParaRPr>
          </a:p>
        </p:txBody>
      </p:sp>
      <p:sp>
        <p:nvSpPr>
          <p:cNvPr id="19" name="Freccia a inversione 18"/>
          <p:cNvSpPr/>
          <p:nvPr/>
        </p:nvSpPr>
        <p:spPr>
          <a:xfrm rot="16200000" flipH="1">
            <a:off x="430210" y="3545868"/>
            <a:ext cx="2447212" cy="43753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626251" y="3641526"/>
            <a:ext cx="5724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000" b="1" i="1" spc="-15" dirty="0" smtClean="0">
                <a:latin typeface="Calibri"/>
                <a:cs typeface="Calibri"/>
              </a:rPr>
              <a:t>&lt;</a:t>
            </a:r>
            <a:r>
              <a:rPr lang="it-IT" sz="2000" b="1" i="1" spc="-15" dirty="0" err="1" smtClean="0">
                <a:latin typeface="Calibri"/>
                <a:cs typeface="Calibri"/>
              </a:rPr>
              <a:t>i,g</a:t>
            </a:r>
            <a:r>
              <a:rPr lang="it-IT" sz="2000" b="1" i="1" spc="-15" dirty="0" smtClean="0">
                <a:latin typeface="Calibri"/>
                <a:cs typeface="Calibri"/>
              </a:rPr>
              <a:t>&gt;</a:t>
            </a:r>
          </a:p>
        </p:txBody>
      </p:sp>
      <p:sp>
        <p:nvSpPr>
          <p:cNvPr id="9" name="Parentesi graffa aperta 8"/>
          <p:cNvSpPr/>
          <p:nvPr/>
        </p:nvSpPr>
        <p:spPr>
          <a:xfrm>
            <a:off x="4941865" y="2133600"/>
            <a:ext cx="457200" cy="95249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arentesi graffa aperta 13"/>
          <p:cNvSpPr/>
          <p:nvPr/>
        </p:nvSpPr>
        <p:spPr>
          <a:xfrm>
            <a:off x="4484665" y="4483099"/>
            <a:ext cx="457200" cy="914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uppo 1"/>
          <p:cNvGrpSpPr/>
          <p:nvPr/>
        </p:nvGrpSpPr>
        <p:grpSpPr>
          <a:xfrm>
            <a:off x="2511852" y="5382688"/>
            <a:ext cx="1270683" cy="391160"/>
            <a:chOff x="457200" y="1924050"/>
            <a:chExt cx="8077200" cy="2476500"/>
          </a:xfrm>
        </p:grpSpPr>
        <p:sp>
          <p:nvSpPr>
            <p:cNvPr id="12" name="Nuvola 11"/>
            <p:cNvSpPr/>
            <p:nvPr/>
          </p:nvSpPr>
          <p:spPr>
            <a:xfrm>
              <a:off x="762000" y="1924050"/>
              <a:ext cx="7315200" cy="247650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onnettore 12"/>
            <p:cNvSpPr/>
            <p:nvPr/>
          </p:nvSpPr>
          <p:spPr>
            <a:xfrm>
              <a:off x="2066044" y="25590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onnettore 14"/>
            <p:cNvSpPr/>
            <p:nvPr/>
          </p:nvSpPr>
          <p:spPr>
            <a:xfrm>
              <a:off x="2057400" y="297180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onnettore 20"/>
            <p:cNvSpPr/>
            <p:nvPr/>
          </p:nvSpPr>
          <p:spPr>
            <a:xfrm>
              <a:off x="2057400" y="388620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Connettore 21"/>
            <p:cNvSpPr/>
            <p:nvPr/>
          </p:nvSpPr>
          <p:spPr>
            <a:xfrm>
              <a:off x="2057400" y="21526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Connettore 1 22"/>
            <p:cNvCxnSpPr/>
            <p:nvPr/>
          </p:nvCxnSpPr>
          <p:spPr>
            <a:xfrm>
              <a:off x="762000" y="3200400"/>
              <a:ext cx="1295400" cy="8191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>
              <a:endCxn id="38" idx="2"/>
            </p:cNvCxnSpPr>
            <p:nvPr/>
          </p:nvCxnSpPr>
          <p:spPr>
            <a:xfrm>
              <a:off x="762000" y="3200400"/>
              <a:ext cx="1295400" cy="3683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>
              <a:endCxn id="15" idx="2"/>
            </p:cNvCxnSpPr>
            <p:nvPr/>
          </p:nvCxnSpPr>
          <p:spPr>
            <a:xfrm flipV="1">
              <a:off x="762000" y="3105150"/>
              <a:ext cx="1295400" cy="952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>
              <a:endCxn id="13" idx="2"/>
            </p:cNvCxnSpPr>
            <p:nvPr/>
          </p:nvCxnSpPr>
          <p:spPr>
            <a:xfrm flipV="1">
              <a:off x="770644" y="2692400"/>
              <a:ext cx="1295400" cy="5524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>
              <a:endCxn id="22" idx="2"/>
            </p:cNvCxnSpPr>
            <p:nvPr/>
          </p:nvCxnSpPr>
          <p:spPr>
            <a:xfrm flipV="1">
              <a:off x="762000" y="2286000"/>
              <a:ext cx="1295400" cy="914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Pentagono regolare 27"/>
            <p:cNvSpPr/>
            <p:nvPr/>
          </p:nvSpPr>
          <p:spPr>
            <a:xfrm>
              <a:off x="457200" y="2895600"/>
              <a:ext cx="609600" cy="5334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sp>
          <p:nvSpPr>
            <p:cNvPr id="29" name="Croce 28"/>
            <p:cNvSpPr/>
            <p:nvPr/>
          </p:nvSpPr>
          <p:spPr>
            <a:xfrm>
              <a:off x="7772400" y="2781300"/>
              <a:ext cx="762000" cy="762000"/>
            </a:xfrm>
            <a:prstGeom prst="plus">
              <a:avLst>
                <a:gd name="adj" fmla="val 31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2273300" y="3543300"/>
              <a:ext cx="1155700" cy="4762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2273300" y="3543300"/>
              <a:ext cx="1155700" cy="66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 flipV="1">
              <a:off x="2273300" y="3267075"/>
              <a:ext cx="1155700" cy="2762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>
              <a:endCxn id="37" idx="2"/>
            </p:cNvCxnSpPr>
            <p:nvPr/>
          </p:nvCxnSpPr>
          <p:spPr>
            <a:xfrm flipV="1">
              <a:off x="2294644" y="2876550"/>
              <a:ext cx="1134356" cy="68103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onnettore 33"/>
            <p:cNvSpPr/>
            <p:nvPr/>
          </p:nvSpPr>
          <p:spPr>
            <a:xfrm>
              <a:off x="3416300" y="38798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Connettore 34"/>
            <p:cNvSpPr/>
            <p:nvPr/>
          </p:nvSpPr>
          <p:spPr>
            <a:xfrm>
              <a:off x="3416300" y="3476625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Connettore 35"/>
            <p:cNvSpPr/>
            <p:nvPr/>
          </p:nvSpPr>
          <p:spPr>
            <a:xfrm>
              <a:off x="3429000" y="310515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Connettore 36"/>
            <p:cNvSpPr/>
            <p:nvPr/>
          </p:nvSpPr>
          <p:spPr>
            <a:xfrm>
              <a:off x="3429000" y="2743200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Connettore 37"/>
            <p:cNvSpPr/>
            <p:nvPr/>
          </p:nvSpPr>
          <p:spPr>
            <a:xfrm>
              <a:off x="2057400" y="3435350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Connettore 38"/>
            <p:cNvSpPr/>
            <p:nvPr/>
          </p:nvSpPr>
          <p:spPr>
            <a:xfrm>
              <a:off x="4800600" y="3221593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Connettore 39"/>
            <p:cNvSpPr/>
            <p:nvPr/>
          </p:nvSpPr>
          <p:spPr>
            <a:xfrm>
              <a:off x="4800600" y="2818368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Connettore 40"/>
            <p:cNvSpPr/>
            <p:nvPr/>
          </p:nvSpPr>
          <p:spPr>
            <a:xfrm>
              <a:off x="4813300" y="2446893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Connettore 1 41"/>
            <p:cNvCxnSpPr/>
            <p:nvPr/>
          </p:nvCxnSpPr>
          <p:spPr>
            <a:xfrm>
              <a:off x="3657600" y="2846943"/>
              <a:ext cx="1155700" cy="47625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3657600" y="2846943"/>
              <a:ext cx="1155700" cy="6667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/>
          </p:nvCxnSpPr>
          <p:spPr>
            <a:xfrm flipV="1">
              <a:off x="3657600" y="2570718"/>
              <a:ext cx="1155700" cy="2762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>
              <a:endCxn id="49" idx="2"/>
            </p:cNvCxnSpPr>
            <p:nvPr/>
          </p:nvCxnSpPr>
          <p:spPr>
            <a:xfrm>
              <a:off x="5041900" y="2908300"/>
              <a:ext cx="1130300" cy="85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/>
          </p:nvCxnSpPr>
          <p:spPr>
            <a:xfrm flipV="1">
              <a:off x="5041900" y="2632075"/>
              <a:ext cx="1155700" cy="2762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onnettore 46"/>
            <p:cNvSpPr/>
            <p:nvPr/>
          </p:nvSpPr>
          <p:spPr>
            <a:xfrm>
              <a:off x="6184900" y="2489200"/>
              <a:ext cx="228600" cy="266700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6337300" y="2996169"/>
              <a:ext cx="1320800" cy="10898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onnettore 48"/>
            <p:cNvSpPr/>
            <p:nvPr/>
          </p:nvSpPr>
          <p:spPr>
            <a:xfrm>
              <a:off x="6172200" y="2860675"/>
              <a:ext cx="228600" cy="266700"/>
            </a:xfrm>
            <a:prstGeom prst="flowChartConnec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1" name="Ovale 50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Connettore 1 51"/>
            <p:cNvCxnSpPr>
              <a:stCxn id="51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54" name="Connettore 1 53"/>
            <p:cNvCxnSpPr>
              <a:stCxn id="53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>
              <a:stCxn id="55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1 57"/>
            <p:cNvCxnSpPr>
              <a:stCxn id="57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Connettore 1 59"/>
            <p:cNvCxnSpPr>
              <a:stCxn id="59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e 60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3" name="Ovale 62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6" name="Ovale 65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4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Nuvola 233"/>
          <p:cNvSpPr/>
          <p:nvPr/>
        </p:nvSpPr>
        <p:spPr>
          <a:xfrm rot="7565532">
            <a:off x="5435336" y="4495564"/>
            <a:ext cx="1294755" cy="47676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Nuvola 232"/>
          <p:cNvSpPr/>
          <p:nvPr/>
        </p:nvSpPr>
        <p:spPr>
          <a:xfrm rot="3739420">
            <a:off x="6150980" y="4575652"/>
            <a:ext cx="1294755" cy="47676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Nuvola 202"/>
          <p:cNvSpPr/>
          <p:nvPr/>
        </p:nvSpPr>
        <p:spPr>
          <a:xfrm>
            <a:off x="6503660" y="3968908"/>
            <a:ext cx="1198919" cy="41046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sellaDiTesto 5"/>
          <p:cNvSpPr txBox="1"/>
          <p:nvPr/>
        </p:nvSpPr>
        <p:spPr>
          <a:xfrm>
            <a:off x="787400" y="304800"/>
            <a:ext cx="78994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400" b="1" spc="-15" dirty="0" smtClean="0">
              <a:latin typeface="Calibri"/>
              <a:cs typeface="Calibri"/>
            </a:endParaRPr>
          </a:p>
          <a:p>
            <a:pPr marL="12700" algn="ctr"/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2: </a:t>
            </a:r>
            <a:r>
              <a:rPr lang="it-IT" sz="2000" spc="-15" dirty="0" err="1" smtClean="0">
                <a:latin typeface="Calibri"/>
                <a:cs typeface="Calibri"/>
              </a:rPr>
              <a:t>considering</a:t>
            </a:r>
            <a:r>
              <a:rPr lang="it-IT" sz="2000" spc="-15" dirty="0" smtClean="0">
                <a:latin typeface="Calibri"/>
                <a:cs typeface="Calibri"/>
              </a:rPr>
              <a:t> more </a:t>
            </a:r>
            <a:r>
              <a:rPr lang="it-IT" sz="2000" spc="-15" dirty="0" err="1" smtClean="0">
                <a:latin typeface="Calibri"/>
                <a:cs typeface="Calibri"/>
              </a:rPr>
              <a:t>than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one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b="1" i="1" spc="-15" dirty="0">
                <a:cs typeface="Calibri"/>
              </a:rPr>
              <a:t>&lt;</a:t>
            </a:r>
            <a:r>
              <a:rPr lang="it-IT" sz="2000" b="1" i="1" spc="-15" dirty="0" err="1">
                <a:cs typeface="Calibri"/>
              </a:rPr>
              <a:t>i,g</a:t>
            </a:r>
            <a:r>
              <a:rPr lang="it-IT" sz="2000" b="1" i="1" spc="-15" dirty="0" smtClean="0">
                <a:cs typeface="Calibri"/>
              </a:rPr>
              <a:t>&gt; </a:t>
            </a:r>
            <a:r>
              <a:rPr lang="it-IT" sz="2000" i="1" spc="-15" dirty="0" smtClean="0">
                <a:cs typeface="Calibri"/>
              </a:rPr>
              <a:t>to be "</a:t>
            </a:r>
            <a:r>
              <a:rPr lang="it-IT" sz="2000" b="1" i="1" spc="-15" dirty="0" smtClean="0">
                <a:cs typeface="Calibri"/>
              </a:rPr>
              <a:t>open</a:t>
            </a:r>
            <a:r>
              <a:rPr lang="it-IT" sz="2000" spc="-15" dirty="0" smtClean="0">
                <a:latin typeface="Calibri"/>
                <a:cs typeface="Calibri"/>
              </a:rPr>
              <a:t>" (</a:t>
            </a:r>
            <a:r>
              <a:rPr lang="it-IT" sz="2000" spc="-15" dirty="0" err="1" smtClean="0">
                <a:latin typeface="Calibri"/>
                <a:cs typeface="Calibri"/>
              </a:rPr>
              <a:t>N</a:t>
            </a:r>
            <a:r>
              <a:rPr lang="it-IT" sz="2000" spc="-15" baseline="-25000" dirty="0" err="1" smtClean="0">
                <a:latin typeface="Calibri"/>
                <a:cs typeface="Calibri"/>
              </a:rPr>
              <a:t>pr</a:t>
            </a:r>
            <a:r>
              <a:rPr lang="it-IT" sz="2000" spc="-15" dirty="0" smtClean="0">
                <a:latin typeface="Calibri"/>
                <a:cs typeface="Calibri"/>
              </a:rPr>
              <a:t>=[1,|</a:t>
            </a:r>
            <a:r>
              <a:rPr lang="it-IT" sz="2000" i="1" spc="-15" dirty="0" smtClean="0">
                <a:latin typeface="Calibri"/>
                <a:cs typeface="Calibri"/>
              </a:rPr>
              <a:t>rs</a:t>
            </a:r>
            <a:r>
              <a:rPr lang="it-IT" sz="2000" spc="-15" dirty="0" smtClean="0">
                <a:latin typeface="Calibri"/>
                <a:cs typeface="Calibri"/>
              </a:rPr>
              <a:t>|</a:t>
            </a:r>
            <a:r>
              <a:rPr lang="it-IT" sz="2000" spc="-15" baseline="30000" dirty="0" smtClean="0">
                <a:latin typeface="Calibri"/>
                <a:cs typeface="Calibri"/>
              </a:rPr>
              <a:t>2</a:t>
            </a:r>
            <a:r>
              <a:rPr lang="it-IT" sz="2000" spc="-15" dirty="0" smtClean="0">
                <a:latin typeface="Calibri"/>
                <a:cs typeface="Calibri"/>
              </a:rPr>
              <a:t>])</a:t>
            </a:r>
          </a:p>
          <a:p>
            <a:pPr marL="12700" algn="ctr"/>
            <a:r>
              <a:rPr lang="it-IT" sz="2000" spc="-15" dirty="0" smtClean="0">
                <a:latin typeface="Calibri"/>
                <a:cs typeface="Calibri"/>
              </a:rPr>
              <a:t>(</a:t>
            </a:r>
            <a:r>
              <a:rPr lang="it-IT" sz="2000" spc="-15" dirty="0" err="1" smtClean="0">
                <a:latin typeface="Calibri"/>
                <a:cs typeface="Calibri"/>
              </a:rPr>
              <a:t>creating</a:t>
            </a:r>
            <a:r>
              <a:rPr lang="it-IT" sz="2000" spc="-15" dirty="0" smtClean="0">
                <a:latin typeface="Calibri"/>
                <a:cs typeface="Calibri"/>
              </a:rPr>
              <a:t> an </a:t>
            </a:r>
            <a:r>
              <a:rPr lang="it-IT" sz="2000" b="1" i="1" spc="-15" dirty="0" err="1" smtClean="0">
                <a:latin typeface="Calibri"/>
                <a:cs typeface="Calibri"/>
              </a:rPr>
              <a:t>active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knowledge</a:t>
            </a:r>
            <a:r>
              <a:rPr lang="it-IT" sz="2000" b="1" spc="-15" dirty="0" smtClean="0">
                <a:latin typeface="Calibri"/>
                <a:cs typeface="Calibri"/>
              </a:rPr>
              <a:t> base</a:t>
            </a:r>
            <a:r>
              <a:rPr lang="it-IT" sz="2000" spc="-15" dirty="0" smtClean="0">
                <a:latin typeface="Calibri"/>
                <a:cs typeface="Calibri"/>
              </a:rPr>
              <a:t>…)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1269972" y="1828800"/>
            <a:ext cx="2768628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/ </a:t>
            </a:r>
            <a:r>
              <a:rPr lang="it-IT" b="1" i="1" dirty="0" smtClean="0"/>
              <a:t>inter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grpSp>
        <p:nvGrpSpPr>
          <p:cNvPr id="2" name="Gruppo 1"/>
          <p:cNvGrpSpPr/>
          <p:nvPr/>
        </p:nvGrpSpPr>
        <p:grpSpPr>
          <a:xfrm>
            <a:off x="684183" y="2172732"/>
            <a:ext cx="2440019" cy="2780268"/>
            <a:chOff x="684182" y="2172732"/>
            <a:chExt cx="3762971" cy="2780268"/>
          </a:xfrm>
        </p:grpSpPr>
        <p:sp>
          <p:nvSpPr>
            <p:cNvPr id="17" name="Rettangolo 16"/>
            <p:cNvSpPr/>
            <p:nvPr/>
          </p:nvSpPr>
          <p:spPr>
            <a:xfrm>
              <a:off x="1269973" y="4191000"/>
              <a:ext cx="3177180" cy="76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19" name="Freccia a inversione 18"/>
            <p:cNvSpPr/>
            <p:nvPr/>
          </p:nvSpPr>
          <p:spPr>
            <a:xfrm rot="16200000" flipH="1">
              <a:off x="-246529" y="3103443"/>
              <a:ext cx="24472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1019752" y="4191000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684183" y="2172732"/>
            <a:ext cx="2440019" cy="2995136"/>
            <a:chOff x="684182" y="1957864"/>
            <a:chExt cx="3762971" cy="2995136"/>
          </a:xfrm>
        </p:grpSpPr>
        <p:sp>
          <p:nvSpPr>
            <p:cNvPr id="14" name="Rettangolo 13"/>
            <p:cNvSpPr/>
            <p:nvPr/>
          </p:nvSpPr>
          <p:spPr>
            <a:xfrm>
              <a:off x="1269973" y="4191000"/>
              <a:ext cx="3177180" cy="76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1" name="Freccia a inversione 20"/>
            <p:cNvSpPr/>
            <p:nvPr/>
          </p:nvSpPr>
          <p:spPr>
            <a:xfrm rot="16200000" flipH="1">
              <a:off x="-353963" y="2996009"/>
              <a:ext cx="2662080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1005032" y="4186991"/>
              <a:ext cx="594715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685801" y="2172732"/>
            <a:ext cx="2438401" cy="3224768"/>
            <a:chOff x="684182" y="1728232"/>
            <a:chExt cx="3760476" cy="3224768"/>
          </a:xfrm>
        </p:grpSpPr>
        <p:sp>
          <p:nvSpPr>
            <p:cNvPr id="24" name="Rettangolo 23"/>
            <p:cNvSpPr/>
            <p:nvPr/>
          </p:nvSpPr>
          <p:spPr>
            <a:xfrm>
              <a:off x="1269975" y="4191000"/>
              <a:ext cx="3174683" cy="76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6" name="Freccia a inversione 25"/>
            <p:cNvSpPr/>
            <p:nvPr/>
          </p:nvSpPr>
          <p:spPr>
            <a:xfrm rot="16200000" flipH="1">
              <a:off x="-468779" y="2881193"/>
              <a:ext cx="28917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1003387" y="4582757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&lt;a,g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3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685801" y="2172732"/>
            <a:ext cx="2438400" cy="4377372"/>
            <a:chOff x="684182" y="575628"/>
            <a:chExt cx="3760474" cy="4377372"/>
          </a:xfrm>
        </p:grpSpPr>
        <p:sp>
          <p:nvSpPr>
            <p:cNvPr id="29" name="Rettangolo 28"/>
            <p:cNvSpPr/>
            <p:nvPr/>
          </p:nvSpPr>
          <p:spPr>
            <a:xfrm>
              <a:off x="1269976" y="4191000"/>
              <a:ext cx="3174680" cy="76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30" name="Freccia a inversione 29"/>
            <p:cNvSpPr/>
            <p:nvPr/>
          </p:nvSpPr>
          <p:spPr>
            <a:xfrm rot="16200000" flipH="1">
              <a:off x="-1045081" y="2304891"/>
              <a:ext cx="4044316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879995" y="4569182"/>
              <a:ext cx="76527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&lt;g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2</a:t>
              </a:r>
              <a:r>
                <a:rPr lang="it-IT" sz="2000" b="1" i="1" spc="-15" dirty="0" smtClean="0">
                  <a:latin typeface="Calibri"/>
                  <a:cs typeface="Calibri"/>
                </a:rPr>
                <a:t>,g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4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sp>
        <p:nvSpPr>
          <p:cNvPr id="44" name="Pentagono regolare 43"/>
          <p:cNvSpPr/>
          <p:nvPr/>
        </p:nvSpPr>
        <p:spPr>
          <a:xfrm rot="19428474">
            <a:off x="6436028" y="4155605"/>
            <a:ext cx="138675" cy="112715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45" name="Croce 44"/>
          <p:cNvSpPr/>
          <p:nvPr/>
        </p:nvSpPr>
        <p:spPr>
          <a:xfrm rot="19428474">
            <a:off x="7615906" y="4093627"/>
            <a:ext cx="173344" cy="161022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76" name="Croce 75"/>
          <p:cNvSpPr/>
          <p:nvPr/>
        </p:nvSpPr>
        <p:spPr>
          <a:xfrm rot="2312788">
            <a:off x="7049238" y="5300576"/>
            <a:ext cx="173344" cy="161022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104" name="Croce 103"/>
          <p:cNvSpPr/>
          <p:nvPr/>
        </p:nvSpPr>
        <p:spPr>
          <a:xfrm rot="7743727">
            <a:off x="5672726" y="5169791"/>
            <a:ext cx="173344" cy="161022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599760" y="3934871"/>
            <a:ext cx="497380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Star 1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235" name="Nuvola 234"/>
          <p:cNvSpPr/>
          <p:nvPr/>
        </p:nvSpPr>
        <p:spPr>
          <a:xfrm rot="9038303">
            <a:off x="6120175" y="5522909"/>
            <a:ext cx="1073058" cy="4295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Pentagono regolare 237"/>
          <p:cNvSpPr/>
          <p:nvPr/>
        </p:nvSpPr>
        <p:spPr>
          <a:xfrm rot="19428474">
            <a:off x="6988536" y="5341142"/>
            <a:ext cx="138675" cy="112715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241" name="Croce 240"/>
          <p:cNvSpPr/>
          <p:nvPr/>
        </p:nvSpPr>
        <p:spPr>
          <a:xfrm rot="7743727">
            <a:off x="6163897" y="5985419"/>
            <a:ext cx="173344" cy="161022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7460546" y="5313562"/>
            <a:ext cx="497380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Star 2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338682" y="3802349"/>
            <a:ext cx="172804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smtClean="0">
                <a:latin typeface="Calibri"/>
                <a:cs typeface="Calibri"/>
              </a:rPr>
              <a:t>a</a:t>
            </a:r>
            <a:endParaRPr lang="en-GB" sz="2400" b="1" i="1" spc="-15" dirty="0">
              <a:latin typeface="Calibri"/>
              <a:cs typeface="Calibri"/>
            </a:endParaRPr>
          </a:p>
        </p:txBody>
      </p:sp>
      <p:sp>
        <p:nvSpPr>
          <p:cNvPr id="243" name="CasellaDiTesto 242"/>
          <p:cNvSpPr txBox="1"/>
          <p:nvPr/>
        </p:nvSpPr>
        <p:spPr>
          <a:xfrm>
            <a:off x="7820068" y="4010224"/>
            <a:ext cx="2757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smtClean="0">
                <a:latin typeface="Calibri"/>
                <a:cs typeface="Calibri"/>
              </a:rPr>
              <a:t>g</a:t>
            </a:r>
            <a:r>
              <a:rPr lang="it-IT" sz="2400" b="1" i="1" spc="-15" baseline="-25000" dirty="0" smtClean="0">
                <a:latin typeface="Calibri"/>
                <a:cs typeface="Calibri"/>
              </a:rPr>
              <a:t>1</a:t>
            </a:r>
            <a:endParaRPr lang="en-GB" sz="2400" b="1" i="1" spc="-15" baseline="-25000" dirty="0">
              <a:latin typeface="Calibri"/>
              <a:cs typeface="Calibri"/>
            </a:endParaRPr>
          </a:p>
        </p:txBody>
      </p:sp>
      <p:sp>
        <p:nvSpPr>
          <p:cNvPr id="244" name="CasellaDiTesto 243"/>
          <p:cNvSpPr txBox="1"/>
          <p:nvPr/>
        </p:nvSpPr>
        <p:spPr>
          <a:xfrm>
            <a:off x="7172298" y="5368335"/>
            <a:ext cx="2757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smtClean="0">
                <a:latin typeface="Calibri"/>
                <a:cs typeface="Calibri"/>
              </a:rPr>
              <a:t>g</a:t>
            </a:r>
            <a:r>
              <a:rPr lang="it-IT" sz="2400" b="1" i="1" spc="-15" baseline="-25000" dirty="0" smtClean="0">
                <a:latin typeface="Calibri"/>
                <a:cs typeface="Calibri"/>
              </a:rPr>
              <a:t>2</a:t>
            </a:r>
            <a:endParaRPr lang="en-GB" sz="2400" b="1" i="1" spc="-15" baseline="-25000" dirty="0">
              <a:latin typeface="Calibri"/>
              <a:cs typeface="Calibri"/>
            </a:endParaRPr>
          </a:p>
        </p:txBody>
      </p:sp>
      <p:sp>
        <p:nvSpPr>
          <p:cNvPr id="245" name="CasellaDiTesto 244"/>
          <p:cNvSpPr txBox="1"/>
          <p:nvPr/>
        </p:nvSpPr>
        <p:spPr>
          <a:xfrm>
            <a:off x="5508722" y="5252007"/>
            <a:ext cx="2757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smtClean="0">
                <a:latin typeface="Calibri"/>
                <a:cs typeface="Calibri"/>
              </a:rPr>
              <a:t>g</a:t>
            </a:r>
            <a:r>
              <a:rPr lang="it-IT" sz="2400" b="1" i="1" spc="-15" baseline="-25000" dirty="0" smtClean="0">
                <a:latin typeface="Calibri"/>
                <a:cs typeface="Calibri"/>
              </a:rPr>
              <a:t>3</a:t>
            </a:r>
            <a:endParaRPr lang="en-GB" sz="2400" b="1" i="1" spc="-15" baseline="-25000" dirty="0">
              <a:latin typeface="Calibri"/>
              <a:cs typeface="Calibri"/>
            </a:endParaRPr>
          </a:p>
        </p:txBody>
      </p:sp>
      <p:sp>
        <p:nvSpPr>
          <p:cNvPr id="247" name="CasellaDiTesto 246"/>
          <p:cNvSpPr txBox="1"/>
          <p:nvPr/>
        </p:nvSpPr>
        <p:spPr>
          <a:xfrm>
            <a:off x="5939998" y="5999297"/>
            <a:ext cx="27571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i="1" spc="-15" dirty="0" smtClean="0">
                <a:latin typeface="Calibri"/>
                <a:cs typeface="Calibri"/>
              </a:rPr>
              <a:t>g</a:t>
            </a:r>
            <a:r>
              <a:rPr lang="it-IT" sz="2400" b="1" i="1" spc="-15" baseline="-25000" dirty="0" smtClean="0">
                <a:latin typeface="Calibri"/>
                <a:cs typeface="Calibri"/>
              </a:rPr>
              <a:t>4</a:t>
            </a:r>
            <a:endParaRPr lang="en-GB" sz="2400" b="1" i="1" spc="-15" baseline="-25000" dirty="0">
              <a:latin typeface="Calibri"/>
              <a:cs typeface="Calibri"/>
            </a:endParaRPr>
          </a:p>
        </p:txBody>
      </p:sp>
      <p:pic>
        <p:nvPicPr>
          <p:cNvPr id="2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0" y="2659736"/>
            <a:ext cx="1356331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Rettangolo 3"/>
          <p:cNvSpPr/>
          <p:nvPr/>
        </p:nvSpPr>
        <p:spPr>
          <a:xfrm>
            <a:off x="5932101" y="3054445"/>
            <a:ext cx="109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spc="-15" dirty="0" err="1" smtClean="0">
                <a:cs typeface="Calibri"/>
              </a:rPr>
              <a:t>N</a:t>
            </a:r>
            <a:r>
              <a:rPr lang="it-IT" sz="3200" spc="-15" baseline="-25000" dirty="0" err="1" smtClean="0">
                <a:cs typeface="Calibri"/>
              </a:rPr>
              <a:t>pr</a:t>
            </a:r>
            <a:r>
              <a:rPr lang="it-IT" sz="3200" spc="-15" dirty="0" smtClean="0">
                <a:cs typeface="Calibri"/>
              </a:rPr>
              <a:t>=4</a:t>
            </a:r>
            <a:endParaRPr lang="en-GB" sz="32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0" name="Ovale 39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Connettore 1 40"/>
            <p:cNvCxnSpPr>
              <a:stCxn id="40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43" name="Connettore 1 42"/>
            <p:cNvCxnSpPr>
              <a:stCxn id="42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Ovale 45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Connettore 1 46"/>
            <p:cNvCxnSpPr>
              <a:stCxn id="46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e 47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Connettore 1 48"/>
            <p:cNvCxnSpPr>
              <a:stCxn id="48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e 49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Connettore 1 50"/>
            <p:cNvCxnSpPr>
              <a:stCxn id="50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e 51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e 52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4" name="Ovale 53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5" name="Ovale 54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7" name="Ovale 56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4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000" spc="-15" dirty="0">
              <a:cs typeface="Calibri"/>
            </a:endParaRPr>
          </a:p>
          <a:p>
            <a:pPr marL="12700" algn="ctr"/>
            <a:r>
              <a:rPr lang="it-IT" sz="2000" spc="-15" dirty="0" err="1" smtClean="0">
                <a:cs typeface="Calibri"/>
              </a:rPr>
              <a:t>Step</a:t>
            </a:r>
            <a:r>
              <a:rPr lang="it-IT" sz="2000" spc="-15" dirty="0" smtClean="0">
                <a:cs typeface="Calibri"/>
              </a:rPr>
              <a:t> 3: </a:t>
            </a:r>
            <a:r>
              <a:rPr lang="it-IT" sz="2000" spc="-15" dirty="0" err="1" smtClean="0">
                <a:cs typeface="Calibri"/>
              </a:rPr>
              <a:t>splitting</a:t>
            </a:r>
            <a:r>
              <a:rPr lang="it-IT" sz="2000" spc="-15" dirty="0" smtClean="0">
                <a:cs typeface="Calibri"/>
              </a:rPr>
              <a:t> the &lt;</a:t>
            </a:r>
            <a:r>
              <a:rPr lang="it-IT" sz="2000" spc="-15" dirty="0" err="1" smtClean="0">
                <a:cs typeface="Calibri"/>
              </a:rPr>
              <a:t>i,g</a:t>
            </a:r>
            <a:r>
              <a:rPr lang="it-IT" sz="2000" spc="-15" dirty="0" smtClean="0">
                <a:cs typeface="Calibri"/>
              </a:rPr>
              <a:t>&gt; </a:t>
            </a:r>
            <a:r>
              <a:rPr lang="it-IT" sz="2000" spc="-15" dirty="0" err="1" smtClean="0">
                <a:cs typeface="Calibri"/>
              </a:rPr>
              <a:t>search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b="1" spc="-15" dirty="0" smtClean="0">
                <a:cs typeface="Calibri"/>
              </a:rPr>
              <a:t>in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b="1" spc="-15" dirty="0" smtClean="0">
                <a:cs typeface="Calibri"/>
              </a:rPr>
              <a:t>quantum </a:t>
            </a:r>
            <a:r>
              <a:rPr lang="it-IT" sz="2000" spc="-15" dirty="0" smtClean="0">
                <a:cs typeface="Calibri"/>
              </a:rPr>
              <a:t>(</a:t>
            </a:r>
            <a:r>
              <a:rPr lang="it-IT" sz="2000" b="1" spc="-15" dirty="0" err="1" smtClean="0">
                <a:cs typeface="Calibri"/>
              </a:rPr>
              <a:t>preemptive</a:t>
            </a:r>
            <a:r>
              <a:rPr lang="it-IT" sz="2000" spc="-15" dirty="0" smtClean="0">
                <a:cs typeface="Calibri"/>
              </a:rPr>
              <a:t>)</a:t>
            </a:r>
            <a:endParaRPr lang="it-IT" sz="2000" spc="-15" dirty="0" smtClean="0">
              <a:latin typeface="Calibri"/>
              <a:cs typeface="Calibri"/>
            </a:endParaRPr>
          </a:p>
          <a:p>
            <a:pPr marL="12700" algn="ctr"/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4</a:t>
            </a:r>
            <a:r>
              <a:rPr lang="it-IT" sz="2000" spc="-15" dirty="0" smtClean="0">
                <a:latin typeface="Calibri"/>
                <a:cs typeface="Calibri"/>
              </a:rPr>
              <a:t>: </a:t>
            </a:r>
            <a:r>
              <a:rPr lang="it-IT" sz="2000" b="1" spc="-15" dirty="0" err="1" smtClean="0">
                <a:latin typeface="Calibri"/>
                <a:cs typeface="Calibri"/>
              </a:rPr>
              <a:t>moving</a:t>
            </a:r>
            <a:r>
              <a:rPr lang="it-IT" sz="2000" b="1" spc="-15" dirty="0" smtClean="0">
                <a:latin typeface="Calibri"/>
                <a:cs typeface="Calibri"/>
              </a:rPr>
              <a:t> control </a:t>
            </a:r>
            <a:r>
              <a:rPr lang="it-IT" sz="2000" spc="-15" dirty="0" smtClean="0">
                <a:latin typeface="Calibri"/>
                <a:cs typeface="Calibri"/>
              </a:rPr>
              <a:t>from intra-</a:t>
            </a:r>
            <a:r>
              <a:rPr lang="it-IT" sz="2000" spc="-15" dirty="0" err="1" smtClean="0">
                <a:latin typeface="Calibri"/>
                <a:cs typeface="Calibri"/>
              </a:rPr>
              <a:t>path</a:t>
            </a:r>
            <a:r>
              <a:rPr lang="it-IT" sz="2000" spc="-15" dirty="0" smtClean="0">
                <a:latin typeface="Calibri"/>
                <a:cs typeface="Calibri"/>
              </a:rPr>
              <a:t> to inter-</a:t>
            </a:r>
            <a:r>
              <a:rPr lang="it-IT" sz="2000" spc="-15" dirty="0" err="1" smtClean="0">
                <a:latin typeface="Calibri"/>
                <a:cs typeface="Calibri"/>
              </a:rPr>
              <a:t>path</a:t>
            </a:r>
            <a:r>
              <a:rPr lang="it-IT" sz="2000" spc="-15" dirty="0" smtClean="0">
                <a:latin typeface="Calibri"/>
                <a:cs typeface="Calibri"/>
              </a:rPr>
              <a:t> (</a:t>
            </a:r>
            <a:r>
              <a:rPr lang="it-IT" sz="2000" b="1" spc="-15" dirty="0" err="1" smtClean="0">
                <a:latin typeface="Calibri"/>
                <a:cs typeface="Calibri"/>
              </a:rPr>
              <a:t>triggering</a:t>
            </a:r>
            <a:r>
              <a:rPr lang="it-IT" sz="2000" spc="-15" dirty="0" smtClean="0">
                <a:latin typeface="Calibri"/>
                <a:cs typeface="Calibri"/>
              </a:rPr>
              <a:t>)</a:t>
            </a:r>
          </a:p>
          <a:p>
            <a:pPr marL="12700" algn="ctr"/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5</a:t>
            </a:r>
            <a:r>
              <a:rPr lang="it-IT" sz="2000" spc="-15" dirty="0" smtClean="0">
                <a:latin typeface="Calibri"/>
                <a:cs typeface="Calibri"/>
              </a:rPr>
              <a:t>: </a:t>
            </a:r>
            <a:r>
              <a:rPr lang="it-IT" sz="2000" spc="-15" dirty="0" err="1" smtClean="0">
                <a:latin typeface="Calibri"/>
                <a:cs typeface="Calibri"/>
              </a:rPr>
              <a:t>define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priority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function</a:t>
            </a:r>
            <a:r>
              <a:rPr lang="it-IT" sz="2000" spc="-15" dirty="0" smtClean="0">
                <a:latin typeface="Calibri"/>
                <a:cs typeface="Calibri"/>
              </a:rPr>
              <a:t> (</a:t>
            </a:r>
            <a:r>
              <a:rPr lang="it-IT" sz="2000" spc="-15" dirty="0" err="1" smtClean="0">
                <a:latin typeface="Calibri"/>
                <a:cs typeface="Calibri"/>
              </a:rPr>
              <a:t>quality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driven</a:t>
            </a:r>
            <a:r>
              <a:rPr lang="it-IT" sz="2000" spc="-15" dirty="0" smtClean="0">
                <a:latin typeface="Calibri"/>
                <a:cs typeface="Calibri"/>
              </a:rPr>
              <a:t>, …)</a:t>
            </a:r>
          </a:p>
        </p:txBody>
      </p:sp>
      <p:sp>
        <p:nvSpPr>
          <p:cNvPr id="214" name="Rettangolo 213"/>
          <p:cNvSpPr/>
          <p:nvPr/>
        </p:nvSpPr>
        <p:spPr>
          <a:xfrm>
            <a:off x="1269972" y="1828800"/>
            <a:ext cx="2768628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/ </a:t>
            </a:r>
            <a:r>
              <a:rPr lang="it-IT" b="1" i="1" dirty="0" smtClean="0"/>
              <a:t>inter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grpSp>
        <p:nvGrpSpPr>
          <p:cNvPr id="215" name="Gruppo 214"/>
          <p:cNvGrpSpPr/>
          <p:nvPr/>
        </p:nvGrpSpPr>
        <p:grpSpPr>
          <a:xfrm>
            <a:off x="684183" y="2172732"/>
            <a:ext cx="2440019" cy="2780268"/>
            <a:chOff x="684182" y="2172732"/>
            <a:chExt cx="3762971" cy="2780268"/>
          </a:xfrm>
        </p:grpSpPr>
        <p:sp>
          <p:nvSpPr>
            <p:cNvPr id="216" name="Rettangolo 215"/>
            <p:cNvSpPr/>
            <p:nvPr/>
          </p:nvSpPr>
          <p:spPr>
            <a:xfrm>
              <a:off x="1269975" y="4191000"/>
              <a:ext cx="3177178" cy="762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17" name="Freccia a inversione 216"/>
            <p:cNvSpPr/>
            <p:nvPr/>
          </p:nvSpPr>
          <p:spPr>
            <a:xfrm rot="16200000" flipH="1">
              <a:off x="-246529" y="3103443"/>
              <a:ext cx="24472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CasellaDiTesto 217"/>
            <p:cNvSpPr txBox="1"/>
            <p:nvPr/>
          </p:nvSpPr>
          <p:spPr>
            <a:xfrm>
              <a:off x="1019752" y="4191000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grpSp>
        <p:nvGrpSpPr>
          <p:cNvPr id="219" name="Gruppo 218"/>
          <p:cNvGrpSpPr/>
          <p:nvPr/>
        </p:nvGrpSpPr>
        <p:grpSpPr>
          <a:xfrm>
            <a:off x="684183" y="2172732"/>
            <a:ext cx="2440019" cy="2995136"/>
            <a:chOff x="684182" y="1957864"/>
            <a:chExt cx="3762971" cy="2995136"/>
          </a:xfrm>
        </p:grpSpPr>
        <p:sp>
          <p:nvSpPr>
            <p:cNvPr id="220" name="Rettangolo 219"/>
            <p:cNvSpPr/>
            <p:nvPr/>
          </p:nvSpPr>
          <p:spPr>
            <a:xfrm>
              <a:off x="1269973" y="4191000"/>
              <a:ext cx="3177180" cy="76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21" name="Freccia a inversione 220"/>
            <p:cNvSpPr/>
            <p:nvPr/>
          </p:nvSpPr>
          <p:spPr>
            <a:xfrm rot="16200000" flipH="1">
              <a:off x="-353963" y="2996009"/>
              <a:ext cx="2662080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CasellaDiTesto 221"/>
            <p:cNvSpPr txBox="1"/>
            <p:nvPr/>
          </p:nvSpPr>
          <p:spPr>
            <a:xfrm>
              <a:off x="1005032" y="4186991"/>
              <a:ext cx="594715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grpSp>
        <p:nvGrpSpPr>
          <p:cNvPr id="223" name="Gruppo 222"/>
          <p:cNvGrpSpPr/>
          <p:nvPr/>
        </p:nvGrpSpPr>
        <p:grpSpPr>
          <a:xfrm>
            <a:off x="685801" y="2172732"/>
            <a:ext cx="2438401" cy="3224768"/>
            <a:chOff x="684182" y="1728232"/>
            <a:chExt cx="3760476" cy="3224768"/>
          </a:xfrm>
        </p:grpSpPr>
        <p:sp>
          <p:nvSpPr>
            <p:cNvPr id="224" name="Rettangolo 223"/>
            <p:cNvSpPr/>
            <p:nvPr/>
          </p:nvSpPr>
          <p:spPr>
            <a:xfrm>
              <a:off x="1269975" y="4191000"/>
              <a:ext cx="3174683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25" name="Freccia a inversione 224"/>
            <p:cNvSpPr/>
            <p:nvPr/>
          </p:nvSpPr>
          <p:spPr>
            <a:xfrm rot="16200000" flipH="1">
              <a:off x="-468779" y="2881193"/>
              <a:ext cx="28917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6" name="CasellaDiTesto 225"/>
            <p:cNvSpPr txBox="1"/>
            <p:nvPr/>
          </p:nvSpPr>
          <p:spPr>
            <a:xfrm>
              <a:off x="983390" y="4608062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&lt;a,g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3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pic>
        <p:nvPicPr>
          <p:cNvPr id="2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0" y="2659736"/>
            <a:ext cx="1356331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CasellaDiTesto 4"/>
          <p:cNvSpPr txBox="1"/>
          <p:nvPr/>
        </p:nvSpPr>
        <p:spPr>
          <a:xfrm>
            <a:off x="6629400" y="1828800"/>
            <a:ext cx="23622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LOG: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NEW BEST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!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: </a:t>
            </a: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NEW 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BEST!</a:t>
            </a:r>
            <a:endParaRPr lang="it-IT" sz="1600" b="1" i="1" spc="-15" dirty="0" smtClean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Trigger: NEW BEST!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Trigger: NEW BEST!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Trigger</a:t>
            </a:r>
          </a:p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FINISH!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77" name="Gruppo 76"/>
          <p:cNvGrpSpPr/>
          <p:nvPr/>
        </p:nvGrpSpPr>
        <p:grpSpPr>
          <a:xfrm>
            <a:off x="4971916" y="4260316"/>
            <a:ext cx="615786" cy="450054"/>
            <a:chOff x="4971916" y="4260316"/>
            <a:chExt cx="615786" cy="450054"/>
          </a:xfrm>
        </p:grpSpPr>
        <p:cxnSp>
          <p:nvCxnSpPr>
            <p:cNvPr id="78" name="Connettore 1 77"/>
            <p:cNvCxnSpPr/>
            <p:nvPr/>
          </p:nvCxnSpPr>
          <p:spPr>
            <a:xfrm rot="19428474">
              <a:off x="5041598" y="4682347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/>
          </p:nvCxnSpPr>
          <p:spPr>
            <a:xfrm rot="19428474" flipV="1">
              <a:off x="5004378" y="4592957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>
              <a:endCxn id="83" idx="2"/>
            </p:cNvCxnSpPr>
            <p:nvPr/>
          </p:nvCxnSpPr>
          <p:spPr>
            <a:xfrm rot="19428474" flipV="1">
              <a:off x="4971916" y="4459990"/>
              <a:ext cx="492761" cy="25038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Connettore 80"/>
            <p:cNvSpPr/>
            <p:nvPr/>
          </p:nvSpPr>
          <p:spPr>
            <a:xfrm rot="19428474">
              <a:off x="5488399" y="448118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Connettore 81"/>
            <p:cNvSpPr/>
            <p:nvPr/>
          </p:nvSpPr>
          <p:spPr>
            <a:xfrm rot="19428474">
              <a:off x="5412207" y="436770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Connettore 82"/>
            <p:cNvSpPr/>
            <p:nvPr/>
          </p:nvSpPr>
          <p:spPr>
            <a:xfrm rot="19428474">
              <a:off x="5333631" y="426031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uppo 83"/>
          <p:cNvGrpSpPr/>
          <p:nvPr/>
        </p:nvGrpSpPr>
        <p:grpSpPr>
          <a:xfrm>
            <a:off x="5338507" y="3817315"/>
            <a:ext cx="591596" cy="327847"/>
            <a:chOff x="5338507" y="3817315"/>
            <a:chExt cx="591596" cy="327847"/>
          </a:xfrm>
        </p:grpSpPr>
        <p:sp>
          <p:nvSpPr>
            <p:cNvPr id="85" name="Connettore 84"/>
            <p:cNvSpPr/>
            <p:nvPr/>
          </p:nvSpPr>
          <p:spPr>
            <a:xfrm rot="19428474">
              <a:off x="5830800" y="39307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Connettore 85"/>
            <p:cNvSpPr/>
            <p:nvPr/>
          </p:nvSpPr>
          <p:spPr>
            <a:xfrm rot="19428474">
              <a:off x="5754608" y="381731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Connettore 1 86"/>
            <p:cNvCxnSpPr/>
            <p:nvPr/>
          </p:nvCxnSpPr>
          <p:spPr>
            <a:xfrm rot="19428474">
              <a:off x="5375727" y="4120649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/>
          </p:nvCxnSpPr>
          <p:spPr>
            <a:xfrm rot="19428474" flipV="1">
              <a:off x="5338507" y="4031259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Croce 88"/>
          <p:cNvSpPr/>
          <p:nvPr/>
        </p:nvSpPr>
        <p:spPr>
          <a:xfrm rot="2312788">
            <a:off x="6085825" y="639453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90" name="Gruppo 89"/>
          <p:cNvGrpSpPr/>
          <p:nvPr/>
        </p:nvGrpSpPr>
        <p:grpSpPr>
          <a:xfrm>
            <a:off x="4785423" y="5480566"/>
            <a:ext cx="743125" cy="584167"/>
            <a:chOff x="4785423" y="5480566"/>
            <a:chExt cx="743125" cy="584167"/>
          </a:xfrm>
        </p:grpSpPr>
        <p:cxnSp>
          <p:nvCxnSpPr>
            <p:cNvPr id="91" name="Connettore 1 90"/>
            <p:cNvCxnSpPr/>
            <p:nvPr/>
          </p:nvCxnSpPr>
          <p:spPr>
            <a:xfrm rot="2312788">
              <a:off x="4785423" y="5677595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/>
          </p:nvCxnSpPr>
          <p:spPr>
            <a:xfrm rot="2312788">
              <a:off x="4832339" y="5694001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/>
          </p:nvCxnSpPr>
          <p:spPr>
            <a:xfrm rot="2312788" flipV="1">
              <a:off x="4871618" y="5606182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>
              <a:endCxn id="98" idx="2"/>
            </p:cNvCxnSpPr>
            <p:nvPr/>
          </p:nvCxnSpPr>
          <p:spPr>
            <a:xfrm rot="2312788" flipV="1">
              <a:off x="4922977" y="5480566"/>
              <a:ext cx="492761" cy="25038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5" name="Connettore 94"/>
            <p:cNvSpPr/>
            <p:nvPr/>
          </p:nvSpPr>
          <p:spPr>
            <a:xfrm rot="2312788">
              <a:off x="5164526" y="596668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Connettore 95"/>
            <p:cNvSpPr/>
            <p:nvPr/>
          </p:nvSpPr>
          <p:spPr>
            <a:xfrm rot="2312788">
              <a:off x="5256905" y="5850740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Connettore 96"/>
            <p:cNvSpPr/>
            <p:nvPr/>
          </p:nvSpPr>
          <p:spPr>
            <a:xfrm rot="2312788">
              <a:off x="5346323" y="574736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Connettore 97"/>
            <p:cNvSpPr/>
            <p:nvPr/>
          </p:nvSpPr>
          <p:spPr>
            <a:xfrm rot="2312788">
              <a:off x="5429245" y="56432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5415263" y="5780676"/>
            <a:ext cx="651475" cy="469506"/>
            <a:chOff x="5415263" y="5780676"/>
            <a:chExt cx="651475" cy="469506"/>
          </a:xfrm>
        </p:grpSpPr>
        <p:sp>
          <p:nvSpPr>
            <p:cNvPr id="100" name="Connettore 99"/>
            <p:cNvSpPr/>
            <p:nvPr/>
          </p:nvSpPr>
          <p:spPr>
            <a:xfrm rot="2312788">
              <a:off x="5785638" y="615213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Connettore 100"/>
            <p:cNvSpPr/>
            <p:nvPr/>
          </p:nvSpPr>
          <p:spPr>
            <a:xfrm rot="2312788">
              <a:off x="5878016" y="6036189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Connettore 101"/>
            <p:cNvSpPr/>
            <p:nvPr/>
          </p:nvSpPr>
          <p:spPr>
            <a:xfrm rot="2312788">
              <a:off x="5967435" y="593281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Connettore 1 102"/>
            <p:cNvCxnSpPr/>
            <p:nvPr/>
          </p:nvCxnSpPr>
          <p:spPr>
            <a:xfrm rot="2312788">
              <a:off x="5415263" y="5852089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 rot="2312788">
              <a:off x="5462179" y="5868494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/>
          </p:nvCxnSpPr>
          <p:spPr>
            <a:xfrm rot="2312788" flipV="1">
              <a:off x="5501458" y="5780676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Croce 105"/>
          <p:cNvSpPr/>
          <p:nvPr/>
        </p:nvSpPr>
        <p:spPr>
          <a:xfrm rot="7743727">
            <a:off x="3465234" y="6184496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107" name="Gruppo 106"/>
          <p:cNvGrpSpPr/>
          <p:nvPr/>
        </p:nvGrpSpPr>
        <p:grpSpPr>
          <a:xfrm>
            <a:off x="3733498" y="5448087"/>
            <a:ext cx="367892" cy="621064"/>
            <a:chOff x="3733498" y="5448087"/>
            <a:chExt cx="367892" cy="621064"/>
          </a:xfrm>
        </p:grpSpPr>
        <p:cxnSp>
          <p:nvCxnSpPr>
            <p:cNvPr id="108" name="Connettore 1 107"/>
            <p:cNvCxnSpPr/>
            <p:nvPr/>
          </p:nvCxnSpPr>
          <p:spPr>
            <a:xfrm rot="7743727" flipV="1">
              <a:off x="3679005" y="5621057"/>
              <a:ext cx="457402" cy="1114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>
              <a:endCxn id="111" idx="2"/>
            </p:cNvCxnSpPr>
            <p:nvPr/>
          </p:nvCxnSpPr>
          <p:spPr>
            <a:xfrm rot="7743727" flipV="1">
              <a:off x="3739508" y="5590497"/>
              <a:ext cx="448954" cy="27481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Connettore 109"/>
            <p:cNvSpPr/>
            <p:nvPr/>
          </p:nvSpPr>
          <p:spPr>
            <a:xfrm rot="7743727">
              <a:off x="3742069" y="5878068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Connettore 110"/>
            <p:cNvSpPr/>
            <p:nvPr/>
          </p:nvSpPr>
          <p:spPr>
            <a:xfrm rot="7743727">
              <a:off x="3855474" y="5970105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2" name="Gruppo 111"/>
          <p:cNvGrpSpPr/>
          <p:nvPr/>
        </p:nvGrpSpPr>
        <p:grpSpPr>
          <a:xfrm>
            <a:off x="3830866" y="4925399"/>
            <a:ext cx="537453" cy="664120"/>
            <a:chOff x="3830866" y="4925399"/>
            <a:chExt cx="537453" cy="664120"/>
          </a:xfrm>
        </p:grpSpPr>
        <p:sp>
          <p:nvSpPr>
            <p:cNvPr id="113" name="Connettore 112"/>
            <p:cNvSpPr/>
            <p:nvPr/>
          </p:nvSpPr>
          <p:spPr>
            <a:xfrm rot="7743727">
              <a:off x="4125934" y="5490473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Connettore 113"/>
            <p:cNvSpPr/>
            <p:nvPr/>
          </p:nvSpPr>
          <p:spPr>
            <a:xfrm rot="7743727">
              <a:off x="3839437" y="5257957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nettore 1 114"/>
            <p:cNvCxnSpPr/>
            <p:nvPr/>
          </p:nvCxnSpPr>
          <p:spPr>
            <a:xfrm rot="7743727">
              <a:off x="3946702" y="5016474"/>
              <a:ext cx="512692" cy="33054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>
              <a:endCxn id="118" idx="2"/>
            </p:cNvCxnSpPr>
            <p:nvPr/>
          </p:nvCxnSpPr>
          <p:spPr>
            <a:xfrm rot="7743727">
              <a:off x="4017331" y="5164759"/>
              <a:ext cx="512692" cy="1486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>
              <a:endCxn id="113" idx="2"/>
            </p:cNvCxnSpPr>
            <p:nvPr/>
          </p:nvCxnSpPr>
          <p:spPr>
            <a:xfrm rot="7743727" flipV="1">
              <a:off x="4089950" y="5278785"/>
              <a:ext cx="512692" cy="3843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Connettore 117"/>
            <p:cNvSpPr/>
            <p:nvPr/>
          </p:nvSpPr>
          <p:spPr>
            <a:xfrm rot="7743727">
              <a:off x="3980696" y="5372600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9" name="Croce 118"/>
          <p:cNvSpPr/>
          <p:nvPr/>
        </p:nvSpPr>
        <p:spPr>
          <a:xfrm rot="2312788">
            <a:off x="6061211" y="358752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2" name="Gruppo 1"/>
          <p:cNvGrpSpPr/>
          <p:nvPr/>
        </p:nvGrpSpPr>
        <p:grpSpPr>
          <a:xfrm>
            <a:off x="4413900" y="4449750"/>
            <a:ext cx="688444" cy="625307"/>
            <a:chOff x="4413900" y="4449750"/>
            <a:chExt cx="688444" cy="625307"/>
          </a:xfrm>
        </p:grpSpPr>
        <p:cxnSp>
          <p:nvCxnSpPr>
            <p:cNvPr id="75" name="Connettore 1 74"/>
            <p:cNvCxnSpPr>
              <a:endCxn id="121" idx="2"/>
            </p:cNvCxnSpPr>
            <p:nvPr/>
          </p:nvCxnSpPr>
          <p:spPr>
            <a:xfrm rot="19428474" flipV="1">
              <a:off x="4413900" y="4921077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 flipV="1">
              <a:off x="4572049" y="4611731"/>
              <a:ext cx="264393" cy="409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0" name="Gruppo 119"/>
            <p:cNvGrpSpPr/>
            <p:nvPr/>
          </p:nvGrpSpPr>
          <p:grpSpPr>
            <a:xfrm>
              <a:off x="4464217" y="4449750"/>
              <a:ext cx="638127" cy="625307"/>
              <a:chOff x="4464217" y="4449750"/>
              <a:chExt cx="638127" cy="625307"/>
            </a:xfrm>
          </p:grpSpPr>
          <p:sp>
            <p:nvSpPr>
              <p:cNvPr id="121" name="Connettore 120"/>
              <p:cNvSpPr/>
              <p:nvPr/>
            </p:nvSpPr>
            <p:spPr>
              <a:xfrm rot="19428474">
                <a:off x="4902408" y="467997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Connettore 122"/>
              <p:cNvSpPr/>
              <p:nvPr/>
            </p:nvSpPr>
            <p:spPr>
              <a:xfrm rot="19428474">
                <a:off x="4826861" y="4533386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Connettore 1 124"/>
              <p:cNvCxnSpPr>
                <a:endCxn id="128" idx="2"/>
              </p:cNvCxnSpPr>
              <p:nvPr/>
            </p:nvCxnSpPr>
            <p:spPr>
              <a:xfrm rot="19428474">
                <a:off x="4464217" y="4939653"/>
                <a:ext cx="562718" cy="13540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8" name="Connettore 127"/>
              <p:cNvSpPr/>
              <p:nvPr/>
            </p:nvSpPr>
            <p:spPr>
              <a:xfrm rot="19428474">
                <a:off x="5003041" y="4817508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Connettore 130"/>
              <p:cNvSpPr/>
              <p:nvPr/>
            </p:nvSpPr>
            <p:spPr>
              <a:xfrm rot="19428474">
                <a:off x="4694971" y="444975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2" name="Connettore 1 131"/>
              <p:cNvCxnSpPr>
                <a:endCxn id="131" idx="3"/>
              </p:cNvCxnSpPr>
              <p:nvPr/>
            </p:nvCxnSpPr>
            <p:spPr>
              <a:xfrm flipV="1">
                <a:off x="4572049" y="4547484"/>
                <a:ext cx="164710" cy="47360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uppo 135"/>
          <p:cNvGrpSpPr/>
          <p:nvPr/>
        </p:nvGrpSpPr>
        <p:grpSpPr>
          <a:xfrm>
            <a:off x="4304636" y="5124049"/>
            <a:ext cx="767846" cy="632373"/>
            <a:chOff x="4304636" y="5124049"/>
            <a:chExt cx="767846" cy="632373"/>
          </a:xfrm>
        </p:grpSpPr>
        <p:cxnSp>
          <p:nvCxnSpPr>
            <p:cNvPr id="147" name="Connettore 1 146"/>
            <p:cNvCxnSpPr>
              <a:endCxn id="178" idx="2"/>
            </p:cNvCxnSpPr>
            <p:nvPr/>
          </p:nvCxnSpPr>
          <p:spPr>
            <a:xfrm>
              <a:off x="4477771" y="5124049"/>
              <a:ext cx="506227" cy="16159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Connettore 147"/>
            <p:cNvSpPr/>
            <p:nvPr/>
          </p:nvSpPr>
          <p:spPr>
            <a:xfrm rot="2312788">
              <a:off x="4892279" y="539084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Connettore 150"/>
            <p:cNvSpPr/>
            <p:nvPr/>
          </p:nvSpPr>
          <p:spPr>
            <a:xfrm rot="2312788">
              <a:off x="4701395" y="560066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5" name="Connettore 1 154"/>
            <p:cNvCxnSpPr/>
            <p:nvPr/>
          </p:nvCxnSpPr>
          <p:spPr>
            <a:xfrm rot="2312788">
              <a:off x="4304636" y="5175073"/>
              <a:ext cx="562718" cy="301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>
              <a:endCxn id="175" idx="2"/>
            </p:cNvCxnSpPr>
            <p:nvPr/>
          </p:nvCxnSpPr>
          <p:spPr>
            <a:xfrm rot="2312788">
              <a:off x="4356281" y="5193131"/>
              <a:ext cx="562718" cy="1354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>
              <a:endCxn id="148" idx="2"/>
            </p:cNvCxnSpPr>
            <p:nvPr/>
          </p:nvCxnSpPr>
          <p:spPr>
            <a:xfrm rot="2312788" flipV="1">
              <a:off x="4390777" y="5229789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Connettore 174"/>
            <p:cNvSpPr/>
            <p:nvPr/>
          </p:nvSpPr>
          <p:spPr>
            <a:xfrm rot="2312788">
              <a:off x="4804684" y="547102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Connettore 177"/>
            <p:cNvSpPr/>
            <p:nvPr/>
          </p:nvSpPr>
          <p:spPr>
            <a:xfrm rot="2312788">
              <a:off x="4973179" y="5267556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Connettore 181"/>
            <p:cNvSpPr/>
            <p:nvPr/>
          </p:nvSpPr>
          <p:spPr>
            <a:xfrm rot="2312788">
              <a:off x="4578322" y="565837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Connettore 1 182"/>
            <p:cNvCxnSpPr>
              <a:endCxn id="182" idx="0"/>
            </p:cNvCxnSpPr>
            <p:nvPr/>
          </p:nvCxnSpPr>
          <p:spPr>
            <a:xfrm>
              <a:off x="4513848" y="5225457"/>
              <a:ext cx="144676" cy="44359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4" name="Pentagono regolare 183"/>
          <p:cNvSpPr/>
          <p:nvPr/>
        </p:nvSpPr>
        <p:spPr>
          <a:xfrm rot="19428474">
            <a:off x="4337854" y="5009502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35428" y="3255214"/>
            <a:ext cx="30507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Es.</a:t>
            </a:r>
          </a:p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|quantum|=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neighbourhood</a:t>
            </a:r>
            <a:endParaRPr lang="it-IT" sz="1600" b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Priority</a:t>
            </a:r>
            <a:r>
              <a:rPr lang="it-IT"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= continue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best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found</a:t>
            </a:r>
            <a:endParaRPr lang="en-GB" sz="16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122" name="Gruppo 121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24" name="Ovale 123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Connettore 1 125"/>
            <p:cNvCxnSpPr>
              <a:stCxn id="124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7" name="Ovale 126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29" name="Connettore 1 128"/>
            <p:cNvCxnSpPr>
              <a:stCxn id="127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0" name="Ovale 12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Connettore 1 132"/>
            <p:cNvCxnSpPr>
              <a:stCxn id="13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e 133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ttore 1 134"/>
            <p:cNvCxnSpPr>
              <a:stCxn id="134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e 13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8" name="Connettore 1 137"/>
            <p:cNvCxnSpPr>
              <a:stCxn id="13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e 13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e 139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1" name="Ovale 140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2" name="Ovale 141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3" name="Ovale 142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4" name="Ovale 143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3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000" spc="-15" dirty="0">
              <a:cs typeface="Calibri"/>
            </a:endParaRPr>
          </a:p>
          <a:p>
            <a:pPr marL="12700" algn="ctr"/>
            <a:r>
              <a:rPr lang="it-IT" sz="2000" spc="-15" dirty="0" err="1" smtClean="0">
                <a:cs typeface="Calibri"/>
              </a:rPr>
              <a:t>Step</a:t>
            </a:r>
            <a:r>
              <a:rPr lang="it-IT" sz="2000" spc="-15" dirty="0" smtClean="0">
                <a:cs typeface="Calibri"/>
              </a:rPr>
              <a:t> 3: </a:t>
            </a:r>
            <a:r>
              <a:rPr lang="it-IT" sz="2000" spc="-15" dirty="0" err="1" smtClean="0">
                <a:cs typeface="Calibri"/>
              </a:rPr>
              <a:t>splitting</a:t>
            </a:r>
            <a:r>
              <a:rPr lang="it-IT" sz="2000" spc="-15" dirty="0" smtClean="0">
                <a:cs typeface="Calibri"/>
              </a:rPr>
              <a:t> the &lt;</a:t>
            </a:r>
            <a:r>
              <a:rPr lang="it-IT" sz="2000" spc="-15" dirty="0" err="1" smtClean="0">
                <a:cs typeface="Calibri"/>
              </a:rPr>
              <a:t>i,g</a:t>
            </a:r>
            <a:r>
              <a:rPr lang="it-IT" sz="2000" spc="-15" dirty="0" smtClean="0">
                <a:cs typeface="Calibri"/>
              </a:rPr>
              <a:t>&gt; </a:t>
            </a:r>
            <a:r>
              <a:rPr lang="it-IT" sz="2000" spc="-15" dirty="0" err="1" smtClean="0">
                <a:cs typeface="Calibri"/>
              </a:rPr>
              <a:t>search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b="1" spc="-15" dirty="0" smtClean="0">
                <a:cs typeface="Calibri"/>
              </a:rPr>
              <a:t>in</a:t>
            </a:r>
            <a:r>
              <a:rPr lang="it-IT" sz="2000" spc="-15" dirty="0" smtClean="0">
                <a:cs typeface="Calibri"/>
              </a:rPr>
              <a:t> </a:t>
            </a:r>
            <a:r>
              <a:rPr lang="it-IT" sz="2000" b="1" spc="-15" dirty="0" smtClean="0">
                <a:cs typeface="Calibri"/>
              </a:rPr>
              <a:t>quantum </a:t>
            </a:r>
            <a:r>
              <a:rPr lang="it-IT" sz="2000" spc="-15" dirty="0" smtClean="0">
                <a:cs typeface="Calibri"/>
              </a:rPr>
              <a:t>(</a:t>
            </a:r>
            <a:r>
              <a:rPr lang="it-IT" sz="2000" b="1" spc="-15" dirty="0" err="1" smtClean="0">
                <a:cs typeface="Calibri"/>
              </a:rPr>
              <a:t>preemptive</a:t>
            </a:r>
            <a:r>
              <a:rPr lang="it-IT" sz="2000" spc="-15" dirty="0" smtClean="0">
                <a:cs typeface="Calibri"/>
              </a:rPr>
              <a:t>)</a:t>
            </a:r>
            <a:endParaRPr lang="it-IT" sz="2000" spc="-15" dirty="0" smtClean="0">
              <a:latin typeface="Calibri"/>
              <a:cs typeface="Calibri"/>
            </a:endParaRPr>
          </a:p>
          <a:p>
            <a:pPr marL="12700" algn="ctr"/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4</a:t>
            </a:r>
            <a:r>
              <a:rPr lang="it-IT" sz="2000" spc="-15" dirty="0" smtClean="0">
                <a:latin typeface="Calibri"/>
                <a:cs typeface="Calibri"/>
              </a:rPr>
              <a:t>: </a:t>
            </a:r>
            <a:r>
              <a:rPr lang="it-IT" sz="2000" b="1" spc="-15" dirty="0" err="1" smtClean="0">
                <a:latin typeface="Calibri"/>
                <a:cs typeface="Calibri"/>
              </a:rPr>
              <a:t>moving</a:t>
            </a:r>
            <a:r>
              <a:rPr lang="it-IT" sz="2000" b="1" spc="-15" dirty="0" smtClean="0">
                <a:latin typeface="Calibri"/>
                <a:cs typeface="Calibri"/>
              </a:rPr>
              <a:t> control </a:t>
            </a:r>
            <a:r>
              <a:rPr lang="it-IT" sz="2000" spc="-15" dirty="0" smtClean="0">
                <a:latin typeface="Calibri"/>
                <a:cs typeface="Calibri"/>
              </a:rPr>
              <a:t>from intra-</a:t>
            </a:r>
            <a:r>
              <a:rPr lang="it-IT" sz="2000" spc="-15" dirty="0" err="1" smtClean="0">
                <a:latin typeface="Calibri"/>
                <a:cs typeface="Calibri"/>
              </a:rPr>
              <a:t>path</a:t>
            </a:r>
            <a:r>
              <a:rPr lang="it-IT" sz="2000" spc="-15" dirty="0" smtClean="0">
                <a:latin typeface="Calibri"/>
                <a:cs typeface="Calibri"/>
              </a:rPr>
              <a:t> to inter-</a:t>
            </a:r>
            <a:r>
              <a:rPr lang="it-IT" sz="2000" spc="-15" dirty="0" err="1" smtClean="0">
                <a:latin typeface="Calibri"/>
                <a:cs typeface="Calibri"/>
              </a:rPr>
              <a:t>path</a:t>
            </a:r>
            <a:r>
              <a:rPr lang="it-IT" sz="2000" spc="-15" dirty="0" smtClean="0">
                <a:latin typeface="Calibri"/>
                <a:cs typeface="Calibri"/>
              </a:rPr>
              <a:t> (</a:t>
            </a:r>
            <a:r>
              <a:rPr lang="it-IT" sz="2000" b="1" spc="-15" dirty="0" err="1" smtClean="0">
                <a:latin typeface="Calibri"/>
                <a:cs typeface="Calibri"/>
              </a:rPr>
              <a:t>triggering</a:t>
            </a:r>
            <a:r>
              <a:rPr lang="it-IT" sz="2000" spc="-15" dirty="0" smtClean="0">
                <a:latin typeface="Calibri"/>
                <a:cs typeface="Calibri"/>
              </a:rPr>
              <a:t>)</a:t>
            </a:r>
          </a:p>
          <a:p>
            <a:pPr marL="12700" algn="ctr"/>
            <a:r>
              <a:rPr lang="it-IT" sz="2000" spc="-15" dirty="0" err="1" smtClean="0">
                <a:latin typeface="Calibri"/>
                <a:cs typeface="Calibri"/>
              </a:rPr>
              <a:t>Step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>
                <a:latin typeface="Calibri"/>
                <a:cs typeface="Calibri"/>
              </a:rPr>
              <a:t>5</a:t>
            </a:r>
            <a:r>
              <a:rPr lang="it-IT" sz="2000" spc="-15" dirty="0" smtClean="0">
                <a:latin typeface="Calibri"/>
                <a:cs typeface="Calibri"/>
              </a:rPr>
              <a:t>: </a:t>
            </a:r>
            <a:r>
              <a:rPr lang="it-IT" sz="2000" spc="-15" dirty="0" err="1" smtClean="0">
                <a:latin typeface="Calibri"/>
                <a:cs typeface="Calibri"/>
              </a:rPr>
              <a:t>define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priority</a:t>
            </a:r>
            <a:r>
              <a:rPr lang="it-IT" sz="2000" b="1" spc="-15" dirty="0" smtClean="0">
                <a:latin typeface="Calibri"/>
                <a:cs typeface="Calibri"/>
              </a:rPr>
              <a:t> </a:t>
            </a:r>
            <a:r>
              <a:rPr lang="it-IT" sz="2000" b="1" spc="-15" dirty="0" err="1" smtClean="0">
                <a:latin typeface="Calibri"/>
                <a:cs typeface="Calibri"/>
              </a:rPr>
              <a:t>function</a:t>
            </a:r>
            <a:r>
              <a:rPr lang="it-IT" sz="2000" spc="-15" dirty="0" smtClean="0">
                <a:latin typeface="Calibri"/>
                <a:cs typeface="Calibri"/>
              </a:rPr>
              <a:t> (</a:t>
            </a:r>
            <a:r>
              <a:rPr lang="it-IT" sz="2000" spc="-15" dirty="0" err="1" smtClean="0">
                <a:latin typeface="Calibri"/>
                <a:cs typeface="Calibri"/>
              </a:rPr>
              <a:t>quality</a:t>
            </a:r>
            <a:r>
              <a:rPr lang="it-IT" sz="2000" spc="-15" dirty="0" smtClean="0">
                <a:latin typeface="Calibri"/>
                <a:cs typeface="Calibri"/>
              </a:rPr>
              <a:t> </a:t>
            </a:r>
            <a:r>
              <a:rPr lang="it-IT" sz="2000" spc="-15" dirty="0" err="1" smtClean="0">
                <a:latin typeface="Calibri"/>
                <a:cs typeface="Calibri"/>
              </a:rPr>
              <a:t>driven</a:t>
            </a:r>
            <a:r>
              <a:rPr lang="it-IT" sz="2000" spc="-15" dirty="0" smtClean="0">
                <a:latin typeface="Calibri"/>
                <a:cs typeface="Calibri"/>
              </a:rPr>
              <a:t>, …)</a:t>
            </a:r>
          </a:p>
        </p:txBody>
      </p:sp>
      <p:sp>
        <p:nvSpPr>
          <p:cNvPr id="214" name="Rettangolo 213"/>
          <p:cNvSpPr/>
          <p:nvPr/>
        </p:nvSpPr>
        <p:spPr>
          <a:xfrm>
            <a:off x="1269972" y="1828800"/>
            <a:ext cx="2768628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/ </a:t>
            </a:r>
            <a:r>
              <a:rPr lang="it-IT" b="1" i="1" dirty="0" smtClean="0"/>
              <a:t>inter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grpSp>
        <p:nvGrpSpPr>
          <p:cNvPr id="215" name="Gruppo 214"/>
          <p:cNvGrpSpPr/>
          <p:nvPr/>
        </p:nvGrpSpPr>
        <p:grpSpPr>
          <a:xfrm>
            <a:off x="684183" y="2172732"/>
            <a:ext cx="2440019" cy="2780268"/>
            <a:chOff x="684182" y="2172732"/>
            <a:chExt cx="3762971" cy="2780268"/>
          </a:xfrm>
        </p:grpSpPr>
        <p:sp>
          <p:nvSpPr>
            <p:cNvPr id="216" name="Rettangolo 215"/>
            <p:cNvSpPr/>
            <p:nvPr/>
          </p:nvSpPr>
          <p:spPr>
            <a:xfrm>
              <a:off x="1269975" y="4191000"/>
              <a:ext cx="3177178" cy="762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17" name="Freccia a inversione 216"/>
            <p:cNvSpPr/>
            <p:nvPr/>
          </p:nvSpPr>
          <p:spPr>
            <a:xfrm rot="16200000" flipH="1">
              <a:off x="-246529" y="3103443"/>
              <a:ext cx="24472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CasellaDiTesto 217"/>
            <p:cNvSpPr txBox="1"/>
            <p:nvPr/>
          </p:nvSpPr>
          <p:spPr>
            <a:xfrm>
              <a:off x="1019752" y="4191000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1</a:t>
              </a:r>
            </a:p>
          </p:txBody>
        </p:sp>
      </p:grpSp>
      <p:grpSp>
        <p:nvGrpSpPr>
          <p:cNvPr id="219" name="Gruppo 218"/>
          <p:cNvGrpSpPr/>
          <p:nvPr/>
        </p:nvGrpSpPr>
        <p:grpSpPr>
          <a:xfrm>
            <a:off x="684183" y="2172732"/>
            <a:ext cx="2440019" cy="2995136"/>
            <a:chOff x="684182" y="1957864"/>
            <a:chExt cx="3762971" cy="2995136"/>
          </a:xfrm>
        </p:grpSpPr>
        <p:sp>
          <p:nvSpPr>
            <p:cNvPr id="220" name="Rettangolo 219"/>
            <p:cNvSpPr/>
            <p:nvPr/>
          </p:nvSpPr>
          <p:spPr>
            <a:xfrm>
              <a:off x="1269973" y="4191000"/>
              <a:ext cx="3177180" cy="76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21" name="Freccia a inversione 220"/>
            <p:cNvSpPr/>
            <p:nvPr/>
          </p:nvSpPr>
          <p:spPr>
            <a:xfrm rot="16200000" flipH="1">
              <a:off x="-353963" y="2996009"/>
              <a:ext cx="2662080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2" name="CasellaDiTesto 221"/>
            <p:cNvSpPr txBox="1"/>
            <p:nvPr/>
          </p:nvSpPr>
          <p:spPr>
            <a:xfrm>
              <a:off x="1005032" y="4186991"/>
              <a:ext cx="594715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</a:t>
              </a:r>
              <a:r>
                <a:rPr lang="it-IT" sz="2000" b="1" i="1" spc="-15" dirty="0" err="1" smtClean="0">
                  <a:latin typeface="Calibri"/>
                  <a:cs typeface="Calibri"/>
                </a:rPr>
                <a:t>a,g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grpSp>
        <p:nvGrpSpPr>
          <p:cNvPr id="223" name="Gruppo 222"/>
          <p:cNvGrpSpPr/>
          <p:nvPr/>
        </p:nvGrpSpPr>
        <p:grpSpPr>
          <a:xfrm>
            <a:off x="685801" y="2172732"/>
            <a:ext cx="2438401" cy="3224768"/>
            <a:chOff x="684182" y="1728232"/>
            <a:chExt cx="3760476" cy="3224768"/>
          </a:xfrm>
        </p:grpSpPr>
        <p:sp>
          <p:nvSpPr>
            <p:cNvPr id="224" name="Rettangolo 223"/>
            <p:cNvSpPr/>
            <p:nvPr/>
          </p:nvSpPr>
          <p:spPr>
            <a:xfrm>
              <a:off x="1269975" y="4191000"/>
              <a:ext cx="3174683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Local / </a:t>
              </a:r>
              <a:r>
                <a:rPr lang="it-IT" b="1" i="1" dirty="0" smtClean="0"/>
                <a:t>intra</a:t>
              </a:r>
              <a:r>
                <a:rPr lang="it-IT" dirty="0" smtClean="0"/>
                <a:t>-</a:t>
              </a:r>
              <a:r>
                <a:rPr lang="it-IT" dirty="0" err="1" smtClean="0"/>
                <a:t>path</a:t>
              </a:r>
              <a:r>
                <a:rPr lang="it-IT" dirty="0" smtClean="0"/>
                <a:t> </a:t>
              </a:r>
              <a:r>
                <a:rPr lang="it-IT" dirty="0" err="1" smtClean="0"/>
                <a:t>strategies</a:t>
              </a:r>
              <a:endParaRPr lang="en-GB" dirty="0"/>
            </a:p>
          </p:txBody>
        </p:sp>
        <p:sp>
          <p:nvSpPr>
            <p:cNvPr id="225" name="Freccia a inversione 224"/>
            <p:cNvSpPr/>
            <p:nvPr/>
          </p:nvSpPr>
          <p:spPr>
            <a:xfrm rot="16200000" flipH="1">
              <a:off x="-468779" y="2881193"/>
              <a:ext cx="2891712" cy="585790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6" name="CasellaDiTesto 225"/>
            <p:cNvSpPr txBox="1"/>
            <p:nvPr/>
          </p:nvSpPr>
          <p:spPr>
            <a:xfrm>
              <a:off x="983390" y="4608062"/>
              <a:ext cx="679994" cy="307777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it-IT" sz="2000" b="1" i="1" spc="-15" dirty="0" smtClean="0">
                  <a:latin typeface="Calibri"/>
                  <a:cs typeface="Calibri"/>
                </a:rPr>
                <a:t>&lt;a,g</a:t>
              </a:r>
              <a:r>
                <a:rPr lang="it-IT" sz="2000" b="1" i="1" spc="-15" baseline="-25000" dirty="0" smtClean="0">
                  <a:latin typeface="Calibri"/>
                  <a:cs typeface="Calibri"/>
                </a:rPr>
                <a:t>3</a:t>
              </a:r>
              <a:r>
                <a:rPr lang="it-IT" sz="2000" b="1" i="1" spc="-15" dirty="0" smtClean="0">
                  <a:latin typeface="Calibri"/>
                  <a:cs typeface="Calibri"/>
                </a:rPr>
                <a:t>&gt;</a:t>
              </a:r>
            </a:p>
          </p:txBody>
        </p:sp>
      </p:grpSp>
      <p:pic>
        <p:nvPicPr>
          <p:cNvPr id="2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0" y="2659736"/>
            <a:ext cx="1356331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cxnSp>
        <p:nvCxnSpPr>
          <p:cNvPr id="78" name="Connettore 1 77"/>
          <p:cNvCxnSpPr/>
          <p:nvPr/>
        </p:nvCxnSpPr>
        <p:spPr>
          <a:xfrm rot="19428474">
            <a:off x="5041598" y="4682347"/>
            <a:ext cx="502032" cy="24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19428474" flipV="1">
            <a:off x="5004378" y="4592957"/>
            <a:ext cx="502032" cy="10155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endCxn id="83" idx="2"/>
          </p:cNvCxnSpPr>
          <p:nvPr/>
        </p:nvCxnSpPr>
        <p:spPr>
          <a:xfrm rot="19428474" flipV="1">
            <a:off x="4971916" y="4459990"/>
            <a:ext cx="492761" cy="2503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onnettore 80"/>
          <p:cNvSpPr/>
          <p:nvPr/>
        </p:nvSpPr>
        <p:spPr>
          <a:xfrm rot="19428474">
            <a:off x="5488399" y="4481184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Connettore 81"/>
          <p:cNvSpPr/>
          <p:nvPr/>
        </p:nvSpPr>
        <p:spPr>
          <a:xfrm rot="19428474">
            <a:off x="5412207" y="4367708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Connettore 82"/>
          <p:cNvSpPr/>
          <p:nvPr/>
        </p:nvSpPr>
        <p:spPr>
          <a:xfrm rot="19428474">
            <a:off x="5333631" y="4260316"/>
            <a:ext cx="99303" cy="9805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Connettore 84"/>
          <p:cNvSpPr/>
          <p:nvPr/>
        </p:nvSpPr>
        <p:spPr>
          <a:xfrm rot="19428474">
            <a:off x="5830800" y="3930791"/>
            <a:ext cx="99303" cy="98051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Connettore 85"/>
          <p:cNvSpPr/>
          <p:nvPr/>
        </p:nvSpPr>
        <p:spPr>
          <a:xfrm rot="19428474">
            <a:off x="5754608" y="3817315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nettore 1 86"/>
          <p:cNvCxnSpPr/>
          <p:nvPr/>
        </p:nvCxnSpPr>
        <p:spPr>
          <a:xfrm rot="19428474">
            <a:off x="5375727" y="4120649"/>
            <a:ext cx="502032" cy="2451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Connettore 1 87"/>
          <p:cNvCxnSpPr/>
          <p:nvPr/>
        </p:nvCxnSpPr>
        <p:spPr>
          <a:xfrm rot="19428474" flipV="1">
            <a:off x="5338507" y="4031259"/>
            <a:ext cx="502032" cy="10155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Croce 88"/>
          <p:cNvSpPr/>
          <p:nvPr/>
        </p:nvSpPr>
        <p:spPr>
          <a:xfrm rot="2312788">
            <a:off x="6085825" y="639453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cxnSp>
        <p:nvCxnSpPr>
          <p:cNvPr id="91" name="Connettore 1 90"/>
          <p:cNvCxnSpPr/>
          <p:nvPr/>
        </p:nvCxnSpPr>
        <p:spPr>
          <a:xfrm rot="2312788">
            <a:off x="4785423" y="5677595"/>
            <a:ext cx="502032" cy="175091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rot="2312788">
            <a:off x="4832339" y="5694001"/>
            <a:ext cx="502032" cy="2451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ttore 1 93"/>
          <p:cNvCxnSpPr>
            <a:endCxn id="98" idx="2"/>
          </p:cNvCxnSpPr>
          <p:nvPr/>
        </p:nvCxnSpPr>
        <p:spPr>
          <a:xfrm rot="2312788" flipV="1">
            <a:off x="4922977" y="5480566"/>
            <a:ext cx="492761" cy="25038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Connettore 94"/>
          <p:cNvSpPr/>
          <p:nvPr/>
        </p:nvSpPr>
        <p:spPr>
          <a:xfrm rot="2312788">
            <a:off x="5164526" y="5966682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onnettore 95"/>
          <p:cNvSpPr/>
          <p:nvPr/>
        </p:nvSpPr>
        <p:spPr>
          <a:xfrm rot="2312788">
            <a:off x="5256905" y="5850740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Connettore 97"/>
          <p:cNvSpPr/>
          <p:nvPr/>
        </p:nvSpPr>
        <p:spPr>
          <a:xfrm rot="2312788">
            <a:off x="5429245" y="5643291"/>
            <a:ext cx="99303" cy="98051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Connettore 100"/>
          <p:cNvSpPr/>
          <p:nvPr/>
        </p:nvSpPr>
        <p:spPr>
          <a:xfrm rot="2312788">
            <a:off x="5878016" y="6036189"/>
            <a:ext cx="99303" cy="98051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Connettore 101"/>
          <p:cNvSpPr/>
          <p:nvPr/>
        </p:nvSpPr>
        <p:spPr>
          <a:xfrm rot="2312788">
            <a:off x="5967435" y="5932814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nettore 1 103"/>
          <p:cNvCxnSpPr/>
          <p:nvPr/>
        </p:nvCxnSpPr>
        <p:spPr>
          <a:xfrm rot="2312788">
            <a:off x="5462179" y="5868494"/>
            <a:ext cx="502032" cy="24513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rot="2312788" flipV="1">
            <a:off x="5501458" y="5780676"/>
            <a:ext cx="502032" cy="10155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Croce 105"/>
          <p:cNvSpPr/>
          <p:nvPr/>
        </p:nvSpPr>
        <p:spPr>
          <a:xfrm rot="7743727">
            <a:off x="3465234" y="6184496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cxnSp>
        <p:nvCxnSpPr>
          <p:cNvPr id="108" name="Connettore 1 107"/>
          <p:cNvCxnSpPr/>
          <p:nvPr/>
        </p:nvCxnSpPr>
        <p:spPr>
          <a:xfrm rot="7743727" flipV="1">
            <a:off x="3679005" y="5621057"/>
            <a:ext cx="457402" cy="11146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endCxn id="111" idx="2"/>
          </p:cNvCxnSpPr>
          <p:nvPr/>
        </p:nvCxnSpPr>
        <p:spPr>
          <a:xfrm rot="7743727" flipV="1">
            <a:off x="3739508" y="5590497"/>
            <a:ext cx="448954" cy="2748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Connettore 109"/>
          <p:cNvSpPr/>
          <p:nvPr/>
        </p:nvSpPr>
        <p:spPr>
          <a:xfrm rot="7743727">
            <a:off x="3742069" y="5878068"/>
            <a:ext cx="90475" cy="10761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Connettore 110"/>
          <p:cNvSpPr/>
          <p:nvPr/>
        </p:nvSpPr>
        <p:spPr>
          <a:xfrm rot="7743727">
            <a:off x="3855474" y="5970105"/>
            <a:ext cx="90475" cy="10761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Connettore 112"/>
          <p:cNvSpPr/>
          <p:nvPr/>
        </p:nvSpPr>
        <p:spPr>
          <a:xfrm rot="7743727">
            <a:off x="4125934" y="5490473"/>
            <a:ext cx="90475" cy="10761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Connettore 113"/>
          <p:cNvSpPr/>
          <p:nvPr/>
        </p:nvSpPr>
        <p:spPr>
          <a:xfrm rot="7743727">
            <a:off x="3839437" y="5257957"/>
            <a:ext cx="90475" cy="107618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nettore 1 114"/>
          <p:cNvCxnSpPr/>
          <p:nvPr/>
        </p:nvCxnSpPr>
        <p:spPr>
          <a:xfrm rot="7743727">
            <a:off x="3946702" y="5016474"/>
            <a:ext cx="512692" cy="3305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/>
          <p:cNvCxnSpPr>
            <a:endCxn id="118" idx="2"/>
          </p:cNvCxnSpPr>
          <p:nvPr/>
        </p:nvCxnSpPr>
        <p:spPr>
          <a:xfrm rot="7743727">
            <a:off x="4017331" y="5164759"/>
            <a:ext cx="512692" cy="1486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Connettore 1 116"/>
          <p:cNvCxnSpPr>
            <a:endCxn id="113" idx="2"/>
          </p:cNvCxnSpPr>
          <p:nvPr/>
        </p:nvCxnSpPr>
        <p:spPr>
          <a:xfrm rot="7743727" flipV="1">
            <a:off x="4089950" y="5278785"/>
            <a:ext cx="512692" cy="3843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Connettore 117"/>
          <p:cNvSpPr/>
          <p:nvPr/>
        </p:nvSpPr>
        <p:spPr>
          <a:xfrm rot="7743727">
            <a:off x="3980696" y="5372600"/>
            <a:ext cx="90475" cy="10761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roce 118"/>
          <p:cNvSpPr/>
          <p:nvPr/>
        </p:nvSpPr>
        <p:spPr>
          <a:xfrm rot="2312788">
            <a:off x="6061211" y="358752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cxnSp>
        <p:nvCxnSpPr>
          <p:cNvPr id="75" name="Connettore 1 74"/>
          <p:cNvCxnSpPr>
            <a:endCxn id="121" idx="2"/>
          </p:cNvCxnSpPr>
          <p:nvPr/>
        </p:nvCxnSpPr>
        <p:spPr>
          <a:xfrm rot="19428474" flipV="1">
            <a:off x="4413900" y="4921077"/>
            <a:ext cx="562718" cy="3501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V="1">
            <a:off x="4572049" y="4611731"/>
            <a:ext cx="264393" cy="40936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Connettore 120"/>
          <p:cNvSpPr/>
          <p:nvPr/>
        </p:nvSpPr>
        <p:spPr>
          <a:xfrm rot="19428474">
            <a:off x="4902408" y="4679970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onnettore 122"/>
          <p:cNvSpPr/>
          <p:nvPr/>
        </p:nvSpPr>
        <p:spPr>
          <a:xfrm rot="19428474">
            <a:off x="4826861" y="4533386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onnettore 1 124"/>
          <p:cNvCxnSpPr>
            <a:endCxn id="128" idx="2"/>
          </p:cNvCxnSpPr>
          <p:nvPr/>
        </p:nvCxnSpPr>
        <p:spPr>
          <a:xfrm rot="19428474">
            <a:off x="4464217" y="4939653"/>
            <a:ext cx="562718" cy="13540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Connettore 127"/>
          <p:cNvSpPr/>
          <p:nvPr/>
        </p:nvSpPr>
        <p:spPr>
          <a:xfrm rot="19428474">
            <a:off x="5003041" y="4817508"/>
            <a:ext cx="99303" cy="98051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Connettore 130"/>
          <p:cNvSpPr/>
          <p:nvPr/>
        </p:nvSpPr>
        <p:spPr>
          <a:xfrm rot="19428474">
            <a:off x="4694971" y="4449750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Connettore 1 131"/>
          <p:cNvCxnSpPr>
            <a:endCxn id="131" idx="3"/>
          </p:cNvCxnSpPr>
          <p:nvPr/>
        </p:nvCxnSpPr>
        <p:spPr>
          <a:xfrm flipV="1">
            <a:off x="4572049" y="4547484"/>
            <a:ext cx="164710" cy="47360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Connettore 1 146"/>
          <p:cNvCxnSpPr>
            <a:endCxn id="178" idx="2"/>
          </p:cNvCxnSpPr>
          <p:nvPr/>
        </p:nvCxnSpPr>
        <p:spPr>
          <a:xfrm>
            <a:off x="4477771" y="5124049"/>
            <a:ext cx="506227" cy="16159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Connettore 150"/>
          <p:cNvSpPr/>
          <p:nvPr/>
        </p:nvSpPr>
        <p:spPr>
          <a:xfrm rot="2312788">
            <a:off x="4701395" y="5600662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5" name="Connettore 1 154"/>
          <p:cNvCxnSpPr/>
          <p:nvPr/>
        </p:nvCxnSpPr>
        <p:spPr>
          <a:xfrm rot="2312788">
            <a:off x="4304636" y="5175073"/>
            <a:ext cx="562718" cy="30115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onnettore 1 155"/>
          <p:cNvCxnSpPr>
            <a:endCxn id="175" idx="2"/>
          </p:cNvCxnSpPr>
          <p:nvPr/>
        </p:nvCxnSpPr>
        <p:spPr>
          <a:xfrm rot="2312788">
            <a:off x="4356281" y="5193131"/>
            <a:ext cx="562718" cy="135404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5" name="Connettore 174"/>
          <p:cNvSpPr/>
          <p:nvPr/>
        </p:nvSpPr>
        <p:spPr>
          <a:xfrm rot="2312788">
            <a:off x="4804684" y="5471026"/>
            <a:ext cx="99303" cy="98051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Connettore 177"/>
          <p:cNvSpPr/>
          <p:nvPr/>
        </p:nvSpPr>
        <p:spPr>
          <a:xfrm rot="2312788">
            <a:off x="4973179" y="5267556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Connettore 181"/>
          <p:cNvSpPr/>
          <p:nvPr/>
        </p:nvSpPr>
        <p:spPr>
          <a:xfrm rot="2312788">
            <a:off x="4578322" y="5658371"/>
            <a:ext cx="99303" cy="98051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Connettore 1 182"/>
          <p:cNvCxnSpPr>
            <a:endCxn id="182" idx="0"/>
          </p:cNvCxnSpPr>
          <p:nvPr/>
        </p:nvCxnSpPr>
        <p:spPr>
          <a:xfrm>
            <a:off x="4513848" y="5225457"/>
            <a:ext cx="144676" cy="44359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Pentagono regolare 183"/>
          <p:cNvSpPr/>
          <p:nvPr/>
        </p:nvSpPr>
        <p:spPr>
          <a:xfrm rot="19428474">
            <a:off x="4337854" y="5009502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35428" y="3255214"/>
            <a:ext cx="305075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Es.</a:t>
            </a:r>
          </a:p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|quantum|=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endParaRPr lang="it-IT" sz="1600" b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Priority</a:t>
            </a:r>
            <a:r>
              <a:rPr lang="it-IT" sz="1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= continue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best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found</a:t>
            </a:r>
            <a:endParaRPr lang="en-GB" sz="16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122" name="Gruppo 121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24" name="Ovale 123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Connettore 1 125"/>
            <p:cNvCxnSpPr>
              <a:stCxn id="124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7" name="Ovale 126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29" name="Connettore 1 128"/>
            <p:cNvCxnSpPr>
              <a:stCxn id="127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0" name="Ovale 12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Connettore 1 132"/>
            <p:cNvCxnSpPr>
              <a:stCxn id="13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vale 133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Connettore 1 134"/>
            <p:cNvCxnSpPr>
              <a:stCxn id="134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e 13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8" name="Connettore 1 137"/>
            <p:cNvCxnSpPr>
              <a:stCxn id="13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e 13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e 139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1" name="Ovale 140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2" name="Ovale 141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3" name="Ovale 142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44" name="Ovale 143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6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5" grpId="0" animBg="1"/>
      <p:bldP spid="86" grpId="0" animBg="1"/>
      <p:bldP spid="95" grpId="0" animBg="1"/>
      <p:bldP spid="96" grpId="0" animBg="1"/>
      <p:bldP spid="98" grpId="0" animBg="1"/>
      <p:bldP spid="101" grpId="0" animBg="1"/>
      <p:bldP spid="102" grpId="0" animBg="1"/>
      <p:bldP spid="110" grpId="0" animBg="1"/>
      <p:bldP spid="111" grpId="0" animBg="1"/>
      <p:bldP spid="113" grpId="0" animBg="1"/>
      <p:bldP spid="114" grpId="0" animBg="1"/>
      <p:bldP spid="118" grpId="0" animBg="1"/>
      <p:bldP spid="121" grpId="0" animBg="1"/>
      <p:bldP spid="123" grpId="0" animBg="1"/>
      <p:bldP spid="128" grpId="0" animBg="1"/>
      <p:bldP spid="131" grpId="0" animBg="1"/>
      <p:bldP spid="151" grpId="0" animBg="1"/>
      <p:bldP spid="175" grpId="0" animBg="1"/>
      <p:bldP spid="178" grpId="0" animBg="1"/>
      <p:bldP spid="1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tangolo 88"/>
          <p:cNvSpPr/>
          <p:nvPr/>
        </p:nvSpPr>
        <p:spPr>
          <a:xfrm>
            <a:off x="200025" y="381000"/>
            <a:ext cx="86868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rgbClr val="C00000"/>
                </a:solidFill>
              </a:rPr>
              <a:t>Limited </a:t>
            </a:r>
            <a:r>
              <a:rPr lang="it-IT" sz="2400" b="1" dirty="0" err="1" smtClean="0">
                <a:solidFill>
                  <a:schemeClr val="tx1"/>
                </a:solidFill>
              </a:rPr>
              <a:t>number</a:t>
            </a:r>
            <a:r>
              <a:rPr lang="it-IT" sz="2400" b="1" dirty="0" smtClean="0">
                <a:solidFill>
                  <a:schemeClr val="tx1"/>
                </a:solidFill>
              </a:rPr>
              <a:t> of </a:t>
            </a:r>
            <a:r>
              <a:rPr lang="it-IT" sz="2400" b="1" dirty="0" err="1" smtClean="0">
                <a:solidFill>
                  <a:schemeClr val="tx1"/>
                </a:solidFill>
              </a:rPr>
              <a:t>evaluations</a:t>
            </a:r>
            <a:r>
              <a:rPr lang="it-IT" sz="2400" b="1" dirty="0" smtClean="0">
                <a:solidFill>
                  <a:schemeClr val="tx1"/>
                </a:solidFill>
              </a:rPr>
              <a:t>:</a:t>
            </a:r>
            <a:r>
              <a:rPr lang="it-IT" sz="2400" b="1" dirty="0" smtClean="0">
                <a:solidFill>
                  <a:srgbClr val="C00000"/>
                </a:solidFill>
              </a:rPr>
              <a:t> 24</a:t>
            </a:r>
          </a:p>
          <a:p>
            <a:pPr algn="ctr"/>
            <a:r>
              <a:rPr lang="it-IT" sz="2400" b="1" dirty="0" err="1" smtClean="0">
                <a:solidFill>
                  <a:schemeClr val="tx1"/>
                </a:solidFill>
              </a:rPr>
              <a:t>Simulation-Optimization</a:t>
            </a:r>
            <a:endParaRPr lang="it-IT" sz="2400" b="1" dirty="0" smtClean="0">
              <a:solidFill>
                <a:schemeClr val="tx1"/>
              </a:solidFill>
            </a:endParaRPr>
          </a:p>
        </p:txBody>
      </p:sp>
      <p:cxnSp>
        <p:nvCxnSpPr>
          <p:cNvPr id="313" name="Connettore 1 312"/>
          <p:cNvCxnSpPr/>
          <p:nvPr/>
        </p:nvCxnSpPr>
        <p:spPr>
          <a:xfrm>
            <a:off x="4659312" y="2362200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14" name="CasellaDiTesto 313"/>
          <p:cNvSpPr txBox="1"/>
          <p:nvPr/>
        </p:nvSpPr>
        <p:spPr>
          <a:xfrm>
            <a:off x="283758" y="1222426"/>
            <a:ext cx="23622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LOG: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NEW BEST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!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  <a:endParaRPr lang="it-IT" sz="1600" b="1" i="1" spc="-15" dirty="0">
              <a:solidFill>
                <a:srgbClr val="00B0F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Trigger: NEW BEST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!</a:t>
            </a:r>
            <a:endParaRPr lang="it-IT" sz="1600" b="1" i="1" spc="-1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Trigger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: </a:t>
            </a: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NEW 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BEST!</a:t>
            </a:r>
            <a:endParaRPr lang="it-IT" sz="1600" b="1" i="1" spc="-15" dirty="0" smtClean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trike="sngStrike" spc="-15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Trigger: NEW BEST!</a:t>
            </a:r>
          </a:p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FINISH!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315" name="Gruppo 314"/>
          <p:cNvGrpSpPr/>
          <p:nvPr/>
        </p:nvGrpSpPr>
        <p:grpSpPr>
          <a:xfrm>
            <a:off x="2267278" y="4078615"/>
            <a:ext cx="615786" cy="450054"/>
            <a:chOff x="4971916" y="4260316"/>
            <a:chExt cx="615786" cy="450054"/>
          </a:xfrm>
        </p:grpSpPr>
        <p:cxnSp>
          <p:nvCxnSpPr>
            <p:cNvPr id="316" name="Connettore 1 315"/>
            <p:cNvCxnSpPr/>
            <p:nvPr/>
          </p:nvCxnSpPr>
          <p:spPr>
            <a:xfrm rot="19428474">
              <a:off x="5041598" y="4682347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Connettore 1 316"/>
            <p:cNvCxnSpPr/>
            <p:nvPr/>
          </p:nvCxnSpPr>
          <p:spPr>
            <a:xfrm rot="19428474" flipV="1">
              <a:off x="5004378" y="4592957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Connettore 1 317"/>
            <p:cNvCxnSpPr>
              <a:endCxn id="321" idx="2"/>
            </p:cNvCxnSpPr>
            <p:nvPr/>
          </p:nvCxnSpPr>
          <p:spPr>
            <a:xfrm rot="19428474" flipV="1">
              <a:off x="4971916" y="4459990"/>
              <a:ext cx="492761" cy="25038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9" name="Connettore 318"/>
            <p:cNvSpPr/>
            <p:nvPr/>
          </p:nvSpPr>
          <p:spPr>
            <a:xfrm rot="19428474">
              <a:off x="5488399" y="448118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Connettore 319"/>
            <p:cNvSpPr/>
            <p:nvPr/>
          </p:nvSpPr>
          <p:spPr>
            <a:xfrm rot="19428474">
              <a:off x="5412207" y="436770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Connettore 320"/>
            <p:cNvSpPr/>
            <p:nvPr/>
          </p:nvSpPr>
          <p:spPr>
            <a:xfrm rot="19428474">
              <a:off x="5333631" y="426031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2" name="Gruppo 321"/>
          <p:cNvGrpSpPr/>
          <p:nvPr/>
        </p:nvGrpSpPr>
        <p:grpSpPr>
          <a:xfrm>
            <a:off x="2633869" y="3635614"/>
            <a:ext cx="591596" cy="327847"/>
            <a:chOff x="5338507" y="3817315"/>
            <a:chExt cx="591596" cy="327847"/>
          </a:xfrm>
        </p:grpSpPr>
        <p:sp>
          <p:nvSpPr>
            <p:cNvPr id="323" name="Connettore 322"/>
            <p:cNvSpPr/>
            <p:nvPr/>
          </p:nvSpPr>
          <p:spPr>
            <a:xfrm rot="19428474">
              <a:off x="5830800" y="39307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Connettore 323"/>
            <p:cNvSpPr/>
            <p:nvPr/>
          </p:nvSpPr>
          <p:spPr>
            <a:xfrm rot="19428474">
              <a:off x="5754608" y="381731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5" name="Connettore 1 324"/>
            <p:cNvCxnSpPr/>
            <p:nvPr/>
          </p:nvCxnSpPr>
          <p:spPr>
            <a:xfrm rot="19428474">
              <a:off x="5375727" y="4120649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6" name="Connettore 1 325"/>
            <p:cNvCxnSpPr/>
            <p:nvPr/>
          </p:nvCxnSpPr>
          <p:spPr>
            <a:xfrm rot="19428474" flipV="1">
              <a:off x="5338507" y="4031259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7" name="Croce 326"/>
          <p:cNvSpPr/>
          <p:nvPr/>
        </p:nvSpPr>
        <p:spPr>
          <a:xfrm rot="2312788">
            <a:off x="3381187" y="6212831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328" name="Gruppo 327"/>
          <p:cNvGrpSpPr/>
          <p:nvPr/>
        </p:nvGrpSpPr>
        <p:grpSpPr>
          <a:xfrm>
            <a:off x="2080785" y="5298865"/>
            <a:ext cx="743125" cy="584167"/>
            <a:chOff x="4785423" y="5480566"/>
            <a:chExt cx="743125" cy="584167"/>
          </a:xfrm>
        </p:grpSpPr>
        <p:cxnSp>
          <p:nvCxnSpPr>
            <p:cNvPr id="329" name="Connettore 1 328"/>
            <p:cNvCxnSpPr/>
            <p:nvPr/>
          </p:nvCxnSpPr>
          <p:spPr>
            <a:xfrm rot="2312788">
              <a:off x="4785423" y="5677595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Connettore 1 329"/>
            <p:cNvCxnSpPr/>
            <p:nvPr/>
          </p:nvCxnSpPr>
          <p:spPr>
            <a:xfrm rot="2312788">
              <a:off x="4832339" y="5694001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Connettore 1 330"/>
            <p:cNvCxnSpPr/>
            <p:nvPr/>
          </p:nvCxnSpPr>
          <p:spPr>
            <a:xfrm rot="2312788" flipV="1">
              <a:off x="4871618" y="5606182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Connettore 1 331"/>
            <p:cNvCxnSpPr>
              <a:endCxn id="336" idx="2"/>
            </p:cNvCxnSpPr>
            <p:nvPr/>
          </p:nvCxnSpPr>
          <p:spPr>
            <a:xfrm rot="2312788" flipV="1">
              <a:off x="4922977" y="5480566"/>
              <a:ext cx="492761" cy="25038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3" name="Connettore 332"/>
            <p:cNvSpPr/>
            <p:nvPr/>
          </p:nvSpPr>
          <p:spPr>
            <a:xfrm rot="2312788">
              <a:off x="5164526" y="596668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Connettore 333"/>
            <p:cNvSpPr/>
            <p:nvPr/>
          </p:nvSpPr>
          <p:spPr>
            <a:xfrm rot="2312788">
              <a:off x="5256905" y="5850740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Connettore 334"/>
            <p:cNvSpPr/>
            <p:nvPr/>
          </p:nvSpPr>
          <p:spPr>
            <a:xfrm rot="2312788">
              <a:off x="5346323" y="574736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Connettore 335"/>
            <p:cNvSpPr/>
            <p:nvPr/>
          </p:nvSpPr>
          <p:spPr>
            <a:xfrm rot="2312788">
              <a:off x="5429245" y="56432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uppo 336"/>
          <p:cNvGrpSpPr/>
          <p:nvPr/>
        </p:nvGrpSpPr>
        <p:grpSpPr>
          <a:xfrm>
            <a:off x="2710625" y="5598975"/>
            <a:ext cx="651475" cy="469506"/>
            <a:chOff x="5415263" y="5780676"/>
            <a:chExt cx="651475" cy="469506"/>
          </a:xfrm>
        </p:grpSpPr>
        <p:sp>
          <p:nvSpPr>
            <p:cNvPr id="338" name="Connettore 337"/>
            <p:cNvSpPr/>
            <p:nvPr/>
          </p:nvSpPr>
          <p:spPr>
            <a:xfrm rot="2312788">
              <a:off x="5785638" y="6152131"/>
              <a:ext cx="99303" cy="98051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Connettore 338"/>
            <p:cNvSpPr/>
            <p:nvPr/>
          </p:nvSpPr>
          <p:spPr>
            <a:xfrm rot="2312788">
              <a:off x="5878016" y="6036189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Connettore 339"/>
            <p:cNvSpPr/>
            <p:nvPr/>
          </p:nvSpPr>
          <p:spPr>
            <a:xfrm rot="2312788">
              <a:off x="5967435" y="5932814"/>
              <a:ext cx="99303" cy="98051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1" name="Connettore 1 340"/>
            <p:cNvCxnSpPr/>
            <p:nvPr/>
          </p:nvCxnSpPr>
          <p:spPr>
            <a:xfrm rot="2312788">
              <a:off x="5415263" y="5852089"/>
              <a:ext cx="502032" cy="17509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2" name="Connettore 1 341"/>
            <p:cNvCxnSpPr/>
            <p:nvPr/>
          </p:nvCxnSpPr>
          <p:spPr>
            <a:xfrm rot="2312788">
              <a:off x="5462179" y="5868494"/>
              <a:ext cx="502032" cy="2451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3" name="Connettore 1 342"/>
            <p:cNvCxnSpPr/>
            <p:nvPr/>
          </p:nvCxnSpPr>
          <p:spPr>
            <a:xfrm rot="2312788" flipV="1">
              <a:off x="5501458" y="5780676"/>
              <a:ext cx="502032" cy="10155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44" name="Croce 343"/>
          <p:cNvSpPr/>
          <p:nvPr/>
        </p:nvSpPr>
        <p:spPr>
          <a:xfrm rot="7743727">
            <a:off x="760596" y="6002795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345" name="Gruppo 344"/>
          <p:cNvGrpSpPr/>
          <p:nvPr/>
        </p:nvGrpSpPr>
        <p:grpSpPr>
          <a:xfrm>
            <a:off x="1028860" y="5266386"/>
            <a:ext cx="367892" cy="621064"/>
            <a:chOff x="3733498" y="5448087"/>
            <a:chExt cx="367892" cy="621064"/>
          </a:xfrm>
        </p:grpSpPr>
        <p:cxnSp>
          <p:nvCxnSpPr>
            <p:cNvPr id="346" name="Connettore 1 345"/>
            <p:cNvCxnSpPr/>
            <p:nvPr/>
          </p:nvCxnSpPr>
          <p:spPr>
            <a:xfrm rot="7743727" flipV="1">
              <a:off x="3679005" y="5621057"/>
              <a:ext cx="457402" cy="1114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Connettore 1 346"/>
            <p:cNvCxnSpPr>
              <a:endCxn id="349" idx="2"/>
            </p:cNvCxnSpPr>
            <p:nvPr/>
          </p:nvCxnSpPr>
          <p:spPr>
            <a:xfrm rot="7743727" flipV="1">
              <a:off x="3739508" y="5590497"/>
              <a:ext cx="448954" cy="27481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8" name="Connettore 347"/>
            <p:cNvSpPr/>
            <p:nvPr/>
          </p:nvSpPr>
          <p:spPr>
            <a:xfrm rot="7743727">
              <a:off x="3742069" y="5878068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9" name="Connettore 348"/>
            <p:cNvSpPr/>
            <p:nvPr/>
          </p:nvSpPr>
          <p:spPr>
            <a:xfrm rot="7743727">
              <a:off x="3855474" y="5970105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0" name="Gruppo 349"/>
          <p:cNvGrpSpPr/>
          <p:nvPr/>
        </p:nvGrpSpPr>
        <p:grpSpPr>
          <a:xfrm>
            <a:off x="1126228" y="4743698"/>
            <a:ext cx="537453" cy="664120"/>
            <a:chOff x="3830866" y="4925399"/>
            <a:chExt cx="537453" cy="664120"/>
          </a:xfrm>
        </p:grpSpPr>
        <p:sp>
          <p:nvSpPr>
            <p:cNvPr id="351" name="Connettore 350"/>
            <p:cNvSpPr/>
            <p:nvPr/>
          </p:nvSpPr>
          <p:spPr>
            <a:xfrm rot="7743727">
              <a:off x="4125934" y="5490473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Connettore 351"/>
            <p:cNvSpPr/>
            <p:nvPr/>
          </p:nvSpPr>
          <p:spPr>
            <a:xfrm rot="7743727">
              <a:off x="3839437" y="5257957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3" name="Connettore 1 352"/>
            <p:cNvCxnSpPr/>
            <p:nvPr/>
          </p:nvCxnSpPr>
          <p:spPr>
            <a:xfrm rot="7743727">
              <a:off x="3946702" y="5016474"/>
              <a:ext cx="512692" cy="33054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Connettore 1 353"/>
            <p:cNvCxnSpPr>
              <a:endCxn id="356" idx="2"/>
            </p:cNvCxnSpPr>
            <p:nvPr/>
          </p:nvCxnSpPr>
          <p:spPr>
            <a:xfrm rot="7743727">
              <a:off x="4017331" y="5164759"/>
              <a:ext cx="512692" cy="1486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5" name="Connettore 1 354"/>
            <p:cNvCxnSpPr>
              <a:endCxn id="351" idx="2"/>
            </p:cNvCxnSpPr>
            <p:nvPr/>
          </p:nvCxnSpPr>
          <p:spPr>
            <a:xfrm rot="7743727" flipV="1">
              <a:off x="4089950" y="5278785"/>
              <a:ext cx="512692" cy="3843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6" name="Connettore 355"/>
            <p:cNvSpPr/>
            <p:nvPr/>
          </p:nvSpPr>
          <p:spPr>
            <a:xfrm rot="7743727">
              <a:off x="3980696" y="5372600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7" name="Croce 356"/>
          <p:cNvSpPr/>
          <p:nvPr/>
        </p:nvSpPr>
        <p:spPr>
          <a:xfrm rot="2312788">
            <a:off x="3356573" y="3405821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358" name="Gruppo 357"/>
          <p:cNvGrpSpPr/>
          <p:nvPr/>
        </p:nvGrpSpPr>
        <p:grpSpPr>
          <a:xfrm>
            <a:off x="1709262" y="4268049"/>
            <a:ext cx="688444" cy="625307"/>
            <a:chOff x="4413900" y="4449750"/>
            <a:chExt cx="688444" cy="625307"/>
          </a:xfrm>
        </p:grpSpPr>
        <p:cxnSp>
          <p:nvCxnSpPr>
            <p:cNvPr id="359" name="Connettore 1 358"/>
            <p:cNvCxnSpPr>
              <a:endCxn id="362" idx="2"/>
            </p:cNvCxnSpPr>
            <p:nvPr/>
          </p:nvCxnSpPr>
          <p:spPr>
            <a:xfrm rot="19428474" flipV="1">
              <a:off x="4413900" y="4921077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Connettore 1 359"/>
            <p:cNvCxnSpPr/>
            <p:nvPr/>
          </p:nvCxnSpPr>
          <p:spPr>
            <a:xfrm flipV="1">
              <a:off x="4572049" y="4611731"/>
              <a:ext cx="264393" cy="409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61" name="Gruppo 360"/>
            <p:cNvGrpSpPr/>
            <p:nvPr/>
          </p:nvGrpSpPr>
          <p:grpSpPr>
            <a:xfrm>
              <a:off x="4464217" y="4449750"/>
              <a:ext cx="638127" cy="625307"/>
              <a:chOff x="4464217" y="4449750"/>
              <a:chExt cx="638127" cy="625307"/>
            </a:xfrm>
          </p:grpSpPr>
          <p:sp>
            <p:nvSpPr>
              <p:cNvPr id="362" name="Connettore 361"/>
              <p:cNvSpPr/>
              <p:nvPr/>
            </p:nvSpPr>
            <p:spPr>
              <a:xfrm rot="19428474">
                <a:off x="4902408" y="467997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Connettore 362"/>
              <p:cNvSpPr/>
              <p:nvPr/>
            </p:nvSpPr>
            <p:spPr>
              <a:xfrm rot="19428474">
                <a:off x="4826861" y="4533386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4" name="Connettore 1 363"/>
              <p:cNvCxnSpPr>
                <a:endCxn id="365" idx="2"/>
              </p:cNvCxnSpPr>
              <p:nvPr/>
            </p:nvCxnSpPr>
            <p:spPr>
              <a:xfrm rot="19428474">
                <a:off x="4464217" y="4939653"/>
                <a:ext cx="562718" cy="13540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5" name="Connettore 364"/>
              <p:cNvSpPr/>
              <p:nvPr/>
            </p:nvSpPr>
            <p:spPr>
              <a:xfrm rot="19428474">
                <a:off x="5003041" y="4817508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Connettore 365"/>
              <p:cNvSpPr/>
              <p:nvPr/>
            </p:nvSpPr>
            <p:spPr>
              <a:xfrm rot="19428474">
                <a:off x="4694971" y="444975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7" name="Connettore 1 366"/>
              <p:cNvCxnSpPr>
                <a:endCxn id="366" idx="3"/>
              </p:cNvCxnSpPr>
              <p:nvPr/>
            </p:nvCxnSpPr>
            <p:spPr>
              <a:xfrm flipV="1">
                <a:off x="4572049" y="4547484"/>
                <a:ext cx="164710" cy="47360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o 367"/>
          <p:cNvGrpSpPr/>
          <p:nvPr/>
        </p:nvGrpSpPr>
        <p:grpSpPr>
          <a:xfrm>
            <a:off x="1599998" y="4942348"/>
            <a:ext cx="767846" cy="632373"/>
            <a:chOff x="4304636" y="5124049"/>
            <a:chExt cx="767846" cy="632373"/>
          </a:xfrm>
        </p:grpSpPr>
        <p:cxnSp>
          <p:nvCxnSpPr>
            <p:cNvPr id="369" name="Connettore 1 368"/>
            <p:cNvCxnSpPr>
              <a:endCxn id="376" idx="2"/>
            </p:cNvCxnSpPr>
            <p:nvPr/>
          </p:nvCxnSpPr>
          <p:spPr>
            <a:xfrm>
              <a:off x="4477771" y="5124049"/>
              <a:ext cx="506227" cy="16159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Connettore 369"/>
            <p:cNvSpPr/>
            <p:nvPr/>
          </p:nvSpPr>
          <p:spPr>
            <a:xfrm rot="2312788">
              <a:off x="4892279" y="539084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Connettore 370"/>
            <p:cNvSpPr/>
            <p:nvPr/>
          </p:nvSpPr>
          <p:spPr>
            <a:xfrm rot="2312788">
              <a:off x="4701395" y="560066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2" name="Connettore 1 371"/>
            <p:cNvCxnSpPr/>
            <p:nvPr/>
          </p:nvCxnSpPr>
          <p:spPr>
            <a:xfrm rot="2312788">
              <a:off x="4304636" y="5175073"/>
              <a:ext cx="562718" cy="301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Connettore 1 372"/>
            <p:cNvCxnSpPr>
              <a:endCxn id="375" idx="2"/>
            </p:cNvCxnSpPr>
            <p:nvPr/>
          </p:nvCxnSpPr>
          <p:spPr>
            <a:xfrm rot="2312788">
              <a:off x="4356281" y="5193131"/>
              <a:ext cx="562718" cy="1354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4" name="Connettore 1 373"/>
            <p:cNvCxnSpPr>
              <a:endCxn id="370" idx="2"/>
            </p:cNvCxnSpPr>
            <p:nvPr/>
          </p:nvCxnSpPr>
          <p:spPr>
            <a:xfrm rot="2312788" flipV="1">
              <a:off x="4390777" y="5229789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5" name="Connettore 374"/>
            <p:cNvSpPr/>
            <p:nvPr/>
          </p:nvSpPr>
          <p:spPr>
            <a:xfrm rot="2312788">
              <a:off x="4804684" y="547102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Connettore 375"/>
            <p:cNvSpPr/>
            <p:nvPr/>
          </p:nvSpPr>
          <p:spPr>
            <a:xfrm rot="2312788">
              <a:off x="4973179" y="5267556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Connettore 376"/>
            <p:cNvSpPr/>
            <p:nvPr/>
          </p:nvSpPr>
          <p:spPr>
            <a:xfrm rot="2312788">
              <a:off x="4578322" y="565837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8" name="Connettore 1 377"/>
            <p:cNvCxnSpPr>
              <a:endCxn id="377" idx="0"/>
            </p:cNvCxnSpPr>
            <p:nvPr/>
          </p:nvCxnSpPr>
          <p:spPr>
            <a:xfrm>
              <a:off x="4513848" y="5225457"/>
              <a:ext cx="144676" cy="44359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Pentagono regolare 378"/>
          <p:cNvSpPr/>
          <p:nvPr/>
        </p:nvSpPr>
        <p:spPr>
          <a:xfrm rot="19428474">
            <a:off x="1633216" y="4827801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380" name="CasellaDiTesto 379"/>
          <p:cNvSpPr txBox="1"/>
          <p:nvPr/>
        </p:nvSpPr>
        <p:spPr>
          <a:xfrm>
            <a:off x="2816716" y="5073987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81" name="CasellaDiTesto 380"/>
          <p:cNvSpPr txBox="1"/>
          <p:nvPr/>
        </p:nvSpPr>
        <p:spPr>
          <a:xfrm>
            <a:off x="2778440" y="3246422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82" name="CasellaDiTesto 381"/>
          <p:cNvSpPr txBox="1"/>
          <p:nvPr/>
        </p:nvSpPr>
        <p:spPr>
          <a:xfrm>
            <a:off x="1274710" y="5942569"/>
            <a:ext cx="1663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459" name="CasellaDiTesto 458"/>
          <p:cNvSpPr txBox="1"/>
          <p:nvPr/>
        </p:nvSpPr>
        <p:spPr>
          <a:xfrm>
            <a:off x="4854398" y="1207674"/>
            <a:ext cx="2362200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LOG: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NEW BEST</a:t>
            </a: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!</a:t>
            </a:r>
            <a:endParaRPr lang="it-IT" sz="1600" b="1" i="1" spc="-1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: </a:t>
            </a:r>
            <a:r>
              <a:rPr lang="it-IT" sz="1600" b="1" i="1" spc="-15" dirty="0">
                <a:solidFill>
                  <a:srgbClr val="00B0F0"/>
                </a:solidFill>
                <a:cs typeface="Calibri"/>
              </a:rPr>
              <a:t>NEW </a:t>
            </a:r>
            <a:r>
              <a:rPr lang="it-IT" sz="1600" b="1" i="1" spc="-15" dirty="0" smtClean="0">
                <a:solidFill>
                  <a:srgbClr val="00B0F0"/>
                </a:solidFill>
                <a:cs typeface="Calibri"/>
              </a:rPr>
              <a:t>BEST!</a:t>
            </a:r>
            <a:endParaRPr lang="it-IT" sz="1600" b="1" i="1" spc="-15" dirty="0" smtClean="0">
              <a:solidFill>
                <a:srgbClr val="00B0F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rgbClr val="00B0F0"/>
                </a:solidFill>
                <a:latin typeface="Calibri"/>
                <a:cs typeface="Calibri"/>
              </a:rPr>
              <a:t>Trigger: NEW BEST!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Trigger: NEW BEST!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it-IT" sz="1600" b="1" i="1" strike="sngStrike" spc="-15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Trigger</a:t>
            </a:r>
          </a:p>
          <a:p>
            <a:pPr marL="12700">
              <a:lnSpc>
                <a:spcPct val="100000"/>
              </a:lnSpc>
            </a:pP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FINISH!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460" name="Gruppo 459"/>
          <p:cNvGrpSpPr/>
          <p:nvPr/>
        </p:nvGrpSpPr>
        <p:grpSpPr>
          <a:xfrm>
            <a:off x="6771589" y="4137216"/>
            <a:ext cx="615786" cy="450054"/>
            <a:chOff x="4971916" y="4260316"/>
            <a:chExt cx="615786" cy="450054"/>
          </a:xfrm>
        </p:grpSpPr>
        <p:cxnSp>
          <p:nvCxnSpPr>
            <p:cNvPr id="461" name="Connettore 1 460"/>
            <p:cNvCxnSpPr/>
            <p:nvPr/>
          </p:nvCxnSpPr>
          <p:spPr>
            <a:xfrm rot="19428474">
              <a:off x="5041598" y="4682347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Connettore 1 461"/>
            <p:cNvCxnSpPr/>
            <p:nvPr/>
          </p:nvCxnSpPr>
          <p:spPr>
            <a:xfrm rot="19428474" flipV="1">
              <a:off x="5004378" y="4592957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Connettore 1 462"/>
            <p:cNvCxnSpPr>
              <a:endCxn id="466" idx="2"/>
            </p:cNvCxnSpPr>
            <p:nvPr/>
          </p:nvCxnSpPr>
          <p:spPr>
            <a:xfrm rot="19428474" flipV="1">
              <a:off x="4971916" y="4459990"/>
              <a:ext cx="492761" cy="25038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4" name="Connettore 463"/>
            <p:cNvSpPr/>
            <p:nvPr/>
          </p:nvSpPr>
          <p:spPr>
            <a:xfrm rot="19428474">
              <a:off x="5488399" y="448118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5" name="Connettore 464"/>
            <p:cNvSpPr/>
            <p:nvPr/>
          </p:nvSpPr>
          <p:spPr>
            <a:xfrm rot="19428474">
              <a:off x="5412207" y="436770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6" name="Connettore 465"/>
            <p:cNvSpPr/>
            <p:nvPr/>
          </p:nvSpPr>
          <p:spPr>
            <a:xfrm rot="19428474">
              <a:off x="5333631" y="426031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7" name="Gruppo 466"/>
          <p:cNvGrpSpPr/>
          <p:nvPr/>
        </p:nvGrpSpPr>
        <p:grpSpPr>
          <a:xfrm>
            <a:off x="7138180" y="3694215"/>
            <a:ext cx="591596" cy="327847"/>
            <a:chOff x="5338507" y="3817315"/>
            <a:chExt cx="591596" cy="327847"/>
          </a:xfrm>
        </p:grpSpPr>
        <p:sp>
          <p:nvSpPr>
            <p:cNvPr id="468" name="Connettore 467"/>
            <p:cNvSpPr/>
            <p:nvPr/>
          </p:nvSpPr>
          <p:spPr>
            <a:xfrm rot="19428474">
              <a:off x="5830800" y="39307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Connettore 468"/>
            <p:cNvSpPr/>
            <p:nvPr/>
          </p:nvSpPr>
          <p:spPr>
            <a:xfrm rot="19428474">
              <a:off x="5754608" y="381731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0" name="Connettore 1 469"/>
            <p:cNvCxnSpPr/>
            <p:nvPr/>
          </p:nvCxnSpPr>
          <p:spPr>
            <a:xfrm rot="19428474">
              <a:off x="5375727" y="4120649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Connettore 1 470"/>
            <p:cNvCxnSpPr/>
            <p:nvPr/>
          </p:nvCxnSpPr>
          <p:spPr>
            <a:xfrm rot="19428474" flipV="1">
              <a:off x="5338507" y="4031259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2" name="Croce 471"/>
          <p:cNvSpPr/>
          <p:nvPr/>
        </p:nvSpPr>
        <p:spPr>
          <a:xfrm rot="2312788">
            <a:off x="7885498" y="627143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473" name="Gruppo 472"/>
          <p:cNvGrpSpPr/>
          <p:nvPr/>
        </p:nvGrpSpPr>
        <p:grpSpPr>
          <a:xfrm>
            <a:off x="6585096" y="5357466"/>
            <a:ext cx="743125" cy="584167"/>
            <a:chOff x="4785423" y="5480566"/>
            <a:chExt cx="743125" cy="584167"/>
          </a:xfrm>
        </p:grpSpPr>
        <p:cxnSp>
          <p:nvCxnSpPr>
            <p:cNvPr id="474" name="Connettore 1 473"/>
            <p:cNvCxnSpPr/>
            <p:nvPr/>
          </p:nvCxnSpPr>
          <p:spPr>
            <a:xfrm rot="2312788">
              <a:off x="4785423" y="5677595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Connettore 1 474"/>
            <p:cNvCxnSpPr/>
            <p:nvPr/>
          </p:nvCxnSpPr>
          <p:spPr>
            <a:xfrm rot="2312788">
              <a:off x="4832339" y="5694001"/>
              <a:ext cx="502032" cy="2451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Connettore 1 475"/>
            <p:cNvCxnSpPr/>
            <p:nvPr/>
          </p:nvCxnSpPr>
          <p:spPr>
            <a:xfrm rot="2312788" flipV="1">
              <a:off x="4871618" y="5606182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Connettore 1 476"/>
            <p:cNvCxnSpPr>
              <a:endCxn id="481" idx="2"/>
            </p:cNvCxnSpPr>
            <p:nvPr/>
          </p:nvCxnSpPr>
          <p:spPr>
            <a:xfrm rot="2312788" flipV="1">
              <a:off x="4922977" y="5480566"/>
              <a:ext cx="492761" cy="250381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8" name="Connettore 477"/>
            <p:cNvSpPr/>
            <p:nvPr/>
          </p:nvSpPr>
          <p:spPr>
            <a:xfrm rot="2312788">
              <a:off x="5164526" y="596668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Connettore 478"/>
            <p:cNvSpPr/>
            <p:nvPr/>
          </p:nvSpPr>
          <p:spPr>
            <a:xfrm rot="2312788">
              <a:off x="5256905" y="5850740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Connettore 479"/>
            <p:cNvSpPr/>
            <p:nvPr/>
          </p:nvSpPr>
          <p:spPr>
            <a:xfrm rot="2312788">
              <a:off x="5346323" y="5747365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Connettore 480"/>
            <p:cNvSpPr/>
            <p:nvPr/>
          </p:nvSpPr>
          <p:spPr>
            <a:xfrm rot="2312788">
              <a:off x="5429245" y="5643291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2" name="Gruppo 481"/>
          <p:cNvGrpSpPr/>
          <p:nvPr/>
        </p:nvGrpSpPr>
        <p:grpSpPr>
          <a:xfrm>
            <a:off x="7214936" y="5657576"/>
            <a:ext cx="651475" cy="469506"/>
            <a:chOff x="5415263" y="5780676"/>
            <a:chExt cx="651475" cy="469506"/>
          </a:xfrm>
        </p:grpSpPr>
        <p:sp>
          <p:nvSpPr>
            <p:cNvPr id="483" name="Connettore 482"/>
            <p:cNvSpPr/>
            <p:nvPr/>
          </p:nvSpPr>
          <p:spPr>
            <a:xfrm rot="2312788">
              <a:off x="5785638" y="615213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4" name="Connettore 483"/>
            <p:cNvSpPr/>
            <p:nvPr/>
          </p:nvSpPr>
          <p:spPr>
            <a:xfrm rot="2312788">
              <a:off x="5878016" y="6036189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Connettore 484"/>
            <p:cNvSpPr/>
            <p:nvPr/>
          </p:nvSpPr>
          <p:spPr>
            <a:xfrm rot="2312788">
              <a:off x="5967435" y="5932814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6" name="Connettore 1 485"/>
            <p:cNvCxnSpPr/>
            <p:nvPr/>
          </p:nvCxnSpPr>
          <p:spPr>
            <a:xfrm rot="2312788">
              <a:off x="5415263" y="5852089"/>
              <a:ext cx="502032" cy="17509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Connettore 1 486"/>
            <p:cNvCxnSpPr/>
            <p:nvPr/>
          </p:nvCxnSpPr>
          <p:spPr>
            <a:xfrm rot="2312788">
              <a:off x="5462179" y="5868494"/>
              <a:ext cx="502032" cy="24513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8" name="Connettore 1 487"/>
            <p:cNvCxnSpPr/>
            <p:nvPr/>
          </p:nvCxnSpPr>
          <p:spPr>
            <a:xfrm rot="2312788" flipV="1">
              <a:off x="5501458" y="5780676"/>
              <a:ext cx="502032" cy="10155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9" name="Croce 488"/>
          <p:cNvSpPr/>
          <p:nvPr/>
        </p:nvSpPr>
        <p:spPr>
          <a:xfrm rot="7743727">
            <a:off x="5264907" y="6061396"/>
            <a:ext cx="301584" cy="307481"/>
          </a:xfrm>
          <a:prstGeom prst="plus">
            <a:avLst>
              <a:gd name="adj" fmla="val 31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490" name="Gruppo 489"/>
          <p:cNvGrpSpPr/>
          <p:nvPr/>
        </p:nvGrpSpPr>
        <p:grpSpPr>
          <a:xfrm>
            <a:off x="5533171" y="5324987"/>
            <a:ext cx="367892" cy="621064"/>
            <a:chOff x="3733498" y="5448087"/>
            <a:chExt cx="367892" cy="621064"/>
          </a:xfrm>
        </p:grpSpPr>
        <p:cxnSp>
          <p:nvCxnSpPr>
            <p:cNvPr id="491" name="Connettore 1 490"/>
            <p:cNvCxnSpPr/>
            <p:nvPr/>
          </p:nvCxnSpPr>
          <p:spPr>
            <a:xfrm rot="7743727" flipV="1">
              <a:off x="3679005" y="5621057"/>
              <a:ext cx="457402" cy="11146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92" name="Connettore 1 491"/>
            <p:cNvCxnSpPr>
              <a:endCxn id="494" idx="2"/>
            </p:cNvCxnSpPr>
            <p:nvPr/>
          </p:nvCxnSpPr>
          <p:spPr>
            <a:xfrm rot="7743727" flipV="1">
              <a:off x="3739508" y="5590497"/>
              <a:ext cx="448954" cy="2748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93" name="Connettore 492"/>
            <p:cNvSpPr/>
            <p:nvPr/>
          </p:nvSpPr>
          <p:spPr>
            <a:xfrm rot="7743727">
              <a:off x="3742069" y="5878068"/>
              <a:ext cx="90475" cy="107618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Connettore 493"/>
            <p:cNvSpPr/>
            <p:nvPr/>
          </p:nvSpPr>
          <p:spPr>
            <a:xfrm rot="7743727">
              <a:off x="3855474" y="5970105"/>
              <a:ext cx="90475" cy="107618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uppo 494"/>
          <p:cNvGrpSpPr/>
          <p:nvPr/>
        </p:nvGrpSpPr>
        <p:grpSpPr>
          <a:xfrm>
            <a:off x="5630539" y="4802299"/>
            <a:ext cx="537453" cy="664120"/>
            <a:chOff x="3830866" y="4925399"/>
            <a:chExt cx="537453" cy="664120"/>
          </a:xfrm>
        </p:grpSpPr>
        <p:sp>
          <p:nvSpPr>
            <p:cNvPr id="496" name="Connettore 495"/>
            <p:cNvSpPr/>
            <p:nvPr/>
          </p:nvSpPr>
          <p:spPr>
            <a:xfrm rot="7743727">
              <a:off x="4125934" y="5490473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Connettore 496"/>
            <p:cNvSpPr/>
            <p:nvPr/>
          </p:nvSpPr>
          <p:spPr>
            <a:xfrm rot="7743727">
              <a:off x="3839437" y="5257957"/>
              <a:ext cx="90475" cy="107618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8" name="Connettore 1 497"/>
            <p:cNvCxnSpPr/>
            <p:nvPr/>
          </p:nvCxnSpPr>
          <p:spPr>
            <a:xfrm rot="7743727">
              <a:off x="3946702" y="5016474"/>
              <a:ext cx="512692" cy="33054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nettore 1 498"/>
            <p:cNvCxnSpPr>
              <a:endCxn id="501" idx="2"/>
            </p:cNvCxnSpPr>
            <p:nvPr/>
          </p:nvCxnSpPr>
          <p:spPr>
            <a:xfrm rot="7743727">
              <a:off x="4017331" y="5164759"/>
              <a:ext cx="512692" cy="1486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0" name="Connettore 1 499"/>
            <p:cNvCxnSpPr>
              <a:endCxn id="496" idx="2"/>
            </p:cNvCxnSpPr>
            <p:nvPr/>
          </p:nvCxnSpPr>
          <p:spPr>
            <a:xfrm rot="7743727" flipV="1">
              <a:off x="4089950" y="5278785"/>
              <a:ext cx="512692" cy="38435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1" name="Connettore 500"/>
            <p:cNvSpPr/>
            <p:nvPr/>
          </p:nvSpPr>
          <p:spPr>
            <a:xfrm rot="7743727">
              <a:off x="3980696" y="5372600"/>
              <a:ext cx="90475" cy="107618"/>
            </a:xfrm>
            <a:prstGeom prst="flowChartConnec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2" name="Croce 501"/>
          <p:cNvSpPr/>
          <p:nvPr/>
        </p:nvSpPr>
        <p:spPr>
          <a:xfrm rot="2312788">
            <a:off x="7860884" y="3464422"/>
            <a:ext cx="327014" cy="320271"/>
          </a:xfrm>
          <a:prstGeom prst="plus">
            <a:avLst>
              <a:gd name="adj" fmla="val 31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/>
          </a:p>
        </p:txBody>
      </p:sp>
      <p:grpSp>
        <p:nvGrpSpPr>
          <p:cNvPr id="503" name="Gruppo 502"/>
          <p:cNvGrpSpPr/>
          <p:nvPr/>
        </p:nvGrpSpPr>
        <p:grpSpPr>
          <a:xfrm>
            <a:off x="6213573" y="4326650"/>
            <a:ext cx="688444" cy="625307"/>
            <a:chOff x="4413900" y="4449750"/>
            <a:chExt cx="688444" cy="625307"/>
          </a:xfrm>
        </p:grpSpPr>
        <p:cxnSp>
          <p:nvCxnSpPr>
            <p:cNvPr id="504" name="Connettore 1 503"/>
            <p:cNvCxnSpPr>
              <a:endCxn id="507" idx="2"/>
            </p:cNvCxnSpPr>
            <p:nvPr/>
          </p:nvCxnSpPr>
          <p:spPr>
            <a:xfrm rot="19428474" flipV="1">
              <a:off x="4413900" y="4921077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Connettore 1 504"/>
            <p:cNvCxnSpPr/>
            <p:nvPr/>
          </p:nvCxnSpPr>
          <p:spPr>
            <a:xfrm flipV="1">
              <a:off x="4572049" y="4611731"/>
              <a:ext cx="264393" cy="409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06" name="Gruppo 505"/>
            <p:cNvGrpSpPr/>
            <p:nvPr/>
          </p:nvGrpSpPr>
          <p:grpSpPr>
            <a:xfrm>
              <a:off x="4464217" y="4449750"/>
              <a:ext cx="638127" cy="625307"/>
              <a:chOff x="4464217" y="4449750"/>
              <a:chExt cx="638127" cy="625307"/>
            </a:xfrm>
          </p:grpSpPr>
          <p:sp>
            <p:nvSpPr>
              <p:cNvPr id="507" name="Connettore 506"/>
              <p:cNvSpPr/>
              <p:nvPr/>
            </p:nvSpPr>
            <p:spPr>
              <a:xfrm rot="19428474">
                <a:off x="4902408" y="467997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Connettore 507"/>
              <p:cNvSpPr/>
              <p:nvPr/>
            </p:nvSpPr>
            <p:spPr>
              <a:xfrm rot="19428474">
                <a:off x="4826861" y="4533386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09" name="Connettore 1 508"/>
              <p:cNvCxnSpPr>
                <a:endCxn id="510" idx="2"/>
              </p:cNvCxnSpPr>
              <p:nvPr/>
            </p:nvCxnSpPr>
            <p:spPr>
              <a:xfrm rot="19428474">
                <a:off x="4464217" y="4939653"/>
                <a:ext cx="562718" cy="135404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10" name="Connettore 509"/>
              <p:cNvSpPr/>
              <p:nvPr/>
            </p:nvSpPr>
            <p:spPr>
              <a:xfrm rot="19428474">
                <a:off x="5003041" y="4817508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Connettore 510"/>
              <p:cNvSpPr/>
              <p:nvPr/>
            </p:nvSpPr>
            <p:spPr>
              <a:xfrm rot="19428474">
                <a:off x="4694971" y="4449750"/>
                <a:ext cx="99303" cy="98051"/>
              </a:xfrm>
              <a:prstGeom prst="flowChartConnector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2" name="Connettore 1 511"/>
              <p:cNvCxnSpPr>
                <a:endCxn id="511" idx="3"/>
              </p:cNvCxnSpPr>
              <p:nvPr/>
            </p:nvCxnSpPr>
            <p:spPr>
              <a:xfrm flipV="1">
                <a:off x="4572049" y="4547484"/>
                <a:ext cx="164710" cy="473609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uppo 512"/>
          <p:cNvGrpSpPr/>
          <p:nvPr/>
        </p:nvGrpSpPr>
        <p:grpSpPr>
          <a:xfrm>
            <a:off x="6104309" y="5000949"/>
            <a:ext cx="767846" cy="632373"/>
            <a:chOff x="4304636" y="5124049"/>
            <a:chExt cx="767846" cy="632373"/>
          </a:xfrm>
        </p:grpSpPr>
        <p:cxnSp>
          <p:nvCxnSpPr>
            <p:cNvPr id="514" name="Connettore 1 513"/>
            <p:cNvCxnSpPr>
              <a:endCxn id="521" idx="2"/>
            </p:cNvCxnSpPr>
            <p:nvPr/>
          </p:nvCxnSpPr>
          <p:spPr>
            <a:xfrm>
              <a:off x="4477771" y="5124049"/>
              <a:ext cx="506227" cy="16159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5" name="Connettore 514"/>
            <p:cNvSpPr/>
            <p:nvPr/>
          </p:nvSpPr>
          <p:spPr>
            <a:xfrm rot="2312788">
              <a:off x="4892279" y="5390848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Connettore 515"/>
            <p:cNvSpPr/>
            <p:nvPr/>
          </p:nvSpPr>
          <p:spPr>
            <a:xfrm rot="2312788">
              <a:off x="4701395" y="5600662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7" name="Connettore 1 516"/>
            <p:cNvCxnSpPr/>
            <p:nvPr/>
          </p:nvCxnSpPr>
          <p:spPr>
            <a:xfrm rot="2312788">
              <a:off x="4304636" y="5175073"/>
              <a:ext cx="562718" cy="30115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Connettore 1 517"/>
            <p:cNvCxnSpPr>
              <a:endCxn id="520" idx="2"/>
            </p:cNvCxnSpPr>
            <p:nvPr/>
          </p:nvCxnSpPr>
          <p:spPr>
            <a:xfrm rot="2312788">
              <a:off x="4356281" y="5193131"/>
              <a:ext cx="562718" cy="135404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9" name="Connettore 1 518"/>
            <p:cNvCxnSpPr>
              <a:endCxn id="515" idx="2"/>
            </p:cNvCxnSpPr>
            <p:nvPr/>
          </p:nvCxnSpPr>
          <p:spPr>
            <a:xfrm rot="2312788" flipV="1">
              <a:off x="4390777" y="5229789"/>
              <a:ext cx="562718" cy="3501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0" name="Connettore 519"/>
            <p:cNvSpPr/>
            <p:nvPr/>
          </p:nvSpPr>
          <p:spPr>
            <a:xfrm rot="2312788">
              <a:off x="4804684" y="5471026"/>
              <a:ext cx="99303" cy="98051"/>
            </a:xfrm>
            <a:prstGeom prst="flowChartConnector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1" name="Connettore 520"/>
            <p:cNvSpPr/>
            <p:nvPr/>
          </p:nvSpPr>
          <p:spPr>
            <a:xfrm rot="2312788">
              <a:off x="4973179" y="5267556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2" name="Connettore 521"/>
            <p:cNvSpPr/>
            <p:nvPr/>
          </p:nvSpPr>
          <p:spPr>
            <a:xfrm rot="2312788">
              <a:off x="4578322" y="5658371"/>
              <a:ext cx="99303" cy="98051"/>
            </a:xfrm>
            <a:prstGeom prst="flowChartConnector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3" name="Connettore 1 522"/>
            <p:cNvCxnSpPr>
              <a:endCxn id="522" idx="0"/>
            </p:cNvCxnSpPr>
            <p:nvPr/>
          </p:nvCxnSpPr>
          <p:spPr>
            <a:xfrm>
              <a:off x="4513848" y="5225457"/>
              <a:ext cx="144676" cy="443597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4" name="Pentagono regolare 523"/>
          <p:cNvSpPr/>
          <p:nvPr/>
        </p:nvSpPr>
        <p:spPr>
          <a:xfrm rot="19428474">
            <a:off x="6137527" y="4886402"/>
            <a:ext cx="264808" cy="196102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526" name="CasellaDiTesto 525"/>
          <p:cNvSpPr txBox="1"/>
          <p:nvPr/>
        </p:nvSpPr>
        <p:spPr>
          <a:xfrm>
            <a:off x="5447667" y="4768324"/>
            <a:ext cx="1663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27" name="CasellaDiTesto 526"/>
          <p:cNvSpPr txBox="1"/>
          <p:nvPr/>
        </p:nvSpPr>
        <p:spPr>
          <a:xfrm>
            <a:off x="6891887" y="4884255"/>
            <a:ext cx="16639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28" name="CasellaDiTesto 527"/>
          <p:cNvSpPr txBox="1"/>
          <p:nvPr/>
        </p:nvSpPr>
        <p:spPr>
          <a:xfrm>
            <a:off x="6164909" y="3957308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29" name="CasellaDiTesto 528"/>
          <p:cNvSpPr txBox="1"/>
          <p:nvPr/>
        </p:nvSpPr>
        <p:spPr>
          <a:xfrm>
            <a:off x="7443952" y="4319773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30" name="CasellaDiTesto 529"/>
          <p:cNvSpPr txBox="1"/>
          <p:nvPr/>
        </p:nvSpPr>
        <p:spPr>
          <a:xfrm>
            <a:off x="6636115" y="6001170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31" name="CasellaDiTesto 530"/>
          <p:cNvSpPr txBox="1"/>
          <p:nvPr/>
        </p:nvSpPr>
        <p:spPr>
          <a:xfrm>
            <a:off x="7932100" y="5294433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32" name="CasellaDiTesto 531"/>
          <p:cNvSpPr txBox="1"/>
          <p:nvPr/>
        </p:nvSpPr>
        <p:spPr>
          <a:xfrm>
            <a:off x="7282751" y="3305023"/>
            <a:ext cx="31995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8" name="CasellaDiTesto 147"/>
          <p:cNvSpPr txBox="1"/>
          <p:nvPr/>
        </p:nvSpPr>
        <p:spPr>
          <a:xfrm>
            <a:off x="2864601" y="1345536"/>
            <a:ext cx="17558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|quantum|=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endParaRPr lang="en-GB" sz="16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49" name="CasellaDiTesto 148"/>
          <p:cNvSpPr txBox="1"/>
          <p:nvPr/>
        </p:nvSpPr>
        <p:spPr>
          <a:xfrm>
            <a:off x="6705600" y="1371600"/>
            <a:ext cx="305075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|quantum|=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neighbourhood</a:t>
            </a:r>
            <a:endParaRPr lang="it-IT" sz="1600" b="1" spc="-15" dirty="0" smtClean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150" name="Gruppo 149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51" name="Ovale 150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2" name="Connettore 1 151"/>
            <p:cNvCxnSpPr>
              <a:stCxn id="151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e 152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54" name="Connettore 1 153"/>
            <p:cNvCxnSpPr>
              <a:stCxn id="153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Ovale 154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Connettore 1 155"/>
            <p:cNvCxnSpPr>
              <a:stCxn id="155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Ovale 156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Connettore 1 157"/>
            <p:cNvCxnSpPr>
              <a:stCxn id="157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e 158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Connettore 1 159"/>
            <p:cNvCxnSpPr>
              <a:stCxn id="159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e 160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e 161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63" name="Ovale 162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64" name="Ovale 163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65" name="Ovale 164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66" name="Ovale 165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28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381" grpId="0" animBg="1"/>
      <p:bldP spid="382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400" b="1" spc="-15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The </a:t>
            </a:r>
            <a:r>
              <a:rPr lang="it-IT" sz="2400" b="1" spc="-15" dirty="0" err="1" smtClean="0">
                <a:latin typeface="Calibri"/>
                <a:cs typeface="Calibri"/>
              </a:rPr>
              <a:t>final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shape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43" y="3111499"/>
            <a:ext cx="1356331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6" name="Rettangolo 15"/>
          <p:cNvSpPr/>
          <p:nvPr/>
        </p:nvSpPr>
        <p:spPr>
          <a:xfrm>
            <a:off x="1576390" y="2197099"/>
            <a:ext cx="2692428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Global / </a:t>
            </a:r>
            <a:r>
              <a:rPr lang="it-IT" b="1" i="1" dirty="0" smtClean="0"/>
              <a:t>inter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sp>
        <p:nvSpPr>
          <p:cNvPr id="17" name="Rettangolo 16"/>
          <p:cNvSpPr/>
          <p:nvPr/>
        </p:nvSpPr>
        <p:spPr>
          <a:xfrm>
            <a:off x="1576391" y="4559299"/>
            <a:ext cx="2006627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Local / </a:t>
            </a:r>
            <a:r>
              <a:rPr lang="it-IT" b="1" i="1" dirty="0" smtClean="0"/>
              <a:t>intra</a:t>
            </a:r>
            <a:r>
              <a:rPr lang="it-IT" dirty="0" smtClean="0"/>
              <a:t>-</a:t>
            </a:r>
            <a:r>
              <a:rPr lang="it-IT" dirty="0" err="1" smtClean="0"/>
              <a:t>path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76800" y="2039158"/>
            <a:ext cx="441959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i="1" spc="-15" dirty="0" err="1" smtClean="0">
                <a:cs typeface="Calibri"/>
              </a:rPr>
              <a:t>rs</a:t>
            </a:r>
            <a:r>
              <a:rPr lang="it-IT" sz="1600" b="1" spc="-15" dirty="0" smtClean="0">
                <a:cs typeface="Calibri"/>
              </a:rPr>
              <a:t> </a:t>
            </a:r>
            <a:r>
              <a:rPr lang="it-IT" sz="1600" spc="-15" dirty="0">
                <a:cs typeface="Calibri"/>
              </a:rPr>
              <a:t>management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i="1" spc="-15" dirty="0" smtClean="0">
                <a:latin typeface="Calibri"/>
                <a:cs typeface="Calibri"/>
              </a:rPr>
              <a:t>&lt;</a:t>
            </a:r>
            <a:r>
              <a:rPr lang="it-IT" sz="1600" b="1" i="1" spc="-15" dirty="0" err="1" smtClean="0">
                <a:latin typeface="Calibri"/>
                <a:cs typeface="Calibri"/>
              </a:rPr>
              <a:t>i,g</a:t>
            </a:r>
            <a:r>
              <a:rPr lang="it-IT" sz="1600" b="1" i="1" spc="-15" dirty="0" smtClean="0">
                <a:latin typeface="Calibri"/>
                <a:cs typeface="Calibri"/>
              </a:rPr>
              <a:t>&gt; 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knowledge</a:t>
            </a: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based</a:t>
            </a: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selection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u="sng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Preemptive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exploration</a:t>
            </a:r>
            <a:r>
              <a:rPr lang="it-IT" sz="1600" spc="-15" dirty="0" smtClean="0">
                <a:latin typeface="Calibri"/>
                <a:cs typeface="Calibri"/>
              </a:rPr>
              <a:t> of </a:t>
            </a:r>
            <a:r>
              <a:rPr lang="it-IT" sz="1600" i="1" spc="-15" dirty="0" smtClean="0">
                <a:latin typeface="Calibri"/>
                <a:cs typeface="Calibri"/>
              </a:rPr>
              <a:t>&lt;</a:t>
            </a:r>
            <a:r>
              <a:rPr lang="it-IT" sz="1600" i="1" spc="-15" dirty="0" err="1" smtClean="0">
                <a:latin typeface="Calibri"/>
                <a:cs typeface="Calibri"/>
              </a:rPr>
              <a:t>i,g</a:t>
            </a:r>
            <a:r>
              <a:rPr lang="it-IT" sz="1600" i="1" spc="-15" dirty="0" smtClean="0">
                <a:latin typeface="Calibri"/>
                <a:cs typeface="Calibri"/>
              </a:rPr>
              <a:t>&gt;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Priority</a:t>
            </a: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function</a:t>
            </a: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 for quantum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selection</a:t>
            </a:r>
            <a:endParaRPr lang="it-IT" sz="1600" b="1" spc="-15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INPUT: Quantum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size</a:t>
            </a:r>
            <a:endParaRPr lang="it-IT" sz="1600" b="1" spc="-15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INPUT: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Number</a:t>
            </a:r>
            <a:r>
              <a:rPr lang="it-IT" sz="1600" b="1" spc="-15" dirty="0" smtClean="0">
                <a:solidFill>
                  <a:srgbClr val="00B050"/>
                </a:solidFill>
                <a:latin typeface="Calibri"/>
                <a:cs typeface="Calibri"/>
              </a:rPr>
              <a:t> of open </a:t>
            </a:r>
            <a:r>
              <a:rPr lang="it-IT" sz="1600" b="1" spc="-15" dirty="0" err="1" smtClean="0">
                <a:solidFill>
                  <a:srgbClr val="00B050"/>
                </a:solidFill>
                <a:latin typeface="Calibri"/>
                <a:cs typeface="Calibri"/>
              </a:rPr>
              <a:t>pairs</a:t>
            </a:r>
            <a:endParaRPr lang="it-IT" sz="1600" b="1" spc="-15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Path</a:t>
            </a:r>
            <a:r>
              <a:rPr lang="it-IT" sz="1600" spc="-1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exploration</a:t>
            </a:r>
            <a:endParaRPr lang="it-IT" sz="1600" spc="-15" dirty="0" smtClean="0">
              <a:solidFill>
                <a:srgbClr val="C00000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Main</a:t>
            </a:r>
            <a:r>
              <a:rPr lang="it-IT" sz="1600" spc="-1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termination</a:t>
            </a:r>
            <a:r>
              <a:rPr lang="it-IT" sz="1600" spc="-1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condition</a:t>
            </a:r>
            <a:endParaRPr lang="it-IT" sz="1600" spc="-15" dirty="0">
              <a:solidFill>
                <a:srgbClr val="C00000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Path’s</a:t>
            </a:r>
            <a:r>
              <a:rPr lang="it-IT" sz="1600" spc="-1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it-IT" sz="1600" spc="-15" dirty="0" err="1">
                <a:solidFill>
                  <a:srgbClr val="C00000"/>
                </a:solidFill>
                <a:cs typeface="Calibri"/>
              </a:rPr>
              <a:t>t</a:t>
            </a:r>
            <a:r>
              <a:rPr lang="it-IT" sz="1600" spc="-15" dirty="0" err="1" smtClean="0">
                <a:solidFill>
                  <a:srgbClr val="C00000"/>
                </a:solidFill>
                <a:cs typeface="Calibri"/>
              </a:rPr>
              <a:t>ermination</a:t>
            </a:r>
            <a:r>
              <a:rPr lang="it-IT" sz="1600" spc="-15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it-IT" sz="1600" spc="-15" dirty="0" err="1">
                <a:solidFill>
                  <a:srgbClr val="C00000"/>
                </a:solidFill>
                <a:cs typeface="Calibri"/>
              </a:rPr>
              <a:t>condition</a:t>
            </a:r>
            <a:endParaRPr lang="en-GB" sz="1600" spc="-15" dirty="0">
              <a:solidFill>
                <a:srgbClr val="C00000"/>
              </a:solidFill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600" spc="-15" dirty="0">
              <a:latin typeface="Calibri"/>
              <a:cs typeface="Calibri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586318" y="4675027"/>
            <a:ext cx="258923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Neighbourhood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exploration</a:t>
            </a:r>
            <a:endParaRPr lang="it-IT" sz="1600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Move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spc="-15" dirty="0" err="1" smtClean="0">
                <a:latin typeface="Calibri"/>
                <a:cs typeface="Calibri"/>
              </a:rPr>
              <a:t>selection</a:t>
            </a:r>
            <a:endParaRPr lang="en-GB" sz="1600" spc="-15" dirty="0">
              <a:latin typeface="Calibri"/>
              <a:cs typeface="Calibri"/>
            </a:endParaRPr>
          </a:p>
        </p:txBody>
      </p:sp>
      <p:sp>
        <p:nvSpPr>
          <p:cNvPr id="19" name="Freccia a inversione 18"/>
          <p:cNvSpPr/>
          <p:nvPr/>
        </p:nvSpPr>
        <p:spPr>
          <a:xfrm rot="16200000" flipH="1">
            <a:off x="-14237" y="3545868"/>
            <a:ext cx="2447212" cy="43753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181804" y="3641526"/>
            <a:ext cx="5724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2000" b="1" i="1" spc="-15" dirty="0" smtClean="0">
                <a:latin typeface="Calibri"/>
                <a:cs typeface="Calibri"/>
              </a:rPr>
              <a:t>&lt;</a:t>
            </a:r>
            <a:r>
              <a:rPr lang="it-IT" sz="2000" b="1" i="1" spc="-15" dirty="0" err="1" smtClean="0">
                <a:latin typeface="Calibri"/>
                <a:cs typeface="Calibri"/>
              </a:rPr>
              <a:t>i,g</a:t>
            </a:r>
            <a:r>
              <a:rPr lang="it-IT" sz="2000" b="1" i="1" spc="-15" dirty="0" smtClean="0">
                <a:latin typeface="Calibri"/>
                <a:cs typeface="Calibri"/>
              </a:rPr>
              <a:t>&gt;</a:t>
            </a:r>
          </a:p>
        </p:txBody>
      </p:sp>
      <p:sp>
        <p:nvSpPr>
          <p:cNvPr id="9" name="Parentesi graffa aperta 8"/>
          <p:cNvSpPr/>
          <p:nvPr/>
        </p:nvSpPr>
        <p:spPr>
          <a:xfrm>
            <a:off x="4497418" y="2039158"/>
            <a:ext cx="457200" cy="215184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arentesi graffa aperta 13"/>
          <p:cNvSpPr/>
          <p:nvPr/>
        </p:nvSpPr>
        <p:spPr>
          <a:xfrm>
            <a:off x="4040218" y="4687727"/>
            <a:ext cx="457200" cy="50514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uppo 11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3" name="Ovale 12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3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e 2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22" name="Connettore 1 21"/>
            <p:cNvCxnSpPr>
              <a:stCxn id="2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e 2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ttore 1 23"/>
            <p:cNvCxnSpPr>
              <a:stCxn id="2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e 2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Connettore 1 25"/>
            <p:cNvCxnSpPr>
              <a:stCxn id="2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e 2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Connettore 1 27"/>
            <p:cNvCxnSpPr>
              <a:stCxn id="2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e 2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31" name="Ovale 30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33" name="Ovale 32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34" name="Ovale 33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  <p:sp>
        <p:nvSpPr>
          <p:cNvPr id="35" name="Ovale 34"/>
          <p:cNvSpPr/>
          <p:nvPr/>
        </p:nvSpPr>
        <p:spPr>
          <a:xfrm>
            <a:off x="6751450" y="46820"/>
            <a:ext cx="67792" cy="743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Generalizing</a:t>
            </a:r>
            <a:r>
              <a:rPr lang="it-IT" sz="2400" b="1" spc="-15" dirty="0" smtClean="0">
                <a:latin typeface="Calibri"/>
                <a:cs typeface="Calibri"/>
              </a:rPr>
              <a:t> </a:t>
            </a:r>
            <a:r>
              <a:rPr lang="it-IT" sz="2400" b="1" spc="-15" dirty="0" err="1" smtClean="0">
                <a:latin typeface="Calibri"/>
                <a:cs typeface="Calibri"/>
              </a:rPr>
              <a:t>path-relinking</a:t>
            </a:r>
            <a:endParaRPr lang="it-IT" sz="2400" b="1" spc="-15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Why</a:t>
            </a:r>
            <a:r>
              <a:rPr lang="it-IT" sz="2400" b="1" spc="-15" dirty="0" smtClean="0">
                <a:latin typeface="Calibri"/>
                <a:cs typeface="Calibri"/>
              </a:rPr>
              <a:t> a </a:t>
            </a:r>
            <a:r>
              <a:rPr lang="it-IT" sz="2400" b="1" spc="-15" dirty="0" err="1" smtClean="0">
                <a:latin typeface="Calibri"/>
                <a:cs typeface="Calibri"/>
              </a:rPr>
              <a:t>generalization</a:t>
            </a:r>
            <a:r>
              <a:rPr lang="it-IT" sz="2400" b="1" spc="-15" dirty="0" smtClean="0">
                <a:latin typeface="Calibri"/>
                <a:cs typeface="Calibri"/>
              </a:rPr>
              <a:t>?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cxnSp>
        <p:nvCxnSpPr>
          <p:cNvPr id="3" name="Connettore 2 2"/>
          <p:cNvCxnSpPr/>
          <p:nvPr/>
        </p:nvCxnSpPr>
        <p:spPr>
          <a:xfrm>
            <a:off x="1803400" y="6172200"/>
            <a:ext cx="5867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1803400" y="1676400"/>
            <a:ext cx="0" cy="449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683500" y="5879812"/>
            <a:ext cx="685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spc="-15" dirty="0" err="1">
                <a:cs typeface="Calibri"/>
              </a:rPr>
              <a:t>N</a:t>
            </a:r>
            <a:r>
              <a:rPr lang="it-IT" sz="3200" spc="-15" baseline="-25000" dirty="0" err="1">
                <a:cs typeface="Calibri"/>
              </a:rPr>
              <a:t>pr</a:t>
            </a:r>
            <a:endParaRPr lang="en-GB" sz="3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100" y="1117025"/>
            <a:ext cx="2071144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>
              <a:defRPr sz="3200" spc="-15">
                <a:cs typeface="Calibri"/>
              </a:defRPr>
            </a:lvl1pPr>
          </a:lstStyle>
          <a:p>
            <a:r>
              <a:rPr lang="it-IT" dirty="0"/>
              <a:t>|quantum|</a:t>
            </a:r>
            <a:endParaRPr lang="en-GB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2209800" y="6026006"/>
            <a:ext cx="0" cy="292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152252" y="6352891"/>
            <a:ext cx="11509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1</a:t>
            </a:r>
            <a:endParaRPr lang="en-GB" sz="1600" b="1" spc="-15" dirty="0">
              <a:latin typeface="Calibri"/>
              <a:cs typeface="Calibri"/>
            </a:endParaRPr>
          </a:p>
        </p:txBody>
      </p:sp>
      <p:cxnSp>
        <p:nvCxnSpPr>
          <p:cNvPr id="25" name="Connettore 1 24"/>
          <p:cNvCxnSpPr/>
          <p:nvPr/>
        </p:nvCxnSpPr>
        <p:spPr>
          <a:xfrm>
            <a:off x="1625600" y="5866824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787400" y="5743713"/>
            <a:ext cx="691536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solution</a:t>
            </a:r>
            <a:endParaRPr lang="en-GB" sz="1600" b="1" spc="-15" dirty="0">
              <a:latin typeface="Calibri"/>
              <a:cs typeface="Calibri"/>
            </a:endParaRPr>
          </a:p>
        </p:txBody>
      </p:sp>
      <p:cxnSp>
        <p:nvCxnSpPr>
          <p:cNvPr id="28" name="Connettore 1 27"/>
          <p:cNvCxnSpPr/>
          <p:nvPr/>
        </p:nvCxnSpPr>
        <p:spPr>
          <a:xfrm>
            <a:off x="1625600" y="2104311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1082994" y="1981200"/>
            <a:ext cx="395942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path</a:t>
            </a:r>
            <a:endParaRPr lang="en-GB" sz="1600" b="1" spc="-15" dirty="0">
              <a:latin typeface="Calibri"/>
              <a:cs typeface="Calibri"/>
            </a:endParaRPr>
          </a:p>
        </p:txBody>
      </p:sp>
      <p:cxnSp>
        <p:nvCxnSpPr>
          <p:cNvPr id="30" name="Connettore 1 29"/>
          <p:cNvCxnSpPr/>
          <p:nvPr/>
        </p:nvCxnSpPr>
        <p:spPr>
          <a:xfrm>
            <a:off x="1638300" y="4047411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171847" y="3916521"/>
            <a:ext cx="1307089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neighbourhood</a:t>
            </a:r>
            <a:endParaRPr lang="en-GB" sz="1600" b="1" spc="-15" dirty="0">
              <a:latin typeface="Calibri"/>
              <a:cs typeface="Calibri"/>
            </a:endParaRPr>
          </a:p>
        </p:txBody>
      </p:sp>
      <p:cxnSp>
        <p:nvCxnSpPr>
          <p:cNvPr id="2048" name="Connettore 1 2047"/>
          <p:cNvCxnSpPr/>
          <p:nvPr/>
        </p:nvCxnSpPr>
        <p:spPr>
          <a:xfrm flipV="1">
            <a:off x="2209800" y="2104312"/>
            <a:ext cx="0" cy="1626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1" name="Connettore 1 2050"/>
          <p:cNvCxnSpPr/>
          <p:nvPr/>
        </p:nvCxnSpPr>
        <p:spPr>
          <a:xfrm>
            <a:off x="2209800" y="2104311"/>
            <a:ext cx="457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2" name="CasellaDiTesto 2051"/>
          <p:cNvSpPr txBox="1"/>
          <p:nvPr/>
        </p:nvSpPr>
        <p:spPr>
          <a:xfrm>
            <a:off x="3125873" y="1455579"/>
            <a:ext cx="2779735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Known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variants</a:t>
            </a:r>
            <a:r>
              <a:rPr lang="it-IT" sz="16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of </a:t>
            </a:r>
            <a:r>
              <a:rPr lang="it-IT" sz="16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path-relinking</a:t>
            </a:r>
            <a:endParaRPr lang="en-GB" sz="16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058" name="Figura a mano libera 2057"/>
          <p:cNvSpPr/>
          <p:nvPr/>
        </p:nvSpPr>
        <p:spPr>
          <a:xfrm>
            <a:off x="2946400" y="1714500"/>
            <a:ext cx="1257300" cy="381000"/>
          </a:xfrm>
          <a:custGeom>
            <a:avLst/>
            <a:gdLst>
              <a:gd name="connsiteX0" fmla="*/ 0 w 1257300"/>
              <a:gd name="connsiteY0" fmla="*/ 381000 h 381000"/>
              <a:gd name="connsiteX1" fmla="*/ 342900 w 1257300"/>
              <a:gd name="connsiteY1" fmla="*/ 292100 h 381000"/>
              <a:gd name="connsiteX2" fmla="*/ 787400 w 1257300"/>
              <a:gd name="connsiteY2" fmla="*/ 177800 h 381000"/>
              <a:gd name="connsiteX3" fmla="*/ 1117600 w 1257300"/>
              <a:gd name="connsiteY3" fmla="*/ 254000 h 381000"/>
              <a:gd name="connsiteX4" fmla="*/ 1257300 w 12573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381000">
                <a:moveTo>
                  <a:pt x="0" y="381000"/>
                </a:moveTo>
                <a:lnTo>
                  <a:pt x="342900" y="292100"/>
                </a:lnTo>
                <a:cubicBezTo>
                  <a:pt x="474133" y="258233"/>
                  <a:pt x="658283" y="184150"/>
                  <a:pt x="787400" y="177800"/>
                </a:cubicBezTo>
                <a:cubicBezTo>
                  <a:pt x="916517" y="171450"/>
                  <a:pt x="1039283" y="283633"/>
                  <a:pt x="1117600" y="254000"/>
                </a:cubicBezTo>
                <a:cubicBezTo>
                  <a:pt x="1195917" y="224367"/>
                  <a:pt x="1226608" y="112183"/>
                  <a:pt x="125730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61" name="Connettore 1 2060"/>
          <p:cNvCxnSpPr/>
          <p:nvPr/>
        </p:nvCxnSpPr>
        <p:spPr>
          <a:xfrm>
            <a:off x="2209800" y="2266950"/>
            <a:ext cx="0" cy="3612862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63" name="Connettore 2062"/>
          <p:cNvSpPr/>
          <p:nvPr/>
        </p:nvSpPr>
        <p:spPr>
          <a:xfrm>
            <a:off x="2104826" y="2022990"/>
            <a:ext cx="209948" cy="20443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igura a mano libera 49"/>
          <p:cNvSpPr/>
          <p:nvPr/>
        </p:nvSpPr>
        <p:spPr>
          <a:xfrm>
            <a:off x="2267348" y="1714500"/>
            <a:ext cx="1936352" cy="723900"/>
          </a:xfrm>
          <a:custGeom>
            <a:avLst/>
            <a:gdLst>
              <a:gd name="connsiteX0" fmla="*/ 0 w 1257300"/>
              <a:gd name="connsiteY0" fmla="*/ 381000 h 381000"/>
              <a:gd name="connsiteX1" fmla="*/ 342900 w 1257300"/>
              <a:gd name="connsiteY1" fmla="*/ 292100 h 381000"/>
              <a:gd name="connsiteX2" fmla="*/ 787400 w 1257300"/>
              <a:gd name="connsiteY2" fmla="*/ 177800 h 381000"/>
              <a:gd name="connsiteX3" fmla="*/ 1117600 w 1257300"/>
              <a:gd name="connsiteY3" fmla="*/ 254000 h 381000"/>
              <a:gd name="connsiteX4" fmla="*/ 1257300 w 1257300"/>
              <a:gd name="connsiteY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381000">
                <a:moveTo>
                  <a:pt x="0" y="381000"/>
                </a:moveTo>
                <a:lnTo>
                  <a:pt x="342900" y="292100"/>
                </a:lnTo>
                <a:cubicBezTo>
                  <a:pt x="474133" y="258233"/>
                  <a:pt x="658283" y="184150"/>
                  <a:pt x="787400" y="177800"/>
                </a:cubicBezTo>
                <a:cubicBezTo>
                  <a:pt x="916517" y="171450"/>
                  <a:pt x="1039283" y="283633"/>
                  <a:pt x="1117600" y="254000"/>
                </a:cubicBezTo>
                <a:cubicBezTo>
                  <a:pt x="1195917" y="224367"/>
                  <a:pt x="1226608" y="112183"/>
                  <a:pt x="125730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65" name="Connettore 2 2064"/>
          <p:cNvCxnSpPr/>
          <p:nvPr/>
        </p:nvCxnSpPr>
        <p:spPr>
          <a:xfrm flipV="1">
            <a:off x="5410200" y="28575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7" name="Connettore 2 2066"/>
          <p:cNvCxnSpPr/>
          <p:nvPr/>
        </p:nvCxnSpPr>
        <p:spPr>
          <a:xfrm flipH="1" flipV="1">
            <a:off x="3168849" y="2882900"/>
            <a:ext cx="130175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9" name="Connettore 2 2068"/>
          <p:cNvCxnSpPr/>
          <p:nvPr/>
        </p:nvCxnSpPr>
        <p:spPr>
          <a:xfrm>
            <a:off x="5549900" y="45212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1" name="Connettore 2 2070"/>
          <p:cNvCxnSpPr/>
          <p:nvPr/>
        </p:nvCxnSpPr>
        <p:spPr>
          <a:xfrm flipH="1">
            <a:off x="3210124" y="4495800"/>
            <a:ext cx="1219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2" name="CasellaDiTesto 2071"/>
          <p:cNvSpPr txBox="1"/>
          <p:nvPr/>
        </p:nvSpPr>
        <p:spPr>
          <a:xfrm>
            <a:off x="3595247" y="3670299"/>
            <a:ext cx="2810193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solidFill>
                  <a:srgbClr val="0070C0"/>
                </a:solidFill>
                <a:latin typeface="Calibri"/>
                <a:cs typeface="Calibri"/>
              </a:rPr>
              <a:t>Concurrent-prioritized</a:t>
            </a:r>
            <a:endParaRPr lang="it-IT" sz="2400" b="1" spc="-15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solidFill>
                  <a:srgbClr val="0070C0"/>
                </a:solidFill>
                <a:latin typeface="Calibri"/>
                <a:cs typeface="Calibri"/>
              </a:rPr>
              <a:t>path-relinking</a:t>
            </a:r>
            <a:endParaRPr lang="en-GB" sz="2400" b="1" spc="-15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073" name="CasellaDiTesto 2072"/>
          <p:cNvSpPr txBox="1"/>
          <p:nvPr/>
        </p:nvSpPr>
        <p:spPr>
          <a:xfrm>
            <a:off x="4737100" y="1868329"/>
            <a:ext cx="837089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multipath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2248944" y="3678079"/>
            <a:ext cx="82727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truncated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62" name="CasellaDiTesto 61"/>
          <p:cNvSpPr txBox="1"/>
          <p:nvPr/>
        </p:nvSpPr>
        <p:spPr>
          <a:xfrm>
            <a:off x="3975479" y="4978400"/>
            <a:ext cx="2049728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Huge</a:t>
            </a: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mainly</a:t>
            </a:r>
            <a:r>
              <a:rPr lang="it-IT" sz="16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unexplored</a:t>
            </a:r>
            <a:endParaRPr lang="it-IT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16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territory</a:t>
            </a:r>
            <a:endParaRPr lang="en-GB" sz="16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63" name="Gruppo 62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64" name="Ovale 63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Connettore 1 64"/>
            <p:cNvCxnSpPr>
              <a:stCxn id="64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e 65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67" name="Connettore 1 66"/>
            <p:cNvCxnSpPr>
              <a:stCxn id="66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e 67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Connettore 1 68"/>
            <p:cNvCxnSpPr>
              <a:stCxn id="68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e 69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1 70"/>
            <p:cNvCxnSpPr>
              <a:stCxn id="70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e 71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Connettore 1 72"/>
            <p:cNvCxnSpPr>
              <a:stCxn id="72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e 73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e 74"/>
            <p:cNvSpPr/>
            <p:nvPr/>
          </p:nvSpPr>
          <p:spPr>
            <a:xfrm>
              <a:off x="6156960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6" name="Ovale 75"/>
            <p:cNvSpPr/>
            <p:nvPr/>
          </p:nvSpPr>
          <p:spPr>
            <a:xfrm>
              <a:off x="6294338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7" name="Ovale 76"/>
            <p:cNvSpPr/>
            <p:nvPr/>
          </p:nvSpPr>
          <p:spPr>
            <a:xfrm>
              <a:off x="644973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8" name="Ovale 77"/>
            <p:cNvSpPr/>
            <p:nvPr/>
          </p:nvSpPr>
          <p:spPr>
            <a:xfrm>
              <a:off x="6601189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79" name="Ovale 78"/>
            <p:cNvSpPr/>
            <p:nvPr/>
          </p:nvSpPr>
          <p:spPr>
            <a:xfrm>
              <a:off x="6751450" y="12664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  <p:sp>
        <p:nvSpPr>
          <p:cNvPr id="80" name="Ovale 79"/>
          <p:cNvSpPr/>
          <p:nvPr/>
        </p:nvSpPr>
        <p:spPr>
          <a:xfrm>
            <a:off x="6751450" y="46820"/>
            <a:ext cx="67792" cy="743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81" name="Ovale 80"/>
          <p:cNvSpPr/>
          <p:nvPr/>
        </p:nvSpPr>
        <p:spPr>
          <a:xfrm>
            <a:off x="6833254" y="46026"/>
            <a:ext cx="67792" cy="7430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075" name="Connettore 2 2074"/>
          <p:cNvCxnSpPr/>
          <p:nvPr/>
        </p:nvCxnSpPr>
        <p:spPr>
          <a:xfrm flipH="1">
            <a:off x="1625600" y="6172200"/>
            <a:ext cx="177800" cy="14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6" name="CasellaDiTesto 2075"/>
          <p:cNvSpPr txBox="1"/>
          <p:nvPr/>
        </p:nvSpPr>
        <p:spPr>
          <a:xfrm>
            <a:off x="-15875" y="6318393"/>
            <a:ext cx="1641475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Priority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functions</a:t>
            </a:r>
            <a:r>
              <a:rPr lang="it-IT" sz="1600" b="1" spc="-15" dirty="0" smtClean="0">
                <a:latin typeface="Calibri"/>
                <a:cs typeface="Calibri"/>
              </a:rPr>
              <a:t>??</a:t>
            </a:r>
            <a:endParaRPr lang="en-GB" sz="1600" b="1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21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46"/>
          <p:cNvSpPr/>
          <p:nvPr/>
        </p:nvSpPr>
        <p:spPr>
          <a:xfrm>
            <a:off x="969550" y="1577212"/>
            <a:ext cx="6983844" cy="4685416"/>
          </a:xfrm>
          <a:prstGeom prst="rect">
            <a:avLst/>
          </a:prstGeom>
          <a:blipFill>
            <a:blip r:embed="rId3" cstate="print"/>
            <a:srcRect/>
            <a:stretch>
              <a:fillRect l="-3457" r="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53532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502"/>
                </a:moveTo>
                <a:lnTo>
                  <a:pt x="0" y="172852"/>
                </a:lnTo>
                <a:lnTo>
                  <a:pt x="153527" y="172852"/>
                </a:lnTo>
                <a:lnTo>
                  <a:pt x="76840" y="86502"/>
                </a:lnTo>
                <a:close/>
              </a:path>
              <a:path w="153670" h="173354">
                <a:moveTo>
                  <a:pt x="153527" y="0"/>
                </a:moveTo>
                <a:lnTo>
                  <a:pt x="0" y="0"/>
                </a:lnTo>
                <a:lnTo>
                  <a:pt x="76840" y="86502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353532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27" y="0"/>
                </a:lnTo>
                <a:lnTo>
                  <a:pt x="76840" y="86502"/>
                </a:lnTo>
                <a:lnTo>
                  <a:pt x="153527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8101" y="3544184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502"/>
                </a:moveTo>
                <a:lnTo>
                  <a:pt x="0" y="172852"/>
                </a:lnTo>
                <a:lnTo>
                  <a:pt x="153680" y="172852"/>
                </a:lnTo>
                <a:lnTo>
                  <a:pt x="76840" y="86502"/>
                </a:lnTo>
                <a:close/>
              </a:path>
              <a:path w="153670" h="173354">
                <a:moveTo>
                  <a:pt x="153680" y="0"/>
                </a:moveTo>
                <a:lnTo>
                  <a:pt x="0" y="0"/>
                </a:lnTo>
                <a:lnTo>
                  <a:pt x="76840" y="86502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8101" y="3544184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80" y="0"/>
                </a:lnTo>
                <a:lnTo>
                  <a:pt x="76840" y="86502"/>
                </a:lnTo>
                <a:lnTo>
                  <a:pt x="153680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4573" y="216167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349"/>
                </a:moveTo>
                <a:lnTo>
                  <a:pt x="0" y="172852"/>
                </a:lnTo>
                <a:lnTo>
                  <a:pt x="153527" y="172852"/>
                </a:lnTo>
                <a:lnTo>
                  <a:pt x="76840" y="86349"/>
                </a:lnTo>
                <a:close/>
              </a:path>
              <a:path w="153670" h="173355">
                <a:moveTo>
                  <a:pt x="153527" y="0"/>
                </a:moveTo>
                <a:lnTo>
                  <a:pt x="0" y="0"/>
                </a:lnTo>
                <a:lnTo>
                  <a:pt x="76840" y="86349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74573" y="216167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527" y="0"/>
                </a:lnTo>
                <a:lnTo>
                  <a:pt x="76840" y="86349"/>
                </a:lnTo>
                <a:lnTo>
                  <a:pt x="153527" y="172852"/>
                </a:lnTo>
                <a:lnTo>
                  <a:pt x="0" y="172852"/>
                </a:lnTo>
                <a:lnTo>
                  <a:pt x="76840" y="863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6132" y="2462540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471"/>
                </a:moveTo>
                <a:lnTo>
                  <a:pt x="0" y="172821"/>
                </a:lnTo>
                <a:lnTo>
                  <a:pt x="153527" y="172821"/>
                </a:lnTo>
                <a:lnTo>
                  <a:pt x="76840" y="86471"/>
                </a:lnTo>
                <a:close/>
              </a:path>
              <a:path w="153670" h="173355">
                <a:moveTo>
                  <a:pt x="153527" y="0"/>
                </a:moveTo>
                <a:lnTo>
                  <a:pt x="0" y="0"/>
                </a:lnTo>
                <a:lnTo>
                  <a:pt x="76840" y="86471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96132" y="2462540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527" y="0"/>
                </a:lnTo>
                <a:lnTo>
                  <a:pt x="76840" y="86471"/>
                </a:lnTo>
                <a:lnTo>
                  <a:pt x="153527" y="172821"/>
                </a:lnTo>
                <a:lnTo>
                  <a:pt x="0" y="172821"/>
                </a:lnTo>
                <a:lnTo>
                  <a:pt x="76840" y="864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97834" y="325133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471"/>
                </a:moveTo>
                <a:lnTo>
                  <a:pt x="0" y="172852"/>
                </a:lnTo>
                <a:lnTo>
                  <a:pt x="153527" y="172852"/>
                </a:lnTo>
                <a:lnTo>
                  <a:pt x="76718" y="86471"/>
                </a:lnTo>
                <a:close/>
              </a:path>
              <a:path w="153670" h="173354">
                <a:moveTo>
                  <a:pt x="153527" y="0"/>
                </a:moveTo>
                <a:lnTo>
                  <a:pt x="0" y="0"/>
                </a:lnTo>
                <a:lnTo>
                  <a:pt x="76718" y="86471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7834" y="325133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27" y="0"/>
                </a:lnTo>
                <a:lnTo>
                  <a:pt x="76718" y="86471"/>
                </a:lnTo>
                <a:lnTo>
                  <a:pt x="153527" y="172852"/>
                </a:lnTo>
                <a:lnTo>
                  <a:pt x="0" y="172852"/>
                </a:lnTo>
                <a:lnTo>
                  <a:pt x="76718" y="864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3177" y="335203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349"/>
                </a:moveTo>
                <a:lnTo>
                  <a:pt x="0" y="172852"/>
                </a:lnTo>
                <a:lnTo>
                  <a:pt x="153558" y="172852"/>
                </a:lnTo>
                <a:lnTo>
                  <a:pt x="76718" y="86349"/>
                </a:lnTo>
                <a:close/>
              </a:path>
              <a:path w="153670" h="173354">
                <a:moveTo>
                  <a:pt x="153558" y="0"/>
                </a:moveTo>
                <a:lnTo>
                  <a:pt x="0" y="0"/>
                </a:lnTo>
                <a:lnTo>
                  <a:pt x="76718" y="86349"/>
                </a:lnTo>
                <a:lnTo>
                  <a:pt x="15355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3177" y="335203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58" y="0"/>
                </a:lnTo>
                <a:lnTo>
                  <a:pt x="76718" y="86349"/>
                </a:lnTo>
                <a:lnTo>
                  <a:pt x="153558" y="172852"/>
                </a:lnTo>
                <a:lnTo>
                  <a:pt x="0" y="172852"/>
                </a:lnTo>
                <a:lnTo>
                  <a:pt x="76718" y="863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9914" y="3946647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368"/>
                </a:moveTo>
                <a:lnTo>
                  <a:pt x="0" y="172855"/>
                </a:lnTo>
                <a:lnTo>
                  <a:pt x="153680" y="172855"/>
                </a:lnTo>
                <a:lnTo>
                  <a:pt x="76840" y="86368"/>
                </a:lnTo>
                <a:close/>
              </a:path>
              <a:path w="153670" h="173354">
                <a:moveTo>
                  <a:pt x="153680" y="0"/>
                </a:moveTo>
                <a:lnTo>
                  <a:pt x="0" y="0"/>
                </a:lnTo>
                <a:lnTo>
                  <a:pt x="76840" y="86368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9914" y="3946647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80" y="0"/>
                </a:lnTo>
                <a:lnTo>
                  <a:pt x="76840" y="86368"/>
                </a:lnTo>
                <a:lnTo>
                  <a:pt x="153680" y="172855"/>
                </a:lnTo>
                <a:lnTo>
                  <a:pt x="0" y="172855"/>
                </a:lnTo>
                <a:lnTo>
                  <a:pt x="76840" y="8636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61879" y="2769351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502"/>
                </a:moveTo>
                <a:lnTo>
                  <a:pt x="0" y="172852"/>
                </a:lnTo>
                <a:lnTo>
                  <a:pt x="153680" y="172852"/>
                </a:lnTo>
                <a:lnTo>
                  <a:pt x="76840" y="86502"/>
                </a:lnTo>
                <a:close/>
              </a:path>
              <a:path w="153670" h="173355">
                <a:moveTo>
                  <a:pt x="153680" y="0"/>
                </a:moveTo>
                <a:lnTo>
                  <a:pt x="0" y="0"/>
                </a:lnTo>
                <a:lnTo>
                  <a:pt x="76840" y="86502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1879" y="2769351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680" y="0"/>
                </a:lnTo>
                <a:lnTo>
                  <a:pt x="76840" y="86502"/>
                </a:lnTo>
                <a:lnTo>
                  <a:pt x="153680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54522" y="377378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371"/>
                </a:moveTo>
                <a:lnTo>
                  <a:pt x="0" y="172858"/>
                </a:lnTo>
                <a:lnTo>
                  <a:pt x="153558" y="172858"/>
                </a:lnTo>
                <a:lnTo>
                  <a:pt x="76718" y="86371"/>
                </a:lnTo>
                <a:close/>
              </a:path>
              <a:path w="153670" h="173354">
                <a:moveTo>
                  <a:pt x="153558" y="0"/>
                </a:moveTo>
                <a:lnTo>
                  <a:pt x="0" y="0"/>
                </a:lnTo>
                <a:lnTo>
                  <a:pt x="76718" y="86371"/>
                </a:lnTo>
                <a:lnTo>
                  <a:pt x="15355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54522" y="377378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58" y="0"/>
                </a:lnTo>
                <a:lnTo>
                  <a:pt x="76718" y="86371"/>
                </a:lnTo>
                <a:lnTo>
                  <a:pt x="153558" y="172858"/>
                </a:lnTo>
                <a:lnTo>
                  <a:pt x="0" y="172858"/>
                </a:lnTo>
                <a:lnTo>
                  <a:pt x="76718" y="863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9479" y="2334524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427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9479" y="24757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9479" y="2334524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427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7259" y="2800990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580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97259" y="294220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7259" y="2800990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580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5434" y="4171569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350"/>
                </a:lnTo>
                <a:lnTo>
                  <a:pt x="76199" y="282570"/>
                </a:lnTo>
                <a:lnTo>
                  <a:pt x="152399" y="141350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5434" y="43129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45434" y="4171569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350"/>
                </a:moveTo>
                <a:lnTo>
                  <a:pt x="76199" y="0"/>
                </a:lnTo>
                <a:lnTo>
                  <a:pt x="152399" y="141350"/>
                </a:lnTo>
                <a:lnTo>
                  <a:pt x="76199" y="282570"/>
                </a:lnTo>
                <a:lnTo>
                  <a:pt x="0" y="14135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1413" y="3055223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44"/>
                </a:lnTo>
                <a:lnTo>
                  <a:pt x="76199" y="282580"/>
                </a:lnTo>
                <a:lnTo>
                  <a:pt x="152399" y="141244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1413" y="319646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51413" y="3055223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44"/>
                </a:moveTo>
                <a:lnTo>
                  <a:pt x="76199" y="0"/>
                </a:lnTo>
                <a:lnTo>
                  <a:pt x="152399" y="141244"/>
                </a:lnTo>
                <a:lnTo>
                  <a:pt x="76199" y="282580"/>
                </a:lnTo>
                <a:lnTo>
                  <a:pt x="0" y="141244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5"/>
          <p:cNvSpPr/>
          <p:nvPr/>
        </p:nvSpPr>
        <p:spPr>
          <a:xfrm>
            <a:off x="123577" y="2743200"/>
            <a:ext cx="553949" cy="924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6"/>
          <p:cNvSpPr/>
          <p:nvPr/>
        </p:nvSpPr>
        <p:spPr>
          <a:xfrm>
            <a:off x="40519" y="3819717"/>
            <a:ext cx="720230" cy="945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9"/>
          <p:cNvSpPr/>
          <p:nvPr/>
        </p:nvSpPr>
        <p:spPr>
          <a:xfrm>
            <a:off x="760730" y="459216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355"/>
                </a:moveTo>
                <a:lnTo>
                  <a:pt x="0" y="172842"/>
                </a:lnTo>
                <a:lnTo>
                  <a:pt x="153649" y="172842"/>
                </a:lnTo>
                <a:lnTo>
                  <a:pt x="76840" y="86355"/>
                </a:lnTo>
                <a:close/>
              </a:path>
              <a:path w="153670" h="173354">
                <a:moveTo>
                  <a:pt x="153649" y="0"/>
                </a:moveTo>
                <a:lnTo>
                  <a:pt x="0" y="0"/>
                </a:lnTo>
                <a:lnTo>
                  <a:pt x="76840" y="86355"/>
                </a:lnTo>
                <a:lnTo>
                  <a:pt x="153649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0"/>
          <p:cNvSpPr/>
          <p:nvPr/>
        </p:nvSpPr>
        <p:spPr>
          <a:xfrm>
            <a:off x="760730" y="459216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49" y="0"/>
                </a:lnTo>
                <a:lnTo>
                  <a:pt x="76840" y="86355"/>
                </a:lnTo>
                <a:lnTo>
                  <a:pt x="153649" y="172842"/>
                </a:lnTo>
                <a:lnTo>
                  <a:pt x="0" y="172842"/>
                </a:lnTo>
                <a:lnTo>
                  <a:pt x="76840" y="863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0"/>
          <p:cNvSpPr/>
          <p:nvPr/>
        </p:nvSpPr>
        <p:spPr>
          <a:xfrm>
            <a:off x="685171" y="3394427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580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81"/>
          <p:cNvSpPr/>
          <p:nvPr/>
        </p:nvSpPr>
        <p:spPr>
          <a:xfrm>
            <a:off x="685171" y="35356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82"/>
          <p:cNvSpPr/>
          <p:nvPr/>
        </p:nvSpPr>
        <p:spPr>
          <a:xfrm>
            <a:off x="685171" y="3394427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580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Cornice 47"/>
          <p:cNvSpPr/>
          <p:nvPr/>
        </p:nvSpPr>
        <p:spPr>
          <a:xfrm>
            <a:off x="4570271" y="1550813"/>
            <a:ext cx="3635049" cy="4849987"/>
          </a:xfrm>
          <a:prstGeom prst="frame">
            <a:avLst>
              <a:gd name="adj1" fmla="val 2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rnice 48"/>
          <p:cNvSpPr/>
          <p:nvPr/>
        </p:nvSpPr>
        <p:spPr>
          <a:xfrm>
            <a:off x="935222" y="1550813"/>
            <a:ext cx="3635049" cy="4849987"/>
          </a:xfrm>
          <a:prstGeom prst="frame">
            <a:avLst>
              <a:gd name="adj1" fmla="val 2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bject 45"/>
          <p:cNvSpPr txBox="1"/>
          <p:nvPr/>
        </p:nvSpPr>
        <p:spPr>
          <a:xfrm>
            <a:off x="811493" y="492500"/>
            <a:ext cx="7472680" cy="72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1379" marR="5080" indent="-3409315" algn="ctr">
              <a:lnSpc>
                <a:spcPct val="13720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je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ami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na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h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aul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ami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spc="-4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10" dirty="0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800" dirty="0" smtClean="0">
                <a:latin typeface="Calibri"/>
                <a:cs typeface="Calibri"/>
              </a:rPr>
              <a:t>…</a:t>
            </a:r>
            <a:endParaRPr lang="en-US" sz="1800" dirty="0" smtClean="0">
              <a:latin typeface="Calibri"/>
              <a:cs typeface="Calibri"/>
            </a:endParaRPr>
          </a:p>
          <a:p>
            <a:pPr marL="3421379" marR="5080" indent="-3409315" algn="ctr">
              <a:lnSpc>
                <a:spcPct val="137200"/>
              </a:lnSpc>
            </a:pPr>
            <a:r>
              <a:rPr lang="en-US" sz="1800" spc="-25" dirty="0" smtClean="0">
                <a:latin typeface="Calibri"/>
                <a:cs typeface="Calibri"/>
              </a:rPr>
              <a:t>Hydraulic simulations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8" name="object 14"/>
          <p:cNvSpPr txBox="1"/>
          <p:nvPr/>
        </p:nvSpPr>
        <p:spPr>
          <a:xfrm>
            <a:off x="4396590" y="1255021"/>
            <a:ext cx="3797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59" name="Gruppo 58"/>
          <p:cNvGrpSpPr/>
          <p:nvPr/>
        </p:nvGrpSpPr>
        <p:grpSpPr>
          <a:xfrm>
            <a:off x="430416" y="914400"/>
            <a:ext cx="1219200" cy="1472189"/>
            <a:chOff x="762000" y="914400"/>
            <a:chExt cx="1219200" cy="1472189"/>
          </a:xfrm>
        </p:grpSpPr>
        <p:sp>
          <p:nvSpPr>
            <p:cNvPr id="60" name="object 6"/>
            <p:cNvSpPr/>
            <p:nvPr/>
          </p:nvSpPr>
          <p:spPr>
            <a:xfrm>
              <a:off x="762000" y="914400"/>
              <a:ext cx="955252" cy="1190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vale 60"/>
            <p:cNvSpPr/>
            <p:nvPr/>
          </p:nvSpPr>
          <p:spPr>
            <a:xfrm>
              <a:off x="1033857" y="1510139"/>
              <a:ext cx="205769" cy="2286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nettore 1 61"/>
            <p:cNvCxnSpPr>
              <a:stCxn id="61" idx="7"/>
            </p:cNvCxnSpPr>
            <p:nvPr/>
          </p:nvCxnSpPr>
          <p:spPr>
            <a:xfrm>
              <a:off x="1209492" y="1543617"/>
              <a:ext cx="771708" cy="1951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>
              <a:stCxn id="61" idx="3"/>
            </p:cNvCxnSpPr>
            <p:nvPr/>
          </p:nvCxnSpPr>
          <p:spPr>
            <a:xfrm>
              <a:off x="1063991" y="1705261"/>
              <a:ext cx="383809" cy="6813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4" name="object 13"/>
          <p:cNvSpPr txBox="1"/>
          <p:nvPr/>
        </p:nvSpPr>
        <p:spPr>
          <a:xfrm>
            <a:off x="1959496" y="1219200"/>
            <a:ext cx="55575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69690" algn="l"/>
              </a:tabLst>
            </a:pP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spc="-30" baseline="1543" dirty="0" smtClean="0">
                <a:latin typeface="Calibri"/>
                <a:cs typeface="Calibri"/>
              </a:rPr>
              <a:t>De</a:t>
            </a:r>
            <a:r>
              <a:rPr sz="2700" baseline="1543" dirty="0" smtClean="0">
                <a:latin typeface="Calibri"/>
                <a:cs typeface="Calibri"/>
              </a:rPr>
              <a:t>vi</a:t>
            </a:r>
            <a:r>
              <a:rPr sz="2700" spc="-30" baseline="1543" dirty="0" smtClean="0">
                <a:latin typeface="Calibri"/>
                <a:cs typeface="Calibri"/>
              </a:rPr>
              <a:t>c</a:t>
            </a:r>
            <a:r>
              <a:rPr sz="2700" spc="-15" baseline="1543" dirty="0" smtClean="0">
                <a:latin typeface="Calibri"/>
                <a:cs typeface="Calibri"/>
              </a:rPr>
              <a:t>e</a:t>
            </a:r>
            <a:r>
              <a:rPr sz="2700" spc="-44" baseline="1543" dirty="0" smtClean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act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spc="-52" baseline="1543" dirty="0">
                <a:latin typeface="Calibri"/>
                <a:cs typeface="Calibri"/>
              </a:rPr>
              <a:t>v</a:t>
            </a:r>
            <a:r>
              <a:rPr sz="2700" spc="-15" baseline="1543" dirty="0">
                <a:latin typeface="Calibri"/>
                <a:cs typeface="Calibri"/>
              </a:rPr>
              <a:t>a</a:t>
            </a:r>
            <a:r>
              <a:rPr sz="2700" baseline="1543" dirty="0">
                <a:latin typeface="Calibri"/>
                <a:cs typeface="Calibri"/>
              </a:rPr>
              <a:t>t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spc="-7" baseline="1543" dirty="0">
                <a:latin typeface="Calibri"/>
                <a:cs typeface="Calibri"/>
              </a:rPr>
              <a:t>on</a:t>
            </a:r>
            <a:endParaRPr sz="2700" baseline="1543" dirty="0">
              <a:latin typeface="Calibri"/>
              <a:cs typeface="Calibri"/>
            </a:endParaRPr>
          </a:p>
        </p:txBody>
      </p:sp>
      <p:grpSp>
        <p:nvGrpSpPr>
          <p:cNvPr id="78" name="Gruppo 7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79" name="Ovale 78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Connettore 1 79"/>
            <p:cNvCxnSpPr>
              <a:stCxn id="79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1" name="Ovale 8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82" name="Connettore 1 81"/>
            <p:cNvCxnSpPr>
              <a:stCxn id="8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Ovale 8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Connettore 1 83"/>
            <p:cNvCxnSpPr>
              <a:stCxn id="8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Ovale 8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Connettore 1 85"/>
            <p:cNvCxnSpPr>
              <a:stCxn id="8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e 8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Connettore 1 87"/>
            <p:cNvCxnSpPr>
              <a:stCxn id="8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e 8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e 89"/>
            <p:cNvSpPr/>
            <p:nvPr/>
          </p:nvSpPr>
          <p:spPr>
            <a:xfrm>
              <a:off x="7120417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91" name="Ovale 90"/>
            <p:cNvSpPr/>
            <p:nvPr/>
          </p:nvSpPr>
          <p:spPr>
            <a:xfrm>
              <a:off x="7257795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92" name="Ovale 91"/>
            <p:cNvSpPr/>
            <p:nvPr/>
          </p:nvSpPr>
          <p:spPr>
            <a:xfrm>
              <a:off x="7413194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0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-685800" y="1219200"/>
            <a:ext cx="10515600" cy="487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it-IT" sz="3200" b="1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it-IT" sz="3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200" b="1" dirty="0" err="1" smtClean="0">
                <a:solidFill>
                  <a:schemeClr val="tx1"/>
                </a:solidFill>
                <a:latin typeface="+mj-lt"/>
              </a:rPr>
              <a:t>space</a:t>
            </a:r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Nuvola 4"/>
          <p:cNvSpPr/>
          <p:nvPr/>
        </p:nvSpPr>
        <p:spPr>
          <a:xfrm>
            <a:off x="2357148" y="3162300"/>
            <a:ext cx="4497340" cy="123825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/>
              <a:t>Enveloped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Search</a:t>
            </a:r>
            <a:r>
              <a:rPr lang="it-IT" sz="1400" b="1" dirty="0" smtClean="0"/>
              <a:t> </a:t>
            </a:r>
            <a:r>
              <a:rPr lang="it-IT" sz="1400" b="1" dirty="0"/>
              <a:t>Space</a:t>
            </a:r>
            <a:endParaRPr lang="en-GB" sz="1400" b="1" dirty="0"/>
          </a:p>
        </p:txBody>
      </p:sp>
      <p:sp>
        <p:nvSpPr>
          <p:cNvPr id="2" name="Pentagono regolare 1"/>
          <p:cNvSpPr/>
          <p:nvPr/>
        </p:nvSpPr>
        <p:spPr>
          <a:xfrm>
            <a:off x="2169759" y="3648075"/>
            <a:ext cx="374778" cy="2667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  <p:sp>
        <p:nvSpPr>
          <p:cNvPr id="3" name="Croce 2"/>
          <p:cNvSpPr/>
          <p:nvPr/>
        </p:nvSpPr>
        <p:spPr>
          <a:xfrm>
            <a:off x="6667100" y="3590925"/>
            <a:ext cx="394841" cy="381000"/>
          </a:xfrm>
          <a:prstGeom prst="plus">
            <a:avLst>
              <a:gd name="adj" fmla="val 3463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901974" y="3514725"/>
            <a:ext cx="12824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GB" sz="1050" b="1" spc="-15" dirty="0">
              <a:latin typeface="Calibri"/>
              <a:cs typeface="Calibri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469585" y="3486150"/>
            <a:ext cx="12824" cy="16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GB" sz="1050" b="1" spc="-15" dirty="0">
              <a:latin typeface="Calibri"/>
              <a:cs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295400" y="1025841"/>
            <a:ext cx="6805128" cy="1027930"/>
          </a:xfrm>
          <a:prstGeom prst="rect">
            <a:avLst/>
          </a:prstGeom>
        </p:spPr>
        <p:txBody>
          <a:bodyPr vert="horz" wrap="none" lIns="0" tIns="0" rIns="0" bIns="0" rtlCol="0">
            <a:prstTxWarp prst="textArchUp">
              <a:avLst>
                <a:gd name="adj" fmla="val 10906602"/>
              </a:avLst>
            </a:prstTxWarp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60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Combinatorial</a:t>
            </a:r>
            <a:r>
              <a:rPr lang="it-IT" sz="60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/</a:t>
            </a:r>
            <a:r>
              <a:rPr lang="it-IT" sz="60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Constrained</a:t>
            </a:r>
            <a:r>
              <a:rPr lang="it-IT" sz="60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60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Optimization</a:t>
            </a:r>
            <a:r>
              <a:rPr lang="it-IT" sz="60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6000" b="1" i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Problem</a:t>
            </a:r>
            <a:endParaRPr lang="en-GB" sz="60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grpSp>
        <p:nvGrpSpPr>
          <p:cNvPr id="18" name="Gruppo 17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4" name="Ovale 13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>
              <a:stCxn id="14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e 20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Connettore 1 21"/>
            <p:cNvCxnSpPr>
              <a:stCxn id="21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e 22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ttore 1 23"/>
            <p:cNvCxnSpPr>
              <a:stCxn id="23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e 2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Connettore 1 25"/>
            <p:cNvCxnSpPr>
              <a:stCxn id="2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e 27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nettore 1 28"/>
            <p:cNvCxnSpPr>
              <a:stCxn id="28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e 29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e 31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e 32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e 33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e 34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e 35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34081" y="1585812"/>
            <a:ext cx="6909816" cy="4685416"/>
          </a:xfrm>
          <a:prstGeom prst="rect">
            <a:avLst/>
          </a:prstGeom>
          <a:blipFill>
            <a:blip r:embed="rId3" cstate="print"/>
            <a:srcRect/>
            <a:stretch>
              <a:fillRect l="-37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5853" y="2334524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427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5853" y="247573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5853" y="2334524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427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3633" y="2800990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580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3633" y="294220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3633" y="2800990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580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7787" y="3055223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44"/>
                </a:lnTo>
                <a:lnTo>
                  <a:pt x="76199" y="282580"/>
                </a:lnTo>
                <a:lnTo>
                  <a:pt x="152399" y="141244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7787" y="319646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7787" y="3055223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44"/>
                </a:moveTo>
                <a:lnTo>
                  <a:pt x="76199" y="0"/>
                </a:lnTo>
                <a:lnTo>
                  <a:pt x="152399" y="141244"/>
                </a:lnTo>
                <a:lnTo>
                  <a:pt x="76199" y="282580"/>
                </a:lnTo>
                <a:lnTo>
                  <a:pt x="0" y="141244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4475" y="3544184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502"/>
                </a:moveTo>
                <a:lnTo>
                  <a:pt x="0" y="172852"/>
                </a:lnTo>
                <a:lnTo>
                  <a:pt x="153680" y="172852"/>
                </a:lnTo>
                <a:lnTo>
                  <a:pt x="76840" y="86502"/>
                </a:lnTo>
                <a:close/>
              </a:path>
              <a:path w="153670" h="173354">
                <a:moveTo>
                  <a:pt x="153680" y="0"/>
                </a:moveTo>
                <a:lnTo>
                  <a:pt x="0" y="0"/>
                </a:lnTo>
                <a:lnTo>
                  <a:pt x="76840" y="86502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4475" y="3544184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80" y="0"/>
                </a:lnTo>
                <a:lnTo>
                  <a:pt x="76840" y="86502"/>
                </a:lnTo>
                <a:lnTo>
                  <a:pt x="153680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0947" y="216167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349"/>
                </a:moveTo>
                <a:lnTo>
                  <a:pt x="0" y="172852"/>
                </a:lnTo>
                <a:lnTo>
                  <a:pt x="153527" y="172852"/>
                </a:lnTo>
                <a:lnTo>
                  <a:pt x="76840" y="86349"/>
                </a:lnTo>
                <a:close/>
              </a:path>
              <a:path w="153670" h="173355">
                <a:moveTo>
                  <a:pt x="153527" y="0"/>
                </a:moveTo>
                <a:lnTo>
                  <a:pt x="0" y="0"/>
                </a:lnTo>
                <a:lnTo>
                  <a:pt x="76840" y="86349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0947" y="216167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527" y="0"/>
                </a:lnTo>
                <a:lnTo>
                  <a:pt x="76840" y="86349"/>
                </a:lnTo>
                <a:lnTo>
                  <a:pt x="153527" y="172852"/>
                </a:lnTo>
                <a:lnTo>
                  <a:pt x="0" y="172852"/>
                </a:lnTo>
                <a:lnTo>
                  <a:pt x="76840" y="863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92506" y="2462540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471"/>
                </a:moveTo>
                <a:lnTo>
                  <a:pt x="0" y="172821"/>
                </a:lnTo>
                <a:lnTo>
                  <a:pt x="153527" y="172821"/>
                </a:lnTo>
                <a:lnTo>
                  <a:pt x="76840" y="86471"/>
                </a:lnTo>
                <a:close/>
              </a:path>
              <a:path w="153670" h="173355">
                <a:moveTo>
                  <a:pt x="153527" y="0"/>
                </a:moveTo>
                <a:lnTo>
                  <a:pt x="0" y="0"/>
                </a:lnTo>
                <a:lnTo>
                  <a:pt x="76840" y="86471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2506" y="2462540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527" y="0"/>
                </a:lnTo>
                <a:lnTo>
                  <a:pt x="76840" y="86471"/>
                </a:lnTo>
                <a:lnTo>
                  <a:pt x="153527" y="172821"/>
                </a:lnTo>
                <a:lnTo>
                  <a:pt x="0" y="172821"/>
                </a:lnTo>
                <a:lnTo>
                  <a:pt x="76840" y="864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4208" y="325133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471"/>
                </a:moveTo>
                <a:lnTo>
                  <a:pt x="0" y="172852"/>
                </a:lnTo>
                <a:lnTo>
                  <a:pt x="153527" y="172852"/>
                </a:lnTo>
                <a:lnTo>
                  <a:pt x="76718" y="86471"/>
                </a:lnTo>
                <a:close/>
              </a:path>
              <a:path w="153670" h="173354">
                <a:moveTo>
                  <a:pt x="153527" y="0"/>
                </a:moveTo>
                <a:lnTo>
                  <a:pt x="0" y="0"/>
                </a:lnTo>
                <a:lnTo>
                  <a:pt x="76718" y="86471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94208" y="3251332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27" y="0"/>
                </a:lnTo>
                <a:lnTo>
                  <a:pt x="76718" y="86471"/>
                </a:lnTo>
                <a:lnTo>
                  <a:pt x="153527" y="172852"/>
                </a:lnTo>
                <a:lnTo>
                  <a:pt x="0" y="172852"/>
                </a:lnTo>
                <a:lnTo>
                  <a:pt x="76718" y="864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9551" y="335203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349"/>
                </a:moveTo>
                <a:lnTo>
                  <a:pt x="0" y="172852"/>
                </a:lnTo>
                <a:lnTo>
                  <a:pt x="153558" y="172852"/>
                </a:lnTo>
                <a:lnTo>
                  <a:pt x="76718" y="86349"/>
                </a:lnTo>
                <a:close/>
              </a:path>
              <a:path w="153670" h="173354">
                <a:moveTo>
                  <a:pt x="153558" y="0"/>
                </a:moveTo>
                <a:lnTo>
                  <a:pt x="0" y="0"/>
                </a:lnTo>
                <a:lnTo>
                  <a:pt x="76718" y="86349"/>
                </a:lnTo>
                <a:lnTo>
                  <a:pt x="15355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89551" y="335203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58" y="0"/>
                </a:lnTo>
                <a:lnTo>
                  <a:pt x="76718" y="86349"/>
                </a:lnTo>
                <a:lnTo>
                  <a:pt x="153558" y="172852"/>
                </a:lnTo>
                <a:lnTo>
                  <a:pt x="0" y="172852"/>
                </a:lnTo>
                <a:lnTo>
                  <a:pt x="76718" y="863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288" y="3946647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368"/>
                </a:moveTo>
                <a:lnTo>
                  <a:pt x="0" y="172855"/>
                </a:lnTo>
                <a:lnTo>
                  <a:pt x="153680" y="172855"/>
                </a:lnTo>
                <a:lnTo>
                  <a:pt x="76840" y="86368"/>
                </a:lnTo>
                <a:close/>
              </a:path>
              <a:path w="153670" h="173354">
                <a:moveTo>
                  <a:pt x="153680" y="0"/>
                </a:moveTo>
                <a:lnTo>
                  <a:pt x="0" y="0"/>
                </a:lnTo>
                <a:lnTo>
                  <a:pt x="76840" y="86368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288" y="3946647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80" y="0"/>
                </a:lnTo>
                <a:lnTo>
                  <a:pt x="76840" y="86368"/>
                </a:lnTo>
                <a:lnTo>
                  <a:pt x="153680" y="172855"/>
                </a:lnTo>
                <a:lnTo>
                  <a:pt x="0" y="172855"/>
                </a:lnTo>
                <a:lnTo>
                  <a:pt x="76840" y="8636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58253" y="2769351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76840" y="86502"/>
                </a:moveTo>
                <a:lnTo>
                  <a:pt x="0" y="172852"/>
                </a:lnTo>
                <a:lnTo>
                  <a:pt x="153680" y="172852"/>
                </a:lnTo>
                <a:lnTo>
                  <a:pt x="76840" y="86502"/>
                </a:lnTo>
                <a:close/>
              </a:path>
              <a:path w="153670" h="173355">
                <a:moveTo>
                  <a:pt x="153680" y="0"/>
                </a:moveTo>
                <a:lnTo>
                  <a:pt x="0" y="0"/>
                </a:lnTo>
                <a:lnTo>
                  <a:pt x="76840" y="86502"/>
                </a:lnTo>
                <a:lnTo>
                  <a:pt x="15368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8253" y="2769351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5">
                <a:moveTo>
                  <a:pt x="0" y="0"/>
                </a:moveTo>
                <a:lnTo>
                  <a:pt x="153680" y="0"/>
                </a:lnTo>
                <a:lnTo>
                  <a:pt x="76840" y="86502"/>
                </a:lnTo>
                <a:lnTo>
                  <a:pt x="153680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50896" y="377378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718" y="86371"/>
                </a:moveTo>
                <a:lnTo>
                  <a:pt x="0" y="172858"/>
                </a:lnTo>
                <a:lnTo>
                  <a:pt x="153558" y="172858"/>
                </a:lnTo>
                <a:lnTo>
                  <a:pt x="76718" y="86371"/>
                </a:lnTo>
                <a:close/>
              </a:path>
              <a:path w="153670" h="173354">
                <a:moveTo>
                  <a:pt x="153558" y="0"/>
                </a:moveTo>
                <a:lnTo>
                  <a:pt x="0" y="0"/>
                </a:lnTo>
                <a:lnTo>
                  <a:pt x="76718" y="86371"/>
                </a:lnTo>
                <a:lnTo>
                  <a:pt x="15355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0896" y="377378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58" y="0"/>
                </a:lnTo>
                <a:lnTo>
                  <a:pt x="76718" y="86371"/>
                </a:lnTo>
                <a:lnTo>
                  <a:pt x="153558" y="172858"/>
                </a:lnTo>
                <a:lnTo>
                  <a:pt x="0" y="172858"/>
                </a:lnTo>
                <a:lnTo>
                  <a:pt x="76718" y="86371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vale 1"/>
          <p:cNvSpPr/>
          <p:nvPr/>
        </p:nvSpPr>
        <p:spPr>
          <a:xfrm>
            <a:off x="5940576" y="3860466"/>
            <a:ext cx="465094" cy="35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e 38"/>
          <p:cNvSpPr/>
          <p:nvPr/>
        </p:nvSpPr>
        <p:spPr>
          <a:xfrm>
            <a:off x="5991894" y="2691177"/>
            <a:ext cx="465094" cy="35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e 41"/>
          <p:cNvSpPr/>
          <p:nvPr/>
        </p:nvSpPr>
        <p:spPr>
          <a:xfrm>
            <a:off x="7127000" y="2743200"/>
            <a:ext cx="465094" cy="356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bject 13"/>
          <p:cNvSpPr txBox="1"/>
          <p:nvPr/>
        </p:nvSpPr>
        <p:spPr>
          <a:xfrm>
            <a:off x="1958374" y="1219200"/>
            <a:ext cx="55575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69690" algn="l"/>
              </a:tabLst>
            </a:pPr>
            <a:r>
              <a:rPr sz="1800" spc="-15" dirty="0">
                <a:latin typeface="Calibri"/>
                <a:cs typeface="Calibri"/>
              </a:rPr>
              <a:t>No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spc="-30" baseline="1543" dirty="0" smtClean="0">
                <a:latin typeface="Calibri"/>
                <a:cs typeface="Calibri"/>
              </a:rPr>
              <a:t>De</a:t>
            </a:r>
            <a:r>
              <a:rPr sz="2700" baseline="1543" dirty="0" smtClean="0">
                <a:latin typeface="Calibri"/>
                <a:cs typeface="Calibri"/>
              </a:rPr>
              <a:t>vi</a:t>
            </a:r>
            <a:r>
              <a:rPr sz="2700" spc="-30" baseline="1543" dirty="0" smtClean="0">
                <a:latin typeface="Calibri"/>
                <a:cs typeface="Calibri"/>
              </a:rPr>
              <a:t>c</a:t>
            </a:r>
            <a:r>
              <a:rPr sz="2700" spc="-15" baseline="1543" dirty="0" smtClean="0">
                <a:latin typeface="Calibri"/>
                <a:cs typeface="Calibri"/>
              </a:rPr>
              <a:t>e</a:t>
            </a:r>
            <a:r>
              <a:rPr sz="2700" spc="-44" baseline="1543" dirty="0" smtClean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act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spc="-52" baseline="1543" dirty="0">
                <a:latin typeface="Calibri"/>
                <a:cs typeface="Calibri"/>
              </a:rPr>
              <a:t>v</a:t>
            </a:r>
            <a:r>
              <a:rPr sz="2700" spc="-15" baseline="1543" dirty="0">
                <a:latin typeface="Calibri"/>
                <a:cs typeface="Calibri"/>
              </a:rPr>
              <a:t>a</a:t>
            </a:r>
            <a:r>
              <a:rPr sz="2700" baseline="1543" dirty="0">
                <a:latin typeface="Calibri"/>
                <a:cs typeface="Calibri"/>
              </a:rPr>
              <a:t>t</a:t>
            </a:r>
            <a:r>
              <a:rPr sz="2700" spc="-15" baseline="1543" dirty="0">
                <a:latin typeface="Calibri"/>
                <a:cs typeface="Calibri"/>
              </a:rPr>
              <a:t>i</a:t>
            </a:r>
            <a:r>
              <a:rPr sz="2700" spc="-7" baseline="1543" dirty="0">
                <a:latin typeface="Calibri"/>
                <a:cs typeface="Calibri"/>
              </a:rPr>
              <a:t>on</a:t>
            </a:r>
            <a:endParaRPr sz="2700" baseline="1543" dirty="0">
              <a:latin typeface="Calibri"/>
              <a:cs typeface="Calibri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4392964" y="1255021"/>
            <a:ext cx="3797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r>
              <a:rPr lang="en-US" sz="18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18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0560" y="492500"/>
            <a:ext cx="7472680" cy="72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1379" marR="5080" indent="-3409315" algn="ctr">
              <a:lnSpc>
                <a:spcPct val="13720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je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ami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na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nt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h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aul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ami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spc="-40" dirty="0" smtClean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-10" dirty="0" smtClean="0">
                <a:solidFill>
                  <a:srgbClr val="C00000"/>
                </a:solidFill>
                <a:latin typeface="Calibri"/>
                <a:cs typeface="Calibri"/>
              </a:rPr>
              <a:t>ea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spc="10" dirty="0" smtClean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800" dirty="0" smtClean="0">
                <a:latin typeface="Calibri"/>
                <a:cs typeface="Calibri"/>
              </a:rPr>
              <a:t>…</a:t>
            </a:r>
            <a:endParaRPr lang="en-US" sz="1800" dirty="0" smtClean="0">
              <a:latin typeface="Calibri"/>
              <a:cs typeface="Calibri"/>
            </a:endParaRPr>
          </a:p>
          <a:p>
            <a:pPr marL="3421379" marR="5080" indent="-3409315" algn="ctr">
              <a:lnSpc>
                <a:spcPct val="137200"/>
              </a:lnSpc>
            </a:pPr>
            <a:r>
              <a:rPr lang="en-US" sz="1800" spc="-25" dirty="0" smtClean="0">
                <a:latin typeface="Calibri"/>
                <a:cs typeface="Calibri"/>
              </a:rPr>
              <a:t>Hydraulic simulations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6" name="Cornice 45"/>
          <p:cNvSpPr/>
          <p:nvPr/>
        </p:nvSpPr>
        <p:spPr>
          <a:xfrm>
            <a:off x="4566645" y="1550813"/>
            <a:ext cx="3635049" cy="4849987"/>
          </a:xfrm>
          <a:prstGeom prst="frame">
            <a:avLst>
              <a:gd name="adj1" fmla="val 29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rnice 46"/>
          <p:cNvSpPr/>
          <p:nvPr/>
        </p:nvSpPr>
        <p:spPr>
          <a:xfrm>
            <a:off x="931596" y="1550813"/>
            <a:ext cx="3635049" cy="4849987"/>
          </a:xfrm>
          <a:prstGeom prst="frame">
            <a:avLst>
              <a:gd name="adj1" fmla="val 29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bject 55"/>
          <p:cNvSpPr/>
          <p:nvPr/>
        </p:nvSpPr>
        <p:spPr>
          <a:xfrm>
            <a:off x="123577" y="2743200"/>
            <a:ext cx="553949" cy="924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6"/>
          <p:cNvSpPr/>
          <p:nvPr/>
        </p:nvSpPr>
        <p:spPr>
          <a:xfrm>
            <a:off x="40519" y="3819717"/>
            <a:ext cx="720230" cy="945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69"/>
          <p:cNvSpPr/>
          <p:nvPr/>
        </p:nvSpPr>
        <p:spPr>
          <a:xfrm>
            <a:off x="760730" y="459216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355"/>
                </a:moveTo>
                <a:lnTo>
                  <a:pt x="0" y="172842"/>
                </a:lnTo>
                <a:lnTo>
                  <a:pt x="153649" y="172842"/>
                </a:lnTo>
                <a:lnTo>
                  <a:pt x="76840" y="86355"/>
                </a:lnTo>
                <a:close/>
              </a:path>
              <a:path w="153670" h="173354">
                <a:moveTo>
                  <a:pt x="153649" y="0"/>
                </a:moveTo>
                <a:lnTo>
                  <a:pt x="0" y="0"/>
                </a:lnTo>
                <a:lnTo>
                  <a:pt x="76840" y="86355"/>
                </a:lnTo>
                <a:lnTo>
                  <a:pt x="153649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0"/>
          <p:cNvSpPr/>
          <p:nvPr/>
        </p:nvSpPr>
        <p:spPr>
          <a:xfrm>
            <a:off x="760730" y="4592169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649" y="0"/>
                </a:lnTo>
                <a:lnTo>
                  <a:pt x="76840" y="86355"/>
                </a:lnTo>
                <a:lnTo>
                  <a:pt x="153649" y="172842"/>
                </a:lnTo>
                <a:lnTo>
                  <a:pt x="0" y="172842"/>
                </a:lnTo>
                <a:lnTo>
                  <a:pt x="76840" y="86355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80"/>
          <p:cNvSpPr/>
          <p:nvPr/>
        </p:nvSpPr>
        <p:spPr>
          <a:xfrm>
            <a:off x="685171" y="3394427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213"/>
                </a:lnTo>
                <a:lnTo>
                  <a:pt x="76199" y="282580"/>
                </a:lnTo>
                <a:lnTo>
                  <a:pt x="152399" y="141213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81"/>
          <p:cNvSpPr/>
          <p:nvPr/>
        </p:nvSpPr>
        <p:spPr>
          <a:xfrm>
            <a:off x="685171" y="35356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2"/>
          <p:cNvSpPr/>
          <p:nvPr/>
        </p:nvSpPr>
        <p:spPr>
          <a:xfrm>
            <a:off x="685171" y="3394427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213"/>
                </a:moveTo>
                <a:lnTo>
                  <a:pt x="76199" y="0"/>
                </a:lnTo>
                <a:lnTo>
                  <a:pt x="152399" y="141213"/>
                </a:lnTo>
                <a:lnTo>
                  <a:pt x="76199" y="282580"/>
                </a:lnTo>
                <a:lnTo>
                  <a:pt x="0" y="141213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Gruppo 54"/>
          <p:cNvGrpSpPr/>
          <p:nvPr/>
        </p:nvGrpSpPr>
        <p:grpSpPr>
          <a:xfrm>
            <a:off x="430416" y="914400"/>
            <a:ext cx="1219200" cy="1472189"/>
            <a:chOff x="762000" y="914400"/>
            <a:chExt cx="1219200" cy="1472189"/>
          </a:xfrm>
        </p:grpSpPr>
        <p:sp>
          <p:nvSpPr>
            <p:cNvPr id="56" name="object 6"/>
            <p:cNvSpPr/>
            <p:nvPr/>
          </p:nvSpPr>
          <p:spPr>
            <a:xfrm>
              <a:off x="762000" y="914400"/>
              <a:ext cx="955252" cy="1190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vale 56"/>
            <p:cNvSpPr/>
            <p:nvPr/>
          </p:nvSpPr>
          <p:spPr>
            <a:xfrm>
              <a:off x="1033857" y="1510139"/>
              <a:ext cx="205769" cy="2286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ttore 1 57"/>
            <p:cNvCxnSpPr>
              <a:stCxn id="57" idx="7"/>
            </p:cNvCxnSpPr>
            <p:nvPr/>
          </p:nvCxnSpPr>
          <p:spPr>
            <a:xfrm>
              <a:off x="1209492" y="1543617"/>
              <a:ext cx="771708" cy="1951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>
              <a:stCxn id="57" idx="3"/>
            </p:cNvCxnSpPr>
            <p:nvPr/>
          </p:nvCxnSpPr>
          <p:spPr>
            <a:xfrm>
              <a:off x="1063991" y="1705261"/>
              <a:ext cx="383809" cy="6813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object 31"/>
          <p:cNvSpPr/>
          <p:nvPr/>
        </p:nvSpPr>
        <p:spPr>
          <a:xfrm>
            <a:off x="7045434" y="4171569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76199" y="0"/>
                </a:moveTo>
                <a:lnTo>
                  <a:pt x="0" y="141350"/>
                </a:lnTo>
                <a:lnTo>
                  <a:pt x="76199" y="282570"/>
                </a:lnTo>
                <a:lnTo>
                  <a:pt x="152399" y="141350"/>
                </a:lnTo>
                <a:lnTo>
                  <a:pt x="761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2"/>
          <p:cNvSpPr/>
          <p:nvPr/>
        </p:nvSpPr>
        <p:spPr>
          <a:xfrm>
            <a:off x="7045434" y="43129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3"/>
          <p:cNvSpPr/>
          <p:nvPr/>
        </p:nvSpPr>
        <p:spPr>
          <a:xfrm>
            <a:off x="7045434" y="4171569"/>
            <a:ext cx="152400" cy="282575"/>
          </a:xfrm>
          <a:custGeom>
            <a:avLst/>
            <a:gdLst/>
            <a:ahLst/>
            <a:cxnLst/>
            <a:rect l="l" t="t" r="r" b="b"/>
            <a:pathLst>
              <a:path w="152400" h="282575">
                <a:moveTo>
                  <a:pt x="0" y="141350"/>
                </a:moveTo>
                <a:lnTo>
                  <a:pt x="76199" y="0"/>
                </a:lnTo>
                <a:lnTo>
                  <a:pt x="152399" y="141350"/>
                </a:lnTo>
                <a:lnTo>
                  <a:pt x="76199" y="282570"/>
                </a:lnTo>
                <a:lnTo>
                  <a:pt x="0" y="141350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/>
          <p:cNvSpPr/>
          <p:nvPr/>
        </p:nvSpPr>
        <p:spPr>
          <a:xfrm>
            <a:off x="5410200" y="353532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76840" y="86502"/>
                </a:moveTo>
                <a:lnTo>
                  <a:pt x="0" y="172852"/>
                </a:lnTo>
                <a:lnTo>
                  <a:pt x="153527" y="172852"/>
                </a:lnTo>
                <a:lnTo>
                  <a:pt x="76840" y="86502"/>
                </a:lnTo>
                <a:close/>
              </a:path>
              <a:path w="153670" h="173354">
                <a:moveTo>
                  <a:pt x="153527" y="0"/>
                </a:moveTo>
                <a:lnTo>
                  <a:pt x="0" y="0"/>
                </a:lnTo>
                <a:lnTo>
                  <a:pt x="76840" y="86502"/>
                </a:lnTo>
                <a:lnTo>
                  <a:pt x="15352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"/>
          <p:cNvSpPr/>
          <p:nvPr/>
        </p:nvSpPr>
        <p:spPr>
          <a:xfrm>
            <a:off x="5410200" y="3535328"/>
            <a:ext cx="153670" cy="173355"/>
          </a:xfrm>
          <a:custGeom>
            <a:avLst/>
            <a:gdLst/>
            <a:ahLst/>
            <a:cxnLst/>
            <a:rect l="l" t="t" r="r" b="b"/>
            <a:pathLst>
              <a:path w="153670" h="173354">
                <a:moveTo>
                  <a:pt x="0" y="0"/>
                </a:moveTo>
                <a:lnTo>
                  <a:pt x="153527" y="0"/>
                </a:lnTo>
                <a:lnTo>
                  <a:pt x="76840" y="86502"/>
                </a:lnTo>
                <a:lnTo>
                  <a:pt x="153527" y="172852"/>
                </a:lnTo>
                <a:lnTo>
                  <a:pt x="0" y="172852"/>
                </a:lnTo>
                <a:lnTo>
                  <a:pt x="76840" y="8650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5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Gruppo 81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83" name="Ovale 82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Connettore 1 83"/>
            <p:cNvCxnSpPr>
              <a:stCxn id="83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5" name="Ovale 84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86" name="Connettore 1 85"/>
            <p:cNvCxnSpPr>
              <a:stCxn id="85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Ovale 86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Connettore 1 87"/>
            <p:cNvCxnSpPr>
              <a:stCxn id="87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Ovale 88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Connettore 1 89"/>
            <p:cNvCxnSpPr>
              <a:stCxn id="89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e 90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2" name="Connettore 1 91"/>
            <p:cNvCxnSpPr>
              <a:stCxn id="91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e 92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e 93"/>
            <p:cNvSpPr/>
            <p:nvPr/>
          </p:nvSpPr>
          <p:spPr>
            <a:xfrm>
              <a:off x="7120417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95" name="Ovale 94"/>
            <p:cNvSpPr/>
            <p:nvPr/>
          </p:nvSpPr>
          <p:spPr>
            <a:xfrm>
              <a:off x="7257795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96" name="Ovale 95"/>
            <p:cNvSpPr/>
            <p:nvPr/>
          </p:nvSpPr>
          <p:spPr>
            <a:xfrm>
              <a:off x="7413194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2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"/>
    </mc:Choice>
    <mc:Fallback xmlns="">
      <p:transition spd="slow" advTm="36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228600" y="838200"/>
            <a:ext cx="2286000" cy="5562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bject 92"/>
          <p:cNvSpPr txBox="1"/>
          <p:nvPr/>
        </p:nvSpPr>
        <p:spPr>
          <a:xfrm>
            <a:off x="1264920" y="454223"/>
            <a:ext cx="6612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000" b="1" dirty="0" smtClean="0">
                <a:latin typeface="Calibri"/>
                <a:cs typeface="Calibri"/>
              </a:rPr>
              <a:t>Simulation-Optimization: Response to contamination events</a:t>
            </a:r>
            <a:endParaRPr lang="en-US" spc="-5" dirty="0">
              <a:latin typeface="Calibri"/>
              <a:cs typeface="Calibri"/>
            </a:endParaRPr>
          </a:p>
        </p:txBody>
      </p:sp>
      <p:sp>
        <p:nvSpPr>
          <p:cNvPr id="125" name="object 6"/>
          <p:cNvSpPr/>
          <p:nvPr/>
        </p:nvSpPr>
        <p:spPr>
          <a:xfrm>
            <a:off x="2964906" y="1178150"/>
            <a:ext cx="2865120" cy="1651635"/>
          </a:xfrm>
          <a:custGeom>
            <a:avLst/>
            <a:gdLst/>
            <a:ahLst/>
            <a:cxnLst/>
            <a:rect l="l" t="t" r="r" b="b"/>
            <a:pathLst>
              <a:path w="2865120" h="1651635">
                <a:moveTo>
                  <a:pt x="2592567" y="0"/>
                </a:moveTo>
                <a:lnTo>
                  <a:pt x="272155" y="0"/>
                </a:lnTo>
                <a:lnTo>
                  <a:pt x="0" y="825764"/>
                </a:lnTo>
                <a:lnTo>
                  <a:pt x="272155" y="1651375"/>
                </a:lnTo>
                <a:lnTo>
                  <a:pt x="2592567" y="1651375"/>
                </a:lnTo>
                <a:lnTo>
                  <a:pt x="2864876" y="825764"/>
                </a:lnTo>
                <a:lnTo>
                  <a:pt x="2592567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 anchor="ctr"/>
          <a:lstStyle/>
          <a:p>
            <a:pPr marL="12700" marR="5080" indent="7620" algn="ctr"/>
            <a:r>
              <a:rPr lang="en-US" sz="2000" b="1" spc="-15" dirty="0">
                <a:solidFill>
                  <a:srgbClr val="FFFFFF"/>
                </a:solidFill>
                <a:cs typeface="Calibri"/>
              </a:rPr>
              <a:t>H</a:t>
            </a:r>
            <a:r>
              <a:rPr lang="en-US" sz="2000" b="1" spc="-35" dirty="0">
                <a:solidFill>
                  <a:srgbClr val="FFFFFF"/>
                </a:solidFill>
                <a:cs typeface="Calibri"/>
              </a:rPr>
              <a:t>y</a:t>
            </a:r>
            <a:r>
              <a:rPr lang="en-US" sz="2000" b="1" spc="-10" dirty="0">
                <a:solidFill>
                  <a:srgbClr val="FFFFFF"/>
                </a:solidFill>
                <a:cs typeface="Calibri"/>
              </a:rPr>
              <a:t>d</a:t>
            </a:r>
            <a:r>
              <a:rPr lang="en-US" sz="2000" b="1" spc="-45" dirty="0">
                <a:solidFill>
                  <a:srgbClr val="FFFFFF"/>
                </a:solidFill>
                <a:cs typeface="Calibri"/>
              </a:rPr>
              <a:t>r</a:t>
            </a:r>
            <a:r>
              <a:rPr lang="en-US" sz="2000" b="1" spc="-10" dirty="0">
                <a:solidFill>
                  <a:srgbClr val="FFFFFF"/>
                </a:solidFill>
                <a:cs typeface="Calibri"/>
              </a:rPr>
              <a:t>aul</a:t>
            </a:r>
            <a:r>
              <a:rPr lang="en-US" sz="2000" b="1" dirty="0">
                <a:solidFill>
                  <a:srgbClr val="FFFFFF"/>
                </a:solidFill>
                <a:cs typeface="Calibri"/>
              </a:rPr>
              <a:t>ic</a:t>
            </a:r>
            <a:r>
              <a:rPr lang="en-US"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FFFFFF"/>
                </a:solidFill>
                <a:cs typeface="Calibri"/>
              </a:rPr>
              <a:t>Simul</a:t>
            </a:r>
            <a:r>
              <a:rPr lang="en-US" sz="2000" b="1" spc="-25" dirty="0" smtClean="0">
                <a:solidFill>
                  <a:srgbClr val="FFFFFF"/>
                </a:solidFill>
                <a:cs typeface="Calibri"/>
              </a:rPr>
              <a:t>at</a:t>
            </a:r>
            <a:r>
              <a:rPr lang="en-US" sz="2000" b="1" spc="-20" dirty="0" smtClean="0">
                <a:solidFill>
                  <a:srgbClr val="FFFFFF"/>
                </a:solidFill>
                <a:cs typeface="Calibri"/>
              </a:rPr>
              <a:t>o</a:t>
            </a:r>
            <a:r>
              <a:rPr lang="en-US" sz="2000" b="1" dirty="0" smtClean="0">
                <a:solidFill>
                  <a:srgbClr val="FFFFFF"/>
                </a:solidFill>
                <a:cs typeface="Calibri"/>
              </a:rPr>
              <a:t>r</a:t>
            </a:r>
          </a:p>
          <a:p>
            <a:pPr marL="12700" marR="5080" indent="7620" algn="ctr"/>
            <a:r>
              <a:rPr lang="en-US" sz="2000" spc="-20" dirty="0">
                <a:solidFill>
                  <a:srgbClr val="FFFFFF"/>
                </a:solidFill>
                <a:cs typeface="Calibri"/>
              </a:rPr>
              <a:t>̴</a:t>
            </a:r>
            <a:r>
              <a:rPr lang="en-US" sz="2000" spc="-10" dirty="0">
                <a:solidFill>
                  <a:srgbClr val="FFFFFF"/>
                </a:solidFill>
                <a:cs typeface="Calibri"/>
              </a:rPr>
              <a:t>5</a:t>
            </a:r>
            <a:r>
              <a:rPr lang="en-US"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solidFill>
                  <a:srgbClr val="FFFFFF"/>
                </a:solidFill>
                <a:cs typeface="Calibri"/>
              </a:rPr>
              <a:t>s</a:t>
            </a:r>
            <a:r>
              <a:rPr lang="en-US" sz="2000" spc="-5" dirty="0" smtClean="0">
                <a:solidFill>
                  <a:srgbClr val="FFFFFF"/>
                </a:solidFill>
                <a:cs typeface="Calibri"/>
              </a:rPr>
              <a:t>e</a:t>
            </a:r>
            <a:r>
              <a:rPr lang="en-US" sz="2000" spc="-30" dirty="0" smtClean="0">
                <a:solidFill>
                  <a:srgbClr val="FFFFFF"/>
                </a:solidFill>
                <a:cs typeface="Calibri"/>
              </a:rPr>
              <a:t>c</a:t>
            </a:r>
            <a:r>
              <a:rPr lang="en-US" sz="2000" spc="-5" dirty="0" smtClean="0">
                <a:solidFill>
                  <a:srgbClr val="FFFFFF"/>
                </a:solidFill>
                <a:cs typeface="Calibri"/>
              </a:rPr>
              <a:t>ond</a:t>
            </a:r>
            <a:r>
              <a:rPr lang="en-US" sz="2000" dirty="0" smtClean="0">
                <a:solidFill>
                  <a:srgbClr val="FFFFFF"/>
                </a:solidFill>
                <a:cs typeface="Calibri"/>
              </a:rPr>
              <a:t>s</a:t>
            </a:r>
            <a:endParaRPr lang="en-US" sz="2000" dirty="0">
              <a:cs typeface="Calibri"/>
            </a:endParaRPr>
          </a:p>
        </p:txBody>
      </p:sp>
      <p:sp>
        <p:nvSpPr>
          <p:cNvPr id="127" name="Freccia in giù 126"/>
          <p:cNvSpPr/>
          <p:nvPr/>
        </p:nvSpPr>
        <p:spPr>
          <a:xfrm rot="16200000">
            <a:off x="5937725" y="1738286"/>
            <a:ext cx="533400" cy="531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bject 6"/>
          <p:cNvSpPr/>
          <p:nvPr/>
        </p:nvSpPr>
        <p:spPr>
          <a:xfrm>
            <a:off x="5001986" y="2003967"/>
            <a:ext cx="556260" cy="655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/>
          <p:cNvSpPr txBox="1"/>
          <p:nvPr/>
        </p:nvSpPr>
        <p:spPr>
          <a:xfrm>
            <a:off x="6502539" y="1668687"/>
            <a:ext cx="21011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600" b="1" spc="-15" dirty="0">
                <a:cs typeface="Calibri"/>
              </a:rPr>
              <a:t>Volume of contaminated water consumed by users </a:t>
            </a:r>
            <a:r>
              <a:rPr lang="en-US" sz="1600" b="1" spc="-15" dirty="0" smtClean="0">
                <a:cs typeface="Calibri"/>
              </a:rPr>
              <a:t>–</a:t>
            </a:r>
            <a:r>
              <a:rPr lang="en-US" sz="1600" b="1" spc="-15" dirty="0" smtClean="0">
                <a:solidFill>
                  <a:srgbClr val="C00000"/>
                </a:solidFill>
                <a:cs typeface="Calibri"/>
              </a:rPr>
              <a:t> 80’000 </a:t>
            </a:r>
            <a:r>
              <a:rPr lang="en-US" sz="1600" b="1" spc="-15" dirty="0" err="1" smtClean="0">
                <a:solidFill>
                  <a:srgbClr val="C00000"/>
                </a:solidFill>
                <a:cs typeface="Calibri"/>
              </a:rPr>
              <a:t>litres</a:t>
            </a:r>
            <a:endParaRPr lang="en-US" sz="1600" b="1" spc="-15" dirty="0">
              <a:solidFill>
                <a:srgbClr val="C00000"/>
              </a:solidFill>
              <a:cs typeface="Calibri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39925"/>
              </p:ext>
            </p:extLst>
          </p:nvPr>
        </p:nvGraphicFramePr>
        <p:xfrm>
          <a:off x="533400" y="891447"/>
          <a:ext cx="16764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∞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∞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Freccia in giù 93"/>
          <p:cNvSpPr/>
          <p:nvPr/>
        </p:nvSpPr>
        <p:spPr>
          <a:xfrm rot="16200000">
            <a:off x="2354287" y="1732478"/>
            <a:ext cx="533400" cy="531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6"/>
          <p:cNvSpPr/>
          <p:nvPr/>
        </p:nvSpPr>
        <p:spPr>
          <a:xfrm>
            <a:off x="2964906" y="4020503"/>
            <a:ext cx="2865120" cy="1651635"/>
          </a:xfrm>
          <a:custGeom>
            <a:avLst/>
            <a:gdLst/>
            <a:ahLst/>
            <a:cxnLst/>
            <a:rect l="l" t="t" r="r" b="b"/>
            <a:pathLst>
              <a:path w="2865120" h="1651635">
                <a:moveTo>
                  <a:pt x="2592567" y="0"/>
                </a:moveTo>
                <a:lnTo>
                  <a:pt x="272155" y="0"/>
                </a:lnTo>
                <a:lnTo>
                  <a:pt x="0" y="825764"/>
                </a:lnTo>
                <a:lnTo>
                  <a:pt x="272155" y="1651375"/>
                </a:lnTo>
                <a:lnTo>
                  <a:pt x="2592567" y="1651375"/>
                </a:lnTo>
                <a:lnTo>
                  <a:pt x="2864876" y="825764"/>
                </a:lnTo>
                <a:lnTo>
                  <a:pt x="2592567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 anchor="ctr"/>
          <a:lstStyle/>
          <a:p>
            <a:pPr marL="12700" marR="5080" indent="7620" algn="ctr"/>
            <a:r>
              <a:rPr lang="en-US" sz="2000" b="1" spc="-15" dirty="0">
                <a:solidFill>
                  <a:srgbClr val="FFFFFF"/>
                </a:solidFill>
                <a:cs typeface="Calibri"/>
              </a:rPr>
              <a:t>H</a:t>
            </a:r>
            <a:r>
              <a:rPr lang="en-US" sz="2000" b="1" spc="-35" dirty="0">
                <a:solidFill>
                  <a:srgbClr val="FFFFFF"/>
                </a:solidFill>
                <a:cs typeface="Calibri"/>
              </a:rPr>
              <a:t>y</a:t>
            </a:r>
            <a:r>
              <a:rPr lang="en-US" sz="2000" b="1" spc="-10" dirty="0">
                <a:solidFill>
                  <a:srgbClr val="FFFFFF"/>
                </a:solidFill>
                <a:cs typeface="Calibri"/>
              </a:rPr>
              <a:t>d</a:t>
            </a:r>
            <a:r>
              <a:rPr lang="en-US" sz="2000" b="1" spc="-45" dirty="0">
                <a:solidFill>
                  <a:srgbClr val="FFFFFF"/>
                </a:solidFill>
                <a:cs typeface="Calibri"/>
              </a:rPr>
              <a:t>r</a:t>
            </a:r>
            <a:r>
              <a:rPr lang="en-US" sz="2000" b="1" spc="-10" dirty="0">
                <a:solidFill>
                  <a:srgbClr val="FFFFFF"/>
                </a:solidFill>
                <a:cs typeface="Calibri"/>
              </a:rPr>
              <a:t>aul</a:t>
            </a:r>
            <a:r>
              <a:rPr lang="en-US" sz="2000" b="1" dirty="0">
                <a:solidFill>
                  <a:srgbClr val="FFFFFF"/>
                </a:solidFill>
                <a:cs typeface="Calibri"/>
              </a:rPr>
              <a:t>ic</a:t>
            </a:r>
            <a:r>
              <a:rPr lang="en-US"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solidFill>
                  <a:srgbClr val="FFFFFF"/>
                </a:solidFill>
                <a:cs typeface="Calibri"/>
              </a:rPr>
              <a:t>Simul</a:t>
            </a:r>
            <a:r>
              <a:rPr lang="en-US" sz="2000" b="1" spc="-25" dirty="0" smtClean="0">
                <a:solidFill>
                  <a:srgbClr val="FFFFFF"/>
                </a:solidFill>
                <a:cs typeface="Calibri"/>
              </a:rPr>
              <a:t>at</a:t>
            </a:r>
            <a:r>
              <a:rPr lang="en-US" sz="2000" b="1" spc="-20" dirty="0" smtClean="0">
                <a:solidFill>
                  <a:srgbClr val="FFFFFF"/>
                </a:solidFill>
                <a:cs typeface="Calibri"/>
              </a:rPr>
              <a:t>o</a:t>
            </a:r>
            <a:r>
              <a:rPr lang="en-US" sz="2000" b="1" dirty="0" smtClean="0">
                <a:solidFill>
                  <a:srgbClr val="FFFFFF"/>
                </a:solidFill>
                <a:cs typeface="Calibri"/>
              </a:rPr>
              <a:t>r</a:t>
            </a:r>
          </a:p>
          <a:p>
            <a:pPr marL="12700" marR="5080" indent="7620" algn="ctr"/>
            <a:r>
              <a:rPr lang="en-US" sz="2000" spc="-20" dirty="0">
                <a:solidFill>
                  <a:srgbClr val="FFFFFF"/>
                </a:solidFill>
                <a:cs typeface="Calibri"/>
              </a:rPr>
              <a:t>̴</a:t>
            </a:r>
            <a:r>
              <a:rPr lang="en-US" sz="2000" spc="-10" dirty="0">
                <a:solidFill>
                  <a:srgbClr val="FFFFFF"/>
                </a:solidFill>
                <a:cs typeface="Calibri"/>
              </a:rPr>
              <a:t>5</a:t>
            </a:r>
            <a:r>
              <a:rPr lang="en-US"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solidFill>
                  <a:srgbClr val="FFFFFF"/>
                </a:solidFill>
                <a:cs typeface="Calibri"/>
              </a:rPr>
              <a:t>s</a:t>
            </a:r>
            <a:r>
              <a:rPr lang="en-US" sz="2000" spc="-5" dirty="0" smtClean="0">
                <a:solidFill>
                  <a:srgbClr val="FFFFFF"/>
                </a:solidFill>
                <a:cs typeface="Calibri"/>
              </a:rPr>
              <a:t>e</a:t>
            </a:r>
            <a:r>
              <a:rPr lang="en-US" sz="2000" spc="-30" dirty="0" smtClean="0">
                <a:solidFill>
                  <a:srgbClr val="FFFFFF"/>
                </a:solidFill>
                <a:cs typeface="Calibri"/>
              </a:rPr>
              <a:t>c</a:t>
            </a:r>
            <a:r>
              <a:rPr lang="en-US" sz="2000" spc="-5" dirty="0" smtClean="0">
                <a:solidFill>
                  <a:srgbClr val="FFFFFF"/>
                </a:solidFill>
                <a:cs typeface="Calibri"/>
              </a:rPr>
              <a:t>ond</a:t>
            </a:r>
            <a:r>
              <a:rPr lang="en-US" sz="2000" dirty="0" smtClean="0">
                <a:solidFill>
                  <a:srgbClr val="FFFFFF"/>
                </a:solidFill>
                <a:cs typeface="Calibri"/>
              </a:rPr>
              <a:t>s</a:t>
            </a:r>
            <a:endParaRPr lang="en-US" sz="2000" dirty="0">
              <a:cs typeface="Calibri"/>
            </a:endParaRPr>
          </a:p>
        </p:txBody>
      </p:sp>
      <p:sp>
        <p:nvSpPr>
          <p:cNvPr id="12" name="Freccia in giù 11"/>
          <p:cNvSpPr/>
          <p:nvPr/>
        </p:nvSpPr>
        <p:spPr>
          <a:xfrm rot="16200000">
            <a:off x="5937725" y="4580639"/>
            <a:ext cx="533400" cy="531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6"/>
          <p:cNvSpPr/>
          <p:nvPr/>
        </p:nvSpPr>
        <p:spPr>
          <a:xfrm>
            <a:off x="5001986" y="4846320"/>
            <a:ext cx="556260" cy="655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asellaDiTesto 13"/>
          <p:cNvSpPr txBox="1"/>
          <p:nvPr/>
        </p:nvSpPr>
        <p:spPr>
          <a:xfrm>
            <a:off x="6502539" y="4511040"/>
            <a:ext cx="210116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600" b="1" spc="-15" dirty="0">
                <a:cs typeface="Calibri"/>
              </a:rPr>
              <a:t>Volume of contaminated water consumed by users </a:t>
            </a:r>
            <a:r>
              <a:rPr lang="en-US" sz="1600" b="1" spc="-15" dirty="0" smtClean="0">
                <a:cs typeface="Calibri"/>
              </a:rPr>
              <a:t>–</a:t>
            </a:r>
            <a:r>
              <a:rPr lang="en-US" sz="1600" b="1" spc="-15" dirty="0" smtClean="0">
                <a:solidFill>
                  <a:srgbClr val="C00000"/>
                </a:solidFill>
                <a:cs typeface="Calibri"/>
              </a:rPr>
              <a:t> 47’000 </a:t>
            </a:r>
            <a:r>
              <a:rPr lang="en-US" sz="1600" b="1" spc="-15" dirty="0" err="1" smtClean="0">
                <a:solidFill>
                  <a:srgbClr val="C00000"/>
                </a:solidFill>
                <a:cs typeface="Calibri"/>
              </a:rPr>
              <a:t>litres</a:t>
            </a:r>
            <a:endParaRPr lang="en-US" sz="1600" b="1" spc="-15" dirty="0">
              <a:solidFill>
                <a:srgbClr val="C00000"/>
              </a:solidFill>
              <a:cs typeface="Calibri"/>
            </a:endParaRPr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74921"/>
              </p:ext>
            </p:extLst>
          </p:nvPr>
        </p:nvGraphicFramePr>
        <p:xfrm>
          <a:off x="533400" y="3733800"/>
          <a:ext cx="16764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4’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Freccia in giù 15"/>
          <p:cNvSpPr/>
          <p:nvPr/>
        </p:nvSpPr>
        <p:spPr>
          <a:xfrm rot="16200000">
            <a:off x="2354287" y="4574831"/>
            <a:ext cx="533400" cy="531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lindro 2"/>
          <p:cNvSpPr/>
          <p:nvPr/>
        </p:nvSpPr>
        <p:spPr>
          <a:xfrm>
            <a:off x="8663577" y="1124019"/>
            <a:ext cx="381000" cy="1291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lindro 17"/>
          <p:cNvSpPr/>
          <p:nvPr/>
        </p:nvSpPr>
        <p:spPr>
          <a:xfrm>
            <a:off x="8678091" y="4579620"/>
            <a:ext cx="381000" cy="6636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27" y="2139065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28" y="1850842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29" y="1564420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029" y="1286528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047" y="4993339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ndpea\Dropbox\DOCS\domanda dottorato\presentazione finale\1066px-Skull_and_crossbone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13" y="4724400"/>
            <a:ext cx="237087" cy="22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/>
          <p:cNvSpPr/>
          <p:nvPr/>
        </p:nvSpPr>
        <p:spPr>
          <a:xfrm>
            <a:off x="1462301" y="2496503"/>
            <a:ext cx="6090821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400" dirty="0" smtClean="0">
                <a:solidFill>
                  <a:srgbClr val="C00000"/>
                </a:solidFill>
              </a:rPr>
              <a:t>MAX 500 EVALUATIONS</a:t>
            </a:r>
            <a:endParaRPr lang="en-GB" sz="4400" b="1" dirty="0">
              <a:solidFill>
                <a:srgbClr val="C00000"/>
              </a:solidFill>
            </a:endParaRPr>
          </a:p>
        </p:txBody>
      </p:sp>
      <p:grpSp>
        <p:nvGrpSpPr>
          <p:cNvPr id="46" name="Gruppo 45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7" name="Ovale 46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Connettore 1 47"/>
            <p:cNvCxnSpPr>
              <a:stCxn id="47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Ovale 48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50" name="Connettore 1 49"/>
            <p:cNvCxnSpPr>
              <a:stCxn id="49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Connettore 1 51"/>
            <p:cNvCxnSpPr>
              <a:stCxn id="51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Connettore 1 53"/>
            <p:cNvCxnSpPr>
              <a:stCxn id="53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>
              <a:stCxn id="55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e 57"/>
            <p:cNvSpPr/>
            <p:nvPr/>
          </p:nvSpPr>
          <p:spPr>
            <a:xfrm>
              <a:off x="7120417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9" name="Ovale 58"/>
            <p:cNvSpPr/>
            <p:nvPr/>
          </p:nvSpPr>
          <p:spPr>
            <a:xfrm>
              <a:off x="7257795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7413194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5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"/>
    </mc:Choice>
    <mc:Fallback xmlns="">
      <p:transition spd="slow" advTm="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44" y="5048995"/>
            <a:ext cx="1408256" cy="3084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3" name="CasellaDiTesto 42"/>
          <p:cNvSpPr txBox="1"/>
          <p:nvPr/>
        </p:nvSpPr>
        <p:spPr>
          <a:xfrm>
            <a:off x="381000" y="457200"/>
            <a:ext cx="8458200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dirty="0" smtClean="0">
                <a:latin typeface="+mj-lt"/>
              </a:rPr>
              <a:t>Previous work:</a:t>
            </a:r>
            <a:endParaRPr lang="en-US" spc="-15" dirty="0">
              <a:latin typeface="+mj-lt"/>
              <a:cs typeface="Calibri"/>
            </a:endParaRPr>
          </a:p>
          <a:p>
            <a:pPr marL="755650" lvl="1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Genetic Algorithms EVOCOP 2012 + Journal of AI 2013</a:t>
            </a:r>
          </a:p>
          <a:p>
            <a:pPr marL="755650" lvl="1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Path-relinking</a:t>
            </a:r>
          </a:p>
          <a:p>
            <a:pPr marL="1212850" lvl="2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very preliminary results at IFORS 2014</a:t>
            </a:r>
          </a:p>
          <a:p>
            <a:pPr marL="1212850" lvl="2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first stable results Ph.D. Thesis, March 2015</a:t>
            </a:r>
          </a:p>
          <a:p>
            <a:pPr marL="1212850" lvl="2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stable results at AI*IA 2015 in September (best application paper)</a:t>
            </a:r>
          </a:p>
          <a:p>
            <a:pPr marL="1212850" lvl="2" indent="-285750">
              <a:buFontTx/>
              <a:buChar char="-"/>
            </a:pPr>
            <a:r>
              <a:rPr lang="en-US" spc="-15" dirty="0" smtClean="0">
                <a:latin typeface="+mj-lt"/>
                <a:cs typeface="Calibri"/>
              </a:rPr>
              <a:t>extended results published in the journal  “</a:t>
            </a:r>
            <a:r>
              <a:rPr lang="en-US" spc="-15" dirty="0" err="1" smtClean="0">
                <a:latin typeface="+mj-lt"/>
                <a:cs typeface="Calibri"/>
              </a:rPr>
              <a:t>Intelligenza</a:t>
            </a:r>
            <a:r>
              <a:rPr lang="en-US" spc="-15" dirty="0" smtClean="0">
                <a:latin typeface="+mj-lt"/>
                <a:cs typeface="Calibri"/>
              </a:rPr>
              <a:t> </a:t>
            </a:r>
            <a:r>
              <a:rPr lang="en-US" spc="-15" dirty="0" err="1" smtClean="0">
                <a:latin typeface="+mj-lt"/>
                <a:cs typeface="Calibri"/>
              </a:rPr>
              <a:t>Artificiale</a:t>
            </a:r>
            <a:r>
              <a:rPr lang="en-US" spc="-15" dirty="0" smtClean="0">
                <a:latin typeface="+mj-lt"/>
                <a:cs typeface="Calibri"/>
              </a:rPr>
              <a:t>”</a:t>
            </a:r>
            <a:endParaRPr lang="en-US" spc="-15" dirty="0">
              <a:latin typeface="+mj-lt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4124325" cy="25380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Freccia a destra 2"/>
          <p:cNvSpPr/>
          <p:nvPr/>
        </p:nvSpPr>
        <p:spPr>
          <a:xfrm>
            <a:off x="5410200" y="3792555"/>
            <a:ext cx="762000" cy="5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ccia a destra 18"/>
          <p:cNvSpPr/>
          <p:nvPr/>
        </p:nvSpPr>
        <p:spPr>
          <a:xfrm>
            <a:off x="5562600" y="3944955"/>
            <a:ext cx="762000" cy="5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ccia a destra 19"/>
          <p:cNvSpPr/>
          <p:nvPr/>
        </p:nvSpPr>
        <p:spPr>
          <a:xfrm>
            <a:off x="5715000" y="4097355"/>
            <a:ext cx="762000" cy="5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ccia a destra 20"/>
          <p:cNvSpPr/>
          <p:nvPr/>
        </p:nvSpPr>
        <p:spPr>
          <a:xfrm>
            <a:off x="5867400" y="4249755"/>
            <a:ext cx="762000" cy="5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ccia a destra 21"/>
          <p:cNvSpPr/>
          <p:nvPr/>
        </p:nvSpPr>
        <p:spPr>
          <a:xfrm>
            <a:off x="6019800" y="4402155"/>
            <a:ext cx="762000" cy="55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arrotondato 3"/>
          <p:cNvSpPr/>
          <p:nvPr/>
        </p:nvSpPr>
        <p:spPr>
          <a:xfrm>
            <a:off x="6858000" y="3581400"/>
            <a:ext cx="1981200" cy="1776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RELINKING</a:t>
            </a:r>
          </a:p>
        </p:txBody>
      </p:sp>
      <p:grpSp>
        <p:nvGrpSpPr>
          <p:cNvPr id="39" name="Gruppo 38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0" name="Ovale 39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Connettore 1 40"/>
            <p:cNvCxnSpPr>
              <a:stCxn id="40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44" name="Connettore 1 43"/>
            <p:cNvCxnSpPr>
              <a:stCxn id="42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Connettore 1 45"/>
            <p:cNvCxnSpPr>
              <a:stCxn id="45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Ovale 46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Connettore 1 47"/>
            <p:cNvCxnSpPr>
              <a:stCxn id="47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e 48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ttore 1 49"/>
            <p:cNvCxnSpPr>
              <a:stCxn id="49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e 51"/>
            <p:cNvSpPr/>
            <p:nvPr/>
          </p:nvSpPr>
          <p:spPr>
            <a:xfrm>
              <a:off x="7120417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3" name="Ovale 52"/>
            <p:cNvSpPr/>
            <p:nvPr/>
          </p:nvSpPr>
          <p:spPr>
            <a:xfrm>
              <a:off x="7257795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4" name="Ovale 53"/>
            <p:cNvSpPr/>
            <p:nvPr/>
          </p:nvSpPr>
          <p:spPr>
            <a:xfrm>
              <a:off x="7413194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9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Experiments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53067"/>
            <a:ext cx="8705271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3739490" y="5720266"/>
            <a:ext cx="1975028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l-GR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Δ</a:t>
            </a: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= best(</a:t>
            </a:r>
            <a:r>
              <a:rPr lang="it-IT" sz="24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rs</a:t>
            </a:r>
            <a:r>
              <a:rPr lang="it-IT" sz="24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) - </a:t>
            </a:r>
            <a:r>
              <a:rPr lang="it-IT" sz="2400" b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Vx</a:t>
            </a:r>
            <a:endParaRPr lang="en-GB" sz="2400" b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7" name="Ovale 6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nettore 1 7"/>
            <p:cNvCxnSpPr>
              <a:stCxn id="7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Ovale 8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0" name="Connettore 1 9"/>
            <p:cNvCxnSpPr>
              <a:stCxn id="9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Ovale 10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>
              <a:stCxn id="11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ttore 1 13"/>
            <p:cNvCxnSpPr>
              <a:stCxn id="13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Ovale 14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>
              <a:stCxn id="15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e 16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e 18"/>
            <p:cNvSpPr/>
            <p:nvPr/>
          </p:nvSpPr>
          <p:spPr>
            <a:xfrm>
              <a:off x="8302801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20" name="Ovale 19"/>
            <p:cNvSpPr/>
            <p:nvPr/>
          </p:nvSpPr>
          <p:spPr>
            <a:xfrm>
              <a:off x="8458200" y="11560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Results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55059" cy="426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9" y="5715000"/>
            <a:ext cx="72913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7" name="Ovale 6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nettore 1 7"/>
            <p:cNvCxnSpPr>
              <a:stCxn id="7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Ovale 8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10" name="Connettore 1 9"/>
            <p:cNvCxnSpPr>
              <a:stCxn id="9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Ovale 10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>
              <a:stCxn id="11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ttore 1 13"/>
            <p:cNvCxnSpPr>
              <a:stCxn id="13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Ovale 14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>
              <a:stCxn id="15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e 16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e 17"/>
            <p:cNvSpPr/>
            <p:nvPr/>
          </p:nvSpPr>
          <p:spPr>
            <a:xfrm>
              <a:off x="8302801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19" name="Ovale 18"/>
            <p:cNvSpPr/>
            <p:nvPr/>
          </p:nvSpPr>
          <p:spPr>
            <a:xfrm>
              <a:off x="8458200" y="11560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8077199" y="1600200"/>
            <a:ext cx="843609" cy="24622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Solution</a:t>
            </a:r>
            <a:endParaRPr lang="en-GB" sz="1600" b="1" spc="-15" dirty="0">
              <a:latin typeface="Calibri"/>
              <a:cs typeface="Calibri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7914568" y="1237534"/>
            <a:ext cx="969817" cy="38472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|quantum|</a:t>
            </a:r>
          </a:p>
          <a:p>
            <a:pPr marL="12700">
              <a:lnSpc>
                <a:spcPct val="100000"/>
              </a:lnSpc>
            </a:pPr>
            <a:endParaRPr lang="it-IT" sz="900" b="1" spc="-15" dirty="0" smtClean="0">
              <a:latin typeface="Calibri"/>
              <a:cs typeface="Calibri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8077200" y="1846421"/>
            <a:ext cx="954059" cy="24622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Neighbour</a:t>
            </a:r>
            <a:r>
              <a:rPr lang="it-IT" sz="1600" b="1" spc="-15" dirty="0" smtClean="0">
                <a:latin typeface="Calibri"/>
                <a:cs typeface="Calibri"/>
              </a:rPr>
              <a:t>.</a:t>
            </a:r>
            <a:endParaRPr lang="en-GB" sz="1600" b="1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8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err="1" smtClean="0">
                <a:latin typeface="Calibri"/>
                <a:cs typeface="Calibri"/>
              </a:rPr>
              <a:t>Conclusions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914400"/>
            <a:ext cx="9144000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pc="-15" dirty="0" smtClean="0"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pc="-15" dirty="0"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pc="-15" dirty="0" err="1" smtClean="0">
                <a:cs typeface="Calibri"/>
              </a:rPr>
              <a:t>It’s</a:t>
            </a:r>
            <a:r>
              <a:rPr lang="it-IT" spc="-15" dirty="0" smtClean="0">
                <a:cs typeface="Calibri"/>
              </a:rPr>
              <a:t> </a:t>
            </a:r>
            <a:r>
              <a:rPr lang="it-IT" spc="-15" dirty="0">
                <a:cs typeface="Calibri"/>
              </a:rPr>
              <a:t>a </a:t>
            </a:r>
            <a:r>
              <a:rPr lang="it-IT" b="1" spc="-15" dirty="0" err="1">
                <a:cs typeface="Calibri"/>
              </a:rPr>
              <a:t>generalization</a:t>
            </a:r>
            <a:r>
              <a:rPr lang="it-IT" spc="-15" dirty="0">
                <a:cs typeface="Calibri"/>
              </a:rPr>
              <a:t> of </a:t>
            </a:r>
            <a:r>
              <a:rPr lang="it-IT" spc="-15" dirty="0" err="1">
                <a:cs typeface="Calibri"/>
              </a:rPr>
              <a:t>path-relinking</a:t>
            </a:r>
            <a:r>
              <a:rPr lang="it-IT" spc="-15" dirty="0">
                <a:cs typeface="Calibri"/>
              </a:rPr>
              <a:t> </a:t>
            </a:r>
            <a:r>
              <a:rPr lang="it-IT" spc="-15" dirty="0" err="1" smtClean="0">
                <a:cs typeface="Calibri"/>
              </a:rPr>
              <a:t>because</a:t>
            </a:r>
            <a:r>
              <a:rPr lang="it-IT" spc="-15" dirty="0" smtClean="0">
                <a:cs typeface="Calibri"/>
              </a:rPr>
              <a:t> </a:t>
            </a:r>
            <a:r>
              <a:rPr lang="it-IT" spc="-15" dirty="0" err="1" smtClean="0">
                <a:cs typeface="Calibri"/>
              </a:rPr>
              <a:t>it</a:t>
            </a:r>
            <a:r>
              <a:rPr lang="it-IT" spc="-15" dirty="0" smtClean="0">
                <a:cs typeface="Calibri"/>
              </a:rPr>
              <a:t> </a:t>
            </a:r>
            <a:r>
              <a:rPr lang="it-IT" b="1" spc="-15" dirty="0" err="1" smtClean="0">
                <a:cs typeface="Calibri"/>
              </a:rPr>
              <a:t>collapses</a:t>
            </a:r>
            <a:r>
              <a:rPr lang="it-IT" spc="-15" dirty="0" smtClean="0">
                <a:cs typeface="Calibri"/>
              </a:rPr>
              <a:t> to </a:t>
            </a:r>
            <a:r>
              <a:rPr lang="it-IT" spc="-15" dirty="0" err="1" smtClean="0">
                <a:cs typeface="Calibri"/>
              </a:rPr>
              <a:t>existing</a:t>
            </a:r>
            <a:r>
              <a:rPr lang="it-IT" spc="-15" dirty="0" smtClean="0">
                <a:cs typeface="Calibri"/>
              </a:rPr>
              <a:t> </a:t>
            </a:r>
            <a:r>
              <a:rPr lang="it-IT" spc="-15" dirty="0" err="1" smtClean="0">
                <a:cs typeface="Calibri"/>
              </a:rPr>
              <a:t>versions</a:t>
            </a:r>
            <a:r>
              <a:rPr lang="it-IT" spc="-15" dirty="0" smtClean="0">
                <a:cs typeface="Calibri"/>
              </a:rPr>
              <a:t> </a:t>
            </a:r>
            <a:r>
              <a:rPr lang="it-IT" spc="-15" dirty="0" err="1" smtClean="0">
                <a:cs typeface="Calibri"/>
              </a:rPr>
              <a:t>when</a:t>
            </a:r>
            <a:r>
              <a:rPr lang="it-IT" spc="-15" dirty="0" smtClean="0">
                <a:cs typeface="Calibri"/>
              </a:rPr>
              <a:t>:</a:t>
            </a:r>
            <a:endParaRPr lang="it-IT" spc="-15" dirty="0">
              <a:cs typeface="Calibri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err="1" smtClean="0">
                <a:cs typeface="Calibri"/>
              </a:rPr>
              <a:t>N</a:t>
            </a:r>
            <a:r>
              <a:rPr lang="it-IT" spc="-15" baseline="-25000" dirty="0" err="1" smtClean="0">
                <a:cs typeface="Calibri"/>
              </a:rPr>
              <a:t>pr</a:t>
            </a:r>
            <a:r>
              <a:rPr lang="it-IT" spc="-15" dirty="0" smtClean="0">
                <a:cs typeface="Calibri"/>
              </a:rPr>
              <a:t>=1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smtClean="0">
                <a:latin typeface="Calibri"/>
                <a:cs typeface="Calibri"/>
              </a:rPr>
              <a:t>|quantum|=</a:t>
            </a:r>
            <a:r>
              <a:rPr lang="it-IT" spc="-15" dirty="0" err="1" smtClean="0">
                <a:latin typeface="Calibri"/>
                <a:cs typeface="Calibri"/>
              </a:rPr>
              <a:t>path</a:t>
            </a:r>
            <a:endParaRPr lang="it-IT" spc="-15" dirty="0" smtClean="0">
              <a:latin typeface="Calibri"/>
              <a:cs typeface="Calibri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smtClean="0">
                <a:latin typeface="Calibri"/>
                <a:cs typeface="Calibri"/>
              </a:rPr>
              <a:t>(e.g., </a:t>
            </a:r>
            <a:r>
              <a:rPr lang="it-IT" spc="-15" dirty="0" err="1" smtClean="0">
                <a:latin typeface="Calibri"/>
                <a:cs typeface="Calibri"/>
              </a:rPr>
              <a:t>truncated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path-relinking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is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cs typeface="Calibri"/>
              </a:rPr>
              <a:t>N</a:t>
            </a:r>
            <a:r>
              <a:rPr lang="it-IT" spc="-15" baseline="-25000" dirty="0" err="1" smtClean="0">
                <a:cs typeface="Calibri"/>
              </a:rPr>
              <a:t>pr</a:t>
            </a:r>
            <a:r>
              <a:rPr lang="it-IT" spc="-15" dirty="0" smtClean="0">
                <a:cs typeface="Calibri"/>
              </a:rPr>
              <a:t>=1 &amp; </a:t>
            </a:r>
            <a:r>
              <a:rPr lang="it-IT" spc="-15" dirty="0">
                <a:cs typeface="Calibri"/>
              </a:rPr>
              <a:t>|</a:t>
            </a:r>
            <a:r>
              <a:rPr lang="it-IT" spc="-15" dirty="0" smtClean="0">
                <a:cs typeface="Calibri"/>
              </a:rPr>
              <a:t>quantum|&lt;</a:t>
            </a:r>
            <a:r>
              <a:rPr lang="it-IT" spc="-15" dirty="0" err="1" smtClean="0">
                <a:cs typeface="Calibri"/>
              </a:rPr>
              <a:t>path</a:t>
            </a:r>
            <a:r>
              <a:rPr lang="it-IT" spc="-15" dirty="0" smtClean="0">
                <a:cs typeface="Calibri"/>
              </a:rPr>
              <a:t>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endParaRPr lang="it-IT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pc="-15" dirty="0" err="1" smtClean="0">
                <a:latin typeface="Calibri"/>
                <a:cs typeface="Calibri"/>
              </a:rPr>
              <a:t>This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framework</a:t>
            </a:r>
            <a:r>
              <a:rPr lang="it-IT" spc="-15" dirty="0" smtClean="0">
                <a:latin typeface="Calibri"/>
                <a:cs typeface="Calibri"/>
              </a:rPr>
              <a:t> can </a:t>
            </a:r>
            <a:r>
              <a:rPr lang="it-IT" b="1" spc="-15" dirty="0" smtClean="0">
                <a:latin typeface="Calibri"/>
                <a:cs typeface="Calibri"/>
              </a:rPr>
              <a:t>exploit the </a:t>
            </a:r>
            <a:r>
              <a:rPr lang="it-IT" b="1" i="1" spc="-15" dirty="0" err="1" smtClean="0">
                <a:latin typeface="Calibri"/>
                <a:cs typeface="Calibri"/>
              </a:rPr>
              <a:t>active</a:t>
            </a:r>
            <a:r>
              <a:rPr lang="it-IT" b="1" i="1" spc="-15" dirty="0" smtClean="0">
                <a:latin typeface="Calibri"/>
                <a:cs typeface="Calibri"/>
              </a:rPr>
              <a:t> </a:t>
            </a:r>
            <a:r>
              <a:rPr lang="it-IT" b="1" spc="-15" dirty="0" err="1" smtClean="0">
                <a:latin typeface="Calibri"/>
                <a:cs typeface="Calibri"/>
              </a:rPr>
              <a:t>knowledge</a:t>
            </a:r>
            <a:r>
              <a:rPr lang="it-IT" spc="-15" dirty="0" smtClean="0">
                <a:latin typeface="Calibri"/>
                <a:cs typeface="Calibri"/>
              </a:rPr>
              <a:t> to drive the </a:t>
            </a:r>
            <a:r>
              <a:rPr lang="it-IT" spc="-15" dirty="0" err="1" smtClean="0">
                <a:latin typeface="Calibri"/>
                <a:cs typeface="Calibri"/>
              </a:rPr>
              <a:t>search</a:t>
            </a:r>
            <a:endParaRPr lang="it-IT" spc="-15" dirty="0" smtClean="0">
              <a:latin typeface="Calibri"/>
              <a:cs typeface="Calibri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err="1" smtClean="0">
                <a:latin typeface="Calibri"/>
                <a:cs typeface="Calibri"/>
              </a:rPr>
              <a:t>Existing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knowledge</a:t>
            </a:r>
            <a:r>
              <a:rPr lang="it-IT" spc="-15" dirty="0" smtClean="0">
                <a:latin typeface="Calibri"/>
                <a:cs typeface="Calibri"/>
              </a:rPr>
              <a:t> can be </a:t>
            </a:r>
            <a:r>
              <a:rPr lang="it-IT" spc="-15" dirty="0" err="1" smtClean="0">
                <a:latin typeface="Calibri"/>
                <a:cs typeface="Calibri"/>
              </a:rPr>
              <a:t>updated</a:t>
            </a:r>
            <a:r>
              <a:rPr lang="it-IT" spc="-15" dirty="0" smtClean="0">
                <a:latin typeface="Calibri"/>
                <a:cs typeface="Calibri"/>
              </a:rPr>
              <a:t> and </a:t>
            </a:r>
            <a:r>
              <a:rPr lang="it-IT" spc="-15" dirty="0" err="1" smtClean="0">
                <a:latin typeface="Calibri"/>
                <a:cs typeface="Calibri"/>
              </a:rPr>
              <a:t>analyzed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b="1" spc="-15" dirty="0" err="1" smtClean="0">
                <a:latin typeface="Calibri"/>
                <a:cs typeface="Calibri"/>
              </a:rPr>
              <a:t>any</a:t>
            </a:r>
            <a:r>
              <a:rPr lang="it-IT" b="1" spc="-15" dirty="0" smtClean="0">
                <a:latin typeface="Calibri"/>
                <a:cs typeface="Calibri"/>
              </a:rPr>
              <a:t> time</a:t>
            </a:r>
            <a:r>
              <a:rPr lang="it-IT" spc="-15" dirty="0" smtClean="0">
                <a:latin typeface="Calibri"/>
                <a:cs typeface="Calibri"/>
              </a:rPr>
              <a:t> (</a:t>
            </a:r>
            <a:r>
              <a:rPr lang="it-IT" spc="-15" dirty="0" err="1" smtClean="0">
                <a:latin typeface="Calibri"/>
                <a:cs typeface="Calibri"/>
              </a:rPr>
              <a:t>between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quantums</a:t>
            </a:r>
            <a:r>
              <a:rPr lang="it-IT" spc="-15" dirty="0" smtClean="0">
                <a:latin typeface="Calibri"/>
                <a:cs typeface="Calibri"/>
              </a:rPr>
              <a:t>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b="1" spc="-15" dirty="0" err="1" smtClean="0">
                <a:latin typeface="Calibri"/>
                <a:cs typeface="Calibri"/>
              </a:rPr>
              <a:t>priority</a:t>
            </a:r>
            <a:r>
              <a:rPr lang="it-IT" b="1" spc="-15" dirty="0" smtClean="0">
                <a:latin typeface="Calibri"/>
                <a:cs typeface="Calibri"/>
              </a:rPr>
              <a:t>=f(</a:t>
            </a:r>
            <a:r>
              <a:rPr lang="it-IT" b="1" spc="-15" dirty="0" err="1" smtClean="0">
                <a:latin typeface="Calibri"/>
                <a:cs typeface="Calibri"/>
              </a:rPr>
              <a:t>active</a:t>
            </a:r>
            <a:r>
              <a:rPr lang="it-IT" b="1" spc="-15" dirty="0" smtClean="0">
                <a:latin typeface="Calibri"/>
                <a:cs typeface="Calibri"/>
              </a:rPr>
              <a:t> </a:t>
            </a:r>
            <a:r>
              <a:rPr lang="it-IT" b="1" spc="-15" dirty="0" err="1" smtClean="0">
                <a:latin typeface="Calibri"/>
                <a:cs typeface="Calibri"/>
              </a:rPr>
              <a:t>knowledge</a:t>
            </a:r>
            <a:r>
              <a:rPr lang="it-IT" b="1" spc="-15" dirty="0" smtClean="0">
                <a:latin typeface="Calibri"/>
                <a:cs typeface="Calibri"/>
              </a:rPr>
              <a:t>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b="1" spc="-15" dirty="0" err="1" smtClean="0">
                <a:latin typeface="Calibri"/>
                <a:cs typeface="Calibri"/>
              </a:rPr>
              <a:t>Priority</a:t>
            </a:r>
            <a:r>
              <a:rPr lang="it-IT" b="1" spc="-15" dirty="0" smtClean="0">
                <a:latin typeface="Calibri"/>
                <a:cs typeface="Calibri"/>
              </a:rPr>
              <a:t>   </a:t>
            </a:r>
            <a:r>
              <a:rPr lang="it-IT" sz="2400" b="1" spc="-15" dirty="0" smtClean="0">
                <a:latin typeface="Calibri"/>
                <a:cs typeface="Calibri"/>
                <a:sym typeface="Symbol"/>
              </a:rPr>
              <a:t></a:t>
            </a:r>
            <a:r>
              <a:rPr lang="it-IT" b="1" spc="-15" dirty="0" smtClean="0">
                <a:latin typeface="Calibri"/>
                <a:cs typeface="Calibri"/>
                <a:sym typeface="Symbol"/>
              </a:rPr>
              <a:t>  </a:t>
            </a:r>
            <a:r>
              <a:rPr lang="it-IT" b="1" spc="-15" dirty="0" err="1" smtClean="0">
                <a:latin typeface="Calibri"/>
                <a:cs typeface="Calibri"/>
              </a:rPr>
              <a:t>concurrency</a:t>
            </a:r>
            <a:endParaRPr lang="it-IT" b="1" spc="-15" dirty="0" smtClean="0">
              <a:latin typeface="Calibri"/>
              <a:cs typeface="Calibri"/>
            </a:endParaRPr>
          </a:p>
          <a:p>
            <a:pPr marL="469900" lvl="1"/>
            <a:endParaRPr lang="it-IT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pc="-15" dirty="0" err="1" smtClean="0">
                <a:latin typeface="Calibri"/>
                <a:cs typeface="Calibri"/>
              </a:rPr>
              <a:t>Concurrent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err="1" smtClean="0">
                <a:latin typeface="Calibri"/>
                <a:cs typeface="Calibri"/>
              </a:rPr>
              <a:t>path-relinking</a:t>
            </a:r>
            <a:r>
              <a:rPr lang="it-IT" spc="-15" smtClean="0">
                <a:latin typeface="Calibri"/>
                <a:cs typeface="Calibri"/>
              </a:rPr>
              <a:t>  </a:t>
            </a:r>
            <a:r>
              <a:rPr lang="it-IT" spc="-15" dirty="0" smtClean="0">
                <a:latin typeface="Calibri"/>
                <a:cs typeface="Calibri"/>
              </a:rPr>
              <a:t>more </a:t>
            </a:r>
            <a:r>
              <a:rPr lang="it-IT" b="1" spc="-15" dirty="0" err="1" smtClean="0">
                <a:latin typeface="Calibri"/>
                <a:cs typeface="Calibri"/>
              </a:rPr>
              <a:t>effective</a:t>
            </a:r>
            <a:r>
              <a:rPr lang="it-IT" spc="-15" dirty="0" smtClean="0">
                <a:latin typeface="Calibri"/>
                <a:cs typeface="Calibri"/>
              </a:rPr>
              <a:t> in </a:t>
            </a:r>
            <a:r>
              <a:rPr lang="it-IT" b="1" spc="-15" dirty="0" err="1" smtClean="0">
                <a:latin typeface="Calibri"/>
                <a:cs typeface="Calibri"/>
              </a:rPr>
              <a:t>simulation-optimization</a:t>
            </a:r>
            <a:endParaRPr lang="it-IT" b="1" spc="-15" dirty="0" smtClean="0">
              <a:latin typeface="Calibri"/>
              <a:cs typeface="Calibri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err="1" smtClean="0">
                <a:cs typeface="Calibri"/>
              </a:rPr>
              <a:t>N</a:t>
            </a:r>
            <a:r>
              <a:rPr lang="it-IT" spc="-15" baseline="-25000" dirty="0" err="1" smtClean="0">
                <a:cs typeface="Calibri"/>
              </a:rPr>
              <a:t>pr</a:t>
            </a:r>
            <a:r>
              <a:rPr lang="it-IT" spc="-15" dirty="0" smtClean="0">
                <a:cs typeface="Calibri"/>
              </a:rPr>
              <a:t>&gt;1 </a:t>
            </a:r>
            <a:r>
              <a:rPr lang="it-IT" b="1" spc="-15" dirty="0">
                <a:cs typeface="Calibri"/>
                <a:sym typeface="Symbol"/>
              </a:rPr>
              <a:t> </a:t>
            </a:r>
            <a:r>
              <a:rPr lang="it-IT" b="1" spc="-15" dirty="0" smtClean="0">
                <a:cs typeface="Calibri"/>
                <a:sym typeface="Symbol"/>
              </a:rPr>
              <a:t> </a:t>
            </a:r>
            <a:r>
              <a:rPr lang="it-IT" spc="-15" dirty="0" smtClean="0">
                <a:cs typeface="Calibri"/>
                <a:sym typeface="Symbol"/>
              </a:rPr>
              <a:t>(more) </a:t>
            </a:r>
            <a:r>
              <a:rPr lang="it-IT" b="1" i="1" spc="-15" dirty="0" err="1" smtClean="0">
                <a:latin typeface="Calibri"/>
                <a:cs typeface="Calibri"/>
              </a:rPr>
              <a:t>active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  <a:r>
              <a:rPr lang="it-IT" spc="-15" dirty="0" err="1" smtClean="0">
                <a:latin typeface="Calibri"/>
                <a:cs typeface="Calibri"/>
              </a:rPr>
              <a:t>knowledge</a:t>
            </a:r>
            <a:r>
              <a:rPr lang="it-IT" spc="-15" dirty="0" smtClean="0">
                <a:latin typeface="Calibri"/>
                <a:cs typeface="Calibri"/>
              </a:rPr>
              <a:t> 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smtClean="0">
                <a:cs typeface="Calibri"/>
              </a:rPr>
              <a:t>|quantum|&lt;</a:t>
            </a:r>
            <a:r>
              <a:rPr lang="it-IT" spc="-15" dirty="0" err="1" smtClean="0">
                <a:cs typeface="Calibri"/>
              </a:rPr>
              <a:t>path</a:t>
            </a:r>
            <a:r>
              <a:rPr lang="it-IT" spc="-15" dirty="0" smtClean="0">
                <a:cs typeface="Calibri"/>
              </a:rPr>
              <a:t> </a:t>
            </a:r>
            <a:r>
              <a:rPr lang="it-IT" b="1" spc="-15" dirty="0" smtClean="0">
                <a:cs typeface="Calibri"/>
                <a:sym typeface="Symbol"/>
              </a:rPr>
              <a:t> </a:t>
            </a:r>
            <a:r>
              <a:rPr lang="it-IT" b="1" spc="-15" dirty="0" err="1" smtClean="0">
                <a:cs typeface="Calibri"/>
                <a:sym typeface="Symbol"/>
              </a:rPr>
              <a:t>many</a:t>
            </a:r>
            <a:r>
              <a:rPr lang="it-IT" b="1" spc="-15" dirty="0" smtClean="0">
                <a:cs typeface="Calibri"/>
                <a:sym typeface="Symbol"/>
              </a:rPr>
              <a:t> more </a:t>
            </a:r>
            <a:r>
              <a:rPr lang="it-IT" b="1" spc="-15" dirty="0" err="1" smtClean="0">
                <a:cs typeface="Calibri"/>
                <a:sym typeface="Symbol"/>
              </a:rPr>
              <a:t>decision</a:t>
            </a:r>
            <a:r>
              <a:rPr lang="it-IT" b="1" spc="-15" dirty="0" smtClean="0">
                <a:cs typeface="Calibri"/>
                <a:sym typeface="Symbol"/>
              </a:rPr>
              <a:t> </a:t>
            </a:r>
            <a:r>
              <a:rPr lang="it-IT" b="1" spc="-15" dirty="0" err="1" smtClean="0">
                <a:cs typeface="Calibri"/>
                <a:sym typeface="Symbol"/>
              </a:rPr>
              <a:t>checkpoints</a:t>
            </a:r>
            <a:endParaRPr lang="it-IT" b="1" spc="-15" dirty="0" smtClean="0">
              <a:cs typeface="Calibri"/>
              <a:sym typeface="Symbol"/>
            </a:endParaRP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>
                <a:latin typeface="Calibri"/>
                <a:cs typeface="Calibri"/>
                <a:sym typeface="Symbol"/>
              </a:rPr>
              <a:t>(</a:t>
            </a:r>
            <a:r>
              <a:rPr lang="it-IT" b="1" spc="-15" dirty="0" err="1" smtClean="0">
                <a:latin typeface="Calibri"/>
                <a:cs typeface="Calibri"/>
                <a:sym typeface="Symbol"/>
              </a:rPr>
              <a:t>kill</a:t>
            </a:r>
            <a:r>
              <a:rPr lang="it-IT" spc="-15" dirty="0" smtClean="0">
                <a:latin typeface="Calibri"/>
                <a:cs typeface="Calibri"/>
                <a:sym typeface="Symbol"/>
              </a:rPr>
              <a:t> </a:t>
            </a:r>
            <a:r>
              <a:rPr lang="it-IT" spc="-15" dirty="0" err="1" smtClean="0">
                <a:latin typeface="Calibri"/>
                <a:cs typeface="Calibri"/>
                <a:sym typeface="Symbol"/>
              </a:rPr>
              <a:t>unpromising</a:t>
            </a:r>
            <a:r>
              <a:rPr lang="it-IT" spc="-15" dirty="0" smtClean="0">
                <a:latin typeface="Calibri"/>
                <a:cs typeface="Calibri"/>
                <a:sym typeface="Symbol"/>
              </a:rPr>
              <a:t> </a:t>
            </a:r>
            <a:r>
              <a:rPr lang="it-IT" b="1" spc="-15" dirty="0" err="1" smtClean="0">
                <a:latin typeface="Calibri"/>
                <a:cs typeface="Calibri"/>
                <a:sym typeface="Symbol"/>
              </a:rPr>
              <a:t>pairs</a:t>
            </a:r>
            <a:r>
              <a:rPr lang="it-IT" spc="-15" dirty="0" smtClean="0">
                <a:latin typeface="Calibri"/>
                <a:cs typeface="Calibri"/>
                <a:sym typeface="Symbol"/>
              </a:rPr>
              <a:t> </a:t>
            </a:r>
            <a:r>
              <a:rPr lang="it-IT" spc="-15" dirty="0" err="1" smtClean="0">
                <a:latin typeface="Calibri"/>
                <a:cs typeface="Calibri"/>
                <a:sym typeface="Symbol"/>
              </a:rPr>
              <a:t>basing</a:t>
            </a:r>
            <a:r>
              <a:rPr lang="it-IT" spc="-15" dirty="0" smtClean="0">
                <a:latin typeface="Calibri"/>
                <a:cs typeface="Calibri"/>
                <a:sym typeface="Symbol"/>
              </a:rPr>
              <a:t> on </a:t>
            </a:r>
            <a:r>
              <a:rPr lang="it-IT" b="1" spc="-15" dirty="0" err="1" smtClean="0">
                <a:latin typeface="Calibri"/>
                <a:cs typeface="Calibri"/>
                <a:sym typeface="Symbol"/>
              </a:rPr>
              <a:t>knowledge</a:t>
            </a:r>
            <a:r>
              <a:rPr lang="it-IT" b="1" spc="-15" dirty="0" smtClean="0">
                <a:latin typeface="Calibri"/>
                <a:cs typeface="Calibri"/>
                <a:sym typeface="Symbol"/>
              </a:rPr>
              <a:t> </a:t>
            </a:r>
            <a:r>
              <a:rPr lang="it-IT" b="1" spc="-15" dirty="0" err="1" smtClean="0">
                <a:latin typeface="Calibri"/>
                <a:cs typeface="Calibri"/>
                <a:sym typeface="Symbol"/>
              </a:rPr>
              <a:t>reasoning</a:t>
            </a:r>
            <a:r>
              <a:rPr lang="it-IT" spc="-15" dirty="0" smtClean="0">
                <a:latin typeface="Calibri"/>
                <a:cs typeface="Calibri"/>
                <a:sym typeface="Symbol"/>
              </a:rPr>
              <a:t>…)</a:t>
            </a:r>
          </a:p>
          <a:p>
            <a:pPr marL="755650" lvl="1" indent="-285750">
              <a:buFont typeface="Arial" panose="020B0604020202020204" pitchFamily="34" charset="0"/>
              <a:buChar char="•"/>
            </a:pPr>
            <a:r>
              <a:rPr lang="it-IT" spc="-15" dirty="0" smtClean="0">
                <a:latin typeface="Calibri"/>
                <a:cs typeface="Calibri"/>
                <a:sym typeface="Symbol"/>
              </a:rPr>
              <a:t>(exploit new bests ASAP)</a:t>
            </a:r>
            <a:endParaRPr lang="it-IT" spc="-15" dirty="0" smtClean="0">
              <a:latin typeface="Calibri"/>
              <a:cs typeface="Calibri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" name="Ovale 4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ttore 1 6"/>
            <p:cNvCxnSpPr>
              <a:stCxn id="5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e 7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9" name="Connettore 1 8"/>
            <p:cNvCxnSpPr>
              <a:stCxn id="8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e 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Connettore 1 10"/>
            <p:cNvCxnSpPr>
              <a:stCxn id="1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e 11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Connettore 1 12"/>
            <p:cNvCxnSpPr>
              <a:stCxn id="12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4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012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787400" y="304800"/>
            <a:ext cx="7899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400" b="1" spc="-15" dirty="0" smtClean="0">
                <a:latin typeface="Calibri"/>
                <a:cs typeface="Calibri"/>
              </a:rPr>
              <a:t>Future </a:t>
            </a:r>
            <a:r>
              <a:rPr lang="it-IT" sz="2400" b="1" spc="-15" dirty="0" err="1" smtClean="0">
                <a:latin typeface="Calibri"/>
                <a:cs typeface="Calibri"/>
              </a:rPr>
              <a:t>works</a:t>
            </a:r>
            <a:endParaRPr lang="it-IT" sz="2000" spc="-15" dirty="0" smtClean="0">
              <a:latin typeface="Calibri"/>
              <a:cs typeface="Calibri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85800" y="1219200"/>
            <a:ext cx="800100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smtClean="0">
                <a:latin typeface="Calibri"/>
                <a:cs typeface="Calibri"/>
              </a:rPr>
              <a:t>Investigate </a:t>
            </a:r>
            <a:r>
              <a:rPr lang="it-IT" sz="1600" b="1" spc="-15" dirty="0" err="1" smtClean="0">
                <a:latin typeface="Calibri"/>
                <a:cs typeface="Calibri"/>
              </a:rPr>
              <a:t>other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opportunities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this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framework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gives</a:t>
            </a:r>
            <a:endParaRPr lang="it-IT" sz="1600" b="1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smtClean="0">
                <a:latin typeface="Calibri"/>
                <a:cs typeface="Calibri"/>
              </a:rPr>
              <a:t>Test </a:t>
            </a:r>
            <a:r>
              <a:rPr lang="it-IT" sz="1600" b="1" spc="-15" dirty="0" err="1" smtClean="0">
                <a:latin typeface="Calibri"/>
                <a:cs typeface="Calibri"/>
              </a:rPr>
              <a:t>it</a:t>
            </a:r>
            <a:r>
              <a:rPr lang="it-IT" sz="1600" b="1" spc="-15" dirty="0" smtClean="0">
                <a:latin typeface="Calibri"/>
                <a:cs typeface="Calibri"/>
              </a:rPr>
              <a:t> on the standard </a:t>
            </a:r>
            <a:r>
              <a:rPr lang="it-IT" sz="1600" b="1" spc="-15" dirty="0" err="1" smtClean="0">
                <a:latin typeface="Calibri"/>
                <a:cs typeface="Calibri"/>
              </a:rPr>
              <a:t>benchmarks</a:t>
            </a:r>
            <a:r>
              <a:rPr lang="it-IT" sz="1600" b="1" spc="-15" dirty="0" smtClean="0">
                <a:latin typeface="Calibri"/>
                <a:cs typeface="Calibri"/>
              </a:rPr>
              <a:t> for </a:t>
            </a:r>
            <a:r>
              <a:rPr lang="it-IT" sz="1600" b="1" spc="-15" dirty="0" err="1" smtClean="0">
                <a:latin typeface="Calibri"/>
                <a:cs typeface="Calibri"/>
              </a:rPr>
              <a:t>path-relinking</a:t>
            </a:r>
            <a:endParaRPr lang="it-IT" sz="1600" b="1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1600" b="1" spc="-15" dirty="0" err="1" smtClean="0">
                <a:latin typeface="Calibri"/>
                <a:cs typeface="Calibri"/>
              </a:rPr>
              <a:t>Any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other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ideas</a:t>
            </a:r>
            <a:r>
              <a:rPr lang="it-IT" sz="1600" b="1" spc="-15" dirty="0" smtClean="0">
                <a:latin typeface="Calibri"/>
                <a:cs typeface="Calibri"/>
              </a:rPr>
              <a:t>?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 smtClean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it-IT" sz="1600" b="1" spc="-15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1600" b="1" spc="-15" dirty="0" err="1" smtClean="0">
                <a:latin typeface="Calibri"/>
                <a:cs typeface="Calibri"/>
              </a:rPr>
              <a:t>Thank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you</a:t>
            </a:r>
            <a:r>
              <a:rPr lang="it-IT" sz="1600" b="1" spc="-15" dirty="0" smtClean="0">
                <a:latin typeface="Calibri"/>
                <a:cs typeface="Calibri"/>
              </a:rPr>
              <a:t> for </a:t>
            </a:r>
            <a:r>
              <a:rPr lang="it-IT" sz="1600" b="1" spc="-15" dirty="0" err="1" smtClean="0">
                <a:latin typeface="Calibri"/>
                <a:cs typeface="Calibri"/>
              </a:rPr>
              <a:t>your</a:t>
            </a:r>
            <a:r>
              <a:rPr lang="it-IT" sz="1600" b="1" spc="-15" dirty="0" smtClean="0"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latin typeface="Calibri"/>
                <a:cs typeface="Calibri"/>
              </a:rPr>
              <a:t>attention</a:t>
            </a:r>
            <a:endParaRPr lang="it-IT" sz="1600" b="1" spc="-15" dirty="0" smtClean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Q&amp;A?</a:t>
            </a:r>
            <a:endParaRPr lang="en-GB" sz="1600" b="1" spc="-15" dirty="0">
              <a:latin typeface="Calibri"/>
              <a:cs typeface="Calibri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5" name="Ovale 4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nettore 1 6"/>
            <p:cNvCxnSpPr>
              <a:stCxn id="5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Ovale 7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9" name="Connettore 1 8"/>
            <p:cNvCxnSpPr>
              <a:stCxn id="8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Ovale 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Connettore 1 10"/>
            <p:cNvCxnSpPr>
              <a:stCxn id="1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Ovale 11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Connettore 1 12"/>
            <p:cNvCxnSpPr>
              <a:stCxn id="12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4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88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e 32"/>
          <p:cNvSpPr/>
          <p:nvPr/>
        </p:nvSpPr>
        <p:spPr>
          <a:xfrm>
            <a:off x="-2330310" y="-257528"/>
            <a:ext cx="14109420" cy="7639756"/>
          </a:xfrm>
          <a:prstGeom prst="ellipse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Enveloped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/>
              <a:t>Space</a:t>
            </a:r>
            <a:endParaRPr lang="en-GB" dirty="0"/>
          </a:p>
        </p:txBody>
      </p:sp>
      <p:sp>
        <p:nvSpPr>
          <p:cNvPr id="24" name="Connettore 23"/>
          <p:cNvSpPr/>
          <p:nvPr/>
        </p:nvSpPr>
        <p:spPr>
          <a:xfrm>
            <a:off x="6248400" y="34099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nettore 24"/>
          <p:cNvSpPr/>
          <p:nvPr/>
        </p:nvSpPr>
        <p:spPr>
          <a:xfrm>
            <a:off x="1600200" y="3524956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onnettore 25"/>
          <p:cNvSpPr/>
          <p:nvPr/>
        </p:nvSpPr>
        <p:spPr>
          <a:xfrm>
            <a:off x="2857500" y="22669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onnettore 27"/>
          <p:cNvSpPr/>
          <p:nvPr/>
        </p:nvSpPr>
        <p:spPr>
          <a:xfrm>
            <a:off x="4317720" y="39624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nettore 21"/>
          <p:cNvSpPr/>
          <p:nvPr/>
        </p:nvSpPr>
        <p:spPr>
          <a:xfrm>
            <a:off x="2057400" y="25146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nettore 22"/>
          <p:cNvSpPr/>
          <p:nvPr/>
        </p:nvSpPr>
        <p:spPr>
          <a:xfrm>
            <a:off x="2971800" y="33020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onnettore 28"/>
          <p:cNvSpPr/>
          <p:nvPr/>
        </p:nvSpPr>
        <p:spPr>
          <a:xfrm>
            <a:off x="4717344" y="32956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onnettore 29"/>
          <p:cNvSpPr/>
          <p:nvPr/>
        </p:nvSpPr>
        <p:spPr>
          <a:xfrm>
            <a:off x="3962400" y="24003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onnettore 30"/>
          <p:cNvSpPr/>
          <p:nvPr/>
        </p:nvSpPr>
        <p:spPr>
          <a:xfrm>
            <a:off x="5715000" y="2433462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6858000" y="248531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nettore 36"/>
          <p:cNvSpPr/>
          <p:nvPr/>
        </p:nvSpPr>
        <p:spPr>
          <a:xfrm>
            <a:off x="2057400" y="2514600"/>
            <a:ext cx="228600" cy="2667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971800" y="3302000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3962400" y="2400300"/>
            <a:ext cx="228600" cy="2667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4724400" y="3302000"/>
            <a:ext cx="228600" cy="2667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5715000" y="2438400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Connettore 68"/>
          <p:cNvSpPr/>
          <p:nvPr/>
        </p:nvSpPr>
        <p:spPr>
          <a:xfrm>
            <a:off x="6858000" y="2495550"/>
            <a:ext cx="228600" cy="26670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3" name="Croce 2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1631" y="2628900"/>
            <a:ext cx="125213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Local optimum</a:t>
            </a:r>
            <a:endParaRPr lang="en-GB" sz="1600" b="1" spc="-15" dirty="0">
              <a:latin typeface="Calibri"/>
              <a:cs typeface="Calibri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451131" y="2571750"/>
            <a:ext cx="125213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Local optimum</a:t>
            </a:r>
            <a:endParaRPr lang="en-GB" sz="1600" b="1" spc="-15" dirty="0">
              <a:latin typeface="Calibri"/>
              <a:cs typeface="Calibri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35" name="Ovale 34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Connettore 1 38"/>
            <p:cNvCxnSpPr>
              <a:stCxn id="35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e 39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Connettore 1 40"/>
            <p:cNvCxnSpPr>
              <a:stCxn id="40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nettore 1 42"/>
            <p:cNvCxnSpPr>
              <a:stCxn id="42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e 43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Connettore 1 44"/>
            <p:cNvCxnSpPr>
              <a:stCxn id="44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e 45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Connettore 1 46"/>
            <p:cNvCxnSpPr>
              <a:stCxn id="46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e 47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e 48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e 49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e 50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e 51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e 54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058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e 44"/>
          <p:cNvSpPr/>
          <p:nvPr/>
        </p:nvSpPr>
        <p:spPr>
          <a:xfrm>
            <a:off x="-2365154" y="-251178"/>
            <a:ext cx="14109420" cy="7639756"/>
          </a:xfrm>
          <a:prstGeom prst="ellipse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Connettore 23"/>
          <p:cNvSpPr/>
          <p:nvPr/>
        </p:nvSpPr>
        <p:spPr>
          <a:xfrm>
            <a:off x="6248400" y="34099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onnettore 24"/>
          <p:cNvSpPr/>
          <p:nvPr/>
        </p:nvSpPr>
        <p:spPr>
          <a:xfrm>
            <a:off x="1600200" y="3524956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onnettore 25"/>
          <p:cNvSpPr/>
          <p:nvPr/>
        </p:nvSpPr>
        <p:spPr>
          <a:xfrm>
            <a:off x="2857500" y="22669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onnettore 27"/>
          <p:cNvSpPr/>
          <p:nvPr/>
        </p:nvSpPr>
        <p:spPr>
          <a:xfrm>
            <a:off x="4317720" y="39624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nettore 21"/>
          <p:cNvSpPr/>
          <p:nvPr/>
        </p:nvSpPr>
        <p:spPr>
          <a:xfrm>
            <a:off x="2057400" y="25146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onnettore 22"/>
          <p:cNvSpPr/>
          <p:nvPr/>
        </p:nvSpPr>
        <p:spPr>
          <a:xfrm>
            <a:off x="2971800" y="33020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onnettore 28"/>
          <p:cNvSpPr/>
          <p:nvPr/>
        </p:nvSpPr>
        <p:spPr>
          <a:xfrm>
            <a:off x="4717344" y="329565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Connettore 29"/>
          <p:cNvSpPr/>
          <p:nvPr/>
        </p:nvSpPr>
        <p:spPr>
          <a:xfrm>
            <a:off x="3962400" y="240030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Connettore 30"/>
          <p:cNvSpPr/>
          <p:nvPr/>
        </p:nvSpPr>
        <p:spPr>
          <a:xfrm>
            <a:off x="5715000" y="2433462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nettore 31"/>
          <p:cNvSpPr/>
          <p:nvPr/>
        </p:nvSpPr>
        <p:spPr>
          <a:xfrm>
            <a:off x="6858000" y="2485310"/>
            <a:ext cx="228600" cy="266700"/>
          </a:xfrm>
          <a:prstGeom prst="flowChartConnector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971800" y="3302000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5715000" y="2438400"/>
            <a:ext cx="228600" cy="2667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A</a:t>
            </a:r>
            <a:endParaRPr lang="en-GB" sz="3200" b="1" dirty="0"/>
          </a:p>
        </p:txBody>
      </p:sp>
      <p:sp>
        <p:nvSpPr>
          <p:cNvPr id="3" name="Croce 2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B</a:t>
            </a:r>
            <a:endParaRPr lang="en-GB" sz="3200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21631" y="2628900"/>
            <a:ext cx="125213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Local optimum</a:t>
            </a:r>
            <a:endParaRPr lang="en-GB" sz="1600" b="1" spc="-15" dirty="0">
              <a:latin typeface="Calibri"/>
              <a:cs typeface="Calibri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7451131" y="2571750"/>
            <a:ext cx="1252138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1600" b="1" spc="-15" dirty="0" smtClean="0">
                <a:latin typeface="Calibri"/>
                <a:cs typeface="Calibri"/>
              </a:rPr>
              <a:t>Local optimum</a:t>
            </a:r>
            <a:endParaRPr lang="en-GB" sz="1600" b="1" spc="-15" dirty="0">
              <a:latin typeface="Calibri"/>
              <a:cs typeface="Calibri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54908" y="1209680"/>
            <a:ext cx="8873135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Mixing</a:t>
            </a:r>
            <a:r>
              <a:rPr lang="it-IT" b="1" i="1" spc="-15" dirty="0" smtClean="0">
                <a:latin typeface="Calibri"/>
                <a:cs typeface="Calibri"/>
              </a:rPr>
              <a:t> the (</a:t>
            </a:r>
            <a:r>
              <a:rPr lang="it-IT" b="1" i="1" spc="-15" dirty="0" err="1" smtClean="0">
                <a:latin typeface="Calibri"/>
                <a:cs typeface="Calibri"/>
              </a:rPr>
              <a:t>good</a:t>
            </a:r>
            <a:r>
              <a:rPr lang="it-IT" b="1" i="1" spc="-15" dirty="0">
                <a:latin typeface="Calibri"/>
                <a:cs typeface="Calibri"/>
              </a:rPr>
              <a:t>)</a:t>
            </a:r>
            <a:r>
              <a:rPr lang="it-IT" b="1" i="1" spc="-15" dirty="0" smtClean="0"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latin typeface="Calibri"/>
                <a:cs typeface="Calibri"/>
              </a:rPr>
              <a:t>features</a:t>
            </a:r>
            <a:r>
              <a:rPr lang="it-IT" b="1" i="1" spc="-15" dirty="0" smtClean="0">
                <a:latin typeface="Calibri"/>
                <a:cs typeface="Calibri"/>
              </a:rPr>
              <a:t> from </a:t>
            </a:r>
            <a:r>
              <a:rPr lang="it-IT" b="1" i="1" spc="-15" dirty="0" err="1" smtClean="0">
                <a:latin typeface="Calibri"/>
                <a:cs typeface="Calibri"/>
              </a:rPr>
              <a:t>two</a:t>
            </a:r>
            <a:r>
              <a:rPr lang="it-IT" b="1" i="1" spc="-15" dirty="0" smtClean="0"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good</a:t>
            </a: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solutions</a:t>
            </a:r>
            <a:r>
              <a:rPr lang="it-IT" b="1" i="1" spc="-15" dirty="0" smtClean="0">
                <a:latin typeface="Calibri"/>
                <a:cs typeface="Calibri"/>
              </a:rPr>
              <a:t> (</a:t>
            </a:r>
            <a:r>
              <a:rPr lang="it-IT" b="1" i="1" spc="-15" dirty="0" err="1" smtClean="0">
                <a:latin typeface="Calibri"/>
                <a:cs typeface="Calibri"/>
              </a:rPr>
              <a:t>local</a:t>
            </a:r>
            <a:r>
              <a:rPr lang="it-IT" b="1" i="1" spc="-15" dirty="0" smtClean="0">
                <a:latin typeface="Calibri"/>
                <a:cs typeface="Calibri"/>
              </a:rPr>
              <a:t> optima)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likely</a:t>
            </a: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yield</a:t>
            </a: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a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better</a:t>
            </a: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endParaRPr lang="it-IT" b="1" i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b="1" i="1" spc="-15" dirty="0" smtClean="0">
                <a:latin typeface="Calibri"/>
                <a:cs typeface="Calibri"/>
              </a:rPr>
              <a:t>Sounds </a:t>
            </a:r>
            <a:r>
              <a:rPr lang="it-IT" b="1" i="1" spc="-15" dirty="0" err="1" smtClean="0">
                <a:latin typeface="Calibri"/>
                <a:cs typeface="Calibri"/>
              </a:rPr>
              <a:t>like</a:t>
            </a:r>
            <a:r>
              <a:rPr lang="it-IT" b="1" i="1" spc="-15" dirty="0" smtClean="0">
                <a:latin typeface="Calibri"/>
                <a:cs typeface="Calibri"/>
              </a:rPr>
              <a:t> an </a:t>
            </a:r>
            <a:r>
              <a:rPr lang="it-IT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evolutionary</a:t>
            </a:r>
            <a:r>
              <a:rPr lang="it-IT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it-IT" b="1" i="1" spc="-15" dirty="0" err="1" smtClean="0">
                <a:latin typeface="Calibri"/>
                <a:cs typeface="Calibri"/>
              </a:rPr>
              <a:t>concept</a:t>
            </a:r>
            <a:r>
              <a:rPr lang="it-IT" b="1" i="1" spc="-15" dirty="0" smtClean="0">
                <a:latin typeface="Calibri"/>
                <a:cs typeface="Calibri"/>
              </a:rPr>
              <a:t>…</a:t>
            </a:r>
            <a:endParaRPr lang="en-GB" b="1" i="1" spc="-15" dirty="0">
              <a:latin typeface="Calibri"/>
              <a:cs typeface="Calibri"/>
            </a:endParaRPr>
          </a:p>
        </p:txBody>
      </p:sp>
      <p:cxnSp>
        <p:nvCxnSpPr>
          <p:cNvPr id="6" name="Connettore 2 5"/>
          <p:cNvCxnSpPr>
            <a:stCxn id="2" idx="5"/>
            <a:endCxn id="65" idx="2"/>
          </p:cNvCxnSpPr>
          <p:nvPr/>
        </p:nvCxnSpPr>
        <p:spPr>
          <a:xfrm>
            <a:off x="1066799" y="3099340"/>
            <a:ext cx="1905001" cy="336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>
            <a:off x="3200400" y="3162300"/>
            <a:ext cx="4572000" cy="273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endCxn id="68" idx="2"/>
          </p:cNvCxnSpPr>
          <p:nvPr/>
        </p:nvCxnSpPr>
        <p:spPr>
          <a:xfrm flipV="1">
            <a:off x="1066799" y="2571750"/>
            <a:ext cx="4648201" cy="527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68" idx="6"/>
          </p:cNvCxnSpPr>
          <p:nvPr/>
        </p:nvCxnSpPr>
        <p:spPr>
          <a:xfrm flipH="1" flipV="1">
            <a:off x="5943600" y="2571750"/>
            <a:ext cx="1828800" cy="5905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3234097" y="2550601"/>
            <a:ext cx="22762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b="1" i="1" spc="-15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it-IT" b="1" i="1" spc="-15" baseline="-25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endParaRPr lang="en-GB" b="1" i="1" spc="-15" baseline="-25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184209" y="3028245"/>
            <a:ext cx="227626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b="1" i="1" spc="-15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it-IT" b="1" i="1" spc="-15" baseline="-250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2</a:t>
            </a:r>
            <a:endParaRPr lang="en-GB" b="1" i="1" spc="-15" baseline="-250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6488310" y="2501556"/>
            <a:ext cx="21800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b="1" i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</a:t>
            </a:r>
            <a:r>
              <a:rPr lang="it-IT" b="1" i="1" spc="-15" baseline="-250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</a:t>
            </a:r>
            <a:endParaRPr lang="en-GB" b="1" i="1" spc="-15" baseline="-250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867400" y="2983089"/>
            <a:ext cx="218008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b="1" i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</a:t>
            </a:r>
            <a:r>
              <a:rPr lang="it-IT" b="1" i="1" spc="-15" baseline="-250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endParaRPr lang="en-GB" b="1" i="1" spc="-15" baseline="-250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3764228" y="5184338"/>
            <a:ext cx="1654492" cy="1292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it-IT" sz="28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Exploit</a:t>
            </a:r>
          </a:p>
          <a:p>
            <a:pPr marL="12700" algn="ctr">
              <a:lnSpc>
                <a:spcPct val="100000"/>
              </a:lnSpc>
            </a:pPr>
            <a:r>
              <a:rPr lang="it-IT" sz="2800" b="1" i="1" spc="-15" dirty="0" err="1" smtClean="0">
                <a:solidFill>
                  <a:srgbClr val="C00000"/>
                </a:solidFill>
                <a:latin typeface="Calibri"/>
                <a:cs typeface="Calibri"/>
              </a:rPr>
              <a:t>Existing</a:t>
            </a:r>
            <a:endParaRPr lang="it-IT" sz="2800" b="1" i="1" spc="-15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lang="it-IT" sz="2800" b="1" i="1" spc="-15" dirty="0" smtClean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endParaRPr lang="en-GB" sz="2800" b="1" i="1" spc="-15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cxnSp>
        <p:nvCxnSpPr>
          <p:cNvPr id="15" name="Connettore 2 14"/>
          <p:cNvCxnSpPr>
            <a:stCxn id="42" idx="3"/>
          </p:cNvCxnSpPr>
          <p:nvPr/>
        </p:nvCxnSpPr>
        <p:spPr>
          <a:xfrm flipV="1">
            <a:off x="5418720" y="3886200"/>
            <a:ext cx="2506080" cy="1944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2" idx="1"/>
          </p:cNvCxnSpPr>
          <p:nvPr/>
        </p:nvCxnSpPr>
        <p:spPr>
          <a:xfrm flipH="1" flipV="1">
            <a:off x="838200" y="3791656"/>
            <a:ext cx="2926028" cy="2039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uppo 45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7" name="Ovale 46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Connettore 1 47"/>
            <p:cNvCxnSpPr>
              <a:stCxn id="47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e 48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ttore 1 49"/>
            <p:cNvCxnSpPr>
              <a:stCxn id="49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Connettore 1 51"/>
            <p:cNvCxnSpPr>
              <a:stCxn id="51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>
              <a:stCxn id="55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e 56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1 57"/>
            <p:cNvCxnSpPr>
              <a:stCxn id="57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e 59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e 60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e 63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68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-685800" y="1219200"/>
            <a:ext cx="10515600" cy="487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it-IT" sz="4000" b="1" dirty="0" err="1" smtClean="0">
                <a:solidFill>
                  <a:schemeClr val="tx1"/>
                </a:solidFill>
                <a:latin typeface="jsMath-cmsy10" panose="02000603000000000000" pitchFamily="2" charset="0"/>
              </a:rPr>
              <a:t>S</a:t>
            </a:r>
            <a:r>
              <a:rPr lang="it-IT" sz="3200" b="1" dirty="0" err="1" smtClean="0">
                <a:solidFill>
                  <a:schemeClr val="tx1"/>
                </a:solidFill>
                <a:latin typeface="+mj-lt"/>
              </a:rPr>
              <a:t>ampling</a:t>
            </a:r>
            <a:r>
              <a:rPr lang="it-IT" sz="3200" b="1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it-IT" sz="4000" b="1" dirty="0" err="1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r>
              <a:rPr lang="it-IT" sz="3200" b="1" dirty="0" err="1" smtClean="0">
                <a:solidFill>
                  <a:schemeClr val="tx1"/>
                </a:solidFill>
                <a:latin typeface="+mj-lt"/>
              </a:rPr>
              <a:t>ptimization</a:t>
            </a:r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901974" y="3162300"/>
            <a:ext cx="5159967" cy="1238250"/>
            <a:chOff x="21631" y="1924050"/>
            <a:chExt cx="8393003" cy="2476500"/>
          </a:xfrm>
        </p:grpSpPr>
        <p:sp>
          <p:nvSpPr>
            <p:cNvPr id="5" name="Nuvola 4"/>
            <p:cNvSpPr/>
            <p:nvPr/>
          </p:nvSpPr>
          <p:spPr>
            <a:xfrm>
              <a:off x="762000" y="1924050"/>
              <a:ext cx="7315200" cy="247650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it-IT" sz="3600" b="1" dirty="0" err="1" smtClean="0">
                  <a:latin typeface="jsMath-cmsy10" panose="02000603000000000000" pitchFamily="2" charset="0"/>
                </a:rPr>
                <a:t>I</a:t>
              </a:r>
              <a:r>
                <a:rPr lang="it-IT" sz="2000" b="1" dirty="0" err="1" smtClean="0"/>
                <a:t>ntensification</a:t>
              </a:r>
              <a:endParaRPr lang="en-GB" sz="2000" b="1" dirty="0"/>
            </a:p>
          </p:txBody>
        </p:sp>
        <p:sp>
          <p:nvSpPr>
            <p:cNvPr id="2" name="Pentagono regolare 1"/>
            <p:cNvSpPr/>
            <p:nvPr/>
          </p:nvSpPr>
          <p:spPr>
            <a:xfrm>
              <a:off x="457200" y="2895600"/>
              <a:ext cx="609600" cy="5334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" name="Croce 2"/>
            <p:cNvSpPr/>
            <p:nvPr/>
          </p:nvSpPr>
          <p:spPr>
            <a:xfrm>
              <a:off x="7772401" y="2781300"/>
              <a:ext cx="642233" cy="762000"/>
            </a:xfrm>
            <a:prstGeom prst="plus">
              <a:avLst>
                <a:gd name="adj" fmla="val 3463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21631" y="2628900"/>
              <a:ext cx="20859" cy="32316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endParaRPr lang="en-GB" sz="1050" b="1" spc="-15" dirty="0">
                <a:latin typeface="Calibri"/>
                <a:cs typeface="Calibri"/>
              </a:endParaRPr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7451131" y="2571750"/>
              <a:ext cx="20859" cy="32316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endParaRPr lang="en-GB" sz="1050" b="1" spc="-15" dirty="0">
                <a:latin typeface="Calibri"/>
                <a:cs typeface="Calibri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2" name="Ovale 11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Connettore 1 12"/>
            <p:cNvCxnSpPr>
              <a:stCxn id="12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4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nettore 1 16"/>
            <p:cNvCxnSpPr>
              <a:stCxn id="16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e 17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Connettore 1 18"/>
            <p:cNvCxnSpPr>
              <a:stCxn id="18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e 19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Connettore 1 20"/>
            <p:cNvCxnSpPr>
              <a:stCxn id="20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e 21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e 22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e 23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e 24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e 25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e 27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4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2 10"/>
          <p:cNvCxnSpPr/>
          <p:nvPr/>
        </p:nvCxnSpPr>
        <p:spPr>
          <a:xfrm flipV="1">
            <a:off x="6965532" y="2514600"/>
            <a:ext cx="883068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212857" y="533400"/>
            <a:ext cx="1112164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Online</a:t>
            </a:r>
            <a:endParaRPr lang="en-GB" sz="32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920665" y="538357"/>
            <a:ext cx="115653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i="1" spc="-15" dirty="0" smtClean="0">
                <a:solidFill>
                  <a:srgbClr val="595959"/>
                </a:solidFill>
                <a:latin typeface="Calibri"/>
                <a:cs typeface="Calibri"/>
              </a:rPr>
              <a:t>Offline</a:t>
            </a:r>
            <a:endParaRPr lang="en-GB" sz="3200" b="1" i="1" spc="-15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381000" y="1833757"/>
            <a:ext cx="2514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838200" y="3577536"/>
            <a:ext cx="1126661" cy="7612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I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378868" y="1828800"/>
            <a:ext cx="1555332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cxnSp>
        <p:nvCxnSpPr>
          <p:cNvPr id="18" name="Connettore 2 17"/>
          <p:cNvCxnSpPr/>
          <p:nvPr/>
        </p:nvCxnSpPr>
        <p:spPr>
          <a:xfrm>
            <a:off x="1004310" y="3205357"/>
            <a:ext cx="0" cy="372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V="1">
            <a:off x="1772653" y="3205357"/>
            <a:ext cx="0" cy="3721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8" idx="3"/>
          </p:cNvCxnSpPr>
          <p:nvPr/>
        </p:nvCxnSpPr>
        <p:spPr>
          <a:xfrm flipV="1">
            <a:off x="2895600" y="2519555"/>
            <a:ext cx="45720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706653" y="5058489"/>
            <a:ext cx="1747979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/>
              <a:buChar char="J"/>
            </a:pP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Diversification</a:t>
            </a:r>
            <a:endParaRPr lang="it-IT" sz="1600" b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Convergence</a:t>
            </a:r>
            <a:r>
              <a:rPr lang="it-IT" sz="1600" b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metrics</a:t>
            </a:r>
            <a:endParaRPr lang="it-IT" sz="1600" b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it-IT" sz="1600" b="1" spc="-15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298450" indent="-285750">
              <a:buFont typeface="Wingdings"/>
              <a:buChar char="L"/>
            </a:pP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  <a:sym typeface="Wingdings" panose="05000000000000000000" pitchFamily="2" charset="2"/>
              </a:rPr>
              <a:t>Many</a:t>
            </a:r>
            <a:r>
              <a:rPr lang="it-IT" sz="1600" b="1" spc="-15" dirty="0" smtClean="0">
                <a:solidFill>
                  <a:srgbClr val="595959"/>
                </a:solidFill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it-IT" sz="1600" b="1" dirty="0" smtClean="0">
                <a:latin typeface="jsMath-cmsy10" panose="02000603000000000000" pitchFamily="2" charset="0"/>
              </a:rPr>
              <a:t>I</a:t>
            </a:r>
            <a:r>
              <a:rPr lang="it-IT" sz="1600" b="1" spc="-15" dirty="0">
                <a:solidFill>
                  <a:srgbClr val="595959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sym typeface="Wingdings" panose="05000000000000000000" pitchFamily="2" charset="2"/>
              </a:rPr>
              <a:t>runs</a:t>
            </a:r>
            <a:endParaRPr lang="en-GB" sz="1600" b="1" dirty="0">
              <a:latin typeface="jsMath-cmsy10" panose="02000603000000000000" pitchFamily="2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5054624" y="5058489"/>
            <a:ext cx="3883948" cy="984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/>
              <a:buChar char="J"/>
            </a:pPr>
            <a:r>
              <a:rPr lang="it-IT" sz="1600" b="1" spc="-15" dirty="0" smtClean="0">
                <a:solidFill>
                  <a:srgbClr val="595959"/>
                </a:solidFill>
                <a:latin typeface="Calibri"/>
                <a:cs typeface="Calibri"/>
              </a:rPr>
              <a:t>Post-</a:t>
            </a: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Optimization</a:t>
            </a:r>
            <a:endParaRPr lang="it-IT" sz="1600" b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Effectiveness</a:t>
            </a:r>
            <a:r>
              <a:rPr lang="it-IT" sz="1600" b="1" spc="-15" dirty="0" smtClean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depends</a:t>
            </a:r>
            <a:r>
              <a:rPr lang="it-IT" sz="1600" b="1" spc="-15" dirty="0" smtClean="0">
                <a:solidFill>
                  <a:srgbClr val="595959"/>
                </a:solidFill>
                <a:latin typeface="Calibri"/>
                <a:cs typeface="Calibri"/>
              </a:rPr>
              <a:t> on the input </a:t>
            </a:r>
            <a:r>
              <a:rPr lang="it-IT" sz="1600" b="1" spc="-15" dirty="0" err="1" smtClean="0">
                <a:solidFill>
                  <a:srgbClr val="595959"/>
                </a:solidFill>
                <a:latin typeface="Calibri"/>
                <a:cs typeface="Calibri"/>
              </a:rPr>
              <a:t>population</a:t>
            </a:r>
            <a:endParaRPr lang="it-IT" sz="1600" b="1" spc="-15" dirty="0" smtClean="0">
              <a:solidFill>
                <a:srgbClr val="595959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it-IT" sz="1600" b="1" spc="-15" dirty="0">
              <a:solidFill>
                <a:srgbClr val="595959"/>
              </a:solidFill>
              <a:latin typeface="Calibri"/>
              <a:cs typeface="Calibri"/>
            </a:endParaRPr>
          </a:p>
          <a:p>
            <a:pPr marL="298450" indent="-285750">
              <a:buFont typeface="Wingdings"/>
              <a:buChar char="L"/>
            </a:pPr>
            <a:r>
              <a:rPr lang="it-IT" sz="1600" b="1" spc="-15" dirty="0" err="1">
                <a:solidFill>
                  <a:srgbClr val="595959"/>
                </a:solidFill>
                <a:cs typeface="Calibri"/>
                <a:sym typeface="Wingdings" panose="05000000000000000000" pitchFamily="2" charset="2"/>
              </a:rPr>
              <a:t>Many</a:t>
            </a:r>
            <a:r>
              <a:rPr lang="it-IT" sz="1600" b="1" spc="-15" dirty="0">
                <a:solidFill>
                  <a:srgbClr val="595959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it-IT" sz="1600" b="1" dirty="0" smtClean="0">
                <a:latin typeface="jsMath-cmsy10" panose="02000603000000000000" pitchFamily="2" charset="0"/>
              </a:rPr>
              <a:t>O</a:t>
            </a:r>
            <a:r>
              <a:rPr lang="it-IT" sz="1600" b="1" spc="-15" dirty="0" smtClean="0">
                <a:solidFill>
                  <a:srgbClr val="595959"/>
                </a:solidFill>
                <a:sym typeface="Wingdings" panose="05000000000000000000" pitchFamily="2" charset="2"/>
              </a:rPr>
              <a:t> </a:t>
            </a:r>
            <a:r>
              <a:rPr lang="it-IT" sz="1600" b="1" spc="-15" dirty="0" err="1">
                <a:solidFill>
                  <a:srgbClr val="595959"/>
                </a:solidFill>
                <a:sym typeface="Wingdings" panose="05000000000000000000" pitchFamily="2" charset="2"/>
              </a:rPr>
              <a:t>runs</a:t>
            </a:r>
            <a:endParaRPr lang="en-GB" sz="1600" b="1" dirty="0">
              <a:latin typeface="jsMath-cmsy10" panose="02000603000000000000" pitchFamily="2" charset="0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990600" y="3729936"/>
            <a:ext cx="1126661" cy="7612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I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1143000" y="3882336"/>
            <a:ext cx="1126661" cy="7612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I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295400" y="4034736"/>
            <a:ext cx="1126661" cy="7612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I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531268" y="1981200"/>
            <a:ext cx="1555332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5683668" y="2133600"/>
            <a:ext cx="1555332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848600" y="2362552"/>
            <a:ext cx="1126661" cy="7612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I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cxnSp>
        <p:nvCxnSpPr>
          <p:cNvPr id="14" name="Connettore 2 13"/>
          <p:cNvCxnSpPr>
            <a:stCxn id="16" idx="2"/>
          </p:cNvCxnSpPr>
          <p:nvPr/>
        </p:nvCxnSpPr>
        <p:spPr>
          <a:xfrm flipH="1">
            <a:off x="8411930" y="3123845"/>
            <a:ext cx="1" cy="457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143000" y="3205357"/>
            <a:ext cx="13710" cy="524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V="1">
            <a:off x="1925053" y="3207289"/>
            <a:ext cx="0" cy="5226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309110" y="3205357"/>
            <a:ext cx="0" cy="6769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2077453" y="3207289"/>
            <a:ext cx="0" cy="675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1461510" y="3207289"/>
            <a:ext cx="0" cy="8274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2229853" y="3207289"/>
            <a:ext cx="0" cy="827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V="1">
            <a:off x="6996598" y="2679579"/>
            <a:ext cx="883068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011678" y="2819402"/>
            <a:ext cx="883068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836068" y="2286000"/>
            <a:ext cx="1555332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jsMath-cmsy10" panose="02000603000000000000" pitchFamily="2" charset="0"/>
              </a:rPr>
              <a:t>O</a:t>
            </a:r>
            <a:endParaRPr lang="en-GB" sz="3200" b="1" dirty="0">
              <a:solidFill>
                <a:schemeClr val="tx1"/>
              </a:solidFill>
              <a:latin typeface="jsMath-cmsy10" panose="02000603000000000000" pitchFamily="2" charset="0"/>
            </a:endParaRPr>
          </a:p>
        </p:txBody>
      </p:sp>
      <p:cxnSp>
        <p:nvCxnSpPr>
          <p:cNvPr id="41" name="Connettore 2 40"/>
          <p:cNvCxnSpPr/>
          <p:nvPr/>
        </p:nvCxnSpPr>
        <p:spPr>
          <a:xfrm>
            <a:off x="7407066" y="2971802"/>
            <a:ext cx="4876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1158620" y="1179786"/>
            <a:ext cx="9688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i="1" spc="-15" dirty="0" smtClean="0">
                <a:solidFill>
                  <a:srgbClr val="595959"/>
                </a:solidFill>
                <a:latin typeface="jsMath-cmsy10" panose="02000603000000000000" pitchFamily="2" charset="0"/>
                <a:cs typeface="Calibri"/>
              </a:rPr>
              <a:t>O $I</a:t>
            </a:r>
            <a:endParaRPr lang="en-GB" sz="3200" b="1" i="1" spc="-15" dirty="0">
              <a:solidFill>
                <a:srgbClr val="595959"/>
              </a:solidFill>
              <a:latin typeface="jsMath-cmsy10" panose="02000603000000000000" pitchFamily="2" charset="0"/>
              <a:cs typeface="Calibri"/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6858000" y="1172028"/>
            <a:ext cx="968855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it-IT" sz="3200" b="1" i="1" spc="-15" dirty="0" smtClean="0">
                <a:solidFill>
                  <a:srgbClr val="595959"/>
                </a:solidFill>
                <a:latin typeface="jsMath-cmsy10" panose="02000603000000000000" pitchFamily="2" charset="0"/>
                <a:cs typeface="Calibri"/>
              </a:rPr>
              <a:t>O !I</a:t>
            </a:r>
            <a:endParaRPr lang="en-GB" sz="3200" b="1" i="1" spc="-15" dirty="0">
              <a:solidFill>
                <a:srgbClr val="595959"/>
              </a:solidFill>
              <a:latin typeface="jsMath-cmsy10" panose="02000603000000000000" pitchFamily="2" charset="0"/>
              <a:cs typeface="Calibri"/>
            </a:endParaRPr>
          </a:p>
        </p:txBody>
      </p:sp>
      <p:grpSp>
        <p:nvGrpSpPr>
          <p:cNvPr id="47" name="Gruppo 46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48" name="Ovale 47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9" name="Connettore 1 48"/>
            <p:cNvCxnSpPr>
              <a:stCxn id="48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e 49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Connettore 1 50"/>
            <p:cNvCxnSpPr>
              <a:stCxn id="50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e 51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Connettore 1 54"/>
            <p:cNvCxnSpPr>
              <a:stCxn id="52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ttore 1 56"/>
            <p:cNvCxnSpPr>
              <a:stCxn id="56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e 57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1 58"/>
            <p:cNvCxnSpPr>
              <a:stCxn id="58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e 59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e 60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e 61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e 62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e 63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e 64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29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-685800" y="1219200"/>
            <a:ext cx="10515600" cy="487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it-IT" sz="4000" b="1" dirty="0" err="1" smtClean="0">
                <a:solidFill>
                  <a:schemeClr val="tx1"/>
                </a:solidFill>
                <a:latin typeface="jsMath-cmsy10" panose="02000603000000000000" pitchFamily="2" charset="0"/>
              </a:rPr>
              <a:t>M</a:t>
            </a:r>
            <a:r>
              <a:rPr lang="it-IT" sz="4000" b="1" dirty="0" err="1" smtClean="0">
                <a:solidFill>
                  <a:schemeClr val="tx1"/>
                </a:solidFill>
              </a:rPr>
              <a:t>etaheuristics</a:t>
            </a:r>
            <a:endParaRPr lang="it-IT" sz="4000" b="1" dirty="0" smtClean="0">
              <a:solidFill>
                <a:schemeClr val="tx1"/>
              </a:solidFill>
            </a:endParaRPr>
          </a:p>
          <a:p>
            <a:pPr algn="ctr"/>
            <a:r>
              <a:rPr lang="it-IT" sz="2800" b="1" dirty="0" smtClean="0">
                <a:solidFill>
                  <a:schemeClr val="tx1"/>
                </a:solidFill>
                <a:latin typeface="+mj-lt"/>
              </a:rPr>
              <a:t>GA, LS, GRASP…</a:t>
            </a:r>
            <a:endParaRPr lang="en-GB" sz="2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901974" y="3162300"/>
            <a:ext cx="5159967" cy="1238250"/>
            <a:chOff x="21631" y="1924050"/>
            <a:chExt cx="8393003" cy="2476500"/>
          </a:xfrm>
        </p:grpSpPr>
        <p:sp>
          <p:nvSpPr>
            <p:cNvPr id="5" name="Nuvola 4"/>
            <p:cNvSpPr/>
            <p:nvPr/>
          </p:nvSpPr>
          <p:spPr>
            <a:xfrm>
              <a:off x="762000" y="1924050"/>
              <a:ext cx="7315200" cy="2476500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it-IT" sz="2000" b="1" dirty="0" smtClean="0"/>
                <a:t>??</a:t>
              </a:r>
              <a:endParaRPr lang="en-GB" sz="2000" b="1" dirty="0"/>
            </a:p>
          </p:txBody>
        </p:sp>
        <p:sp>
          <p:nvSpPr>
            <p:cNvPr id="2" name="Pentagono regolare 1"/>
            <p:cNvSpPr/>
            <p:nvPr/>
          </p:nvSpPr>
          <p:spPr>
            <a:xfrm>
              <a:off x="457200" y="2895600"/>
              <a:ext cx="609600" cy="5334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" name="Croce 2"/>
            <p:cNvSpPr/>
            <p:nvPr/>
          </p:nvSpPr>
          <p:spPr>
            <a:xfrm>
              <a:off x="7772401" y="2781300"/>
              <a:ext cx="642233" cy="762000"/>
            </a:xfrm>
            <a:prstGeom prst="plus">
              <a:avLst>
                <a:gd name="adj" fmla="val 3463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21631" y="2628900"/>
              <a:ext cx="20859" cy="32316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endParaRPr lang="en-GB" sz="1050" b="1" spc="-15" dirty="0">
                <a:latin typeface="Calibri"/>
                <a:cs typeface="Calibri"/>
              </a:endParaRPr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7451131" y="2571750"/>
              <a:ext cx="20859" cy="323166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endParaRPr lang="en-GB" sz="1050" b="1" spc="-15" dirty="0">
                <a:latin typeface="Calibri"/>
                <a:cs typeface="Calibri"/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12" name="Ovale 11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Connettore 1 12"/>
            <p:cNvCxnSpPr>
              <a:stCxn id="12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Connettore 1 14"/>
            <p:cNvCxnSpPr>
              <a:stCxn id="14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Connettore 1 16"/>
            <p:cNvCxnSpPr>
              <a:stCxn id="16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e 17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Connettore 1 18"/>
            <p:cNvCxnSpPr>
              <a:stCxn id="18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e 19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Connettore 1 20"/>
            <p:cNvCxnSpPr>
              <a:stCxn id="20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e 21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e 22"/>
            <p:cNvSpPr/>
            <p:nvPr/>
          </p:nvSpPr>
          <p:spPr>
            <a:xfrm>
              <a:off x="4245327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e 23"/>
            <p:cNvSpPr/>
            <p:nvPr/>
          </p:nvSpPr>
          <p:spPr>
            <a:xfrm>
              <a:off x="4382705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e 24"/>
            <p:cNvSpPr/>
            <p:nvPr/>
          </p:nvSpPr>
          <p:spPr>
            <a:xfrm>
              <a:off x="4538104" y="12112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e 25"/>
            <p:cNvSpPr/>
            <p:nvPr/>
          </p:nvSpPr>
          <p:spPr>
            <a:xfrm>
              <a:off x="4689556" y="126017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e 27"/>
            <p:cNvSpPr/>
            <p:nvPr/>
          </p:nvSpPr>
          <p:spPr>
            <a:xfrm>
              <a:off x="4839817" y="126644"/>
              <a:ext cx="67792" cy="743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0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ola 4"/>
          <p:cNvSpPr/>
          <p:nvPr/>
        </p:nvSpPr>
        <p:spPr>
          <a:xfrm>
            <a:off x="762000" y="1924050"/>
            <a:ext cx="7315200" cy="2476500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Connettore 64"/>
          <p:cNvSpPr/>
          <p:nvPr/>
        </p:nvSpPr>
        <p:spPr>
          <a:xfrm>
            <a:off x="2057400" y="29718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Connettore 65"/>
          <p:cNvSpPr/>
          <p:nvPr/>
        </p:nvSpPr>
        <p:spPr>
          <a:xfrm>
            <a:off x="2057400" y="388620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onnettore 66"/>
          <p:cNvSpPr/>
          <p:nvPr/>
        </p:nvSpPr>
        <p:spPr>
          <a:xfrm>
            <a:off x="2057400" y="34353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Connettore 67"/>
          <p:cNvSpPr/>
          <p:nvPr/>
        </p:nvSpPr>
        <p:spPr>
          <a:xfrm>
            <a:off x="2057400" y="21526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1 7"/>
          <p:cNvCxnSpPr/>
          <p:nvPr/>
        </p:nvCxnSpPr>
        <p:spPr>
          <a:xfrm>
            <a:off x="762000" y="3200400"/>
            <a:ext cx="1295400" cy="8191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endCxn id="67" idx="2"/>
          </p:cNvCxnSpPr>
          <p:nvPr/>
        </p:nvCxnSpPr>
        <p:spPr>
          <a:xfrm>
            <a:off x="762000" y="3200400"/>
            <a:ext cx="1295400" cy="3683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endCxn id="65" idx="2"/>
          </p:cNvCxnSpPr>
          <p:nvPr/>
        </p:nvCxnSpPr>
        <p:spPr>
          <a:xfrm flipV="1">
            <a:off x="762000" y="3105150"/>
            <a:ext cx="1295400" cy="952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endCxn id="68" idx="2"/>
          </p:cNvCxnSpPr>
          <p:nvPr/>
        </p:nvCxnSpPr>
        <p:spPr>
          <a:xfrm flipV="1">
            <a:off x="762000" y="2286000"/>
            <a:ext cx="1295400" cy="9144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roce 34"/>
          <p:cNvSpPr/>
          <p:nvPr/>
        </p:nvSpPr>
        <p:spPr>
          <a:xfrm>
            <a:off x="7772400" y="2781300"/>
            <a:ext cx="762000" cy="762000"/>
          </a:xfrm>
          <a:prstGeom prst="plus">
            <a:avLst>
              <a:gd name="adj" fmla="val 31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/>
              <a:t>g</a:t>
            </a:r>
            <a:endParaRPr lang="en-GB" sz="3200" b="1" dirty="0"/>
          </a:p>
        </p:txBody>
      </p:sp>
      <p:sp>
        <p:nvSpPr>
          <p:cNvPr id="21" name="Connettore 20"/>
          <p:cNvSpPr/>
          <p:nvPr/>
        </p:nvSpPr>
        <p:spPr>
          <a:xfrm>
            <a:off x="2066044" y="2559050"/>
            <a:ext cx="228600" cy="266700"/>
          </a:xfrm>
          <a:prstGeom prst="flowChartConnector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endCxn id="21" idx="2"/>
          </p:cNvCxnSpPr>
          <p:nvPr/>
        </p:nvCxnSpPr>
        <p:spPr>
          <a:xfrm flipV="1">
            <a:off x="770644" y="2692400"/>
            <a:ext cx="1295400" cy="5524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o regolare 1"/>
          <p:cNvSpPr/>
          <p:nvPr/>
        </p:nvSpPr>
        <p:spPr>
          <a:xfrm>
            <a:off x="457200" y="2895600"/>
            <a:ext cx="609600" cy="533400"/>
          </a:xfrm>
          <a:prstGeom prst="pentag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/>
              <a:t>i</a:t>
            </a:r>
            <a:endParaRPr lang="en-GB" sz="3200" b="1" dirty="0"/>
          </a:p>
        </p:txBody>
      </p:sp>
      <p:grpSp>
        <p:nvGrpSpPr>
          <p:cNvPr id="4" name="Gruppo 3"/>
          <p:cNvGrpSpPr/>
          <p:nvPr/>
        </p:nvGrpSpPr>
        <p:grpSpPr>
          <a:xfrm>
            <a:off x="831515" y="237425"/>
            <a:ext cx="7899400" cy="1684530"/>
            <a:chOff x="831515" y="237425"/>
            <a:chExt cx="7899400" cy="1684530"/>
          </a:xfrm>
        </p:grpSpPr>
        <p:sp>
          <p:nvSpPr>
            <p:cNvPr id="6" name="CasellaDiTesto 5"/>
            <p:cNvSpPr txBox="1"/>
            <p:nvPr/>
          </p:nvSpPr>
          <p:spPr>
            <a:xfrm>
              <a:off x="831515" y="998625"/>
              <a:ext cx="7899400" cy="9233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Iteratively</a:t>
              </a:r>
              <a:endParaRPr lang="it-IT" sz="2000" spc="-15" dirty="0" smtClean="0">
                <a:latin typeface="Calibri"/>
                <a:cs typeface="Calibri"/>
              </a:endParaRP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 err="1" smtClean="0">
                  <a:latin typeface="Calibri"/>
                  <a:cs typeface="Calibri"/>
                </a:rPr>
                <a:t>transforms</a:t>
              </a:r>
              <a:r>
                <a:rPr lang="it-IT" sz="2000" spc="-15" dirty="0" smtClean="0">
                  <a:latin typeface="Calibri"/>
                  <a:cs typeface="Calibri"/>
                </a:rPr>
                <a:t> an </a:t>
              </a:r>
              <a:r>
                <a:rPr lang="it-IT" sz="2000" spc="-15" dirty="0" err="1" smtClean="0">
                  <a:latin typeface="Calibri"/>
                  <a:cs typeface="Calibri"/>
                </a:rPr>
                <a:t>initial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</a:t>
              </a:r>
              <a:r>
                <a:rPr lang="it-IT" sz="2000" spc="-15" dirty="0" smtClean="0">
                  <a:latin typeface="Calibri"/>
                  <a:cs typeface="Calibri"/>
                </a:rPr>
                <a:t> (        ) </a:t>
              </a:r>
              <a:r>
                <a:rPr lang="it-IT" sz="2000" spc="-15" dirty="0" err="1" smtClean="0">
                  <a:latin typeface="Calibri"/>
                  <a:cs typeface="Calibri"/>
                </a:rPr>
                <a:t>into</a:t>
              </a:r>
              <a:r>
                <a:rPr lang="it-IT" sz="2000" spc="-15" dirty="0" smtClean="0">
                  <a:latin typeface="Calibri"/>
                  <a:cs typeface="Calibri"/>
                </a:rPr>
                <a:t> a </a:t>
              </a:r>
              <a:r>
                <a:rPr lang="it-IT" sz="2000" spc="-15" dirty="0" err="1" smtClean="0">
                  <a:latin typeface="Calibri"/>
                  <a:cs typeface="Calibri"/>
                </a:rPr>
                <a:t>guiding</a:t>
              </a:r>
              <a:r>
                <a:rPr lang="it-IT" sz="2000" spc="-15" dirty="0" smtClean="0">
                  <a:latin typeface="Calibri"/>
                  <a:cs typeface="Calibri"/>
                </a:rPr>
                <a:t> </a:t>
              </a:r>
              <a:r>
                <a:rPr lang="it-IT" sz="2000" spc="-15" dirty="0" err="1" smtClean="0">
                  <a:latin typeface="Calibri"/>
                  <a:cs typeface="Calibri"/>
                </a:rPr>
                <a:t>solutions</a:t>
              </a:r>
              <a:r>
                <a:rPr lang="it-IT" sz="2000" spc="-15" dirty="0" smtClean="0">
                  <a:latin typeface="Calibri"/>
                  <a:cs typeface="Calibri"/>
                </a:rPr>
                <a:t> (        )</a:t>
              </a:r>
            </a:p>
            <a:p>
              <a:pPr marL="3556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it-IT" sz="2000" spc="-15" dirty="0">
                  <a:cs typeface="Calibri"/>
                </a:rPr>
                <a:t>At </a:t>
              </a:r>
              <a:r>
                <a:rPr lang="it-IT" sz="2000" spc="-15" dirty="0" err="1">
                  <a:cs typeface="Calibri"/>
                </a:rPr>
                <a:t>each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step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assigns</a:t>
              </a:r>
              <a:r>
                <a:rPr lang="it-IT" sz="2000" spc="-15" dirty="0">
                  <a:cs typeface="Calibri"/>
                </a:rPr>
                <a:t> "</a:t>
              </a:r>
              <a:r>
                <a:rPr lang="it-IT" sz="2000" b="1" i="1" spc="-15" dirty="0" err="1">
                  <a:cs typeface="Calibri"/>
                </a:rPr>
                <a:t>one</a:t>
              </a:r>
              <a:r>
                <a:rPr lang="it-IT" sz="2000" i="1" spc="-15" dirty="0">
                  <a:cs typeface="Calibri"/>
                </a:rPr>
                <a:t>"</a:t>
              </a:r>
              <a:r>
                <a:rPr lang="it-IT" sz="2000" spc="-15" dirty="0">
                  <a:cs typeface="Calibri"/>
                </a:rPr>
                <a:t> </a:t>
              </a:r>
              <a:r>
                <a:rPr lang="it-IT" sz="2000" spc="-15" dirty="0" err="1">
                  <a:cs typeface="Calibri"/>
                </a:rPr>
                <a:t>feature</a:t>
              </a:r>
              <a:r>
                <a:rPr lang="it-IT" sz="2000" spc="-15" dirty="0">
                  <a:cs typeface="Calibri"/>
                </a:rPr>
                <a:t> of </a:t>
              </a:r>
              <a:r>
                <a:rPr lang="it-IT" sz="2000" b="1" i="1" spc="-15" dirty="0">
                  <a:cs typeface="Calibri"/>
                </a:rPr>
                <a:t>g</a:t>
              </a:r>
              <a:r>
                <a:rPr lang="it-IT" sz="2000" spc="-15" dirty="0">
                  <a:cs typeface="Calibri"/>
                </a:rPr>
                <a:t> to </a:t>
              </a:r>
              <a:r>
                <a:rPr lang="it-IT" sz="2000" b="1" i="1" spc="-15" dirty="0">
                  <a:cs typeface="Calibri"/>
                </a:rPr>
                <a:t>i</a:t>
              </a:r>
            </a:p>
          </p:txBody>
        </p:sp>
        <p:sp>
          <p:nvSpPr>
            <p:cNvPr id="33" name="Pentagono regolare 32"/>
            <p:cNvSpPr/>
            <p:nvPr/>
          </p:nvSpPr>
          <p:spPr>
            <a:xfrm>
              <a:off x="4270675" y="1289863"/>
              <a:ext cx="304800" cy="266700"/>
            </a:xfrm>
            <a:prstGeom prst="pent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ce 33"/>
            <p:cNvSpPr/>
            <p:nvPr/>
          </p:nvSpPr>
          <p:spPr>
            <a:xfrm>
              <a:off x="7356775" y="1289863"/>
              <a:ext cx="330200" cy="281462"/>
            </a:xfrm>
            <a:prstGeom prst="plus">
              <a:avLst>
                <a:gd name="adj" fmla="val 36667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840388" y="237425"/>
              <a:ext cx="7716664" cy="61555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</a:pPr>
              <a:r>
                <a:rPr lang="it-IT" sz="2400" b="1" u="sng" spc="-15" dirty="0" err="1" smtClean="0">
                  <a:latin typeface="Calibri"/>
                  <a:cs typeface="Calibri"/>
                </a:rPr>
                <a:t>Path-relinking</a:t>
              </a:r>
            </a:p>
            <a:p>
              <a:pPr marL="12700" algn="ctr">
                <a:lnSpc>
                  <a:spcPct val="100000"/>
                </a:lnSpc>
              </a:pP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First </a:t>
              </a:r>
              <a:r>
                <a:rPr lang="it-IT" sz="1600" b="1" i="1" spc="-15" dirty="0" err="1" smtClean="0">
                  <a:solidFill>
                    <a:srgbClr val="595959"/>
                  </a:solidFill>
                  <a:latin typeface="Calibri"/>
                  <a:cs typeface="Calibri"/>
                </a:rPr>
                <a:t>introduced</a:t>
              </a:r>
              <a:r>
                <a:rPr lang="it-IT" sz="1600" b="1" i="1" spc="-15" dirty="0" smtClean="0">
                  <a:solidFill>
                    <a:srgbClr val="595959"/>
                  </a:solidFill>
                  <a:latin typeface="Calibri"/>
                  <a:cs typeface="Calibri"/>
                </a:rPr>
                <a:t> in "</a:t>
              </a:r>
              <a:r>
                <a:rPr lang="en-GB" sz="1600" b="1" i="1" spc="-15" dirty="0" smtClean="0">
                  <a:solidFill>
                    <a:srgbClr val="595959"/>
                  </a:solidFill>
                  <a:cs typeface="Calibri"/>
                </a:rPr>
                <a:t>Fundamentals of scatter search and path relinking" by Glover et al., 2000</a:t>
              </a:r>
              <a:endParaRPr lang="en-GB" sz="1600" b="1" i="1" spc="-15" dirty="0">
                <a:solidFill>
                  <a:srgbClr val="595959"/>
                </a:solidFill>
                <a:latin typeface="Calibri"/>
                <a:cs typeface="Calibri"/>
              </a:endParaRPr>
            </a:p>
          </p:txBody>
        </p:sp>
      </p:grp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94617"/>
              </p:ext>
            </p:extLst>
          </p:nvPr>
        </p:nvGraphicFramePr>
        <p:xfrm>
          <a:off x="442762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116788"/>
              </p:ext>
            </p:extLst>
          </p:nvPr>
        </p:nvGraphicFramePr>
        <p:xfrm>
          <a:off x="7924800" y="4019550"/>
          <a:ext cx="54204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A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57014"/>
              </p:ext>
            </p:extLst>
          </p:nvPr>
        </p:nvGraphicFramePr>
        <p:xfrm>
          <a:off x="2514600" y="32512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/>
                      <a:r>
                        <a:rPr lang="it-IT" b="1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b="1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el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80540"/>
              </p:ext>
            </p:extLst>
          </p:nvPr>
        </p:nvGraphicFramePr>
        <p:xfrm>
          <a:off x="3124200" y="338455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el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23933"/>
              </p:ext>
            </p:extLst>
          </p:nvPr>
        </p:nvGraphicFramePr>
        <p:xfrm>
          <a:off x="3728631" y="3587750"/>
          <a:ext cx="542044" cy="1864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L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69934"/>
              </p:ext>
            </p:extLst>
          </p:nvPr>
        </p:nvGraphicFramePr>
        <p:xfrm>
          <a:off x="4357793" y="3770831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D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13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230877"/>
              </p:ext>
            </p:extLst>
          </p:nvPr>
        </p:nvGraphicFramePr>
        <p:xfrm>
          <a:off x="4953000" y="3937000"/>
          <a:ext cx="542044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2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10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8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11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15</a:t>
                      </a:r>
                      <a:endParaRPr lang="en-GB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Z</a:t>
                      </a:r>
                      <a:endParaRPr lang="en-GB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2" name="Gruppo 31"/>
          <p:cNvGrpSpPr/>
          <p:nvPr/>
        </p:nvGrpSpPr>
        <p:grpSpPr>
          <a:xfrm>
            <a:off x="4044009" y="89848"/>
            <a:ext cx="4876800" cy="141133"/>
            <a:chOff x="4044009" y="89848"/>
            <a:chExt cx="4876800" cy="141133"/>
          </a:xfrm>
        </p:grpSpPr>
        <p:sp>
          <p:nvSpPr>
            <p:cNvPr id="36" name="Ovale 35"/>
            <p:cNvSpPr/>
            <p:nvPr/>
          </p:nvSpPr>
          <p:spPr>
            <a:xfrm>
              <a:off x="404400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Connettore 1 36"/>
            <p:cNvCxnSpPr>
              <a:stCxn id="36" idx="6"/>
            </p:cNvCxnSpPr>
            <p:nvPr/>
          </p:nvCxnSpPr>
          <p:spPr>
            <a:xfrm>
              <a:off x="4179593" y="162553"/>
              <a:ext cx="8135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e 37"/>
            <p:cNvSpPr/>
            <p:nvPr/>
          </p:nvSpPr>
          <p:spPr>
            <a:xfrm>
              <a:off x="4993099" y="94124"/>
              <a:ext cx="135584" cy="136857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cxnSp>
          <p:nvCxnSpPr>
            <p:cNvPr id="39" name="Connettore 1 38"/>
            <p:cNvCxnSpPr>
              <a:stCxn id="38" idx="6"/>
            </p:cNvCxnSpPr>
            <p:nvPr/>
          </p:nvCxnSpPr>
          <p:spPr>
            <a:xfrm>
              <a:off x="512868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e 39"/>
            <p:cNvSpPr/>
            <p:nvPr/>
          </p:nvSpPr>
          <p:spPr>
            <a:xfrm>
              <a:off x="5942190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Connettore 1 40"/>
            <p:cNvCxnSpPr>
              <a:stCxn id="40" idx="6"/>
            </p:cNvCxnSpPr>
            <p:nvPr/>
          </p:nvCxnSpPr>
          <p:spPr>
            <a:xfrm>
              <a:off x="6077774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>
            <a:xfrm>
              <a:off x="6887044" y="94124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nettore 1 42"/>
            <p:cNvCxnSpPr>
              <a:stCxn id="42" idx="6"/>
            </p:cNvCxnSpPr>
            <p:nvPr/>
          </p:nvCxnSpPr>
          <p:spPr>
            <a:xfrm>
              <a:off x="7022628" y="162553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e 43"/>
            <p:cNvSpPr/>
            <p:nvPr/>
          </p:nvSpPr>
          <p:spPr>
            <a:xfrm>
              <a:off x="7836134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Connettore 1 44"/>
            <p:cNvCxnSpPr>
              <a:stCxn id="44" idx="6"/>
            </p:cNvCxnSpPr>
            <p:nvPr/>
          </p:nvCxnSpPr>
          <p:spPr>
            <a:xfrm>
              <a:off x="7971719" y="158276"/>
              <a:ext cx="813506" cy="0"/>
            </a:xfrm>
            <a:prstGeom prst="lin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e 45"/>
            <p:cNvSpPr/>
            <p:nvPr/>
          </p:nvSpPr>
          <p:spPr>
            <a:xfrm>
              <a:off x="8785225" y="89848"/>
              <a:ext cx="135584" cy="136857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e 46"/>
            <p:cNvSpPr/>
            <p:nvPr/>
          </p:nvSpPr>
          <p:spPr>
            <a:xfrm>
              <a:off x="5200650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48" name="Ovale 47"/>
            <p:cNvSpPr/>
            <p:nvPr/>
          </p:nvSpPr>
          <p:spPr>
            <a:xfrm>
              <a:off x="5338028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49" name="Ovale 48"/>
            <p:cNvSpPr/>
            <p:nvPr/>
          </p:nvSpPr>
          <p:spPr>
            <a:xfrm>
              <a:off x="5493427" y="12112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0" name="Ovale 49"/>
            <p:cNvSpPr/>
            <p:nvPr/>
          </p:nvSpPr>
          <p:spPr>
            <a:xfrm>
              <a:off x="5644879" y="126017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sp>
          <p:nvSpPr>
            <p:cNvPr id="51" name="Ovale 50"/>
            <p:cNvSpPr/>
            <p:nvPr/>
          </p:nvSpPr>
          <p:spPr>
            <a:xfrm>
              <a:off x="5795140" y="126644"/>
              <a:ext cx="67792" cy="743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05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21" grpId="0" animBg="1"/>
    </p:bldLst>
  </p:timing>
</p:sld>
</file>

<file path=ppt/theme/theme1.xml><?xml version="1.0" encoding="utf-8"?>
<a:theme xmlns:a="http://schemas.openxmlformats.org/drawingml/2006/main" name="Pean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>
          <a:lnSpc>
            <a:spcPct val="100000"/>
          </a:lnSpc>
          <a:defRPr sz="1600" b="1" i="1" spc="-15" dirty="0">
            <a:solidFill>
              <a:srgbClr val="595959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7843</TotalTime>
  <Words>1770</Words>
  <Application>Microsoft Office PowerPoint</Application>
  <PresentationFormat>Presentazione su schermo (4:3)</PresentationFormat>
  <Paragraphs>607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Peano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Andrea Peano</cp:lastModifiedBy>
  <cp:revision>861</cp:revision>
  <dcterms:created xsi:type="dcterms:W3CDTF">2014-12-03T17:46:10Z</dcterms:created>
  <dcterms:modified xsi:type="dcterms:W3CDTF">2016-06-08T13:36:05Z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2014-12-03T00:00:00Z</vt:filetime>
  </property>
  <property fmtid="{D5CDD505-2E9C-101B-9397-08002B2CF9AE}" pid="3" name="LastSaved">
    <vt:filetime>2014-12-03T00:00:00Z</vt:filetime>
  </property>
</Properties>
</file>