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9" r:id="rId5"/>
    <p:sldId id="260" r:id="rId6"/>
    <p:sldId id="317" r:id="rId7"/>
    <p:sldId id="310" r:id="rId8"/>
    <p:sldId id="270" r:id="rId9"/>
    <p:sldId id="313" r:id="rId10"/>
    <p:sldId id="316" r:id="rId11"/>
    <p:sldId id="315" r:id="rId12"/>
    <p:sldId id="314" r:id="rId13"/>
    <p:sldId id="318" r:id="rId14"/>
    <p:sldId id="31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6BC"/>
    <a:srgbClr val="70CBF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10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Kylin and Hive </a:t>
            </a:r>
            <a:r>
              <a:rPr lang="es-ES" dirty="0" err="1" smtClean="0"/>
              <a:t>on</a:t>
            </a:r>
            <a:r>
              <a:rPr lang="es-ES" dirty="0" smtClean="0"/>
              <a:t> CDH y HDP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Kylin on HDP (SF=2)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0.43</c:v>
                </c:pt>
                <c:pt idx="1">
                  <c:v>8.8699999999999992</c:v>
                </c:pt>
                <c:pt idx="2">
                  <c:v>5.2</c:v>
                </c:pt>
                <c:pt idx="3">
                  <c:v>0.71</c:v>
                </c:pt>
                <c:pt idx="4">
                  <c:v>0.33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Hive +Tez on HDP (SF=2)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13.79</c:v>
                </c:pt>
                <c:pt idx="1">
                  <c:v>17.04</c:v>
                </c:pt>
                <c:pt idx="2">
                  <c:v>16.32</c:v>
                </c:pt>
                <c:pt idx="3">
                  <c:v>31.23</c:v>
                </c:pt>
                <c:pt idx="4">
                  <c:v>23.68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SKylin on CDH (SF=10)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0.45</c:v>
                </c:pt>
                <c:pt idx="1">
                  <c:v>8.77</c:v>
                </c:pt>
                <c:pt idx="2">
                  <c:v>4.84</c:v>
                </c:pt>
                <c:pt idx="3">
                  <c:v>2.69</c:v>
                </c:pt>
                <c:pt idx="4">
                  <c:v>0.47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Hive+MR on CDH (SF=10)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43.45</c:v>
                </c:pt>
                <c:pt idx="1">
                  <c:v>3570</c:v>
                </c:pt>
                <c:pt idx="2">
                  <c:v>137</c:v>
                </c:pt>
                <c:pt idx="3">
                  <c:v>90</c:v>
                </c:pt>
                <c:pt idx="4">
                  <c:v>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607192"/>
        <c:axId val="162607584"/>
      </c:barChart>
      <c:catAx>
        <c:axId val="16260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2607584"/>
        <c:crosses val="autoZero"/>
        <c:auto val="1"/>
        <c:lblAlgn val="ctr"/>
        <c:lblOffset val="100"/>
        <c:noMultiLvlLbl val="0"/>
      </c:catAx>
      <c:valAx>
        <c:axId val="16260758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260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22BB-B5CD-4154-B8B5-AF051300B0E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7544A-FB3B-4F03-B0A0-8530572DD4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9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CF582-8D86-4A18-8413-2804393B1FFC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E298-9D69-489F-BB10-09F846943C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Olap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Big data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Vs ubuntu kylin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Ebay 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第一个贡献到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apache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的开源项目，也是完整由中国团队贡献到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Apache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的第一个项目</a:t>
            </a:r>
            <a:endParaRPr lang="en-US" altLang="ja-JP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043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Sub second query latency of billons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Integration with most popular BI tools using standard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Support for dimension with  Ultra High Cardinality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Scalability horizontal Petabytes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858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High Level Architecture for </a:t>
            </a:r>
            <a:r>
              <a:rPr lang="en-US" baseline="0" dirty="0" err="1"/>
              <a:t>Kylin</a:t>
            </a:r>
            <a:r>
              <a:rPr lang="en-US" baseline="0" dirty="0"/>
              <a:t> which is a Standard MOLAP Architecture built on Hadoop. 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Sources to build your MOLAP Cubes primarily Hive, We have a fantastic project in the works for a Storage Abstraction Layer and support other </a:t>
            </a:r>
            <a:r>
              <a:rPr lang="en-US" baseline="0" dirty="0" err="1"/>
              <a:t>NoSQL</a:t>
            </a:r>
            <a:r>
              <a:rPr lang="en-US" baseline="0" dirty="0"/>
              <a:t> Stores such as Cassandra/</a:t>
            </a:r>
            <a:r>
              <a:rPr lang="en-US" baseline="0" dirty="0" err="1"/>
              <a:t>CouchBase</a:t>
            </a:r>
            <a:r>
              <a:rPr lang="en-US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Engine Abstraction which maintains the Cube Metadata and a Cube Builder. Today a set of Map Reduce Jobs to build the cubes.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 storage layer to store the Cubes in </a:t>
            </a:r>
            <a:r>
              <a:rPr lang="en-US" baseline="0" dirty="0" err="1"/>
              <a:t>Hbase</a:t>
            </a:r>
            <a:r>
              <a:rPr lang="en-US" baseline="0" dirty="0"/>
              <a:t>, primarily through a Bulk Load of the </a:t>
            </a:r>
            <a:r>
              <a:rPr lang="en-US" baseline="0" dirty="0" err="1"/>
              <a:t>aggregrates</a:t>
            </a:r>
            <a:r>
              <a:rPr lang="en-US" baseline="0" dirty="0"/>
              <a:t>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We are looking for active community participation to build out additional Data Source, Engine and Storage plugins into </a:t>
            </a:r>
            <a:r>
              <a:rPr lang="en-US" baseline="0" dirty="0" err="1"/>
              <a:t>Kylin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A Query Engine that directly index into the multi-dimensional arrays built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High Level Architecture for </a:t>
            </a:r>
            <a:r>
              <a:rPr lang="en-US" baseline="0" dirty="0" err="1"/>
              <a:t>Kylin</a:t>
            </a:r>
            <a:r>
              <a:rPr lang="en-US" baseline="0" dirty="0"/>
              <a:t> which is a Standard MOLAP Architecture built on Hadoop. 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Sources to build your MOLAP Cubes primarily Hive, We have a fantastic project in the works for a Storage Abstraction Layer and support other </a:t>
            </a:r>
            <a:r>
              <a:rPr lang="en-US" baseline="0" dirty="0" err="1"/>
              <a:t>NoSQL</a:t>
            </a:r>
            <a:r>
              <a:rPr lang="en-US" baseline="0" dirty="0"/>
              <a:t> Stores such as Cassandra/</a:t>
            </a:r>
            <a:r>
              <a:rPr lang="en-US" baseline="0" dirty="0" err="1"/>
              <a:t>CouchBase</a:t>
            </a:r>
            <a:r>
              <a:rPr lang="en-US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Engine Abstraction which maintains the Cube Metadata and a Cube Builder. Today a set of Map Reduce Jobs to build the cubes.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 storage layer to store the Cubes in </a:t>
            </a:r>
            <a:r>
              <a:rPr lang="en-US" baseline="0" dirty="0" err="1"/>
              <a:t>Hbase</a:t>
            </a:r>
            <a:r>
              <a:rPr lang="en-US" baseline="0" dirty="0"/>
              <a:t>, primarily through a Bulk Load of the </a:t>
            </a:r>
            <a:r>
              <a:rPr lang="en-US" baseline="0" dirty="0" err="1"/>
              <a:t>aggregrates</a:t>
            </a:r>
            <a:r>
              <a:rPr lang="en-US" baseline="0" dirty="0"/>
              <a:t>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We are looking for active community participation to build out additional Data Source, Engine and Storage plugins into </a:t>
            </a:r>
            <a:r>
              <a:rPr lang="en-US" baseline="0" dirty="0" err="1"/>
              <a:t>Kylin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A Query Engine that directly index into the multi-dimensional arrays built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8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2000885"/>
            <a:ext cx="9144000" cy="131445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9"/>
            <a:ext cx="12192000" cy="68508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3315335"/>
            <a:ext cx="9144000" cy="7651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1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3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3952" y="1698635"/>
            <a:ext cx="3151160" cy="2162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</a:rPr>
              <a:t>Click to edit Master title style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7104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1pPr>
            <a:lvl2pPr marL="742950" indent="-28575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2pPr>
            <a:lvl3pPr marL="11430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3pPr>
            <a:lvl4pPr marL="16002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4pPr>
            <a:lvl5pPr marL="20574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8" descr="kylin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065" y="6004746"/>
            <a:ext cx="853256" cy="8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9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07533" y="1628775"/>
            <a:ext cx="10560051" cy="4176713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1pPr>
            <a:lvl2pPr marL="742950" indent="-28575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3pPr>
            <a:lvl4pPr marL="16002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4pPr>
            <a:lvl5pPr marL="20574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1" y="403572"/>
            <a:ext cx="5087607" cy="8651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329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93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22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5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6466046"/>
            <a:ext cx="12192001" cy="40473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9150" y="1"/>
            <a:ext cx="1053465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" y="646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576BC"/>
                </a:solidFill>
              </a:defRPr>
            </a:lvl1pPr>
          </a:lstStyle>
          <a:p>
            <a:r>
              <a:rPr kumimoji="1" lang="en-US" altLang="zh-CN" dirty="0"/>
              <a:t>http://kyligence.io</a:t>
            </a:r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7050" y="64666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3310" y="64660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28356" y="6176963"/>
            <a:ext cx="742428" cy="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linkedin.com/in/alberto-ramon-portoles/" TargetMode="External"/><Relationship Id="rId5" Type="http://schemas.openxmlformats.org/officeDocument/2006/relationships/hyperlink" Target="https://github.com/apache/kylin" TargetMode="External"/><Relationship Id="rId4" Type="http://schemas.openxmlformats.org/officeDocument/2006/relationships/hyperlink" Target="https://github.com/albertoRam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communit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ligence/kylin-tpch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um/ssb-dbgen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github.com/Kyligence/ssb-kylin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cs.umb.edu/~poneil/StarSchemaB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4373309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What’s Apache Kylin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Architecture Overview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The Magic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Benchmark: Vs Other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Solutions</a:t>
            </a:r>
          </a:p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Benckmarks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(SSB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Version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History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Support</a:t>
            </a:r>
            <a:endParaRPr lang="es-E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sz="2800" dirty="0"/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8" descr="kylin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75" y="0"/>
            <a:ext cx="2503076" cy="25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23913" y="5868785"/>
            <a:ext cx="1651462" cy="972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2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0" y="1268759"/>
            <a:ext cx="11061203" cy="47595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1" y="1116358"/>
            <a:ext cx="11757969" cy="49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endParaRPr lang="en-US" altLang="zh-CN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9" y="1980594"/>
            <a:ext cx="6505575" cy="3362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97" y="403572"/>
            <a:ext cx="4476750" cy="1019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5884" y="2456996"/>
            <a:ext cx="49373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Formed by de team who created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Apache Kylin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Founding from </a:t>
            </a:r>
            <a:r>
              <a:rPr lang="en-US" sz="2400" b="1" dirty="0" err="1" smtClean="0"/>
              <a:t>Redpoint</a:t>
            </a:r>
            <a:r>
              <a:rPr lang="en-US" sz="2400" b="1" dirty="0" smtClean="0"/>
              <a:t> Ventures,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CBC and </a:t>
            </a:r>
            <a:r>
              <a:rPr lang="en-US" sz="2400" b="1" dirty="0" err="1" smtClean="0"/>
              <a:t>Shuwei</a:t>
            </a:r>
            <a:r>
              <a:rPr lang="en-US" sz="2400" b="1" dirty="0" smtClean="0"/>
              <a:t> Capital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Offer support and training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96820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3" name="AutoShape 2" descr="https://olapio.atlassian.net/wiki/download/thumbnails/7176201/image001.jpeg?version=1&amp;modificationDate=1458701091194&amp;api=v2"/>
          <p:cNvSpPr>
            <a:spLocks noChangeAspect="1" noChangeArrowheads="1"/>
          </p:cNvSpPr>
          <p:nvPr/>
        </p:nvSpPr>
        <p:spPr bwMode="auto">
          <a:xfrm>
            <a:off x="155575" y="-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7" descr="kylin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84" y="797499"/>
            <a:ext cx="3427083" cy="3427083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700811" y="1542042"/>
            <a:ext cx="481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http://kylin.apache.org</a:t>
            </a:r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4" name="Rectángulo 3"/>
          <p:cNvSpPr/>
          <p:nvPr/>
        </p:nvSpPr>
        <p:spPr>
          <a:xfrm>
            <a:off x="876301" y="4224582"/>
            <a:ext cx="6765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hlinkClick r:id="rId4"/>
              </a:rPr>
              <a:t>https://github.com/albertoRamon/</a:t>
            </a:r>
            <a:endParaRPr lang="es-ES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301" y="2297304"/>
            <a:ext cx="63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hlinkClick r:id="rId5"/>
              </a:rPr>
              <a:t>https://github.com/apache/kylin</a:t>
            </a:r>
            <a:endParaRPr lang="es-ES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76301" y="4893839"/>
            <a:ext cx="1038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hlinkClick r:id="rId6"/>
              </a:rPr>
              <a:t>https://www.linkedin.com/in/alberto-ramon-portoles/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1660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700" dirty="0">
                <a:ea typeface="宋体" pitchFamily="2" charset="-122"/>
              </a:rPr>
              <a:t>Extreme OLAP Engine for Big Data</a:t>
            </a:r>
          </a:p>
          <a:p>
            <a:pPr lvl="1"/>
            <a:endParaRPr lang="en-US" altLang="zh-CN" sz="2000" i="1" dirty="0"/>
          </a:p>
          <a:p>
            <a:pPr lvl="1">
              <a:buFont typeface="Wingdings" pitchFamily="2" charset="2"/>
              <a:buNone/>
            </a:pPr>
            <a:r>
              <a:rPr lang="en-US" altLang="zh-CN" sz="2000" i="1" dirty="0"/>
              <a:t>Kylin is an open source Distributed Analytics Engine from eBay that provides SQL interface and multi-dimensional analysis (OLAP) on Hadoop supporting extremely large datasets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039608" y="4054516"/>
            <a:ext cx="7848600" cy="18928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700" dirty="0" smtClean="0">
                <a:ea typeface="宋体" pitchFamily="2" charset="-122"/>
              </a:rPr>
              <a:t>History</a:t>
            </a:r>
            <a:endParaRPr lang="en-US" sz="3700" dirty="0" smtClean="0">
              <a:solidFill>
                <a:schemeClr val="tx2"/>
              </a:solidFill>
              <a:latin typeface="+mj-lt"/>
              <a:ea typeface="宋体" charset="0"/>
              <a:cs typeface="Microsoft Sans Serif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2013 –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Ebay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 start as internal project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Nov 2014 -- Apache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Incubator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Project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Nov 2015 --Apache Top Level Project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j-lt"/>
              <a:ea typeface="宋体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5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1501517"/>
            <a:ext cx="1385601" cy="18957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90721" y="2145198"/>
            <a:ext cx="469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Apache Kylin Committer</a:t>
            </a:r>
            <a:endParaRPr lang="es-E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40727" y="2809702"/>
            <a:ext cx="7021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</a:t>
            </a:r>
            <a:r>
              <a:rPr lang="en-US" dirty="0"/>
              <a:t>with Hadoop from 2014 as  Big Data </a:t>
            </a:r>
            <a:r>
              <a:rPr lang="en-US" dirty="0" smtClean="0"/>
              <a:t>Engineer /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/>
              <a:t>working in UK for a large multinational </a:t>
            </a:r>
            <a:r>
              <a:rPr lang="en-US" dirty="0" smtClean="0"/>
              <a:t>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Certified </a:t>
            </a:r>
            <a:r>
              <a:rPr lang="en-US" dirty="0"/>
              <a:t>by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as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Hadoop </a:t>
            </a:r>
            <a:r>
              <a:rPr lang="en-US" dirty="0"/>
              <a:t>Administrator (CCAH) in CDH4 &amp; </a:t>
            </a:r>
            <a:r>
              <a:rPr lang="en-US" dirty="0" smtClean="0"/>
              <a:t>CDH5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HBase </a:t>
            </a:r>
            <a:r>
              <a:rPr lang="en-US" dirty="0"/>
              <a:t>specialist (CCSHB)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MS </a:t>
            </a:r>
            <a:r>
              <a:rPr lang="en-US" dirty="0"/>
              <a:t>SQL Server Administrator and Developer(MCITP) 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38749" y="5469775"/>
            <a:ext cx="35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!!</a:t>
            </a:r>
            <a:r>
              <a:rPr lang="en-US" dirty="0" smtClean="0"/>
              <a:t> Thanks to </a:t>
            </a:r>
            <a:r>
              <a:rPr lang="en-US" i="1" dirty="0" smtClean="0">
                <a:hlinkClick r:id="rId3"/>
              </a:rPr>
              <a:t>all Apache </a:t>
            </a:r>
            <a:r>
              <a:rPr lang="en-US" i="1" dirty="0" err="1" smtClean="0">
                <a:hlinkClick r:id="rId3"/>
              </a:rPr>
              <a:t>Commiters</a:t>
            </a:r>
            <a:r>
              <a:rPr lang="en-US" i="1" dirty="0" smtClean="0"/>
              <a:t> </a:t>
            </a:r>
            <a:r>
              <a:rPr lang="en-US" b="1" dirty="0" smtClean="0"/>
              <a:t>!!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471373" y="1369159"/>
            <a:ext cx="478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Alberto Ramon </a:t>
            </a:r>
            <a:r>
              <a:rPr lang="en-US" sz="3600" b="1" dirty="0" err="1" smtClean="0"/>
              <a:t>Portoles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00647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25784" y="1015429"/>
            <a:ext cx="4956375" cy="5668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3700" dirty="0" smtClean="0">
                <a:ea typeface="宋体" pitchFamily="2" charset="-122"/>
              </a:rPr>
              <a:t>Targets of Apache Kylin</a:t>
            </a:r>
            <a:endParaRPr lang="en-US" altLang="zh-CN" sz="2000" i="1" dirty="0"/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en-US" altLang="en-US" dirty="0" smtClean="0"/>
              <a:t>’</a:t>
            </a:r>
            <a:r>
              <a:rPr lang="en-US" altLang="zh-CN" dirty="0" smtClean="0"/>
              <a:t>s Kylin?</a:t>
            </a:r>
            <a:endParaRPr lang="en-US" altLang="zh-CN" dirty="0"/>
          </a:p>
        </p:txBody>
      </p:sp>
      <p:sp>
        <p:nvSpPr>
          <p:cNvPr id="3" name="CuadroTexto 2"/>
          <p:cNvSpPr txBox="1"/>
          <p:nvPr/>
        </p:nvSpPr>
        <p:spPr>
          <a:xfrm>
            <a:off x="1923877" y="1559705"/>
            <a:ext cx="88614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 second query latency of billons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Integration with most popular BI tools using standard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for dimension with  Ultra High Cardinality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Scalability horizontal Petabytes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41" y="1119579"/>
            <a:ext cx="6727334" cy="51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0261 0.2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en-US" altLang="zh-C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54" y="891456"/>
            <a:ext cx="1586232" cy="3297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075" y="342694"/>
            <a:ext cx="1185921" cy="1245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157" y="785955"/>
            <a:ext cx="435252" cy="4352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906" y="2001373"/>
            <a:ext cx="1236752" cy="12367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235" y="4610602"/>
            <a:ext cx="1080349" cy="5684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324" y="3753877"/>
            <a:ext cx="720341" cy="6991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6555" y="5257410"/>
            <a:ext cx="1352486" cy="5057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9174" y="4211667"/>
            <a:ext cx="1538307" cy="10457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9174" y="3842242"/>
            <a:ext cx="1510878" cy="5223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3341" y="3779071"/>
            <a:ext cx="705631" cy="734432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8386906" y="3808166"/>
            <a:ext cx="978481" cy="985906"/>
            <a:chOff x="8386906" y="3808166"/>
            <a:chExt cx="978481" cy="985906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6906" y="3808166"/>
              <a:ext cx="477694" cy="46604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7693" y="3808789"/>
              <a:ext cx="477694" cy="46604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6906" y="4328029"/>
              <a:ext cx="477694" cy="46604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7693" y="4325597"/>
              <a:ext cx="477694" cy="466043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724727" y="3642774"/>
            <a:ext cx="1469708" cy="9213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redondeado 22"/>
          <p:cNvSpPr/>
          <p:nvPr/>
        </p:nvSpPr>
        <p:spPr>
          <a:xfrm>
            <a:off x="5443860" y="3642774"/>
            <a:ext cx="1760504" cy="9213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redondeado 24"/>
          <p:cNvSpPr/>
          <p:nvPr/>
        </p:nvSpPr>
        <p:spPr>
          <a:xfrm>
            <a:off x="8213279" y="3637299"/>
            <a:ext cx="2076030" cy="13321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6279750" y="305681"/>
            <a:ext cx="4185049" cy="12638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arriba 21"/>
          <p:cNvSpPr/>
          <p:nvPr/>
        </p:nvSpPr>
        <p:spPr>
          <a:xfrm>
            <a:off x="8864600" y="1615702"/>
            <a:ext cx="270164" cy="48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 arriba 28"/>
          <p:cNvSpPr/>
          <p:nvPr/>
        </p:nvSpPr>
        <p:spPr>
          <a:xfrm>
            <a:off x="8889809" y="3130369"/>
            <a:ext cx="270164" cy="48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Llamada con línea 1 23"/>
          <p:cNvSpPr/>
          <p:nvPr/>
        </p:nvSpPr>
        <p:spPr>
          <a:xfrm>
            <a:off x="4105834" y="2928011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38031"/>
              <a:gd name="adj4" fmla="val -3833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DWH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Llamada con línea 1 31"/>
          <p:cNvSpPr/>
          <p:nvPr/>
        </p:nvSpPr>
        <p:spPr>
          <a:xfrm>
            <a:off x="7110052" y="2908250"/>
            <a:ext cx="822182" cy="470296"/>
          </a:xfrm>
          <a:prstGeom prst="borderCallout1">
            <a:avLst>
              <a:gd name="adj1" fmla="val 18750"/>
              <a:gd name="adj2" fmla="val -8333"/>
              <a:gd name="adj3" fmla="val 153742"/>
              <a:gd name="adj4" fmla="val -388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Llamada con línea 1 32"/>
          <p:cNvSpPr/>
          <p:nvPr/>
        </p:nvSpPr>
        <p:spPr>
          <a:xfrm>
            <a:off x="10303164" y="2928011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34103"/>
              <a:gd name="adj4" fmla="val -5033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Llamada con línea 1 33"/>
          <p:cNvSpPr/>
          <p:nvPr/>
        </p:nvSpPr>
        <p:spPr>
          <a:xfrm>
            <a:off x="10995892" y="550807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45886"/>
              <a:gd name="adj4" fmla="val -63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4507345" y="3962400"/>
            <a:ext cx="582434" cy="249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 derecha 35"/>
          <p:cNvSpPr/>
          <p:nvPr/>
        </p:nvSpPr>
        <p:spPr>
          <a:xfrm>
            <a:off x="7437478" y="3962399"/>
            <a:ext cx="582434" cy="249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8" idx="1"/>
          </p:cNvCxnSpPr>
          <p:nvPr/>
        </p:nvCxnSpPr>
        <p:spPr>
          <a:xfrm flipH="1">
            <a:off x="3411494" y="2619749"/>
            <a:ext cx="4952412" cy="0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411494" y="2619749"/>
            <a:ext cx="0" cy="9915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6232226" y="2651201"/>
            <a:ext cx="0" cy="9915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 rot="16200000">
            <a:off x="4726313" y="3933661"/>
            <a:ext cx="99366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sp>
        <p:nvSpPr>
          <p:cNvPr id="44" name="Rectángulo redondeado 43"/>
          <p:cNvSpPr/>
          <p:nvPr/>
        </p:nvSpPr>
        <p:spPr>
          <a:xfrm rot="16200000">
            <a:off x="6918909" y="3906923"/>
            <a:ext cx="99366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715266" y="3632066"/>
            <a:ext cx="1469708" cy="225713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5435648" y="3637298"/>
            <a:ext cx="1760504" cy="14376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4029820" y="2954389"/>
            <a:ext cx="845819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029819" y="2954389"/>
            <a:ext cx="845820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redondeado 58"/>
          <p:cNvSpPr/>
          <p:nvPr/>
        </p:nvSpPr>
        <p:spPr>
          <a:xfrm>
            <a:off x="5435648" y="3277080"/>
            <a:ext cx="176050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6232226" y="2651201"/>
            <a:ext cx="0" cy="58692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9186578" y="16770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</a:t>
            </a:r>
            <a:endParaRPr lang="es-ES" b="1" dirty="0"/>
          </a:p>
        </p:txBody>
      </p:sp>
      <p:sp>
        <p:nvSpPr>
          <p:cNvPr id="65" name="Flecha derecha 64"/>
          <p:cNvSpPr/>
          <p:nvPr/>
        </p:nvSpPr>
        <p:spPr>
          <a:xfrm>
            <a:off x="1280160" y="1467366"/>
            <a:ext cx="464820" cy="259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de flecha 66"/>
          <p:cNvCxnSpPr/>
          <p:nvPr/>
        </p:nvCxnSpPr>
        <p:spPr>
          <a:xfrm>
            <a:off x="1280160" y="1985526"/>
            <a:ext cx="464820" cy="762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1812881" y="140779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17861" y="178208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029820" y="268205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934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0.00116 L -0.01784 -3.33333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142 0.0002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28" grpId="0" animBg="1"/>
      <p:bldP spid="36" grpId="0" animBg="1"/>
      <p:bldP spid="38" grpId="0" animBg="1"/>
      <p:bldP spid="44" grpId="0" animBg="1"/>
      <p:bldP spid="45" grpId="0" animBg="1"/>
      <p:bldP spid="46" grpId="0" animBg="1"/>
      <p:bldP spid="59" grpId="0" animBg="1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876302" y="403572"/>
            <a:ext cx="1717270" cy="865188"/>
          </a:xfrm>
        </p:spPr>
        <p:txBody>
          <a:bodyPr/>
          <a:lstStyle/>
          <a:p>
            <a:r>
              <a:rPr lang="en-US" dirty="0" smtClean="0"/>
              <a:t>The Magic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2" y="1753120"/>
            <a:ext cx="10494478" cy="41655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87389" y="651500"/>
            <a:ext cx="312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Precalculation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3658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41730126"/>
              </p:ext>
            </p:extLst>
          </p:nvPr>
        </p:nvGraphicFramePr>
        <p:xfrm>
          <a:off x="1008063" y="1106311"/>
          <a:ext cx="10560050" cy="469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Benchmark: Vs Other Solutions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336733" y="408679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i="1" dirty="0">
                <a:hlinkClick r:id="rId3"/>
              </a:rPr>
              <a:t>Kylin TCPH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5052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Benckmarks</a:t>
            </a:r>
            <a:r>
              <a:rPr lang="en-US" dirty="0" smtClean="0"/>
              <a:t> (SSB)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60873" y="696483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i="1" dirty="0" smtClean="0">
                <a:hlinkClick r:id="rId2"/>
              </a:rPr>
              <a:t>Kylin SSB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301" y="920956"/>
            <a:ext cx="842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hlinkClick r:id="rId3"/>
              </a:rPr>
              <a:t>SSB </a:t>
            </a:r>
            <a:r>
              <a:rPr lang="es-ES" sz="2800" i="1" dirty="0" err="1" smtClean="0"/>
              <a:t>is</a:t>
            </a:r>
            <a:r>
              <a:rPr lang="es-ES" sz="2800" i="1" dirty="0" smtClean="0"/>
              <a:t> a </a:t>
            </a:r>
            <a:r>
              <a:rPr lang="es-ES" sz="2800" i="1" dirty="0" err="1" smtClean="0"/>
              <a:t>modification</a:t>
            </a:r>
            <a:r>
              <a:rPr lang="es-ES" sz="2800" i="1" dirty="0" smtClean="0"/>
              <a:t> of </a:t>
            </a:r>
            <a:r>
              <a:rPr lang="es-ES" sz="2800" i="1" dirty="0" smtClean="0">
                <a:hlinkClick r:id="rId4"/>
              </a:rPr>
              <a:t>TPC-H </a:t>
            </a:r>
            <a:r>
              <a:rPr lang="es-ES" sz="2800" i="1" dirty="0">
                <a:hlinkClick r:id="rId4"/>
              </a:rPr>
              <a:t>(</a:t>
            </a:r>
            <a:r>
              <a:rPr lang="es-ES" sz="2800" i="1" dirty="0" err="1">
                <a:hlinkClick r:id="rId4"/>
              </a:rPr>
              <a:t>Start</a:t>
            </a:r>
            <a:r>
              <a:rPr lang="es-ES" sz="2800" i="1" dirty="0">
                <a:hlinkClick r:id="rId4"/>
              </a:rPr>
              <a:t> </a:t>
            </a:r>
            <a:r>
              <a:rPr lang="es-ES" sz="2800" i="1" dirty="0" err="1">
                <a:hlinkClick r:id="rId4"/>
              </a:rPr>
              <a:t>schema</a:t>
            </a:r>
            <a:r>
              <a:rPr lang="es-ES" sz="2800" i="1" dirty="0">
                <a:hlinkClick r:id="rId4"/>
              </a:rPr>
              <a:t> </a:t>
            </a:r>
            <a:r>
              <a:rPr lang="es-ES" sz="2800" i="1" dirty="0" err="1">
                <a:hlinkClick r:id="rId4"/>
              </a:rPr>
              <a:t>Benckmark</a:t>
            </a:r>
            <a:r>
              <a:rPr lang="es-ES" sz="2800" i="1" dirty="0">
                <a:hlinkClick r:id="rId4"/>
              </a:rPr>
              <a:t>)</a:t>
            </a:r>
            <a:endParaRPr lang="es-ES" sz="28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922" y="1448039"/>
            <a:ext cx="8693726" cy="49815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71" y="1448039"/>
            <a:ext cx="9042977" cy="512383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066583" y="2557984"/>
            <a:ext cx="3060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Response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Kylin: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Hive: O(N)</a:t>
            </a:r>
            <a:endParaRPr lang="es-ES" sz="3600" dirty="0"/>
          </a:p>
        </p:txBody>
      </p:sp>
      <p:sp>
        <p:nvSpPr>
          <p:cNvPr id="10" name="CuadroTexto 9"/>
          <p:cNvSpPr txBox="1"/>
          <p:nvPr/>
        </p:nvSpPr>
        <p:spPr>
          <a:xfrm flipH="1">
            <a:off x="1794105" y="1776750"/>
            <a:ext cx="75038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</a:t>
            </a:r>
            <a:r>
              <a:rPr lang="en-US" sz="2400" b="1" dirty="0" err="1" smtClean="0"/>
              <a:t>Apche</a:t>
            </a:r>
            <a:r>
              <a:rPr lang="en-US" sz="2400" b="1" dirty="0" smtClean="0"/>
              <a:t> Kylin: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Response time &lt; 1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of cube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of data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Resolves queries using few hardware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 of response time are latencies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94105" y="2189236"/>
            <a:ext cx="8164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Somebody can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see some unusual ?</a:t>
            </a:r>
            <a:endParaRPr lang="es-E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26163" y="4584678"/>
            <a:ext cx="5684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Good performance </a:t>
            </a:r>
            <a:r>
              <a:rPr lang="en-US" sz="2800" b="1" dirty="0"/>
              <a:t>Independently of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 </a:t>
            </a:r>
            <a:r>
              <a:rPr lang="en-US" sz="2800" dirty="0" smtClean="0"/>
              <a:t>time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4382" y="4658068"/>
            <a:ext cx="1925507" cy="1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9" grpId="2"/>
      <p:bldP spid="10" grpId="0"/>
      <p:bldP spid="7" grpId="0"/>
      <p:bldP spid="7" grpId="1"/>
      <p:bldP spid="7" grpId="2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53787" y="1888891"/>
            <a:ext cx="10445634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0002" y="126876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0.7.1 -1.3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082279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2.0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53081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1.6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67136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1.5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033270" y="2071921"/>
            <a:ext cx="226312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Spark Cubing (NRT v2)</a:t>
            </a:r>
          </a:p>
          <a:p>
            <a:r>
              <a:rPr lang="en-US" dirty="0"/>
              <a:t>Layer on </a:t>
            </a:r>
            <a:r>
              <a:rPr lang="en-US" dirty="0" smtClean="0"/>
              <a:t>Spark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42338" y="2062699"/>
            <a:ext cx="252620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Kafka (NRT v2)</a:t>
            </a:r>
          </a:p>
          <a:p>
            <a:r>
              <a:rPr lang="en-US" dirty="0" smtClean="0"/>
              <a:t>Streaming Cube (NRT v2)</a:t>
            </a:r>
          </a:p>
          <a:p>
            <a:r>
              <a:rPr lang="en-US" dirty="0" smtClean="0"/>
              <a:t>Spark (experimental)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1105" y="2068931"/>
            <a:ext cx="2246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Inverted Index NRT v1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958327" y="2056577"/>
            <a:ext cx="212436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Kafka (experimental)</a:t>
            </a:r>
          </a:p>
          <a:p>
            <a:r>
              <a:rPr lang="en-US" dirty="0"/>
              <a:t>Fast Cube </a:t>
            </a:r>
            <a:r>
              <a:rPr lang="en-US" dirty="0" smtClean="0"/>
              <a:t>Algorithm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379606" y="3394578"/>
            <a:ext cx="11393996" cy="2150478"/>
            <a:chOff x="443328" y="4100212"/>
            <a:chExt cx="11393996" cy="2150478"/>
          </a:xfrm>
        </p:grpSpPr>
        <p:cxnSp>
          <p:nvCxnSpPr>
            <p:cNvPr id="17" name="Conector recto de flecha 16"/>
            <p:cNvCxnSpPr/>
            <p:nvPr/>
          </p:nvCxnSpPr>
          <p:spPr>
            <a:xfrm>
              <a:off x="510002" y="6101542"/>
              <a:ext cx="11327322" cy="66502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443328" y="5327360"/>
              <a:ext cx="17679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Batch</a:t>
              </a:r>
              <a:endParaRPr lang="es-ES" sz="54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354263" y="4731482"/>
              <a:ext cx="13401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NRT</a:t>
              </a:r>
              <a:endParaRPr lang="es-ES" sz="54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853090" y="4100212"/>
              <a:ext cx="2235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Stream</a:t>
              </a:r>
              <a:endParaRPr lang="es-ES" sz="54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885829" y="5056654"/>
              <a:ext cx="3007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Experimental (NRT)</a:t>
              </a:r>
              <a:endParaRPr lang="es-ES" sz="2800" dirty="0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>
              <a:off x="6473758" y="5636851"/>
              <a:ext cx="5363566" cy="9525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2887447" y="5612210"/>
              <a:ext cx="3586311" cy="6668"/>
            </a:xfrm>
            <a:prstGeom prst="straightConnector1">
              <a:avLst/>
            </a:prstGeom>
            <a:ln w="38100"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8979356" y="4903768"/>
              <a:ext cx="2857968" cy="0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443328" y="2434468"/>
            <a:ext cx="219605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Support </a:t>
            </a:r>
            <a:r>
              <a:rPr lang="en-US" dirty="0" err="1"/>
              <a:t>Kerbeos</a:t>
            </a:r>
            <a:endParaRPr lang="en-US" dirty="0"/>
          </a:p>
          <a:p>
            <a:r>
              <a:rPr lang="en-US" dirty="0"/>
              <a:t>ACLs</a:t>
            </a:r>
          </a:p>
          <a:p>
            <a:r>
              <a:rPr lang="en-US" dirty="0"/>
              <a:t>Plugging Architecture</a:t>
            </a:r>
          </a:p>
          <a:p>
            <a:r>
              <a:rPr lang="en-US" dirty="0"/>
              <a:t>Hybrid </a:t>
            </a:r>
            <a:r>
              <a:rPr lang="en-US" dirty="0" smtClean="0"/>
              <a:t>Model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05493" y="2719985"/>
            <a:ext cx="255871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Snowflake DM</a:t>
            </a:r>
          </a:p>
          <a:p>
            <a:r>
              <a:rPr lang="en-US" dirty="0"/>
              <a:t>Job Engine HA (100% HA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05493" y="3381814"/>
            <a:ext cx="11748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Percentile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43328" y="3634797"/>
            <a:ext cx="1970091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Aggr</a:t>
            </a:r>
            <a:r>
              <a:rPr lang="en-US" dirty="0"/>
              <a:t> Types</a:t>
            </a:r>
          </a:p>
          <a:p>
            <a:r>
              <a:rPr lang="en-US" dirty="0"/>
              <a:t>Cube Retention</a:t>
            </a:r>
          </a:p>
          <a:p>
            <a:r>
              <a:rPr lang="en-US" dirty="0"/>
              <a:t>Incremental Build</a:t>
            </a:r>
          </a:p>
          <a:p>
            <a:r>
              <a:rPr lang="en-US" dirty="0"/>
              <a:t>Parallel Scan</a:t>
            </a:r>
          </a:p>
          <a:p>
            <a:r>
              <a:rPr lang="en-US" dirty="0" err="1"/>
              <a:t>TopN</a:t>
            </a:r>
            <a:r>
              <a:rPr lang="en-US" dirty="0"/>
              <a:t>: </a:t>
            </a:r>
            <a:r>
              <a:rPr lang="en-US" dirty="0" smtClean="0"/>
              <a:t>Exactly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19604" y="2719985"/>
            <a:ext cx="329006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JMX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Separate </a:t>
            </a:r>
            <a:r>
              <a:rPr lang="en-US" dirty="0"/>
              <a:t>HBase &amp; HA &amp; </a:t>
            </a:r>
            <a:r>
              <a:rPr lang="en-US" dirty="0" smtClean="0"/>
              <a:t>Kerberos</a:t>
            </a:r>
          </a:p>
          <a:p>
            <a:r>
              <a:rPr lang="en-US" dirty="0" smtClean="0"/>
              <a:t>Amazon EMR</a:t>
            </a:r>
          </a:p>
          <a:p>
            <a:r>
              <a:rPr lang="en-US" dirty="0" smtClean="0"/>
              <a:t>Support RMR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30550" y="3928154"/>
            <a:ext cx="287668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Joint Rules</a:t>
            </a:r>
          </a:p>
          <a:p>
            <a:r>
              <a:rPr lang="en-US" dirty="0" err="1"/>
              <a:t>TopN</a:t>
            </a:r>
            <a:r>
              <a:rPr lang="en-US" dirty="0"/>
              <a:t>: </a:t>
            </a:r>
            <a:r>
              <a:rPr lang="en-US" dirty="0" err="1"/>
              <a:t>Aprox</a:t>
            </a:r>
            <a:r>
              <a:rPr lang="en-US" dirty="0"/>
              <a:t>, UHC</a:t>
            </a:r>
          </a:p>
          <a:p>
            <a:r>
              <a:rPr lang="en-US" dirty="0"/>
              <a:t>Count Distinct: </a:t>
            </a:r>
            <a:r>
              <a:rPr lang="en-US" dirty="0" err="1"/>
              <a:t>Aprox</a:t>
            </a:r>
            <a:r>
              <a:rPr lang="en-US" dirty="0"/>
              <a:t> Exactly</a:t>
            </a:r>
          </a:p>
          <a:p>
            <a:r>
              <a:rPr lang="en-US" dirty="0"/>
              <a:t>Windows Functions</a:t>
            </a:r>
          </a:p>
          <a:p>
            <a:r>
              <a:rPr lang="en-US" dirty="0"/>
              <a:t>Grouping Sets</a:t>
            </a:r>
            <a:endParaRPr lang="es-ES" dirty="0"/>
          </a:p>
          <a:p>
            <a:r>
              <a:rPr lang="en-US" dirty="0"/>
              <a:t>Global </a:t>
            </a:r>
            <a:r>
              <a:rPr lang="en-US" dirty="0" smtClean="0"/>
              <a:t>Dictionary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451510" y="36083"/>
            <a:ext cx="140506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 Streaming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451510" y="392391"/>
            <a:ext cx="15730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Administration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451510" y="718883"/>
            <a:ext cx="25256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Performance, New </a:t>
            </a:r>
            <a:r>
              <a:rPr lang="en-US" dirty="0" err="1" smtClean="0"/>
              <a:t>funct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72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22" grpId="0" animBg="1"/>
      <p:bldP spid="2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574D5CF5459424BA014F170E0E636EE" ma:contentTypeVersion="0" ma:contentTypeDescription="新建文档。" ma:contentTypeScope="" ma:versionID="578e5175035736c63683de818ecb25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06bd4d3280be41fc6ae576ff60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624CC-B20F-4886-9344-F3A61380E6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2B6E4-5153-47A0-B809-0CFBF3BF228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3E320F-786F-4C42-9E45-D27A851B7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737</Words>
  <Application>Microsoft Office PowerPoint</Application>
  <PresentationFormat>Panorámica</PresentationFormat>
  <Paragraphs>154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ＭＳ Ｐゴシック</vt:lpstr>
      <vt:lpstr>宋体</vt:lpstr>
      <vt:lpstr>Arial</vt:lpstr>
      <vt:lpstr>Calibri</vt:lpstr>
      <vt:lpstr>Calibri Light</vt:lpstr>
      <vt:lpstr>Courier New</vt:lpstr>
      <vt:lpstr>DengXian</vt:lpstr>
      <vt:lpstr>DengXian Light</vt:lpstr>
      <vt:lpstr>Microsoft Sans Serif</vt:lpstr>
      <vt:lpstr>Wingdings</vt:lpstr>
      <vt:lpstr>等线</vt:lpstr>
      <vt:lpstr>Office Theme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WEI SUN; Alb</dc:creator>
  <cp:lastModifiedBy>arp</cp:lastModifiedBy>
  <cp:revision>127</cp:revision>
  <dcterms:created xsi:type="dcterms:W3CDTF">2016-03-19T17:08:07Z</dcterms:created>
  <dcterms:modified xsi:type="dcterms:W3CDTF">2017-06-11T21:15:23Z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0x0101000574D5CF5459424BA014F170E0E636EE</vt:lpwstr>
  </property>
</Properties>
</file>