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3" r:id="rId1"/>
  </p:sldMasterIdLst>
  <p:notesMasterIdLst>
    <p:notesMasterId r:id="rId17"/>
  </p:notesMasterIdLst>
  <p:sldIdLst>
    <p:sldId id="256" r:id="rId2"/>
    <p:sldId id="257" r:id="rId3"/>
    <p:sldId id="260" r:id="rId4"/>
    <p:sldId id="261" r:id="rId5"/>
    <p:sldId id="266" r:id="rId6"/>
    <p:sldId id="270" r:id="rId7"/>
    <p:sldId id="263" r:id="rId8"/>
    <p:sldId id="268" r:id="rId9"/>
    <p:sldId id="275" r:id="rId10"/>
    <p:sldId id="269" r:id="rId11"/>
    <p:sldId id="271" r:id="rId12"/>
    <p:sldId id="272" r:id="rId13"/>
    <p:sldId id="274" r:id="rId14"/>
    <p:sldId id="27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582C"/>
    <a:srgbClr val="E48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6F302E-1C1B-480A-B6F4-E8EB2265224E}" type="datetimeFigureOut">
              <a:rPr lang="es-ES" smtClean="0"/>
              <a:t>26/09/2018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FCC0A-7049-4E3E-8170-2366D71E9DD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7187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7C6C3-23A9-4C93-89BD-AF55B254F089}" type="datetime1">
              <a:rPr lang="es-ES" smtClean="0"/>
              <a:t>26/09/2018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https://www.linkedin.com/in/albertoabelleira/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B742-9A9D-42E9-B6F4-9E5A9FF44F6A}" type="slidenum">
              <a:rPr lang="es-ES" smtClean="0"/>
              <a:t>‹#›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196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A878F-FA27-497A-9A82-ACC89675D987}" type="datetime1">
              <a:rPr lang="es-ES" smtClean="0"/>
              <a:t>26/09/2018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https://www.linkedin.com/in/albertoabelleira/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B742-9A9D-42E9-B6F4-9E5A9FF44F6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5046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6508-96C4-4A3B-A4B3-2D399A16D8EC}" type="datetime1">
              <a:rPr lang="es-ES" smtClean="0"/>
              <a:t>26/09/2018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https://www.linkedin.com/in/albertoabelleira/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B742-9A9D-42E9-B6F4-9E5A9FF44F6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549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4DBA5-9B1C-41C3-AFA7-3A83BDBB9992}" type="datetime1">
              <a:rPr lang="es-ES" smtClean="0"/>
              <a:t>26/09/2018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https://www.linkedin.com/in/albertoabelleira/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B742-9A9D-42E9-B6F4-9E5A9FF44F6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37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57ACD-8FF8-4C60-837B-E49EDAF1D580}" type="datetime1">
              <a:rPr lang="es-ES" smtClean="0"/>
              <a:t>26/09/2018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https://www.linkedin.com/in/albertoabelleira/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B742-9A9D-42E9-B6F4-9E5A9FF44F6A}" type="slidenum">
              <a:rPr lang="es-ES" smtClean="0"/>
              <a:t>‹#›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872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E0DAF-3E8E-4683-AC23-30DCA1069D63}" type="datetime1">
              <a:rPr lang="es-ES" smtClean="0"/>
              <a:t>26/09/2018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https://www.linkedin.com/in/albertoabelleira/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B742-9A9D-42E9-B6F4-9E5A9FF44F6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636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F6048-7D3C-4830-B6C2-6E02968A2489}" type="datetime1">
              <a:rPr lang="es-ES" smtClean="0"/>
              <a:t>26/09/2018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https://www.linkedin.com/in/albertoabelleira/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B742-9A9D-42E9-B6F4-9E5A9FF44F6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2229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B53F-C258-41B5-B79F-DC5574FA43D9}" type="datetime1">
              <a:rPr lang="es-ES" smtClean="0"/>
              <a:t>26/09/2018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https://www.linkedin.com/in/albertoabelleira/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B742-9A9D-42E9-B6F4-9E5A9FF44F6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7862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7AD2-AA3A-478B-9536-7E996157D73F}" type="datetime1">
              <a:rPr lang="es-ES" smtClean="0"/>
              <a:t>26/09/2018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ES"/>
              <a:t>https://www.linkedin.com/in/albertoabelleira/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B742-9A9D-42E9-B6F4-9E5A9FF44F6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358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1AA6A3A-4D9A-4A38-B4E2-6FB5CBF3D0AF}" type="datetime1">
              <a:rPr lang="es-ES" smtClean="0"/>
              <a:t>26/09/2018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https://www.linkedin.com/in/albertoabelleira/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5EB742-9A9D-42E9-B6F4-9E5A9FF44F6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856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591FB-57E7-4293-BF7B-243A0E8B812A}" type="datetime1">
              <a:rPr lang="es-ES" smtClean="0"/>
              <a:t>26/09/2018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https://www.linkedin.com/in/albertoabelleira/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B742-9A9D-42E9-B6F4-9E5A9FF44F6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4526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1D5B14-F9A1-4994-A0DB-F7EDC6CB54A4}" type="datetime1">
              <a:rPr lang="es-ES" smtClean="0"/>
              <a:t>26/09/2018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https://www.linkedin.com/in/albertoabelleira/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B5EB742-9A9D-42E9-B6F4-9E5A9FF44F6A}" type="slidenum">
              <a:rPr lang="es-ES" smtClean="0"/>
              <a:t>‹#›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209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edium.com/@mmamet/directly-responsible-individuals-f5009f465da4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n.wikipedia.org/wiki/Servant_leadershi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AD410-A8D4-4FCE-87E0-CDE967710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>
            <a:noFill/>
          </a:ln>
        </p:spPr>
        <p:txBody>
          <a:bodyPr/>
          <a:lstStyle/>
          <a:p>
            <a:r>
              <a:rPr lang="es-ES" dirty="0">
                <a:solidFill>
                  <a:srgbClr val="BD582C"/>
                </a:solidFill>
                <a:latin typeface="Baskerville Old Face" panose="02020602080505020303" pitchFamily="18" charset="0"/>
              </a:rPr>
              <a:t>.README </a:t>
            </a:r>
            <a:r>
              <a:rPr lang="es-ES" sz="2400" dirty="0">
                <a:solidFill>
                  <a:srgbClr val="BD582C"/>
                </a:solidFill>
                <a:latin typeface="Baskerville Old Face" panose="02020602080505020303" pitchFamily="18" charset="0"/>
              </a:rPr>
              <a:t>[WIP]</a:t>
            </a:r>
            <a:endParaRPr lang="es-ES" dirty="0">
              <a:solidFill>
                <a:srgbClr val="BD582C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259FA-95F4-4502-A107-72ADEAA2C4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>
                <a:solidFill>
                  <a:schemeClr val="tx1"/>
                </a:solidFill>
                <a:latin typeface="Baskerville Old Face" panose="02020602080505020303" pitchFamily="18" charset="0"/>
              </a:rPr>
              <a:t>Alberto Abelleira </a:t>
            </a:r>
            <a:r>
              <a:rPr lang="es-ES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lence</a:t>
            </a:r>
            <a:endParaRPr lang="es-ES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r>
              <a:rPr lang="es-ES" sz="1050" dirty="0">
                <a:solidFill>
                  <a:schemeClr val="tx1"/>
                </a:solidFill>
                <a:latin typeface="Baskerville Old Face" panose="02020602080505020303" pitchFamily="18" charset="0"/>
              </a:rPr>
              <a:t>                       https://www.linkedin.com/in/albertoabelleira/</a:t>
            </a:r>
          </a:p>
          <a:p>
            <a:endParaRPr lang="es-ES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E150EE-F1C4-41BF-B9DD-ED88C3D6A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850" y="4842433"/>
            <a:ext cx="1203643" cy="41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380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A5C01-9416-4255-9485-703720BB0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s-ES" dirty="0" err="1">
                <a:latin typeface="Baskerville Old Face" panose="02020602080505020303" pitchFamily="18" charset="0"/>
                <a:ea typeface="+mn-ea"/>
                <a:cs typeface="+mn-cs"/>
              </a:rPr>
              <a:t>What</a:t>
            </a:r>
            <a:r>
              <a:rPr lang="es-ES" dirty="0">
                <a:latin typeface="Baskerville Old Face" panose="02020602080505020303" pitchFamily="18" charset="0"/>
                <a:ea typeface="+mn-ea"/>
                <a:cs typeface="+mn-cs"/>
              </a:rPr>
              <a:t> </a:t>
            </a:r>
            <a:r>
              <a:rPr lang="es-ES" dirty="0" err="1">
                <a:latin typeface="Baskerville Old Face" panose="02020602080505020303" pitchFamily="18" charset="0"/>
                <a:ea typeface="+mn-ea"/>
                <a:cs typeface="+mn-cs"/>
              </a:rPr>
              <a:t>does</a:t>
            </a:r>
            <a:r>
              <a:rPr lang="es-ES" dirty="0">
                <a:latin typeface="Baskerville Old Face" panose="02020602080505020303" pitchFamily="18" charset="0"/>
                <a:ea typeface="+mn-ea"/>
                <a:cs typeface="+mn-cs"/>
              </a:rPr>
              <a:t> </a:t>
            </a:r>
            <a:r>
              <a:rPr lang="es-ES" dirty="0" err="1">
                <a:latin typeface="Baskerville Old Face" panose="02020602080505020303" pitchFamily="18" charset="0"/>
                <a:ea typeface="+mn-ea"/>
                <a:cs typeface="+mn-cs"/>
              </a:rPr>
              <a:t>this</a:t>
            </a:r>
            <a:r>
              <a:rPr lang="es-ES" dirty="0">
                <a:latin typeface="Baskerville Old Face" panose="02020602080505020303" pitchFamily="18" charset="0"/>
                <a:ea typeface="+mn-ea"/>
                <a:cs typeface="+mn-cs"/>
              </a:rPr>
              <a:t>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66AAF-3EE7-4577-9D40-4F04AB6CA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Baskerville Old Face" panose="02020602080505020303" pitchFamily="18" charset="0"/>
              </a:rPr>
              <a:t>Professionality</a:t>
            </a:r>
          </a:p>
          <a:p>
            <a:pPr marL="0" indent="0">
              <a:buNone/>
            </a:pPr>
            <a:r>
              <a:rPr lang="en-US" sz="2400" dirty="0">
                <a:latin typeface="Baskerville Old Face" panose="02020602080505020303" pitchFamily="18" charset="0"/>
              </a:rPr>
              <a:t>	You have the final word on your work. I have opinions. I’m not always right. You know better than me your work. Check and validate your assumptions if you disagree with me. Critical thinking is important.</a:t>
            </a:r>
          </a:p>
          <a:p>
            <a:pPr marL="0" indent="0">
              <a:buNone/>
            </a:pPr>
            <a:r>
              <a:rPr lang="en-US" sz="2400" dirty="0">
                <a:latin typeface="Baskerville Old Face" panose="02020602080505020303" pitchFamily="18" charset="0"/>
              </a:rPr>
              <a:t>	Help your teammates. Share knowledge. </a:t>
            </a:r>
            <a:r>
              <a:rPr lang="en-US" sz="2400" b="1" dirty="0">
                <a:latin typeface="Baskerville Old Face" panose="02020602080505020303" pitchFamily="18" charset="0"/>
              </a:rPr>
              <a:t>Have their backs.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28A9B6C-EF07-4734-9FF2-9967CFB93C28}"/>
              </a:ext>
            </a:extLst>
          </p:cNvPr>
          <p:cNvCxnSpPr>
            <a:cxnSpLocks/>
          </p:cNvCxnSpPr>
          <p:nvPr/>
        </p:nvCxnSpPr>
        <p:spPr>
          <a:xfrm>
            <a:off x="1097280" y="1845734"/>
            <a:ext cx="8608695" cy="2116"/>
          </a:xfrm>
          <a:prstGeom prst="line">
            <a:avLst/>
          </a:prstGeom>
          <a:ln w="123825">
            <a:solidFill>
              <a:srgbClr val="BD58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0A7B43-1D0E-4137-B852-4001F0E08A33}"/>
              </a:ext>
            </a:extLst>
          </p:cNvPr>
          <p:cNvCxnSpPr/>
          <p:nvPr/>
        </p:nvCxnSpPr>
        <p:spPr>
          <a:xfrm>
            <a:off x="1097280" y="6232849"/>
            <a:ext cx="105753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79769688-6128-4801-A1B5-EDB1D0C5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skerville Old Face" panose="02020602080505020303" pitchFamily="18" charset="0"/>
                <a:ea typeface="+mn-ea"/>
                <a:cs typeface="+mn-cs"/>
              </a:rPr>
              <a:t>            https://www.linkedin.com/in/albertoabelleira/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A214E5A-F6E4-4AA9-BFC6-3D73A702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5EB742-9A9D-42E9-B6F4-9E5A9FF44F6A}" type="slidenum">
              <a:rPr kumimoji="0" lang="es-ES" sz="10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s-ES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8829522-EC53-42AF-9695-DCDE8479C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326" y="6405203"/>
            <a:ext cx="1203643" cy="41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796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A5C01-9416-4255-9485-703720BB0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s-ES" dirty="0" err="1">
                <a:latin typeface="Baskerville Old Face" panose="02020602080505020303" pitchFamily="18" charset="0"/>
                <a:ea typeface="+mn-ea"/>
                <a:cs typeface="+mn-cs"/>
              </a:rPr>
              <a:t>Daily</a:t>
            </a:r>
            <a:r>
              <a:rPr lang="es-ES" dirty="0">
                <a:latin typeface="Baskerville Old Face" panose="02020602080505020303" pitchFamily="18" charset="0"/>
                <a:ea typeface="+mn-ea"/>
                <a:cs typeface="+mn-cs"/>
              </a:rPr>
              <a:t> meetings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66AAF-3EE7-4577-9D40-4F04AB6CA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n-US" sz="2400" dirty="0">
                <a:latin typeface="Baskerville Old Face" panose="02020602080505020303" pitchFamily="18" charset="0"/>
              </a:rPr>
              <a:t>I love daily meetings. </a:t>
            </a:r>
          </a:p>
          <a:p>
            <a:pPr marL="0" indent="0">
              <a:buNone/>
            </a:pPr>
            <a:r>
              <a:rPr lang="en-US" sz="2400" dirty="0">
                <a:latin typeface="Baskerville Old Face" panose="02020602080505020303" pitchFamily="18" charset="0"/>
              </a:rPr>
              <a:t>I think it’s the best way to start the day and get the updates from the team. Also, it’s a great time to know each other and create bounds. </a:t>
            </a:r>
          </a:p>
          <a:p>
            <a:pPr marL="0" indent="0">
              <a:buNone/>
            </a:pPr>
            <a:r>
              <a:rPr lang="en-US" sz="2400" dirty="0">
                <a:latin typeface="Baskerville Old Face" panose="02020602080505020303" pitchFamily="18" charset="0"/>
              </a:rPr>
              <a:t>Additionally, allow us to define the </a:t>
            </a:r>
            <a:r>
              <a:rPr lang="en-US" sz="2400" dirty="0">
                <a:latin typeface="Baskerville Old Face" panose="02020602080505020303" pitchFamily="18" charset="0"/>
                <a:hlinkClick r:id="rId2"/>
              </a:rPr>
              <a:t>DRI</a:t>
            </a:r>
            <a:r>
              <a:rPr lang="en-US" sz="2400" dirty="0">
                <a:latin typeface="Baskerville Old Face" panose="02020602080505020303" pitchFamily="18" charset="0"/>
              </a:rPr>
              <a:t> for each task.</a:t>
            </a:r>
            <a:endParaRPr lang="es-ES" sz="2400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s-ES" sz="2400" dirty="0">
                <a:latin typeface="Baskerville Old Face" panose="02020602080505020303" pitchFamily="18" charset="0"/>
              </a:rPr>
              <a:t>Just m</a:t>
            </a:r>
            <a:r>
              <a:rPr lang="en-US" sz="2400" dirty="0" err="1">
                <a:latin typeface="Baskerville Old Face" panose="02020602080505020303" pitchFamily="18" charset="0"/>
              </a:rPr>
              <a:t>ake</a:t>
            </a:r>
            <a:r>
              <a:rPr lang="en-US" sz="2400" dirty="0">
                <a:latin typeface="Baskerville Old Face" panose="02020602080505020303" pitchFamily="18" charset="0"/>
              </a:rPr>
              <a:t> sure to get ready before we start.</a:t>
            </a:r>
          </a:p>
          <a:p>
            <a:pPr marL="0" indent="0">
              <a:buNone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endParaRPr lang="en-US" sz="2400" dirty="0">
              <a:latin typeface="Baskerville Old Face" panose="02020602080505020303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28A9B6C-EF07-4734-9FF2-9967CFB93C28}"/>
              </a:ext>
            </a:extLst>
          </p:cNvPr>
          <p:cNvCxnSpPr>
            <a:cxnSpLocks/>
          </p:cNvCxnSpPr>
          <p:nvPr/>
        </p:nvCxnSpPr>
        <p:spPr>
          <a:xfrm>
            <a:off x="1097280" y="1845734"/>
            <a:ext cx="8589645" cy="0"/>
          </a:xfrm>
          <a:prstGeom prst="line">
            <a:avLst/>
          </a:prstGeom>
          <a:ln w="123825">
            <a:solidFill>
              <a:srgbClr val="BD58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0A7B43-1D0E-4137-B852-4001F0E08A33}"/>
              </a:ext>
            </a:extLst>
          </p:cNvPr>
          <p:cNvCxnSpPr/>
          <p:nvPr/>
        </p:nvCxnSpPr>
        <p:spPr>
          <a:xfrm>
            <a:off x="1097280" y="6232849"/>
            <a:ext cx="105753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79769688-6128-4801-A1B5-EDB1D0C5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skerville Old Face" panose="02020602080505020303" pitchFamily="18" charset="0"/>
                <a:ea typeface="+mn-ea"/>
                <a:cs typeface="+mn-cs"/>
              </a:rPr>
              <a:t>            https://www.linkedin.com/in/albertoabelleira/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A214E5A-F6E4-4AA9-BFC6-3D73A702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5EB742-9A9D-42E9-B6F4-9E5A9FF44F6A}" type="slidenum">
              <a:rPr kumimoji="0" lang="es-ES" sz="10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s-ES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8829522-EC53-42AF-9695-DCDE8479C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326" y="6405203"/>
            <a:ext cx="1203643" cy="41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2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A5C01-9416-4255-9485-703720BB0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s-ES" dirty="0" err="1">
                <a:latin typeface="Baskerville Old Face" panose="02020602080505020303" pitchFamily="18" charset="0"/>
                <a:ea typeface="+mn-ea"/>
                <a:cs typeface="+mn-cs"/>
              </a:rPr>
              <a:t>Daily</a:t>
            </a:r>
            <a:r>
              <a:rPr lang="es-ES" dirty="0">
                <a:latin typeface="Baskerville Old Face" panose="02020602080505020303" pitchFamily="18" charset="0"/>
                <a:ea typeface="+mn-ea"/>
                <a:cs typeface="+mn-cs"/>
              </a:rPr>
              <a:t> meetings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66AAF-3EE7-4577-9D40-4F04AB6CA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>
                <a:latin typeface="Baskerville Old Face" panose="02020602080505020303" pitchFamily="18" charset="0"/>
              </a:rPr>
              <a:t>Who </a:t>
            </a:r>
            <a:r>
              <a:rPr lang="es-ES" sz="2400" dirty="0" err="1">
                <a:latin typeface="Baskerville Old Face" panose="02020602080505020303" pitchFamily="18" charset="0"/>
              </a:rPr>
              <a:t>attends</a:t>
            </a:r>
            <a:r>
              <a:rPr lang="es-ES" sz="2400" dirty="0">
                <a:latin typeface="Baskerville Old Face" panose="02020602080505020303" pitchFamily="18" charset="0"/>
              </a:rPr>
              <a:t>? </a:t>
            </a:r>
            <a:r>
              <a:rPr lang="es-ES" sz="2400" dirty="0" err="1">
                <a:latin typeface="Baskerville Old Face" panose="02020602080505020303" pitchFamily="18" charset="0"/>
              </a:rPr>
              <a:t>All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the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team</a:t>
            </a:r>
            <a:endParaRPr lang="es-ES" sz="2400" dirty="0">
              <a:latin typeface="Baskerville Old Face" panose="020206020805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err="1">
                <a:latin typeface="Baskerville Old Face" panose="02020602080505020303" pitchFamily="18" charset="0"/>
              </a:rPr>
              <a:t>What</a:t>
            </a:r>
            <a:r>
              <a:rPr lang="es-ES" sz="2400" dirty="0">
                <a:latin typeface="Baskerville Old Face" panose="02020602080505020303" pitchFamily="18" charset="0"/>
              </a:rPr>
              <a:t> do </a:t>
            </a:r>
            <a:r>
              <a:rPr lang="es-ES" sz="2400" dirty="0" err="1">
                <a:latin typeface="Baskerville Old Face" panose="02020602080505020303" pitchFamily="18" charset="0"/>
              </a:rPr>
              <a:t>we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talk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about</a:t>
            </a:r>
            <a:r>
              <a:rPr lang="es-ES" sz="2400" dirty="0">
                <a:latin typeface="Baskerville Old Face" panose="02020602080505020303" pitchFamily="18" charset="0"/>
              </a:rPr>
              <a:t>? </a:t>
            </a:r>
            <a:r>
              <a:rPr lang="es-ES" sz="2400" dirty="0" err="1">
                <a:latin typeface="Baskerville Old Face" panose="02020602080505020303" pitchFamily="18" charset="0"/>
              </a:rPr>
              <a:t>Yesterday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today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obstacles</a:t>
            </a:r>
            <a:endParaRPr lang="es-ES" sz="2400" dirty="0">
              <a:latin typeface="Baskerville Old Face" panose="020206020805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Baskerville Old Face" panose="02020602080505020303" pitchFamily="18" charset="0"/>
              </a:rPr>
              <a:t>What order do we talk in? Last arrival speaks first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Baskerville Old Face" panose="02020602080505020303" pitchFamily="18" charset="0"/>
              </a:rPr>
              <a:t>For how long? No more than 3 minutes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>
                <a:latin typeface="Baskerville Old Face" panose="02020602080505020303" pitchFamily="18" charset="0"/>
              </a:rPr>
              <a:t>W</a:t>
            </a:r>
            <a:r>
              <a:rPr lang="en-US" sz="2400" dirty="0">
                <a:latin typeface="Baskerville Old Face" panose="02020602080505020303" pitchFamily="18" charset="0"/>
              </a:rPr>
              <a:t>here and when? Every day at 09:30am @ the office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err="1">
                <a:latin typeface="Baskerville Old Face" panose="02020602080505020303" pitchFamily="18" charset="0"/>
              </a:rPr>
              <a:t>Not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every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person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may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talk</a:t>
            </a:r>
            <a:r>
              <a:rPr lang="es-ES" sz="2400" dirty="0">
                <a:latin typeface="Baskerville Old Face" panose="02020602080505020303" pitchFamily="18" charset="0"/>
              </a:rPr>
              <a:t>: </a:t>
            </a:r>
            <a:r>
              <a:rPr lang="es-ES" sz="2400" dirty="0" err="1">
                <a:latin typeface="Baskerville Old Face" panose="02020602080505020303" pitchFamily="18" charset="0"/>
              </a:rPr>
              <a:t>Anyway</a:t>
            </a:r>
            <a:r>
              <a:rPr lang="es-ES" sz="2400" dirty="0">
                <a:latin typeface="Baskerville Old Face" panose="02020602080505020303" pitchFamily="18" charset="0"/>
              </a:rPr>
              <a:t>, </a:t>
            </a:r>
            <a:r>
              <a:rPr lang="es-ES" sz="2400" dirty="0" err="1">
                <a:latin typeface="Baskerville Old Face" panose="02020602080505020303" pitchFamily="18" charset="0"/>
              </a:rPr>
              <a:t>don’t</a:t>
            </a:r>
            <a:r>
              <a:rPr lang="es-ES" sz="2400" dirty="0">
                <a:latin typeface="Baskerville Old Face" panose="02020602080505020303" pitchFamily="18" charset="0"/>
              </a:rPr>
              <a:t> be </a:t>
            </a:r>
            <a:r>
              <a:rPr lang="es-ES" sz="2400" dirty="0" err="1">
                <a:latin typeface="Baskerville Old Face" panose="02020602080505020303" pitchFamily="18" charset="0"/>
              </a:rPr>
              <a:t>shy</a:t>
            </a:r>
            <a:endParaRPr lang="en-US" sz="2400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endParaRPr lang="en-US" sz="2400" dirty="0">
              <a:latin typeface="Baskerville Old Face" panose="02020602080505020303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28A9B6C-EF07-4734-9FF2-9967CFB93C28}"/>
              </a:ext>
            </a:extLst>
          </p:cNvPr>
          <p:cNvCxnSpPr>
            <a:cxnSpLocks/>
          </p:cNvCxnSpPr>
          <p:nvPr/>
        </p:nvCxnSpPr>
        <p:spPr>
          <a:xfrm>
            <a:off x="1097280" y="1845734"/>
            <a:ext cx="8589645" cy="0"/>
          </a:xfrm>
          <a:prstGeom prst="line">
            <a:avLst/>
          </a:prstGeom>
          <a:ln w="123825">
            <a:solidFill>
              <a:srgbClr val="BD58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0A7B43-1D0E-4137-B852-4001F0E08A33}"/>
              </a:ext>
            </a:extLst>
          </p:cNvPr>
          <p:cNvCxnSpPr/>
          <p:nvPr/>
        </p:nvCxnSpPr>
        <p:spPr>
          <a:xfrm>
            <a:off x="1097280" y="6232849"/>
            <a:ext cx="105753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79769688-6128-4801-A1B5-EDB1D0C5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skerville Old Face" panose="02020602080505020303" pitchFamily="18" charset="0"/>
                <a:ea typeface="+mn-ea"/>
                <a:cs typeface="+mn-cs"/>
              </a:rPr>
              <a:t>            https://www.linkedin.com/in/albertoabelleira/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A214E5A-F6E4-4AA9-BFC6-3D73A702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5EB742-9A9D-42E9-B6F4-9E5A9FF44F6A}" type="slidenum">
              <a:rPr kumimoji="0" lang="es-ES" sz="10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s-ES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8829522-EC53-42AF-9695-DCDE8479C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326" y="6405203"/>
            <a:ext cx="1203643" cy="41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233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A5C01-9416-4255-9485-703720BB0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s-ES" dirty="0" err="1">
                <a:latin typeface="Baskerville Old Face" panose="02020602080505020303" pitchFamily="18" charset="0"/>
                <a:ea typeface="+mn-ea"/>
                <a:cs typeface="+mn-cs"/>
              </a:rPr>
              <a:t>Daily</a:t>
            </a:r>
            <a:r>
              <a:rPr lang="es-ES" dirty="0">
                <a:latin typeface="Baskerville Old Face" panose="02020602080505020303" pitchFamily="18" charset="0"/>
                <a:ea typeface="+mn-ea"/>
                <a:cs typeface="+mn-cs"/>
              </a:rPr>
              <a:t> meetings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66AAF-3EE7-4577-9D40-4F04AB6CA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2400" dirty="0" err="1">
                <a:latin typeface="Baskerville Old Face" panose="02020602080505020303" pitchFamily="18" charset="0"/>
              </a:rPr>
              <a:t>Remember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that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there</a:t>
            </a:r>
            <a:r>
              <a:rPr lang="es-ES" sz="2400" dirty="0">
                <a:latin typeface="Baskerville Old Face" panose="02020602080505020303" pitchFamily="18" charset="0"/>
              </a:rPr>
              <a:t> are no </a:t>
            </a:r>
            <a:r>
              <a:rPr lang="es-ES" sz="2400" dirty="0" err="1">
                <a:latin typeface="Baskerville Old Face" panose="02020602080505020303" pitchFamily="18" charset="0"/>
              </a:rPr>
              <a:t>dumb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questions</a:t>
            </a:r>
            <a:r>
              <a:rPr lang="es-ES" sz="2400" dirty="0">
                <a:latin typeface="Baskerville Old Face" panose="02020602080505020303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200" dirty="0" err="1">
                <a:latin typeface="Baskerville Old Face" panose="02020602080505020303" pitchFamily="18" charset="0"/>
              </a:rPr>
              <a:t>Any</a:t>
            </a:r>
            <a:r>
              <a:rPr lang="es-ES" sz="2200" dirty="0">
                <a:latin typeface="Baskerville Old Face" panose="02020602080505020303" pitchFamily="18" charset="0"/>
              </a:rPr>
              <a:t> </a:t>
            </a:r>
            <a:r>
              <a:rPr lang="es-ES" sz="2200" dirty="0" err="1">
                <a:latin typeface="Baskerville Old Face" panose="02020602080505020303" pitchFamily="18" charset="0"/>
              </a:rPr>
              <a:t>impediments</a:t>
            </a:r>
            <a:r>
              <a:rPr lang="es-ES" sz="2200" dirty="0">
                <a:latin typeface="Baskerville Old Face" panose="02020602080505020303" pitchFamily="18" charset="0"/>
              </a:rPr>
              <a:t> in </a:t>
            </a:r>
            <a:r>
              <a:rPr lang="es-ES" sz="2200" dirty="0" err="1">
                <a:latin typeface="Baskerville Old Face" panose="02020602080505020303" pitchFamily="18" charset="0"/>
              </a:rPr>
              <a:t>my</a:t>
            </a:r>
            <a:r>
              <a:rPr lang="es-ES" sz="2200" dirty="0">
                <a:latin typeface="Baskerville Old Face" panose="02020602080505020303" pitchFamily="18" charset="0"/>
              </a:rPr>
              <a:t> </a:t>
            </a:r>
            <a:r>
              <a:rPr lang="es-ES" sz="2200" dirty="0" err="1">
                <a:latin typeface="Baskerville Old Face" panose="02020602080505020303" pitchFamily="18" charset="0"/>
              </a:rPr>
              <a:t>way</a:t>
            </a:r>
            <a:r>
              <a:rPr lang="es-ES" sz="2200" dirty="0">
                <a:latin typeface="Baskerville Old Face" panose="02020602080505020303" pitchFamily="18" charset="0"/>
              </a:rPr>
              <a:t>?</a:t>
            </a:r>
            <a:endParaRPr lang="en-US" sz="2200" dirty="0">
              <a:latin typeface="Baskerville Old Face" panose="02020602080505020303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200" dirty="0">
                <a:latin typeface="Baskerville Old Face" panose="02020602080505020303" pitchFamily="18" charset="0"/>
              </a:rPr>
              <a:t>T</a:t>
            </a:r>
            <a:r>
              <a:rPr lang="en-US" sz="2200" dirty="0" err="1">
                <a:latin typeface="Baskerville Old Face" panose="02020602080505020303" pitchFamily="18" charset="0"/>
              </a:rPr>
              <a:t>hings</a:t>
            </a:r>
            <a:r>
              <a:rPr lang="en-US" sz="2200" dirty="0">
                <a:latin typeface="Baskerville Old Face" panose="02020602080505020303" pitchFamily="18" charset="0"/>
              </a:rPr>
              <a:t> I have done since yesterday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200" dirty="0">
                <a:latin typeface="Baskerville Old Face" panose="02020602080505020303" pitchFamily="18" charset="0"/>
              </a:rPr>
              <a:t>T</a:t>
            </a:r>
            <a:r>
              <a:rPr lang="en-US" sz="2200" dirty="0" err="1">
                <a:latin typeface="Baskerville Old Face" panose="02020602080505020303" pitchFamily="18" charset="0"/>
              </a:rPr>
              <a:t>hings</a:t>
            </a:r>
            <a:r>
              <a:rPr lang="en-US" sz="2200" dirty="0">
                <a:latin typeface="Baskerville Old Face" panose="02020602080505020303" pitchFamily="18" charset="0"/>
              </a:rPr>
              <a:t> I am going to get done today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200" dirty="0">
                <a:latin typeface="Baskerville Old Face" panose="02020602080505020303" pitchFamily="18" charset="0"/>
              </a:rPr>
              <a:t>W</a:t>
            </a:r>
            <a:r>
              <a:rPr lang="en-US" sz="2200" dirty="0">
                <a:latin typeface="Baskerville Old Face" panose="02020602080505020303" pitchFamily="18" charset="0"/>
              </a:rPr>
              <a:t>hat things can we improve?</a:t>
            </a:r>
            <a:endParaRPr lang="es-ES" sz="2200" dirty="0">
              <a:latin typeface="Baskerville Old Face" panose="02020602080505020303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28A9B6C-EF07-4734-9FF2-9967CFB93C28}"/>
              </a:ext>
            </a:extLst>
          </p:cNvPr>
          <p:cNvCxnSpPr>
            <a:cxnSpLocks/>
          </p:cNvCxnSpPr>
          <p:nvPr/>
        </p:nvCxnSpPr>
        <p:spPr>
          <a:xfrm>
            <a:off x="1097280" y="1845734"/>
            <a:ext cx="8589645" cy="0"/>
          </a:xfrm>
          <a:prstGeom prst="line">
            <a:avLst/>
          </a:prstGeom>
          <a:ln w="123825">
            <a:solidFill>
              <a:srgbClr val="BD58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0A7B43-1D0E-4137-B852-4001F0E08A33}"/>
              </a:ext>
            </a:extLst>
          </p:cNvPr>
          <p:cNvCxnSpPr/>
          <p:nvPr/>
        </p:nvCxnSpPr>
        <p:spPr>
          <a:xfrm>
            <a:off x="1097280" y="6232849"/>
            <a:ext cx="105753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79769688-6128-4801-A1B5-EDB1D0C5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skerville Old Face" panose="02020602080505020303" pitchFamily="18" charset="0"/>
                <a:ea typeface="+mn-ea"/>
                <a:cs typeface="+mn-cs"/>
              </a:rPr>
              <a:t>            https://www.linkedin.com/in/albertoabelleira/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A214E5A-F6E4-4AA9-BFC6-3D73A702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5EB742-9A9D-42E9-B6F4-9E5A9FF44F6A}" type="slidenum">
              <a:rPr kumimoji="0" lang="es-ES" sz="10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s-ES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8829522-EC53-42AF-9695-DCDE8479C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326" y="6405203"/>
            <a:ext cx="1203643" cy="41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785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A5C01-9416-4255-9485-703720BB0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s-ES" dirty="0" err="1">
                <a:latin typeface="Baskerville Old Face" panose="02020602080505020303" pitchFamily="18" charset="0"/>
                <a:ea typeface="+mn-ea"/>
                <a:cs typeface="+mn-cs"/>
              </a:rPr>
              <a:t>Daily</a:t>
            </a:r>
            <a:r>
              <a:rPr lang="es-ES" dirty="0">
                <a:latin typeface="Baskerville Old Face" panose="02020602080505020303" pitchFamily="18" charset="0"/>
                <a:ea typeface="+mn-ea"/>
                <a:cs typeface="+mn-cs"/>
              </a:rPr>
              <a:t> meetings </a:t>
            </a:r>
            <a:r>
              <a:rPr lang="es-ES" dirty="0" err="1">
                <a:latin typeface="Baskerville Old Face" panose="02020602080505020303" pitchFamily="18" charset="0"/>
                <a:ea typeface="+mn-ea"/>
                <a:cs typeface="+mn-cs"/>
              </a:rPr>
              <a:t>purpose</a:t>
            </a:r>
            <a:endParaRPr lang="es-ES" dirty="0">
              <a:latin typeface="Baskerville Old Face" panose="02020602080505020303" pitchFamily="18" charset="0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66AAF-3EE7-4577-9D40-4F04AB6CA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4800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s-ES" sz="4800" dirty="0">
                <a:latin typeface="Baskerville Old Face" panose="02020602080505020303" pitchFamily="18" charset="0"/>
              </a:rPr>
              <a:t>A </a:t>
            </a:r>
            <a:r>
              <a:rPr lang="es-ES" sz="4800" dirty="0" err="1">
                <a:latin typeface="Baskerville Old Face" panose="02020602080505020303" pitchFamily="18" charset="0"/>
              </a:rPr>
              <a:t>mistake</a:t>
            </a:r>
            <a:r>
              <a:rPr lang="es-ES" sz="4800" dirty="0">
                <a:latin typeface="Baskerville Old Face" panose="02020602080505020303" pitchFamily="18" charset="0"/>
              </a:rPr>
              <a:t>, </a:t>
            </a:r>
            <a:r>
              <a:rPr lang="es-ES" sz="4800" dirty="0" err="1">
                <a:latin typeface="Baskerville Old Face" panose="02020602080505020303" pitchFamily="18" charset="0"/>
              </a:rPr>
              <a:t>if</a:t>
            </a:r>
            <a:r>
              <a:rPr lang="es-ES" sz="4800" dirty="0">
                <a:latin typeface="Baskerville Old Face" panose="02020602080505020303" pitchFamily="18" charset="0"/>
              </a:rPr>
              <a:t> </a:t>
            </a:r>
            <a:r>
              <a:rPr lang="es-ES" sz="4800" dirty="0" err="1">
                <a:latin typeface="Baskerville Old Face" panose="02020602080505020303" pitchFamily="18" charset="0"/>
              </a:rPr>
              <a:t>shared</a:t>
            </a:r>
            <a:r>
              <a:rPr lang="es-ES" sz="4800" dirty="0">
                <a:latin typeface="Baskerville Old Face" panose="02020602080505020303" pitchFamily="18" charset="0"/>
              </a:rPr>
              <a:t>, </a:t>
            </a:r>
            <a:r>
              <a:rPr lang="es-ES" sz="4800" dirty="0" err="1">
                <a:latin typeface="Baskerville Old Face" panose="02020602080505020303" pitchFamily="18" charset="0"/>
              </a:rPr>
              <a:t>becomes</a:t>
            </a:r>
            <a:r>
              <a:rPr lang="es-ES" sz="4800" dirty="0">
                <a:latin typeface="Baskerville Old Face" panose="02020602080505020303" pitchFamily="18" charset="0"/>
              </a:rPr>
              <a:t> a </a:t>
            </a:r>
            <a:r>
              <a:rPr lang="es-ES" sz="4800" dirty="0" err="1">
                <a:latin typeface="Baskerville Old Face" panose="02020602080505020303" pitchFamily="18" charset="0"/>
              </a:rPr>
              <a:t>challenge</a:t>
            </a:r>
            <a:r>
              <a:rPr lang="es-ES" sz="4800" dirty="0">
                <a:latin typeface="Baskerville Old Face" panose="02020602080505020303" pitchFamily="18" charset="0"/>
              </a:rPr>
              <a:t>; </a:t>
            </a:r>
            <a:r>
              <a:rPr lang="es-ES" sz="4800" dirty="0" err="1">
                <a:latin typeface="Baskerville Old Face" panose="02020602080505020303" pitchFamily="18" charset="0"/>
              </a:rPr>
              <a:t>if</a:t>
            </a:r>
            <a:r>
              <a:rPr lang="es-ES" sz="4800" dirty="0">
                <a:latin typeface="Baskerville Old Face" panose="02020602080505020303" pitchFamily="18" charset="0"/>
              </a:rPr>
              <a:t> </a:t>
            </a:r>
            <a:r>
              <a:rPr lang="es-ES" sz="4800" dirty="0" err="1">
                <a:latin typeface="Baskerville Old Face" panose="02020602080505020303" pitchFamily="18" charset="0"/>
              </a:rPr>
              <a:t>hidden</a:t>
            </a:r>
            <a:r>
              <a:rPr lang="es-ES" sz="4800" dirty="0">
                <a:latin typeface="Baskerville Old Face" panose="02020602080505020303" pitchFamily="18" charset="0"/>
              </a:rPr>
              <a:t>, </a:t>
            </a:r>
            <a:r>
              <a:rPr lang="es-ES" sz="4800" dirty="0" err="1">
                <a:latin typeface="Baskerville Old Face" panose="02020602080505020303" pitchFamily="18" charset="0"/>
              </a:rPr>
              <a:t>becomes</a:t>
            </a:r>
            <a:r>
              <a:rPr lang="es-ES" sz="4800" dirty="0">
                <a:latin typeface="Baskerville Old Face" panose="02020602080505020303" pitchFamily="18" charset="0"/>
              </a:rPr>
              <a:t> a </a:t>
            </a:r>
            <a:r>
              <a:rPr lang="es-ES" sz="4800" dirty="0" err="1">
                <a:latin typeface="Baskerville Old Face" panose="02020602080505020303" pitchFamily="18" charset="0"/>
              </a:rPr>
              <a:t>failure</a:t>
            </a:r>
            <a:r>
              <a:rPr lang="es-ES" sz="4800" dirty="0">
                <a:latin typeface="Baskerville Old Face" panose="02020602080505020303" pitchFamily="18" charset="0"/>
              </a:rPr>
              <a:t>.</a:t>
            </a:r>
            <a:endParaRPr lang="en-US" sz="4800" dirty="0">
              <a:latin typeface="Baskerville Old Face" panose="02020602080505020303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28A9B6C-EF07-4734-9FF2-9967CFB93C28}"/>
              </a:ext>
            </a:extLst>
          </p:cNvPr>
          <p:cNvCxnSpPr>
            <a:cxnSpLocks/>
          </p:cNvCxnSpPr>
          <p:nvPr/>
        </p:nvCxnSpPr>
        <p:spPr>
          <a:xfrm>
            <a:off x="1097280" y="1845734"/>
            <a:ext cx="8589645" cy="0"/>
          </a:xfrm>
          <a:prstGeom prst="line">
            <a:avLst/>
          </a:prstGeom>
          <a:ln w="123825">
            <a:solidFill>
              <a:srgbClr val="BD58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0A7B43-1D0E-4137-B852-4001F0E08A33}"/>
              </a:ext>
            </a:extLst>
          </p:cNvPr>
          <p:cNvCxnSpPr/>
          <p:nvPr/>
        </p:nvCxnSpPr>
        <p:spPr>
          <a:xfrm>
            <a:off x="1097280" y="6232849"/>
            <a:ext cx="105753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79769688-6128-4801-A1B5-EDB1D0C5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skerville Old Face" panose="02020602080505020303" pitchFamily="18" charset="0"/>
                <a:ea typeface="+mn-ea"/>
                <a:cs typeface="+mn-cs"/>
              </a:rPr>
              <a:t>            https://www.linkedin.com/in/albertoabelleira/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A214E5A-F6E4-4AA9-BFC6-3D73A702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5EB742-9A9D-42E9-B6F4-9E5A9FF44F6A}" type="slidenum">
              <a:rPr kumimoji="0" lang="es-ES" sz="10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s-ES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8829522-EC53-42AF-9695-DCDE8479C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326" y="6405203"/>
            <a:ext cx="1203643" cy="41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452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A5C01-9416-4255-9485-703720BB0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s-ES" dirty="0" err="1">
                <a:latin typeface="Baskerville Old Face" panose="02020602080505020303" pitchFamily="18" charset="0"/>
                <a:ea typeface="+mn-ea"/>
                <a:cs typeface="+mn-cs"/>
              </a:rPr>
              <a:t>One</a:t>
            </a:r>
            <a:r>
              <a:rPr lang="es-ES" dirty="0">
                <a:latin typeface="Baskerville Old Face" panose="02020602080505020303" pitchFamily="18" charset="0"/>
                <a:ea typeface="+mn-ea"/>
                <a:cs typeface="+mn-cs"/>
              </a:rPr>
              <a:t> </a:t>
            </a:r>
            <a:r>
              <a:rPr lang="es-ES" dirty="0" err="1">
                <a:latin typeface="Baskerville Old Face" panose="02020602080505020303" pitchFamily="18" charset="0"/>
                <a:ea typeface="+mn-ea"/>
                <a:cs typeface="+mn-cs"/>
              </a:rPr>
              <a:t>on</a:t>
            </a:r>
            <a:r>
              <a:rPr lang="es-ES" dirty="0">
                <a:latin typeface="Baskerville Old Face" panose="02020602080505020303" pitchFamily="18" charset="0"/>
                <a:ea typeface="+mn-ea"/>
                <a:cs typeface="+mn-cs"/>
              </a:rPr>
              <a:t> </a:t>
            </a:r>
            <a:r>
              <a:rPr lang="es-ES" dirty="0" err="1">
                <a:latin typeface="Baskerville Old Face" panose="02020602080505020303" pitchFamily="18" charset="0"/>
                <a:ea typeface="+mn-ea"/>
                <a:cs typeface="+mn-cs"/>
              </a:rPr>
              <a:t>Ones</a:t>
            </a:r>
            <a:endParaRPr lang="es-ES" dirty="0">
              <a:latin typeface="Baskerville Old Face" panose="02020602080505020303" pitchFamily="18" charset="0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66AAF-3EE7-4577-9D40-4F04AB6CA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n-US" sz="2400" dirty="0">
                <a:latin typeface="Baskerville Old Face" panose="02020602080505020303" pitchFamily="18" charset="0"/>
              </a:rPr>
              <a:t>I love 1:1s. There is nothing better than 1:1s. My calendar is always open for you. If you need to talk, just schedule a meeting. If it’s an urgent thing, come by my desk. </a:t>
            </a:r>
          </a:p>
          <a:p>
            <a:pPr marL="0" indent="0">
              <a:buNone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Baskerville Old Face" panose="02020602080505020303" pitchFamily="18" charset="0"/>
              </a:rPr>
              <a:t>For me, 1:1s are very important because it’s a dedicated space </a:t>
            </a:r>
            <a:r>
              <a:rPr lang="en-US" sz="2400" b="1" dirty="0">
                <a:latin typeface="Baskerville Old Face" panose="02020602080505020303" pitchFamily="18" charset="0"/>
              </a:rPr>
              <a:t>only for you</a:t>
            </a:r>
            <a:r>
              <a:rPr lang="en-US" sz="2400" dirty="0">
                <a:latin typeface="Baskerville Old Face" panose="02020602080505020303" pitchFamily="18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Baskerville Old Face" panose="02020602080505020303" pitchFamily="18" charset="0"/>
              </a:rPr>
              <a:t>I expect you to feel safe and confident </a:t>
            </a:r>
            <a:r>
              <a:rPr lang="en-US" sz="2400">
                <a:latin typeface="Baskerville Old Face" panose="02020602080505020303" pitchFamily="18" charset="0"/>
              </a:rPr>
              <a:t>during them.</a:t>
            </a:r>
            <a:endParaRPr lang="en-US" sz="2400" dirty="0">
              <a:latin typeface="Baskerville Old Face" panose="02020602080505020303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28A9B6C-EF07-4734-9FF2-9967CFB93C28}"/>
              </a:ext>
            </a:extLst>
          </p:cNvPr>
          <p:cNvCxnSpPr>
            <a:cxnSpLocks/>
          </p:cNvCxnSpPr>
          <p:nvPr/>
        </p:nvCxnSpPr>
        <p:spPr>
          <a:xfrm>
            <a:off x="1097280" y="1845734"/>
            <a:ext cx="8589645" cy="0"/>
          </a:xfrm>
          <a:prstGeom prst="line">
            <a:avLst/>
          </a:prstGeom>
          <a:ln w="123825">
            <a:solidFill>
              <a:srgbClr val="BD58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0A7B43-1D0E-4137-B852-4001F0E08A33}"/>
              </a:ext>
            </a:extLst>
          </p:cNvPr>
          <p:cNvCxnSpPr/>
          <p:nvPr/>
        </p:nvCxnSpPr>
        <p:spPr>
          <a:xfrm>
            <a:off x="1097280" y="6232849"/>
            <a:ext cx="105753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79769688-6128-4801-A1B5-EDB1D0C5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skerville Old Face" panose="02020602080505020303" pitchFamily="18" charset="0"/>
                <a:ea typeface="+mn-ea"/>
                <a:cs typeface="+mn-cs"/>
              </a:rPr>
              <a:t>            https://www.linkedin.com/in/albertoabelleira/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A214E5A-F6E4-4AA9-BFC6-3D73A702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5EB742-9A9D-42E9-B6F4-9E5A9FF44F6A}" type="slidenum">
              <a:rPr kumimoji="0" lang="es-ES" sz="10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s-ES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8829522-EC53-42AF-9695-DCDE8479C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326" y="6405203"/>
            <a:ext cx="1203643" cy="41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994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A5C01-9416-4255-9485-703720BB0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s-ES" dirty="0" err="1">
                <a:latin typeface="Baskerville Old Face" panose="02020602080505020303" pitchFamily="18" charset="0"/>
                <a:ea typeface="+mn-ea"/>
                <a:cs typeface="+mn-cs"/>
              </a:rPr>
              <a:t>This</a:t>
            </a:r>
            <a:r>
              <a:rPr lang="es-ES" dirty="0">
                <a:latin typeface="Baskerville Old Face" panose="02020602080505020303" pitchFamily="18" charset="0"/>
                <a:ea typeface="+mn-ea"/>
                <a:cs typeface="+mn-cs"/>
              </a:rPr>
              <a:t> </a:t>
            </a:r>
            <a:r>
              <a:rPr lang="es-ES" dirty="0" err="1">
                <a:latin typeface="Baskerville Old Face" panose="02020602080505020303" pitchFamily="18" charset="0"/>
                <a:ea typeface="+mn-ea"/>
                <a:cs typeface="+mn-cs"/>
              </a:rPr>
              <a:t>is</a:t>
            </a:r>
            <a:r>
              <a:rPr lang="es-ES" dirty="0">
                <a:latin typeface="Baskerville Old Face" panose="02020602080505020303" pitchFamily="18" charset="0"/>
                <a:ea typeface="+mn-ea"/>
                <a:cs typeface="+mn-cs"/>
              </a:rPr>
              <a:t> so </a:t>
            </a:r>
            <a:r>
              <a:rPr lang="es-ES" dirty="0" err="1">
                <a:latin typeface="Baskerville Old Face" panose="02020602080505020303" pitchFamily="18" charset="0"/>
                <a:ea typeface="+mn-ea"/>
                <a:cs typeface="+mn-cs"/>
              </a:rPr>
              <a:t>weird</a:t>
            </a:r>
            <a:r>
              <a:rPr lang="es-ES" dirty="0">
                <a:latin typeface="Baskerville Old Face" panose="02020602080505020303" pitchFamily="18" charset="0"/>
                <a:ea typeface="+mn-ea"/>
                <a:cs typeface="+mn-cs"/>
              </a:rPr>
              <a:t>, </a:t>
            </a:r>
            <a:r>
              <a:rPr lang="es-ES" dirty="0" err="1">
                <a:latin typeface="Baskerville Old Face" panose="02020602080505020303" pitchFamily="18" charset="0"/>
                <a:ea typeface="+mn-ea"/>
                <a:cs typeface="+mn-cs"/>
              </a:rPr>
              <a:t>isn’t</a:t>
            </a:r>
            <a:r>
              <a:rPr lang="es-ES" dirty="0">
                <a:latin typeface="Baskerville Old Face" panose="02020602080505020303" pitchFamily="18" charset="0"/>
                <a:ea typeface="+mn-ea"/>
                <a:cs typeface="+mn-cs"/>
              </a:rPr>
              <a:t> </a:t>
            </a:r>
            <a:r>
              <a:rPr lang="es-ES" dirty="0" err="1">
                <a:latin typeface="Baskerville Old Face" panose="02020602080505020303" pitchFamily="18" charset="0"/>
                <a:ea typeface="+mn-ea"/>
                <a:cs typeface="+mn-cs"/>
              </a:rPr>
              <a:t>it</a:t>
            </a:r>
            <a:r>
              <a:rPr lang="es-ES" dirty="0">
                <a:latin typeface="Baskerville Old Face" panose="02020602080505020303" pitchFamily="18" charset="0"/>
                <a:ea typeface="+mn-ea"/>
                <a:cs typeface="+mn-cs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66AAF-3EE7-4577-9D40-4F04AB6CA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2400" dirty="0" err="1">
                <a:latin typeface="Baskerville Old Face" panose="02020602080505020303" pitchFamily="18" charset="0"/>
              </a:rPr>
              <a:t>To</a:t>
            </a:r>
            <a:r>
              <a:rPr lang="es-ES" sz="2400" dirty="0">
                <a:latin typeface="Baskerville Old Face" panose="02020602080505020303" pitchFamily="18" charset="0"/>
              </a:rPr>
              <a:t> be </a:t>
            </a:r>
            <a:r>
              <a:rPr lang="es-ES" sz="2400" dirty="0" err="1">
                <a:latin typeface="Baskerville Old Face" panose="02020602080505020303" pitchFamily="18" charset="0"/>
              </a:rPr>
              <a:t>honest</a:t>
            </a:r>
            <a:r>
              <a:rPr lang="es-ES" sz="2400" dirty="0">
                <a:latin typeface="Baskerville Old Face" panose="02020602080505020303" pitchFamily="18" charset="0"/>
              </a:rPr>
              <a:t>, yes. </a:t>
            </a:r>
          </a:p>
          <a:p>
            <a:pPr marL="0" indent="0">
              <a:buNone/>
            </a:pPr>
            <a:r>
              <a:rPr lang="es-ES" sz="2400" dirty="0" err="1">
                <a:latin typeface="Baskerville Old Face" panose="02020602080505020303" pitchFamily="18" charset="0"/>
              </a:rPr>
              <a:t>This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doesn’t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pretend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to</a:t>
            </a:r>
            <a:r>
              <a:rPr lang="es-ES" sz="2400" dirty="0">
                <a:latin typeface="Baskerville Old Face" panose="02020602080505020303" pitchFamily="18" charset="0"/>
              </a:rPr>
              <a:t> be a </a:t>
            </a:r>
            <a:r>
              <a:rPr lang="es-ES" sz="2400" dirty="0" err="1">
                <a:latin typeface="Baskerville Old Face" panose="02020602080505020303" pitchFamily="18" charset="0"/>
              </a:rPr>
              <a:t>presentation</a:t>
            </a:r>
            <a:r>
              <a:rPr lang="es-ES" sz="2400" dirty="0">
                <a:latin typeface="Baskerville Old Face" panose="02020602080505020303" pitchFamily="18" charset="0"/>
              </a:rPr>
              <a:t>. </a:t>
            </a:r>
            <a:r>
              <a:rPr lang="es-ES" sz="2400" dirty="0" err="1">
                <a:latin typeface="Baskerville Old Face" panose="02020602080505020303" pitchFamily="18" charset="0"/>
              </a:rPr>
              <a:t>It’s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just</a:t>
            </a:r>
            <a:r>
              <a:rPr lang="es-ES" sz="2400" dirty="0">
                <a:latin typeface="Baskerville Old Face" panose="02020602080505020303" pitchFamily="18" charset="0"/>
              </a:rPr>
              <a:t> a </a:t>
            </a:r>
            <a:r>
              <a:rPr lang="es-ES" sz="2400" dirty="0" err="1">
                <a:latin typeface="Baskerville Old Face" panose="02020602080505020303" pitchFamily="18" charset="0"/>
              </a:rPr>
              <a:t>way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to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let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you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know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some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things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about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my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way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of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leadership</a:t>
            </a:r>
            <a:r>
              <a:rPr lang="es-ES" sz="2400" dirty="0">
                <a:latin typeface="Baskerville Old Face" panose="02020602080505020303" pitchFamily="18" charset="0"/>
              </a:rPr>
              <a:t> and </a:t>
            </a:r>
            <a:r>
              <a:rPr lang="es-ES" sz="2400" dirty="0" err="1">
                <a:latin typeface="Baskerville Old Face" panose="02020602080505020303" pitchFamily="18" charset="0"/>
              </a:rPr>
              <a:t>what</a:t>
            </a:r>
            <a:r>
              <a:rPr lang="es-ES" sz="2400" dirty="0">
                <a:latin typeface="Baskerville Old Face" panose="02020602080505020303" pitchFamily="18" charset="0"/>
              </a:rPr>
              <a:t> I </a:t>
            </a:r>
            <a:r>
              <a:rPr lang="es-ES" sz="2400" dirty="0" err="1">
                <a:latin typeface="Baskerville Old Face" panose="02020602080505020303" pitchFamily="18" charset="0"/>
              </a:rPr>
              <a:t>value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most</a:t>
            </a:r>
            <a:r>
              <a:rPr lang="es-ES" sz="2400" dirty="0">
                <a:latin typeface="Baskerville Old Face" panose="02020602080505020303" pitchFamily="18" charset="0"/>
              </a:rPr>
              <a:t>. </a:t>
            </a:r>
          </a:p>
          <a:p>
            <a:pPr marL="0" indent="0">
              <a:buNone/>
            </a:pPr>
            <a:endParaRPr lang="es-ES" sz="2400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s-ES" sz="2400" dirty="0" err="1">
                <a:latin typeface="Baskerville Old Face" panose="02020602080505020303" pitchFamily="18" charset="0"/>
              </a:rPr>
              <a:t>We’ll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have</a:t>
            </a:r>
            <a:r>
              <a:rPr lang="es-ES" sz="2400" dirty="0">
                <a:latin typeface="Baskerville Old Face" panose="02020602080505020303" pitchFamily="18" charset="0"/>
              </a:rPr>
              <a:t> time </a:t>
            </a:r>
            <a:r>
              <a:rPr lang="es-ES" sz="2400" dirty="0" err="1">
                <a:latin typeface="Baskerville Old Face" panose="02020602080505020303" pitchFamily="18" charset="0"/>
              </a:rPr>
              <a:t>to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know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each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other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over</a:t>
            </a:r>
            <a:r>
              <a:rPr lang="es-ES" sz="2400" dirty="0">
                <a:latin typeface="Baskerville Old Face" panose="02020602080505020303" pitchFamily="18" charset="0"/>
              </a:rPr>
              <a:t> time.</a:t>
            </a:r>
          </a:p>
          <a:p>
            <a:pPr marL="0" indent="0">
              <a:buNone/>
            </a:pPr>
            <a:endParaRPr lang="es-ES" sz="2400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s-ES" sz="2400" dirty="0">
                <a:latin typeface="Baskerville Old Face" panose="02020602080505020303" pitchFamily="18" charset="0"/>
              </a:rPr>
              <a:t>So.. </a:t>
            </a:r>
            <a:r>
              <a:rPr lang="es-ES" sz="2400" dirty="0" err="1">
                <a:latin typeface="Baskerville Old Face" panose="02020602080505020303" pitchFamily="18" charset="0"/>
              </a:rPr>
              <a:t>Yup</a:t>
            </a:r>
            <a:r>
              <a:rPr lang="es-ES" sz="2400" dirty="0">
                <a:latin typeface="Baskerville Old Face" panose="02020602080505020303" pitchFamily="18" charset="0"/>
              </a:rPr>
              <a:t>! </a:t>
            </a:r>
            <a:r>
              <a:rPr lang="es-ES" sz="2400" dirty="0" err="1">
                <a:latin typeface="Baskerville Old Face" panose="02020602080505020303" pitchFamily="18" charset="0"/>
              </a:rPr>
              <a:t>I’m</a:t>
            </a:r>
            <a:r>
              <a:rPr lang="es-ES" sz="2400" dirty="0">
                <a:latin typeface="Baskerville Old Face" panose="02020602080505020303" pitchFamily="18" charset="0"/>
              </a:rPr>
              <a:t> Alberto!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28A9B6C-EF07-4734-9FF2-9967CFB93C28}"/>
              </a:ext>
            </a:extLst>
          </p:cNvPr>
          <p:cNvCxnSpPr>
            <a:cxnSpLocks/>
          </p:cNvCxnSpPr>
          <p:nvPr/>
        </p:nvCxnSpPr>
        <p:spPr>
          <a:xfrm>
            <a:off x="1097280" y="1845734"/>
            <a:ext cx="8608695" cy="0"/>
          </a:xfrm>
          <a:prstGeom prst="line">
            <a:avLst/>
          </a:prstGeom>
          <a:ln w="123825">
            <a:solidFill>
              <a:srgbClr val="BD58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0A7B43-1D0E-4137-B852-4001F0E08A33}"/>
              </a:ext>
            </a:extLst>
          </p:cNvPr>
          <p:cNvCxnSpPr/>
          <p:nvPr/>
        </p:nvCxnSpPr>
        <p:spPr>
          <a:xfrm>
            <a:off x="1097280" y="6232849"/>
            <a:ext cx="105753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79769688-6128-4801-A1B5-EDB1D0C5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  <a:latin typeface="Baskerville Old Face" panose="02020602080505020303" pitchFamily="18" charset="0"/>
              </a:rPr>
              <a:t>            Https://www.linkedin.com/in/albertoabelleira/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A214E5A-F6E4-4AA9-BFC6-3D73A702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B742-9A9D-42E9-B6F4-9E5A9FF44F6A}" type="slidenum">
              <a:rPr lang="es-ES" smtClean="0">
                <a:solidFill>
                  <a:schemeClr val="tx1"/>
                </a:solidFill>
              </a:rPr>
              <a:t>2</a:t>
            </a:fld>
            <a:endParaRPr lang="es-ES">
              <a:solidFill>
                <a:schemeClr val="tx1"/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8829522-EC53-42AF-9695-DCDE8479C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326" y="6405203"/>
            <a:ext cx="1203643" cy="41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23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A5C01-9416-4255-9485-703720BB0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s-ES" dirty="0" err="1">
                <a:latin typeface="Baskerville Old Face" panose="02020602080505020303" pitchFamily="18" charset="0"/>
                <a:ea typeface="+mn-ea"/>
                <a:cs typeface="+mn-cs"/>
              </a:rPr>
              <a:t>My</a:t>
            </a:r>
            <a:r>
              <a:rPr lang="es-ES" dirty="0">
                <a:latin typeface="Baskerville Old Face" panose="02020602080505020303" pitchFamily="18" charset="0"/>
                <a:ea typeface="+mn-ea"/>
                <a:cs typeface="+mn-cs"/>
              </a:rPr>
              <a:t> </a:t>
            </a:r>
            <a:r>
              <a:rPr lang="es-ES" dirty="0" err="1">
                <a:latin typeface="Baskerville Old Face" panose="02020602080505020303" pitchFamily="18" charset="0"/>
                <a:ea typeface="+mn-ea"/>
                <a:cs typeface="+mn-cs"/>
              </a:rPr>
              <a:t>management</a:t>
            </a:r>
            <a:r>
              <a:rPr lang="es-ES" dirty="0">
                <a:latin typeface="Baskerville Old Face" panose="02020602080505020303" pitchFamily="18" charset="0"/>
                <a:ea typeface="+mn-ea"/>
                <a:cs typeface="+mn-cs"/>
              </a:rPr>
              <a:t> </a:t>
            </a:r>
            <a:r>
              <a:rPr lang="es-ES" dirty="0" err="1">
                <a:latin typeface="Baskerville Old Face" panose="02020602080505020303" pitchFamily="18" charset="0"/>
                <a:ea typeface="+mn-ea"/>
                <a:cs typeface="+mn-cs"/>
              </a:rPr>
              <a:t>style</a:t>
            </a:r>
            <a:endParaRPr lang="es-ES" dirty="0">
              <a:latin typeface="Baskerville Old Face" panose="02020602080505020303" pitchFamily="18" charset="0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66AAF-3EE7-4577-9D40-4F04AB6CA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2400" dirty="0" err="1">
                <a:latin typeface="Baskerville Old Face" panose="02020602080505020303" pitchFamily="18" charset="0"/>
              </a:rPr>
              <a:t>Based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on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three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key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concepts</a:t>
            </a:r>
            <a:r>
              <a:rPr lang="es-ES" sz="2400" dirty="0">
                <a:latin typeface="Baskerville Old Face" panose="02020602080505020303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200" dirty="0">
                <a:latin typeface="Baskerville Old Face" panose="02020602080505020303" pitchFamily="18" charset="0"/>
              </a:rPr>
              <a:t>I </a:t>
            </a:r>
            <a:r>
              <a:rPr lang="es-ES" sz="2200" dirty="0" err="1">
                <a:latin typeface="Baskerville Old Face" panose="02020602080505020303" pitchFamily="18" charset="0"/>
              </a:rPr>
              <a:t>believe</a:t>
            </a:r>
            <a:r>
              <a:rPr lang="es-ES" sz="2200" dirty="0">
                <a:latin typeface="Baskerville Old Face" panose="02020602080505020303" pitchFamily="18" charset="0"/>
              </a:rPr>
              <a:t> in </a:t>
            </a:r>
            <a:r>
              <a:rPr lang="en-US" sz="2200" b="1" dirty="0">
                <a:latin typeface="Baskerville Old Face" panose="02020602080505020303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servant leadership</a:t>
            </a:r>
            <a:r>
              <a:rPr lang="en-US" sz="2200" dirty="0">
                <a:latin typeface="Baskerville Old Face" panose="02020602080505020303" pitchFamily="18" charset="0"/>
              </a:rPr>
              <a:t>. This means I’ll empower you by providing context, mentoring and support.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Baskerville Old Face" panose="02020602080505020303" pitchFamily="18" charset="0"/>
              </a:rPr>
              <a:t>I want </a:t>
            </a:r>
            <a:r>
              <a:rPr lang="en-US" sz="2200" b="1" dirty="0">
                <a:latin typeface="Baskerville Old Face" panose="02020602080505020303" pitchFamily="18" charset="0"/>
              </a:rPr>
              <a:t>you grow as a human and professional </a:t>
            </a:r>
            <a:r>
              <a:rPr lang="en-US" sz="2200" dirty="0">
                <a:latin typeface="Baskerville Old Face" panose="02020602080505020303" pitchFamily="18" charset="0"/>
              </a:rPr>
              <a:t>– In that order. You will grow no matter what, so it’s better if I help you to do it in the right direction. I’ll do my best for you.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Baskerville Old Face" panose="02020602080505020303" pitchFamily="18" charset="0"/>
              </a:rPr>
              <a:t>I </a:t>
            </a:r>
            <a:r>
              <a:rPr lang="en-US" sz="2200" b="1" dirty="0">
                <a:latin typeface="Baskerville Old Face" panose="02020602080505020303" pitchFamily="18" charset="0"/>
              </a:rPr>
              <a:t>trust in you </a:t>
            </a:r>
            <a:r>
              <a:rPr lang="en-US" sz="2200" dirty="0">
                <a:latin typeface="Baskerville Old Face" panose="02020602080505020303" pitchFamily="18" charset="0"/>
              </a:rPr>
              <a:t>by default. I’ve faith in your capabilities to get things done. Just keep in mind that trust is like crystal.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0A7B43-1D0E-4137-B852-4001F0E08A33}"/>
              </a:ext>
            </a:extLst>
          </p:cNvPr>
          <p:cNvCxnSpPr/>
          <p:nvPr/>
        </p:nvCxnSpPr>
        <p:spPr>
          <a:xfrm>
            <a:off x="1097280" y="6232849"/>
            <a:ext cx="105753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79769688-6128-4801-A1B5-EDB1D0C5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>
                <a:solidFill>
                  <a:schemeClr val="tx1"/>
                </a:solidFill>
                <a:latin typeface="Baskerville Old Face" panose="02020602080505020303" pitchFamily="18" charset="0"/>
              </a:rPr>
              <a:t>            https://www.linkedin.com/in/albertoabelleira/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A214E5A-F6E4-4AA9-BFC6-3D73A702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B742-9A9D-42E9-B6F4-9E5A9FF44F6A}" type="slidenum">
              <a:rPr lang="es-ES" smtClean="0">
                <a:solidFill>
                  <a:schemeClr val="tx1"/>
                </a:solidFill>
              </a:rPr>
              <a:t>3</a:t>
            </a:fld>
            <a:endParaRPr lang="es-ES">
              <a:solidFill>
                <a:schemeClr val="tx1"/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8829522-EC53-42AF-9695-DCDE8479C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326" y="6405203"/>
            <a:ext cx="1203643" cy="41970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11C3BA-7B86-4013-BB74-AA9A1B306195}"/>
              </a:ext>
            </a:extLst>
          </p:cNvPr>
          <p:cNvCxnSpPr>
            <a:cxnSpLocks/>
          </p:cNvCxnSpPr>
          <p:nvPr/>
        </p:nvCxnSpPr>
        <p:spPr>
          <a:xfrm>
            <a:off x="1097280" y="1845734"/>
            <a:ext cx="8599170" cy="0"/>
          </a:xfrm>
          <a:prstGeom prst="line">
            <a:avLst/>
          </a:prstGeom>
          <a:ln w="123825">
            <a:solidFill>
              <a:srgbClr val="BD58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942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A5C01-9416-4255-9485-703720BB0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s-ES" dirty="0" err="1">
                <a:latin typeface="Baskerville Old Face" panose="02020602080505020303" pitchFamily="18" charset="0"/>
                <a:ea typeface="+mn-ea"/>
                <a:cs typeface="+mn-cs"/>
              </a:rPr>
              <a:t>My</a:t>
            </a:r>
            <a:r>
              <a:rPr lang="es-ES" dirty="0">
                <a:latin typeface="Baskerville Old Face" panose="02020602080505020303" pitchFamily="18" charset="0"/>
                <a:ea typeface="+mn-ea"/>
                <a:cs typeface="+mn-cs"/>
              </a:rPr>
              <a:t> </a:t>
            </a:r>
            <a:r>
              <a:rPr lang="es-ES" dirty="0" err="1">
                <a:latin typeface="Baskerville Old Face" panose="02020602080505020303" pitchFamily="18" charset="0"/>
                <a:ea typeface="+mn-ea"/>
                <a:cs typeface="+mn-cs"/>
              </a:rPr>
              <a:t>key</a:t>
            </a:r>
            <a:r>
              <a:rPr lang="es-ES" dirty="0">
                <a:latin typeface="Baskerville Old Face" panose="02020602080505020303" pitchFamily="18" charset="0"/>
                <a:ea typeface="+mn-ea"/>
                <a:cs typeface="+mn-cs"/>
              </a:rPr>
              <a:t> </a:t>
            </a:r>
            <a:r>
              <a:rPr lang="es-ES" dirty="0" err="1">
                <a:latin typeface="Baskerville Old Face" panose="02020602080505020303" pitchFamily="18" charset="0"/>
                <a:ea typeface="+mn-ea"/>
                <a:cs typeface="+mn-cs"/>
              </a:rPr>
              <a:t>values</a:t>
            </a:r>
            <a:endParaRPr lang="es-ES" dirty="0">
              <a:latin typeface="Baskerville Old Face" panose="02020602080505020303" pitchFamily="18" charset="0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66AAF-3EE7-4577-9D40-4F04AB6CA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2400" dirty="0">
                <a:latin typeface="Baskerville Old Face" panose="02020602080505020303" pitchFamily="18" charset="0"/>
              </a:rPr>
              <a:t>I </a:t>
            </a:r>
            <a:r>
              <a:rPr lang="es-ES" sz="2400" dirty="0" err="1">
                <a:latin typeface="Baskerville Old Face" panose="02020602080505020303" pitchFamily="18" charset="0"/>
              </a:rPr>
              <a:t>value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most</a:t>
            </a:r>
            <a:r>
              <a:rPr lang="es-ES" sz="2400" dirty="0">
                <a:latin typeface="Baskerville Old Face" panose="02020602080505020303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200" dirty="0" err="1">
                <a:latin typeface="Baskerville Old Face" panose="02020602080505020303" pitchFamily="18" charset="0"/>
              </a:rPr>
              <a:t>Transparency</a:t>
            </a:r>
            <a:r>
              <a:rPr lang="es-ES" sz="2200" dirty="0">
                <a:latin typeface="Baskerville Old Face" panose="02020602080505020303" pitchFamily="18" charset="0"/>
              </a:rPr>
              <a:t> **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200" dirty="0" err="1">
                <a:latin typeface="Baskerville Old Face" panose="02020602080505020303" pitchFamily="18" charset="0"/>
              </a:rPr>
              <a:t>Constructive</a:t>
            </a:r>
            <a:r>
              <a:rPr lang="es-ES" sz="2200" dirty="0">
                <a:latin typeface="Baskerville Old Face" panose="02020602080505020303" pitchFamily="18" charset="0"/>
              </a:rPr>
              <a:t> </a:t>
            </a:r>
            <a:r>
              <a:rPr lang="es-ES" sz="2200" dirty="0" err="1">
                <a:latin typeface="Baskerville Old Face" panose="02020602080505020303" pitchFamily="18" charset="0"/>
              </a:rPr>
              <a:t>feedback</a:t>
            </a:r>
            <a:endParaRPr lang="es-ES" sz="2200" dirty="0">
              <a:latin typeface="Baskerville Old Face" panose="02020602080505020303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200" dirty="0" err="1">
                <a:latin typeface="Baskerville Old Face" panose="02020602080505020303" pitchFamily="18" charset="0"/>
              </a:rPr>
              <a:t>Proactivity</a:t>
            </a:r>
            <a:endParaRPr lang="es-ES" sz="2200" dirty="0">
              <a:latin typeface="Baskerville Old Face" panose="02020602080505020303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200" dirty="0" err="1">
                <a:latin typeface="Baskerville Old Face" panose="02020602080505020303" pitchFamily="18" charset="0"/>
              </a:rPr>
              <a:t>Teamwork</a:t>
            </a:r>
            <a:r>
              <a:rPr lang="es-ES" sz="2200" dirty="0">
                <a:latin typeface="Baskerville Old Face" panose="02020602080505020303" pitchFamily="18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200" dirty="0" err="1">
                <a:latin typeface="Baskerville Old Face" panose="02020602080505020303" pitchFamily="18" charset="0"/>
              </a:rPr>
              <a:t>Kind</a:t>
            </a:r>
            <a:r>
              <a:rPr lang="es-ES" sz="2200" dirty="0">
                <a:latin typeface="Baskerville Old Face" panose="02020602080505020303" pitchFamily="18" charset="0"/>
              </a:rPr>
              <a:t> </a:t>
            </a:r>
            <a:r>
              <a:rPr lang="es-ES" sz="2200" dirty="0" err="1">
                <a:latin typeface="Baskerville Old Face" panose="02020602080505020303" pitchFamily="18" charset="0"/>
              </a:rPr>
              <a:t>people</a:t>
            </a:r>
            <a:endParaRPr lang="es-ES" sz="2200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Baskerville Old Face" panose="02020602080505020303" pitchFamily="18" charset="0"/>
              </a:rPr>
              <a:t>** For me, transparency is all about what really happened, what’s really happening and what’s really going to happen as real-time as possible.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28A9B6C-EF07-4734-9FF2-9967CFB93C28}"/>
              </a:ext>
            </a:extLst>
          </p:cNvPr>
          <p:cNvCxnSpPr>
            <a:cxnSpLocks/>
          </p:cNvCxnSpPr>
          <p:nvPr/>
        </p:nvCxnSpPr>
        <p:spPr>
          <a:xfrm>
            <a:off x="1097280" y="1845734"/>
            <a:ext cx="8599170" cy="0"/>
          </a:xfrm>
          <a:prstGeom prst="line">
            <a:avLst/>
          </a:prstGeom>
          <a:ln w="123825">
            <a:solidFill>
              <a:srgbClr val="BD58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0A7B43-1D0E-4137-B852-4001F0E08A33}"/>
              </a:ext>
            </a:extLst>
          </p:cNvPr>
          <p:cNvCxnSpPr/>
          <p:nvPr/>
        </p:nvCxnSpPr>
        <p:spPr>
          <a:xfrm>
            <a:off x="1097280" y="6232849"/>
            <a:ext cx="105753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79769688-6128-4801-A1B5-EDB1D0C5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>
                <a:solidFill>
                  <a:schemeClr val="tx1"/>
                </a:solidFill>
                <a:latin typeface="Baskerville Old Face" panose="02020602080505020303" pitchFamily="18" charset="0"/>
              </a:rPr>
              <a:t>            https://www.linkedin.com/in/albertoabelleira/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A214E5A-F6E4-4AA9-BFC6-3D73A702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B742-9A9D-42E9-B6F4-9E5A9FF44F6A}" type="slidenum">
              <a:rPr lang="es-ES" smtClean="0">
                <a:solidFill>
                  <a:schemeClr val="tx1"/>
                </a:solidFill>
              </a:rPr>
              <a:t>4</a:t>
            </a:fld>
            <a:endParaRPr lang="es-ES">
              <a:solidFill>
                <a:schemeClr val="tx1"/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8829522-EC53-42AF-9695-DCDE8479C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326" y="6405203"/>
            <a:ext cx="1203643" cy="41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438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A5C01-9416-4255-9485-703720BB0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s-ES" dirty="0" err="1">
                <a:latin typeface="Baskerville Old Face" panose="02020602080505020303" pitchFamily="18" charset="0"/>
                <a:ea typeface="+mn-ea"/>
                <a:cs typeface="+mn-cs"/>
              </a:rPr>
              <a:t>My</a:t>
            </a:r>
            <a:r>
              <a:rPr lang="es-ES" dirty="0">
                <a:latin typeface="Baskerville Old Face" panose="02020602080505020303" pitchFamily="18" charset="0"/>
                <a:ea typeface="+mn-ea"/>
                <a:cs typeface="+mn-cs"/>
              </a:rPr>
              <a:t> </a:t>
            </a:r>
            <a:r>
              <a:rPr lang="es-ES" dirty="0" err="1">
                <a:latin typeface="Baskerville Old Face" panose="02020602080505020303" pitchFamily="18" charset="0"/>
                <a:ea typeface="+mn-ea"/>
                <a:cs typeface="+mn-cs"/>
              </a:rPr>
              <a:t>job</a:t>
            </a:r>
            <a:endParaRPr lang="es-ES" dirty="0">
              <a:latin typeface="Baskerville Old Face" panose="02020602080505020303" pitchFamily="18" charset="0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66AAF-3EE7-4577-9D40-4F04AB6CA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err="1">
                <a:latin typeface="Baskerville Old Face" panose="02020602080505020303" pitchFamily="18" charset="0"/>
              </a:rPr>
              <a:t>Provide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you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context</a:t>
            </a:r>
            <a:endParaRPr lang="es-ES" sz="2400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s-ES" sz="2400" dirty="0">
                <a:latin typeface="Baskerville Old Face" panose="02020602080505020303" pitchFamily="18" charset="0"/>
              </a:rPr>
              <a:t>	</a:t>
            </a:r>
            <a:r>
              <a:rPr lang="es-ES" sz="2400" dirty="0" err="1">
                <a:latin typeface="Baskerville Old Face" panose="02020602080505020303" pitchFamily="18" charset="0"/>
              </a:rPr>
              <a:t>If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you</a:t>
            </a:r>
            <a:r>
              <a:rPr lang="es-ES" sz="2400" dirty="0">
                <a:latin typeface="Baskerville Old Face" panose="02020602080505020303" pitchFamily="18" charset="0"/>
              </a:rPr>
              <a:t> do </a:t>
            </a:r>
            <a:r>
              <a:rPr lang="es-ES" sz="2400" dirty="0" err="1">
                <a:latin typeface="Baskerville Old Face" panose="02020602080505020303" pitchFamily="18" charset="0"/>
              </a:rPr>
              <a:t>not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understand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anything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or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don’t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know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why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we</a:t>
            </a:r>
            <a:r>
              <a:rPr lang="es-ES" sz="2400" dirty="0">
                <a:latin typeface="Baskerville Old Face" panose="02020602080505020303" pitchFamily="18" charset="0"/>
              </a:rPr>
              <a:t> are </a:t>
            </a:r>
            <a:r>
              <a:rPr lang="es-ES" sz="2400" dirty="0" err="1">
                <a:latin typeface="Baskerville Old Face" panose="02020602080505020303" pitchFamily="18" charset="0"/>
              </a:rPr>
              <a:t>doing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it</a:t>
            </a:r>
            <a:r>
              <a:rPr lang="es-ES" sz="2400" dirty="0">
                <a:latin typeface="Baskerville Old Face" panose="02020602080505020303" pitchFamily="18" charset="0"/>
              </a:rPr>
              <a:t>, </a:t>
            </a:r>
            <a:r>
              <a:rPr lang="es-ES" sz="2400" dirty="0" err="1">
                <a:latin typeface="Baskerville Old Face" panose="02020602080505020303" pitchFamily="18" charset="0"/>
              </a:rPr>
              <a:t>ask</a:t>
            </a:r>
            <a:r>
              <a:rPr lang="es-ES" sz="2400" dirty="0">
                <a:latin typeface="Baskerville Old Face" panose="02020602080505020303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err="1">
                <a:latin typeface="Baskerville Old Face" panose="02020602080505020303" pitchFamily="18" charset="0"/>
              </a:rPr>
              <a:t>Make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sure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high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quality</a:t>
            </a:r>
            <a:r>
              <a:rPr lang="es-ES" sz="2400" dirty="0">
                <a:latin typeface="Baskerville Old Face" panose="02020602080505020303" pitchFamily="18" charset="0"/>
              </a:rPr>
              <a:t> software </a:t>
            </a:r>
            <a:r>
              <a:rPr lang="es-ES" sz="2400" dirty="0" err="1">
                <a:latin typeface="Baskerville Old Face" panose="02020602080505020303" pitchFamily="18" charset="0"/>
              </a:rPr>
              <a:t>is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delivered</a:t>
            </a:r>
            <a:endParaRPr lang="es-ES" sz="2400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Baskerville Old Face" panose="02020602080505020303" pitchFamily="18" charset="0"/>
              </a:rPr>
              <a:t>	 We are measured by our capacity to make magic happen.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Baskerville Old Face" panose="02020602080505020303" pitchFamily="18" charset="0"/>
              </a:rPr>
              <a:t>Create a methodology that makes the team work like a charm</a:t>
            </a:r>
          </a:p>
          <a:p>
            <a:pPr marL="0" indent="0">
              <a:buNone/>
            </a:pPr>
            <a:r>
              <a:rPr lang="en-US" sz="2400" dirty="0">
                <a:latin typeface="Baskerville Old Face" panose="02020602080505020303" pitchFamily="18" charset="0"/>
              </a:rPr>
              <a:t>	One of the most important – and hardest - things is make the pieces fit together and enable a “Default to yes” mindset. I’ll need your help on this.</a:t>
            </a:r>
            <a:endParaRPr lang="es-ES" sz="2400" dirty="0">
              <a:latin typeface="Baskerville Old Face" panose="02020602080505020303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0A7B43-1D0E-4137-B852-4001F0E08A33}"/>
              </a:ext>
            </a:extLst>
          </p:cNvPr>
          <p:cNvCxnSpPr/>
          <p:nvPr/>
        </p:nvCxnSpPr>
        <p:spPr>
          <a:xfrm>
            <a:off x="1097280" y="6232849"/>
            <a:ext cx="105753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79769688-6128-4801-A1B5-EDB1D0C5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>
                <a:solidFill>
                  <a:schemeClr val="tx1"/>
                </a:solidFill>
                <a:latin typeface="Baskerville Old Face" panose="02020602080505020303" pitchFamily="18" charset="0"/>
              </a:rPr>
              <a:t>            https://www.linkedin.com/in/albertoabelleira/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A214E5A-F6E4-4AA9-BFC6-3D73A702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B742-9A9D-42E9-B6F4-9E5A9FF44F6A}" type="slidenum">
              <a:rPr lang="es-ES" smtClean="0">
                <a:solidFill>
                  <a:schemeClr val="tx1"/>
                </a:solidFill>
              </a:rPr>
              <a:t>5</a:t>
            </a:fld>
            <a:endParaRPr lang="es-ES">
              <a:solidFill>
                <a:schemeClr val="tx1"/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8829522-EC53-42AF-9695-DCDE8479C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326" y="6405203"/>
            <a:ext cx="1203643" cy="41970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11C3BA-7B86-4013-BB74-AA9A1B306195}"/>
              </a:ext>
            </a:extLst>
          </p:cNvPr>
          <p:cNvCxnSpPr>
            <a:cxnSpLocks/>
          </p:cNvCxnSpPr>
          <p:nvPr/>
        </p:nvCxnSpPr>
        <p:spPr>
          <a:xfrm>
            <a:off x="1097280" y="1845734"/>
            <a:ext cx="8599170" cy="0"/>
          </a:xfrm>
          <a:prstGeom prst="line">
            <a:avLst/>
          </a:prstGeom>
          <a:ln w="123825">
            <a:solidFill>
              <a:srgbClr val="BD58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283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A5C01-9416-4255-9485-703720BB0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s-ES" dirty="0" err="1">
                <a:latin typeface="Baskerville Old Face" panose="02020602080505020303" pitchFamily="18" charset="0"/>
                <a:ea typeface="+mn-ea"/>
                <a:cs typeface="+mn-cs"/>
              </a:rPr>
              <a:t>My</a:t>
            </a:r>
            <a:r>
              <a:rPr lang="es-ES" dirty="0">
                <a:latin typeface="Baskerville Old Face" panose="02020602080505020303" pitchFamily="18" charset="0"/>
                <a:ea typeface="+mn-ea"/>
                <a:cs typeface="+mn-cs"/>
              </a:rPr>
              <a:t> </a:t>
            </a:r>
            <a:r>
              <a:rPr lang="es-ES" dirty="0" err="1">
                <a:latin typeface="Baskerville Old Face" panose="02020602080505020303" pitchFamily="18" charset="0"/>
                <a:ea typeface="+mn-ea"/>
                <a:cs typeface="+mn-cs"/>
              </a:rPr>
              <a:t>job</a:t>
            </a:r>
            <a:endParaRPr lang="es-ES" dirty="0">
              <a:latin typeface="Baskerville Old Face" panose="02020602080505020303" pitchFamily="18" charset="0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66AAF-3EE7-4577-9D40-4F04AB6CA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err="1">
                <a:latin typeface="Baskerville Old Face" panose="02020602080505020303" pitchFamily="18" charset="0"/>
              </a:rPr>
              <a:t>Empower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you</a:t>
            </a:r>
            <a:r>
              <a:rPr lang="es-ES" sz="2400" dirty="0">
                <a:latin typeface="Baskerville Old Face" panose="02020602080505020303" pitchFamily="18" charset="0"/>
              </a:rPr>
              <a:t> and </a:t>
            </a:r>
            <a:r>
              <a:rPr lang="es-ES" sz="2400" dirty="0" err="1">
                <a:latin typeface="Baskerville Old Face" panose="02020602080505020303" pitchFamily="18" charset="0"/>
              </a:rPr>
              <a:t>have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your</a:t>
            </a:r>
            <a:r>
              <a:rPr lang="es-ES" sz="2400" dirty="0">
                <a:latin typeface="Baskerville Old Face" panose="02020602080505020303" pitchFamily="18" charset="0"/>
              </a:rPr>
              <a:t> back</a:t>
            </a:r>
          </a:p>
          <a:p>
            <a:pPr marL="0" indent="0">
              <a:buNone/>
            </a:pPr>
            <a:r>
              <a:rPr lang="es-ES" sz="2400" dirty="0">
                <a:latin typeface="Baskerville Old Face" panose="02020602080505020303" pitchFamily="18" charset="0"/>
              </a:rPr>
              <a:t>	I </a:t>
            </a:r>
            <a:r>
              <a:rPr lang="es-ES" sz="2400" dirty="0" err="1">
                <a:latin typeface="Baskerville Old Face" panose="02020602080505020303" pitchFamily="18" charset="0"/>
              </a:rPr>
              <a:t>don’t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believe</a:t>
            </a:r>
            <a:r>
              <a:rPr lang="es-ES" sz="2400" dirty="0">
                <a:latin typeface="Baskerville Old Face" panose="02020602080505020303" pitchFamily="18" charset="0"/>
              </a:rPr>
              <a:t> in </a:t>
            </a:r>
            <a:r>
              <a:rPr lang="es-ES" sz="2400" dirty="0" err="1">
                <a:latin typeface="Baskerville Old Face" panose="02020602080505020303" pitchFamily="18" charset="0"/>
              </a:rPr>
              <a:t>innate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talent</a:t>
            </a:r>
            <a:r>
              <a:rPr lang="es-ES" sz="2400" dirty="0">
                <a:latin typeface="Baskerville Old Face" panose="02020602080505020303" pitchFamily="18" charset="0"/>
              </a:rPr>
              <a:t>. </a:t>
            </a:r>
            <a:r>
              <a:rPr lang="es-ES" sz="2400" dirty="0" err="1">
                <a:latin typeface="Baskerville Old Face" panose="02020602080505020303" pitchFamily="18" charset="0"/>
              </a:rPr>
              <a:t>I’ll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help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you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grow</a:t>
            </a:r>
            <a:r>
              <a:rPr lang="es-ES" sz="2400" dirty="0">
                <a:latin typeface="Baskerville Old Face" panose="02020602080505020303" pitchFamily="18" charset="0"/>
              </a:rPr>
              <a:t> as a profesional. </a:t>
            </a:r>
            <a:r>
              <a:rPr lang="es-ES" sz="2400" dirty="0" err="1">
                <a:latin typeface="Baskerville Old Face" panose="02020602080505020303" pitchFamily="18" charset="0"/>
              </a:rPr>
              <a:t>If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you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feel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you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need</a:t>
            </a:r>
            <a:r>
              <a:rPr lang="es-ES" sz="2400" dirty="0">
                <a:latin typeface="Baskerville Old Face" panose="02020602080505020303" pitchFamily="18" charset="0"/>
              </a:rPr>
              <a:t> more </a:t>
            </a:r>
            <a:r>
              <a:rPr lang="es-ES" sz="2400" dirty="0" err="1">
                <a:latin typeface="Baskerville Old Face" panose="02020602080505020303" pitchFamily="18" charset="0"/>
              </a:rPr>
              <a:t>challenges</a:t>
            </a:r>
            <a:r>
              <a:rPr lang="es-ES" sz="2400" dirty="0">
                <a:latin typeface="Baskerville Old Face" panose="02020602080505020303" pitchFamily="18" charset="0"/>
              </a:rPr>
              <a:t> at </a:t>
            </a:r>
            <a:r>
              <a:rPr lang="es-ES" sz="2400" dirty="0" err="1">
                <a:latin typeface="Baskerville Old Face" panose="02020602080505020303" pitchFamily="18" charset="0"/>
              </a:rPr>
              <a:t>work</a:t>
            </a:r>
            <a:r>
              <a:rPr lang="es-ES" sz="2400" dirty="0">
                <a:latin typeface="Baskerville Old Face" panose="02020602080505020303" pitchFamily="18" charset="0"/>
              </a:rPr>
              <a:t>, </a:t>
            </a:r>
            <a:r>
              <a:rPr lang="es-ES" sz="2400" dirty="0" err="1">
                <a:latin typeface="Baskerville Old Face" panose="02020602080505020303" pitchFamily="18" charset="0"/>
              </a:rPr>
              <a:t>let</a:t>
            </a:r>
            <a:r>
              <a:rPr lang="es-ES" sz="2400" dirty="0">
                <a:latin typeface="Baskerville Old Face" panose="02020602080505020303" pitchFamily="18" charset="0"/>
              </a:rPr>
              <a:t> me </a:t>
            </a:r>
            <a:r>
              <a:rPr lang="es-ES" sz="2400" dirty="0" err="1">
                <a:latin typeface="Baskerville Old Face" panose="02020602080505020303" pitchFamily="18" charset="0"/>
              </a:rPr>
              <a:t>know</a:t>
            </a:r>
            <a:r>
              <a:rPr lang="es-ES" sz="2400" dirty="0">
                <a:latin typeface="Baskerville Old Face" panose="02020602080505020303" pitchFamily="18" charset="0"/>
              </a:rPr>
              <a:t>.</a:t>
            </a:r>
            <a:endParaRPr lang="en-US" sz="2400" dirty="0">
              <a:latin typeface="Baskerville Old Face" panose="020206020805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Baskerville Old Face" panose="02020602080505020303" pitchFamily="18" charset="0"/>
              </a:rPr>
              <a:t>Do more with less</a:t>
            </a:r>
          </a:p>
          <a:p>
            <a:pPr marL="0" indent="0">
              <a:buNone/>
            </a:pPr>
            <a:r>
              <a:rPr lang="en-US" sz="2400" dirty="0">
                <a:latin typeface="Baskerville Old Face" panose="02020602080505020303" pitchFamily="18" charset="0"/>
              </a:rPr>
              <a:t>	I love optimizing processes to improve how things are done. I’ll need your help for this too.</a:t>
            </a:r>
            <a:endParaRPr lang="en-GB" sz="2400" dirty="0">
              <a:latin typeface="Baskerville Old Face" panose="02020602080505020303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0A7B43-1D0E-4137-B852-4001F0E08A33}"/>
              </a:ext>
            </a:extLst>
          </p:cNvPr>
          <p:cNvCxnSpPr/>
          <p:nvPr/>
        </p:nvCxnSpPr>
        <p:spPr>
          <a:xfrm>
            <a:off x="1097280" y="6232849"/>
            <a:ext cx="105753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79769688-6128-4801-A1B5-EDB1D0C5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>
                <a:solidFill>
                  <a:schemeClr val="tx1"/>
                </a:solidFill>
                <a:latin typeface="Baskerville Old Face" panose="02020602080505020303" pitchFamily="18" charset="0"/>
              </a:rPr>
              <a:t>            https://www.linkedin.com/in/albertoabelleira/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A214E5A-F6E4-4AA9-BFC6-3D73A702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B742-9A9D-42E9-B6F4-9E5A9FF44F6A}" type="slidenum">
              <a:rPr lang="es-ES" smtClean="0">
                <a:solidFill>
                  <a:schemeClr val="tx1"/>
                </a:solidFill>
              </a:rPr>
              <a:t>6</a:t>
            </a:fld>
            <a:endParaRPr lang="es-ES">
              <a:solidFill>
                <a:schemeClr val="tx1"/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8829522-EC53-42AF-9695-DCDE8479C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326" y="6405203"/>
            <a:ext cx="1203643" cy="41970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11C3BA-7B86-4013-BB74-AA9A1B306195}"/>
              </a:ext>
            </a:extLst>
          </p:cNvPr>
          <p:cNvCxnSpPr>
            <a:cxnSpLocks/>
          </p:cNvCxnSpPr>
          <p:nvPr/>
        </p:nvCxnSpPr>
        <p:spPr>
          <a:xfrm>
            <a:off x="1097280" y="1845734"/>
            <a:ext cx="8599170" cy="0"/>
          </a:xfrm>
          <a:prstGeom prst="line">
            <a:avLst/>
          </a:prstGeom>
          <a:ln w="123825">
            <a:solidFill>
              <a:srgbClr val="BD58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101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A5C01-9416-4255-9485-703720BB0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s-ES" dirty="0" err="1">
                <a:latin typeface="Baskerville Old Face" panose="02020602080505020303" pitchFamily="18" charset="0"/>
                <a:ea typeface="+mn-ea"/>
                <a:cs typeface="+mn-cs"/>
              </a:rPr>
              <a:t>My</a:t>
            </a:r>
            <a:r>
              <a:rPr lang="es-ES" dirty="0">
                <a:latin typeface="Baskerville Old Face" panose="02020602080505020303" pitchFamily="18" charset="0"/>
                <a:ea typeface="+mn-ea"/>
                <a:cs typeface="+mn-cs"/>
              </a:rPr>
              <a:t> </a:t>
            </a:r>
            <a:r>
              <a:rPr lang="es-ES" dirty="0" err="1">
                <a:latin typeface="Baskerville Old Face" panose="02020602080505020303" pitchFamily="18" charset="0"/>
                <a:ea typeface="+mn-ea"/>
                <a:cs typeface="+mn-cs"/>
              </a:rPr>
              <a:t>expectations</a:t>
            </a:r>
            <a:r>
              <a:rPr lang="es-ES" dirty="0">
                <a:latin typeface="Baskerville Old Face" panose="02020602080505020303" pitchFamily="18" charset="0"/>
                <a:ea typeface="+mn-ea"/>
                <a:cs typeface="+mn-cs"/>
              </a:rPr>
              <a:t> </a:t>
            </a:r>
            <a:r>
              <a:rPr lang="es-ES" dirty="0" err="1">
                <a:latin typeface="Baskerville Old Face" panose="02020602080505020303" pitchFamily="18" charset="0"/>
                <a:ea typeface="+mn-ea"/>
                <a:cs typeface="+mn-cs"/>
              </a:rPr>
              <a:t>about</a:t>
            </a:r>
            <a:r>
              <a:rPr lang="es-ES" dirty="0">
                <a:latin typeface="Baskerville Old Face" panose="02020602080505020303" pitchFamily="18" charset="0"/>
                <a:ea typeface="+mn-ea"/>
                <a:cs typeface="+mn-cs"/>
              </a:rPr>
              <a:t> </a:t>
            </a:r>
            <a:r>
              <a:rPr lang="es-ES" dirty="0" err="1">
                <a:latin typeface="Baskerville Old Face" panose="02020602080505020303" pitchFamily="18" charset="0"/>
                <a:ea typeface="+mn-ea"/>
                <a:cs typeface="+mn-cs"/>
              </a:rPr>
              <a:t>you</a:t>
            </a:r>
            <a:endParaRPr lang="es-ES" dirty="0">
              <a:latin typeface="Baskerville Old Face" panose="02020602080505020303" pitchFamily="18" charset="0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66AAF-3EE7-4577-9D40-4F04AB6CA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Baskerville Old Face" panose="02020602080505020303" pitchFamily="18" charset="0"/>
              </a:rPr>
              <a:t>Be kind</a:t>
            </a:r>
            <a:endParaRPr lang="es-ES" sz="2400" dirty="0">
              <a:latin typeface="Baskerville Old Face" panose="020206020805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>
                <a:latin typeface="Baskerville Old Face" panose="02020602080505020303" pitchFamily="18" charset="0"/>
              </a:rPr>
              <a:t>Be </a:t>
            </a:r>
            <a:r>
              <a:rPr lang="es-ES" sz="2400" dirty="0" err="1">
                <a:latin typeface="Baskerville Old Face" panose="02020602080505020303" pitchFamily="18" charset="0"/>
              </a:rPr>
              <a:t>proactive</a:t>
            </a:r>
            <a:endParaRPr lang="es-ES" sz="2400" dirty="0">
              <a:latin typeface="Baskerville Old Face" panose="020206020805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Baskerville Old Face" panose="02020602080505020303" pitchFamily="18" charset="0"/>
              </a:rPr>
              <a:t>Be communicative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Baskerville Old Face" panose="02020602080505020303" pitchFamily="18" charset="0"/>
              </a:rPr>
              <a:t>Be professional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28A9B6C-EF07-4734-9FF2-9967CFB93C28}"/>
              </a:ext>
            </a:extLst>
          </p:cNvPr>
          <p:cNvCxnSpPr>
            <a:cxnSpLocks/>
          </p:cNvCxnSpPr>
          <p:nvPr/>
        </p:nvCxnSpPr>
        <p:spPr>
          <a:xfrm>
            <a:off x="1097280" y="1845734"/>
            <a:ext cx="8608695" cy="2116"/>
          </a:xfrm>
          <a:prstGeom prst="line">
            <a:avLst/>
          </a:prstGeom>
          <a:ln w="123825">
            <a:solidFill>
              <a:srgbClr val="BD58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0A7B43-1D0E-4137-B852-4001F0E08A33}"/>
              </a:ext>
            </a:extLst>
          </p:cNvPr>
          <p:cNvCxnSpPr/>
          <p:nvPr/>
        </p:nvCxnSpPr>
        <p:spPr>
          <a:xfrm>
            <a:off x="1097280" y="6232849"/>
            <a:ext cx="105753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79769688-6128-4801-A1B5-EDB1D0C5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skerville Old Face" panose="02020602080505020303" pitchFamily="18" charset="0"/>
                <a:ea typeface="+mn-ea"/>
                <a:cs typeface="+mn-cs"/>
              </a:rPr>
              <a:t>            https://www.linkedin.com/in/albertoabelleira/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A214E5A-F6E4-4AA9-BFC6-3D73A702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5EB742-9A9D-42E9-B6F4-9E5A9FF44F6A}" type="slidenum">
              <a:rPr kumimoji="0" lang="es-ES" sz="10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s-ES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8829522-EC53-42AF-9695-DCDE8479C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326" y="6405203"/>
            <a:ext cx="1203643" cy="41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03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A5C01-9416-4255-9485-703720BB0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s-ES" dirty="0" err="1">
                <a:latin typeface="Baskerville Old Face" panose="02020602080505020303" pitchFamily="18" charset="0"/>
                <a:ea typeface="+mn-ea"/>
                <a:cs typeface="+mn-cs"/>
              </a:rPr>
              <a:t>What</a:t>
            </a:r>
            <a:r>
              <a:rPr lang="es-ES" dirty="0">
                <a:latin typeface="Baskerville Old Face" panose="02020602080505020303" pitchFamily="18" charset="0"/>
                <a:ea typeface="+mn-ea"/>
                <a:cs typeface="+mn-cs"/>
              </a:rPr>
              <a:t> </a:t>
            </a:r>
            <a:r>
              <a:rPr lang="es-ES" dirty="0" err="1">
                <a:latin typeface="Baskerville Old Face" panose="02020602080505020303" pitchFamily="18" charset="0"/>
                <a:ea typeface="+mn-ea"/>
                <a:cs typeface="+mn-cs"/>
              </a:rPr>
              <a:t>does</a:t>
            </a:r>
            <a:r>
              <a:rPr lang="es-ES" dirty="0">
                <a:latin typeface="Baskerville Old Face" panose="02020602080505020303" pitchFamily="18" charset="0"/>
                <a:ea typeface="+mn-ea"/>
                <a:cs typeface="+mn-cs"/>
              </a:rPr>
              <a:t> </a:t>
            </a:r>
            <a:r>
              <a:rPr lang="es-ES" dirty="0" err="1">
                <a:latin typeface="Baskerville Old Face" panose="02020602080505020303" pitchFamily="18" charset="0"/>
                <a:ea typeface="+mn-ea"/>
                <a:cs typeface="+mn-cs"/>
              </a:rPr>
              <a:t>this</a:t>
            </a:r>
            <a:r>
              <a:rPr lang="es-ES" dirty="0">
                <a:latin typeface="Baskerville Old Face" panose="02020602080505020303" pitchFamily="18" charset="0"/>
                <a:ea typeface="+mn-ea"/>
                <a:cs typeface="+mn-cs"/>
              </a:rPr>
              <a:t>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66AAF-3EE7-4577-9D40-4F04AB6CA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err="1">
                <a:latin typeface="Baskerville Old Face" panose="02020602080505020303" pitchFamily="18" charset="0"/>
              </a:rPr>
              <a:t>Kindness</a:t>
            </a:r>
            <a:endParaRPr lang="es-ES" sz="2400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Baskerville Old Face" panose="02020602080505020303" pitchFamily="18" charset="0"/>
              </a:rPr>
              <a:t>	We work on a team and as a team. Harmony is important. Empathy too. </a:t>
            </a:r>
          </a:p>
          <a:p>
            <a:pPr marL="0" indent="0">
              <a:buNone/>
            </a:pPr>
            <a:r>
              <a:rPr lang="en-US" sz="2400" dirty="0">
                <a:latin typeface="Baskerville Old Face" panose="02020602080505020303" pitchFamily="18" charset="0"/>
              </a:rPr>
              <a:t>	I do really believe in group dynamics.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Baskerville Old Face" panose="02020602080505020303" pitchFamily="18" charset="0"/>
              </a:rPr>
              <a:t>Proactivity</a:t>
            </a:r>
          </a:p>
          <a:p>
            <a:pPr marL="0" indent="0">
              <a:buNone/>
            </a:pPr>
            <a:r>
              <a:rPr lang="en-US" sz="2400" dirty="0">
                <a:latin typeface="Baskerville Old Face" panose="02020602080505020303" pitchFamily="18" charset="0"/>
              </a:rPr>
              <a:t>	Make the difference every day. </a:t>
            </a:r>
          </a:p>
          <a:p>
            <a:pPr marL="0" indent="0">
              <a:buNone/>
            </a:pPr>
            <a:r>
              <a:rPr lang="en-US" sz="2400" dirty="0">
                <a:latin typeface="Baskerville Old Face" panose="02020602080505020303" pitchFamily="18" charset="0"/>
              </a:rPr>
              <a:t>	</a:t>
            </a:r>
            <a:r>
              <a:rPr lang="en-US" sz="2400" b="1" dirty="0">
                <a:latin typeface="Baskerville Old Face" panose="02020602080505020303" pitchFamily="18" charset="0"/>
              </a:rPr>
              <a:t>Propose, improve, get better</a:t>
            </a:r>
            <a:r>
              <a:rPr lang="en-US" sz="2400" dirty="0">
                <a:latin typeface="Baskerville Old Face" panose="02020602080505020303" pitchFamily="18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Baskerville Old Face" panose="02020602080505020303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28A9B6C-EF07-4734-9FF2-9967CFB93C28}"/>
              </a:ext>
            </a:extLst>
          </p:cNvPr>
          <p:cNvCxnSpPr>
            <a:cxnSpLocks/>
          </p:cNvCxnSpPr>
          <p:nvPr/>
        </p:nvCxnSpPr>
        <p:spPr>
          <a:xfrm>
            <a:off x="1097280" y="1845734"/>
            <a:ext cx="8608695" cy="2116"/>
          </a:xfrm>
          <a:prstGeom prst="line">
            <a:avLst/>
          </a:prstGeom>
          <a:ln w="123825">
            <a:solidFill>
              <a:srgbClr val="BD58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0A7B43-1D0E-4137-B852-4001F0E08A33}"/>
              </a:ext>
            </a:extLst>
          </p:cNvPr>
          <p:cNvCxnSpPr/>
          <p:nvPr/>
        </p:nvCxnSpPr>
        <p:spPr>
          <a:xfrm>
            <a:off x="1097280" y="6232849"/>
            <a:ext cx="105753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79769688-6128-4801-A1B5-EDB1D0C5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skerville Old Face" panose="02020602080505020303" pitchFamily="18" charset="0"/>
                <a:ea typeface="+mn-ea"/>
                <a:cs typeface="+mn-cs"/>
              </a:rPr>
              <a:t>            https://www.linkedin.com/in/albertoabelleira/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A214E5A-F6E4-4AA9-BFC6-3D73A702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5EB742-9A9D-42E9-B6F4-9E5A9FF44F6A}" type="slidenum">
              <a:rPr kumimoji="0" lang="es-ES" sz="10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s-ES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8829522-EC53-42AF-9695-DCDE8479C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326" y="6405203"/>
            <a:ext cx="1203643" cy="41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244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A5C01-9416-4255-9485-703720BB0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s-ES" dirty="0" err="1">
                <a:latin typeface="Baskerville Old Face" panose="02020602080505020303" pitchFamily="18" charset="0"/>
                <a:ea typeface="+mn-ea"/>
                <a:cs typeface="+mn-cs"/>
              </a:rPr>
              <a:t>What</a:t>
            </a:r>
            <a:r>
              <a:rPr lang="es-ES" dirty="0">
                <a:latin typeface="Baskerville Old Face" panose="02020602080505020303" pitchFamily="18" charset="0"/>
                <a:ea typeface="+mn-ea"/>
                <a:cs typeface="+mn-cs"/>
              </a:rPr>
              <a:t> </a:t>
            </a:r>
            <a:r>
              <a:rPr lang="es-ES" dirty="0" err="1">
                <a:latin typeface="Baskerville Old Face" panose="02020602080505020303" pitchFamily="18" charset="0"/>
                <a:ea typeface="+mn-ea"/>
                <a:cs typeface="+mn-cs"/>
              </a:rPr>
              <a:t>does</a:t>
            </a:r>
            <a:r>
              <a:rPr lang="es-ES" dirty="0">
                <a:latin typeface="Baskerville Old Face" panose="02020602080505020303" pitchFamily="18" charset="0"/>
                <a:ea typeface="+mn-ea"/>
                <a:cs typeface="+mn-cs"/>
              </a:rPr>
              <a:t> </a:t>
            </a:r>
            <a:r>
              <a:rPr lang="es-ES" dirty="0" err="1">
                <a:latin typeface="Baskerville Old Face" panose="02020602080505020303" pitchFamily="18" charset="0"/>
                <a:ea typeface="+mn-ea"/>
                <a:cs typeface="+mn-cs"/>
              </a:rPr>
              <a:t>this</a:t>
            </a:r>
            <a:r>
              <a:rPr lang="es-ES" dirty="0">
                <a:latin typeface="Baskerville Old Face" panose="02020602080505020303" pitchFamily="18" charset="0"/>
                <a:ea typeface="+mn-ea"/>
                <a:cs typeface="+mn-cs"/>
              </a:rPr>
              <a:t>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66AAF-3EE7-4577-9D40-4F04AB6CA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err="1">
                <a:latin typeface="Baskerville Old Face" panose="02020602080505020303" pitchFamily="18" charset="0"/>
              </a:rPr>
              <a:t>Communication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is</a:t>
            </a:r>
            <a:r>
              <a:rPr lang="es-ES" sz="2400" dirty="0">
                <a:latin typeface="Baskerville Old Face" panose="02020602080505020303" pitchFamily="18" charset="0"/>
              </a:rPr>
              <a:t> </a:t>
            </a:r>
            <a:r>
              <a:rPr lang="es-ES" sz="2400" dirty="0" err="1">
                <a:latin typeface="Baskerville Old Face" panose="02020602080505020303" pitchFamily="18" charset="0"/>
              </a:rPr>
              <a:t>key</a:t>
            </a:r>
            <a:endParaRPr lang="es-ES" sz="2400" dirty="0">
              <a:latin typeface="Baskerville Old Face" panose="02020602080505020303" pitchFamily="18" charset="0"/>
            </a:endParaRP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000" dirty="0">
                <a:latin typeface="Baskerville Old Face" panose="02020602080505020303" pitchFamily="18" charset="0"/>
              </a:rPr>
              <a:t>If you need to talk or get directions from me, let’s talk. </a:t>
            </a:r>
          </a:p>
          <a:p>
            <a:pPr lvl="5">
              <a:buFont typeface="Wingdings" panose="05000000000000000000" pitchFamily="2" charset="2"/>
              <a:buChar char="ü"/>
            </a:pPr>
            <a:r>
              <a:rPr lang="en-US" sz="2000" dirty="0">
                <a:latin typeface="Baskerville Old Face" panose="02020602080505020303" pitchFamily="18" charset="0"/>
              </a:rPr>
              <a:t>If it’s not urgent, drop me an e-mail.</a:t>
            </a:r>
          </a:p>
          <a:p>
            <a:pPr lvl="5">
              <a:buFont typeface="Wingdings" panose="05000000000000000000" pitchFamily="2" charset="2"/>
              <a:buChar char="ü"/>
            </a:pPr>
            <a:r>
              <a:rPr lang="es-ES" sz="2000" dirty="0">
                <a:latin typeface="Baskerville Old Face" panose="02020602080505020303" pitchFamily="18" charset="0"/>
              </a:rPr>
              <a:t>I</a:t>
            </a:r>
            <a:r>
              <a:rPr lang="en-US" sz="2000" dirty="0">
                <a:latin typeface="Baskerville Old Face" panose="02020602080505020303" pitchFamily="18" charset="0"/>
              </a:rPr>
              <a:t>f it’s urgent, come by my desk or call me using Skype.</a:t>
            </a:r>
          </a:p>
          <a:p>
            <a:pPr lvl="5">
              <a:buFont typeface="Wingdings" panose="05000000000000000000" pitchFamily="2" charset="2"/>
              <a:buChar char="ü"/>
            </a:pPr>
            <a:r>
              <a:rPr lang="en-US" sz="2000" dirty="0">
                <a:latin typeface="Baskerville Old Face" panose="02020602080505020303" pitchFamily="18" charset="0"/>
              </a:rPr>
              <a:t>Feel free to schedule a meeting with me. My calendar is open for you. 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000" dirty="0">
                <a:latin typeface="Baskerville Old Face" panose="02020602080505020303" pitchFamily="18" charset="0"/>
              </a:rPr>
              <a:t>If you are unsure about anything, just ask. 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000" dirty="0">
                <a:latin typeface="Baskerville Old Face" panose="02020602080505020303" pitchFamily="18" charset="0"/>
              </a:rPr>
              <a:t>Be communicative to help team grow by sharing your knowledge. 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000" dirty="0">
                <a:latin typeface="Baskerville Old Face" panose="02020602080505020303" pitchFamily="18" charset="0"/>
              </a:rPr>
              <a:t>Always keep </a:t>
            </a:r>
            <a:r>
              <a:rPr lang="en-US" sz="2000" dirty="0" err="1">
                <a:latin typeface="Baskerville Old Face" panose="02020602080505020303" pitchFamily="18" charset="0"/>
              </a:rPr>
              <a:t>CC’d</a:t>
            </a:r>
            <a:r>
              <a:rPr lang="en-US" sz="2000" dirty="0">
                <a:latin typeface="Baskerville Old Face" panose="02020602080505020303" pitchFamily="18" charset="0"/>
              </a:rPr>
              <a:t> the team in your daily work e-mails.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s-ES" sz="2000" dirty="0">
                <a:latin typeface="Baskerville Old Face" panose="02020602080505020303" pitchFamily="18" charset="0"/>
              </a:rPr>
              <a:t>I</a:t>
            </a:r>
            <a:r>
              <a:rPr lang="en-US" sz="2000" dirty="0">
                <a:latin typeface="Baskerville Old Face" panose="02020602080505020303" pitchFamily="18" charset="0"/>
              </a:rPr>
              <a:t> read all e-mails, so don’t be afraid.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Baskerville Old Face" panose="02020602080505020303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28A9B6C-EF07-4734-9FF2-9967CFB93C28}"/>
              </a:ext>
            </a:extLst>
          </p:cNvPr>
          <p:cNvCxnSpPr>
            <a:cxnSpLocks/>
          </p:cNvCxnSpPr>
          <p:nvPr/>
        </p:nvCxnSpPr>
        <p:spPr>
          <a:xfrm>
            <a:off x="1097280" y="1845734"/>
            <a:ext cx="8608695" cy="2116"/>
          </a:xfrm>
          <a:prstGeom prst="line">
            <a:avLst/>
          </a:prstGeom>
          <a:ln w="123825">
            <a:solidFill>
              <a:srgbClr val="BD58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0A7B43-1D0E-4137-B852-4001F0E08A33}"/>
              </a:ext>
            </a:extLst>
          </p:cNvPr>
          <p:cNvCxnSpPr/>
          <p:nvPr/>
        </p:nvCxnSpPr>
        <p:spPr>
          <a:xfrm>
            <a:off x="1097280" y="6232849"/>
            <a:ext cx="105753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79769688-6128-4801-A1B5-EDB1D0C5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skerville Old Face" panose="02020602080505020303" pitchFamily="18" charset="0"/>
                <a:ea typeface="+mn-ea"/>
                <a:cs typeface="+mn-cs"/>
              </a:rPr>
              <a:t>            https://www.linkedin.com/in/albertoabelleira/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A214E5A-F6E4-4AA9-BFC6-3D73A702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5EB742-9A9D-42E9-B6F4-9E5A9FF44F6A}" type="slidenum">
              <a:rPr kumimoji="0" lang="es-ES" sz="10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s-E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8829522-EC53-42AF-9695-DCDE8479C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326" y="6405203"/>
            <a:ext cx="1203643" cy="41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6568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500</TotalTime>
  <Words>812</Words>
  <Application>Microsoft Office PowerPoint</Application>
  <PresentationFormat>Widescreen</PresentationFormat>
  <Paragraphs>131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Baskerville Old Face</vt:lpstr>
      <vt:lpstr>Calibri</vt:lpstr>
      <vt:lpstr>Calibri Light</vt:lpstr>
      <vt:lpstr>Wingdings</vt:lpstr>
      <vt:lpstr>Retrospect</vt:lpstr>
      <vt:lpstr>.README [WIP]</vt:lpstr>
      <vt:lpstr>This is so weird, isn’t it?</vt:lpstr>
      <vt:lpstr>My management style</vt:lpstr>
      <vt:lpstr>My key values</vt:lpstr>
      <vt:lpstr>My job</vt:lpstr>
      <vt:lpstr>My job</vt:lpstr>
      <vt:lpstr>My expectations about you</vt:lpstr>
      <vt:lpstr>What does this mean?</vt:lpstr>
      <vt:lpstr>What does this mean?</vt:lpstr>
      <vt:lpstr>What does this mean?</vt:lpstr>
      <vt:lpstr>Daily meetings</vt:lpstr>
      <vt:lpstr>Daily meetings rules</vt:lpstr>
      <vt:lpstr>Daily meetings rules</vt:lpstr>
      <vt:lpstr>Daily meetings purpose</vt:lpstr>
      <vt:lpstr>One on 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Abelleira Lence, Alberto</dc:creator>
  <cp:lastModifiedBy>Abelleira Lence, Alberto</cp:lastModifiedBy>
  <cp:revision>109</cp:revision>
  <dcterms:created xsi:type="dcterms:W3CDTF">2018-09-04T08:41:53Z</dcterms:created>
  <dcterms:modified xsi:type="dcterms:W3CDTF">2018-09-26T06:58:45Z</dcterms:modified>
</cp:coreProperties>
</file>