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6" r:id="rId6"/>
    <p:sldId id="270" r:id="rId7"/>
    <p:sldId id="263" r:id="rId8"/>
    <p:sldId id="268" r:id="rId9"/>
    <p:sldId id="269" r:id="rId10"/>
    <p:sldId id="271" r:id="rId11"/>
    <p:sldId id="272" r:id="rId12"/>
    <p:sldId id="274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F302E-1C1B-480A-B6F4-E8EB2265224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FCC0A-7049-4E3E-8170-2366D71E9D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18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C6C3-23A9-4C93-89BD-AF55B254F089}" type="datetime1">
              <a:rPr lang="es-ES" smtClean="0"/>
              <a:t>14/09/2018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878F-FA27-497A-9A82-ACC89675D987}" type="datetime1">
              <a:rPr lang="es-ES" smtClean="0"/>
              <a:t>14/09/2018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04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508-96C4-4A3B-A4B3-2D399A16D8EC}" type="datetime1">
              <a:rPr lang="es-ES" smtClean="0"/>
              <a:t>14/09/2018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49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DBA5-9B1C-41C3-AFA7-3A83BDBB9992}" type="datetime1">
              <a:rPr lang="es-ES" smtClean="0"/>
              <a:t>14/09/2018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ACD-8FF8-4C60-837B-E49EDAF1D580}" type="datetime1">
              <a:rPr lang="es-ES" smtClean="0"/>
              <a:t>14/09/2018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DAF-3E8E-4683-AC23-30DCA1069D63}" type="datetime1">
              <a:rPr lang="es-ES" smtClean="0"/>
              <a:t>14/09/2018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3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048-7D3C-4830-B6C2-6E02968A2489}" type="datetime1">
              <a:rPr lang="es-ES" smtClean="0"/>
              <a:t>14/09/2018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22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53F-C258-41B5-B79F-DC5574FA43D9}" type="datetime1">
              <a:rPr lang="es-ES" smtClean="0"/>
              <a:t>14/09/2018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86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AD2-AA3A-478B-9536-7E996157D73F}" type="datetime1">
              <a:rPr lang="es-ES" smtClean="0"/>
              <a:t>14/09/2018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https://www.linkedin.com/in/albertoabelleira/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5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AA6A3A-4D9A-4A38-B4E2-6FB5CBF3D0AF}" type="datetime1">
              <a:rPr lang="es-ES" smtClean="0"/>
              <a:t>14/09/2018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https://www.linkedin.com/in/albertoabelleira/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5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1FB-57E7-4293-BF7B-243A0E8B812A}" type="datetime1">
              <a:rPr lang="es-ES" smtClean="0"/>
              <a:t>14/09/2018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5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D5B14-F9A1-4994-A0DB-F7EDC6CB54A4}" type="datetime1">
              <a:rPr lang="es-ES" smtClean="0"/>
              <a:t>14/09/2018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@mmamet/directly-responsible-individuals-f5009f465da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Servant_leadersh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D410-A8D4-4FCE-87E0-CDE96771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s-ES" dirty="0">
                <a:solidFill>
                  <a:srgbClr val="BD582C"/>
                </a:solidFill>
                <a:latin typeface="Baskerville Old Face" panose="02020602080505020303" pitchFamily="18" charset="0"/>
              </a:rPr>
              <a:t>.README </a:t>
            </a:r>
            <a:r>
              <a:rPr lang="es-ES" sz="2400" dirty="0">
                <a:solidFill>
                  <a:srgbClr val="BD582C"/>
                </a:solidFill>
                <a:latin typeface="Baskerville Old Face" panose="02020602080505020303" pitchFamily="18" charset="0"/>
              </a:rPr>
              <a:t>[WIP]</a:t>
            </a:r>
            <a:endParaRPr lang="es-ES" dirty="0">
              <a:solidFill>
                <a:srgbClr val="BD582C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259FA-95F4-4502-A107-72ADEAA2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Alberto Abelleira </a:t>
            </a:r>
            <a:r>
              <a:rPr lang="es-E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lence</a:t>
            </a:r>
            <a:endParaRPr lang="es-E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s-ES" sz="105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          https://www.linkedin.com/in/albertoabelleira/</a:t>
            </a:r>
          </a:p>
          <a:p>
            <a:endParaRPr lang="es-E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150EE-F1C4-41BF-B9DD-ED88C3D6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50" y="484243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Daily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I love daily meetings. 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I think it’s the best way to start the day and get the updates from the team. Also, it’s a great time to know each other and create bounds. 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Additionally, allow us to define the </a:t>
            </a:r>
            <a:r>
              <a:rPr lang="en-US" sz="2400" dirty="0">
                <a:latin typeface="Baskerville Old Face" panose="02020602080505020303" pitchFamily="18" charset="0"/>
                <a:hlinkClick r:id="rId2"/>
              </a:rPr>
              <a:t>DRI</a:t>
            </a:r>
            <a:r>
              <a:rPr lang="en-US" sz="2400" dirty="0">
                <a:latin typeface="Baskerville Old Face" panose="02020602080505020303" pitchFamily="18" charset="0"/>
              </a:rPr>
              <a:t> for each task.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Just m</a:t>
            </a:r>
            <a:r>
              <a:rPr lang="en-US" sz="2400" dirty="0" err="1">
                <a:latin typeface="Baskerville Old Face" panose="02020602080505020303" pitchFamily="18" charset="0"/>
              </a:rPr>
              <a:t>ake</a:t>
            </a:r>
            <a:r>
              <a:rPr lang="en-US" sz="2400" dirty="0">
                <a:latin typeface="Baskerville Old Face" panose="02020602080505020303" pitchFamily="18" charset="0"/>
              </a:rPr>
              <a:t> sure to get ready before.</a:t>
            </a: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Daily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meetings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latin typeface="Baskerville Old Face" panose="02020602080505020303" pitchFamily="18" charset="0"/>
              </a:rPr>
              <a:t>Who </a:t>
            </a:r>
            <a:r>
              <a:rPr lang="es-ES" sz="2400" dirty="0" err="1">
                <a:latin typeface="Baskerville Old Face" panose="02020602080505020303" pitchFamily="18" charset="0"/>
              </a:rPr>
              <a:t>attends</a:t>
            </a:r>
            <a:r>
              <a:rPr lang="es-ES" sz="2400" dirty="0">
                <a:latin typeface="Baskerville Old Face" panose="02020602080505020303" pitchFamily="18" charset="0"/>
              </a:rPr>
              <a:t>? </a:t>
            </a:r>
            <a:r>
              <a:rPr lang="es-ES" sz="2400" dirty="0" err="1">
                <a:latin typeface="Baskerville Old Face" panose="02020602080505020303" pitchFamily="18" charset="0"/>
              </a:rPr>
              <a:t>All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team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What</a:t>
            </a:r>
            <a:r>
              <a:rPr lang="es-ES" sz="2400" dirty="0">
                <a:latin typeface="Baskerville Old Face" panose="02020602080505020303" pitchFamily="18" charset="0"/>
              </a:rPr>
              <a:t> do </a:t>
            </a:r>
            <a:r>
              <a:rPr lang="es-ES" sz="2400" dirty="0" err="1">
                <a:latin typeface="Baskerville Old Face" panose="02020602080505020303" pitchFamily="18" charset="0"/>
              </a:rPr>
              <a:t>we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talk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about</a:t>
            </a:r>
            <a:r>
              <a:rPr lang="es-ES" sz="2400" dirty="0">
                <a:latin typeface="Baskerville Old Face" panose="02020602080505020303" pitchFamily="18" charset="0"/>
              </a:rPr>
              <a:t>? </a:t>
            </a:r>
            <a:r>
              <a:rPr lang="es-ES" sz="2400" dirty="0" err="1">
                <a:latin typeface="Baskerville Old Face" panose="02020602080505020303" pitchFamily="18" charset="0"/>
              </a:rPr>
              <a:t>Yesterday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today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obstacles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What order do we talk in? Last arrival speaks first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For how long? No more than 3 minutes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latin typeface="Baskerville Old Face" panose="02020602080505020303" pitchFamily="18" charset="0"/>
              </a:rPr>
              <a:t>W</a:t>
            </a:r>
            <a:r>
              <a:rPr lang="en-US" sz="2400" dirty="0">
                <a:latin typeface="Baskerville Old Face" panose="02020602080505020303" pitchFamily="18" charset="0"/>
              </a:rPr>
              <a:t>here and when? Every day at 09:30am @ the office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Not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every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person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may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talk</a:t>
            </a:r>
            <a:r>
              <a:rPr lang="es-ES" sz="2400" dirty="0">
                <a:latin typeface="Baskerville Old Face" panose="02020602080505020303" pitchFamily="18" charset="0"/>
              </a:rPr>
              <a:t>: </a:t>
            </a:r>
            <a:r>
              <a:rPr lang="es-ES" sz="2400" dirty="0" err="1">
                <a:latin typeface="Baskerville Old Face" panose="02020602080505020303" pitchFamily="18" charset="0"/>
              </a:rPr>
              <a:t>Anyway</a:t>
            </a:r>
            <a:r>
              <a:rPr lang="es-ES" sz="2400" dirty="0">
                <a:latin typeface="Baskerville Old Face" panose="02020602080505020303" pitchFamily="18" charset="0"/>
              </a:rPr>
              <a:t>, </a:t>
            </a:r>
            <a:r>
              <a:rPr lang="es-ES" sz="2400" dirty="0" err="1">
                <a:latin typeface="Baskerville Old Face" panose="02020602080505020303" pitchFamily="18" charset="0"/>
              </a:rPr>
              <a:t>don’t</a:t>
            </a:r>
            <a:r>
              <a:rPr lang="es-ES" sz="2400" dirty="0">
                <a:latin typeface="Baskerville Old Face" panose="02020602080505020303" pitchFamily="18" charset="0"/>
              </a:rPr>
              <a:t> be </a:t>
            </a:r>
            <a:r>
              <a:rPr lang="es-ES" sz="2400" dirty="0" err="1">
                <a:latin typeface="Baskerville Old Face" panose="02020602080505020303" pitchFamily="18" charset="0"/>
              </a:rPr>
              <a:t>shy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Daily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meetings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Remember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that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there</a:t>
            </a:r>
            <a:r>
              <a:rPr lang="es-ES" sz="2400" dirty="0">
                <a:latin typeface="Baskerville Old Face" panose="02020602080505020303" pitchFamily="18" charset="0"/>
              </a:rPr>
              <a:t> are no </a:t>
            </a:r>
            <a:r>
              <a:rPr lang="es-ES" sz="2400" dirty="0" err="1">
                <a:latin typeface="Baskerville Old Face" panose="02020602080505020303" pitchFamily="18" charset="0"/>
              </a:rPr>
              <a:t>dumb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questions</a:t>
            </a:r>
            <a:r>
              <a:rPr lang="es-ES" sz="2400" dirty="0">
                <a:latin typeface="Baskerville Old Face" panose="020206020805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Any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  <a:r>
              <a:rPr lang="es-ES" sz="2200" dirty="0" err="1">
                <a:latin typeface="Baskerville Old Face" panose="02020602080505020303" pitchFamily="18" charset="0"/>
              </a:rPr>
              <a:t>impediments</a:t>
            </a:r>
            <a:r>
              <a:rPr lang="es-ES" sz="2200" dirty="0">
                <a:latin typeface="Baskerville Old Face" panose="02020602080505020303" pitchFamily="18" charset="0"/>
              </a:rPr>
              <a:t> in </a:t>
            </a:r>
            <a:r>
              <a:rPr lang="es-ES" sz="2200" dirty="0" err="1">
                <a:latin typeface="Baskerville Old Face" panose="02020602080505020303" pitchFamily="18" charset="0"/>
              </a:rPr>
              <a:t>my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  <a:r>
              <a:rPr lang="es-ES" sz="2200" dirty="0" err="1">
                <a:latin typeface="Baskerville Old Face" panose="02020602080505020303" pitchFamily="18" charset="0"/>
              </a:rPr>
              <a:t>way</a:t>
            </a:r>
            <a:r>
              <a:rPr lang="es-ES" sz="2200" dirty="0">
                <a:latin typeface="Baskerville Old Face" panose="02020602080505020303" pitchFamily="18" charset="0"/>
              </a:rPr>
              <a:t>?</a:t>
            </a:r>
            <a:endParaRPr lang="en-US" sz="2200" dirty="0">
              <a:latin typeface="Baskerville Old Face" panose="020206020805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latin typeface="Baskerville Old Face" panose="02020602080505020303" pitchFamily="18" charset="0"/>
              </a:rPr>
              <a:t>T</a:t>
            </a:r>
            <a:r>
              <a:rPr lang="en-US" sz="2200" dirty="0" err="1">
                <a:latin typeface="Baskerville Old Face" panose="02020602080505020303" pitchFamily="18" charset="0"/>
              </a:rPr>
              <a:t>hings</a:t>
            </a:r>
            <a:r>
              <a:rPr lang="en-US" sz="2200" dirty="0">
                <a:latin typeface="Baskerville Old Face" panose="02020602080505020303" pitchFamily="18" charset="0"/>
              </a:rPr>
              <a:t> I have done since yesterday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latin typeface="Baskerville Old Face" panose="02020602080505020303" pitchFamily="18" charset="0"/>
              </a:rPr>
              <a:t>T</a:t>
            </a:r>
            <a:r>
              <a:rPr lang="en-US" sz="2200" dirty="0" err="1">
                <a:latin typeface="Baskerville Old Face" panose="02020602080505020303" pitchFamily="18" charset="0"/>
              </a:rPr>
              <a:t>hings</a:t>
            </a:r>
            <a:r>
              <a:rPr lang="en-US" sz="2200" dirty="0">
                <a:latin typeface="Baskerville Old Face" panose="02020602080505020303" pitchFamily="18" charset="0"/>
              </a:rPr>
              <a:t> I am going to get done today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latin typeface="Baskerville Old Face" panose="02020602080505020303" pitchFamily="18" charset="0"/>
              </a:rPr>
              <a:t>W</a:t>
            </a:r>
            <a:r>
              <a:rPr lang="en-US" sz="2200" dirty="0">
                <a:latin typeface="Baskerville Old Face" panose="02020602080505020303" pitchFamily="18" charset="0"/>
              </a:rPr>
              <a:t>hat things can we improve?</a:t>
            </a:r>
            <a:endParaRPr lang="es-ES" sz="22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Daily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meetings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purpose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48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4800" dirty="0">
                <a:latin typeface="Baskerville Old Face" panose="02020602080505020303" pitchFamily="18" charset="0"/>
              </a:rPr>
              <a:t>A </a:t>
            </a:r>
            <a:r>
              <a:rPr lang="es-ES" sz="4800" dirty="0" err="1">
                <a:latin typeface="Baskerville Old Face" panose="02020602080505020303" pitchFamily="18" charset="0"/>
              </a:rPr>
              <a:t>mistake</a:t>
            </a:r>
            <a:r>
              <a:rPr lang="es-ES" sz="4800" dirty="0">
                <a:latin typeface="Baskerville Old Face" panose="02020602080505020303" pitchFamily="18" charset="0"/>
              </a:rPr>
              <a:t>, </a:t>
            </a:r>
            <a:r>
              <a:rPr lang="es-ES" sz="4800" dirty="0" err="1">
                <a:latin typeface="Baskerville Old Face" panose="02020602080505020303" pitchFamily="18" charset="0"/>
              </a:rPr>
              <a:t>if</a:t>
            </a:r>
            <a:r>
              <a:rPr lang="es-ES" sz="4800" dirty="0">
                <a:latin typeface="Baskerville Old Face" panose="02020602080505020303" pitchFamily="18" charset="0"/>
              </a:rPr>
              <a:t> </a:t>
            </a:r>
            <a:r>
              <a:rPr lang="es-ES" sz="4800" dirty="0" err="1">
                <a:latin typeface="Baskerville Old Face" panose="02020602080505020303" pitchFamily="18" charset="0"/>
              </a:rPr>
              <a:t>shared</a:t>
            </a:r>
            <a:r>
              <a:rPr lang="es-ES" sz="4800" dirty="0">
                <a:latin typeface="Baskerville Old Face" panose="02020602080505020303" pitchFamily="18" charset="0"/>
              </a:rPr>
              <a:t>, </a:t>
            </a:r>
            <a:r>
              <a:rPr lang="es-ES" sz="4800" dirty="0" err="1">
                <a:latin typeface="Baskerville Old Face" panose="02020602080505020303" pitchFamily="18" charset="0"/>
              </a:rPr>
              <a:t>becomes</a:t>
            </a:r>
            <a:r>
              <a:rPr lang="es-ES" sz="4800" dirty="0">
                <a:latin typeface="Baskerville Old Face" panose="02020602080505020303" pitchFamily="18" charset="0"/>
              </a:rPr>
              <a:t> a </a:t>
            </a:r>
            <a:r>
              <a:rPr lang="es-ES" sz="4800" dirty="0" err="1">
                <a:latin typeface="Baskerville Old Face" panose="02020602080505020303" pitchFamily="18" charset="0"/>
              </a:rPr>
              <a:t>challenge</a:t>
            </a:r>
            <a:r>
              <a:rPr lang="es-ES" sz="4800" dirty="0">
                <a:latin typeface="Baskerville Old Face" panose="02020602080505020303" pitchFamily="18" charset="0"/>
              </a:rPr>
              <a:t>; </a:t>
            </a:r>
            <a:r>
              <a:rPr lang="es-ES" sz="4800" dirty="0" err="1">
                <a:latin typeface="Baskerville Old Face" panose="02020602080505020303" pitchFamily="18" charset="0"/>
              </a:rPr>
              <a:t>if</a:t>
            </a:r>
            <a:r>
              <a:rPr lang="es-ES" sz="4800" dirty="0">
                <a:latin typeface="Baskerville Old Face" panose="02020602080505020303" pitchFamily="18" charset="0"/>
              </a:rPr>
              <a:t> </a:t>
            </a:r>
            <a:r>
              <a:rPr lang="es-ES" sz="4800" dirty="0" err="1">
                <a:latin typeface="Baskerville Old Face" panose="02020602080505020303" pitchFamily="18" charset="0"/>
              </a:rPr>
              <a:t>hidden</a:t>
            </a:r>
            <a:r>
              <a:rPr lang="es-ES" sz="4800" dirty="0">
                <a:latin typeface="Baskerville Old Face" panose="02020602080505020303" pitchFamily="18" charset="0"/>
              </a:rPr>
              <a:t>, </a:t>
            </a:r>
            <a:r>
              <a:rPr lang="es-ES" sz="4800" dirty="0" err="1">
                <a:latin typeface="Baskerville Old Face" panose="02020602080505020303" pitchFamily="18" charset="0"/>
              </a:rPr>
              <a:t>becomes</a:t>
            </a:r>
            <a:r>
              <a:rPr lang="es-ES" sz="4800" dirty="0">
                <a:latin typeface="Baskerville Old Face" panose="02020602080505020303" pitchFamily="18" charset="0"/>
              </a:rPr>
              <a:t> a </a:t>
            </a:r>
            <a:r>
              <a:rPr lang="es-ES" sz="4800" dirty="0" err="1">
                <a:latin typeface="Baskerville Old Face" panose="02020602080505020303" pitchFamily="18" charset="0"/>
              </a:rPr>
              <a:t>failure</a:t>
            </a:r>
            <a:r>
              <a:rPr lang="es-ES" sz="4800" dirty="0">
                <a:latin typeface="Baskerville Old Face" panose="02020602080505020303" pitchFamily="18" charset="0"/>
              </a:rPr>
              <a:t>.</a:t>
            </a:r>
            <a:endParaRPr lang="en-US" sz="48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One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on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Ones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I love 1:1s. There is nothing better than 1:1s. My calendar is always open for you. If you need to talk, just schedule a meeting. If it’s an urgent thing, come by my desk. </a:t>
            </a: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For me, 1:1s are very important because it’s a dedicated space </a:t>
            </a:r>
            <a:r>
              <a:rPr lang="en-US" sz="2400" b="1" dirty="0">
                <a:latin typeface="Baskerville Old Face" panose="02020602080505020303" pitchFamily="18" charset="0"/>
              </a:rPr>
              <a:t>only for you</a:t>
            </a:r>
            <a:r>
              <a:rPr lang="en-US" sz="2400" dirty="0"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I expect you to feel safe and confident </a:t>
            </a:r>
            <a:r>
              <a:rPr lang="en-US" sz="2400">
                <a:latin typeface="Baskerville Old Face" panose="02020602080505020303" pitchFamily="18" charset="0"/>
              </a:rPr>
              <a:t>during them.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9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This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is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so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weird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,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isn’t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it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To</a:t>
            </a:r>
            <a:r>
              <a:rPr lang="es-ES" sz="2400" dirty="0">
                <a:latin typeface="Baskerville Old Face" panose="02020602080505020303" pitchFamily="18" charset="0"/>
              </a:rPr>
              <a:t> be </a:t>
            </a:r>
            <a:r>
              <a:rPr lang="es-ES" sz="2400" dirty="0" err="1">
                <a:latin typeface="Baskerville Old Face" panose="02020602080505020303" pitchFamily="18" charset="0"/>
              </a:rPr>
              <a:t>honest</a:t>
            </a:r>
            <a:r>
              <a:rPr lang="es-ES" sz="2400" dirty="0">
                <a:latin typeface="Baskerville Old Face" panose="02020602080505020303" pitchFamily="18" charset="0"/>
              </a:rPr>
              <a:t>, yes. </a:t>
            </a:r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This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doesn’t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pretend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to</a:t>
            </a:r>
            <a:r>
              <a:rPr lang="es-ES" sz="2400" dirty="0">
                <a:latin typeface="Baskerville Old Face" panose="02020602080505020303" pitchFamily="18" charset="0"/>
              </a:rPr>
              <a:t> be a </a:t>
            </a:r>
            <a:r>
              <a:rPr lang="es-ES" sz="2400" dirty="0" err="1">
                <a:latin typeface="Baskerville Old Face" panose="02020602080505020303" pitchFamily="18" charset="0"/>
              </a:rPr>
              <a:t>presentation</a:t>
            </a:r>
            <a:r>
              <a:rPr lang="es-ES" sz="2400" dirty="0">
                <a:latin typeface="Baskerville Old Face" panose="02020602080505020303" pitchFamily="18" charset="0"/>
              </a:rPr>
              <a:t>. </a:t>
            </a:r>
            <a:r>
              <a:rPr lang="es-ES" sz="2400" dirty="0" err="1">
                <a:latin typeface="Baskerville Old Face" panose="02020602080505020303" pitchFamily="18" charset="0"/>
              </a:rPr>
              <a:t>It’s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just</a:t>
            </a:r>
            <a:r>
              <a:rPr lang="es-ES" sz="2400" dirty="0">
                <a:latin typeface="Baskerville Old Face" panose="02020602080505020303" pitchFamily="18" charset="0"/>
              </a:rPr>
              <a:t> a </a:t>
            </a:r>
            <a:r>
              <a:rPr lang="es-ES" sz="2400" dirty="0" err="1">
                <a:latin typeface="Baskerville Old Face" panose="02020602080505020303" pitchFamily="18" charset="0"/>
              </a:rPr>
              <a:t>way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to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let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know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some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things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about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my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way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of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leadership</a:t>
            </a:r>
            <a:r>
              <a:rPr lang="es-ES" sz="2400" dirty="0">
                <a:latin typeface="Baskerville Old Face" panose="02020602080505020303" pitchFamily="18" charset="0"/>
              </a:rPr>
              <a:t> and </a:t>
            </a:r>
            <a:r>
              <a:rPr lang="es-ES" sz="2400" dirty="0" err="1">
                <a:latin typeface="Baskerville Old Face" panose="02020602080505020303" pitchFamily="18" charset="0"/>
              </a:rPr>
              <a:t>what</a:t>
            </a:r>
            <a:r>
              <a:rPr lang="es-ES" sz="2400" dirty="0">
                <a:latin typeface="Baskerville Old Face" panose="02020602080505020303" pitchFamily="18" charset="0"/>
              </a:rPr>
              <a:t> I </a:t>
            </a:r>
            <a:r>
              <a:rPr lang="es-ES" sz="2400" dirty="0" err="1">
                <a:latin typeface="Baskerville Old Face" panose="02020602080505020303" pitchFamily="18" charset="0"/>
              </a:rPr>
              <a:t>value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most</a:t>
            </a:r>
            <a:r>
              <a:rPr lang="es-ES" sz="2400" dirty="0">
                <a:latin typeface="Baskerville Old Face" panose="02020602080505020303" pitchFamily="18" charset="0"/>
              </a:rPr>
              <a:t>. </a:t>
            </a:r>
          </a:p>
          <a:p>
            <a:pPr marL="0" indent="0">
              <a:buNone/>
            </a:pP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We’ll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have</a:t>
            </a:r>
            <a:r>
              <a:rPr lang="es-ES" sz="2400" dirty="0">
                <a:latin typeface="Baskerville Old Face" panose="02020602080505020303" pitchFamily="18" charset="0"/>
              </a:rPr>
              <a:t> time </a:t>
            </a:r>
            <a:r>
              <a:rPr lang="es-ES" sz="2400" dirty="0" err="1">
                <a:latin typeface="Baskerville Old Face" panose="02020602080505020303" pitchFamily="18" charset="0"/>
              </a:rPr>
              <a:t>to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know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each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other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over</a:t>
            </a:r>
            <a:r>
              <a:rPr lang="es-ES" sz="2400" dirty="0">
                <a:latin typeface="Baskerville Old Face" panose="02020602080505020303" pitchFamily="18" charset="0"/>
              </a:rPr>
              <a:t> time.</a:t>
            </a:r>
          </a:p>
          <a:p>
            <a:pPr marL="0" indent="0">
              <a:buNone/>
            </a:pP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So.. </a:t>
            </a:r>
            <a:r>
              <a:rPr lang="es-ES" sz="2400" dirty="0" err="1">
                <a:latin typeface="Baskerville Old Face" panose="02020602080505020303" pitchFamily="18" charset="0"/>
              </a:rPr>
              <a:t>Yup</a:t>
            </a:r>
            <a:r>
              <a:rPr lang="es-ES" sz="2400" dirty="0">
                <a:latin typeface="Baskerville Old Face" panose="02020602080505020303" pitchFamily="18" charset="0"/>
              </a:rPr>
              <a:t>! </a:t>
            </a:r>
            <a:r>
              <a:rPr lang="es-ES" sz="2400" dirty="0" err="1">
                <a:latin typeface="Baskerville Old Face" panose="02020602080505020303" pitchFamily="18" charset="0"/>
              </a:rPr>
              <a:t>I’m</a:t>
            </a:r>
            <a:r>
              <a:rPr lang="es-ES" sz="2400" dirty="0">
                <a:latin typeface="Baskerville Old Face" panose="02020602080505020303" pitchFamily="18" charset="0"/>
              </a:rPr>
              <a:t> Alberto!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60869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2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management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style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Based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on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three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key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concepts</a:t>
            </a:r>
            <a:r>
              <a:rPr lang="es-ES" sz="2400" dirty="0">
                <a:latin typeface="Baskerville Old Face" panose="02020602080505020303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latin typeface="Baskerville Old Face" panose="02020602080505020303" pitchFamily="18" charset="0"/>
              </a:rPr>
              <a:t>I </a:t>
            </a:r>
            <a:r>
              <a:rPr lang="es-ES" sz="2200" dirty="0" err="1">
                <a:latin typeface="Baskerville Old Face" panose="02020602080505020303" pitchFamily="18" charset="0"/>
              </a:rPr>
              <a:t>believe</a:t>
            </a:r>
            <a:r>
              <a:rPr lang="es-ES" sz="2200" dirty="0">
                <a:latin typeface="Baskerville Old Face" panose="02020602080505020303" pitchFamily="18" charset="0"/>
              </a:rPr>
              <a:t> in </a:t>
            </a:r>
            <a:r>
              <a:rPr lang="en-US" sz="2200" b="1" dirty="0">
                <a:latin typeface="Baskerville Old Face" panose="0202060208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servant leadership</a:t>
            </a:r>
            <a:r>
              <a:rPr lang="en-US" sz="2200" dirty="0">
                <a:latin typeface="Baskerville Old Face" panose="02020602080505020303" pitchFamily="18" charset="0"/>
              </a:rPr>
              <a:t>. This means I’ll empower you by providing context, mentoring and support.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Baskerville Old Face" panose="02020602080505020303" pitchFamily="18" charset="0"/>
              </a:rPr>
              <a:t>I want </a:t>
            </a:r>
            <a:r>
              <a:rPr lang="en-US" sz="2200" b="1" dirty="0">
                <a:latin typeface="Baskerville Old Face" panose="02020602080505020303" pitchFamily="18" charset="0"/>
              </a:rPr>
              <a:t>you grow as a human and professional </a:t>
            </a:r>
            <a:r>
              <a:rPr lang="en-US" sz="2200" dirty="0">
                <a:latin typeface="Baskerville Old Face" panose="02020602080505020303" pitchFamily="18" charset="0"/>
              </a:rPr>
              <a:t>– In that order. You will grow no matter what, so it’s better if I help you to do it in the right direction. I’ll do my best for you.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Baskerville Old Face" panose="02020602080505020303" pitchFamily="18" charset="0"/>
              </a:rPr>
              <a:t>I </a:t>
            </a:r>
            <a:r>
              <a:rPr lang="en-US" sz="2200" b="1" dirty="0">
                <a:latin typeface="Baskerville Old Face" panose="02020602080505020303" pitchFamily="18" charset="0"/>
              </a:rPr>
              <a:t>trust in you </a:t>
            </a:r>
            <a:r>
              <a:rPr lang="en-US" sz="2200" dirty="0">
                <a:latin typeface="Baskerville Old Face" panose="02020602080505020303" pitchFamily="18" charset="0"/>
              </a:rPr>
              <a:t>by default. I’ve faith in your capabilities to get things done. Just keep in mind that trust is like crystal.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3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C3BA-7B86-4013-BB74-AA9A1B306195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99170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4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key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values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I </a:t>
            </a:r>
            <a:r>
              <a:rPr lang="es-ES" sz="2400" dirty="0" err="1">
                <a:latin typeface="Baskerville Old Face" panose="02020602080505020303" pitchFamily="18" charset="0"/>
              </a:rPr>
              <a:t>value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most</a:t>
            </a:r>
            <a:r>
              <a:rPr lang="es-ES" sz="2400" dirty="0">
                <a:latin typeface="Baskerville Old Face" panose="02020602080505020303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Transparency</a:t>
            </a:r>
            <a:r>
              <a:rPr lang="es-ES" sz="2200" dirty="0">
                <a:latin typeface="Baskerville Old Face" panose="02020602080505020303" pitchFamily="18" charset="0"/>
              </a:rPr>
              <a:t> **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Constructive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  <a:r>
              <a:rPr lang="es-ES" sz="2200" dirty="0" err="1">
                <a:latin typeface="Baskerville Old Face" panose="02020602080505020303" pitchFamily="18" charset="0"/>
              </a:rPr>
              <a:t>feedback</a:t>
            </a:r>
            <a:endParaRPr lang="es-ES" sz="2200" dirty="0">
              <a:latin typeface="Baskerville Old Face" panose="020206020805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Proactivity</a:t>
            </a:r>
            <a:endParaRPr lang="es-ES" sz="2200" dirty="0">
              <a:latin typeface="Baskerville Old Face" panose="020206020805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Teamwork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Kind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  <a:r>
              <a:rPr lang="es-ES" sz="2200" dirty="0" err="1">
                <a:latin typeface="Baskerville Old Face" panose="02020602080505020303" pitchFamily="18" charset="0"/>
              </a:rPr>
              <a:t>people</a:t>
            </a:r>
            <a:endParaRPr lang="es-ES" sz="22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** For me, transparency is all about what really happened, what’s really happening and what’s really going to happen as real-time as possible.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99170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4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job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Provide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context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	</a:t>
            </a:r>
            <a:r>
              <a:rPr lang="es-ES" sz="2400" dirty="0" err="1">
                <a:latin typeface="Baskerville Old Face" panose="02020602080505020303" pitchFamily="18" charset="0"/>
              </a:rPr>
              <a:t>If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do </a:t>
            </a:r>
            <a:r>
              <a:rPr lang="es-ES" sz="2400" dirty="0" err="1">
                <a:latin typeface="Baskerville Old Face" panose="02020602080505020303" pitchFamily="18" charset="0"/>
              </a:rPr>
              <a:t>not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understand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anything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or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don’t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know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why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we</a:t>
            </a:r>
            <a:r>
              <a:rPr lang="es-ES" sz="2400" dirty="0">
                <a:latin typeface="Baskerville Old Face" panose="02020602080505020303" pitchFamily="18" charset="0"/>
              </a:rPr>
              <a:t> are </a:t>
            </a:r>
            <a:r>
              <a:rPr lang="es-ES" sz="2400" dirty="0" err="1">
                <a:latin typeface="Baskerville Old Face" panose="02020602080505020303" pitchFamily="18" charset="0"/>
              </a:rPr>
              <a:t>doing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it</a:t>
            </a:r>
            <a:r>
              <a:rPr lang="es-ES" sz="2400" dirty="0">
                <a:latin typeface="Baskerville Old Face" panose="02020602080505020303" pitchFamily="18" charset="0"/>
              </a:rPr>
              <a:t>, </a:t>
            </a:r>
            <a:r>
              <a:rPr lang="es-ES" sz="2400" dirty="0" err="1">
                <a:latin typeface="Baskerville Old Face" panose="02020602080505020303" pitchFamily="18" charset="0"/>
              </a:rPr>
              <a:t>ask</a:t>
            </a:r>
            <a:r>
              <a:rPr lang="es-ES" sz="2400" dirty="0">
                <a:latin typeface="Baskerville Old Face" panose="0202060208050502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Make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sure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high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quality</a:t>
            </a:r>
            <a:r>
              <a:rPr lang="es-ES" sz="2400" dirty="0">
                <a:latin typeface="Baskerville Old Face" panose="02020602080505020303" pitchFamily="18" charset="0"/>
              </a:rPr>
              <a:t> software </a:t>
            </a:r>
            <a:r>
              <a:rPr lang="es-ES" sz="2400" dirty="0" err="1">
                <a:latin typeface="Baskerville Old Face" panose="02020602080505020303" pitchFamily="18" charset="0"/>
              </a:rPr>
              <a:t>is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delivered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 We are measured by our capacity to make magic happen.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Create a methodology that makes the team work like a charm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One of the most important – and hardest - things is make the pieces fit together and enable a “Default to yes” mindset.</a:t>
            </a:r>
            <a:endParaRPr lang="es-E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5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C3BA-7B86-4013-BB74-AA9A1B306195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99170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job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Empower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and </a:t>
            </a:r>
            <a:r>
              <a:rPr lang="es-ES" sz="2400" dirty="0" err="1">
                <a:latin typeface="Baskerville Old Face" panose="02020602080505020303" pitchFamily="18" charset="0"/>
              </a:rPr>
              <a:t>have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your</a:t>
            </a:r>
            <a:r>
              <a:rPr lang="es-ES" sz="2400" dirty="0">
                <a:latin typeface="Baskerville Old Face" panose="02020602080505020303" pitchFamily="18" charset="0"/>
              </a:rPr>
              <a:t> back</a:t>
            </a:r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	I </a:t>
            </a:r>
            <a:r>
              <a:rPr lang="es-ES" sz="2400" dirty="0" err="1">
                <a:latin typeface="Baskerville Old Face" panose="02020602080505020303" pitchFamily="18" charset="0"/>
              </a:rPr>
              <a:t>don’t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believe</a:t>
            </a:r>
            <a:r>
              <a:rPr lang="es-ES" sz="2400" dirty="0">
                <a:latin typeface="Baskerville Old Face" panose="02020602080505020303" pitchFamily="18" charset="0"/>
              </a:rPr>
              <a:t> in </a:t>
            </a:r>
            <a:r>
              <a:rPr lang="es-ES" sz="2400" dirty="0" err="1">
                <a:latin typeface="Baskerville Old Face" panose="02020602080505020303" pitchFamily="18" charset="0"/>
              </a:rPr>
              <a:t>innate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talent</a:t>
            </a:r>
            <a:r>
              <a:rPr lang="es-ES" sz="2400" dirty="0">
                <a:latin typeface="Baskerville Old Face" panose="02020602080505020303" pitchFamily="18" charset="0"/>
              </a:rPr>
              <a:t>. </a:t>
            </a:r>
            <a:r>
              <a:rPr lang="es-ES" sz="2400" dirty="0" err="1">
                <a:latin typeface="Baskerville Old Face" panose="02020602080505020303" pitchFamily="18" charset="0"/>
              </a:rPr>
              <a:t>I’ll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help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grow</a:t>
            </a:r>
            <a:r>
              <a:rPr lang="es-ES" sz="2400" dirty="0">
                <a:latin typeface="Baskerville Old Face" panose="02020602080505020303" pitchFamily="18" charset="0"/>
              </a:rPr>
              <a:t> as a profesional. </a:t>
            </a:r>
            <a:r>
              <a:rPr lang="es-ES" sz="2400" dirty="0" err="1">
                <a:latin typeface="Baskerville Old Face" panose="02020602080505020303" pitchFamily="18" charset="0"/>
              </a:rPr>
              <a:t>If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feel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need</a:t>
            </a:r>
            <a:r>
              <a:rPr lang="es-ES" sz="2400" dirty="0">
                <a:latin typeface="Baskerville Old Face" panose="02020602080505020303" pitchFamily="18" charset="0"/>
              </a:rPr>
              <a:t> more </a:t>
            </a:r>
            <a:r>
              <a:rPr lang="es-ES" sz="2400" dirty="0" err="1">
                <a:latin typeface="Baskerville Old Face" panose="02020602080505020303" pitchFamily="18" charset="0"/>
              </a:rPr>
              <a:t>challenges</a:t>
            </a:r>
            <a:r>
              <a:rPr lang="es-ES" sz="2400" dirty="0">
                <a:latin typeface="Baskerville Old Face" panose="02020602080505020303" pitchFamily="18" charset="0"/>
              </a:rPr>
              <a:t> at </a:t>
            </a:r>
            <a:r>
              <a:rPr lang="es-ES" sz="2400" dirty="0" err="1">
                <a:latin typeface="Baskerville Old Face" panose="02020602080505020303" pitchFamily="18" charset="0"/>
              </a:rPr>
              <a:t>work</a:t>
            </a:r>
            <a:r>
              <a:rPr lang="es-ES" sz="2400" dirty="0">
                <a:latin typeface="Baskerville Old Face" panose="02020602080505020303" pitchFamily="18" charset="0"/>
              </a:rPr>
              <a:t>, </a:t>
            </a:r>
            <a:r>
              <a:rPr lang="es-ES" sz="2400" dirty="0" err="1">
                <a:latin typeface="Baskerville Old Face" panose="02020602080505020303" pitchFamily="18" charset="0"/>
              </a:rPr>
              <a:t>let</a:t>
            </a:r>
            <a:r>
              <a:rPr lang="es-ES" sz="2400" dirty="0">
                <a:latin typeface="Baskerville Old Face" panose="02020602080505020303" pitchFamily="18" charset="0"/>
              </a:rPr>
              <a:t> me </a:t>
            </a:r>
            <a:r>
              <a:rPr lang="es-ES" sz="2400" dirty="0" err="1">
                <a:latin typeface="Baskerville Old Face" panose="02020602080505020303" pitchFamily="18" charset="0"/>
              </a:rPr>
              <a:t>know</a:t>
            </a:r>
            <a:r>
              <a:rPr lang="es-ES" sz="2400" dirty="0">
                <a:latin typeface="Baskerville Old Face" panose="02020602080505020303" pitchFamily="18" charset="0"/>
              </a:rPr>
              <a:t>.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Do more with less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I love optimizing processes to improve how things are done.</a:t>
            </a:r>
            <a:endParaRPr lang="en-GB" sz="2400" dirty="0">
              <a:latin typeface="Baskerville Old Face" panose="02020602080505020303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6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C3BA-7B86-4013-BB74-AA9A1B306195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99170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0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expectations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about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you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Be kind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latin typeface="Baskerville Old Face" panose="02020602080505020303" pitchFamily="18" charset="0"/>
              </a:rPr>
              <a:t>Be </a:t>
            </a:r>
            <a:r>
              <a:rPr lang="es-ES" sz="2400" dirty="0" err="1">
                <a:latin typeface="Baskerville Old Face" panose="02020602080505020303" pitchFamily="18" charset="0"/>
              </a:rPr>
              <a:t>proactive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Be communicative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Be professional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608695" cy="2116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What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does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this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Kindness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We work on a team and as a team. Harmony is important. Empathy too.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Proactivity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Make the difference every day. Propose, improve, get better.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Communication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is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key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	</a:t>
            </a:r>
            <a:r>
              <a:rPr lang="en-US" sz="2400" dirty="0">
                <a:latin typeface="Baskerville Old Face" panose="02020602080505020303" pitchFamily="18" charset="0"/>
              </a:rPr>
              <a:t>If you need to talk or get directions from me, let’s talk. If you are unsure about anything, just ask. Feel free to schedule a meeting. My calendar is open. I read all e-mail, drop me one if it’s not urgent. Be communicative to help team grow by sharing your knowledge.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608695" cy="2116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4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What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does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this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Professionality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You have the final word on your work. I have opinions. I’m not always right. You know better than me your work. Check and validate your assumptions if you disagree with me. Critical thinking is important.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I’ll give you as much autonomy as you can handle. If you feel you need more, just ask for it.  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Help your teammates. Share knowledge. Have their backs.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608695" cy="2116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965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</TotalTime>
  <Words>691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Baskerville Old Face</vt:lpstr>
      <vt:lpstr>Calibri</vt:lpstr>
      <vt:lpstr>Calibri Light</vt:lpstr>
      <vt:lpstr>Wingdings</vt:lpstr>
      <vt:lpstr>Retrospect</vt:lpstr>
      <vt:lpstr>.README [WIP]</vt:lpstr>
      <vt:lpstr>This is so weird, isn’t it?</vt:lpstr>
      <vt:lpstr>My management style</vt:lpstr>
      <vt:lpstr>My key values</vt:lpstr>
      <vt:lpstr>My job</vt:lpstr>
      <vt:lpstr>My job</vt:lpstr>
      <vt:lpstr>My expectations about you</vt:lpstr>
      <vt:lpstr>What does this mean?</vt:lpstr>
      <vt:lpstr>What does this mean?</vt:lpstr>
      <vt:lpstr>Daily meetings</vt:lpstr>
      <vt:lpstr>Daily meetings rules</vt:lpstr>
      <vt:lpstr>Daily meetings rules</vt:lpstr>
      <vt:lpstr>Daily meetings purpose</vt:lpstr>
      <vt:lpstr>One on 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Abelleira Lence, Alberto</dc:creator>
  <cp:lastModifiedBy>Abelleira Lence, Alberto</cp:lastModifiedBy>
  <cp:revision>97</cp:revision>
  <dcterms:created xsi:type="dcterms:W3CDTF">2018-09-04T08:41:53Z</dcterms:created>
  <dcterms:modified xsi:type="dcterms:W3CDTF">2018-09-14T10:16:11Z</dcterms:modified>
</cp:coreProperties>
</file>