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7" r:id="rId5"/>
    <p:sldId id="258" r:id="rId6"/>
    <p:sldId id="264" r:id="rId7"/>
    <p:sldId id="261" r:id="rId8"/>
    <p:sldId id="270" r:id="rId9"/>
    <p:sldId id="260" r:id="rId10"/>
    <p:sldId id="263" r:id="rId11"/>
    <p:sldId id="259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954CA-E978-4369-A92B-7D6CBAA34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D137FF-3833-45CF-8544-31036A1F2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3C3269-6940-4735-8011-2489EBC8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61AF1B-A93E-4327-BDE1-5101F88B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063024-249E-4880-BA9A-BF8172A2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47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F243-296E-410B-A3B1-531EBC8A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EC54C6-808C-4FC8-B9BC-97FB6CAD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92C1E9-86C3-433A-B8E4-C85FD66D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175A5A-0805-4FF9-9CC7-5731473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74A633-D3C9-4B8E-A6BA-8BD4CDB9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8CF27C9-150A-4007-B4C6-CB3A601CB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9C351F-97D3-4462-B2CC-EDEEF43D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E0C09D-2267-4BC3-AFB3-64229E52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9371D8-6C1B-4344-8460-CDC71EAF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DEAC9E-9EBC-4CEB-8DBB-974AC964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00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A04A0-93E0-492C-8FBA-54852E5A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05028B-8508-4A39-88BA-382CE500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57F8C-75E0-46ED-84E7-7FF85AB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D5476C-19C3-4666-B7CA-8FE3ACA6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588DCB-7FC7-4484-AF3D-A573A547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81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57ACA-9CF3-4D66-B9F8-160F8E74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4E0804-51E5-44C9-A66B-96975784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3CBF6-E2C3-4B37-93AC-F0EF3C4A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C5ABFD-1353-4F4E-986C-8B98C3DF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8EF02-F549-44F4-8C0A-18F8F2E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40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57327-7A4B-466F-8765-FA602ADC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112EF8-FED7-4362-A9FA-85F73EA8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6D9F2F-6682-4282-B9AA-A15AF5090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869D51-A9C5-4713-A02F-135B602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4D1D5E-0E76-45BB-A2FE-9A1DF5C9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2127DB-9C74-486B-9B46-A130BD91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60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83E86-A35D-4F0C-97A2-F6119B4C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446D5B-173A-4B5F-8165-A1F93A46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B826A6-4A96-4B88-9607-33CD0012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204F78-ED8E-4ED6-AC41-5392153B4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2319D2-C288-4FF4-B95B-50B47309C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D8AA4D-6A76-4C58-8EE3-D007966B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0B7B39-67ED-49FB-86C8-6FC9AF1C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594852-F215-41DB-B3B2-A75B632A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4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A97CF-5651-4BFE-B023-66FC9480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D5B4FD-D44B-4D12-A667-F2AE7BFB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59CDED-F509-431A-B8B4-75534D18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D5C8BC-FDCD-4C8C-B97F-2BCDD2DF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82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746876-417C-4D31-A13B-61732E63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ADC139-408A-4AE5-9D72-63EF809C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548728-EC4E-4D20-A331-B25D1B3D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99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1BF72-4958-41D7-8A87-20542D21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752C37-F494-48FA-BBC2-A9AB48C67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2A42F-CE2A-462E-9CE5-73C2A806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7F046C-329C-4287-B901-8411933C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192033-58B2-4680-8DB3-D7DE01D3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3E4C20-F0AB-46D1-9B5E-8EB88F89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5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72856-F365-45AB-B479-A407C27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65DFE3-8C37-434C-B6F7-4AB77E829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A7F45-731D-42A8-BF93-07471293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9E56CE-E10C-48D1-BB90-EF15BCE0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40A43-6423-4B43-AFF7-310DE06E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88F15A-F62C-42A1-BE71-33B7D1F1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00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F030CE6-53E9-448A-9C24-E2BBF4DC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3878D4-FE85-4D5A-A6B0-BAEC4FB9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C011-9984-4CA9-B073-76132E1D4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E768-6BC9-4F23-9485-6C9271CC274B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E5428D-7394-4726-A86F-966BF3D03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E05139-2061-4268-9EEB-7D089938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9634-2A8C-48B8-895F-2F922BAA47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9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64C47-62C1-4FEC-B89E-D137FD0A5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latin typeface="PTSans"/>
              </a:rPr>
              <a:t>LABORATORIO DI DINAMICA E VIBRAZIONI DEI SISTEMI MECCANICI LM </a:t>
            </a:r>
            <a:br>
              <a:rPr lang="it-IT" b="0" i="0" dirty="0">
                <a:solidFill>
                  <a:srgbClr val="333333"/>
                </a:solidFill>
                <a:effectLst/>
                <a:latin typeface="PTSans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A6510D-666B-4AC4-81D0-2753E4A90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Alberto Ancarani 0001088384</a:t>
            </a:r>
          </a:p>
          <a:p>
            <a:r>
              <a:rPr lang="it-IT" dirty="0"/>
              <a:t>Roberto Olivieri 0001049105</a:t>
            </a:r>
          </a:p>
        </p:txBody>
      </p:sp>
    </p:spTree>
    <p:extLst>
      <p:ext uri="{BB962C8B-B14F-4D97-AF65-F5344CB8AC3E}">
        <p14:creationId xmlns:p14="http://schemas.microsoft.com/office/powerpoint/2010/main" val="168289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F51BA-60FF-4141-ABA8-F981E4F3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38" y="71021"/>
            <a:ext cx="9767832" cy="1619667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dirty="0"/>
              <a:t>Prova 2 </a:t>
            </a:r>
            <a:br>
              <a:rPr lang="it-IT" sz="3600" dirty="0"/>
            </a:br>
            <a:r>
              <a:rPr lang="it-IT" sz="3600" dirty="0"/>
              <a:t>Segnale non-stazionario</a:t>
            </a:r>
            <a:br>
              <a:rPr lang="it-IT" sz="1600" dirty="0">
                <a:latin typeface="+mn-lt"/>
                <a:ea typeface="+mn-ea"/>
                <a:cs typeface="+mn-cs"/>
              </a:rPr>
            </a:br>
            <a:r>
              <a:rPr lang="it-IT" sz="2000" dirty="0">
                <a:latin typeface="+mn-lt"/>
                <a:ea typeface="+mn-ea"/>
                <a:cs typeface="+mn-cs"/>
              </a:rPr>
              <a:t>Analisi nel dominio tempo – frequenza</a:t>
            </a:r>
            <a:br>
              <a:rPr lang="it-IT" sz="2000" dirty="0">
                <a:latin typeface="+mn-lt"/>
                <a:ea typeface="+mn-ea"/>
                <a:cs typeface="+mn-cs"/>
              </a:rPr>
            </a:br>
            <a:r>
              <a:rPr lang="it-IT" sz="2000" dirty="0" err="1">
                <a:latin typeface="+mn-lt"/>
                <a:ea typeface="+mn-ea"/>
                <a:cs typeface="+mn-cs"/>
              </a:rPr>
              <a:t>Continuous</a:t>
            </a:r>
            <a:r>
              <a:rPr lang="it-IT" sz="2000" dirty="0">
                <a:latin typeface="+mn-lt"/>
                <a:ea typeface="+mn-ea"/>
                <a:cs typeface="+mn-cs"/>
              </a:rPr>
              <a:t> </a:t>
            </a:r>
            <a:r>
              <a:rPr lang="it-IT" sz="2000" dirty="0" err="1">
                <a:latin typeface="+mn-lt"/>
                <a:ea typeface="+mn-ea"/>
                <a:cs typeface="+mn-cs"/>
              </a:rPr>
              <a:t>Wavelet</a:t>
            </a:r>
            <a:r>
              <a:rPr lang="it-IT" sz="2000" dirty="0">
                <a:latin typeface="+mn-lt"/>
                <a:ea typeface="+mn-ea"/>
                <a:cs typeface="+mn-cs"/>
              </a:rPr>
              <a:t> </a:t>
            </a:r>
            <a:r>
              <a:rPr lang="it-IT" sz="2000" dirty="0" err="1">
                <a:latin typeface="+mn-lt"/>
                <a:ea typeface="+mn-ea"/>
                <a:cs typeface="+mn-cs"/>
              </a:rPr>
              <a:t>Transform</a:t>
            </a:r>
            <a:r>
              <a:rPr lang="it-IT" sz="2000" dirty="0">
                <a:latin typeface="+mn-lt"/>
                <a:ea typeface="+mn-ea"/>
                <a:cs typeface="+mn-cs"/>
              </a:rPr>
              <a:t> (CWT) della risposta (C18)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4236564-641B-4A48-9F1B-1A0E980E4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68" y="1690688"/>
            <a:ext cx="9020064" cy="5050340"/>
          </a:xfrm>
        </p:spPr>
      </p:pic>
    </p:spTree>
    <p:extLst>
      <p:ext uri="{BB962C8B-B14F-4D97-AF65-F5344CB8AC3E}">
        <p14:creationId xmlns:p14="http://schemas.microsoft.com/office/powerpoint/2010/main" val="159805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a 16">
            <a:extLst>
              <a:ext uri="{FF2B5EF4-FFF2-40B4-BE49-F238E27FC236}">
                <a16:creationId xmlns:a16="http://schemas.microsoft.com/office/drawing/2014/main" id="{ACB8784F-01AA-464F-80DA-0F4931FDB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18625"/>
              </p:ext>
            </p:extLst>
          </p:nvPr>
        </p:nvGraphicFramePr>
        <p:xfrm>
          <a:off x="1730159" y="2415564"/>
          <a:ext cx="8860902" cy="31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634">
                  <a:extLst>
                    <a:ext uri="{9D8B030D-6E8A-4147-A177-3AD203B41FA5}">
                      <a16:colId xmlns:a16="http://schemas.microsoft.com/office/drawing/2014/main" val="2044197531"/>
                    </a:ext>
                  </a:extLst>
                </a:gridCol>
                <a:gridCol w="2953634">
                  <a:extLst>
                    <a:ext uri="{9D8B030D-6E8A-4147-A177-3AD203B41FA5}">
                      <a16:colId xmlns:a16="http://schemas.microsoft.com/office/drawing/2014/main" val="505632044"/>
                    </a:ext>
                  </a:extLst>
                </a:gridCol>
                <a:gridCol w="2953634">
                  <a:extLst>
                    <a:ext uri="{9D8B030D-6E8A-4147-A177-3AD203B41FA5}">
                      <a16:colId xmlns:a16="http://schemas.microsoft.com/office/drawing/2014/main" val="455798147"/>
                    </a:ext>
                  </a:extLst>
                </a:gridCol>
              </a:tblGrid>
              <a:tr h="446300">
                <a:tc>
                  <a:txBody>
                    <a:bodyPr/>
                    <a:lstStyle/>
                    <a:p>
                      <a:r>
                        <a:rPr lang="it-IT" dirty="0"/>
                        <a:t>Tempo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Tempo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Frequenza [Hz]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25718"/>
                  </a:ext>
                </a:extLst>
              </a:tr>
              <a:tr h="446300">
                <a:tc>
                  <a:txBody>
                    <a:bodyPr/>
                    <a:lstStyle/>
                    <a:p>
                      <a:r>
                        <a:rPr lang="it-IT" dirty="0"/>
                        <a:t>38,5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602"/>
                  </a:ext>
                </a:extLst>
              </a:tr>
              <a:tr h="446300">
                <a:tc>
                  <a:txBody>
                    <a:bodyPr/>
                    <a:lstStyle/>
                    <a:p>
                      <a:r>
                        <a:rPr lang="it-IT" dirty="0"/>
                        <a:t>79,5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1,32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275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24054"/>
                  </a:ext>
                </a:extLst>
              </a:tr>
              <a:tr h="446300">
                <a:tc>
                  <a:txBody>
                    <a:bodyPr/>
                    <a:lstStyle/>
                    <a:p>
                      <a:r>
                        <a:rPr lang="it-IT" dirty="0"/>
                        <a:t>88,8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423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75902"/>
                  </a:ext>
                </a:extLst>
              </a:tr>
              <a:tr h="446300">
                <a:tc>
                  <a:txBody>
                    <a:bodyPr/>
                    <a:lstStyle/>
                    <a:p>
                      <a:r>
                        <a:rPr lang="it-IT" dirty="0"/>
                        <a:t>93,3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87205"/>
                  </a:ext>
                </a:extLst>
              </a:tr>
              <a:tr h="446300">
                <a:tc>
                  <a:txBody>
                    <a:bodyPr/>
                    <a:lstStyle/>
                    <a:p>
                      <a:r>
                        <a:rPr lang="it-IT" dirty="0"/>
                        <a:t>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1,65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03884"/>
                  </a:ext>
                </a:extLst>
              </a:tr>
              <a:tr h="446300">
                <a:tc>
                  <a:txBody>
                    <a:bodyPr/>
                    <a:lstStyle/>
                    <a:p>
                      <a:r>
                        <a:rPr lang="it-IT" dirty="0"/>
                        <a:t>112,2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1,87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1250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70938"/>
                  </a:ext>
                </a:extLst>
              </a:tr>
            </a:tbl>
          </a:graphicData>
        </a:graphic>
      </p:graphicFrame>
      <p:sp>
        <p:nvSpPr>
          <p:cNvPr id="23" name="Titolo 22">
            <a:extLst>
              <a:ext uri="{FF2B5EF4-FFF2-40B4-BE49-F238E27FC236}">
                <a16:creationId xmlns:a16="http://schemas.microsoft.com/office/drawing/2014/main" id="{FCD4D194-70BF-42B8-B66C-2EE3D137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1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Prova 2 </a:t>
            </a:r>
            <a:br>
              <a:rPr lang="it-IT" dirty="0"/>
            </a:br>
            <a:r>
              <a:rPr lang="it-IT" dirty="0"/>
              <a:t>Segnale non-stazionario</a:t>
            </a:r>
            <a:br>
              <a:rPr lang="it-IT" dirty="0"/>
            </a:br>
            <a:r>
              <a:rPr lang="it-IT" sz="1800" dirty="0">
                <a:latin typeface="+mn-lt"/>
                <a:ea typeface="+mn-ea"/>
                <a:cs typeface="+mn-cs"/>
              </a:rPr>
              <a:t>Risonanze della risposta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605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9F9AF-D301-4A5D-94C4-62704568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548" y="142043"/>
            <a:ext cx="8743765" cy="129119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Prova 2 </a:t>
            </a:r>
            <a:br>
              <a:rPr lang="it-IT" dirty="0"/>
            </a:br>
            <a:r>
              <a:rPr lang="it-IT" dirty="0"/>
              <a:t>Segnale non-stazionario</a:t>
            </a:r>
            <a:br>
              <a:rPr lang="it-IT" sz="1800" dirty="0">
                <a:latin typeface="+mn-lt"/>
                <a:ea typeface="+mn-ea"/>
                <a:cs typeface="+mn-cs"/>
              </a:rPr>
            </a:br>
            <a:r>
              <a:rPr lang="it-IT" sz="1800" dirty="0">
                <a:latin typeface="+mn-lt"/>
                <a:ea typeface="+mn-ea"/>
                <a:cs typeface="+mn-cs"/>
              </a:rPr>
              <a:t>Analisi nel dominio tempo – frequenza</a:t>
            </a:r>
            <a:br>
              <a:rPr lang="it-IT" sz="1800" dirty="0">
                <a:latin typeface="+mn-lt"/>
                <a:ea typeface="+mn-ea"/>
                <a:cs typeface="+mn-cs"/>
              </a:rPr>
            </a:br>
            <a:r>
              <a:rPr lang="it-IT" sz="1800" dirty="0">
                <a:latin typeface="+mn-lt"/>
                <a:ea typeface="+mn-ea"/>
                <a:cs typeface="+mn-cs"/>
              </a:rPr>
              <a:t>Short Time Fourier </a:t>
            </a:r>
            <a:r>
              <a:rPr lang="it-IT" sz="1800" dirty="0" err="1">
                <a:latin typeface="+mn-lt"/>
                <a:ea typeface="+mn-ea"/>
                <a:cs typeface="+mn-cs"/>
              </a:rPr>
              <a:t>Transform</a:t>
            </a:r>
            <a:r>
              <a:rPr lang="it-IT" sz="1800" dirty="0">
                <a:latin typeface="+mn-lt"/>
                <a:ea typeface="+mn-ea"/>
                <a:cs typeface="+mn-cs"/>
              </a:rPr>
              <a:t> (STFT) dell’eccitazione (C17)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1327B9D-6F2D-4D1B-AD7B-78D9AC681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898" y="1745726"/>
            <a:ext cx="8672511" cy="4805994"/>
          </a:xfrm>
        </p:spPr>
      </p:pic>
    </p:spTree>
    <p:extLst>
      <p:ext uri="{BB962C8B-B14F-4D97-AF65-F5344CB8AC3E}">
        <p14:creationId xmlns:p14="http://schemas.microsoft.com/office/powerpoint/2010/main" val="267946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F51BA-60FF-4141-ABA8-F981E4F3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84" y="0"/>
            <a:ext cx="9767832" cy="162854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/>
              <a:t>Prova 2 </a:t>
            </a:r>
            <a:br>
              <a:rPr lang="it-IT" sz="4000" dirty="0"/>
            </a:br>
            <a:r>
              <a:rPr lang="it-IT" sz="4000" dirty="0"/>
              <a:t>Segnale non-stazionario</a:t>
            </a:r>
            <a:br>
              <a:rPr lang="it-IT" sz="1600" dirty="0">
                <a:latin typeface="+mn-lt"/>
                <a:ea typeface="+mn-ea"/>
                <a:cs typeface="+mn-cs"/>
              </a:rPr>
            </a:br>
            <a:br>
              <a:rPr lang="it-IT" sz="1600" dirty="0">
                <a:latin typeface="+mn-lt"/>
                <a:ea typeface="+mn-ea"/>
                <a:cs typeface="+mn-cs"/>
              </a:rPr>
            </a:br>
            <a:r>
              <a:rPr lang="it-IT" sz="1800" dirty="0">
                <a:latin typeface="+mn-lt"/>
                <a:ea typeface="+mn-ea"/>
                <a:cs typeface="+mn-cs"/>
              </a:rPr>
              <a:t>Analisi nel dominio tempo – frequenza</a:t>
            </a:r>
            <a:br>
              <a:rPr lang="it-IT" sz="1800" dirty="0">
                <a:latin typeface="+mn-lt"/>
                <a:ea typeface="+mn-ea"/>
                <a:cs typeface="+mn-cs"/>
              </a:rPr>
            </a:br>
            <a:r>
              <a:rPr lang="it-IT" sz="1800" dirty="0" err="1">
                <a:latin typeface="+mn-lt"/>
                <a:ea typeface="+mn-ea"/>
                <a:cs typeface="+mn-cs"/>
              </a:rPr>
              <a:t>Continuous</a:t>
            </a:r>
            <a:r>
              <a:rPr lang="it-IT" sz="1800" dirty="0">
                <a:latin typeface="+mn-lt"/>
                <a:ea typeface="+mn-ea"/>
                <a:cs typeface="+mn-cs"/>
              </a:rPr>
              <a:t> </a:t>
            </a:r>
            <a:r>
              <a:rPr lang="it-IT" sz="1800" dirty="0" err="1">
                <a:latin typeface="+mn-lt"/>
                <a:ea typeface="+mn-ea"/>
                <a:cs typeface="+mn-cs"/>
              </a:rPr>
              <a:t>Wavelet</a:t>
            </a:r>
            <a:r>
              <a:rPr lang="it-IT" sz="1800" dirty="0">
                <a:latin typeface="+mn-lt"/>
                <a:ea typeface="+mn-ea"/>
                <a:cs typeface="+mn-cs"/>
              </a:rPr>
              <a:t> </a:t>
            </a:r>
            <a:r>
              <a:rPr lang="it-IT" sz="1800" dirty="0" err="1">
                <a:latin typeface="+mn-lt"/>
                <a:ea typeface="+mn-ea"/>
                <a:cs typeface="+mn-cs"/>
              </a:rPr>
              <a:t>Transform</a:t>
            </a:r>
            <a:r>
              <a:rPr lang="it-IT" sz="1800" dirty="0">
                <a:latin typeface="+mn-lt"/>
                <a:ea typeface="+mn-ea"/>
                <a:cs typeface="+mn-cs"/>
              </a:rPr>
              <a:t> (CWT) dell’eccitazione (C17)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881664C-CC40-4418-9156-A5866632F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11" y="1745725"/>
            <a:ext cx="8555614" cy="4801297"/>
          </a:xfrm>
        </p:spPr>
      </p:pic>
    </p:spTree>
    <p:extLst>
      <p:ext uri="{BB962C8B-B14F-4D97-AF65-F5344CB8AC3E}">
        <p14:creationId xmlns:p14="http://schemas.microsoft.com/office/powerpoint/2010/main" val="208094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C77F8-A321-4E11-9565-4F44D6C9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Impostazioni del canale di misura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E4D21E-9C96-4487-B90B-B459B6C3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Massa lamina: 30 g</a:t>
            </a:r>
          </a:p>
          <a:p>
            <a:r>
              <a:rPr lang="it-IT" dirty="0"/>
              <a:t>Larghezza di banda: 2048 Hz</a:t>
            </a:r>
          </a:p>
          <a:p>
            <a:r>
              <a:rPr lang="it-IT" dirty="0"/>
              <a:t>Frequenza massima contenuta nel segnale: 1950 Hz</a:t>
            </a:r>
          </a:p>
          <a:p>
            <a:r>
              <a:rPr lang="it-IT" dirty="0"/>
              <a:t>Frequenza di campionamento: 4096 Hz</a:t>
            </a:r>
          </a:p>
          <a:p>
            <a:r>
              <a:rPr lang="it-IT" dirty="0"/>
              <a:t>Seriale del sensore: 49185</a:t>
            </a:r>
          </a:p>
          <a:p>
            <a:r>
              <a:rPr lang="it-IT" dirty="0"/>
              <a:t>Soglia del filtro passa alto: 0.5 Hz</a:t>
            </a:r>
          </a:p>
          <a:p>
            <a:r>
              <a:rPr lang="it-IT" dirty="0"/>
              <a:t>Sensibilità sensore: 101.4 </a:t>
            </a:r>
            <a:r>
              <a:rPr lang="it-IT" dirty="0" err="1"/>
              <a:t>mV</a:t>
            </a:r>
            <a:r>
              <a:rPr lang="it-IT" dirty="0"/>
              <a:t>/g</a:t>
            </a:r>
          </a:p>
          <a:p>
            <a:r>
              <a:rPr lang="it-IT" dirty="0"/>
              <a:t>Input range: 10 V</a:t>
            </a:r>
          </a:p>
          <a:p>
            <a:r>
              <a:rPr lang="it-IT" dirty="0"/>
              <a:t>Risoluzione ADC: 24 bit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1FE3B8-7120-4DC1-851C-871085DF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31" y="3429000"/>
            <a:ext cx="3479307" cy="27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9F9AF-D301-4A5D-94C4-62704568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Prova 1</a:t>
            </a:r>
            <a:br>
              <a:rPr lang="it-IT" dirty="0"/>
            </a:br>
            <a:r>
              <a:rPr lang="it-IT" dirty="0"/>
              <a:t>Segnale Random stazionario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3FAD3E2-B807-4E84-81D3-A75201147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44" y="2405848"/>
            <a:ext cx="5814872" cy="32847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977F211-2FB4-46CC-A9DE-B3E65E45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085" y="2405849"/>
            <a:ext cx="5823611" cy="328473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3CFA47-ED48-4E6C-B967-A4DBDD6D243E}"/>
              </a:ext>
            </a:extLst>
          </p:cNvPr>
          <p:cNvSpPr txBox="1"/>
          <p:nvPr/>
        </p:nvSpPr>
        <p:spPr>
          <a:xfrm>
            <a:off x="3258105" y="1690688"/>
            <a:ext cx="56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Analisi nel dominio del tempo</a:t>
            </a:r>
          </a:p>
        </p:txBody>
      </p:sp>
    </p:spTree>
    <p:extLst>
      <p:ext uri="{BB962C8B-B14F-4D97-AF65-F5344CB8AC3E}">
        <p14:creationId xmlns:p14="http://schemas.microsoft.com/office/powerpoint/2010/main" val="39453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2A0A9-B1B0-4D83-997F-33D6E990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Prova 1</a:t>
            </a:r>
            <a:br>
              <a:rPr lang="it-IT" dirty="0"/>
            </a:br>
            <a:r>
              <a:rPr lang="it-IT" dirty="0"/>
              <a:t>Segnale Random stazionario</a:t>
            </a:r>
            <a:br>
              <a:rPr lang="it-IT" dirty="0"/>
            </a:br>
            <a:r>
              <a:rPr lang="it-IT" sz="2000" dirty="0">
                <a:latin typeface="+mn-lt"/>
                <a:ea typeface="+mn-ea"/>
                <a:cs typeface="+mn-cs"/>
              </a:rPr>
              <a:t>Analisi nel dominio del tempo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A19DC7-0C1B-46CB-9EF2-E0441680AAA4}"/>
              </a:ext>
            </a:extLst>
          </p:cNvPr>
          <p:cNvSpPr txBox="1"/>
          <p:nvPr/>
        </p:nvSpPr>
        <p:spPr>
          <a:xfrm>
            <a:off x="6611645" y="2219417"/>
            <a:ext cx="5044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Media del segnale C17: -4.6598e-06 g</a:t>
            </a:r>
          </a:p>
          <a:p>
            <a:r>
              <a:rPr lang="it-IT" sz="1600" dirty="0"/>
              <a:t>Valore efficace del segnale C17: 0.60555 g</a:t>
            </a:r>
          </a:p>
          <a:p>
            <a:r>
              <a:rPr lang="it-IT" sz="1600" dirty="0"/>
              <a:t>Deviazione standard del segnale C17: 0.60555 g</a:t>
            </a:r>
          </a:p>
          <a:p>
            <a:r>
              <a:rPr lang="it-IT" sz="1600" dirty="0" err="1"/>
              <a:t>Skewness</a:t>
            </a:r>
            <a:r>
              <a:rPr lang="it-IT" sz="1600" dirty="0"/>
              <a:t> standardizzata del segnale C17: -0.0045152</a:t>
            </a:r>
          </a:p>
          <a:p>
            <a:r>
              <a:rPr lang="it-IT" sz="1600" dirty="0"/>
              <a:t>Curtosi standardizzata del segnale C17: 4.4192</a:t>
            </a:r>
          </a:p>
          <a:p>
            <a:r>
              <a:rPr lang="it-IT" sz="1600" dirty="0"/>
              <a:t> </a:t>
            </a:r>
          </a:p>
          <a:p>
            <a:r>
              <a:rPr lang="it-IT" sz="1600" dirty="0"/>
              <a:t>Media del segnale C18: 2.0984e-05 g</a:t>
            </a:r>
          </a:p>
          <a:p>
            <a:r>
              <a:rPr lang="it-IT" sz="1600" dirty="0"/>
              <a:t>Valore efficace del segnale C18: 1.1763 g</a:t>
            </a:r>
          </a:p>
          <a:p>
            <a:r>
              <a:rPr lang="it-IT" sz="1600" dirty="0"/>
              <a:t>Deviazione standard del segnale C18: 1.1763 g</a:t>
            </a:r>
          </a:p>
          <a:p>
            <a:r>
              <a:rPr lang="it-IT" sz="1600" dirty="0" err="1"/>
              <a:t>Skewness</a:t>
            </a:r>
            <a:r>
              <a:rPr lang="it-IT" sz="1600" dirty="0"/>
              <a:t> standardizzata del segnale C18: 0.0063554</a:t>
            </a:r>
          </a:p>
          <a:p>
            <a:r>
              <a:rPr lang="it-IT" sz="1600" dirty="0"/>
              <a:t>Curtosi standardizzata del segnale C18: 4.0473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06F0288-FDEF-403F-A4C1-ED2A43F5E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02" y="2219417"/>
            <a:ext cx="6045856" cy="3346882"/>
          </a:xfrm>
        </p:spPr>
      </p:pic>
    </p:spTree>
    <p:extLst>
      <p:ext uri="{BB962C8B-B14F-4D97-AF65-F5344CB8AC3E}">
        <p14:creationId xmlns:p14="http://schemas.microsoft.com/office/powerpoint/2010/main" val="418034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9F9AF-D301-4A5D-94C4-62704568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1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Prova 1</a:t>
            </a:r>
            <a:br>
              <a:rPr lang="it-IT" dirty="0"/>
            </a:br>
            <a:r>
              <a:rPr lang="it-IT" dirty="0"/>
              <a:t>Segnale Random stazionario</a:t>
            </a:r>
            <a:br>
              <a:rPr lang="it-IT" dirty="0"/>
            </a:br>
            <a:r>
              <a:rPr lang="it-IT" sz="2000" dirty="0">
                <a:latin typeface="+mn-lt"/>
                <a:ea typeface="+mn-ea"/>
                <a:cs typeface="+mn-cs"/>
              </a:rPr>
              <a:t>Analisi nel dominio delle frequenze </a:t>
            </a:r>
            <a:br>
              <a:rPr lang="it-IT" sz="2000" dirty="0">
                <a:latin typeface="+mn-lt"/>
                <a:ea typeface="+mn-ea"/>
                <a:cs typeface="+mn-cs"/>
              </a:rPr>
            </a:br>
            <a:r>
              <a:rPr lang="it-IT" sz="2000" dirty="0">
                <a:latin typeface="+mn-lt"/>
                <a:ea typeface="+mn-ea"/>
                <a:cs typeface="+mn-cs"/>
              </a:rPr>
              <a:t>Power </a:t>
            </a:r>
            <a:r>
              <a:rPr lang="it-IT" sz="2000" dirty="0" err="1">
                <a:latin typeface="+mn-lt"/>
                <a:ea typeface="+mn-ea"/>
                <a:cs typeface="+mn-cs"/>
              </a:rPr>
              <a:t>spectral</a:t>
            </a:r>
            <a:r>
              <a:rPr lang="it-IT" sz="2000" dirty="0">
                <a:latin typeface="+mn-lt"/>
                <a:ea typeface="+mn-ea"/>
                <a:cs typeface="+mn-cs"/>
              </a:rPr>
              <a:t> </a:t>
            </a:r>
            <a:r>
              <a:rPr lang="it-IT" sz="2000" dirty="0" err="1">
                <a:latin typeface="+mn-lt"/>
                <a:ea typeface="+mn-ea"/>
                <a:cs typeface="+mn-cs"/>
              </a:rPr>
              <a:t>density</a:t>
            </a:r>
            <a:r>
              <a:rPr lang="it-IT" sz="2000" dirty="0">
                <a:latin typeface="+mn-lt"/>
                <a:ea typeface="+mn-ea"/>
                <a:cs typeface="+mn-cs"/>
              </a:rPr>
              <a:t>  (PSD) del segnale di eccitazione (C17) e di risposta (C18)</a:t>
            </a:r>
            <a:br>
              <a:rPr lang="it-IT" sz="2000" dirty="0">
                <a:latin typeface="+mn-lt"/>
                <a:ea typeface="+mn-ea"/>
                <a:cs typeface="+mn-cs"/>
              </a:rPr>
            </a:br>
            <a:endParaRPr lang="it-IT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0CC65F3-CF57-4772-B492-19ED6C966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87" y="1996277"/>
            <a:ext cx="5263137" cy="3028992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21E9210-272C-4949-895F-DF5530AE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6275"/>
            <a:ext cx="5361715" cy="3028993"/>
          </a:xfrm>
          <a:prstGeom prst="rect">
            <a:avLst/>
          </a:prstGeom>
        </p:spPr>
      </p:pic>
      <p:graphicFrame>
        <p:nvGraphicFramePr>
          <p:cNvPr id="12" name="Tabella 4">
            <a:extLst>
              <a:ext uri="{FF2B5EF4-FFF2-40B4-BE49-F238E27FC236}">
                <a16:creationId xmlns:a16="http://schemas.microsoft.com/office/drawing/2014/main" id="{71BD3134-0560-49C5-A0EA-FEB5FF0DF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809046"/>
              </p:ext>
            </p:extLst>
          </p:nvPr>
        </p:nvGraphicFramePr>
        <p:xfrm>
          <a:off x="5190476" y="5116117"/>
          <a:ext cx="163645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451">
                  <a:extLst>
                    <a:ext uri="{9D8B030D-6E8A-4147-A177-3AD203B41FA5}">
                      <a16:colId xmlns:a16="http://schemas.microsoft.com/office/drawing/2014/main" val="2787994752"/>
                    </a:ext>
                  </a:extLst>
                </a:gridCol>
              </a:tblGrid>
              <a:tr h="2218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Frequenza di risonanza [Hz]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10806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95310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273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80816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419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72209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513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19232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670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41734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1240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6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5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7">
            <a:extLst>
              <a:ext uri="{FF2B5EF4-FFF2-40B4-BE49-F238E27FC236}">
                <a16:creationId xmlns:a16="http://schemas.microsoft.com/office/drawing/2014/main" id="{EB76BC2E-A916-496F-B5CB-558CE4762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73" y="2014534"/>
            <a:ext cx="5820670" cy="3267680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50A3D7-EF71-4E8F-8D57-22D1BA5C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4534"/>
            <a:ext cx="5835405" cy="326768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529B183-A9F9-4C82-BA0C-58C80AEDD19C}"/>
              </a:ext>
            </a:extLst>
          </p:cNvPr>
          <p:cNvSpPr txBox="1">
            <a:spLocks/>
          </p:cNvSpPr>
          <p:nvPr/>
        </p:nvSpPr>
        <p:spPr>
          <a:xfrm>
            <a:off x="1045345" y="1033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Prova 2 </a:t>
            </a:r>
            <a:br>
              <a:rPr lang="it-IT" dirty="0"/>
            </a:br>
            <a:r>
              <a:rPr lang="it-IT" dirty="0"/>
              <a:t>Segnale non-stazionario sinusoidale</a:t>
            </a:r>
            <a:br>
              <a:rPr lang="it-IT" dirty="0"/>
            </a:br>
            <a:r>
              <a:rPr lang="it-IT" sz="2200" dirty="0">
                <a:latin typeface="+mn-lt"/>
                <a:ea typeface="+mn-ea"/>
                <a:cs typeface="+mn-cs"/>
              </a:rPr>
              <a:t>Analisi nel dominio del tempo</a:t>
            </a:r>
          </a:p>
        </p:txBody>
      </p:sp>
    </p:spTree>
    <p:extLst>
      <p:ext uri="{BB962C8B-B14F-4D97-AF65-F5344CB8AC3E}">
        <p14:creationId xmlns:p14="http://schemas.microsoft.com/office/powerpoint/2010/main" val="385161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9F9AF-D301-4A5D-94C4-62704568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Prova 2 </a:t>
            </a:r>
            <a:br>
              <a:rPr lang="it-IT" dirty="0"/>
            </a:br>
            <a:r>
              <a:rPr lang="it-IT" dirty="0"/>
              <a:t>Segnale non-stazionario sinusoidale</a:t>
            </a:r>
            <a:br>
              <a:rPr lang="it-IT" dirty="0"/>
            </a:br>
            <a:r>
              <a:rPr lang="it-IT" sz="2200" dirty="0">
                <a:latin typeface="+mn-lt"/>
                <a:ea typeface="+mn-ea"/>
                <a:cs typeface="+mn-cs"/>
              </a:rPr>
              <a:t>Analisi nel dominio del tempo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AE2E97-7A53-4DB4-8D79-1C874B32E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37" y="2340680"/>
            <a:ext cx="5193620" cy="1448627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5A7EE68-E646-4FE5-BFB9-23F4DDA0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6" y="4005161"/>
            <a:ext cx="5193619" cy="1476780"/>
          </a:xfrm>
          <a:prstGeom prst="rect">
            <a:avLst/>
          </a:prstGeom>
        </p:spPr>
      </p:pic>
      <p:pic>
        <p:nvPicPr>
          <p:cNvPr id="13" name="Segnaposto contenuto 6">
            <a:extLst>
              <a:ext uri="{FF2B5EF4-FFF2-40B4-BE49-F238E27FC236}">
                <a16:creationId xmlns:a16="http://schemas.microsoft.com/office/drawing/2014/main" id="{05A618A0-E794-45E0-9BBE-2FFEA20D4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05161"/>
            <a:ext cx="4939143" cy="14767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899EA01-CA1E-483A-A672-B4B6F3AE4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2340680"/>
            <a:ext cx="4939143" cy="14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6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2A0A9-B1B0-4D83-997F-33D6E990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6" y="133165"/>
            <a:ext cx="10560728" cy="1868241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Prova 2 </a:t>
            </a:r>
            <a:br>
              <a:rPr lang="it-IT" dirty="0"/>
            </a:br>
            <a:r>
              <a:rPr lang="it-IT" dirty="0"/>
              <a:t>Segnale non-stazionario sinusoidale</a:t>
            </a:r>
            <a:br>
              <a:rPr lang="it-IT" dirty="0"/>
            </a:br>
            <a:r>
              <a:rPr lang="it-IT" sz="2200" dirty="0">
                <a:latin typeface="+mn-lt"/>
                <a:ea typeface="+mn-ea"/>
                <a:cs typeface="+mn-cs"/>
              </a:rPr>
              <a:t>Analisi nel dominio del tempo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A19DC7-0C1B-46CB-9EF2-E0441680AAA4}"/>
              </a:ext>
            </a:extLst>
          </p:cNvPr>
          <p:cNvSpPr txBox="1"/>
          <p:nvPr/>
        </p:nvSpPr>
        <p:spPr>
          <a:xfrm>
            <a:off x="6483545" y="2180731"/>
            <a:ext cx="51639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Media del segnale C17: 1.3595e-05 g</a:t>
            </a:r>
          </a:p>
          <a:p>
            <a:r>
              <a:rPr lang="it-IT" sz="1600" dirty="0"/>
              <a:t>Valore efficace del segnale C17: 0.44298 g</a:t>
            </a:r>
          </a:p>
          <a:p>
            <a:r>
              <a:rPr lang="it-IT" sz="1600" dirty="0"/>
              <a:t>Deviazione standard del segnale C17: 0.44298 g</a:t>
            </a:r>
          </a:p>
          <a:p>
            <a:r>
              <a:rPr lang="it-IT" sz="1600" dirty="0" err="1"/>
              <a:t>Skewness</a:t>
            </a:r>
            <a:r>
              <a:rPr lang="it-IT" sz="1600" dirty="0"/>
              <a:t> standardizzata del segnale C17: -0.0054402</a:t>
            </a:r>
          </a:p>
          <a:p>
            <a:r>
              <a:rPr lang="it-IT" sz="1600" dirty="0"/>
              <a:t>Curtosi standardizzata del segnale C17: 2.7338</a:t>
            </a:r>
          </a:p>
          <a:p>
            <a:r>
              <a:rPr lang="it-IT" sz="1600" dirty="0"/>
              <a:t> </a:t>
            </a:r>
          </a:p>
          <a:p>
            <a:r>
              <a:rPr lang="it-IT" sz="1600" dirty="0"/>
              <a:t>Media del segnale C18: -5.3258e-06 g</a:t>
            </a:r>
          </a:p>
          <a:p>
            <a:r>
              <a:rPr lang="it-IT" sz="1600" dirty="0"/>
              <a:t>Valore efficace del segnale C18: 1.5292 g</a:t>
            </a:r>
          </a:p>
          <a:p>
            <a:r>
              <a:rPr lang="it-IT" sz="1600" dirty="0"/>
              <a:t>Deviazione standard del segnale C18: 1.5292 g</a:t>
            </a:r>
          </a:p>
          <a:p>
            <a:r>
              <a:rPr lang="it-IT" sz="1600" dirty="0" err="1"/>
              <a:t>Skewness</a:t>
            </a:r>
            <a:r>
              <a:rPr lang="it-IT" sz="1600" dirty="0"/>
              <a:t> standardizzata del segnale C18: 0.19415</a:t>
            </a:r>
          </a:p>
          <a:p>
            <a:r>
              <a:rPr lang="it-IT" sz="1600" dirty="0"/>
              <a:t>Curtosi standardizzata del segnale C18: 100.8674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C6AD7D-C49D-4B69-86B9-3C121DBB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41" y="2264166"/>
            <a:ext cx="5989582" cy="33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9F9AF-D301-4A5D-94C4-62704568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548" y="226380"/>
            <a:ext cx="8743765" cy="120685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/>
              <a:t>Prova 2 </a:t>
            </a:r>
            <a:br>
              <a:rPr lang="it-IT" sz="4000" dirty="0"/>
            </a:br>
            <a:r>
              <a:rPr lang="it-IT" sz="4000" dirty="0"/>
              <a:t>Segnale non-stazionario sinusoidale</a:t>
            </a:r>
            <a:br>
              <a:rPr lang="it-IT" sz="1800" dirty="0">
                <a:latin typeface="+mn-lt"/>
                <a:ea typeface="+mn-ea"/>
                <a:cs typeface="+mn-cs"/>
              </a:rPr>
            </a:br>
            <a:r>
              <a:rPr lang="it-IT" sz="2200" dirty="0">
                <a:latin typeface="+mn-lt"/>
                <a:ea typeface="+mn-ea"/>
                <a:cs typeface="+mn-cs"/>
              </a:rPr>
              <a:t>Analisi nel dominio tempo – frequenza</a:t>
            </a:r>
            <a:br>
              <a:rPr lang="it-IT" sz="2200" dirty="0">
                <a:latin typeface="+mn-lt"/>
                <a:ea typeface="+mn-ea"/>
                <a:cs typeface="+mn-cs"/>
              </a:rPr>
            </a:br>
            <a:r>
              <a:rPr lang="it-IT" sz="2200" dirty="0">
                <a:latin typeface="+mn-lt"/>
                <a:ea typeface="+mn-ea"/>
                <a:cs typeface="+mn-cs"/>
              </a:rPr>
              <a:t>Short Time Fourier </a:t>
            </a:r>
            <a:r>
              <a:rPr lang="it-IT" sz="2200" dirty="0" err="1">
                <a:latin typeface="+mn-lt"/>
                <a:ea typeface="+mn-ea"/>
                <a:cs typeface="+mn-cs"/>
              </a:rPr>
              <a:t>Transform</a:t>
            </a:r>
            <a:r>
              <a:rPr lang="it-IT" sz="2200" dirty="0">
                <a:latin typeface="+mn-lt"/>
                <a:ea typeface="+mn-ea"/>
                <a:cs typeface="+mn-cs"/>
              </a:rPr>
              <a:t> (STFT) della risposta (C18)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782FA7-C2F9-44D7-9FED-4D8885E78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910" y="1690688"/>
            <a:ext cx="8512626" cy="4940932"/>
          </a:xfrm>
        </p:spPr>
      </p:pic>
    </p:spTree>
    <p:extLst>
      <p:ext uri="{BB962C8B-B14F-4D97-AF65-F5344CB8AC3E}">
        <p14:creationId xmlns:p14="http://schemas.microsoft.com/office/powerpoint/2010/main" val="3641268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472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PTSans</vt:lpstr>
      <vt:lpstr>Tema di Office</vt:lpstr>
      <vt:lpstr>LABORATORIO DI DINAMICA E VIBRAZIONI DEI SISTEMI MECCANICI LM  </vt:lpstr>
      <vt:lpstr>Impostazioni del canale di misura</vt:lpstr>
      <vt:lpstr>Prova 1 Segnale Random stazionario</vt:lpstr>
      <vt:lpstr>Prova 1 Segnale Random stazionario Analisi nel dominio del tempo </vt:lpstr>
      <vt:lpstr>Prova 1 Segnale Random stazionario Analisi nel dominio delle frequenze  Power spectral density  (PSD) del segnale di eccitazione (C17) e di risposta (C18) </vt:lpstr>
      <vt:lpstr>Presentazione standard di PowerPoint</vt:lpstr>
      <vt:lpstr>Prova 2  Segnale non-stazionario sinusoidale Analisi nel dominio del tempo</vt:lpstr>
      <vt:lpstr>Prova 2  Segnale non-stazionario sinusoidale Analisi nel dominio del tempo </vt:lpstr>
      <vt:lpstr>Prova 2  Segnale non-stazionario sinusoidale Analisi nel dominio tempo – frequenza Short Time Fourier Transform (STFT) della risposta (C18)</vt:lpstr>
      <vt:lpstr>Prova 2  Segnale non-stazionario Analisi nel dominio tempo – frequenza Continuous Wavelet Transform (CWT) della risposta (C18)</vt:lpstr>
      <vt:lpstr>Prova 2  Segnale non-stazionario Risonanze della risposta </vt:lpstr>
      <vt:lpstr>Prova 2  Segnale non-stazionario Analisi nel dominio tempo – frequenza Short Time Fourier Transform (STFT) dell’eccitazione (C17)</vt:lpstr>
      <vt:lpstr>Prova 2  Segnale non-stazionario  Analisi nel dominio tempo – frequenza Continuous Wavelet Transform (CWT) dell’eccitazione (C17)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DINAMICA E VIBRAZIONI DEI SISTEMI MECCANICI LM  </dc:title>
  <dc:creator>Alberto Ancarani - alberto.ancarani4@studio.unibo.it</dc:creator>
  <cp:lastModifiedBy>Alberto Ancarani - alberto.ancarani4@studio.unibo.it</cp:lastModifiedBy>
  <cp:revision>16</cp:revision>
  <dcterms:created xsi:type="dcterms:W3CDTF">2024-06-04T10:37:13Z</dcterms:created>
  <dcterms:modified xsi:type="dcterms:W3CDTF">2024-06-04T12:13:40Z</dcterms:modified>
</cp:coreProperties>
</file>