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18C0C-43C7-4DB0-9F20-5AE1DE012625}" v="5" dt="2024-07-29T11:49:48.483"/>
    <p1510:client id="{4F0FF2D8-EE07-4D04-A9FC-6625D10FAC28}" v="193" dt="2024-07-28T20:36:56.719"/>
    <p1510:client id="{8D51ADA0-6072-4BCE-B1DB-B589D77D79FD}" v="189" dt="2024-07-28T09:35:55.630"/>
    <p1510:client id="{DA0B0757-5DC6-4F71-BEE1-FDA1099B48F7}" v="418" dt="2024-07-28T22:33:4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7T11:24:52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11007 12515 16383 0 0,'4'0'0'0'0,"7"0"0"0"0,5 0 0 0 0,5 0 0 0 0,4 4 0 0 0,1 2 0 0 0,2 0 0 0 0,0-1 0 0 0,-1 3 0 0 0,1 0 0 0 0,0-1 0 0 0,-6 2 0 0 0,-1 1 0 0 0,1-3 0 0 0,-5 3 0 0 0,1 0 0 0 0,0-2 0 0 0,3-3 0 0 0,-2-2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7T11:24:52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12409 16404 16383 0 0,'5'0'0'0'0,"5"0"0"0"0,7 0 0 0 0,4 0 0 0 0,3 0 0 0 0,2 0 0 0 0,2 0 0 0 0,0 0 0 0 0,0 0 0 0 0,0 0 0 0 0,-1 0 0 0 0,0 0 0 0 0,0 0 0 0 0,0 0 0 0 0,0 0 0 0 0,0 0 0 0 0,0 0 0 0 0,-1 0 0 0 0,1 0 0 0 0,0 0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7T11:24:52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24395 16325 16383 0 0,'4'0'0'0'0,"7"0"0"0"0,5 0 0 0 0,5 0 0 0 0,4 0 0 0 0,1 0 0 0 0,6 0 0 0 0,2 0 0 0 0,0 0 0 0 0,-2 0 0 0 0,-1 0 0 0 0,-2 0 0 0 0,0 0 0 0 0,-2 0 0 0 0,0 0 0 0 0,-1 0 0 0 0,1 0 0 0 0,-5-4 0 0 0,-2-2 0 0 0,1 0 0 0 0,1 1 0 0 0,1 2 0 0 0,7 1 0 0 0,1 1 0 0 0,2 0 0 0 0,-2 1 0 0 0,-1 0 0 0 0,-5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7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1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FE2CD-05CE-6303-E15E-88E799F2E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698" y="216590"/>
            <a:ext cx="9144000" cy="25601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4000" err="1">
                <a:solidFill>
                  <a:srgbClr val="C05708"/>
                </a:solidFill>
              </a:rPr>
              <a:t>Perform</a:t>
            </a:r>
            <a:r>
              <a:rPr lang="it-IT" sz="4000">
                <a:solidFill>
                  <a:srgbClr val="C05708"/>
                </a:solidFill>
              </a:rPr>
              <a:t> </a:t>
            </a:r>
            <a:r>
              <a:rPr lang="it-IT" sz="4000" err="1">
                <a:solidFill>
                  <a:srgbClr val="C05708"/>
                </a:solidFill>
              </a:rPr>
              <a:t>Prognostic</a:t>
            </a:r>
            <a:r>
              <a:rPr lang="it-IT" sz="4000">
                <a:solidFill>
                  <a:srgbClr val="C05708"/>
                </a:solidFill>
              </a:rPr>
              <a:t> Feature Ranking for a </a:t>
            </a:r>
            <a:r>
              <a:rPr lang="it-IT" sz="4000" err="1">
                <a:solidFill>
                  <a:srgbClr val="C05708"/>
                </a:solidFill>
              </a:rPr>
              <a:t>Degrading</a:t>
            </a:r>
            <a:r>
              <a:rPr lang="it-IT" sz="4000">
                <a:solidFill>
                  <a:srgbClr val="C05708"/>
                </a:solidFill>
              </a:rPr>
              <a:t> System Using </a:t>
            </a:r>
            <a:r>
              <a:rPr lang="it-IT" sz="4000" err="1">
                <a:solidFill>
                  <a:srgbClr val="C05708"/>
                </a:solidFill>
              </a:rPr>
              <a:t>Diagnostic</a:t>
            </a:r>
            <a:r>
              <a:rPr lang="it-IT" sz="4000">
                <a:solidFill>
                  <a:srgbClr val="C05708"/>
                </a:solidFill>
              </a:rPr>
              <a:t> Feature Designer</a:t>
            </a:r>
            <a:endParaRPr lang="it-IT" sz="4000"/>
          </a:p>
          <a:p>
            <a:endParaRPr lang="it-IT" sz="40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B66267-E2A9-BFF5-1A30-67391E25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037" y="2768152"/>
            <a:ext cx="5621547" cy="33091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it-IT"/>
              <a:t>In questo modello è rappresentata una trasmissione con sei ruote dentate. Sul motore c'è un sensore di vibrazioni da cui ricaviamo i nostri dati.</a:t>
            </a:r>
          </a:p>
          <a:p>
            <a:r>
              <a:rPr lang="it-IT"/>
              <a:t>Noi abbiamo esportato i dati su </a:t>
            </a:r>
            <a:r>
              <a:rPr lang="it-IT" err="1"/>
              <a:t>matlab</a:t>
            </a:r>
            <a:r>
              <a:rPr lang="it-IT"/>
              <a:t> e poi utilizzando il </a:t>
            </a:r>
            <a:r>
              <a:rPr lang="it-IT" err="1"/>
              <a:t>diagnostic</a:t>
            </a:r>
            <a:r>
              <a:rPr lang="it-IT"/>
              <a:t> feature designer abbiamo fatto la TSA ed estratto le feature rotative e spettrali. </a:t>
            </a:r>
          </a:p>
          <a:p>
            <a:r>
              <a:rPr lang="it-IT"/>
              <a:t>Infine abbiamo fatto un ranking delle feature e stimato la RUL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681260-9437-3694-5C5B-E6FA2F51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7" y="2771671"/>
            <a:ext cx="5757232" cy="33164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9FFE78-0772-214F-FDAD-A78C11137F2C}"/>
              </a:ext>
            </a:extLst>
          </p:cNvPr>
          <p:cNvSpPr txBox="1"/>
          <p:nvPr/>
        </p:nvSpPr>
        <p:spPr>
          <a:xfrm>
            <a:off x="9667467" y="6081672"/>
            <a:ext cx="23630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Alberto Ancarani </a:t>
            </a:r>
          </a:p>
          <a:p>
            <a:r>
              <a:rPr lang="it-IT"/>
              <a:t>Andrian </a:t>
            </a:r>
            <a:r>
              <a:rPr lang="it-IT" err="1"/>
              <a:t>Secrieru</a:t>
            </a:r>
          </a:p>
        </p:txBody>
      </p:sp>
    </p:spTree>
    <p:extLst>
      <p:ext uri="{BB962C8B-B14F-4D97-AF65-F5344CB8AC3E}">
        <p14:creationId xmlns:p14="http://schemas.microsoft.com/office/powerpoint/2010/main" val="272626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7E7E8-D360-C123-6744-FF3A389E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solidFill>
                  <a:srgbClr val="C05708"/>
                </a:solidFill>
                <a:ea typeface="+mj-lt"/>
                <a:cs typeface="+mj-lt"/>
              </a:rPr>
              <a:t>Ranking features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95241C-3547-C380-D3F9-8BEC765A8754}"/>
              </a:ext>
            </a:extLst>
          </p:cNvPr>
          <p:cNvSpPr txBox="1"/>
          <p:nvPr/>
        </p:nvSpPr>
        <p:spPr>
          <a:xfrm>
            <a:off x="7615460" y="1692743"/>
            <a:ext cx="458790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Monotonicity</a:t>
            </a:r>
            <a:r>
              <a:rPr lang="it-IT">
                <a:ea typeface="+mn-lt"/>
                <a:cs typeface="+mn-lt"/>
              </a:rPr>
              <a:t>: Mi caratterizza la tendenza di una determinata caratteristica mentre il sistema va verso la completa rottura (</a:t>
            </a:r>
            <a:r>
              <a:rPr lang="it-IT" err="1">
                <a:ea typeface="+mn-lt"/>
                <a:cs typeface="+mn-lt"/>
              </a:rPr>
              <a:t>failure</a:t>
            </a:r>
            <a:r>
              <a:rPr lang="it-IT">
                <a:ea typeface="+mn-lt"/>
                <a:cs typeface="+mn-lt"/>
              </a:rPr>
              <a:t>)</a:t>
            </a:r>
            <a:endParaRPr lang="it-IT"/>
          </a:p>
          <a:p>
            <a:endParaRPr lang="it-IT"/>
          </a:p>
          <a:p>
            <a:r>
              <a:rPr lang="it-IT" err="1"/>
              <a:t>Trendability</a:t>
            </a:r>
            <a:r>
              <a:rPr lang="it-IT"/>
              <a:t>: </a:t>
            </a:r>
            <a:r>
              <a:rPr lang="it-IT">
                <a:ea typeface="+mn-lt"/>
                <a:cs typeface="+mn-lt"/>
              </a:rPr>
              <a:t>Fornisce una misura della somiglianza tra le traiettorie di una caratteristica misurata in diversi esperimenti </a:t>
            </a:r>
            <a:r>
              <a:rPr lang="it-IT" err="1">
                <a:ea typeface="+mn-lt"/>
                <a:cs typeface="+mn-lt"/>
              </a:rPr>
              <a:t>run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failure</a:t>
            </a:r>
            <a:endParaRPr lang="it-IT" err="1"/>
          </a:p>
          <a:p>
            <a:endParaRPr lang="it-IT"/>
          </a:p>
          <a:p>
            <a:r>
              <a:rPr lang="it-IT" err="1"/>
              <a:t>Prognosability</a:t>
            </a:r>
            <a:r>
              <a:rPr lang="it-IT"/>
              <a:t>: </a:t>
            </a:r>
            <a:r>
              <a:rPr lang="it-IT">
                <a:ea typeface="+mn-lt"/>
                <a:cs typeface="+mn-lt"/>
              </a:rPr>
              <a:t>Mi indica la misura della variabilità di una caratteristica al momento della rottura rispetto all’intervallo tra i suoi valori iniziali e finali</a:t>
            </a:r>
            <a:endParaRPr lang="it-IT"/>
          </a:p>
          <a:p>
            <a:endParaRPr lang="it-IT"/>
          </a:p>
          <a:p>
            <a:endParaRPr lang="it-IT"/>
          </a:p>
        </p:txBody>
      </p:sp>
      <p:pic>
        <p:nvPicPr>
          <p:cNvPr id="3" name="Immagine 2" descr="Immagine che contiene testo, schermata, Parallelo, Carattere&#10;&#10;Descrizione generata automaticamente">
            <a:extLst>
              <a:ext uri="{FF2B5EF4-FFF2-40B4-BE49-F238E27FC236}">
                <a16:creationId xmlns:a16="http://schemas.microsoft.com/office/drawing/2014/main" id="{0B7B9F63-259E-8399-1670-33533D46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" y="1719262"/>
            <a:ext cx="7384256" cy="42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5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A0211-E8DE-749B-782D-8DC0680E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32" y="1836487"/>
            <a:ext cx="11228438" cy="1903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b="1">
                <a:ea typeface="+mn-lt"/>
                <a:cs typeface="+mn-lt"/>
              </a:rPr>
              <a:t>Il </a:t>
            </a:r>
            <a:r>
              <a:rPr lang="it-IT" sz="2400" b="1" err="1">
                <a:ea typeface="+mn-lt"/>
                <a:cs typeface="+mn-lt"/>
              </a:rPr>
              <a:t>Remaining</a:t>
            </a:r>
            <a:r>
              <a:rPr lang="it-IT" sz="2400" b="1">
                <a:ea typeface="+mn-lt"/>
                <a:cs typeface="+mn-lt"/>
              </a:rPr>
              <a:t> </a:t>
            </a:r>
            <a:r>
              <a:rPr lang="it-IT" sz="2400" b="1" err="1">
                <a:ea typeface="+mn-lt"/>
                <a:cs typeface="+mn-lt"/>
              </a:rPr>
              <a:t>Useful</a:t>
            </a:r>
            <a:r>
              <a:rPr lang="it-IT" sz="2400" b="1">
                <a:ea typeface="+mn-lt"/>
                <a:cs typeface="+mn-lt"/>
              </a:rPr>
              <a:t> Life (RUL)</a:t>
            </a:r>
            <a:r>
              <a:rPr lang="it-IT" sz="2400">
                <a:ea typeface="+mn-lt"/>
                <a:cs typeface="+mn-lt"/>
              </a:rPr>
              <a:t> è una stima del tempo o del numero di cicli operativi rimanenti prima che un componente meccanico o un sistema guasti. La predizione della RUL è fondamentale nella manutenzione predittiva, poiché consente di pianificare interventi di manutenzione prima che si verifichino guasti critici, migliorando l'affidabilità e riducendo i costi operativi.</a:t>
            </a:r>
          </a:p>
          <a:p>
            <a:endParaRPr lang="it-IT" sz="2400"/>
          </a:p>
          <a:p>
            <a:pPr marL="0" indent="0">
              <a:buNone/>
            </a:pPr>
            <a:endParaRPr lang="it-IT" sz="240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B6DA2C6-254A-DCDB-0E69-7B473EBD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290" y="214496"/>
            <a:ext cx="7394431" cy="1104337"/>
          </a:xfrm>
        </p:spPr>
        <p:txBody>
          <a:bodyPr/>
          <a:lstStyle/>
          <a:p>
            <a:r>
              <a:rPr lang="it-IT" sz="3200" b="1">
                <a:solidFill>
                  <a:schemeClr val="accent3"/>
                </a:solidFill>
                <a:ea typeface="+mj-lt"/>
                <a:cs typeface="+mj-lt"/>
              </a:rPr>
              <a:t>Predizione della Vita Utile Residua (RUL)</a:t>
            </a:r>
            <a:endParaRPr lang="it-IT" b="1">
              <a:solidFill>
                <a:schemeClr val="accent3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812865-0C1B-38CE-50F7-4E84EAC541EA}"/>
              </a:ext>
            </a:extLst>
          </p:cNvPr>
          <p:cNvSpPr txBox="1"/>
          <p:nvPr/>
        </p:nvSpPr>
        <p:spPr>
          <a:xfrm>
            <a:off x="311888" y="4278011"/>
            <a:ext cx="1140873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ea typeface="+mn-lt"/>
                <a:cs typeface="+mn-lt"/>
              </a:rPr>
              <a:t>Nelle prossime slide verrà presentata la modalità di calcolo della RUL mediante l'analisi dei dati ricavati dalla processazione dei segnali. Sarà esposto il metodo di calcolo utilizzato e verranno mostrati i risultati, sia grafici che numerici, di tali calcoli.</a:t>
            </a:r>
            <a:endParaRPr lang="it-IT"/>
          </a:p>
          <a:p>
            <a:pPr>
              <a:buFont typeface=""/>
            </a:pPr>
            <a:endParaRPr lang="it-IT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1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A67A5-D9B4-D933-290D-9B07E839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" y="182300"/>
            <a:ext cx="11389360" cy="1933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>
                <a:solidFill>
                  <a:schemeClr val="accent3"/>
                </a:solidFill>
                <a:ea typeface="+mn-lt"/>
                <a:cs typeface="+mn-lt"/>
              </a:rPr>
              <a:t>Metodo degli Inviluppi dei Massimi:</a:t>
            </a:r>
            <a:endParaRPr lang="it-IT">
              <a:solidFill>
                <a:schemeClr val="accent3"/>
              </a:solidFill>
            </a:endParaRPr>
          </a:p>
          <a:p>
            <a:r>
              <a:rPr lang="it-IT" sz="2000">
                <a:ea typeface="+mn-lt"/>
                <a:cs typeface="+mn-lt"/>
              </a:rPr>
              <a:t>Il metodo degli inviluppi dei massimi consiste nell'identificare i picchi di un segnale e interpolare questi valori per creare una curva che segue i massimi del segnale nel tempo. Questa tecnica permette di evidenziare le tendenze di crescita o diminuzione dei picchi, facilitando la previsione del comportamento futuro del sistema e l'identificazione di possibili guasti.</a:t>
            </a:r>
            <a:endParaRPr lang="it-IT" sz="2000"/>
          </a:p>
          <a:p>
            <a:endParaRPr lang="it-IT"/>
          </a:p>
        </p:txBody>
      </p:sp>
      <p:pic>
        <p:nvPicPr>
          <p:cNvPr id="4" name="Immagine 3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B3F77CB2-72E6-5EC1-D175-432E4B35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99" y="2046328"/>
            <a:ext cx="8280400" cy="456964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4AC740-FE48-DDD7-59F8-3DED762F30D9}"/>
              </a:ext>
            </a:extLst>
          </p:cNvPr>
          <p:cNvSpPr txBox="1"/>
          <p:nvPr/>
        </p:nvSpPr>
        <p:spPr>
          <a:xfrm>
            <a:off x="94527" y="2264780"/>
            <a:ext cx="34280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RMS (Root Mean Square):</a:t>
            </a:r>
            <a:r>
              <a:rPr lang="en-US" sz="1400"/>
              <a:t> </a:t>
            </a:r>
            <a:r>
              <a:rPr lang="it-IT" sz="1400"/>
              <a:t>Rappresenta l'ampiezza media del segnale di vibrazione, indicando la potenza complessiva delle vibrazioni del sistema.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373490-6185-CF7B-0C71-15060B94CD4D}"/>
              </a:ext>
            </a:extLst>
          </p:cNvPr>
          <p:cNvSpPr txBox="1"/>
          <p:nvPr/>
        </p:nvSpPr>
        <p:spPr>
          <a:xfrm>
            <a:off x="94527" y="3571166"/>
            <a:ext cx="335087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Crest Factor:</a:t>
            </a:r>
            <a:r>
              <a:rPr lang="en-US" sz="1400"/>
              <a:t> </a:t>
            </a:r>
            <a:r>
              <a:rPr lang="it-IT" sz="1400"/>
              <a:t>Indica il rapporto tra il valore di picco e il valore RMS del segnale, evidenziando la presenza di picchi acuti che possono indicare urti o difetti locali.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16D091-A6CD-1714-48C4-6E44138F46B9}"/>
              </a:ext>
            </a:extLst>
          </p:cNvPr>
          <p:cNvSpPr txBox="1"/>
          <p:nvPr/>
        </p:nvSpPr>
        <p:spPr>
          <a:xfrm>
            <a:off x="94527" y="5245260"/>
            <a:ext cx="335087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Kurtosis:</a:t>
            </a:r>
            <a:r>
              <a:rPr lang="en-US" sz="1400"/>
              <a:t> </a:t>
            </a:r>
            <a:r>
              <a:rPr lang="it-IT" sz="1400"/>
              <a:t>Misura la "piccolezza" del segnale, quantificando la presenza di picchi estremi rispetto a una distribuzione normale, utile per rilevare anomalie o guasti imminenti.</a:t>
            </a:r>
          </a:p>
        </p:txBody>
      </p:sp>
    </p:spTree>
    <p:extLst>
      <p:ext uri="{BB962C8B-B14F-4D97-AF65-F5344CB8AC3E}">
        <p14:creationId xmlns:p14="http://schemas.microsoft.com/office/powerpoint/2010/main" val="111452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1D722C-50D9-428C-BB35-FEB292B5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2" y="66113"/>
            <a:ext cx="5779626" cy="592500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accent3"/>
                </a:solidFill>
              </a:rPr>
              <a:t>Calcolo RUL in base al RMS.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29A350-6309-5A79-E423-41F4A0D4A23E}"/>
              </a:ext>
            </a:extLst>
          </p:cNvPr>
          <p:cNvSpPr txBox="1"/>
          <p:nvPr/>
        </p:nvSpPr>
        <p:spPr>
          <a:xfrm>
            <a:off x="-1928" y="653968"/>
            <a:ext cx="1219508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/>
              <a:t>Caricamento</a:t>
            </a:r>
            <a:r>
              <a:rPr lang="en-US" sz="1600" b="1"/>
              <a:t> e </a:t>
            </a:r>
            <a:r>
              <a:rPr lang="en-US" sz="1600" b="1" err="1"/>
              <a:t>Selezione</a:t>
            </a:r>
            <a:r>
              <a:rPr lang="en-US" sz="1600" b="1"/>
              <a:t> </a:t>
            </a:r>
            <a:r>
              <a:rPr lang="en-US" sz="1600" b="1" err="1"/>
              <a:t>dei</a:t>
            </a:r>
            <a:r>
              <a:rPr lang="en-US" sz="1600" b="1"/>
              <a:t> Dati:</a:t>
            </a:r>
          </a:p>
          <a:p>
            <a:endParaRPr lang="en-US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sz="1600">
                <a:ea typeface="+mn-lt"/>
                <a:cs typeface="+mn-lt"/>
              </a:rPr>
              <a:t>Questa parte dello script carica i dati dal file</a:t>
            </a:r>
            <a:r>
              <a:rPr lang="it-IT" sz="1600" i="1">
                <a:ea typeface="+mn-lt"/>
                <a:cs typeface="+mn-lt"/>
              </a:rPr>
              <a:t> </a:t>
            </a:r>
            <a:r>
              <a:rPr lang="it-IT" sz="1600" i="1" err="1">
                <a:latin typeface="Consolas"/>
                <a:ea typeface="+mn-lt"/>
                <a:cs typeface="+mn-lt"/>
              </a:rPr>
              <a:t>matlab_FEATURE</a:t>
            </a:r>
            <a:r>
              <a:rPr lang="it-IT" sz="1600" i="1">
                <a:latin typeface="Consolas"/>
                <a:ea typeface="+mn-lt"/>
                <a:cs typeface="+mn-lt"/>
              </a:rPr>
              <a:t> </a:t>
            </a:r>
            <a:r>
              <a:rPr lang="it-IT" sz="1600" i="1" err="1">
                <a:latin typeface="Consolas"/>
                <a:ea typeface="+mn-lt"/>
                <a:cs typeface="+mn-lt"/>
              </a:rPr>
              <a:t>TABLE.mat</a:t>
            </a:r>
            <a:r>
              <a:rPr lang="it-IT" sz="1600">
                <a:ea typeface="+mn-lt"/>
                <a:cs typeface="+mn-lt"/>
              </a:rPr>
              <a:t> nel workspace MATLAB. Inoltre, definisce il parametro </a:t>
            </a:r>
            <a:r>
              <a:rPr lang="it-IT" sz="1600" i="1" err="1">
                <a:latin typeface="Consolas"/>
                <a:ea typeface="+mn-lt"/>
                <a:cs typeface="+mn-lt"/>
              </a:rPr>
              <a:t>numPeaksToConsider</a:t>
            </a:r>
            <a:r>
              <a:rPr lang="it-IT" sz="1600">
                <a:ea typeface="+mn-lt"/>
                <a:cs typeface="+mn-lt"/>
              </a:rPr>
              <a:t> per limitare il numero di picchi considerati nell'analisi, permettendo di modificarlo facilmente per aumentare o diminuire il numero di picchi analizzati.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F269B63-F171-A203-1AFC-C05A43A5175C}"/>
              </a:ext>
            </a:extLst>
          </p:cNvPr>
          <p:cNvSpPr txBox="1"/>
          <p:nvPr/>
        </p:nvSpPr>
        <p:spPr>
          <a:xfrm>
            <a:off x="-1929" y="4878729"/>
            <a:ext cx="1219585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/>
              <a:t>La tabella </a:t>
            </a:r>
            <a:r>
              <a:rPr lang="it-IT" sz="1600" i="1" err="1">
                <a:latin typeface="Consolas"/>
              </a:rPr>
              <a:t>matlab_FEATURE</a:t>
            </a:r>
            <a:r>
              <a:rPr lang="it-IT" sz="1600" i="1">
                <a:latin typeface="Consolas"/>
              </a:rPr>
              <a:t> </a:t>
            </a:r>
            <a:r>
              <a:rPr lang="it-IT" sz="1600" i="1" err="1">
                <a:latin typeface="Consolas"/>
              </a:rPr>
              <a:t>TABLE.mat</a:t>
            </a:r>
            <a:r>
              <a:rPr lang="it-IT" sz="1600" i="1">
                <a:latin typeface="Consolas"/>
              </a:rPr>
              <a:t> </a:t>
            </a:r>
            <a:r>
              <a:rPr lang="it-IT" sz="1600"/>
              <a:t>contiene </a:t>
            </a:r>
            <a:r>
              <a:rPr lang="it-IT" sz="1600" b="1"/>
              <a:t>150 righe</a:t>
            </a:r>
            <a:r>
              <a:rPr lang="it-IT" sz="1600"/>
              <a:t> di dati, ciascuna rappresentante un campione temporale, e </a:t>
            </a:r>
            <a:r>
              <a:rPr lang="it-IT" sz="1600" b="1"/>
              <a:t>9 colonne</a:t>
            </a:r>
            <a:r>
              <a:rPr lang="it-IT" sz="1600"/>
              <a:t> che includono vari indicatori di condizione come </a:t>
            </a:r>
            <a:r>
              <a:rPr lang="it-IT" sz="1600" i="1"/>
              <a:t>RMS</a:t>
            </a:r>
            <a:r>
              <a:rPr lang="it-IT" sz="1600"/>
              <a:t>, </a:t>
            </a:r>
            <a:r>
              <a:rPr lang="it-IT" sz="1600" i="1"/>
              <a:t>Crest </a:t>
            </a:r>
            <a:r>
              <a:rPr lang="it-IT" sz="1600" i="1" err="1"/>
              <a:t>Factor</a:t>
            </a:r>
            <a:r>
              <a:rPr lang="it-IT" sz="1600"/>
              <a:t>, e </a:t>
            </a:r>
            <a:r>
              <a:rPr lang="it-IT" sz="1600" i="1" err="1"/>
              <a:t>Kurtosis</a:t>
            </a:r>
            <a:r>
              <a:rPr lang="it-IT" sz="1600"/>
              <a:t>. Questi dati sono utilizzati per </a:t>
            </a:r>
            <a:r>
              <a:rPr lang="it-IT" sz="1600" b="1"/>
              <a:t>monitorare</a:t>
            </a:r>
            <a:r>
              <a:rPr lang="it-IT" sz="1600"/>
              <a:t> e </a:t>
            </a:r>
            <a:r>
              <a:rPr lang="it-IT" sz="1600" b="1"/>
              <a:t>analizzare</a:t>
            </a:r>
            <a:r>
              <a:rPr lang="it-IT" sz="1600"/>
              <a:t> le condizioni operative del sistema meccanico, permettendo di identificare tendenze e anomalie nel segnale di vibrazione per predire il </a:t>
            </a:r>
            <a:r>
              <a:rPr lang="it-IT" sz="1600" i="1" err="1"/>
              <a:t>Remaining</a:t>
            </a:r>
            <a:r>
              <a:rPr lang="it-IT" sz="1600" i="1"/>
              <a:t> </a:t>
            </a:r>
            <a:r>
              <a:rPr lang="it-IT" sz="1600" i="1" err="1"/>
              <a:t>Useful</a:t>
            </a:r>
            <a:r>
              <a:rPr lang="it-IT" sz="1600" i="1"/>
              <a:t> Life (RUL)</a:t>
            </a:r>
            <a:r>
              <a:rPr lang="it-IT" sz="1600"/>
              <a:t> del sistema.</a:t>
            </a:r>
            <a:endParaRPr lang="it-IT"/>
          </a:p>
        </p:txBody>
      </p:sp>
      <p:pic>
        <p:nvPicPr>
          <p:cNvPr id="20" name="Immagine 1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2AAAD5B-0BD0-3C05-93ED-78723E60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68" y="2099898"/>
            <a:ext cx="7301215" cy="2253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C54B32E-1DBA-A7EB-DF81-578FBB60ED04}"/>
              </a:ext>
            </a:extLst>
          </p:cNvPr>
          <p:cNvSpPr txBox="1"/>
          <p:nvPr/>
        </p:nvSpPr>
        <p:spPr>
          <a:xfrm>
            <a:off x="1416" y="2553631"/>
            <a:ext cx="45855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/>
              <a:t>Inoltre verifica se la variabile </a:t>
            </a:r>
            <a:r>
              <a:rPr lang="it-IT" sz="1600" i="1"/>
              <a:t>FeatureTable1</a:t>
            </a:r>
            <a:r>
              <a:rPr lang="it-IT" sz="1600"/>
              <a:t> esiste nel workspace </a:t>
            </a:r>
            <a:r>
              <a:rPr lang="it-IT" sz="1600" i="1"/>
              <a:t>MATLAB e provvede ad</a:t>
            </a:r>
            <a:r>
              <a:rPr lang="it-IT" sz="1600"/>
              <a:t> estrarne i valori dalla colonna relativa al </a:t>
            </a:r>
            <a:r>
              <a:rPr lang="it-IT" sz="1600" i="1"/>
              <a:t>RM</a:t>
            </a:r>
            <a:r>
              <a:rPr lang="it-IT" sz="1600"/>
              <a:t>S all'interno della tabella </a:t>
            </a:r>
            <a:r>
              <a:rPr lang="it-IT" sz="1600" i="1"/>
              <a:t>FeatureTable1</a:t>
            </a:r>
            <a:r>
              <a:rPr lang="it-IT" sz="1600"/>
              <a:t> per utilizzarli nell'analisi successiva.</a:t>
            </a:r>
          </a:p>
        </p:txBody>
      </p:sp>
    </p:spTree>
    <p:extLst>
      <p:ext uri="{BB962C8B-B14F-4D97-AF65-F5344CB8AC3E}">
        <p14:creationId xmlns:p14="http://schemas.microsoft.com/office/powerpoint/2010/main" val="20804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F71D31-B644-75C5-0915-6FFAFE4D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4" y="95050"/>
            <a:ext cx="5258765" cy="534627"/>
          </a:xfrm>
        </p:spPr>
        <p:txBody>
          <a:bodyPr>
            <a:normAutofit/>
          </a:bodyPr>
          <a:lstStyle/>
          <a:p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Identificazione e Analisi dei Picchi RMS</a:t>
            </a:r>
            <a:endParaRPr lang="it-IT" sz="2400">
              <a:solidFill>
                <a:schemeClr val="accent3"/>
              </a:solidFill>
            </a:endParaRPr>
          </a:p>
        </p:txBody>
      </p:sp>
      <p:pic>
        <p:nvPicPr>
          <p:cNvPr id="8" name="Segnaposto contenuto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EB5AB6F-E48D-B4E4-13F1-C93C8D7D4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498" y="1674179"/>
            <a:ext cx="8457838" cy="3506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E271EF-CA35-69D3-3D3C-18E2C685AC28}"/>
              </a:ext>
            </a:extLst>
          </p:cNvPr>
          <p:cNvSpPr txBox="1"/>
          <p:nvPr/>
        </p:nvSpPr>
        <p:spPr>
          <a:xfrm>
            <a:off x="-1930" y="1824298"/>
            <a:ext cx="385244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ea typeface="+mn-lt"/>
                <a:cs typeface="+mn-lt"/>
              </a:rPr>
              <a:t>Limita il numero di picchi considerati:</a:t>
            </a:r>
            <a:endParaRPr lang="it-IT" sz="1400" b="1"/>
          </a:p>
          <a:p>
            <a:r>
              <a:rPr lang="it-IT" sz="1400"/>
              <a:t>Se il numero totale di picchi identificati (</a:t>
            </a:r>
            <a:r>
              <a:rPr lang="it-IT" sz="1400" i="1" err="1"/>
              <a:t>pks</a:t>
            </a:r>
            <a:r>
              <a:rPr lang="it-IT" sz="1400"/>
              <a:t>) supera il valore specificato in </a:t>
            </a:r>
            <a:r>
              <a:rPr lang="it-IT" sz="1400" i="1" err="1"/>
              <a:t>numPeaksToConsider</a:t>
            </a:r>
            <a:r>
              <a:rPr lang="it-IT" sz="1400"/>
              <a:t>, questa sezione del codice seleziona solo i primi </a:t>
            </a:r>
            <a:r>
              <a:rPr lang="it-IT" sz="1400" i="1" err="1"/>
              <a:t>numPeaksToConsider</a:t>
            </a:r>
            <a:r>
              <a:rPr lang="it-IT" sz="1400"/>
              <a:t> picchi e le loro posizioni (</a:t>
            </a:r>
            <a:r>
              <a:rPr lang="it-IT" sz="1400" err="1"/>
              <a:t>locs</a:t>
            </a:r>
            <a:r>
              <a:rPr lang="it-IT" sz="1400"/>
              <a:t>). (Nel nostro caso potrebbe anche non servire </a:t>
            </a:r>
            <a:r>
              <a:rPr lang="it-IT" sz="1400" err="1"/>
              <a:t>poiche</a:t>
            </a:r>
            <a:r>
              <a:rPr lang="it-IT" sz="1400"/>
              <a:t> abbiamo 23 picchi)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87F75A-A236-74BF-8381-F5A9820F3DB0}"/>
              </a:ext>
            </a:extLst>
          </p:cNvPr>
          <p:cNvSpPr txBox="1"/>
          <p:nvPr/>
        </p:nvSpPr>
        <p:spPr>
          <a:xfrm>
            <a:off x="-1930" y="720329"/>
            <a:ext cx="110606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+mn-lt"/>
                <a:cs typeface="+mn-lt"/>
              </a:rPr>
              <a:t>Trova </a:t>
            </a:r>
            <a:r>
              <a:rPr lang="en-US" sz="1400" b="1" err="1">
                <a:ea typeface="+mn-lt"/>
                <a:cs typeface="+mn-lt"/>
              </a:rPr>
              <a:t>i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picchi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dell'RMS</a:t>
            </a:r>
            <a:r>
              <a:rPr lang="en-US" sz="1400" b="1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escludendo</a:t>
            </a:r>
            <a:r>
              <a:rPr lang="en-US" sz="1400" b="1">
                <a:ea typeface="+mn-lt"/>
                <a:cs typeface="+mn-lt"/>
              </a:rPr>
              <a:t> il primo </a:t>
            </a:r>
            <a:r>
              <a:rPr lang="en-US" sz="1400" b="1" err="1">
                <a:ea typeface="+mn-lt"/>
                <a:cs typeface="+mn-lt"/>
              </a:rPr>
              <a:t>picco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vicino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allo</a:t>
            </a:r>
            <a:r>
              <a:rPr lang="en-US" sz="1400" b="1">
                <a:ea typeface="+mn-lt"/>
                <a:cs typeface="+mn-lt"/>
              </a:rPr>
              <a:t> zero:</a:t>
            </a:r>
            <a:endParaRPr lang="it-IT" sz="1400"/>
          </a:p>
          <a:p>
            <a:pPr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Vengono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identificati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picchi</a:t>
            </a:r>
            <a:r>
              <a:rPr lang="en-US" sz="1400">
                <a:ea typeface="+mn-lt"/>
                <a:cs typeface="+mn-lt"/>
              </a:rPr>
              <a:t> (</a:t>
            </a:r>
            <a:r>
              <a:rPr lang="en-US" sz="1400">
                <a:latin typeface="Consolas"/>
              </a:rPr>
              <a:t>pks</a:t>
            </a:r>
            <a:r>
              <a:rPr lang="en-US" sz="1400">
                <a:ea typeface="+mn-lt"/>
                <a:cs typeface="+mn-lt"/>
              </a:rPr>
              <a:t>) e le loro </a:t>
            </a:r>
            <a:r>
              <a:rPr lang="en-US" sz="1400" err="1">
                <a:ea typeface="+mn-lt"/>
                <a:cs typeface="+mn-lt"/>
              </a:rPr>
              <a:t>posizioni</a:t>
            </a:r>
            <a:r>
              <a:rPr lang="en-US" sz="1400">
                <a:ea typeface="+mn-lt"/>
                <a:cs typeface="+mn-lt"/>
              </a:rPr>
              <a:t> (</a:t>
            </a:r>
            <a:r>
              <a:rPr lang="en-US" sz="1400">
                <a:latin typeface="Consolas"/>
              </a:rPr>
              <a:t>locs</a:t>
            </a:r>
            <a:r>
              <a:rPr lang="en-US" sz="1400">
                <a:ea typeface="+mn-lt"/>
                <a:cs typeface="+mn-lt"/>
              </a:rPr>
              <a:t>) </a:t>
            </a:r>
            <a:r>
              <a:rPr lang="en-US" sz="1400" err="1">
                <a:ea typeface="+mn-lt"/>
                <a:cs typeface="+mn-lt"/>
              </a:rPr>
              <a:t>nel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segnale</a:t>
            </a:r>
            <a:r>
              <a:rPr lang="en-US" sz="1400">
                <a:ea typeface="+mn-lt"/>
                <a:cs typeface="+mn-lt"/>
              </a:rPr>
              <a:t> RMS.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Se il primo </a:t>
            </a:r>
            <a:r>
              <a:rPr lang="en-US" sz="1400" err="1">
                <a:ea typeface="+mn-lt"/>
                <a:cs typeface="+mn-lt"/>
              </a:rPr>
              <a:t>picco</a:t>
            </a:r>
            <a:r>
              <a:rPr lang="en-US" sz="1400">
                <a:ea typeface="+mn-lt"/>
                <a:cs typeface="+mn-lt"/>
              </a:rPr>
              <a:t> è molto </a:t>
            </a:r>
            <a:r>
              <a:rPr lang="en-US" sz="1400" err="1">
                <a:ea typeface="+mn-lt"/>
                <a:cs typeface="+mn-lt"/>
              </a:rPr>
              <a:t>vicino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all'inizio</a:t>
            </a:r>
            <a:r>
              <a:rPr lang="en-US" sz="1400">
                <a:ea typeface="+mn-lt"/>
                <a:cs typeface="+mn-lt"/>
              </a:rPr>
              <a:t> del </a:t>
            </a:r>
            <a:r>
              <a:rPr lang="en-US" sz="1400" err="1">
                <a:ea typeface="+mn-lt"/>
                <a:cs typeface="+mn-lt"/>
              </a:rPr>
              <a:t>segnale</a:t>
            </a:r>
            <a:r>
              <a:rPr lang="en-US" sz="1400">
                <a:ea typeface="+mn-lt"/>
                <a:cs typeface="+mn-lt"/>
              </a:rPr>
              <a:t> (</a:t>
            </a:r>
            <a:r>
              <a:rPr lang="en-US" sz="1400" err="1">
                <a:ea typeface="+mn-lt"/>
                <a:cs typeface="+mn-lt"/>
              </a:rPr>
              <a:t>entro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primi</a:t>
            </a:r>
            <a:r>
              <a:rPr lang="en-US" sz="1400">
                <a:ea typeface="+mn-lt"/>
                <a:cs typeface="+mn-lt"/>
              </a:rPr>
              <a:t> due </a:t>
            </a:r>
            <a:r>
              <a:rPr lang="en-US" sz="1400" err="1">
                <a:ea typeface="+mn-lt"/>
                <a:cs typeface="+mn-lt"/>
              </a:rPr>
              <a:t>campioni</a:t>
            </a:r>
            <a:r>
              <a:rPr lang="en-US" sz="1400">
                <a:ea typeface="+mn-lt"/>
                <a:cs typeface="+mn-lt"/>
              </a:rPr>
              <a:t>), </a:t>
            </a:r>
            <a:r>
              <a:rPr lang="en-US" sz="1400" err="1">
                <a:ea typeface="+mn-lt"/>
                <a:cs typeface="+mn-lt"/>
              </a:rPr>
              <a:t>viene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rimosso</a:t>
            </a:r>
            <a:r>
              <a:rPr lang="en-US" sz="1400">
                <a:ea typeface="+mn-lt"/>
                <a:cs typeface="+mn-lt"/>
              </a:rPr>
              <a:t> per </a:t>
            </a:r>
            <a:r>
              <a:rPr lang="en-US" sz="1400" err="1">
                <a:ea typeface="+mn-lt"/>
                <a:cs typeface="+mn-lt"/>
              </a:rPr>
              <a:t>evitare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l'influenza</a:t>
            </a:r>
            <a:r>
              <a:rPr lang="en-US" sz="1400">
                <a:ea typeface="+mn-lt"/>
                <a:cs typeface="+mn-lt"/>
              </a:rPr>
              <a:t> di </a:t>
            </a:r>
            <a:r>
              <a:rPr lang="en-US" sz="1400" err="1">
                <a:ea typeface="+mn-lt"/>
                <a:cs typeface="+mn-lt"/>
              </a:rPr>
              <a:t>valori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anomali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iniziali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E9C325E-FAEB-D262-A97B-C96C592E20E3}"/>
              </a:ext>
            </a:extLst>
          </p:cNvPr>
          <p:cNvSpPr txBox="1"/>
          <p:nvPr/>
        </p:nvSpPr>
        <p:spPr>
          <a:xfrm>
            <a:off x="-1929" y="3894881"/>
            <a:ext cx="36113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/>
              <a:t>Calcola</a:t>
            </a:r>
            <a:r>
              <a:rPr lang="en-US" sz="1400" b="1"/>
              <a:t> </a:t>
            </a:r>
            <a:r>
              <a:rPr lang="en-US" sz="1400" b="1" err="1"/>
              <a:t>l'inviluppo</a:t>
            </a:r>
            <a:r>
              <a:rPr lang="en-US" sz="1400" b="1"/>
              <a:t> </a:t>
            </a:r>
            <a:r>
              <a:rPr lang="en-US" sz="1400" b="1" err="1"/>
              <a:t>dei</a:t>
            </a:r>
            <a:r>
              <a:rPr lang="en-US" sz="1400" b="1"/>
              <a:t> </a:t>
            </a:r>
            <a:r>
              <a:rPr lang="en-US" sz="1400" b="1" err="1"/>
              <a:t>massimi</a:t>
            </a:r>
            <a:r>
              <a:rPr lang="en-US" sz="1400" b="1"/>
              <a:t>:</a:t>
            </a:r>
          </a:p>
          <a:p>
            <a:r>
              <a:rPr lang="en-US" sz="1400" err="1"/>
              <a:t>Utilizza</a:t>
            </a:r>
            <a:r>
              <a:rPr lang="en-US" sz="1400"/>
              <a:t> </a:t>
            </a:r>
            <a:r>
              <a:rPr lang="en-US" sz="1400" err="1"/>
              <a:t>l'interpolazione</a:t>
            </a:r>
            <a:r>
              <a:rPr lang="en-US" sz="1400"/>
              <a:t> </a:t>
            </a:r>
            <a:r>
              <a:rPr lang="en-US" sz="1400" err="1"/>
              <a:t>lineare</a:t>
            </a:r>
            <a:r>
              <a:rPr lang="en-US" sz="1400"/>
              <a:t> per </a:t>
            </a:r>
            <a:r>
              <a:rPr lang="en-US" sz="1400" err="1"/>
              <a:t>calcolare</a:t>
            </a:r>
            <a:r>
              <a:rPr lang="en-US" sz="1400"/>
              <a:t> </a:t>
            </a:r>
            <a:r>
              <a:rPr lang="en-US" sz="1400" err="1"/>
              <a:t>una</a:t>
            </a:r>
            <a:r>
              <a:rPr lang="en-US" sz="1400"/>
              <a:t> curva </a:t>
            </a:r>
            <a:r>
              <a:rPr lang="en-US" sz="1400" err="1"/>
              <a:t>che</a:t>
            </a:r>
            <a:r>
              <a:rPr lang="en-US" sz="1400"/>
              <a:t> segue </a:t>
            </a:r>
            <a:r>
              <a:rPr lang="en-US" sz="1400" err="1"/>
              <a:t>i</a:t>
            </a:r>
            <a:r>
              <a:rPr lang="en-US" sz="1400"/>
              <a:t> </a:t>
            </a:r>
            <a:r>
              <a:rPr lang="en-US" sz="1400" err="1"/>
              <a:t>massimi</a:t>
            </a:r>
            <a:r>
              <a:rPr lang="en-US" sz="1400"/>
              <a:t> del </a:t>
            </a:r>
            <a:r>
              <a:rPr lang="en-US" sz="1400" err="1"/>
              <a:t>segnale</a:t>
            </a:r>
            <a:r>
              <a:rPr lang="en-US" sz="1400"/>
              <a:t> </a:t>
            </a:r>
            <a:r>
              <a:rPr lang="en-US" sz="1400" i="1"/>
              <a:t>RMS</a:t>
            </a:r>
            <a:r>
              <a:rPr lang="en-US" sz="1400"/>
              <a:t> </a:t>
            </a:r>
            <a:r>
              <a:rPr lang="en-US" sz="1400" err="1"/>
              <a:t>lungo</a:t>
            </a:r>
            <a:r>
              <a:rPr lang="en-US" sz="1400"/>
              <a:t> </a:t>
            </a:r>
            <a:r>
              <a:rPr lang="en-US" sz="1400" err="1"/>
              <a:t>tutta</a:t>
            </a:r>
            <a:r>
              <a:rPr lang="en-US" sz="1400"/>
              <a:t> la </a:t>
            </a:r>
            <a:r>
              <a:rPr lang="en-US" sz="1400" err="1"/>
              <a:t>sua</a:t>
            </a:r>
            <a:r>
              <a:rPr lang="en-US" sz="1400"/>
              <a:t> </a:t>
            </a:r>
            <a:r>
              <a:rPr lang="en-US" sz="1400" err="1"/>
              <a:t>lunghezza</a:t>
            </a:r>
            <a:r>
              <a:rPr lang="en-US" sz="1400"/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BE8ECA-F1C8-0626-9C24-0EA3C10D50A4}"/>
              </a:ext>
            </a:extLst>
          </p:cNvPr>
          <p:cNvSpPr txBox="1"/>
          <p:nvPr/>
        </p:nvSpPr>
        <p:spPr>
          <a:xfrm>
            <a:off x="-1929" y="5515338"/>
            <a:ext cx="1155924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/>
              <a:t>Calcola</a:t>
            </a:r>
            <a:r>
              <a:rPr lang="en-US" sz="1400" b="1"/>
              <a:t> la </a:t>
            </a:r>
            <a:r>
              <a:rPr lang="en-US" sz="1400" b="1" err="1"/>
              <a:t>soglia</a:t>
            </a:r>
            <a:r>
              <a:rPr lang="en-US" sz="1400" b="1"/>
              <a:t> del 130% </a:t>
            </a:r>
            <a:r>
              <a:rPr lang="en-US" sz="1400" b="1" err="1"/>
              <a:t>basata</a:t>
            </a:r>
            <a:r>
              <a:rPr lang="en-US" sz="1400" b="1"/>
              <a:t> sui </a:t>
            </a:r>
            <a:r>
              <a:rPr lang="en-US" sz="1400" b="1" err="1"/>
              <a:t>primi</a:t>
            </a:r>
            <a:r>
              <a:rPr lang="en-US" sz="1400" b="1"/>
              <a:t> </a:t>
            </a:r>
            <a:r>
              <a:rPr lang="en-US" sz="1400" b="1" err="1"/>
              <a:t>picchi</a:t>
            </a:r>
            <a:r>
              <a:rPr lang="en-US" sz="1400" b="1"/>
              <a:t>:</a:t>
            </a:r>
          </a:p>
          <a:p>
            <a:r>
              <a:rPr lang="en-US" sz="1400" err="1"/>
              <a:t>Calcola</a:t>
            </a:r>
            <a:r>
              <a:rPr lang="en-US" sz="1400"/>
              <a:t> la </a:t>
            </a:r>
            <a:r>
              <a:rPr lang="en-US" sz="1400" err="1"/>
              <a:t>soglia</a:t>
            </a:r>
            <a:r>
              <a:rPr lang="en-US" sz="1400"/>
              <a:t> come il 130% </a:t>
            </a:r>
            <a:r>
              <a:rPr lang="en-US" sz="1400" err="1"/>
              <a:t>della</a:t>
            </a:r>
            <a:r>
              <a:rPr lang="en-US" sz="1400"/>
              <a:t> media </a:t>
            </a:r>
            <a:r>
              <a:rPr lang="en-US" sz="1400" err="1"/>
              <a:t>dei</a:t>
            </a:r>
            <a:r>
              <a:rPr lang="en-US" sz="1400"/>
              <a:t> </a:t>
            </a:r>
            <a:r>
              <a:rPr lang="en-US" sz="1400" err="1"/>
              <a:t>primi</a:t>
            </a:r>
            <a:r>
              <a:rPr lang="en-US" sz="1400"/>
              <a:t> </a:t>
            </a:r>
            <a:r>
              <a:rPr lang="en-US" sz="1400" b="1"/>
              <a:t>10 </a:t>
            </a:r>
            <a:r>
              <a:rPr lang="en-US" sz="1400" err="1"/>
              <a:t>picchi</a:t>
            </a:r>
            <a:r>
              <a:rPr lang="en-US" sz="1400"/>
              <a:t> (o </a:t>
            </a:r>
            <a:r>
              <a:rPr lang="en-US" sz="1400" err="1"/>
              <a:t>meno</a:t>
            </a:r>
            <a:r>
              <a:rPr lang="en-US" sz="1400"/>
              <a:t> se ci </a:t>
            </a:r>
            <a:r>
              <a:rPr lang="en-US" sz="1400" err="1"/>
              <a:t>sono</a:t>
            </a:r>
            <a:r>
              <a:rPr lang="en-US" sz="1400"/>
              <a:t> </a:t>
            </a:r>
            <a:r>
              <a:rPr lang="en-US" sz="1400" err="1"/>
              <a:t>meno</a:t>
            </a:r>
            <a:r>
              <a:rPr lang="en-US" sz="1400"/>
              <a:t> di 10 </a:t>
            </a:r>
            <a:r>
              <a:rPr lang="en-US" sz="1400" err="1"/>
              <a:t>picchi</a:t>
            </a:r>
            <a:r>
              <a:rPr lang="en-US" sz="1400"/>
              <a:t>), </a:t>
            </a:r>
            <a:r>
              <a:rPr lang="en-US" sz="1400" err="1"/>
              <a:t>utilizzata</a:t>
            </a:r>
            <a:r>
              <a:rPr lang="en-US" sz="1400"/>
              <a:t> per </a:t>
            </a:r>
            <a:r>
              <a:rPr lang="en-US" sz="1400" err="1"/>
              <a:t>identificare</a:t>
            </a:r>
            <a:r>
              <a:rPr lang="en-US" sz="1400"/>
              <a:t> </a:t>
            </a:r>
            <a:r>
              <a:rPr lang="en-US" sz="1400" err="1"/>
              <a:t>condizioni</a:t>
            </a:r>
            <a:r>
              <a:rPr lang="en-US" sz="1400"/>
              <a:t> </a:t>
            </a:r>
            <a:r>
              <a:rPr lang="en-US" sz="1400" err="1"/>
              <a:t>critiche</a:t>
            </a:r>
            <a:r>
              <a:rPr lang="en-US" sz="1400"/>
              <a:t> </a:t>
            </a:r>
            <a:r>
              <a:rPr lang="en-US" sz="1400" err="1"/>
              <a:t>nel</a:t>
            </a:r>
            <a:r>
              <a:rPr lang="en-US" sz="1400"/>
              <a:t> </a:t>
            </a:r>
            <a:r>
              <a:rPr lang="en-US" sz="1400" err="1"/>
              <a:t>segnale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2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9B4C3-46A0-DF3A-9B33-9C283A13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191505"/>
            <a:ext cx="4554638" cy="766120"/>
          </a:xfrm>
        </p:spPr>
        <p:txBody>
          <a:bodyPr>
            <a:normAutofit/>
          </a:bodyPr>
          <a:lstStyle/>
          <a:p>
            <a:r>
              <a:rPr lang="it-IT" sz="2800">
                <a:solidFill>
                  <a:schemeClr val="accent3"/>
                </a:solidFill>
              </a:rPr>
              <a:t>Calcolo Inviluppo dei Massimi: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5FB60EE-0433-DE7D-EDE0-19AC454F53C9}"/>
              </a:ext>
            </a:extLst>
          </p:cNvPr>
          <p:cNvSpPr txBox="1">
            <a:spLocks/>
          </p:cNvSpPr>
          <p:nvPr/>
        </p:nvSpPr>
        <p:spPr>
          <a:xfrm>
            <a:off x="6840188" y="3426146"/>
            <a:ext cx="5347632" cy="123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ea typeface="+mn-lt"/>
                <a:cs typeface="+mn-lt"/>
              </a:rPr>
              <a:t>L'andamento dell'Inviluppo dei Massimi del </a:t>
            </a:r>
            <a:r>
              <a:rPr lang="it-IT" sz="1400" i="1">
                <a:ea typeface="+mn-lt"/>
                <a:cs typeface="+mn-lt"/>
              </a:rPr>
              <a:t>RMS</a:t>
            </a:r>
            <a:r>
              <a:rPr lang="it-IT" sz="1400">
                <a:ea typeface="+mn-lt"/>
                <a:cs typeface="+mn-lt"/>
              </a:rPr>
              <a:t> mostra un </a:t>
            </a:r>
            <a:r>
              <a:rPr lang="it-IT" sz="1400" b="1">
                <a:ea typeface="+mn-lt"/>
                <a:cs typeface="+mn-lt"/>
              </a:rPr>
              <a:t>incremento graduale nel tempo</a:t>
            </a:r>
            <a:r>
              <a:rPr lang="it-IT" sz="1400">
                <a:ea typeface="+mn-lt"/>
                <a:cs typeface="+mn-lt"/>
              </a:rPr>
              <a:t>, indicando un aumento progressivo delle vibrazioni nel sistema. Questo </a:t>
            </a:r>
            <a:r>
              <a:rPr lang="it-IT" sz="1400" b="1">
                <a:ea typeface="+mn-lt"/>
                <a:cs typeface="+mn-lt"/>
              </a:rPr>
              <a:t>suggerisce un deterioramento continuo del componente meccanico</a:t>
            </a:r>
            <a:r>
              <a:rPr lang="it-IT" sz="1400">
                <a:ea typeface="+mn-lt"/>
                <a:cs typeface="+mn-lt"/>
              </a:rPr>
              <a:t>, che potrebbe portare a un guasto se non viene effettuata una manutenzione tempestiva.</a:t>
            </a:r>
            <a:endParaRPr lang="it-IT" sz="1400"/>
          </a:p>
        </p:txBody>
      </p:sp>
      <p:pic>
        <p:nvPicPr>
          <p:cNvPr id="7" name="Immagine 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F4D8C2A-1071-8FCA-CB55-84D1E2DA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6" y="4806006"/>
            <a:ext cx="11653520" cy="1902097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757D032F-86EC-FBAD-5D7B-D9254BB9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8" y="923499"/>
            <a:ext cx="6520405" cy="355156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DDFF56-3BCB-CE33-162D-4EAFB4D59DE7}"/>
              </a:ext>
            </a:extLst>
          </p:cNvPr>
          <p:cNvSpPr txBox="1"/>
          <p:nvPr/>
        </p:nvSpPr>
        <p:spPr>
          <a:xfrm>
            <a:off x="6948026" y="1492360"/>
            <a:ext cx="512861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it-IT" sz="1400">
                <a:ea typeface="+mn-lt"/>
                <a:cs typeface="+mn-lt"/>
              </a:rPr>
              <a:t>Abbiamo eliminato il primo picco del </a:t>
            </a:r>
            <a:r>
              <a:rPr lang="it-IT" sz="1400" i="1">
                <a:ea typeface="+mn-lt"/>
                <a:cs typeface="+mn-lt"/>
              </a:rPr>
              <a:t>RMS</a:t>
            </a:r>
            <a:r>
              <a:rPr lang="it-IT" sz="1400">
                <a:ea typeface="+mn-lt"/>
                <a:cs typeface="+mn-lt"/>
              </a:rPr>
              <a:t> perché potrebbe rappresentare un'anomalia iniziale dovuta a rumore o condizioni transitorie che non sono indicative del comportamento normale del segnale e che, se non rimosso, rischierebbe di </a:t>
            </a:r>
            <a:r>
              <a:rPr lang="it-IT" sz="1400" b="1">
                <a:ea typeface="+mn-lt"/>
                <a:cs typeface="+mn-lt"/>
              </a:rPr>
              <a:t>sovrastimare</a:t>
            </a:r>
            <a:r>
              <a:rPr lang="it-IT" sz="1400">
                <a:ea typeface="+mn-lt"/>
                <a:cs typeface="+mn-lt"/>
              </a:rPr>
              <a:t> o </a:t>
            </a:r>
            <a:r>
              <a:rPr lang="it-IT" sz="1400" b="1">
                <a:ea typeface="+mn-lt"/>
                <a:cs typeface="+mn-lt"/>
              </a:rPr>
              <a:t>sottostimare</a:t>
            </a:r>
            <a:r>
              <a:rPr lang="it-IT" sz="1400">
                <a:ea typeface="+mn-lt"/>
                <a:cs typeface="+mn-lt"/>
              </a:rPr>
              <a:t> erroneamente la stima del </a:t>
            </a:r>
            <a:r>
              <a:rPr lang="it-IT" sz="1400" i="1" err="1">
                <a:ea typeface="+mn-lt"/>
                <a:cs typeface="+mn-lt"/>
              </a:rPr>
              <a:t>Remaining</a:t>
            </a:r>
            <a:r>
              <a:rPr lang="it-IT" sz="1400" i="1">
                <a:ea typeface="+mn-lt"/>
                <a:cs typeface="+mn-lt"/>
              </a:rPr>
              <a:t> </a:t>
            </a:r>
            <a:r>
              <a:rPr lang="it-IT" sz="1400" i="1" err="1">
                <a:ea typeface="+mn-lt"/>
                <a:cs typeface="+mn-lt"/>
              </a:rPr>
              <a:t>Useful</a:t>
            </a:r>
            <a:r>
              <a:rPr lang="it-IT" sz="1400" i="1">
                <a:ea typeface="+mn-lt"/>
                <a:cs typeface="+mn-lt"/>
              </a:rPr>
              <a:t> Life</a:t>
            </a:r>
            <a:r>
              <a:rPr lang="it-IT" sz="1400">
                <a:ea typeface="+mn-lt"/>
                <a:cs typeface="+mn-lt"/>
              </a:rPr>
              <a:t> (RUL).</a:t>
            </a:r>
            <a:endParaRPr lang="it-IT" sz="1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D22BFD90-E4CA-AA86-7DE3-118A1AE70F38}"/>
                  </a:ext>
                </a:extLst>
              </p14:cNvPr>
              <p14:cNvContentPartPr/>
              <p14:nvPr/>
            </p14:nvContentPartPr>
            <p14:xfrm>
              <a:off x="2430683" y="3993265"/>
              <a:ext cx="144096" cy="38384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D22BFD90-E4CA-AA86-7DE3-118A1AE70F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782" y="3885646"/>
                <a:ext cx="251539" cy="2532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00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44731-D3AA-897A-DDD4-BEEEFC7B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191505"/>
            <a:ext cx="7023904" cy="505690"/>
          </a:xfrm>
        </p:spPr>
        <p:txBody>
          <a:bodyPr>
            <a:normAutofit/>
          </a:bodyPr>
          <a:lstStyle/>
          <a:p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Calcolo del tasso di crescita medio dei picchi recenti:</a:t>
            </a:r>
            <a:endParaRPr lang="it-IT" sz="2400">
              <a:solidFill>
                <a:schemeClr val="accent3"/>
              </a:solidFill>
            </a:endParaRPr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07F5266-9238-59D6-FA40-FE994AD6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92" b="952"/>
          <a:stretch/>
        </p:blipFill>
        <p:spPr>
          <a:xfrm>
            <a:off x="5147793" y="764883"/>
            <a:ext cx="6924506" cy="1727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63A73A-B7A8-02B0-D89A-5DB07672316F}"/>
              </a:ext>
            </a:extLst>
          </p:cNvPr>
          <p:cNvSpPr txBox="1"/>
          <p:nvPr/>
        </p:nvSpPr>
        <p:spPr>
          <a:xfrm>
            <a:off x="152400" y="760071"/>
            <a:ext cx="481699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Questa sezione seleziona un minimo di 20 picchi più recenti (o meno, se ci sono meno di 20 picchi) e si utilizza un </a:t>
            </a:r>
            <a:r>
              <a:rPr lang="it-IT" sz="1600" err="1"/>
              <a:t>fit</a:t>
            </a:r>
            <a:r>
              <a:rPr lang="it-IT" sz="1600"/>
              <a:t> lineare per calcolare il tasso di crescita medio di questi picchi. Questo tasso di crescita (</a:t>
            </a:r>
            <a:r>
              <a:rPr lang="it-IT" sz="1600" i="1" err="1"/>
              <a:t>growthRate</a:t>
            </a:r>
            <a:r>
              <a:rPr lang="it-IT" sz="1600"/>
              <a:t>) viene utilizzato per prevedere l'andamento futuro dei picchi.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A28108B-B847-3D6C-0A91-C43B6A5ACAF1}"/>
              </a:ext>
            </a:extLst>
          </p:cNvPr>
          <p:cNvSpPr txBox="1">
            <a:spLocks/>
          </p:cNvSpPr>
          <p:nvPr/>
        </p:nvSpPr>
        <p:spPr>
          <a:xfrm>
            <a:off x="-2894" y="2494866"/>
            <a:ext cx="5384158" cy="505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Conversione del tempo di </a:t>
            </a:r>
            <a:r>
              <a:rPr lang="it-IT" sz="2400" i="1" err="1">
                <a:solidFill>
                  <a:schemeClr val="accent3"/>
                </a:solidFill>
                <a:ea typeface="+mj-lt"/>
                <a:cs typeface="+mj-lt"/>
              </a:rPr>
              <a:t>locs</a:t>
            </a:r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 in secondi:</a:t>
            </a:r>
            <a:endParaRPr lang="it-IT">
              <a:solidFill>
                <a:schemeClr val="accent3"/>
              </a:solidFill>
              <a:ea typeface="+mj-lt"/>
              <a:cs typeface="+mj-lt"/>
            </a:endParaRPr>
          </a:p>
        </p:txBody>
      </p:sp>
      <p:pic>
        <p:nvPicPr>
          <p:cNvPr id="8" name="Immagine 7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C1996167-AE6D-A456-00BB-6BE05A669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40" y="2708841"/>
            <a:ext cx="3278410" cy="979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EEDC020-3FD7-6698-427C-FD133956D7CC}"/>
              </a:ext>
            </a:extLst>
          </p:cNvPr>
          <p:cNvSpPr txBox="1"/>
          <p:nvPr/>
        </p:nvSpPr>
        <p:spPr>
          <a:xfrm>
            <a:off x="-1928" y="2911034"/>
            <a:ext cx="86366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Qui, le posizioni dei picchi (</a:t>
            </a:r>
            <a:r>
              <a:rPr lang="it-IT" sz="1600" err="1"/>
              <a:t>locs</a:t>
            </a:r>
            <a:r>
              <a:rPr lang="it-IT" sz="1600"/>
              <a:t>) vengono convertite in unità di tempo (secondi), basandosi sul tempo totale di acquisizione del segnale e sul numero totale di campioni.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3360996-5641-6DF2-A022-F4A89822C656}"/>
              </a:ext>
            </a:extLst>
          </p:cNvPr>
          <p:cNvSpPr txBox="1">
            <a:spLocks/>
          </p:cNvSpPr>
          <p:nvPr/>
        </p:nvSpPr>
        <p:spPr>
          <a:xfrm>
            <a:off x="-2895" y="3546233"/>
            <a:ext cx="5384158" cy="505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Proiezione del M</a:t>
            </a:r>
            <a:r>
              <a:rPr lang="it-IT" sz="2400" i="1">
                <a:solidFill>
                  <a:schemeClr val="accent3"/>
                </a:solidFill>
                <a:ea typeface="+mj-lt"/>
                <a:cs typeface="+mj-lt"/>
              </a:rPr>
              <a:t>ax </a:t>
            </a:r>
            <a:r>
              <a:rPr lang="it-IT" sz="2400" i="1" err="1">
                <a:solidFill>
                  <a:schemeClr val="accent3"/>
                </a:solidFill>
                <a:ea typeface="+mj-lt"/>
                <a:cs typeface="+mj-lt"/>
              </a:rPr>
              <a:t>Envelope</a:t>
            </a:r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 nel futuro:</a:t>
            </a:r>
            <a:endParaRPr lang="it-IT">
              <a:solidFill>
                <a:schemeClr val="accent3"/>
              </a:solidFill>
              <a:ea typeface="+mj-lt"/>
              <a:cs typeface="+mj-lt"/>
            </a:endParaRPr>
          </a:p>
        </p:txBody>
      </p:sp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C6C5FEB-C5EB-C126-DCE2-8FBB06AC5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343" y="4047522"/>
            <a:ext cx="8340405" cy="269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AC83050-A2FA-A21A-18BE-14102425AC1F}"/>
              </a:ext>
            </a:extLst>
          </p:cNvPr>
          <p:cNvSpPr txBox="1"/>
          <p:nvPr/>
        </p:nvSpPr>
        <p:spPr>
          <a:xfrm>
            <a:off x="113818" y="4049211"/>
            <a:ext cx="33991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Questa sezione proietta l'inviluppo dei massimi nel futuro fino a quando non supera la soglia del 130%. Utilizza un incremento progressivo del tempo di proiezione fino a trovare il punto in cui l'inviluppo dei massimi supera la soglia, determinando così il tempo rimanente fino al superamento della soglia stessa.</a:t>
            </a:r>
          </a:p>
        </p:txBody>
      </p:sp>
    </p:spTree>
    <p:extLst>
      <p:ext uri="{BB962C8B-B14F-4D97-AF65-F5344CB8AC3E}">
        <p14:creationId xmlns:p14="http://schemas.microsoft.com/office/powerpoint/2010/main" val="218457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F8E1C05-6749-F843-E72F-73E691D4F02D}"/>
              </a:ext>
            </a:extLst>
          </p:cNvPr>
          <p:cNvSpPr txBox="1">
            <a:spLocks/>
          </p:cNvSpPr>
          <p:nvPr/>
        </p:nvSpPr>
        <p:spPr>
          <a:xfrm>
            <a:off x="-965" y="191505"/>
            <a:ext cx="7023904" cy="505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Determinazione del tempo di superamento della soglia e calcolo del RUL:</a:t>
            </a:r>
            <a:endParaRPr lang="it-IT">
              <a:solidFill>
                <a:schemeClr val="accent3"/>
              </a:solidFill>
              <a:ea typeface="+mj-lt"/>
              <a:cs typeface="+mj-lt"/>
            </a:endParaRPr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EF6FFAD-4A17-9F63-DB6F-764A208B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15" y="696426"/>
            <a:ext cx="8403944" cy="1804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A1947F-E37B-39FF-33BE-36CB3CC7CCA8}"/>
              </a:ext>
            </a:extLst>
          </p:cNvPr>
          <p:cNvSpPr txBox="1"/>
          <p:nvPr/>
        </p:nvSpPr>
        <p:spPr>
          <a:xfrm>
            <a:off x="213231" y="701554"/>
            <a:ext cx="344732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Il tempo al superamento della soglia viene convertito in secondi e utilizzato per calcolare il </a:t>
            </a:r>
            <a:r>
              <a:rPr lang="it-IT" sz="1600" i="1" err="1"/>
              <a:t>Remaining</a:t>
            </a:r>
            <a:r>
              <a:rPr lang="it-IT" sz="1600" i="1"/>
              <a:t> </a:t>
            </a:r>
            <a:r>
              <a:rPr lang="it-IT" sz="1600" i="1" err="1"/>
              <a:t>Useful</a:t>
            </a:r>
            <a:r>
              <a:rPr lang="it-IT" sz="1600" i="1"/>
              <a:t> Life</a:t>
            </a:r>
            <a:r>
              <a:rPr lang="it-IT" sz="1600"/>
              <a:t> (RUL). Se l'inviluppo dei massimi non supera la soglia nel periodo di proiezione massimo, viene notificato.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B96AFBF-9A71-1EAA-8D5A-1EC9F6DA42DF}"/>
              </a:ext>
            </a:extLst>
          </p:cNvPr>
          <p:cNvSpPr txBox="1">
            <a:spLocks/>
          </p:cNvSpPr>
          <p:nvPr/>
        </p:nvSpPr>
        <p:spPr>
          <a:xfrm>
            <a:off x="1478" y="2632734"/>
            <a:ext cx="7023904" cy="505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Plot dei Valori del RMS, dell'Inviluppo dei Massimi e della Proiezione Futura:</a:t>
            </a:r>
            <a:endParaRPr lang="it-IT">
              <a:solidFill>
                <a:schemeClr val="accent3"/>
              </a:solidFill>
              <a:ea typeface="+mj-lt"/>
              <a:cs typeface="+mj-lt"/>
            </a:endParaRPr>
          </a:p>
        </p:txBody>
      </p:sp>
      <p:pic>
        <p:nvPicPr>
          <p:cNvPr id="9" name="Immagine 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3118DE1-1AD8-0C30-E42C-FB8F6E39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585" y="3141911"/>
            <a:ext cx="6619732" cy="3540347"/>
          </a:xfrm>
          <a:prstGeom prst="rect">
            <a:avLst/>
          </a:prstGeom>
        </p:spPr>
      </p:pic>
      <p:pic>
        <p:nvPicPr>
          <p:cNvPr id="10" name="Immagine 9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54A36729-2447-C975-6938-B4EAEB4E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8299"/>
            <a:ext cx="5508867" cy="2918576"/>
          </a:xfrm>
          <a:prstGeom prst="rect">
            <a:avLst/>
          </a:prstGeom>
        </p:spPr>
      </p:pic>
      <p:pic>
        <p:nvPicPr>
          <p:cNvPr id="2" name="Immagine 1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0F9BA70-983A-E685-E6AB-5616701D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97" y="3100388"/>
            <a:ext cx="51149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3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106A7-CD59-329F-7AEB-63748B6F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916141"/>
            <a:ext cx="11265309" cy="1303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>
                <a:ea typeface="+mn-lt"/>
                <a:cs typeface="+mn-lt"/>
              </a:rPr>
              <a:t>Analogamente al </a:t>
            </a:r>
            <a:r>
              <a:rPr lang="it-IT" sz="1600" i="1">
                <a:ea typeface="+mn-lt"/>
                <a:cs typeface="+mn-lt"/>
              </a:rPr>
              <a:t>RUL</a:t>
            </a:r>
            <a:r>
              <a:rPr lang="it-IT" sz="1600">
                <a:ea typeface="+mn-lt"/>
                <a:cs typeface="+mn-lt"/>
              </a:rPr>
              <a:t> calcolato con il </a:t>
            </a:r>
            <a:r>
              <a:rPr lang="it-IT" sz="1600" i="1">
                <a:ea typeface="+mn-lt"/>
                <a:cs typeface="+mn-lt"/>
              </a:rPr>
              <a:t>RMS</a:t>
            </a:r>
            <a:r>
              <a:rPr lang="it-IT" sz="1600">
                <a:ea typeface="+mn-lt"/>
                <a:cs typeface="+mn-lt"/>
              </a:rPr>
              <a:t>, inizieremo caricando i file di dati ed impostando il parametro che determina il numero di picchi da considerare nell'analisi. Verificheremo quindi l'esistenza della variabile </a:t>
            </a:r>
            <a:r>
              <a:rPr lang="it-IT" sz="1600">
                <a:latin typeface="Consolas"/>
                <a:ea typeface="+mn-lt"/>
                <a:cs typeface="+mn-lt"/>
              </a:rPr>
              <a:t>FeatureTable1</a:t>
            </a:r>
            <a:r>
              <a:rPr lang="it-IT" sz="1600">
                <a:ea typeface="+mn-lt"/>
                <a:cs typeface="+mn-lt"/>
              </a:rPr>
              <a:t> nel workspace MATLAB. Una volta confermata la presenza della variabile, estrarremo i valori relativi al</a:t>
            </a:r>
            <a:r>
              <a:rPr lang="it-IT" sz="1600" i="1">
                <a:ea typeface="+mn-lt"/>
                <a:cs typeface="+mn-lt"/>
              </a:rPr>
              <a:t> Crest </a:t>
            </a:r>
            <a:r>
              <a:rPr lang="it-IT" sz="1600" i="1" err="1">
                <a:ea typeface="+mn-lt"/>
                <a:cs typeface="+mn-lt"/>
              </a:rPr>
              <a:t>Factor</a:t>
            </a:r>
            <a:r>
              <a:rPr lang="it-IT" sz="1600">
                <a:ea typeface="+mn-lt"/>
                <a:cs typeface="+mn-lt"/>
              </a:rPr>
              <a:t> e procederemo ad identificare i picchi significativi di questi valori. Successivamente, limiteremo il numero di picchi considerati per l'analisi e calcoleremo l'inviluppo dei massimi per il </a:t>
            </a:r>
            <a:r>
              <a:rPr lang="it-IT" sz="1600" i="1">
                <a:ea typeface="+mn-lt"/>
                <a:cs typeface="+mn-lt"/>
              </a:rPr>
              <a:t>Crest </a:t>
            </a:r>
            <a:r>
              <a:rPr lang="it-IT" sz="1600" i="1" err="1">
                <a:ea typeface="+mn-lt"/>
                <a:cs typeface="+mn-lt"/>
              </a:rPr>
              <a:t>Factor</a:t>
            </a:r>
            <a:r>
              <a:rPr lang="it-IT" sz="1600">
                <a:ea typeface="+mn-lt"/>
                <a:cs typeface="+mn-lt"/>
              </a:rPr>
              <a:t>, utilizzando questi dati per le proiezioni future.</a:t>
            </a:r>
          </a:p>
          <a:p>
            <a:endParaRPr lang="it-IT" sz="160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1DE43991-F6CE-48FD-9D5A-37A87D5E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9" y="102983"/>
            <a:ext cx="6480174" cy="592500"/>
          </a:xfrm>
        </p:spPr>
        <p:txBody>
          <a:bodyPr>
            <a:normAutofit fontScale="90000"/>
          </a:bodyPr>
          <a:lstStyle/>
          <a:p>
            <a:r>
              <a:rPr lang="it-IT" sz="3600">
                <a:solidFill>
                  <a:schemeClr val="accent3"/>
                </a:solidFill>
              </a:rPr>
              <a:t>Calcolo RUL in base al Crest </a:t>
            </a:r>
            <a:r>
              <a:rPr lang="it-IT" sz="3600" err="1">
                <a:solidFill>
                  <a:schemeClr val="accent3"/>
                </a:solidFill>
              </a:rPr>
              <a:t>Factor</a:t>
            </a:r>
            <a:r>
              <a:rPr lang="it-IT" sz="360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5E2550D-1B72-2515-38E2-524119BCEF4A}"/>
              </a:ext>
            </a:extLst>
          </p:cNvPr>
          <p:cNvSpPr txBox="1">
            <a:spLocks/>
          </p:cNvSpPr>
          <p:nvPr/>
        </p:nvSpPr>
        <p:spPr>
          <a:xfrm>
            <a:off x="133749" y="2332447"/>
            <a:ext cx="5963981" cy="5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>
                <a:solidFill>
                  <a:schemeClr val="accent3"/>
                </a:solidFill>
                <a:ea typeface="+mj-lt"/>
                <a:cs typeface="+mj-lt"/>
              </a:rPr>
              <a:t>Calcolo dell'inviluppo dei massimi e della soglia:</a:t>
            </a:r>
            <a:endParaRPr lang="it-IT"/>
          </a:p>
        </p:txBody>
      </p:sp>
      <p:pic>
        <p:nvPicPr>
          <p:cNvPr id="9" name="Immagine 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AF550742-6FB3-73D7-DBA3-346F28D84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81" b="32796"/>
          <a:stretch/>
        </p:blipFill>
        <p:spPr>
          <a:xfrm>
            <a:off x="916051" y="4678661"/>
            <a:ext cx="9632335" cy="1791393"/>
          </a:xfrm>
          <a:prstGeom prst="rect">
            <a:avLst/>
          </a:prstGeom>
        </p:spPr>
      </p:pic>
      <p:pic>
        <p:nvPicPr>
          <p:cNvPr id="11" name="Immagine 10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D2FA1221-1541-55EE-8027-AADF5E9F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28" y="3051207"/>
            <a:ext cx="6455492" cy="105235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C471A1-A833-5C09-1DC9-CBF1C0F7288B}"/>
              </a:ext>
            </a:extLst>
          </p:cNvPr>
          <p:cNvSpPr txBox="1"/>
          <p:nvPr/>
        </p:nvSpPr>
        <p:spPr>
          <a:xfrm>
            <a:off x="250722" y="2917722"/>
            <a:ext cx="47096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/>
              <a:t>Questa sezione calcola l'inviluppo dei massimi interpolando i picchi e le loro posizioni lungo tutto il segnale del </a:t>
            </a:r>
            <a:r>
              <a:rPr lang="it-IT" sz="1600" i="1"/>
              <a:t>Crest </a:t>
            </a:r>
            <a:r>
              <a:rPr lang="it-IT" sz="1600" i="1" err="1"/>
              <a:t>Factor</a:t>
            </a:r>
            <a:r>
              <a:rPr lang="it-IT" sz="1600"/>
              <a:t>. Inoltre, calcola la soglia del 130% basata sulla media dei primi 10 picchi (o meno se ci sono meno di 10 picchi).</a:t>
            </a:r>
          </a:p>
        </p:txBody>
      </p:sp>
    </p:spTree>
    <p:extLst>
      <p:ext uri="{BB962C8B-B14F-4D97-AF65-F5344CB8AC3E}">
        <p14:creationId xmlns:p14="http://schemas.microsoft.com/office/powerpoint/2010/main" val="417188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7872C27D-EAE6-95B0-598F-EBE61A12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30" y="3566269"/>
            <a:ext cx="5971302" cy="322469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F8962B-9C03-ED39-3512-897B07A0D513}"/>
              </a:ext>
            </a:extLst>
          </p:cNvPr>
          <p:cNvSpPr txBox="1"/>
          <p:nvPr/>
        </p:nvSpPr>
        <p:spPr>
          <a:xfrm>
            <a:off x="104172" y="75235"/>
            <a:ext cx="69390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rgbClr val="196B24"/>
                </a:solidFill>
                <a:latin typeface="Aptos Display"/>
              </a:rPr>
              <a:t>Calcolo RUL in base al Crest Factor.</a:t>
            </a:r>
            <a:r>
              <a:rPr lang="it-IT" sz="3200">
                <a:latin typeface="Aptos Display"/>
              </a:rPr>
              <a:t>​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56FC2A-A31A-FE1A-5DF8-0704E72C001F}"/>
              </a:ext>
            </a:extLst>
          </p:cNvPr>
          <p:cNvSpPr txBox="1"/>
          <p:nvPr/>
        </p:nvSpPr>
        <p:spPr>
          <a:xfrm>
            <a:off x="306729" y="808299"/>
            <a:ext cx="1133740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/>
              <a:t>Analogamente al caso del </a:t>
            </a:r>
            <a:r>
              <a:rPr lang="it-IT" sz="1600" i="1"/>
              <a:t>RMS</a:t>
            </a:r>
            <a:r>
              <a:rPr lang="it-IT" sz="1600"/>
              <a:t>, per calcolare la </a:t>
            </a:r>
            <a:r>
              <a:rPr lang="it-IT" sz="1600" i="1"/>
              <a:t>RUL</a:t>
            </a:r>
            <a:r>
              <a:rPr lang="it-IT" sz="1600"/>
              <a:t> basata sul </a:t>
            </a:r>
            <a:r>
              <a:rPr lang="it-IT" sz="1600" i="1"/>
              <a:t>Crest </a:t>
            </a:r>
            <a:r>
              <a:rPr lang="it-IT" sz="1600" i="1" err="1"/>
              <a:t>Factor</a:t>
            </a:r>
            <a:r>
              <a:rPr lang="it-IT" sz="1600"/>
              <a:t>, procederemo calcolando il tasso di crescita medio dei picchi recenti. Successivamente, convertiremo il tempo delle posizioni dei picchi in secondi e proietteremo l'inviluppo dei massimi nel futuro. Questo ci permetterà di ottenere la </a:t>
            </a:r>
            <a:r>
              <a:rPr lang="it-IT" sz="1600" i="1"/>
              <a:t>RUL</a:t>
            </a:r>
            <a:r>
              <a:rPr lang="it-IT" sz="1600"/>
              <a:t> espressa in secondi.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86DAD3-1CD6-C729-D6B2-30DB319154B5}"/>
              </a:ext>
            </a:extLst>
          </p:cNvPr>
          <p:cNvSpPr txBox="1"/>
          <p:nvPr/>
        </p:nvSpPr>
        <p:spPr>
          <a:xfrm>
            <a:off x="306729" y="1712958"/>
            <a:ext cx="1133740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>
                <a:ea typeface="+mn-lt"/>
                <a:cs typeface="+mn-lt"/>
              </a:rPr>
              <a:t>In particolare, otterremmo un valore della </a:t>
            </a:r>
            <a:r>
              <a:rPr lang="it-IT" sz="1600" i="1">
                <a:ea typeface="+mn-lt"/>
                <a:cs typeface="+mn-lt"/>
              </a:rPr>
              <a:t>RUL</a:t>
            </a:r>
            <a:r>
              <a:rPr lang="it-IT" sz="1600">
                <a:ea typeface="+mn-lt"/>
                <a:cs typeface="+mn-lt"/>
              </a:rPr>
              <a:t> nettamente più basso rispetto a quello ottenuto mediante lo studio dei valori dell'</a:t>
            </a:r>
            <a:r>
              <a:rPr lang="it-IT" sz="1600" i="1">
                <a:ea typeface="+mn-lt"/>
                <a:cs typeface="+mn-lt"/>
              </a:rPr>
              <a:t>RMS</a:t>
            </a:r>
            <a:r>
              <a:rPr lang="it-IT" sz="1600">
                <a:ea typeface="+mn-lt"/>
                <a:cs typeface="+mn-lt"/>
              </a:rPr>
              <a:t>. Questo è dovuto al fatto che il </a:t>
            </a:r>
            <a:r>
              <a:rPr lang="it-IT" sz="1600" i="1">
                <a:ea typeface="+mn-lt"/>
                <a:cs typeface="+mn-lt"/>
              </a:rPr>
              <a:t>Crest </a:t>
            </a:r>
            <a:r>
              <a:rPr lang="it-IT" sz="1600" i="1" err="1">
                <a:ea typeface="+mn-lt"/>
                <a:cs typeface="+mn-lt"/>
              </a:rPr>
              <a:t>Factor</a:t>
            </a:r>
            <a:r>
              <a:rPr lang="it-IT" sz="1600">
                <a:ea typeface="+mn-lt"/>
                <a:cs typeface="+mn-lt"/>
              </a:rPr>
              <a:t> è un parametro che rileva e mette in evidenza la presenza di picchi anomali o transitori nel segnale. Un alto </a:t>
            </a:r>
            <a:r>
              <a:rPr lang="it-IT" sz="1600" i="1">
                <a:ea typeface="+mn-lt"/>
                <a:cs typeface="+mn-lt"/>
              </a:rPr>
              <a:t>Crest </a:t>
            </a:r>
            <a:r>
              <a:rPr lang="it-IT" sz="1600" i="1" err="1">
                <a:ea typeface="+mn-lt"/>
                <a:cs typeface="+mn-lt"/>
              </a:rPr>
              <a:t>Factor</a:t>
            </a:r>
            <a:r>
              <a:rPr lang="it-IT" sz="1600">
                <a:ea typeface="+mn-lt"/>
                <a:cs typeface="+mn-lt"/>
              </a:rPr>
              <a:t> indica la presenza di picchi elevati rispetto al valore medio del segnale. E quindi è indice di un funzionamento molto </a:t>
            </a:r>
            <a:r>
              <a:rPr lang="it-IT" sz="1600" err="1">
                <a:ea typeface="+mn-lt"/>
                <a:cs typeface="+mn-lt"/>
              </a:rPr>
              <a:t>strssante</a:t>
            </a:r>
            <a:r>
              <a:rPr lang="it-IT" sz="1600">
                <a:ea typeface="+mn-lt"/>
                <a:cs typeface="+mn-lt"/>
              </a:rPr>
              <a:t> per il componente meccanico.</a:t>
            </a:r>
          </a:p>
        </p:txBody>
      </p:sp>
      <p:pic>
        <p:nvPicPr>
          <p:cNvPr id="9" name="Immagine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4613E85-C5EB-1017-8147-A8F0FFE9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0368"/>
            <a:ext cx="6096001" cy="3240007"/>
          </a:xfrm>
          <a:prstGeom prst="rect">
            <a:avLst/>
          </a:prstGeom>
        </p:spPr>
      </p:pic>
      <p:pic>
        <p:nvPicPr>
          <p:cNvPr id="10" name="Immagine 9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67D51E7-3075-FD74-D229-B726DDE84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27" y="2925557"/>
            <a:ext cx="5143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2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EA17D-8717-D8B8-F415-A1E87BCF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err="1">
                <a:solidFill>
                  <a:srgbClr val="C05708"/>
                </a:solidFill>
              </a:rPr>
              <a:t>Vibration</a:t>
            </a:r>
            <a:r>
              <a:rPr lang="it-IT" sz="4000">
                <a:solidFill>
                  <a:srgbClr val="C05708"/>
                </a:solidFill>
              </a:rPr>
              <a:t> plot utilizzando </a:t>
            </a:r>
            <a:r>
              <a:rPr lang="it-IT" sz="4000" err="1">
                <a:solidFill>
                  <a:srgbClr val="C05708"/>
                </a:solidFill>
              </a:rPr>
              <a:t>signal</a:t>
            </a:r>
            <a:r>
              <a:rPr lang="it-IT" sz="4000">
                <a:solidFill>
                  <a:srgbClr val="C05708"/>
                </a:solidFill>
              </a:rPr>
              <a:t> trace</a:t>
            </a:r>
          </a:p>
        </p:txBody>
      </p:sp>
      <p:pic>
        <p:nvPicPr>
          <p:cNvPr id="4" name="Segnaposto contenuto 3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BE2E2393-9554-751B-C846-06727699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39" y="1682750"/>
            <a:ext cx="7035545" cy="432620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B10A81-4196-16D2-C052-3DCDE77E481D}"/>
              </a:ext>
            </a:extLst>
          </p:cNvPr>
          <p:cNvSpPr txBox="1"/>
          <p:nvPr/>
        </p:nvSpPr>
        <p:spPr>
          <a:xfrm>
            <a:off x="7616966" y="1707301"/>
            <a:ext cx="4307674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Una volta esportati i dati li plottiamo senza lavorarli utilizzando la funzione </a:t>
            </a:r>
            <a:r>
              <a:rPr lang="it-IT" sz="2200" err="1"/>
              <a:t>signal</a:t>
            </a:r>
            <a:r>
              <a:rPr lang="it-IT" sz="2200"/>
              <a:t> trace. </a:t>
            </a:r>
          </a:p>
          <a:p>
            <a:r>
              <a:rPr lang="it-IT" sz="2200"/>
              <a:t>Il segnale grezzo in verità non è molto utile, possiamo notare che l'ampiezza aumenta nel tempo e che quindi probabilmente c'è un guasto.</a:t>
            </a:r>
          </a:p>
          <a:p>
            <a:r>
              <a:rPr lang="it-IT" sz="2200"/>
              <a:t>Per poter fare la RUL noi frammentiamo questo segnale con frame size = 0.21 s e frame rate = 0.21s (0.21s è il tempo di acquisizione dei dati)</a:t>
            </a:r>
          </a:p>
        </p:txBody>
      </p:sp>
    </p:spTree>
    <p:extLst>
      <p:ext uri="{BB962C8B-B14F-4D97-AF65-F5344CB8AC3E}">
        <p14:creationId xmlns:p14="http://schemas.microsoft.com/office/powerpoint/2010/main" val="2715744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8AF471-E6C0-2ED8-6D4A-7DADE8A8C611}"/>
              </a:ext>
            </a:extLst>
          </p:cNvPr>
          <p:cNvSpPr txBox="1"/>
          <p:nvPr/>
        </p:nvSpPr>
        <p:spPr>
          <a:xfrm>
            <a:off x="209039" y="156326"/>
            <a:ext cx="65242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rgbClr val="196B24"/>
                </a:solidFill>
                <a:latin typeface="Aptos Display"/>
              </a:rPr>
              <a:t>Calcolo RUL in base al </a:t>
            </a:r>
            <a:r>
              <a:rPr lang="it-IT" sz="3200" err="1">
                <a:solidFill>
                  <a:srgbClr val="196B24"/>
                </a:solidFill>
                <a:latin typeface="Aptos Display"/>
              </a:rPr>
              <a:t>Kurtosis</a:t>
            </a:r>
            <a:r>
              <a:rPr lang="it-IT" sz="3200">
                <a:solidFill>
                  <a:srgbClr val="196B24"/>
                </a:solidFill>
                <a:latin typeface="Aptos Display"/>
              </a:rPr>
              <a:t>.</a:t>
            </a:r>
            <a:r>
              <a:rPr lang="it-IT" sz="3200">
                <a:latin typeface="Aptos Display"/>
              </a:rPr>
              <a:t>​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0ABED7-2647-5A1A-F94A-67C8DD6A48CC}"/>
              </a:ext>
            </a:extLst>
          </p:cNvPr>
          <p:cNvSpPr txBox="1"/>
          <p:nvPr/>
        </p:nvSpPr>
        <p:spPr>
          <a:xfrm>
            <a:off x="212292" y="741119"/>
            <a:ext cx="11754292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Analogamente al </a:t>
            </a:r>
            <a:r>
              <a:rPr lang="it-IT" sz="1600" i="1"/>
              <a:t>RUL</a:t>
            </a:r>
            <a:r>
              <a:rPr lang="it-IT" sz="1600"/>
              <a:t> calcolato con il </a:t>
            </a:r>
            <a:r>
              <a:rPr lang="it-IT" sz="1600" i="1"/>
              <a:t>RMS</a:t>
            </a:r>
            <a:r>
              <a:rPr lang="it-IT" sz="1600"/>
              <a:t> o il </a:t>
            </a:r>
            <a:r>
              <a:rPr lang="it-IT" sz="1600" i="1"/>
              <a:t>Crest </a:t>
            </a:r>
            <a:r>
              <a:rPr lang="it-IT" sz="1600" i="1" err="1"/>
              <a:t>Factor</a:t>
            </a:r>
            <a:r>
              <a:rPr lang="it-IT" sz="1600"/>
              <a:t>, il processo per calcolare la</a:t>
            </a:r>
            <a:r>
              <a:rPr lang="it-IT" sz="1600" i="1"/>
              <a:t> RUL</a:t>
            </a:r>
            <a:r>
              <a:rPr lang="it-IT" sz="1600"/>
              <a:t> utilizzando la </a:t>
            </a:r>
            <a:r>
              <a:rPr lang="it-IT" sz="1600" i="1" err="1"/>
              <a:t>Kurtosis</a:t>
            </a:r>
            <a:r>
              <a:rPr lang="it-IT" sz="1600"/>
              <a:t> prevede i seguenti passaggi:</a:t>
            </a:r>
          </a:p>
          <a:p>
            <a:endParaRPr lang="it-IT" sz="1600"/>
          </a:p>
          <a:p>
            <a:pPr>
              <a:buFont typeface=""/>
              <a:buChar char="•"/>
            </a:pPr>
            <a:r>
              <a:rPr lang="it-IT" sz="1600"/>
              <a:t>Caricare i file di dati e impostare il parametro che determina il numero di picchi da considerare nell'analisi.</a:t>
            </a:r>
          </a:p>
          <a:p>
            <a:pPr>
              <a:buFont typeface=""/>
              <a:buChar char="•"/>
            </a:pPr>
            <a:r>
              <a:rPr lang="it-IT" sz="1600"/>
              <a:t>Verificare l'esistenza della variabile FeatureTable1 nel workspace MATLAB.</a:t>
            </a:r>
          </a:p>
          <a:p>
            <a:pPr>
              <a:buFont typeface=""/>
              <a:buChar char="•"/>
            </a:pPr>
            <a:r>
              <a:rPr lang="it-IT" sz="1600"/>
              <a:t>Una volta confermata la presenza della variabile, estrarre i valori relativi alla </a:t>
            </a:r>
            <a:r>
              <a:rPr lang="it-IT" sz="1600" i="1" err="1"/>
              <a:t>Kurtosis</a:t>
            </a:r>
            <a:r>
              <a:rPr lang="it-IT" sz="1600"/>
              <a:t> e procedere a identificare i picchi significativi di questi valori.</a:t>
            </a:r>
          </a:p>
          <a:p>
            <a:pPr>
              <a:buFont typeface=""/>
              <a:buChar char="•"/>
            </a:pPr>
            <a:r>
              <a:rPr lang="it-IT" sz="1600"/>
              <a:t>Limitare il numero di picchi considerati per l'analisi e calcolare l'inviluppo dei massimi per la </a:t>
            </a:r>
            <a:r>
              <a:rPr lang="it-IT" sz="1600" i="1" err="1"/>
              <a:t>Kurtosis</a:t>
            </a:r>
            <a:r>
              <a:rPr lang="it-IT" sz="1600"/>
              <a:t>.</a:t>
            </a:r>
          </a:p>
          <a:p>
            <a:pPr>
              <a:buFont typeface=""/>
              <a:buChar char="•"/>
            </a:pPr>
            <a:r>
              <a:rPr lang="it-IT" sz="1600"/>
              <a:t>Calcolare la soglia del 130% basata sui primi picchi.</a:t>
            </a:r>
          </a:p>
          <a:p>
            <a:pPr>
              <a:buFont typeface=""/>
              <a:buChar char="•"/>
            </a:pPr>
            <a:r>
              <a:rPr lang="it-IT" sz="1600"/>
              <a:t>Calcolare il tasso di crescita medio dei picchi recenti.</a:t>
            </a:r>
          </a:p>
          <a:p>
            <a:pPr>
              <a:buFont typeface=""/>
              <a:buChar char="•"/>
            </a:pPr>
            <a:r>
              <a:rPr lang="it-IT" sz="1600"/>
              <a:t>Convertire il tempo delle posizioni dei picchi in secondi.</a:t>
            </a:r>
          </a:p>
          <a:p>
            <a:pPr>
              <a:buFont typeface=""/>
              <a:buChar char="•"/>
            </a:pPr>
            <a:r>
              <a:rPr lang="it-IT" sz="1600"/>
              <a:t>Proiettare l'inviluppo dei massimi nel futuro fino a quando non supera la soglia del 130%.</a:t>
            </a:r>
          </a:p>
          <a:p>
            <a:pPr>
              <a:buFont typeface=""/>
              <a:buChar char="•"/>
            </a:pPr>
            <a:r>
              <a:rPr lang="it-IT" sz="1600"/>
              <a:t>Determinare il tempo rimanente fino al superamento della soglia e calcolare il </a:t>
            </a:r>
            <a:r>
              <a:rPr lang="it-IT" sz="1600" i="1" err="1"/>
              <a:t>Remaining</a:t>
            </a:r>
            <a:r>
              <a:rPr lang="it-IT" sz="1600" i="1"/>
              <a:t> </a:t>
            </a:r>
            <a:r>
              <a:rPr lang="it-IT" sz="1600" i="1" err="1"/>
              <a:t>Useful</a:t>
            </a:r>
            <a:r>
              <a:rPr lang="it-IT" sz="1600" i="1"/>
              <a:t> Life</a:t>
            </a:r>
            <a:r>
              <a:rPr lang="it-IT" sz="1600"/>
              <a:t> (RUL) espresso in secondi.</a:t>
            </a:r>
          </a:p>
        </p:txBody>
      </p:sp>
      <p:pic>
        <p:nvPicPr>
          <p:cNvPr id="5" name="Immagine 4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BBE8CFC4-C162-AA22-8CD7-1B73A2603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44"/>
          <a:stretch/>
        </p:blipFill>
        <p:spPr>
          <a:xfrm>
            <a:off x="880899" y="4031257"/>
            <a:ext cx="10027920" cy="18076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F9F179-2C54-2E35-6941-1577093BF542}"/>
              </a:ext>
            </a:extLst>
          </p:cNvPr>
          <p:cNvSpPr txBox="1"/>
          <p:nvPr/>
        </p:nvSpPr>
        <p:spPr>
          <a:xfrm>
            <a:off x="142884" y="5936656"/>
            <a:ext cx="61267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ea typeface="+mn-lt"/>
                <a:cs typeface="+mn-lt"/>
              </a:rPr>
              <a:t>I picchi sotto la soglia di 2.1 influenzano significativamente il calcolo della RUL; la loro presenza limitata suggerisce che possano essere considerati </a:t>
            </a:r>
            <a:r>
              <a:rPr lang="it-IT" sz="1600" err="1">
                <a:ea typeface="+mn-lt"/>
                <a:cs typeface="+mn-lt"/>
              </a:rPr>
              <a:t>outlier</a:t>
            </a:r>
            <a:r>
              <a:rPr lang="it-IT" sz="1600">
                <a:ea typeface="+mn-lt"/>
                <a:cs typeface="+mn-lt"/>
              </a:rPr>
              <a:t>.</a:t>
            </a:r>
            <a:endParaRPr lang="it-IT">
              <a:ea typeface="+mn-lt"/>
              <a:cs typeface="+mn-lt"/>
            </a:endParaRPr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DE9ED18C-2B32-99EA-7543-A9355F4C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73" y="6022995"/>
            <a:ext cx="5048250" cy="657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0EAE6AA-D68D-5E41-3F52-35A2D381ABD3}"/>
                  </a:ext>
                </a:extLst>
              </p14:cNvPr>
              <p14:cNvContentPartPr/>
              <p14:nvPr/>
            </p14:nvContentPartPr>
            <p14:xfrm>
              <a:off x="2941898" y="5411164"/>
              <a:ext cx="182196" cy="9645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0EAE6AA-D68D-5E41-3F52-35A2D381AB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7994" y="2517664"/>
                <a:ext cx="289645" cy="57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34434341-56C5-8059-7A3B-AEB08632860C}"/>
                  </a:ext>
                </a:extLst>
              </p14:cNvPr>
              <p14:cNvContentPartPr/>
              <p14:nvPr/>
            </p14:nvContentPartPr>
            <p14:xfrm>
              <a:off x="7311341" y="5372161"/>
              <a:ext cx="258961" cy="10065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34434341-56C5-8059-7A3B-AEB0863286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7391" y="5268040"/>
                <a:ext cx="366502" cy="2179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13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EF182-B4F1-B975-53F1-B4DE7621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11" y="986460"/>
            <a:ext cx="11431929" cy="62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800"/>
              <a:t>Per risolvere il potenziale errore causato dagli </a:t>
            </a:r>
            <a:r>
              <a:rPr lang="it-IT" sz="1800" err="1">
                <a:solidFill>
                  <a:srgbClr val="FF0000"/>
                </a:solidFill>
              </a:rPr>
              <a:t>outlier</a:t>
            </a:r>
            <a:r>
              <a:rPr lang="it-IT" sz="1800"/>
              <a:t>, filtriamo  il nostro segnale imponendo una soglia inferiore pari a 2.1 sotto la quale non consideriamo i picchi e quindi li escludiamo dal calcolo della RUL.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80A03A-086A-3829-69CE-1AEBF4BB4484}"/>
              </a:ext>
            </a:extLst>
          </p:cNvPr>
          <p:cNvSpPr txBox="1"/>
          <p:nvPr/>
        </p:nvSpPr>
        <p:spPr>
          <a:xfrm>
            <a:off x="271542" y="210598"/>
            <a:ext cx="57043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rgbClr val="196B24"/>
                </a:solidFill>
                <a:latin typeface="Aptos Display"/>
              </a:rPr>
              <a:t>Calcolo RUL in base al </a:t>
            </a:r>
            <a:r>
              <a:rPr lang="it-IT" sz="3200" err="1">
                <a:solidFill>
                  <a:srgbClr val="196B24"/>
                </a:solidFill>
                <a:latin typeface="Aptos Display"/>
              </a:rPr>
              <a:t>Kurtosis</a:t>
            </a:r>
            <a:r>
              <a:rPr lang="it-IT" sz="3200">
                <a:solidFill>
                  <a:srgbClr val="196B24"/>
                </a:solidFill>
                <a:latin typeface="Aptos Display"/>
              </a:rPr>
              <a:t>.</a:t>
            </a:r>
            <a:r>
              <a:rPr lang="it-IT" sz="3200">
                <a:latin typeface="Aptos Display"/>
              </a:rPr>
              <a:t>​</a:t>
            </a:r>
            <a:endParaRPr lang="it-IT"/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B5D7FFE-FF1C-BA98-8915-B18013F7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641" y="3077025"/>
            <a:ext cx="6317849" cy="345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5D89C30F-F000-5CA3-A878-3CD197B3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877" y="2103697"/>
            <a:ext cx="3781425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50448C-1697-879A-49ED-77C3DCA21652}"/>
              </a:ext>
            </a:extLst>
          </p:cNvPr>
          <p:cNvSpPr txBox="1"/>
          <p:nvPr/>
        </p:nvSpPr>
        <p:spPr>
          <a:xfrm>
            <a:off x="268148" y="1958944"/>
            <a:ext cx="73871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Questo filtro è utilizzato per filtrare i picchi di un segnale, mantenendo solo quelli che sono maggiori o uguali a un valore soglia specifico, in questo caso 2.1.</a:t>
            </a:r>
          </a:p>
        </p:txBody>
      </p:sp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1B079C04-E2DD-8B60-6AD4-B586743C2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21" y="5630614"/>
            <a:ext cx="52482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1FB96D-D24B-D718-F51D-BEC9BE58AE6A}"/>
              </a:ext>
            </a:extLst>
          </p:cNvPr>
          <p:cNvSpPr txBox="1"/>
          <p:nvPr/>
        </p:nvSpPr>
        <p:spPr>
          <a:xfrm>
            <a:off x="277441" y="3320382"/>
            <a:ext cx="523394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Dato che abbiamo filtrato i valori inferiori a 2.1, l'andamento della </a:t>
            </a:r>
            <a:r>
              <a:rPr lang="it-IT" err="1"/>
              <a:t>Kurtosis</a:t>
            </a:r>
            <a:r>
              <a:rPr lang="it-IT"/>
              <a:t> risulta più costante nel tempo. Questo porta ad un'usura dei componenti più graduale e, di conseguenza, a una RUL più lunga.</a:t>
            </a:r>
          </a:p>
        </p:txBody>
      </p:sp>
    </p:spTree>
    <p:extLst>
      <p:ext uri="{BB962C8B-B14F-4D97-AF65-F5344CB8AC3E}">
        <p14:creationId xmlns:p14="http://schemas.microsoft.com/office/powerpoint/2010/main" val="361043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CFA1F-57A8-A9ED-E3CD-0FAFDFE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solidFill>
                  <a:srgbClr val="C05708"/>
                </a:solidFill>
              </a:rPr>
              <a:t>TSA</a:t>
            </a:r>
          </a:p>
        </p:txBody>
      </p:sp>
      <p:pic>
        <p:nvPicPr>
          <p:cNvPr id="4" name="Segnaposto contenuto 3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138AFE66-4144-D673-E896-DE1F3FA9A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12" y="1707959"/>
            <a:ext cx="7440354" cy="4660901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0150FD-2951-D8DB-BDCA-80B06434CFE5}"/>
              </a:ext>
            </a:extLst>
          </p:cNvPr>
          <p:cNvSpPr txBox="1"/>
          <p:nvPr/>
        </p:nvSpPr>
        <p:spPr>
          <a:xfrm>
            <a:off x="7795261" y="1717884"/>
            <a:ext cx="4116144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Utilizzo il </a:t>
            </a:r>
            <a:r>
              <a:rPr lang="it-IT" sz="2200" err="1"/>
              <a:t>Diagnostic</a:t>
            </a:r>
            <a:r>
              <a:rPr lang="it-IT" sz="2200"/>
              <a:t> feature designer per calcolare la TSA. </a:t>
            </a:r>
          </a:p>
          <a:p>
            <a:r>
              <a:rPr lang="it-IT" sz="2200"/>
              <a:t>La TSA mi calcola la media del segnale su una singola rotazione in modo tale da eliminare il rumore</a:t>
            </a:r>
          </a:p>
          <a:p>
            <a:endParaRPr lang="it-IT" sz="2200"/>
          </a:p>
          <a:p>
            <a:r>
              <a:rPr lang="it-IT" sz="2200"/>
              <a:t>La velocità di rotazione viene impostata a 1800 rpm ovvero la velocità di rotazione dell'albero motore.</a:t>
            </a:r>
          </a:p>
          <a:p>
            <a:endParaRPr lang="it-IT" sz="2200"/>
          </a:p>
          <a:p>
            <a:r>
              <a:rPr lang="it-IT" sz="2200"/>
              <a:t>In figura vedo l'andamento riferito ad un solo picco.</a:t>
            </a:r>
          </a:p>
        </p:txBody>
      </p:sp>
    </p:spTree>
    <p:extLst>
      <p:ext uri="{BB962C8B-B14F-4D97-AF65-F5344CB8AC3E}">
        <p14:creationId xmlns:p14="http://schemas.microsoft.com/office/powerpoint/2010/main" val="392833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CFA1F-57A8-A9ED-E3CD-0FAFDFE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solidFill>
                  <a:srgbClr val="C05708"/>
                </a:solidFill>
              </a:rPr>
              <a:t>TSA</a:t>
            </a:r>
          </a:p>
        </p:txBody>
      </p:sp>
      <p:pic>
        <p:nvPicPr>
          <p:cNvPr id="7" name="Segnaposto contenuto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B21ACAB1-2F51-4C72-E1A7-E90F965D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15" y="1716484"/>
            <a:ext cx="7109629" cy="4055005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C623D0-F3F1-4BDD-3086-0331AFB39060}"/>
              </a:ext>
            </a:extLst>
          </p:cNvPr>
          <p:cNvSpPr txBox="1"/>
          <p:nvPr/>
        </p:nvSpPr>
        <p:spPr>
          <a:xfrm>
            <a:off x="7583594" y="1720536"/>
            <a:ext cx="4129287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Guardo poi la TSA lungo l'intero dominio. </a:t>
            </a:r>
          </a:p>
          <a:p>
            <a:endParaRPr lang="it-IT" sz="2200"/>
          </a:p>
          <a:p>
            <a:r>
              <a:rPr lang="it-IT" sz="2200"/>
              <a:t>Possiamo notare che l'ampiezza delle oscillazioni delle vibrazioni meccaniche aumenta nel tempo.</a:t>
            </a:r>
          </a:p>
          <a:p>
            <a:endParaRPr lang="it-IT" sz="2200"/>
          </a:p>
          <a:p>
            <a:r>
              <a:rPr lang="it-IT" sz="2200"/>
              <a:t>Questo conferma la presenza di un guasto nella nostra trasmissione</a:t>
            </a:r>
          </a:p>
        </p:txBody>
      </p:sp>
    </p:spTree>
    <p:extLst>
      <p:ext uri="{BB962C8B-B14F-4D97-AF65-F5344CB8AC3E}">
        <p14:creationId xmlns:p14="http://schemas.microsoft.com/office/powerpoint/2010/main" val="317046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7E7E8-D360-C123-6744-FF3A389E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solidFill>
                  <a:srgbClr val="C05708"/>
                </a:solidFill>
              </a:rPr>
              <a:t>RMS, </a:t>
            </a:r>
            <a:r>
              <a:rPr lang="it-IT" sz="4000" err="1">
                <a:solidFill>
                  <a:srgbClr val="C05708"/>
                </a:solidFill>
              </a:rPr>
              <a:t>Kurtosis</a:t>
            </a:r>
            <a:r>
              <a:rPr lang="it-IT" sz="4000">
                <a:solidFill>
                  <a:srgbClr val="C05708"/>
                </a:solidFill>
              </a:rPr>
              <a:t> e Crest </a:t>
            </a:r>
            <a:r>
              <a:rPr lang="it-IT" sz="4000" err="1">
                <a:solidFill>
                  <a:srgbClr val="C05708"/>
                </a:solidFill>
              </a:rPr>
              <a:t>Factor</a:t>
            </a:r>
            <a:endParaRPr lang="it-IT"/>
          </a:p>
        </p:txBody>
      </p:sp>
      <p:pic>
        <p:nvPicPr>
          <p:cNvPr id="4" name="Segnaposto contenuto 3" descr="Immagine che contiene testo, schermata, diagramma, Piano&#10;&#10;Descrizione generata automaticamente">
            <a:extLst>
              <a:ext uri="{FF2B5EF4-FFF2-40B4-BE49-F238E27FC236}">
                <a16:creationId xmlns:a16="http://schemas.microsoft.com/office/drawing/2014/main" id="{64B45F39-0CA5-1030-A555-67D404738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48" y="1703916"/>
            <a:ext cx="7243681" cy="397033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95241C-3547-C380-D3F9-8BEC765A8754}"/>
              </a:ext>
            </a:extLst>
          </p:cNvPr>
          <p:cNvSpPr txBox="1"/>
          <p:nvPr/>
        </p:nvSpPr>
        <p:spPr>
          <a:xfrm>
            <a:off x="7848293" y="1694066"/>
            <a:ext cx="414252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Abbiamo successivamente estratto le seguenti feature della TSA:</a:t>
            </a:r>
          </a:p>
          <a:p>
            <a:endParaRPr lang="it-IT"/>
          </a:p>
          <a:p>
            <a:pPr marL="342900" indent="-342900">
              <a:buAutoNum type="arabicParenR"/>
            </a:pPr>
            <a:r>
              <a:rPr lang="it-IT"/>
              <a:t>RMS è il valore quadratico medio</a:t>
            </a:r>
          </a:p>
          <a:p>
            <a:endParaRPr lang="it-IT"/>
          </a:p>
          <a:p>
            <a:r>
              <a:rPr lang="it-IT"/>
              <a:t>2) </a:t>
            </a:r>
            <a:r>
              <a:rPr lang="it-IT" err="1"/>
              <a:t>Kurtosis</a:t>
            </a:r>
            <a:r>
              <a:rPr lang="it-IT"/>
              <a:t> mi mostra la differenza dei miei dati tra il momento alla quarta e il momento alla seconda. Grazie alla </a:t>
            </a:r>
            <a:r>
              <a:rPr lang="it-IT" err="1"/>
              <a:t>kurtosis</a:t>
            </a:r>
            <a:r>
              <a:rPr lang="it-IT"/>
              <a:t> posso capire l'importanza delle code dei miei dati nella distribuzione Gaussiana</a:t>
            </a:r>
          </a:p>
          <a:p>
            <a:endParaRPr lang="it-IT"/>
          </a:p>
          <a:p>
            <a:r>
              <a:rPr lang="it-IT"/>
              <a:t>3) Crest </a:t>
            </a:r>
            <a:r>
              <a:rPr lang="it-IT" err="1"/>
              <a:t>Factor</a:t>
            </a:r>
            <a:r>
              <a:rPr lang="it-IT"/>
              <a:t> consiste nel dividere il picco più alto rilevato e dividerlo per l'RMS </a:t>
            </a:r>
          </a:p>
        </p:txBody>
      </p:sp>
    </p:spTree>
    <p:extLst>
      <p:ext uri="{BB962C8B-B14F-4D97-AF65-F5344CB8AC3E}">
        <p14:creationId xmlns:p14="http://schemas.microsoft.com/office/powerpoint/2010/main" val="407022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7E7E8-D360-C123-6744-FF3A389E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solidFill>
                  <a:srgbClr val="C05708"/>
                </a:solidFill>
              </a:rPr>
              <a:t>RMS, </a:t>
            </a:r>
            <a:r>
              <a:rPr lang="it-IT" sz="4000" err="1">
                <a:solidFill>
                  <a:srgbClr val="C05708"/>
                </a:solidFill>
              </a:rPr>
              <a:t>Kurtosis</a:t>
            </a:r>
            <a:r>
              <a:rPr lang="it-IT" sz="4000">
                <a:solidFill>
                  <a:srgbClr val="C05708"/>
                </a:solidFill>
              </a:rPr>
              <a:t> e Crest </a:t>
            </a:r>
            <a:r>
              <a:rPr lang="it-IT" sz="4000" err="1">
                <a:solidFill>
                  <a:srgbClr val="C05708"/>
                </a:solidFill>
              </a:rPr>
              <a:t>Factor</a:t>
            </a:r>
            <a:endParaRPr lang="it-IT"/>
          </a:p>
        </p:txBody>
      </p:sp>
      <p:pic>
        <p:nvPicPr>
          <p:cNvPr id="7" name="Segnaposto contenuto 6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8AF47A37-56C0-038F-AF3A-F3617385A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99" y="1698625"/>
            <a:ext cx="7121802" cy="423844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95241C-3547-C380-D3F9-8BEC765A8754}"/>
              </a:ext>
            </a:extLst>
          </p:cNvPr>
          <p:cNvSpPr txBox="1"/>
          <p:nvPr/>
        </p:nvSpPr>
        <p:spPr>
          <a:xfrm>
            <a:off x="7848293" y="1694066"/>
            <a:ext cx="36486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Analizziamo come le feature variano nel tempo utilizzando il comando feature trace.</a:t>
            </a:r>
          </a:p>
          <a:p>
            <a:endParaRPr lang="it-IT"/>
          </a:p>
          <a:p>
            <a:r>
              <a:rPr lang="it-IT"/>
              <a:t>Notiamo un andamento crescente, questo mi indica che ho un degradamento monotono crescente del mio sistema  </a:t>
            </a:r>
          </a:p>
        </p:txBody>
      </p:sp>
    </p:spTree>
    <p:extLst>
      <p:ext uri="{BB962C8B-B14F-4D97-AF65-F5344CB8AC3E}">
        <p14:creationId xmlns:p14="http://schemas.microsoft.com/office/powerpoint/2010/main" val="140644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7E7E8-D360-C123-6744-FF3A389E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solidFill>
                  <a:srgbClr val="C05708"/>
                </a:solidFill>
                <a:ea typeface="+mj-lt"/>
                <a:cs typeface="+mj-lt"/>
              </a:rPr>
              <a:t>Power </a:t>
            </a:r>
            <a:r>
              <a:rPr lang="it-IT" sz="4000" err="1">
                <a:solidFill>
                  <a:srgbClr val="C05708"/>
                </a:solidFill>
                <a:ea typeface="+mj-lt"/>
                <a:cs typeface="+mj-lt"/>
              </a:rPr>
              <a:t>spectrum</a:t>
            </a:r>
            <a:endParaRPr lang="it-IT" err="1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95241C-3547-C380-D3F9-8BEC765A8754}"/>
              </a:ext>
            </a:extLst>
          </p:cNvPr>
          <p:cNvSpPr txBox="1"/>
          <p:nvPr/>
        </p:nvSpPr>
        <p:spPr>
          <a:xfrm>
            <a:off x="7848293" y="1682160"/>
            <a:ext cx="410107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Per estrarre le feature </a:t>
            </a:r>
            <a:r>
              <a:rPr lang="it-IT" err="1"/>
              <a:t>spettarli</a:t>
            </a:r>
            <a:r>
              <a:rPr lang="it-IT"/>
              <a:t> devo prima fare un power </a:t>
            </a:r>
            <a:r>
              <a:rPr lang="it-IT" err="1"/>
              <a:t>spectrum</a:t>
            </a:r>
            <a:r>
              <a:rPr lang="it-IT"/>
              <a:t> partendo dalla mia TSA.</a:t>
            </a:r>
          </a:p>
          <a:p>
            <a:endParaRPr lang="it-IT"/>
          </a:p>
          <a:p>
            <a:r>
              <a:rPr lang="it-IT"/>
              <a:t>Scelgo come algoritmo il </a:t>
            </a:r>
            <a:r>
              <a:rPr lang="it-IT" err="1"/>
              <a:t>welch</a:t>
            </a:r>
            <a:r>
              <a:rPr lang="it-IT"/>
              <a:t> </a:t>
            </a:r>
            <a:r>
              <a:rPr lang="it-IT" err="1"/>
              <a:t>method</a:t>
            </a:r>
            <a:r>
              <a:rPr lang="it-IT"/>
              <a:t> con una finestratura di </a:t>
            </a:r>
            <a:r>
              <a:rPr lang="it-IT" err="1"/>
              <a:t>Hamming</a:t>
            </a:r>
            <a:r>
              <a:rPr lang="it-IT"/>
              <a:t>.</a:t>
            </a:r>
          </a:p>
          <a:p>
            <a:endParaRPr lang="it-IT"/>
          </a:p>
          <a:p>
            <a:r>
              <a:rPr lang="it-IT"/>
              <a:t>Noto che lo spettro ha dei picchi tra 500 e 1540 Hz.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3" name="Immagine 2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3D0761E2-28D2-5AD9-05F7-4B53F979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83544"/>
            <a:ext cx="7479506" cy="41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7E7E8-D360-C123-6744-FF3A389E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solidFill>
                  <a:srgbClr val="C05708"/>
                </a:solidFill>
                <a:ea typeface="+mj-lt"/>
                <a:cs typeface="+mj-lt"/>
              </a:rPr>
              <a:t>Feature spettrali</a:t>
            </a:r>
            <a:endParaRPr lang="it-IT" sz="4000">
              <a:solidFill>
                <a:srgbClr val="C05708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95241C-3547-C380-D3F9-8BEC765A8754}"/>
              </a:ext>
            </a:extLst>
          </p:cNvPr>
          <p:cNvSpPr txBox="1"/>
          <p:nvPr/>
        </p:nvSpPr>
        <p:spPr>
          <a:xfrm>
            <a:off x="7848293" y="1682160"/>
            <a:ext cx="410107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Ricavo le feature spettrali tra 0 e 4001Hz in modo da limitare la regione dei picchi.</a:t>
            </a:r>
          </a:p>
          <a:p>
            <a:endParaRPr lang="it-IT"/>
          </a:p>
          <a:p>
            <a:r>
              <a:rPr lang="it-IT"/>
              <a:t>Grazie alla Band Power noto la progressione dei difetti in ciascuna macchina</a:t>
            </a:r>
          </a:p>
          <a:p>
            <a:endParaRPr lang="it-IT"/>
          </a:p>
          <a:p>
            <a:r>
              <a:rPr lang="it-IT"/>
              <a:t>Questa feature </a:t>
            </a:r>
            <a:r>
              <a:rPr lang="it-IT" err="1"/>
              <a:t>table</a:t>
            </a:r>
            <a:r>
              <a:rPr lang="it-IT"/>
              <a:t> verrà poi estratta per stimare la RUL nella tabella FeatureTable1 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4" name="Immagine 3" descr="Immagine che contiene testo, schermata, diagramma, software&#10;&#10;Descrizione generata automaticamente">
            <a:extLst>
              <a:ext uri="{FF2B5EF4-FFF2-40B4-BE49-F238E27FC236}">
                <a16:creationId xmlns:a16="http://schemas.microsoft.com/office/drawing/2014/main" id="{12D3B077-6C4A-19B6-2723-20B80531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" y="1682994"/>
            <a:ext cx="7386637" cy="42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6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B7E7E8-D360-C123-6744-FF3A389E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742265" cy="7018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4000">
                <a:solidFill>
                  <a:srgbClr val="C05708"/>
                </a:solidFill>
                <a:ea typeface="+mj-lt"/>
                <a:cs typeface="+mj-lt"/>
              </a:rPr>
              <a:t>Feature spettrali</a:t>
            </a: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magine 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74871132-10A5-8877-0A9B-FA94C210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34" y="227253"/>
            <a:ext cx="5282592" cy="2785546"/>
          </a:xfrm>
          <a:prstGeom prst="rect">
            <a:avLst/>
          </a:prstGeom>
        </p:spPr>
      </p:pic>
      <p:pic>
        <p:nvPicPr>
          <p:cNvPr id="7" name="Immagine 6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089473D7-7B9D-3463-32E4-E7AE7300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8" y="3594112"/>
            <a:ext cx="5175257" cy="2648778"/>
          </a:xfrm>
          <a:prstGeom prst="rect">
            <a:avLst/>
          </a:prstGeom>
        </p:spPr>
      </p:pic>
      <p:pic>
        <p:nvPicPr>
          <p:cNvPr id="6" name="Immagine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2932704-64B8-0D0E-1A58-9F2CBEA1C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61" y="3590585"/>
            <a:ext cx="5261876" cy="264877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99F19F-39D9-ADAF-2736-C1F9DD629DA2}"/>
              </a:ext>
            </a:extLst>
          </p:cNvPr>
          <p:cNvSpPr txBox="1"/>
          <p:nvPr/>
        </p:nvSpPr>
        <p:spPr>
          <a:xfrm>
            <a:off x="800812" y="6349322"/>
            <a:ext cx="3894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Frequenza di picco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C25C0B-61F6-BBCD-1158-B226AC20216B}"/>
              </a:ext>
            </a:extLst>
          </p:cNvPr>
          <p:cNvSpPr txBox="1"/>
          <p:nvPr/>
        </p:nvSpPr>
        <p:spPr>
          <a:xfrm>
            <a:off x="6365712" y="6351063"/>
            <a:ext cx="4260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Peak </a:t>
            </a:r>
            <a:r>
              <a:rPr lang="it-IT" err="1"/>
              <a:t>amplitutude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53B27D-5A06-2C6C-386D-113DA474A865}"/>
              </a:ext>
            </a:extLst>
          </p:cNvPr>
          <p:cNvSpPr txBox="1"/>
          <p:nvPr/>
        </p:nvSpPr>
        <p:spPr>
          <a:xfrm>
            <a:off x="6346173" y="3064411"/>
            <a:ext cx="4700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Band Power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A3D7392-EBB5-4EB3-3107-598FEBBB96B0}"/>
              </a:ext>
            </a:extLst>
          </p:cNvPr>
          <p:cNvSpPr txBox="1"/>
          <p:nvPr/>
        </p:nvSpPr>
        <p:spPr>
          <a:xfrm>
            <a:off x="800886" y="1714135"/>
            <a:ext cx="47467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Guardo la variazione nel tempo delle feature analizzate.</a:t>
            </a:r>
          </a:p>
          <a:p>
            <a:r>
              <a:rPr lang="it-IT"/>
              <a:t>Dalla Band Power noto la progressione dei difetti della macchina analizzata.</a:t>
            </a:r>
          </a:p>
          <a:p>
            <a:r>
              <a:rPr lang="it-IT"/>
              <a:t>Le altre due feature non tengono traccia della progressione dei difetti</a:t>
            </a:r>
          </a:p>
        </p:txBody>
      </p:sp>
    </p:spTree>
    <p:extLst>
      <p:ext uri="{BB962C8B-B14F-4D97-AF65-F5344CB8AC3E}">
        <p14:creationId xmlns:p14="http://schemas.microsoft.com/office/powerpoint/2010/main" val="349529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Office Theme</vt:lpstr>
      <vt:lpstr>Perform Prognostic Feature Ranking for a Degrading System Using Diagnostic Feature Designer </vt:lpstr>
      <vt:lpstr>Vibration plot utilizzando signal trace</vt:lpstr>
      <vt:lpstr>TSA</vt:lpstr>
      <vt:lpstr>TSA</vt:lpstr>
      <vt:lpstr>RMS, Kurtosis e Crest Factor</vt:lpstr>
      <vt:lpstr>RMS, Kurtosis e Crest Factor</vt:lpstr>
      <vt:lpstr>Power spectrum</vt:lpstr>
      <vt:lpstr>Feature spettrali</vt:lpstr>
      <vt:lpstr>Feature spettrali</vt:lpstr>
      <vt:lpstr>Ranking features</vt:lpstr>
      <vt:lpstr>Predizione della Vita Utile Residua (RUL)</vt:lpstr>
      <vt:lpstr>Presentazione standard di PowerPoint</vt:lpstr>
      <vt:lpstr>Calcolo RUL in base al RMS.</vt:lpstr>
      <vt:lpstr>Identificazione e Analisi dei Picchi RMS</vt:lpstr>
      <vt:lpstr>Calcolo Inviluppo dei Massimi:</vt:lpstr>
      <vt:lpstr>Calcolo del tasso di crescita medio dei picchi recenti:</vt:lpstr>
      <vt:lpstr>Presentazione standard di PowerPoint</vt:lpstr>
      <vt:lpstr>Calcolo RUL in base al Crest Factor.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Ancarani - alberto.ancarani4@studio.unibo.it</dc:creator>
  <cp:revision>2</cp:revision>
  <dcterms:created xsi:type="dcterms:W3CDTF">2024-07-03T08:49:22Z</dcterms:created>
  <dcterms:modified xsi:type="dcterms:W3CDTF">2024-07-29T12:50:18Z</dcterms:modified>
</cp:coreProperties>
</file>