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9" r:id="rId13"/>
    <p:sldId id="270" r:id="rId14"/>
    <p:sldId id="273" r:id="rId15"/>
    <p:sldId id="272" r:id="rId16"/>
    <p:sldId id="271" r:id="rId17"/>
    <p:sldId id="274" r:id="rId18"/>
    <p:sldId id="275" r:id="rId19"/>
    <p:sldId id="267" r:id="rId20"/>
    <p:sldId id="268" r:id="rId21"/>
    <p:sldId id="278" r:id="rId22"/>
    <p:sldId id="276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150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c186672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g105c186672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94875" y="278225"/>
            <a:ext cx="6876000" cy="14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lang="pt-BR" sz="3500" b="1" i="0" u="none" strike="noStrike" cap="none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Avaliação (A3) - </a:t>
            </a:r>
            <a:r>
              <a:rPr lang="pt-BR" sz="3500" b="1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Gestão e Qualidade de Software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endParaRPr sz="20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40175" y="3533275"/>
            <a:ext cx="7970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do projeto: </a:t>
            </a:r>
            <a:r>
              <a:rPr lang="pt-BR" sz="1600">
                <a:solidFill>
                  <a:schemeClr val="lt1"/>
                </a:solidFill>
              </a:rPr>
              <a:t>Desenvolver um sistema que controla o estoque de modo eficar e aumentando a produtividade.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UC: </a:t>
            </a:r>
            <a:r>
              <a:rPr lang="pt-BR" b="1">
                <a:solidFill>
                  <a:schemeClr val="lt1"/>
                </a:solidFill>
              </a:rPr>
              <a:t>Gestão e Qualidade de Software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Prof. orientador:</a:t>
            </a:r>
            <a:r>
              <a:rPr lang="pt-BR">
                <a:solidFill>
                  <a:schemeClr val="lt1"/>
                </a:solidFill>
              </a:rPr>
              <a:t> Pedro Yuri Araujo Lima Alves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Prof. orientador: </a:t>
            </a:r>
            <a:r>
              <a:rPr lang="pt-BR">
                <a:solidFill>
                  <a:schemeClr val="lt1"/>
                </a:solidFill>
              </a:rPr>
              <a:t>Fernando Marcio Bettine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São Paulo, </a:t>
            </a:r>
            <a:r>
              <a:rPr lang="pt-BR" sz="1600">
                <a:solidFill>
                  <a:schemeClr val="lt1"/>
                </a:solidFill>
              </a:rPr>
              <a:t>Dezembro </a:t>
            </a:r>
            <a:r>
              <a:rPr lang="pt-B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2021.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311200" y="5979400"/>
            <a:ext cx="339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232875" y="1575475"/>
            <a:ext cx="4430572" cy="173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Alberto Barbante - RA 818135995</a:t>
            </a:r>
            <a:endParaRPr sz="16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Felipe Miranda Pereira - RA 818128377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Henrique </a:t>
            </a:r>
            <a:r>
              <a:rPr lang="pt-BR" sz="16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Olo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6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Bardeja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- 81815270</a:t>
            </a:r>
            <a:endParaRPr sz="16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João Victor Antunes - RA 81811952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Lucas Tavares - RA 818147539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Samara Lopes - RA 818116264</a:t>
            </a:r>
            <a:endParaRPr sz="16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Victor Lorena - RA 818131231</a:t>
            </a:r>
            <a:endParaRPr sz="16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1BED5-4FFB-4B0D-9699-74D7523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.2 – Requisitos Não-Funcionais</a:t>
            </a:r>
            <a:endParaRPr lang="pt-BR" dirty="0"/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706A5D1A-DF66-4A6C-BA0E-67322DA1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48" y="2814414"/>
            <a:ext cx="8991304" cy="15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E5BE59D-31E0-4EFC-8787-C7CBB68C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3.3</a:t>
            </a:r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- Casos de Uso </a:t>
            </a:r>
            <a:endParaRPr lang="pt-BR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FA32177D-66D1-4117-B01F-6C107B6C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79" y="1825625"/>
            <a:ext cx="7275891" cy="41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0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4E87-543A-4FD7-A2D2-C3D05492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 – Projeto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841431-8D02-4799-831D-ADC91A9E4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 seção define a arquitetura logica de implementação do projeto como um todo, sendo elas: arquitetura logica e arquitetura física de forma que abranja toda a arquitetura do projeto</a:t>
            </a:r>
          </a:p>
        </p:txBody>
      </p:sp>
    </p:spTree>
    <p:extLst>
      <p:ext uri="{BB962C8B-B14F-4D97-AF65-F5344CB8AC3E}">
        <p14:creationId xmlns:p14="http://schemas.microsoft.com/office/powerpoint/2010/main" val="415717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FF95C-76D0-4345-BDD8-77E716DE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4.1</a:t>
            </a:r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 – Arquitetura Lógica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F194D5-16ED-4473-901C-7CC4F6E8D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estrutura do Sistema é dividida em uma aplicação para dispositivos moveis, uma aplicação desktop e um banco de dados SQL Server onde será armazenado os dados de usuários e dados do estoque dos produtos</a:t>
            </a:r>
          </a:p>
        </p:txBody>
      </p:sp>
    </p:spTree>
    <p:extLst>
      <p:ext uri="{BB962C8B-B14F-4D97-AF65-F5344CB8AC3E}">
        <p14:creationId xmlns:p14="http://schemas.microsoft.com/office/powerpoint/2010/main" val="16881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F1DB9-EA43-45B6-9CA8-999F0AE5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4.1</a:t>
            </a:r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 – Arquitetura Lógica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F6E6A7-F76C-4C09-B848-E23A938FF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em camadas</a:t>
            </a:r>
          </a:p>
          <a:p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E7690FC-288D-4F22-BDEE-AB3A00E5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87" y="2661439"/>
            <a:ext cx="4915066" cy="29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D7D7-D70E-4209-B6E4-EE79825E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4.1</a:t>
            </a:r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 – Arquitetura Lógica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0FD8A8-F17E-4D98-8714-D9DF59C77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desenvolvidas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C# </a:t>
            </a:r>
            <a:r>
              <a:rPr lang="en-US" dirty="0" err="1"/>
              <a:t>.Net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utilizará</a:t>
            </a:r>
            <a:r>
              <a:rPr lang="en-US" dirty="0"/>
              <a:t> o banco de dados SQL Server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32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6630C-DDB3-4C9A-A1B9-F7668F9C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4.2</a:t>
            </a:r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 – Arquitetura Física - Hardware</a:t>
            </a:r>
            <a:endParaRPr lang="pt-BR" dirty="0"/>
          </a:p>
        </p:txBody>
      </p:sp>
      <p:pic>
        <p:nvPicPr>
          <p:cNvPr id="5" name="Imagem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4D91240C-5D34-4830-8C50-284F0C49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97" y="1825625"/>
            <a:ext cx="5429433" cy="4143515"/>
          </a:xfrm>
          <a:prstGeom prst="rect">
            <a:avLst/>
          </a:prstGeom>
        </p:spPr>
      </p:pic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32A1ECCA-6BFA-471A-B992-440029B1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Mobile: </a:t>
            </a:r>
          </a:p>
          <a:p>
            <a:pPr lvl="1"/>
            <a:r>
              <a:rPr lang="pt-BR" dirty="0"/>
              <a:t>Android 10 ou superior, </a:t>
            </a:r>
          </a:p>
          <a:p>
            <a:pPr lvl="1"/>
            <a:r>
              <a:rPr lang="pt-BR" dirty="0"/>
              <a:t>1GB de armazenamento</a:t>
            </a:r>
          </a:p>
          <a:p>
            <a:r>
              <a:rPr lang="pt-BR" dirty="0"/>
              <a:t>Desktop: </a:t>
            </a:r>
          </a:p>
          <a:p>
            <a:pPr lvl="1"/>
            <a:r>
              <a:rPr lang="pt-BR" dirty="0"/>
              <a:t>Windows 10</a:t>
            </a:r>
          </a:p>
          <a:p>
            <a:pPr lvl="1"/>
            <a:r>
              <a:rPr lang="pt-BR" dirty="0"/>
              <a:t>5GB de espaço em disco </a:t>
            </a:r>
          </a:p>
          <a:p>
            <a:pPr lvl="1"/>
            <a:r>
              <a:rPr lang="pt-BR" dirty="0"/>
              <a:t>4GB de memória RAM</a:t>
            </a:r>
          </a:p>
          <a:p>
            <a:r>
              <a:rPr lang="pt-BR" dirty="0"/>
              <a:t>Banco de dados:</a:t>
            </a:r>
          </a:p>
          <a:p>
            <a:pPr lvl="1"/>
            <a:r>
              <a:rPr lang="pt-BR" dirty="0"/>
              <a:t>12GB de memória RAM</a:t>
            </a:r>
          </a:p>
          <a:p>
            <a:pPr lvl="1"/>
            <a:r>
              <a:rPr lang="pt-BR" dirty="0"/>
              <a:t>50GB de espaço em disco</a:t>
            </a:r>
          </a:p>
        </p:txBody>
      </p:sp>
    </p:spTree>
    <p:extLst>
      <p:ext uri="{BB962C8B-B14F-4D97-AF65-F5344CB8AC3E}">
        <p14:creationId xmlns:p14="http://schemas.microsoft.com/office/powerpoint/2010/main" val="96314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6630C-DDB3-4C9A-A1B9-F7668F9C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4.2</a:t>
            </a:r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 – Arquitetura Física – Configurações de rede</a:t>
            </a:r>
            <a:endParaRPr lang="pt-BR" dirty="0"/>
          </a:p>
        </p:txBody>
      </p:sp>
      <p:pic>
        <p:nvPicPr>
          <p:cNvPr id="5" name="Imagem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4D91240C-5D34-4830-8C50-284F0C49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97" y="1825625"/>
            <a:ext cx="5429433" cy="4143515"/>
          </a:xfrm>
          <a:prstGeom prst="rect">
            <a:avLst/>
          </a:prstGeom>
        </p:spPr>
      </p:pic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32A1ECCA-6BFA-471A-B992-440029B1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78010" cy="4351338"/>
          </a:xfrm>
        </p:spPr>
        <p:txBody>
          <a:bodyPr/>
          <a:lstStyle/>
          <a:p>
            <a:r>
              <a:rPr lang="pt-BR" dirty="0"/>
              <a:t>Porta 8080 liberadas para comunicação entre aplicações</a:t>
            </a:r>
          </a:p>
          <a:p>
            <a:r>
              <a:rPr lang="pt-BR" dirty="0"/>
              <a:t>Regras de firewall para </a:t>
            </a:r>
            <a:r>
              <a:rPr lang="pt-BR" dirty="0" err="1"/>
              <a:t>comunição</a:t>
            </a:r>
            <a:r>
              <a:rPr lang="pt-BR" dirty="0"/>
              <a:t> externa entre banco de dados e as aplicações mobile e desktop</a:t>
            </a:r>
          </a:p>
        </p:txBody>
      </p:sp>
    </p:spTree>
    <p:extLst>
      <p:ext uri="{BB962C8B-B14F-4D97-AF65-F5344CB8AC3E}">
        <p14:creationId xmlns:p14="http://schemas.microsoft.com/office/powerpoint/2010/main" val="166762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C6630C-DDB3-4C9A-A1B9-F7668F9C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1967265"/>
            <a:ext cx="3499104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36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5 - Protótipo da Interface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70DBA4C-E9DC-4583-90B0-E4E631884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17267"/>
            <a:ext cx="6780700" cy="52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361C5-6F26-45A8-9098-F705FCBD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6- Critérios de Qualidade de Software</a:t>
            </a:r>
            <a:endParaRPr lang="pt-BR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B86B35-1628-4FFE-9C28-A84A6B895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Elementos para garantia da qualidade:</a:t>
            </a:r>
          </a:p>
          <a:p>
            <a:pPr marL="628650" indent="-514350">
              <a:buFont typeface="+mj-lt"/>
              <a:buAutoNum type="arabicPeriod"/>
            </a:pPr>
            <a:r>
              <a:rPr lang="pt-BR" dirty="0"/>
              <a:t>Padrão: ISO/IEC 9126</a:t>
            </a:r>
          </a:p>
          <a:p>
            <a:pPr marL="628650" indent="-514350">
              <a:buFont typeface="+mj-lt"/>
              <a:buAutoNum type="arabicPeriod"/>
            </a:pPr>
            <a:r>
              <a:rPr lang="pt-BR" dirty="0"/>
              <a:t>Testes: encontrar erros</a:t>
            </a:r>
          </a:p>
          <a:p>
            <a:pPr marL="628650" indent="-514350">
              <a:buFont typeface="+mj-lt"/>
              <a:buAutoNum type="arabicPeriod"/>
            </a:pPr>
            <a:r>
              <a:rPr lang="pt-BR" dirty="0"/>
              <a:t>Revisões: assegurar que as diretrizes de qualidades estão sendo seguidas.</a:t>
            </a:r>
          </a:p>
          <a:p>
            <a:pPr marL="628650" indent="-514350">
              <a:buFont typeface="+mj-lt"/>
              <a:buAutoNum type="arabicPeriod"/>
            </a:pPr>
            <a:r>
              <a:rPr lang="pt-BR" dirty="0"/>
              <a:t>Gerenciamento de mudanças: administrar mudanças</a:t>
            </a:r>
          </a:p>
          <a:p>
            <a:pPr marL="628650" indent="-514350">
              <a:buFont typeface="+mj-lt"/>
              <a:buAutoNum type="arabicPeriod"/>
            </a:pPr>
            <a:r>
              <a:rPr lang="pt-BR" dirty="0"/>
              <a:t>Coleta e análise de erros: reúne e analisa dados de erros e defeitos para melhor compreensão de como os erros são introduzidos.</a:t>
            </a:r>
          </a:p>
        </p:txBody>
      </p:sp>
    </p:spTree>
    <p:extLst>
      <p:ext uri="{BB962C8B-B14F-4D97-AF65-F5344CB8AC3E}">
        <p14:creationId xmlns:p14="http://schemas.microsoft.com/office/powerpoint/2010/main" val="8560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11700" y="1372971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SISTEMA DE CONTROLE DE ESTOQUE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C44084-C96A-4A98-AF14-AF7B49778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683" y="2729383"/>
            <a:ext cx="4208634" cy="20426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361C5-6F26-45A8-9098-F705FCBD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6- Critérios de Qualidade de Software</a:t>
            </a:r>
            <a:endParaRPr lang="pt-BR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B86B35-1628-4FFE-9C28-A84A6B895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Elementos para garantia da qualidade:</a:t>
            </a:r>
          </a:p>
          <a:p>
            <a:pPr marL="628650" indent="-514350">
              <a:buFont typeface="+mj-lt"/>
              <a:buAutoNum type="arabicPeriod" startAt="6"/>
            </a:pPr>
            <a:r>
              <a:rPr lang="pt-BR" dirty="0"/>
              <a:t>Aperfeiçoamento do software</a:t>
            </a:r>
          </a:p>
          <a:p>
            <a:pPr marL="628650" indent="-514350">
              <a:buFont typeface="+mj-lt"/>
              <a:buAutoNum type="arabicPeriod" startAt="6"/>
            </a:pPr>
            <a:r>
              <a:rPr lang="pt-BR" dirty="0"/>
              <a:t>Administração da segurança</a:t>
            </a:r>
          </a:p>
          <a:p>
            <a:pPr marL="628650" indent="-514350">
              <a:buFont typeface="+mj-lt"/>
              <a:buAutoNum type="arabicPeriod" startAt="6"/>
            </a:pPr>
            <a:r>
              <a:rPr lang="pt-BR" dirty="0"/>
              <a:t>Gestão de riscos</a:t>
            </a:r>
          </a:p>
        </p:txBody>
      </p:sp>
    </p:spTree>
    <p:extLst>
      <p:ext uri="{BB962C8B-B14F-4D97-AF65-F5344CB8AC3E}">
        <p14:creationId xmlns:p14="http://schemas.microsoft.com/office/powerpoint/2010/main" val="113711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7- Testes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endParaRPr sz="4000" b="1" dirty="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54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CaixaDeTexto 3"/>
          <p:cNvSpPr txBox="1"/>
          <p:nvPr/>
        </p:nvSpPr>
        <p:spPr>
          <a:xfrm>
            <a:off x="611690" y="1864189"/>
            <a:ext cx="99751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   Utilizando os testes do modo correto é possível que uma validação de diferentes</a:t>
            </a:r>
          </a:p>
          <a:p>
            <a:pPr algn="just"/>
            <a:r>
              <a:rPr lang="pt-BR" sz="2000" dirty="0"/>
              <a:t> partes do sistemas sejam avaliadas, a modo de ver possíveis</a:t>
            </a:r>
          </a:p>
          <a:p>
            <a:pPr algn="just"/>
            <a:r>
              <a:rPr lang="pt-BR" sz="2000" dirty="0"/>
              <a:t> melhorias e ajustes.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Caixa-Preta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Caixa-Branca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Integração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Performance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Segurança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15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2849818" y="890813"/>
            <a:ext cx="6492363" cy="439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lang="pt-BR" sz="4800" b="1" i="0" u="none" strike="noStrike" cap="none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Muito obrigado!</a:t>
            </a:r>
            <a:endParaRPr dirty="0"/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4FB7CE0-9A0C-4148-96D9-66ABBAD40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7" name="Google Shape;159;p23">
            <a:extLst>
              <a:ext uri="{FF2B5EF4-FFF2-40B4-BE49-F238E27FC236}">
                <a16:creationId xmlns:a16="http://schemas.microsoft.com/office/drawing/2014/main" id="{B1D8178A-0CFD-496B-995F-4B6BD4831CA2}"/>
              </a:ext>
            </a:extLst>
          </p:cNvPr>
          <p:cNvSpPr txBox="1"/>
          <p:nvPr/>
        </p:nvSpPr>
        <p:spPr>
          <a:xfrm>
            <a:off x="3002218" y="1043213"/>
            <a:ext cx="6492363" cy="439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800"/>
              <a:buFont typeface="Verdana"/>
              <a:buNone/>
            </a:pPr>
            <a:r>
              <a:rPr lang="pt-BR" sz="4800" b="1" i="0" u="none" strike="noStrike" cap="none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Muito obrigado!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11690" y="410845"/>
            <a:ext cx="109686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r>
              <a:rPr lang="pt-BR" sz="40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1- Contexto do projeto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9BE01"/>
              </a:buClr>
              <a:buSzPts val="4000"/>
              <a:buFont typeface="Verdana"/>
              <a:buNone/>
            </a:pPr>
            <a:endParaRPr sz="4000" b="1" dirty="0">
              <a:solidFill>
                <a:srgbClr val="A9BE0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611690" y="1257300"/>
            <a:ext cx="11081100" cy="0"/>
          </a:xfrm>
          <a:prstGeom prst="straightConnector1">
            <a:avLst/>
          </a:prstGeom>
          <a:noFill/>
          <a:ln w="28575" cap="rnd" cmpd="sng">
            <a:solidFill>
              <a:schemeClr val="accent1">
                <a:alpha val="3254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5"/>
          <p:cNvSpPr txBox="1"/>
          <p:nvPr/>
        </p:nvSpPr>
        <p:spPr>
          <a:xfrm>
            <a:off x="611700" y="2093669"/>
            <a:ext cx="11081100" cy="31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pt-BR" sz="2500">
                <a:solidFill>
                  <a:schemeClr val="dk1"/>
                </a:solidFill>
              </a:rPr>
              <a:t>Por meio de pesquisas quantitativa e qualitativa, conseguimos observar  que vendedores de lojas físicas e principalmente do segmento de vestuários e sapatos gastam muito tempo em suas  vendas.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pt-BR" sz="2500">
                <a:solidFill>
                  <a:schemeClr val="dk1"/>
                </a:solidFill>
              </a:rPr>
              <a:t>Considerando essas informações, vamos formalizar melhores formas de realizar a gestão e qualidade desses serviços em todas as áreas de vendas físicas. </a:t>
            </a:r>
            <a:endParaRPr sz="25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1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103675" y="2440275"/>
            <a:ext cx="979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719B-D41C-4AB4-BB25-DAAE0DFD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2 -Modelo Incremental 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54FC83-9E0F-4266-948D-D9AFF5449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O modelo adotado para seguir os processos de desenvolvimento deste projeto foi o incremental, considerando uma construção por incrementos através dos requisitos definidos.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Alguns conceitos e ferramentas utilizados para o desenvolvimento das aplicações e da documentação do projeto serão apresentados a seguir.</a:t>
            </a:r>
          </a:p>
        </p:txBody>
      </p:sp>
    </p:spTree>
    <p:extLst>
      <p:ext uri="{BB962C8B-B14F-4D97-AF65-F5344CB8AC3E}">
        <p14:creationId xmlns:p14="http://schemas.microsoft.com/office/powerpoint/2010/main" val="53708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D8711-D238-44F3-AD50-A1D59D16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2.1 - Modelo Incremental 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1B4FF8-84B7-49D7-9DC2-32722D751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processo, o cliente é o responsável por analisar as partes realizadas do sistema, em que, as mesmas são denominadas um conjunto de funcionalidades da aplicação e cada uma destas parcelas tem sua prioridade para ser feita e entregue.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BF61E2-14BF-4CAD-8254-134DD2C23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648" y="4160734"/>
            <a:ext cx="27146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1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B5CEB-E743-4FEF-A08B-D0C54DF9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2.2 - Modelo Incremental 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01F6F8-352E-4F5A-84A7-10F25FB8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Durante o desenvolvimento novas implementações poderão ser integradas posteriormente, após serem concluídas. Com o conjunto destas funcionalidades desenvolvidas, é formado o sistema como um todo, com a possibilidade de ter futuras melhorias, até sua conclusão.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DD1AB9-0B2E-4E9D-A600-AEBE64EF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63" y="4033583"/>
            <a:ext cx="6127034" cy="21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A34B0-73EF-4E01-B0D4-A26516EA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2.2 - Modelo Incremental 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125162-4724-41CD-AE9C-5A0A8E72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7882" y="5874142"/>
            <a:ext cx="3743632" cy="219023"/>
          </a:xfrm>
        </p:spPr>
        <p:txBody>
          <a:bodyPr/>
          <a:lstStyle/>
          <a:p>
            <a:pPr marL="114300" indent="0">
              <a:buNone/>
            </a:pPr>
            <a:r>
              <a:rPr lang="pt-BR" sz="2000" b="1" dirty="0"/>
              <a:t>Desenvolvimento Incremental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29C00D-D067-4215-BB56-ED74F451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12" y="1902033"/>
            <a:ext cx="6463173" cy="35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437E9-44B7-4B5C-B517-E5D82AB3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7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3 – Requisitos do Sistema do Software</a:t>
            </a:r>
            <a:endParaRPr lang="pt-BR" sz="37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5C9FBE-D9B1-4DC9-BA64-0FA7B4188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levantamento dos requisitos do sistema foi feito baseado em aplicações similares, além da necessidade em melhorar a eficiência do atendimento do vendedor com relação aos consumidores diante de suas escolhas na aquisição de produtos. Primeiro foram feitas listas especificando os requisitos funcionais e não funcionais das aplicações que compõem o sistema como um todo e depois o diagrama de casos de uso.</a:t>
            </a:r>
          </a:p>
        </p:txBody>
      </p:sp>
    </p:spTree>
    <p:extLst>
      <p:ext uri="{BB962C8B-B14F-4D97-AF65-F5344CB8AC3E}">
        <p14:creationId xmlns:p14="http://schemas.microsoft.com/office/powerpoint/2010/main" val="190656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6EAE1CB-0B9A-4DA7-A157-D9420E76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3.1</a:t>
            </a:r>
            <a:r>
              <a:rPr lang="pt-BR" sz="4400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pt-BR" b="1" dirty="0">
                <a:solidFill>
                  <a:srgbClr val="A9BE01"/>
                </a:solidFill>
                <a:latin typeface="Verdana"/>
                <a:ea typeface="Verdana"/>
                <a:cs typeface="Verdana"/>
                <a:sym typeface="Verdana"/>
              </a:rPr>
              <a:t>Requisitos Funcionais</a:t>
            </a:r>
            <a:endParaRPr lang="pt-BR" dirty="0"/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0BDECB3B-9E32-429C-B62E-C0AB55A4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20" y="1690688"/>
            <a:ext cx="7495965" cy="44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77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704</Words>
  <Application>Microsoft Office PowerPoint</Application>
  <PresentationFormat>Widescreen</PresentationFormat>
  <Paragraphs>83</Paragraphs>
  <Slides>22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Verdana</vt:lpstr>
      <vt:lpstr>Arial</vt:lpstr>
      <vt:lpstr>Calibri</vt:lpstr>
      <vt:lpstr>Montserrat</vt:lpstr>
      <vt:lpstr>Tema do Office</vt:lpstr>
      <vt:lpstr>Apresentação do PowerPoint</vt:lpstr>
      <vt:lpstr>SISTEMA DE CONTROLE DE ESTOQUE</vt:lpstr>
      <vt:lpstr>1- Contexto do projeto </vt:lpstr>
      <vt:lpstr>2 -Modelo Incremental </vt:lpstr>
      <vt:lpstr>2.1 - Modelo Incremental </vt:lpstr>
      <vt:lpstr>2.2 - Modelo Incremental </vt:lpstr>
      <vt:lpstr>2.2 - Modelo Incremental </vt:lpstr>
      <vt:lpstr>3 – Requisitos do Sistema do Software</vt:lpstr>
      <vt:lpstr>3.1 – Requisitos Funcionais</vt:lpstr>
      <vt:lpstr>3.2 – Requisitos Não-Funcionais</vt:lpstr>
      <vt:lpstr>3.3- Casos de Uso </vt:lpstr>
      <vt:lpstr>4 – Projeto</vt:lpstr>
      <vt:lpstr>4.1 – Arquitetura Lógica</vt:lpstr>
      <vt:lpstr>4.1 – Arquitetura Lógica</vt:lpstr>
      <vt:lpstr>4.1 – Arquitetura Lógica</vt:lpstr>
      <vt:lpstr>4.2 – Arquitetura Física - Hardware</vt:lpstr>
      <vt:lpstr>4.2 – Arquitetura Física – Configurações de rede</vt:lpstr>
      <vt:lpstr>5 - Protótipo da Interface</vt:lpstr>
      <vt:lpstr>6- Critérios de Qualidade de Software</vt:lpstr>
      <vt:lpstr>6- Critérios de Qualidade de Software</vt:lpstr>
      <vt:lpstr>7- Testes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Tavares de Oliveira</dc:creator>
  <cp:lastModifiedBy>João Victor Antunes</cp:lastModifiedBy>
  <cp:revision>14</cp:revision>
  <dcterms:modified xsi:type="dcterms:W3CDTF">2021-12-03T22:40:30Z</dcterms:modified>
</cp:coreProperties>
</file>