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28CDB9-E48D-4733-B8FC-EBCD3DA8AD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BF2A604-2313-468B-8D6D-0D7B24D267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A20E64B-009C-41C8-9559-184A9A92B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C1DE8-DFE6-46E8-BF99-648D6FBD3142}" type="datetimeFigureOut">
              <a:rPr lang="es-MX" smtClean="0"/>
              <a:t>19/05/2021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C06A645-249D-4E3E-A369-84A37440D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20ACD2A-8DF8-4952-B542-9B5467AC8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411CB-816B-403F-96D5-10998592021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50651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41A567-C573-490C-A1D4-9CB1EFBC4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3068DAB-C103-4CEE-BDA8-A8B33F817F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7141B8F-A534-490D-ABB8-28BE47B2D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C1DE8-DFE6-46E8-BF99-648D6FBD3142}" type="datetimeFigureOut">
              <a:rPr lang="es-MX" smtClean="0"/>
              <a:t>19/05/2021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AA694D2-F2FE-463C-97D8-8BC503D27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C5FAE26-E44D-4186-BE8C-540649DA5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411CB-816B-403F-96D5-10998592021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89671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221FDA7-97C4-4104-921E-1EDF63EFB1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734E5E7-C921-40B5-8495-316F69BE9B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AD59084-679B-42AD-8B2B-663D3B4E2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C1DE8-DFE6-46E8-BF99-648D6FBD3142}" type="datetimeFigureOut">
              <a:rPr lang="es-MX" smtClean="0"/>
              <a:t>19/05/2021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8710CF6-6CF6-4C6B-AAF5-7D750681F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FA4AF50-E1AF-48D5-B332-13E28BA7E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411CB-816B-403F-96D5-10998592021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26806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CBC071-4518-4E7D-8B45-6BAEF7016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A6C2E27-3BDB-47F7-859B-08E9EC43BF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14AAB6F-18D0-44D9-8F2D-736416D77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C1DE8-DFE6-46E8-BF99-648D6FBD3142}" type="datetimeFigureOut">
              <a:rPr lang="es-MX" smtClean="0"/>
              <a:t>19/05/2021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7D00285-CEFA-4E47-8776-6A37817A1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E853B65-203D-4D25-AA77-AEFA91719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411CB-816B-403F-96D5-10998592021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79079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798F68-C72A-4C1B-888B-21D9CDAAE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A86E52C-8F96-4F25-AAA6-63FA7434E9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381CB7C-5537-4C34-87CA-2C65A45E3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C1DE8-DFE6-46E8-BF99-648D6FBD3142}" type="datetimeFigureOut">
              <a:rPr lang="es-MX" smtClean="0"/>
              <a:t>19/05/2021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99112F7-9D3E-4FD7-8F75-FA9187ED9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7063200-DCBA-40A2-9571-4C819F387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411CB-816B-403F-96D5-10998592021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39236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281FB0-6C20-4E5B-81BA-1DA55010F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A3A58F8-F90E-4C79-8F02-A724FDD6B0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81A6592-FAD7-4406-B9E9-DBD27B6BFA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470BF5B-83CA-46FE-8144-1689580F2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C1DE8-DFE6-46E8-BF99-648D6FBD3142}" type="datetimeFigureOut">
              <a:rPr lang="es-MX" smtClean="0"/>
              <a:t>19/05/2021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4201D9E-5156-4917-9051-D98F9A886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2425E48-1C58-4746-A215-1F602668C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411CB-816B-403F-96D5-10998592021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95637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EB5926-BBEC-4922-9ACA-B17ADC5B2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FE7DBF1-87C0-4309-ACD8-12BC3A3260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6B18CA5-F4E0-4136-B942-204718A97B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33018FE-F7C5-4A83-9B32-481EFD0219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FC51BBE-C633-499B-8C3D-48244D6E67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4A48BC6-7265-428D-A475-9639495E3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C1DE8-DFE6-46E8-BF99-648D6FBD3142}" type="datetimeFigureOut">
              <a:rPr lang="es-MX" smtClean="0"/>
              <a:t>19/05/2021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0262400-3C3E-4A3C-B30D-08FDA0442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2C508A8-5B00-4623-B0E4-DCFBC6F68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411CB-816B-403F-96D5-10998592021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03074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41B2D0-A3DF-4514-B7EE-95DDF6959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3ECEB90-6CC5-46DA-93F3-798B19AA4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C1DE8-DFE6-46E8-BF99-648D6FBD3142}" type="datetimeFigureOut">
              <a:rPr lang="es-MX" smtClean="0"/>
              <a:t>19/05/2021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2AE90BD-C360-4056-876F-A35E6A9FE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B88894B-B7D8-4761-9B85-ED80BB7A5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411CB-816B-403F-96D5-10998592021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17430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E0C820D-6968-4F14-BEB4-ACE375E8B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C1DE8-DFE6-46E8-BF99-648D6FBD3142}" type="datetimeFigureOut">
              <a:rPr lang="es-MX" smtClean="0"/>
              <a:t>19/05/2021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E910B1A-CB46-49D0-83EA-B45413851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10BF4A6-5C98-4300-8CAB-2B6B031A0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411CB-816B-403F-96D5-10998592021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58895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A9A1AE-E649-4319-AD48-6FD3FB38B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87BD37C-539C-468C-BEA9-FFA2372D6B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D64B69A-307D-4F71-9C21-0EE999C238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C1E8335-3F8F-4240-A5E8-066535AFD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C1DE8-DFE6-46E8-BF99-648D6FBD3142}" type="datetimeFigureOut">
              <a:rPr lang="es-MX" smtClean="0"/>
              <a:t>19/05/2021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D5794C0-4762-4E1E-864C-B5599737A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5960C7D-C56B-4C2D-BFB3-DA1CD162B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411CB-816B-403F-96D5-10998592021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70135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5EF403-6E59-4E1B-8E73-A0F3DFCFB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089A4A7-250F-471D-B887-3F1415800F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B098881-9218-49F6-97D9-484FBC41B8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3BA8593-29E9-421F-991F-47FA64CC5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C1DE8-DFE6-46E8-BF99-648D6FBD3142}" type="datetimeFigureOut">
              <a:rPr lang="es-MX" smtClean="0"/>
              <a:t>19/05/2021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99B56B2-F855-4DEC-B690-4221F4B57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EF0D85F-957A-426B-A11E-20E7CF2CA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411CB-816B-403F-96D5-10998592021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54341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752A080-7FA9-4311-A971-BA1323DB0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5E2A10B-8B4A-42FD-AEA1-8696ECE51D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C973C4E-7BE7-46EF-9293-EB139A7476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4C1DE8-DFE6-46E8-BF99-648D6FBD3142}" type="datetimeFigureOut">
              <a:rPr lang="es-MX" smtClean="0"/>
              <a:t>19/05/2021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D309B44-FC32-4EE0-866F-E0558F69EB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6EC5B93-6D29-4E72-ADA0-E1A4B259E5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9411CB-816B-403F-96D5-10998592021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75357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AB12A2-4A01-42CD-B4C8-0A33087605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TIC-TAC-TOE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2FE171F-D880-4DD4-90EF-FC9287B566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Alberto Benavides</a:t>
            </a:r>
          </a:p>
          <a:p>
            <a:r>
              <a:rPr lang="es-MX" dirty="0"/>
              <a:t>Procesos estocásticos</a:t>
            </a:r>
          </a:p>
          <a:p>
            <a:r>
              <a:rPr lang="es-MX" dirty="0"/>
              <a:t>PISIS, FIME, UANL</a:t>
            </a:r>
          </a:p>
        </p:txBody>
      </p:sp>
    </p:spTree>
    <p:extLst>
      <p:ext uri="{BB962C8B-B14F-4D97-AF65-F5344CB8AC3E}">
        <p14:creationId xmlns:p14="http://schemas.microsoft.com/office/powerpoint/2010/main" val="2937275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CC717E-325C-4F77-A07C-CB89B0FCC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Generalidades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02FE905-B9D9-4155-A3E9-E556328AD9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Juego Tic-Tac-Toe</a:t>
            </a:r>
          </a:p>
          <a:p>
            <a:r>
              <a:rPr lang="es-MX" dirty="0"/>
              <a:t>Dos agentes: </a:t>
            </a:r>
            <a:r>
              <a:rPr lang="es-MX" dirty="0">
                <a:solidFill>
                  <a:srgbClr val="FF0000"/>
                </a:solidFill>
              </a:rPr>
              <a:t>X</a:t>
            </a:r>
            <a:r>
              <a:rPr lang="es-MX" dirty="0"/>
              <a:t>, </a:t>
            </a:r>
            <a:r>
              <a:rPr lang="es-MX" dirty="0">
                <a:solidFill>
                  <a:schemeClr val="accent1"/>
                </a:solidFill>
              </a:rPr>
              <a:t>O</a:t>
            </a:r>
          </a:p>
          <a:p>
            <a:r>
              <a:rPr lang="es-MX" dirty="0"/>
              <a:t>Estado inicial: Nueve casillas vacías</a:t>
            </a:r>
          </a:p>
          <a:p>
            <a:r>
              <a:rPr lang="es-MX" dirty="0"/>
              <a:t>Agentes colocan símbolo por turnos alternados</a:t>
            </a:r>
          </a:p>
          <a:p>
            <a:r>
              <a:rPr lang="es-MX" dirty="0"/>
              <a:t>Gana: Línea 3 figuras consecutivas</a:t>
            </a:r>
          </a:p>
          <a:p>
            <a:r>
              <a:rPr lang="es-MX" dirty="0"/>
              <a:t>Empate:</a:t>
            </a:r>
          </a:p>
          <a:p>
            <a:pPr lvl="1"/>
            <a:r>
              <a:rPr lang="es-MX" dirty="0"/>
              <a:t>Nadie gana</a:t>
            </a:r>
          </a:p>
          <a:p>
            <a:pPr lvl="1"/>
            <a:r>
              <a:rPr lang="es-MX" dirty="0"/>
              <a:t>No hay casillas disponibles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40601C1-B951-497E-BBF7-919B929D64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6793" y="1825625"/>
            <a:ext cx="2880550" cy="2676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21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C8CA96-F05C-4876-B2CD-96A306860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Pseudocódigo del juego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C51C7C5-271D-4273-BD7F-EC35FDA4BD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1">
            <a:normAutofit lnSpcReduction="10000"/>
          </a:bodyPr>
          <a:lstStyle/>
          <a:p>
            <a:pPr marL="0" indent="0">
              <a:buNone/>
            </a:pPr>
            <a:r>
              <a:rPr lang="es-MX" sz="3200" dirty="0">
                <a:latin typeface="Consolas" panose="020B0609020204030204" pitchFamily="49" charset="0"/>
              </a:rPr>
              <a:t>a = </a:t>
            </a:r>
            <a:r>
              <a:rPr lang="es-MX" sz="3200" dirty="0" err="1">
                <a:latin typeface="Consolas" panose="020B0609020204030204" pitchFamily="49" charset="0"/>
              </a:rPr>
              <a:t>iniciar_agente</a:t>
            </a:r>
            <a:r>
              <a:rPr lang="es-MX" sz="3200" dirty="0">
                <a:latin typeface="Consolas" panose="020B0609020204030204" pitchFamily="49" charset="0"/>
              </a:rPr>
              <a:t>(</a:t>
            </a:r>
            <a:r>
              <a:rPr lang="es-MX" sz="3200" dirty="0" err="1">
                <a:latin typeface="Consolas" panose="020B0609020204030204" pitchFamily="49" charset="0"/>
              </a:rPr>
              <a:t>jugadas_futuras</a:t>
            </a:r>
            <a:r>
              <a:rPr lang="es-MX" sz="32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s-MX" sz="3200" dirty="0">
                <a:latin typeface="Consolas" panose="020B0609020204030204" pitchFamily="49" charset="0"/>
              </a:rPr>
              <a:t>e = </a:t>
            </a:r>
            <a:r>
              <a:rPr lang="es-MX" sz="3200" dirty="0" err="1">
                <a:latin typeface="Consolas" panose="020B0609020204030204" pitchFamily="49" charset="0"/>
              </a:rPr>
              <a:t>iniciar_entorno</a:t>
            </a:r>
            <a:r>
              <a:rPr lang="es-MX" sz="3200" dirty="0">
                <a:latin typeface="Consolas" panose="020B0609020204030204" pitchFamily="49" charset="0"/>
              </a:rPr>
              <a:t>(</a:t>
            </a:r>
            <a:r>
              <a:rPr lang="es-MX" sz="3200" dirty="0" err="1">
                <a:latin typeface="Consolas" panose="020B0609020204030204" pitchFamily="49" charset="0"/>
              </a:rPr>
              <a:t>tablero_inicial</a:t>
            </a:r>
            <a:r>
              <a:rPr lang="es-MX" sz="32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s-MX" sz="3200" dirty="0">
                <a:latin typeface="Consolas" panose="020B0609020204030204" pitchFamily="49" charset="0"/>
              </a:rPr>
              <a:t>turno = 0</a:t>
            </a:r>
          </a:p>
          <a:p>
            <a:pPr marL="0" indent="0">
              <a:buNone/>
            </a:pPr>
            <a:r>
              <a:rPr lang="es-MX" sz="3200" dirty="0">
                <a:latin typeface="Consolas" panose="020B0609020204030204" pitchFamily="49" charset="0"/>
              </a:rPr>
              <a:t>jugando = Verdadero</a:t>
            </a:r>
          </a:p>
          <a:p>
            <a:pPr marL="0" indent="0">
              <a:buNone/>
            </a:pPr>
            <a:r>
              <a:rPr lang="es-MX" sz="3200" dirty="0">
                <a:latin typeface="Consolas" panose="020B0609020204030204" pitchFamily="49" charset="0"/>
              </a:rPr>
              <a:t>Mientras jugando:</a:t>
            </a:r>
          </a:p>
          <a:p>
            <a:pPr marL="0" indent="0">
              <a:buNone/>
            </a:pPr>
            <a:r>
              <a:rPr lang="es-MX" sz="3200" dirty="0">
                <a:latin typeface="Consolas" panose="020B0609020204030204" pitchFamily="49" charset="0"/>
              </a:rPr>
              <a:t>  </a:t>
            </a:r>
            <a:r>
              <a:rPr lang="es-MX" sz="3200" dirty="0" err="1">
                <a:latin typeface="Consolas" panose="020B0609020204030204" pitchFamily="49" charset="0"/>
              </a:rPr>
              <a:t>a.acción</a:t>
            </a:r>
            <a:r>
              <a:rPr lang="es-MX" sz="3200" dirty="0">
                <a:latin typeface="Consolas" panose="020B0609020204030204" pitchFamily="49" charset="0"/>
              </a:rPr>
              <a:t>(e, </a:t>
            </a:r>
            <a:r>
              <a:rPr lang="es-MX" sz="3200" dirty="0" err="1">
                <a:latin typeface="Consolas" panose="020B0609020204030204" pitchFamily="49" charset="0"/>
              </a:rPr>
              <a:t>jugadas_futuras</a:t>
            </a:r>
            <a:r>
              <a:rPr lang="es-MX" sz="32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s-MX" sz="3200" dirty="0">
                <a:latin typeface="Consolas" panose="020B0609020204030204" pitchFamily="49" charset="0"/>
              </a:rPr>
              <a:t>  turno = turno + 1</a:t>
            </a:r>
          </a:p>
          <a:p>
            <a:pPr marL="0" indent="0">
              <a:buNone/>
            </a:pPr>
            <a:r>
              <a:rPr lang="es-MX" sz="3200" dirty="0">
                <a:latin typeface="Consolas" panose="020B0609020204030204" pitchFamily="49" charset="0"/>
              </a:rPr>
              <a:t>  jugando = </a:t>
            </a:r>
            <a:r>
              <a:rPr lang="es-MX" sz="3200" dirty="0" err="1">
                <a:latin typeface="Consolas" panose="020B0609020204030204" pitchFamily="49" charset="0"/>
              </a:rPr>
              <a:t>e.juego_terminado</a:t>
            </a:r>
            <a:r>
              <a:rPr lang="es-MX" sz="3200" dirty="0">
                <a:latin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159141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C0A206-886A-4CE8-82E1-AC0D7D35E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Pseudocógido</a:t>
            </a:r>
            <a:r>
              <a:rPr lang="es-MX" dirty="0"/>
              <a:t> de la acción y recompensa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2C84029-65BD-4382-8E59-BBEECA1E24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numCol="2" spcCol="360000">
            <a:normAutofit fontScale="62500" lnSpcReduction="20000"/>
          </a:bodyPr>
          <a:lstStyle/>
          <a:p>
            <a:pPr marL="0" indent="0">
              <a:buNone/>
            </a:pPr>
            <a:r>
              <a:rPr lang="es-MX" dirty="0">
                <a:latin typeface="Consolas" panose="020B0609020204030204" pitchFamily="49" charset="0"/>
              </a:rPr>
              <a:t>recompensa(c):</a:t>
            </a:r>
          </a:p>
          <a:p>
            <a:pPr marL="0" indent="0">
              <a:buNone/>
            </a:pPr>
            <a:r>
              <a:rPr lang="es-MX" dirty="0">
                <a:latin typeface="Consolas" panose="020B0609020204030204" pitchFamily="49" charset="0"/>
              </a:rPr>
              <a:t>    r = 0</a:t>
            </a:r>
          </a:p>
          <a:p>
            <a:pPr marL="0" indent="0">
              <a:buNone/>
            </a:pPr>
            <a:r>
              <a:rPr lang="es-MX" sz="2800" dirty="0">
                <a:latin typeface="Consolas" panose="020B0609020204030204" pitchFamily="49" charset="0"/>
              </a:rPr>
              <a:t>    Si gana al elegir c:</a:t>
            </a:r>
          </a:p>
          <a:p>
            <a:pPr marL="0" indent="0">
              <a:buNone/>
            </a:pPr>
            <a:r>
              <a:rPr lang="es-MX" dirty="0">
                <a:latin typeface="Consolas" panose="020B0609020204030204" pitchFamily="49" charset="0"/>
              </a:rPr>
              <a:t>      r = r + 1</a:t>
            </a:r>
          </a:p>
          <a:p>
            <a:pPr marL="0" indent="0">
              <a:buNone/>
            </a:pPr>
            <a:r>
              <a:rPr lang="es-MX" dirty="0">
                <a:latin typeface="Consolas" panose="020B0609020204030204" pitchFamily="49" charset="0"/>
              </a:rPr>
              <a:t>    Si el otro gana al elegir c:</a:t>
            </a:r>
          </a:p>
          <a:p>
            <a:pPr marL="0" indent="0">
              <a:buNone/>
            </a:pPr>
            <a:r>
              <a:rPr lang="es-MX" dirty="0">
                <a:latin typeface="Consolas" panose="020B0609020204030204" pitchFamily="49" charset="0"/>
              </a:rPr>
              <a:t>      r = r + 1</a:t>
            </a:r>
          </a:p>
          <a:p>
            <a:pPr marL="0" indent="0">
              <a:buNone/>
            </a:pPr>
            <a:r>
              <a:rPr lang="es-MX" dirty="0">
                <a:latin typeface="Consolas" panose="020B0609020204030204" pitchFamily="49" charset="0"/>
              </a:rPr>
              <a:t>    De otro modo:</a:t>
            </a:r>
          </a:p>
          <a:p>
            <a:pPr marL="0" indent="0">
              <a:buNone/>
            </a:pPr>
            <a:r>
              <a:rPr lang="es-MX" dirty="0">
                <a:latin typeface="Consolas" panose="020B0609020204030204" pitchFamily="49" charset="0"/>
              </a:rPr>
              <a:t>      r = r – 1</a:t>
            </a:r>
          </a:p>
          <a:p>
            <a:pPr marL="0" indent="0">
              <a:buNone/>
            </a:pPr>
            <a:r>
              <a:rPr lang="es-MX" dirty="0">
                <a:latin typeface="Consolas" panose="020B0609020204030204" pitchFamily="49" charset="0"/>
              </a:rPr>
              <a:t>    Regresar r</a:t>
            </a:r>
          </a:p>
          <a:p>
            <a:pPr marL="0" indent="0">
              <a:buNone/>
            </a:pPr>
            <a:endParaRPr lang="es-MX" sz="2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s-MX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s-MX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s-MX" sz="2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MX" sz="2800" dirty="0">
                <a:latin typeface="Consolas" panose="020B0609020204030204" pitchFamily="49" charset="0"/>
              </a:rPr>
              <a:t>acción(</a:t>
            </a:r>
          </a:p>
          <a:p>
            <a:pPr marL="0" indent="0">
              <a:buNone/>
            </a:pPr>
            <a:r>
              <a:rPr lang="es-MX" dirty="0">
                <a:latin typeface="Consolas" panose="020B0609020204030204" pitchFamily="49" charset="0"/>
              </a:rPr>
              <a:t>  </a:t>
            </a:r>
            <a:r>
              <a:rPr lang="es-MX" sz="2800" dirty="0" err="1">
                <a:latin typeface="Consolas" panose="020B0609020204030204" pitchFamily="49" charset="0"/>
              </a:rPr>
              <a:t>casillas_disponibles</a:t>
            </a:r>
            <a:r>
              <a:rPr lang="es-MX" sz="2800" dirty="0"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s-MX" dirty="0">
                <a:latin typeface="Consolas" panose="020B0609020204030204" pitchFamily="49" charset="0"/>
              </a:rPr>
              <a:t>  </a:t>
            </a:r>
            <a:r>
              <a:rPr lang="es-MX" dirty="0" err="1">
                <a:latin typeface="Consolas" panose="020B0609020204030204" pitchFamily="49" charset="0"/>
              </a:rPr>
              <a:t>jugadas_futuras</a:t>
            </a:r>
            <a:endParaRPr lang="es-MX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MX" sz="28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s-MX" sz="2800" dirty="0">
                <a:latin typeface="Consolas" panose="020B0609020204030204" pitchFamily="49" charset="0"/>
              </a:rPr>
              <a:t>  C = </a:t>
            </a:r>
            <a:r>
              <a:rPr lang="es-MX" sz="2800" dirty="0" err="1">
                <a:latin typeface="Consolas" panose="020B0609020204030204" pitchFamily="49" charset="0"/>
              </a:rPr>
              <a:t>casillas_disponibles</a:t>
            </a:r>
            <a:endParaRPr lang="es-MX" sz="2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MX" dirty="0">
                <a:latin typeface="Consolas" panose="020B0609020204030204" pitchFamily="49" charset="0"/>
              </a:rPr>
              <a:t>  j = </a:t>
            </a:r>
            <a:r>
              <a:rPr lang="es-MX" dirty="0" err="1">
                <a:latin typeface="Consolas" panose="020B0609020204030204" pitchFamily="49" charset="0"/>
              </a:rPr>
              <a:t>jugadas_futuras</a:t>
            </a:r>
            <a:endParaRPr lang="es-MX" sz="2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MX" sz="2800" dirty="0">
                <a:latin typeface="Consolas" panose="020B0609020204030204" pitchFamily="49" charset="0"/>
              </a:rPr>
              <a:t>Cada c en C: // el árbol</a:t>
            </a:r>
          </a:p>
          <a:p>
            <a:pPr marL="0" indent="0">
              <a:buNone/>
            </a:pPr>
            <a:r>
              <a:rPr lang="es-MX" dirty="0">
                <a:latin typeface="Consolas" panose="020B0609020204030204" pitchFamily="49" charset="0"/>
              </a:rPr>
              <a:t>  v = recompensa(c) / |C|</a:t>
            </a:r>
          </a:p>
          <a:p>
            <a:pPr marL="0" indent="0">
              <a:buNone/>
            </a:pPr>
            <a:r>
              <a:rPr lang="es-MX" dirty="0">
                <a:latin typeface="Consolas" panose="020B0609020204030204" pitchFamily="49" charset="0"/>
              </a:rPr>
              <a:t>  C = C – {c}</a:t>
            </a:r>
          </a:p>
          <a:p>
            <a:pPr marL="0" indent="0">
              <a:buNone/>
            </a:pPr>
            <a:r>
              <a:rPr lang="es-MX" dirty="0">
                <a:latin typeface="Consolas" panose="020B0609020204030204" pitchFamily="49" charset="0"/>
              </a:rPr>
              <a:t>  si j &gt; 0:</a:t>
            </a:r>
          </a:p>
          <a:p>
            <a:pPr marL="0" indent="0">
              <a:buNone/>
            </a:pPr>
            <a:r>
              <a:rPr lang="es-MX" dirty="0">
                <a:latin typeface="Consolas" panose="020B0609020204030204" pitchFamily="49" charset="0"/>
              </a:rPr>
              <a:t>    v = v + </a:t>
            </a:r>
            <a:r>
              <a:rPr lang="es-MX" dirty="0" err="1">
                <a:latin typeface="Consolas" panose="020B0609020204030204" pitchFamily="49" charset="0"/>
              </a:rPr>
              <a:t>alpha</a:t>
            </a:r>
            <a:r>
              <a:rPr lang="es-MX" dirty="0">
                <a:latin typeface="Consolas" panose="020B0609020204030204" pitchFamily="49" charset="0"/>
              </a:rPr>
              <a:t> * acción(C, j - 1)</a:t>
            </a:r>
          </a:p>
          <a:p>
            <a:pPr marL="0" indent="0">
              <a:buNone/>
            </a:pPr>
            <a:r>
              <a:rPr lang="es-MX" sz="2800" dirty="0">
                <a:latin typeface="Consolas" panose="020B0609020204030204" pitchFamily="49" charset="0"/>
              </a:rPr>
              <a:t>  jugadas = [c, v]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344B1D20-15FA-4FD7-95AD-0CCF73A974E2}"/>
              </a:ext>
            </a:extLst>
          </p:cNvPr>
          <p:cNvSpPr txBox="1"/>
          <p:nvPr/>
        </p:nvSpPr>
        <p:spPr>
          <a:xfrm>
            <a:off x="6181077" y="5942568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s-MX" dirty="0">
                <a:latin typeface="Consolas" panose="020B0609020204030204" pitchFamily="49" charset="0"/>
              </a:rPr>
              <a:t>regresar </a:t>
            </a:r>
            <a:r>
              <a:rPr lang="es-MX" dirty="0" err="1">
                <a:latin typeface="Consolas" panose="020B0609020204030204" pitchFamily="49" charset="0"/>
              </a:rPr>
              <a:t>elegir_mejor_jugada</a:t>
            </a:r>
            <a:r>
              <a:rPr lang="es-MX" dirty="0">
                <a:latin typeface="Consolas" panose="020B0609020204030204" pitchFamily="49" charset="0"/>
              </a:rPr>
              <a:t>(jugadas)</a:t>
            </a:r>
          </a:p>
        </p:txBody>
      </p:sp>
    </p:spTree>
    <p:extLst>
      <p:ext uri="{BB962C8B-B14F-4D97-AF65-F5344CB8AC3E}">
        <p14:creationId xmlns:p14="http://schemas.microsoft.com/office/powerpoint/2010/main" val="1346579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DC30F5-5EE8-4554-A1D6-32E7F7C6B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Consideraciones adicionales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0B6BED0-B1E1-4474-A2A4-445A1F3271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La cantidad </a:t>
            </a:r>
            <a:r>
              <a:rPr lang="es-MX" dirty="0" err="1">
                <a:latin typeface="Consolas" panose="020B0609020204030204" pitchFamily="49" charset="0"/>
              </a:rPr>
              <a:t>jugadas_futuras</a:t>
            </a:r>
            <a:r>
              <a:rPr lang="es-MX" dirty="0"/>
              <a:t> determina cantidad de jugadas al futuro que se toma en cuenta.</a:t>
            </a:r>
          </a:p>
          <a:p>
            <a:pPr lvl="1"/>
            <a:r>
              <a:rPr lang="es-MX" dirty="0"/>
              <a:t>Diferencias temporales: Si es mejor a las casillas disponibles</a:t>
            </a:r>
          </a:p>
          <a:p>
            <a:pPr lvl="1"/>
            <a:r>
              <a:rPr lang="es-MX" dirty="0"/>
              <a:t>Optimización: Si es igual a las casillas disponibles</a:t>
            </a:r>
          </a:p>
          <a:p>
            <a:r>
              <a:rPr lang="es-MX" dirty="0"/>
              <a:t>La función </a:t>
            </a:r>
            <a:r>
              <a:rPr lang="es-MX" dirty="0" err="1">
                <a:latin typeface="Consolas" panose="020B0609020204030204" pitchFamily="49" charset="0"/>
              </a:rPr>
              <a:t>elegir_mejor_jugada</a:t>
            </a:r>
            <a:r>
              <a:rPr lang="es-MX" dirty="0">
                <a:latin typeface="Consolas" panose="020B0609020204030204" pitchFamily="49" charset="0"/>
              </a:rPr>
              <a:t>(jugadas)</a:t>
            </a:r>
            <a:r>
              <a:rPr lang="es-MX" dirty="0"/>
              <a:t> </a:t>
            </a:r>
          </a:p>
          <a:p>
            <a:pPr lvl="1"/>
            <a:r>
              <a:rPr lang="es-MX" dirty="0"/>
              <a:t>Devuelve la casilla con mayor </a:t>
            </a:r>
            <a:r>
              <a:rPr lang="es-MX" dirty="0">
                <a:latin typeface="Consolas" panose="020B0609020204030204" pitchFamily="49" charset="0"/>
              </a:rPr>
              <a:t>v</a:t>
            </a:r>
          </a:p>
          <a:p>
            <a:pPr lvl="1"/>
            <a:r>
              <a:rPr lang="es-MX" dirty="0"/>
              <a:t>Si hay empate, devuelve una casilla al azar</a:t>
            </a:r>
          </a:p>
        </p:txBody>
      </p:sp>
    </p:spTree>
    <p:extLst>
      <p:ext uri="{BB962C8B-B14F-4D97-AF65-F5344CB8AC3E}">
        <p14:creationId xmlns:p14="http://schemas.microsoft.com/office/powerpoint/2010/main" val="206038702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TM10001105[[fn=Recorte]]</Template>
  <TotalTime>58</TotalTime>
  <Words>311</Words>
  <Application>Microsoft Office PowerPoint</Application>
  <PresentationFormat>Panorámica</PresentationFormat>
  <Paragraphs>56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Consolas</vt:lpstr>
      <vt:lpstr>Tema de Office</vt:lpstr>
      <vt:lpstr>TIC-TAC-TOE</vt:lpstr>
      <vt:lpstr>Generalidades</vt:lpstr>
      <vt:lpstr>Pseudocódigo del juego</vt:lpstr>
      <vt:lpstr>Pseudocógido de la acción y recompensa</vt:lpstr>
      <vt:lpstr>Consideraciones adicionales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TIC-TAC-TOE</dc:title>
  <dc:creator>José Alberto Benavides</dc:creator>
  <cp:lastModifiedBy>José Alberto Benavides</cp:lastModifiedBy>
  <cp:revision>6</cp:revision>
  <dcterms:created xsi:type="dcterms:W3CDTF">2021-05-19T19:23:33Z</dcterms:created>
  <dcterms:modified xsi:type="dcterms:W3CDTF">2021-05-19T20:22:19Z</dcterms:modified>
</cp:coreProperties>
</file>