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1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741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878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904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595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33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846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437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207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47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790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09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AE9B-0284-4A5A-B5C7-0DF908F14D2D}" type="datetimeFigureOut">
              <a:rPr lang="es-AR" smtClean="0"/>
              <a:t>16/8/2017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722AC-63AC-4026-B6C5-A606427F7015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68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728191"/>
          </a:xfrm>
        </p:spPr>
        <p:txBody>
          <a:bodyPr/>
          <a:lstStyle/>
          <a:p>
            <a:r>
              <a:rPr lang="es-AR" dirty="0" smtClean="0"/>
              <a:t>Replicación en Postresql con Streaming Replication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78" y="25649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3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Ahora nos conectamos al esclavo y consultamos las bases de datos que tenemos para ver si se creo la nueva base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820472" cy="421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2" y="587727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Ahí vemos que la nueva base de datos ya aparece en el esclavo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669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332656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 esto ya terminamos y tenemos funcionando Postgres con Streaming Replication</a:t>
            </a:r>
          </a:p>
          <a:p>
            <a:r>
              <a:rPr lang="es-AR" dirty="0" smtClean="0"/>
              <a:t>Hay otras formas de replicación en Postgres  algunas nativas y otras de terceros que lo vamos a ver mas adelante en otros manuales.</a:t>
            </a:r>
          </a:p>
          <a:p>
            <a:endParaRPr lang="es-AR" dirty="0"/>
          </a:p>
          <a:p>
            <a:pPr algn="ctr"/>
            <a:r>
              <a:rPr lang="es-AR" b="1" dirty="0" smtClean="0"/>
              <a:t>Tareas de Administración y Mantenimiento</a:t>
            </a:r>
          </a:p>
          <a:p>
            <a:endParaRPr lang="es-AR" dirty="0"/>
          </a:p>
          <a:p>
            <a:r>
              <a:rPr lang="es-AR" dirty="0"/>
              <a:t>Una vez que todo está funcionando, </a:t>
            </a:r>
            <a:r>
              <a:rPr lang="es-AR" dirty="0" smtClean="0"/>
              <a:t>tenemos </a:t>
            </a:r>
            <a:r>
              <a:rPr lang="es-AR" dirty="0"/>
              <a:t>que mantener el sistema y administrarlo en caso de </a:t>
            </a:r>
            <a:r>
              <a:rPr lang="es-AR" dirty="0" smtClean="0"/>
              <a:t>una falla </a:t>
            </a:r>
            <a:r>
              <a:rPr lang="es-AR" dirty="0"/>
              <a:t>del </a:t>
            </a:r>
            <a:r>
              <a:rPr lang="es-AR" dirty="0" smtClean="0"/>
              <a:t>master.</a:t>
            </a:r>
          </a:p>
          <a:p>
            <a:r>
              <a:rPr lang="es-AR" dirty="0" smtClean="0"/>
              <a:t>Las tareas que tenemos que hacer como DBA son:</a:t>
            </a:r>
          </a:p>
          <a:p>
            <a:endParaRPr lang="es-AR" dirty="0"/>
          </a:p>
          <a:p>
            <a:r>
              <a:rPr lang="es-AR" dirty="0"/>
              <a:t>Limpiar el directorio donde se archivan los </a:t>
            </a:r>
            <a:r>
              <a:rPr lang="es-AR" dirty="0" smtClean="0"/>
              <a:t>archivos </a:t>
            </a:r>
            <a:r>
              <a:rPr lang="es-AR" dirty="0"/>
              <a:t>WAL </a:t>
            </a:r>
            <a:r>
              <a:rPr lang="es-AR" dirty="0" smtClean="0"/>
              <a:t>tanto en el master como en el esclavo,  </a:t>
            </a:r>
            <a:r>
              <a:rPr lang="es-AR" dirty="0"/>
              <a:t>borrando los </a:t>
            </a:r>
            <a:r>
              <a:rPr lang="es-AR" dirty="0" smtClean="0"/>
              <a:t>archivos </a:t>
            </a:r>
            <a:r>
              <a:rPr lang="es-AR" dirty="0"/>
              <a:t>WAL </a:t>
            </a:r>
            <a:r>
              <a:rPr lang="es-AR" dirty="0" smtClean="0"/>
              <a:t>que </a:t>
            </a:r>
            <a:r>
              <a:rPr lang="es-AR" dirty="0"/>
              <a:t>no se necesiten.</a:t>
            </a:r>
          </a:p>
          <a:p>
            <a:r>
              <a:rPr lang="es-AR" dirty="0" smtClean="0"/>
              <a:t>Activar </a:t>
            </a:r>
            <a:r>
              <a:rPr lang="es-AR" dirty="0"/>
              <a:t>automáticamente el </a:t>
            </a:r>
            <a:r>
              <a:rPr lang="es-AR" dirty="0" smtClean="0"/>
              <a:t>esclavo </a:t>
            </a:r>
            <a:r>
              <a:rPr lang="es-AR" dirty="0"/>
              <a:t>como nuevo </a:t>
            </a:r>
            <a:r>
              <a:rPr lang="es-AR" dirty="0" smtClean="0"/>
              <a:t>master en </a:t>
            </a:r>
            <a:r>
              <a:rPr lang="es-AR" dirty="0"/>
              <a:t>caso de </a:t>
            </a:r>
            <a:r>
              <a:rPr lang="es-AR" dirty="0" smtClean="0"/>
              <a:t>que falle el master.</a:t>
            </a:r>
            <a:endParaRPr lang="es-AR" dirty="0"/>
          </a:p>
          <a:p>
            <a:r>
              <a:rPr lang="es-AR" dirty="0"/>
              <a:t>Monitorizar el estado de la replicación para saber el retraso del </a:t>
            </a:r>
            <a:r>
              <a:rPr lang="es-AR" dirty="0" smtClean="0"/>
              <a:t>esclavo </a:t>
            </a:r>
            <a:r>
              <a:rPr lang="es-AR" dirty="0"/>
              <a:t>en relación al </a:t>
            </a:r>
            <a:r>
              <a:rPr lang="es-AR" dirty="0" smtClean="0"/>
              <a:t>master.</a:t>
            </a:r>
          </a:p>
          <a:p>
            <a:r>
              <a:rPr lang="es-AR" dirty="0" smtClean="0"/>
              <a:t>Estas serian las mas importantes.</a:t>
            </a:r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28200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865515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Streaming replication llego a Postgresql con la versión 9, este tipo de replicación se basa en la transferencia de registros WAL (Write Ahead Log).</a:t>
            </a:r>
          </a:p>
          <a:p>
            <a:r>
              <a:rPr lang="es-AR" dirty="0" smtClean="0"/>
              <a:t>La información se mantiene continuamente actualizada y la instancia slave levantada.</a:t>
            </a:r>
          </a:p>
          <a:p>
            <a:r>
              <a:rPr lang="es-AR" dirty="0" smtClean="0"/>
              <a:t>La diferencia con los otros métodos de replicación de Postgres es que los bloques se transfieren por la red mediante una continua señal de streaming.</a:t>
            </a:r>
          </a:p>
          <a:p>
            <a:r>
              <a:rPr lang="es-AR" dirty="0" smtClean="0"/>
              <a:t>La configuración del streaming replication se basa en el parámetro primary_conninfo , que se setea en el recovery.conf del slave.</a:t>
            </a:r>
          </a:p>
          <a:p>
            <a:r>
              <a:rPr lang="es-AR" dirty="0" smtClean="0"/>
              <a:t>Por default la configuración es asincrónico, puede configurarse en forma sincrónica también,</a:t>
            </a:r>
          </a:p>
          <a:p>
            <a:r>
              <a:rPr lang="es-AR" dirty="0" smtClean="0"/>
              <a:t>en ese caso las transacciones esperan a dar el commit ok cuando todos los slaves tengan registradas las novedades.</a:t>
            </a:r>
          </a:p>
          <a:p>
            <a:r>
              <a:rPr lang="es-AR" dirty="0" smtClean="0"/>
              <a:t>Tiene que existir un usuario con el permiso REPLICATION y una línea en pg_hba.conf que permita el acceso.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653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49839" y="116632"/>
            <a:ext cx="8229600" cy="2232248"/>
          </a:xfrm>
        </p:spPr>
        <p:txBody>
          <a:bodyPr>
            <a:noAutofit/>
          </a:bodyPr>
          <a:lstStyle/>
          <a:p>
            <a:r>
              <a:rPr lang="es-AR" sz="1800" dirty="0" smtClean="0"/>
              <a:t>Para este escenario vamos a usar 2 servidores con Linux Debian.</a:t>
            </a:r>
            <a:br>
              <a:rPr lang="es-AR" sz="1800" dirty="0" smtClean="0"/>
            </a:br>
            <a:r>
              <a:rPr lang="es-AR" sz="1800" dirty="0" smtClean="0"/>
              <a:t>En los 2 servidores vamos a instalar Postgresql 9.3, vamos a mostrar con un screen los pasos de instalación en uno de los servidores, después estos mismos pasos lo aplican en los 2 servidores.</a:t>
            </a:r>
            <a:br>
              <a:rPr lang="es-AR" sz="1800" dirty="0" smtClean="0"/>
            </a:br>
            <a:r>
              <a:rPr lang="es-AR" sz="1800" dirty="0" smtClean="0"/>
              <a:t>La instalación la vamos hacer desde los mirror de Debian con apt</a:t>
            </a:r>
            <a:endParaRPr lang="es-AR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52038"/>
            <a:ext cx="89249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3326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Nos pide aceptar le decimos “S” y va a comenzar con la instalación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5" y="829399"/>
            <a:ext cx="892492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18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404664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Debian deja los archivos de configuración en el /var/lib/postgresql/9.3/main y /etc/postgresql/9.3/main.</a:t>
            </a:r>
          </a:p>
          <a:p>
            <a:r>
              <a:rPr lang="es-AR" dirty="0" smtClean="0"/>
              <a:t>Ahora pasamos a configurar la replicación en los postgresql.</a:t>
            </a:r>
          </a:p>
          <a:p>
            <a:r>
              <a:rPr lang="es-AR" dirty="0" smtClean="0"/>
              <a:t>En el maestro editamos el /etc/postgresql/9.3/main/postgresql.conf este archivo tiene la configuración para el streaming replication</a:t>
            </a:r>
          </a:p>
          <a:p>
            <a:r>
              <a:rPr lang="es-AR" dirty="0" smtClean="0"/>
              <a:t>En primer lugar vamos a modificar el </a:t>
            </a:r>
            <a:r>
              <a:rPr lang="es-AR" dirty="0"/>
              <a:t>“</a:t>
            </a:r>
            <a:r>
              <a:rPr lang="es-AR" b="1" dirty="0"/>
              <a:t>listen_addresses</a:t>
            </a:r>
            <a:r>
              <a:rPr lang="es-AR" dirty="0" smtClean="0"/>
              <a:t>”, que define las ip’s que podrán conectarse al postgresql, por defecto esta el localhost.</a:t>
            </a:r>
          </a:p>
          <a:p>
            <a:r>
              <a:rPr lang="es-AR" dirty="0" smtClean="0"/>
              <a:t>Vamos a modificarlo y le pondremos un asterisco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428875"/>
            <a:ext cx="89439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0013" y="4653136"/>
            <a:ext cx="894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Creamos en el master el usuario con permisos para la replicación</a:t>
            </a:r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" y="5085184"/>
            <a:ext cx="89535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1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6" y="1183978"/>
            <a:ext cx="8953501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512" y="26064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Agregamos en el /etc/postgresql/9.3/main/pg_hba.conf una relación de comunicación en el master.</a:t>
            </a:r>
          </a:p>
          <a:p>
            <a:r>
              <a:rPr lang="es-AR" dirty="0" smtClean="0"/>
              <a:t>Esta línea contiene los datos de conexión del nodo esclavo al master.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79512" y="1844824"/>
            <a:ext cx="888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Modificamos en el maestro el /etc/postgresql/9.3/main/postgresql.conf las siguientes líneas</a:t>
            </a: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2160921"/>
            <a:ext cx="8905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6" y="4593429"/>
            <a:ext cx="89392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6" y="5346923"/>
            <a:ext cx="891540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119063" y="5661248"/>
            <a:ext cx="88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Vamos a configurar replicación sincrónica (el parámetro es synchronous_standby_names)</a:t>
            </a:r>
            <a:endParaRPr lang="es-AR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6093296"/>
            <a:ext cx="8916109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119063" y="2442036"/>
            <a:ext cx="883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Creamos el directorio para los archivos que genere el WAL (tiene que tener permisos el usuario postgres sobre el directorio)</a:t>
            </a:r>
            <a:endParaRPr lang="es-AR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3088367"/>
            <a:ext cx="8924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3676650"/>
            <a:ext cx="892968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63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9512" y="26064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Ahora en el servidor esclavo editamos el archivo /etc/postgresql/9.3/main/postgresql.conf y modificamos las siguientes líneas y las dejamos así: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9" y="1052736"/>
            <a:ext cx="88957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7" y="1594294"/>
            <a:ext cx="890047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6" y="1964296"/>
            <a:ext cx="8934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4" y="2441748"/>
            <a:ext cx="893921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219450"/>
            <a:ext cx="8975216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31254" y="3933056"/>
            <a:ext cx="8905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Ahora vamos a configurar en el esclavo el archivo recovery.conf, este archivo sino existe se crea en el directorio de datos, en </a:t>
            </a:r>
            <a:r>
              <a:rPr lang="es-AR" dirty="0"/>
              <a:t>D</a:t>
            </a:r>
            <a:r>
              <a:rPr lang="es-AR" dirty="0" smtClean="0"/>
              <a:t>ebian </a:t>
            </a:r>
            <a:r>
              <a:rPr lang="es-AR" dirty="0"/>
              <a:t>es en /var/lib/postgresql/9.3/main</a:t>
            </a:r>
            <a:r>
              <a:rPr lang="es-AR" dirty="0" smtClean="0"/>
              <a:t>/</a:t>
            </a:r>
          </a:p>
          <a:p>
            <a:r>
              <a:rPr lang="es-AR" dirty="0" smtClean="0"/>
              <a:t>Editamos el archivo y agregamos las siguientes líneas</a:t>
            </a:r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081123"/>
            <a:ext cx="8940570" cy="1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517232"/>
            <a:ext cx="8940570" cy="17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949280"/>
            <a:ext cx="894057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59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404664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Voy a explicar que son estos parámetros que modificamos en el esclavo</a:t>
            </a:r>
            <a:endParaRPr lang="es-AR" b="1" dirty="0"/>
          </a:p>
          <a:p>
            <a:pPr fontAlgn="base"/>
            <a:endParaRPr lang="es-AR" b="1" dirty="0" smtClean="0"/>
          </a:p>
          <a:p>
            <a:pPr fontAlgn="base"/>
            <a:r>
              <a:rPr lang="es-AR" b="1" dirty="0" smtClean="0"/>
              <a:t>standby_mode</a:t>
            </a:r>
            <a:r>
              <a:rPr lang="es-AR" dirty="0"/>
              <a:t> activa el modo standby en nuestro servidor standby.</a:t>
            </a:r>
          </a:p>
          <a:p>
            <a:pPr fontAlgn="base"/>
            <a:r>
              <a:rPr lang="es-AR" b="1" dirty="0"/>
              <a:t>primary_conninfo</a:t>
            </a:r>
            <a:r>
              <a:rPr lang="es-AR" dirty="0"/>
              <a:t> contiene información necesaria para que nuestro servidor se conecte al servidor </a:t>
            </a:r>
            <a:r>
              <a:rPr lang="es-AR" dirty="0" smtClean="0"/>
              <a:t>maestro </a:t>
            </a:r>
            <a:r>
              <a:rPr lang="es-AR" dirty="0"/>
              <a:t>.</a:t>
            </a:r>
          </a:p>
          <a:p>
            <a:pPr fontAlgn="base"/>
            <a:r>
              <a:rPr lang="es-AR" b="1" dirty="0" smtClean="0"/>
              <a:t>trigger_file</a:t>
            </a:r>
            <a:r>
              <a:rPr lang="es-AR" dirty="0"/>
              <a:t> definimos la ruta en la que se creará el fichero del trigger standby.</a:t>
            </a:r>
          </a:p>
          <a:p>
            <a:endParaRPr lang="es-AR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2348880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Ya con esto tenemos configuradas las dos bases de datos para que comiencen a replicar</a:t>
            </a:r>
          </a:p>
          <a:p>
            <a:r>
              <a:rPr lang="es-AR" dirty="0" smtClean="0"/>
              <a:t>Ahora para probar que la configuración que terminamos de hacer este funcionando y replicando los datos, nos conectamos a la master creamos una base y después nos conectamos a la esclavo y consultamos que esa base ya este creada.</a:t>
            </a:r>
          </a:p>
          <a:p>
            <a:r>
              <a:rPr lang="es-AR" dirty="0" smtClean="0"/>
              <a:t>También podemos consultar </a:t>
            </a:r>
            <a:r>
              <a:rPr lang="es-AR" dirty="0"/>
              <a:t>la vista </a:t>
            </a:r>
            <a:r>
              <a:rPr lang="es-AR" dirty="0" smtClean="0"/>
              <a:t>pg_stat_replication que nos va a dar información del estado de la replicación.</a:t>
            </a:r>
          </a:p>
          <a:p>
            <a:r>
              <a:rPr lang="es-AR" dirty="0" smtClean="0"/>
              <a:t>La configuración que hicimos es sincrónica, así que hasta el que esclavo no de el ok del commit el master no va liberar la transacción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23528" y="215899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dirty="0" smtClean="0"/>
              <a:t>Después de esto bajamos el esclavo hacemos un backup de master y los restauramos en el esclavo, ya que el esclavo tiene que ser una copia fiel del master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6331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6134"/>
            <a:ext cx="892899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9512" y="4046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Nos conectamos al master y creamos la base de datos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9103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709</Words>
  <Application>Microsoft Office PowerPoint</Application>
  <PresentationFormat>Presentación en pantalla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Replicación en Postresql con Streaming Replication</vt:lpstr>
      <vt:lpstr>Presentación de PowerPoint</vt:lpstr>
      <vt:lpstr>Para este escenario vamos a usar 2 servidores con Linux Debian. En los 2 servidores vamos a instalar Postgresql 9.3, vamos a mostrar con un screen los pasos de instalación en uno de los servidores, después estos mismos pasos lo aplican en los 2 servidores. La instalación la vamos hacer desde los mirror de Debian con apt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Replicación en Postresql con Streaming Replication</dc:title>
  <dc:creator>Romero, Fernando</dc:creator>
  <cp:lastModifiedBy>Romero, Fernando</cp:lastModifiedBy>
  <cp:revision>35</cp:revision>
  <dcterms:created xsi:type="dcterms:W3CDTF">2015-05-13T13:21:29Z</dcterms:created>
  <dcterms:modified xsi:type="dcterms:W3CDTF">2017-08-16T17:46:44Z</dcterms:modified>
</cp:coreProperties>
</file>