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426" r:id="rId4"/>
    <p:sldId id="428" r:id="rId5"/>
    <p:sldId id="429" r:id="rId6"/>
    <p:sldId id="433" r:id="rId7"/>
    <p:sldId id="431" r:id="rId8"/>
    <p:sldId id="454" r:id="rId9"/>
    <p:sldId id="455" r:id="rId10"/>
    <p:sldId id="456" r:id="rId11"/>
    <p:sldId id="427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27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6"/>
    <p:restoredTop sz="91398"/>
  </p:normalViewPr>
  <p:slideViewPr>
    <p:cSldViewPr snapToGrid="0" snapToObjects="1">
      <p:cViewPr varScale="1">
        <p:scale>
          <a:sx n="82" d="100"/>
          <a:sy n="82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750CE-C9C4-E64D-A49C-551907EBB59E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A22FD-3E22-C44E-9B50-6E69BE7E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915FD50-8E54-AB4C-ADB1-A9872880F3BE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8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8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3CF-43B7-1D4D-B47E-B9AA149F34E1}" type="datetime1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7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3C19-AD4C-F74E-856F-7A98D386A7ED}" type="datetime1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8767-5C15-A14D-8474-858A3E7A53A2}" type="datetime1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A469-0B10-2046-B255-60287FB19202}" type="datetime1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7D52-A377-0749-BC0D-CE88FB154891}" type="datetime1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CD12-4F5D-1646-B16D-E573B02830B2}" type="datetime1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4C40-D174-8A45-B968-F987D9233F5C}" type="datetime1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2EAC-706C-0348-ABE0-AA4F68C61735}" type="datetime1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BB38-6F06-0748-898E-47B25B7B6FA6}" type="datetime1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503E-AAC3-1F43-9826-71545043FA53}" type="datetime1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B02A-CC1E-EC49-93FA-D7E59BC2E162}" type="datetime1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CEF73-D6AA-004F-8129-0D88B2968F0D}" type="datetime1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6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030" y="2087159"/>
            <a:ext cx="6607445" cy="1029319"/>
          </a:xfrm>
        </p:spPr>
        <p:txBody>
          <a:bodyPr>
            <a:noAutofit/>
          </a:bodyPr>
          <a:lstStyle/>
          <a:p>
            <a:r>
              <a:rPr lang="en-US" sz="6600" b="1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502" y="420647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Building Databases Apps</a:t>
            </a:r>
          </a:p>
        </p:txBody>
      </p:sp>
      <p:sp>
        <p:nvSpPr>
          <p:cNvPr id="4" name="Can 3"/>
          <p:cNvSpPr/>
          <p:nvPr/>
        </p:nvSpPr>
        <p:spPr>
          <a:xfrm>
            <a:off x="1193370" y="987357"/>
            <a:ext cx="2774196" cy="26392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01858" y="3812583"/>
            <a:ext cx="9391973" cy="309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487838" y="2073557"/>
            <a:ext cx="2185260" cy="1038387"/>
            <a:chOff x="2076773" y="5393409"/>
            <a:chExt cx="2185260" cy="1038387"/>
          </a:xfrm>
        </p:grpSpPr>
        <p:sp>
          <p:nvSpPr>
            <p:cNvPr id="7" name="Rectangle 6"/>
            <p:cNvSpPr/>
            <p:nvPr/>
          </p:nvSpPr>
          <p:spPr>
            <a:xfrm>
              <a:off x="207677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0519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33613" y="5393409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7677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0519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33613" y="573437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677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519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33613" y="609083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58543" y="3071625"/>
            <a:ext cx="44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Manuel Rodriguez-Martinez, Ph.D.</a:t>
            </a:r>
          </a:p>
        </p:txBody>
      </p:sp>
    </p:spTree>
    <p:extLst>
      <p:ext uri="{BB962C8B-B14F-4D97-AF65-F5344CB8AC3E}">
        <p14:creationId xmlns:p14="http://schemas.microsoft.com/office/powerpoint/2010/main" val="130443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Flask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Framework for building web apps and REST APIs</a:t>
            </a:r>
          </a:p>
          <a:p>
            <a:r>
              <a:rPr lang="en-US" dirty="0"/>
              <a:t>Install</a:t>
            </a:r>
          </a:p>
          <a:p>
            <a:pPr lvl="1"/>
            <a:r>
              <a:rPr lang="en-US" dirty="0"/>
              <a:t>pip install Flask</a:t>
            </a:r>
          </a:p>
          <a:p>
            <a:r>
              <a:rPr lang="en-US" dirty="0"/>
              <a:t>Concepts: </a:t>
            </a:r>
          </a:p>
          <a:p>
            <a:pPr lvl="1"/>
            <a:r>
              <a:rPr lang="en-US" dirty="0"/>
              <a:t>Routes</a:t>
            </a:r>
          </a:p>
          <a:p>
            <a:pPr lvl="1"/>
            <a:r>
              <a:rPr lang="en-US" dirty="0"/>
              <a:t>Handlers</a:t>
            </a:r>
          </a:p>
          <a:p>
            <a:pPr lvl="1"/>
            <a:r>
              <a:rPr lang="en-US" dirty="0"/>
              <a:t>Data Access Objects </a:t>
            </a:r>
            <a:r>
              <a:rPr lang="en-US"/>
              <a:t>(DAO)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thing is to create an schema and a user for the app</a:t>
            </a:r>
          </a:p>
          <a:p>
            <a:r>
              <a:rPr lang="en-US" b="1" dirty="0"/>
              <a:t>Security Issue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NEVER use the database root (administrator) account for the app!!</a:t>
            </a:r>
          </a:p>
          <a:p>
            <a:pPr lvl="2"/>
            <a:r>
              <a:rPr lang="en-US" dirty="0"/>
              <a:t>If compromised, the whole system is exposed </a:t>
            </a:r>
          </a:p>
          <a:p>
            <a:r>
              <a:rPr lang="en-US" dirty="0"/>
              <a:t>I will </a:t>
            </a:r>
            <a:r>
              <a:rPr lang="en-US" dirty="0" err="1"/>
              <a:t>asume</a:t>
            </a:r>
            <a:r>
              <a:rPr lang="en-US" dirty="0"/>
              <a:t> Ubuntu </a:t>
            </a:r>
            <a:r>
              <a:rPr lang="en-US" dirty="0" err="1"/>
              <a:t>linux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You need to install </a:t>
            </a:r>
            <a:r>
              <a:rPr lang="en-US" dirty="0" err="1"/>
              <a:t>postgresql</a:t>
            </a:r>
            <a:r>
              <a:rPr lang="en-US" dirty="0"/>
              <a:t> and pgdmin3 (pgadmin4 is no good)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postgresql-contrib</a:t>
            </a:r>
            <a:endParaRPr lang="en-US" dirty="0"/>
          </a:p>
          <a:p>
            <a:pPr lvl="2"/>
            <a:r>
              <a:rPr lang="en-US" dirty="0" err="1"/>
              <a:t>sudo</a:t>
            </a:r>
            <a:r>
              <a:rPr lang="en-US" dirty="0"/>
              <a:t> apt-get install pgadmin3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44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Account (Role) for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Login as </a:t>
            </a:r>
            <a:r>
              <a:rPr lang="en-US" dirty="0" err="1"/>
              <a:t>postgres</a:t>
            </a:r>
            <a:r>
              <a:rPr lang="en-US" dirty="0"/>
              <a:t> user: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-u </a:t>
            </a:r>
            <a:r>
              <a:rPr lang="en-US" dirty="0" err="1"/>
              <a:t>postgres</a:t>
            </a:r>
            <a:endParaRPr lang="en-US" dirty="0"/>
          </a:p>
          <a:p>
            <a:r>
              <a:rPr lang="en-US" dirty="0"/>
              <a:t>Postgres Linux user is a </a:t>
            </a:r>
            <a:r>
              <a:rPr lang="en-US" dirty="0" err="1"/>
              <a:t>linux</a:t>
            </a:r>
            <a:r>
              <a:rPr lang="en-US" dirty="0"/>
              <a:t> account </a:t>
            </a:r>
            <a:r>
              <a:rPr lang="en-US" dirty="0" err="1"/>
              <a:t>thats</a:t>
            </a:r>
            <a:r>
              <a:rPr lang="en-US" dirty="0"/>
              <a:t> own the </a:t>
            </a:r>
            <a:r>
              <a:rPr lang="en-US" dirty="0" err="1"/>
              <a:t>postgresql</a:t>
            </a:r>
            <a:r>
              <a:rPr lang="en-US" dirty="0"/>
              <a:t> installation and the DB user named </a:t>
            </a:r>
            <a:r>
              <a:rPr lang="en-US" dirty="0" err="1"/>
              <a:t>postgres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This is the root account for the DB! </a:t>
            </a:r>
          </a:p>
          <a:p>
            <a:pPr lvl="1"/>
            <a:r>
              <a:rPr lang="en-US" dirty="0"/>
              <a:t>Do not use it for </a:t>
            </a:r>
            <a:r>
              <a:rPr lang="en-US" dirty="0" err="1"/>
              <a:t>appilications</a:t>
            </a:r>
            <a:r>
              <a:rPr lang="en-US" dirty="0"/>
              <a:t>!!! </a:t>
            </a:r>
          </a:p>
          <a:p>
            <a:r>
              <a:rPr lang="en-US" dirty="0"/>
              <a:t>Create account </a:t>
            </a:r>
            <a:r>
              <a:rPr lang="en-US" dirty="0" err="1"/>
              <a:t>appusr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this will be the application user</a:t>
            </a:r>
          </a:p>
          <a:p>
            <a:pPr lvl="1"/>
            <a:r>
              <a:rPr lang="en-US" dirty="0" err="1"/>
              <a:t>createuser</a:t>
            </a:r>
            <a:r>
              <a:rPr lang="en-US" dirty="0"/>
              <a:t> </a:t>
            </a:r>
            <a:r>
              <a:rPr lang="en-US" dirty="0" err="1"/>
              <a:t>appusr</a:t>
            </a:r>
            <a:r>
              <a:rPr lang="en-US" dirty="0"/>
              <a:t> -e </a:t>
            </a:r>
            <a:r>
              <a:rPr lang="mr-IN" dirty="0"/>
              <a:t>–</a:t>
            </a:r>
            <a:r>
              <a:rPr lang="en-US" dirty="0"/>
              <a:t>P</a:t>
            </a:r>
          </a:p>
          <a:p>
            <a:r>
              <a:rPr lang="en-US" dirty="0"/>
              <a:t>Supply the password for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2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account we create does not owns a database</a:t>
            </a:r>
          </a:p>
          <a:p>
            <a:r>
              <a:rPr lang="en-US" dirty="0"/>
              <a:t>Now create one and assign it to this account</a:t>
            </a:r>
          </a:p>
          <a:p>
            <a:pPr lvl="1"/>
            <a:r>
              <a:rPr lang="en-US" dirty="0"/>
              <a:t>We are still in the </a:t>
            </a:r>
            <a:r>
              <a:rPr lang="en-US" dirty="0" err="1"/>
              <a:t>postgres</a:t>
            </a:r>
            <a:r>
              <a:rPr lang="en-US" dirty="0"/>
              <a:t> account</a:t>
            </a:r>
          </a:p>
          <a:p>
            <a:pPr lvl="1"/>
            <a:r>
              <a:rPr lang="en-US" dirty="0" err="1"/>
              <a:t>createdb</a:t>
            </a:r>
            <a:r>
              <a:rPr lang="en-US" dirty="0"/>
              <a:t> </a:t>
            </a:r>
            <a:r>
              <a:rPr lang="en-US" dirty="0" err="1"/>
              <a:t>appdb</a:t>
            </a:r>
            <a:endParaRPr lang="en-US" dirty="0"/>
          </a:p>
          <a:p>
            <a:r>
              <a:rPr lang="en-US" dirty="0"/>
              <a:t>Now we can connect to the database and grant privileges to the </a:t>
            </a:r>
            <a:r>
              <a:rPr lang="en-US" dirty="0" err="1"/>
              <a:t>appusr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We want to make </a:t>
            </a:r>
            <a:r>
              <a:rPr lang="en-US" dirty="0" err="1"/>
              <a:t>appusr</a:t>
            </a:r>
            <a:r>
              <a:rPr lang="en-US" dirty="0"/>
              <a:t> be the owner of the database named </a:t>
            </a:r>
            <a:r>
              <a:rPr lang="en-US" dirty="0" err="1"/>
              <a:t>appdb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6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Postgres comes with </a:t>
            </a:r>
            <a:r>
              <a:rPr lang="en-US" dirty="0" err="1"/>
              <a:t>psql</a:t>
            </a:r>
            <a:r>
              <a:rPr lang="en-US" dirty="0"/>
              <a:t> which is a terminal-based to connect to the database</a:t>
            </a:r>
          </a:p>
          <a:p>
            <a:r>
              <a:rPr lang="en-US" dirty="0"/>
              <a:t>From the </a:t>
            </a:r>
            <a:r>
              <a:rPr lang="en-US" dirty="0" err="1"/>
              <a:t>postgres</a:t>
            </a:r>
            <a:r>
              <a:rPr lang="en-US" dirty="0"/>
              <a:t> account we can connect to </a:t>
            </a:r>
            <a:r>
              <a:rPr lang="en-US" dirty="0" err="1"/>
              <a:t>appdb</a:t>
            </a:r>
            <a:r>
              <a:rPr lang="en-US" dirty="0"/>
              <a:t> as follows:</a:t>
            </a:r>
          </a:p>
          <a:p>
            <a:pPr lvl="1"/>
            <a:r>
              <a:rPr lang="en-US" dirty="0" err="1"/>
              <a:t>psql</a:t>
            </a:r>
            <a:r>
              <a:rPr lang="en-US" dirty="0"/>
              <a:t> </a:t>
            </a:r>
            <a:r>
              <a:rPr lang="en-US" dirty="0" err="1"/>
              <a:t>appdb</a:t>
            </a:r>
            <a:endParaRPr lang="en-US" dirty="0"/>
          </a:p>
          <a:p>
            <a:r>
              <a:rPr lang="en-US" dirty="0"/>
              <a:t>You should see something like this:</a:t>
            </a:r>
          </a:p>
          <a:p>
            <a:pPr marL="457200" lvl="1" indent="0">
              <a:buNone/>
            </a:pPr>
            <a:r>
              <a:rPr lang="en-US" dirty="0" err="1"/>
              <a:t>postgres@ubuntu</a:t>
            </a:r>
            <a:r>
              <a:rPr lang="en-US" dirty="0"/>
              <a:t>:~$ </a:t>
            </a:r>
            <a:r>
              <a:rPr lang="en-US" dirty="0" err="1"/>
              <a:t>psql</a:t>
            </a:r>
            <a:r>
              <a:rPr lang="en-US" dirty="0"/>
              <a:t> </a:t>
            </a:r>
            <a:r>
              <a:rPr lang="en-US" dirty="0" err="1"/>
              <a:t>appdb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psql</a:t>
            </a:r>
            <a:r>
              <a:rPr lang="en-US" dirty="0"/>
              <a:t> (9.3.19)</a:t>
            </a:r>
          </a:p>
          <a:p>
            <a:pPr marL="457200" lvl="1" indent="0">
              <a:buNone/>
            </a:pPr>
            <a:r>
              <a:rPr lang="en-US" dirty="0"/>
              <a:t>Type "help" for help.</a:t>
            </a:r>
          </a:p>
          <a:p>
            <a:pPr marL="457200" lvl="1" indent="0">
              <a:buNone/>
            </a:pPr>
            <a:r>
              <a:rPr lang="en-US" dirty="0" err="1"/>
              <a:t>appdb</a:t>
            </a:r>
            <a:r>
              <a:rPr lang="en-US" dirty="0"/>
              <a:t>=#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Granting privileges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Once, the user and </a:t>
            </a:r>
            <a:r>
              <a:rPr lang="en-US" dirty="0" err="1"/>
              <a:t>db</a:t>
            </a:r>
            <a:r>
              <a:rPr lang="en-US" dirty="0"/>
              <a:t> are created, then you can grant all privileges to the user account:</a:t>
            </a:r>
          </a:p>
          <a:p>
            <a:pPr lvl="1"/>
            <a:r>
              <a:rPr lang="en-US" dirty="0" err="1"/>
              <a:t>appdb</a:t>
            </a:r>
            <a:r>
              <a:rPr lang="en-US" dirty="0"/>
              <a:t>#: grant all privileges on database </a:t>
            </a:r>
            <a:r>
              <a:rPr lang="en-US" dirty="0" err="1"/>
              <a:t>appdb</a:t>
            </a:r>
            <a:r>
              <a:rPr lang="en-US" dirty="0"/>
              <a:t> to </a:t>
            </a:r>
            <a:r>
              <a:rPr lang="en-US" dirty="0" err="1"/>
              <a:t>appusr</a:t>
            </a:r>
            <a:r>
              <a:rPr lang="en-US" dirty="0"/>
              <a:t>;  </a:t>
            </a:r>
          </a:p>
          <a:p>
            <a:r>
              <a:rPr lang="en-US" dirty="0"/>
              <a:t>Now, </a:t>
            </a:r>
            <a:r>
              <a:rPr lang="en-US" dirty="0" err="1"/>
              <a:t>appusr</a:t>
            </a:r>
            <a:r>
              <a:rPr lang="en-US" dirty="0"/>
              <a:t> has full access to the </a:t>
            </a:r>
            <a:r>
              <a:rPr lang="en-US" dirty="0" err="1"/>
              <a:t>appdb</a:t>
            </a:r>
            <a:r>
              <a:rPr lang="en-US" dirty="0"/>
              <a:t> database</a:t>
            </a:r>
          </a:p>
          <a:p>
            <a:pPr lvl="1"/>
            <a:r>
              <a:rPr lang="en-US" dirty="0"/>
              <a:t>So has the </a:t>
            </a:r>
            <a:r>
              <a:rPr lang="en-US" dirty="0" err="1"/>
              <a:t>postgres</a:t>
            </a:r>
            <a:r>
              <a:rPr lang="en-US" dirty="0"/>
              <a:t> account</a:t>
            </a:r>
          </a:p>
          <a:p>
            <a:r>
              <a:rPr lang="en-US" dirty="0"/>
              <a:t>You can now login directly from the </a:t>
            </a:r>
            <a:r>
              <a:rPr lang="en-US" dirty="0" err="1"/>
              <a:t>appusr</a:t>
            </a:r>
            <a:r>
              <a:rPr lang="en-US" dirty="0"/>
              <a:t> account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8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Postgres for password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need to configure </a:t>
            </a:r>
            <a:r>
              <a:rPr lang="en-US" dirty="0" err="1"/>
              <a:t>postgres</a:t>
            </a:r>
            <a:r>
              <a:rPr lang="en-US" dirty="0"/>
              <a:t> to accept remote connections with password</a:t>
            </a:r>
          </a:p>
          <a:p>
            <a:r>
              <a:rPr lang="en-US" dirty="0"/>
              <a:t>Go to: /et	c/</a:t>
            </a:r>
            <a:r>
              <a:rPr lang="en-US" dirty="0" err="1"/>
              <a:t>postgresql</a:t>
            </a:r>
            <a:r>
              <a:rPr lang="en-US" dirty="0"/>
              <a:t>/9.3/main</a:t>
            </a:r>
          </a:p>
          <a:p>
            <a:r>
              <a:rPr lang="en-US" dirty="0"/>
              <a:t>Open file : </a:t>
            </a:r>
            <a:r>
              <a:rPr lang="en-US" dirty="0" err="1"/>
              <a:t>postgresql.conf</a:t>
            </a:r>
            <a:endParaRPr lang="en-US" dirty="0"/>
          </a:p>
          <a:p>
            <a:r>
              <a:rPr lang="en-US" dirty="0"/>
              <a:t>Change line : </a:t>
            </a:r>
          </a:p>
          <a:p>
            <a:pPr marL="457200" lvl="1" indent="0">
              <a:buNone/>
            </a:pPr>
            <a:r>
              <a:rPr lang="en-US" sz="2400" dirty="0" err="1"/>
              <a:t>listen_addresses</a:t>
            </a:r>
            <a:r>
              <a:rPr lang="en-US" sz="2400" dirty="0"/>
              <a:t> = 'localhost'		# what IP address(</a:t>
            </a:r>
            <a:r>
              <a:rPr lang="en-US" sz="2400" dirty="0" err="1"/>
              <a:t>es</a:t>
            </a:r>
            <a:r>
              <a:rPr lang="en-US" sz="2400" dirty="0"/>
              <a:t>) to listen on;</a:t>
            </a:r>
          </a:p>
          <a:p>
            <a:pPr lvl="1"/>
            <a:r>
              <a:rPr lang="en-US" dirty="0"/>
              <a:t>To: </a:t>
            </a:r>
          </a:p>
          <a:p>
            <a:pPr marL="457200" lvl="1" indent="0">
              <a:buNone/>
            </a:pPr>
            <a:r>
              <a:rPr lang="en-US" sz="2400" dirty="0" err="1"/>
              <a:t>listen_addresses</a:t>
            </a:r>
            <a:r>
              <a:rPr lang="en-US" sz="2400" dirty="0"/>
              <a:t> = ‘*'		# what IP address(</a:t>
            </a:r>
            <a:r>
              <a:rPr lang="en-US" sz="2400" dirty="0" err="1"/>
              <a:t>es</a:t>
            </a:r>
            <a:r>
              <a:rPr lang="en-US" sz="2400" dirty="0"/>
              <a:t>) to listen on;</a:t>
            </a:r>
            <a:endParaRPr lang="en-US" dirty="0"/>
          </a:p>
          <a:p>
            <a:r>
              <a:rPr lang="en-US" dirty="0"/>
              <a:t>You can now exit from </a:t>
            </a:r>
            <a:r>
              <a:rPr lang="en-US" dirty="0" err="1"/>
              <a:t>postgres</a:t>
            </a:r>
            <a:r>
              <a:rPr lang="en-US" dirty="0"/>
              <a:t> account</a:t>
            </a:r>
          </a:p>
          <a:p>
            <a:r>
              <a:rPr lang="en-US" dirty="0"/>
              <a:t>From ubuntu account: </a:t>
            </a:r>
            <a:r>
              <a:rPr lang="en-US" dirty="0" err="1"/>
              <a:t>sudo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postgresql</a:t>
            </a:r>
            <a:r>
              <a:rPr lang="en-US" dirty="0"/>
              <a:t> restart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01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to you database: </a:t>
            </a:r>
            <a:r>
              <a:rPr lang="en-US" dirty="0" err="1"/>
              <a:t>psql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login to your database from the </a:t>
            </a:r>
            <a:r>
              <a:rPr lang="en-US" dirty="0" err="1"/>
              <a:t>ubuntu</a:t>
            </a:r>
            <a:r>
              <a:rPr lang="en-US" dirty="0"/>
              <a:t> account using </a:t>
            </a:r>
            <a:r>
              <a:rPr lang="en-US" dirty="0" err="1"/>
              <a:t>psql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psql</a:t>
            </a:r>
            <a:r>
              <a:rPr lang="en-US" dirty="0"/>
              <a:t> </a:t>
            </a:r>
            <a:r>
              <a:rPr lang="en-US" dirty="0" err="1"/>
              <a:t>appdb</a:t>
            </a:r>
            <a:r>
              <a:rPr lang="en-US" dirty="0"/>
              <a:t> -U </a:t>
            </a:r>
            <a:r>
              <a:rPr lang="en-US" dirty="0" err="1"/>
              <a:t>appusr</a:t>
            </a:r>
            <a:r>
              <a:rPr lang="en-US" dirty="0"/>
              <a:t> –W -h 127.0.0.1</a:t>
            </a:r>
          </a:p>
          <a:p>
            <a:pPr lvl="1"/>
            <a:r>
              <a:rPr lang="en-US" dirty="0"/>
              <a:t>This command connects to the database </a:t>
            </a:r>
            <a:r>
              <a:rPr lang="en-US" dirty="0" err="1"/>
              <a:t>appdb</a:t>
            </a:r>
            <a:r>
              <a:rPr lang="en-US" dirty="0"/>
              <a:t> from DB user account </a:t>
            </a:r>
            <a:r>
              <a:rPr lang="en-US" dirty="0" err="1"/>
              <a:t>appusr</a:t>
            </a:r>
            <a:r>
              <a:rPr lang="en-US" dirty="0"/>
              <a:t>. The flag </a:t>
            </a:r>
            <a:r>
              <a:rPr lang="mr-IN" dirty="0"/>
              <a:t>–</a:t>
            </a:r>
            <a:r>
              <a:rPr lang="en-US" dirty="0"/>
              <a:t>U </a:t>
            </a:r>
            <a:r>
              <a:rPr lang="en-US" dirty="0" err="1"/>
              <a:t>specifices</a:t>
            </a:r>
            <a:r>
              <a:rPr lang="en-US" dirty="0"/>
              <a:t> user and </a:t>
            </a:r>
            <a:r>
              <a:rPr lang="mr-IN" dirty="0"/>
              <a:t>–</a:t>
            </a:r>
            <a:r>
              <a:rPr lang="en-US" dirty="0"/>
              <a:t>W ask for password. –h indicates the host from which we </a:t>
            </a:r>
            <a:r>
              <a:rPr lang="en-US"/>
              <a:t>are connecting</a:t>
            </a:r>
            <a:endParaRPr lang="en-US" dirty="0"/>
          </a:p>
          <a:p>
            <a:r>
              <a:rPr lang="en-US" dirty="0"/>
              <a:t>After connecting, you should see a prompt like this:</a:t>
            </a:r>
          </a:p>
          <a:p>
            <a:pPr marL="457200" lvl="1" indent="0">
              <a:buNone/>
            </a:pPr>
            <a:r>
              <a:rPr lang="en-US" dirty="0" err="1"/>
              <a:t>psql</a:t>
            </a:r>
            <a:r>
              <a:rPr lang="en-US" dirty="0"/>
              <a:t> (9.3.19)</a:t>
            </a:r>
          </a:p>
          <a:p>
            <a:pPr marL="457200" lvl="1" indent="0">
              <a:buNone/>
            </a:pPr>
            <a:r>
              <a:rPr lang="en-US" dirty="0"/>
              <a:t>Type "help" for help.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appdb</a:t>
            </a:r>
            <a:r>
              <a:rPr lang="en-US" dirty="0"/>
              <a:t>=&gt;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18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commands from </a:t>
            </a:r>
            <a:r>
              <a:rPr lang="en-US" dirty="0" err="1"/>
              <a:t>psql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</a:t>
            </a:r>
            <a:r>
              <a:rPr lang="en-US" dirty="0" err="1"/>
              <a:t>psql</a:t>
            </a:r>
            <a:r>
              <a:rPr lang="en-US" dirty="0"/>
              <a:t> you can run:</a:t>
            </a:r>
          </a:p>
          <a:p>
            <a:pPr lvl="1"/>
            <a:r>
              <a:rPr lang="en-US" dirty="0"/>
              <a:t>Select-Project-Join queries</a:t>
            </a:r>
          </a:p>
          <a:p>
            <a:pPr lvl="1"/>
            <a:r>
              <a:rPr lang="en-US" dirty="0"/>
              <a:t>Create tables and other table maintenance operations</a:t>
            </a:r>
          </a:p>
          <a:p>
            <a:pPr lvl="1"/>
            <a:r>
              <a:rPr lang="en-US" dirty="0"/>
              <a:t>Run update, insert and delete queries</a:t>
            </a:r>
          </a:p>
          <a:p>
            <a:r>
              <a:rPr lang="en-US" dirty="0"/>
              <a:t>Task 1: create a table with the following schema</a:t>
            </a:r>
          </a:p>
          <a:p>
            <a:pPr lvl="1"/>
            <a:r>
              <a:rPr lang="en-US" dirty="0"/>
              <a:t>Part(</a:t>
            </a:r>
            <a:r>
              <a:rPr lang="en-US" dirty="0" err="1"/>
              <a:t>pid</a:t>
            </a:r>
            <a:r>
              <a:rPr lang="en-US" dirty="0"/>
              <a:t> serial primary key, </a:t>
            </a:r>
            <a:r>
              <a:rPr lang="en-US" dirty="0" err="1"/>
              <a:t>pname</a:t>
            </a:r>
            <a:r>
              <a:rPr lang="en-US" dirty="0"/>
              <a:t> varchar(20), </a:t>
            </a:r>
            <a:r>
              <a:rPr lang="en-US" dirty="0" err="1"/>
              <a:t>pmaterial</a:t>
            </a:r>
            <a:r>
              <a:rPr lang="en-US" dirty="0"/>
              <a:t> varchar(10), </a:t>
            </a:r>
            <a:r>
              <a:rPr lang="en-US" dirty="0" err="1"/>
              <a:t>pcolor</a:t>
            </a:r>
            <a:r>
              <a:rPr lang="en-US" dirty="0"/>
              <a:t> varchar(10), </a:t>
            </a:r>
            <a:r>
              <a:rPr lang="en-US" dirty="0" err="1"/>
              <a:t>pprice</a:t>
            </a:r>
            <a:r>
              <a:rPr lang="en-US" dirty="0"/>
              <a:t> float);</a:t>
            </a:r>
          </a:p>
          <a:p>
            <a:r>
              <a:rPr lang="en-US" dirty="0"/>
              <a:t>Task 2: Add a few records to table Parts</a:t>
            </a:r>
          </a:p>
          <a:p>
            <a:r>
              <a:rPr lang="en-US" dirty="0"/>
              <a:t>Task 3: Run a few queries to get data out from Parts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1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Create the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psql</a:t>
            </a:r>
            <a:r>
              <a:rPr lang="en-US" dirty="0"/>
              <a:t> you must use ; to signal the end of a command</a:t>
            </a:r>
          </a:p>
          <a:p>
            <a:r>
              <a:rPr lang="en-US" dirty="0"/>
              <a:t>If you press enter before, it will move to a new line but the command is not yet executed.</a:t>
            </a:r>
          </a:p>
          <a:p>
            <a:r>
              <a:rPr lang="en-US" dirty="0"/>
              <a:t>Creating the table:</a:t>
            </a:r>
          </a:p>
          <a:p>
            <a:pPr marL="457200" lvl="1" indent="0">
              <a:buNone/>
            </a:pPr>
            <a:r>
              <a:rPr lang="en-US" dirty="0" err="1"/>
              <a:t>appdb</a:t>
            </a:r>
            <a:r>
              <a:rPr lang="en-US" dirty="0"/>
              <a:t>=&gt; create table Parts </a:t>
            </a:r>
          </a:p>
          <a:p>
            <a:pPr marL="457200" lvl="1" indent="0">
              <a:buNone/>
            </a:pPr>
            <a:r>
              <a:rPr lang="en-US" dirty="0" err="1"/>
              <a:t>appdb</a:t>
            </a:r>
            <a:r>
              <a:rPr lang="en-US" dirty="0"/>
              <a:t>-&gt; (</a:t>
            </a:r>
            <a:r>
              <a:rPr lang="en-US" dirty="0" err="1"/>
              <a:t>pid</a:t>
            </a:r>
            <a:r>
              <a:rPr lang="en-US" dirty="0"/>
              <a:t> serial primary key, </a:t>
            </a:r>
            <a:r>
              <a:rPr lang="en-US" dirty="0" err="1"/>
              <a:t>pname</a:t>
            </a:r>
            <a:r>
              <a:rPr lang="en-US" dirty="0"/>
              <a:t> varchar(20),</a:t>
            </a:r>
          </a:p>
          <a:p>
            <a:pPr marL="457200" lvl="1" indent="0">
              <a:buNone/>
            </a:pPr>
            <a:r>
              <a:rPr lang="en-US" dirty="0" err="1"/>
              <a:t>appdb</a:t>
            </a:r>
            <a:r>
              <a:rPr lang="en-US" dirty="0"/>
              <a:t>(&gt; </a:t>
            </a:r>
            <a:r>
              <a:rPr lang="en-US" dirty="0" err="1"/>
              <a:t>pmaterial</a:t>
            </a:r>
            <a:r>
              <a:rPr lang="en-US" dirty="0"/>
              <a:t> varchar(10), </a:t>
            </a:r>
            <a:r>
              <a:rPr lang="en-US" dirty="0" err="1"/>
              <a:t>pcolor</a:t>
            </a:r>
            <a:r>
              <a:rPr lang="en-US" dirty="0"/>
              <a:t> varchar(10),</a:t>
            </a:r>
          </a:p>
          <a:p>
            <a:pPr marL="457200" lvl="1" indent="0">
              <a:buNone/>
            </a:pPr>
            <a:r>
              <a:rPr lang="en-US" dirty="0" err="1"/>
              <a:t>appdb</a:t>
            </a:r>
            <a:r>
              <a:rPr lang="en-US" dirty="0"/>
              <a:t>(&gt; </a:t>
            </a:r>
            <a:r>
              <a:rPr lang="en-US" dirty="0" err="1"/>
              <a:t>pprice</a:t>
            </a:r>
            <a:r>
              <a:rPr lang="en-US" dirty="0"/>
              <a:t> float);</a:t>
            </a:r>
          </a:p>
          <a:p>
            <a:pPr marL="457200" lvl="1" indent="0">
              <a:buNone/>
            </a:pPr>
            <a:r>
              <a:rPr lang="en-US" dirty="0"/>
              <a:t>CREATE TABLE</a:t>
            </a:r>
          </a:p>
          <a:p>
            <a:r>
              <a:rPr lang="en-US" dirty="0"/>
              <a:t>Notice the prompt </a:t>
            </a:r>
            <a:r>
              <a:rPr lang="en-US" dirty="0" err="1"/>
              <a:t>appdb</a:t>
            </a:r>
            <a:r>
              <a:rPr lang="en-US" dirty="0"/>
              <a:t> =&gt; </a:t>
            </a:r>
          </a:p>
          <a:p>
            <a:r>
              <a:rPr lang="en-US" dirty="0"/>
              <a:t>Notice that I ran the command over a few lines</a:t>
            </a:r>
          </a:p>
          <a:p>
            <a:r>
              <a:rPr lang="en-US" dirty="0"/>
              <a:t>Success is signaled by the message: CREATE TABLE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9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4000" dirty="0"/>
              <a:t>Describe building blocks for database apps</a:t>
            </a:r>
            <a:endParaRPr lang="en-US" sz="3600" dirty="0"/>
          </a:p>
          <a:p>
            <a:pPr lvl="1"/>
            <a:r>
              <a:rPr lang="en-US" sz="3200" dirty="0"/>
              <a:t>Database drivers</a:t>
            </a:r>
          </a:p>
          <a:p>
            <a:pPr lvl="1"/>
            <a:r>
              <a:rPr lang="en-US" sz="3200" dirty="0"/>
              <a:t>Data Access Objects</a:t>
            </a:r>
          </a:p>
          <a:p>
            <a:pPr lvl="1"/>
            <a:r>
              <a:rPr lang="en-US" sz="3200" dirty="0"/>
              <a:t>REST API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Add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add data with the insert command</a:t>
            </a:r>
          </a:p>
          <a:p>
            <a:r>
              <a:rPr lang="en-US" dirty="0"/>
              <a:t>Since the </a:t>
            </a:r>
            <a:r>
              <a:rPr lang="en-US" dirty="0" err="1"/>
              <a:t>pid</a:t>
            </a:r>
            <a:r>
              <a:rPr lang="en-US" dirty="0"/>
              <a:t> in the Part is </a:t>
            </a:r>
            <a:r>
              <a:rPr lang="en-US" dirty="0" err="1"/>
              <a:t>autoincrement</a:t>
            </a:r>
            <a:r>
              <a:rPr lang="en-US" dirty="0"/>
              <a:t>, we do not specify it while adding records</a:t>
            </a:r>
          </a:p>
          <a:p>
            <a:r>
              <a:rPr lang="en-US" dirty="0"/>
              <a:t>Adding data to Parts:</a:t>
            </a:r>
          </a:p>
          <a:p>
            <a:pPr marL="457200" lvl="1" indent="0">
              <a:buNone/>
            </a:pPr>
            <a:r>
              <a:rPr lang="en-US" dirty="0" err="1"/>
              <a:t>appdb</a:t>
            </a:r>
            <a:r>
              <a:rPr lang="en-US" dirty="0"/>
              <a:t>=&gt; insert into Parts(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pmaterial</a:t>
            </a:r>
            <a:r>
              <a:rPr lang="en-US" dirty="0"/>
              <a:t>, </a:t>
            </a:r>
            <a:r>
              <a:rPr lang="en-US" dirty="0" err="1"/>
              <a:t>pcolor</a:t>
            </a:r>
            <a:r>
              <a:rPr lang="en-US" dirty="0"/>
              <a:t>, 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appdb</a:t>
            </a:r>
            <a:r>
              <a:rPr lang="en-US" dirty="0"/>
              <a:t>-&gt; values ('Bolt', 'steel', 'gray', 0.10);</a:t>
            </a:r>
          </a:p>
          <a:p>
            <a:pPr marL="457200" lvl="1" indent="0">
              <a:buNone/>
            </a:pPr>
            <a:r>
              <a:rPr lang="en-US" dirty="0"/>
              <a:t>INSERT 0 1</a:t>
            </a:r>
          </a:p>
          <a:p>
            <a:r>
              <a:rPr lang="en-US" dirty="0"/>
              <a:t>Notice the INSERT 01 message, this denotes success</a:t>
            </a:r>
          </a:p>
          <a:p>
            <a:r>
              <a:rPr lang="en-US" dirty="0"/>
              <a:t>Add a few more records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7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Run a few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now ready to run queries on table Parts</a:t>
            </a:r>
          </a:p>
          <a:p>
            <a:r>
              <a:rPr lang="en-US" dirty="0"/>
              <a:t>Ex1: Get all parts</a:t>
            </a:r>
          </a:p>
          <a:p>
            <a:pPr marL="457200" lvl="1" indent="0">
              <a:buNone/>
            </a:pPr>
            <a:r>
              <a:rPr lang="en-US" dirty="0"/>
              <a:t>Select *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r>
              <a:rPr lang="en-US" dirty="0"/>
              <a:t>Ex2: Get the id and name for all steel parts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pmaterial</a:t>
            </a:r>
            <a:r>
              <a:rPr lang="en-US" dirty="0"/>
              <a:t> = ’steel’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Ex3: Get the id, name and material for all parts that cost at least $1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pmaterial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pprice</a:t>
            </a:r>
            <a:r>
              <a:rPr lang="en-US" dirty="0"/>
              <a:t> &gt;= 1.0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37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via pgadmin3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Psql</a:t>
            </a:r>
            <a:r>
              <a:rPr lang="en-US" dirty="0"/>
              <a:t> is nice but you might want something more powerful and versatile</a:t>
            </a:r>
          </a:p>
          <a:p>
            <a:r>
              <a:rPr lang="en-US" dirty="0"/>
              <a:t>I use pgadmin3 </a:t>
            </a:r>
          </a:p>
          <a:p>
            <a:pPr lvl="1"/>
            <a:r>
              <a:rPr lang="en-US" dirty="0"/>
              <a:t>pgadmin4 is no good</a:t>
            </a:r>
          </a:p>
          <a:p>
            <a:r>
              <a:rPr lang="en-US" dirty="0"/>
              <a:t>You need to supply</a:t>
            </a:r>
          </a:p>
          <a:p>
            <a:pPr lvl="1"/>
            <a:r>
              <a:rPr lang="en-US" dirty="0"/>
              <a:t>Connection name</a:t>
            </a:r>
          </a:p>
          <a:p>
            <a:pPr lvl="1"/>
            <a:r>
              <a:rPr lang="en-US" dirty="0"/>
              <a:t>Username </a:t>
            </a:r>
          </a:p>
          <a:p>
            <a:pPr lvl="1"/>
            <a:r>
              <a:rPr lang="en-US" dirty="0"/>
              <a:t>Password </a:t>
            </a:r>
          </a:p>
          <a:p>
            <a:r>
              <a:rPr lang="en-US" dirty="0"/>
              <a:t>If DB is run from different host than </a:t>
            </a:r>
            <a:r>
              <a:rPr lang="en-US" dirty="0" err="1"/>
              <a:t>pgadmin</a:t>
            </a:r>
            <a:r>
              <a:rPr lang="en-US" dirty="0"/>
              <a:t> you will need to setup firewall access on port 5432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29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from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an API to connect you App</a:t>
            </a:r>
          </a:p>
          <a:p>
            <a:r>
              <a:rPr lang="en-US" dirty="0"/>
              <a:t>Most programming languages and frameworks have them</a:t>
            </a:r>
          </a:p>
          <a:p>
            <a:pPr lvl="1"/>
            <a:r>
              <a:rPr lang="en-US" dirty="0"/>
              <a:t>Java </a:t>
            </a:r>
            <a:r>
              <a:rPr lang="mr-IN" dirty="0"/>
              <a:t>–</a:t>
            </a:r>
            <a:r>
              <a:rPr lang="en-US" dirty="0"/>
              <a:t> JDBC</a:t>
            </a:r>
          </a:p>
          <a:p>
            <a:pPr lvl="1"/>
            <a:r>
              <a:rPr lang="en-US" dirty="0"/>
              <a:t>.NET  - ODBC</a:t>
            </a:r>
          </a:p>
          <a:p>
            <a:pPr lvl="1"/>
            <a:r>
              <a:rPr lang="en-US" dirty="0"/>
              <a:t>Python </a:t>
            </a:r>
            <a:r>
              <a:rPr lang="mr-IN" dirty="0"/>
              <a:t>–</a:t>
            </a:r>
            <a:r>
              <a:rPr lang="en-US" dirty="0"/>
              <a:t> Alchemy, </a:t>
            </a:r>
            <a:r>
              <a:rPr lang="en-US" dirty="0" err="1"/>
              <a:t>psycopg</a:t>
            </a:r>
            <a:endParaRPr lang="en-US" dirty="0"/>
          </a:p>
          <a:p>
            <a:pPr lvl="1"/>
            <a:r>
              <a:rPr lang="en-US" dirty="0"/>
              <a:t>Swift </a:t>
            </a:r>
            <a:r>
              <a:rPr lang="mr-IN" dirty="0"/>
              <a:t>–</a:t>
            </a:r>
            <a:r>
              <a:rPr lang="en-US" dirty="0"/>
              <a:t> Core Data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07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Python and Postgres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the easiest setup</a:t>
            </a:r>
          </a:p>
          <a:p>
            <a:r>
              <a:rPr lang="en-US" dirty="0"/>
              <a:t>First create a virtual environment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python-</a:t>
            </a:r>
            <a:r>
              <a:rPr lang="en-US" dirty="0" err="1"/>
              <a:t>virtualenv</a:t>
            </a:r>
            <a:endParaRPr lang="en-US" dirty="0"/>
          </a:p>
          <a:p>
            <a:pPr lvl="1"/>
            <a:r>
              <a:rPr lang="en-US" dirty="0" err="1"/>
              <a:t>mkdir</a:t>
            </a:r>
            <a:r>
              <a:rPr lang="en-US" dirty="0"/>
              <a:t> /home/</a:t>
            </a:r>
            <a:r>
              <a:rPr lang="en-US" dirty="0" err="1"/>
              <a:t>ubuntu</a:t>
            </a:r>
            <a:r>
              <a:rPr lang="en-US" dirty="0"/>
              <a:t>/</a:t>
            </a:r>
            <a:r>
              <a:rPr lang="en-US" dirty="0" err="1"/>
              <a:t>venvs</a:t>
            </a:r>
            <a:endParaRPr lang="en-US" dirty="0"/>
          </a:p>
          <a:p>
            <a:pPr lvl="1"/>
            <a:r>
              <a:rPr lang="en-US" dirty="0"/>
              <a:t>cd /home/</a:t>
            </a:r>
            <a:r>
              <a:rPr lang="en-US" dirty="0" err="1"/>
              <a:t>ubuntu</a:t>
            </a:r>
            <a:r>
              <a:rPr lang="en-US" dirty="0"/>
              <a:t>/</a:t>
            </a:r>
            <a:r>
              <a:rPr lang="en-US" dirty="0" err="1"/>
              <a:t>venvs</a:t>
            </a:r>
            <a:endParaRPr lang="en-US" dirty="0"/>
          </a:p>
          <a:p>
            <a:pPr lvl="1"/>
            <a:r>
              <a:rPr lang="en-US" dirty="0" err="1"/>
              <a:t>virtualenv</a:t>
            </a:r>
            <a:r>
              <a:rPr lang="en-US" dirty="0"/>
              <a:t> -p python3 icom5016f17</a:t>
            </a:r>
          </a:p>
          <a:p>
            <a:r>
              <a:rPr lang="en-US" dirty="0"/>
              <a:t>Activate the environment</a:t>
            </a:r>
          </a:p>
          <a:p>
            <a:pPr lvl="1"/>
            <a:r>
              <a:rPr lang="en-US" dirty="0"/>
              <a:t>source /home/</a:t>
            </a:r>
            <a:r>
              <a:rPr lang="en-US" dirty="0" err="1"/>
              <a:t>ubuntu</a:t>
            </a:r>
            <a:r>
              <a:rPr lang="en-US" dirty="0"/>
              <a:t>/</a:t>
            </a:r>
            <a:r>
              <a:rPr lang="en-US" dirty="0" err="1"/>
              <a:t>venvs</a:t>
            </a:r>
            <a:r>
              <a:rPr lang="en-US" dirty="0"/>
              <a:t>/icom5016f17/bin/activate</a:t>
            </a:r>
          </a:p>
          <a:p>
            <a:r>
              <a:rPr lang="en-US" dirty="0"/>
              <a:t>Install the Python library to access </a:t>
            </a:r>
            <a:r>
              <a:rPr lang="en-US" dirty="0" err="1"/>
              <a:t>postgress</a:t>
            </a:r>
            <a:r>
              <a:rPr lang="en-US" dirty="0"/>
              <a:t>: Psycopg2</a:t>
            </a:r>
          </a:p>
          <a:p>
            <a:pPr lvl="1"/>
            <a:r>
              <a:rPr lang="en-US" dirty="0"/>
              <a:t>pip install psycopg2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50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from the Python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easily test things from the python prompt</a:t>
            </a:r>
          </a:p>
          <a:p>
            <a:pPr lvl="1"/>
            <a:r>
              <a:rPr lang="en-US" dirty="0"/>
              <a:t>&gt;&gt;&gt; import psycopg2  # Import psycopg2 </a:t>
            </a:r>
            <a:r>
              <a:rPr lang="en-US" dirty="0" err="1"/>
              <a:t>librart</a:t>
            </a:r>
            <a:endParaRPr lang="en-US" dirty="0"/>
          </a:p>
          <a:p>
            <a:pPr lvl="1"/>
            <a:r>
              <a:rPr lang="en-US" dirty="0"/>
              <a:t>&gt;&gt;&gt; conn = psycopg2.connect("</a:t>
            </a:r>
            <a:r>
              <a:rPr lang="en-US" dirty="0" err="1"/>
              <a:t>dbname</a:t>
            </a:r>
            <a:r>
              <a:rPr lang="en-US" dirty="0"/>
              <a:t>=</a:t>
            </a:r>
            <a:r>
              <a:rPr lang="en-US" dirty="0" err="1"/>
              <a:t>appdb</a:t>
            </a:r>
            <a:r>
              <a:rPr lang="en-US" dirty="0"/>
              <a:t> user=</a:t>
            </a:r>
            <a:r>
              <a:rPr lang="en-US" dirty="0" err="1"/>
              <a:t>appusr</a:t>
            </a:r>
            <a:r>
              <a:rPr lang="en-US" dirty="0"/>
              <a:t> password=appusr1") # connect to the database with credentials</a:t>
            </a:r>
          </a:p>
          <a:p>
            <a:pPr lvl="1"/>
            <a:r>
              <a:rPr lang="en-US" dirty="0"/>
              <a:t>&gt;&gt;&gt; cur = </a:t>
            </a:r>
            <a:r>
              <a:rPr lang="en-US" dirty="0" err="1"/>
              <a:t>conn.cursor</a:t>
            </a:r>
            <a:r>
              <a:rPr lang="en-US" dirty="0"/>
              <a:t>() # get a cursor to submit queries</a:t>
            </a:r>
          </a:p>
          <a:p>
            <a:pPr lvl="1"/>
            <a:r>
              <a:rPr lang="en-US" dirty="0"/>
              <a:t>&gt;&gt;&gt; </a:t>
            </a:r>
            <a:r>
              <a:rPr lang="en-US" dirty="0" err="1"/>
              <a:t>cur.execute</a:t>
            </a:r>
            <a:r>
              <a:rPr lang="en-US" dirty="0"/>
              <a:t>("select * from parts;") #run a </a:t>
            </a:r>
            <a:r>
              <a:rPr lang="en-US" dirty="0" err="1"/>
              <a:t>selction</a:t>
            </a:r>
            <a:endParaRPr lang="en-US" dirty="0"/>
          </a:p>
          <a:p>
            <a:pPr lvl="1"/>
            <a:r>
              <a:rPr lang="en-US" dirty="0"/>
              <a:t>&gt;&gt;&gt; for row in cur:  #iterate over tuples</a:t>
            </a:r>
          </a:p>
          <a:p>
            <a:pPr lvl="1"/>
            <a:r>
              <a:rPr lang="en-US" dirty="0"/>
              <a:t>...     print(row)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13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from the Python prompt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from the previous script: </a:t>
            </a:r>
          </a:p>
          <a:p>
            <a:pPr marL="457200" lvl="1" indent="0">
              <a:buNone/>
            </a:pPr>
            <a:r>
              <a:rPr lang="en-US" dirty="0"/>
              <a:t>(1, 'Bolt', 'steel', 'gray', 0.1)</a:t>
            </a:r>
          </a:p>
          <a:p>
            <a:pPr marL="457200" lvl="1" indent="0">
              <a:buNone/>
            </a:pPr>
            <a:r>
              <a:rPr lang="en-US" dirty="0"/>
              <a:t>(2, 'Screw', 'steel', 'gray', 0.15)</a:t>
            </a:r>
          </a:p>
          <a:p>
            <a:pPr marL="457200" lvl="1" indent="0">
              <a:buNone/>
            </a:pPr>
            <a:r>
              <a:rPr lang="en-US" dirty="0"/>
              <a:t>(3, 'Wood Panel', 'wood', 'brown', 2.5)</a:t>
            </a:r>
          </a:p>
          <a:p>
            <a:pPr marL="457200" lvl="1" indent="0">
              <a:buNone/>
            </a:pPr>
            <a:r>
              <a:rPr lang="en-US" dirty="0"/>
              <a:t>(4, 'Cooper Wire', 'cooper', 'brown', 9.99)</a:t>
            </a:r>
          </a:p>
          <a:p>
            <a:r>
              <a:rPr lang="en-US" dirty="0"/>
              <a:t>NOTE: password from the connection should be read from a file not hardcoded in the program. </a:t>
            </a:r>
          </a:p>
          <a:p>
            <a:r>
              <a:rPr lang="en-US" dirty="0"/>
              <a:t>NOTE 2: Never use the </a:t>
            </a:r>
            <a:r>
              <a:rPr lang="en-US" dirty="0" err="1"/>
              <a:t>postgres</a:t>
            </a:r>
            <a:r>
              <a:rPr lang="en-US" dirty="0"/>
              <a:t> accounts for the apps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68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apps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can use the pyscopg2 library to make a program and run it as a standalone python application (put this ex1.py file)</a:t>
            </a:r>
          </a:p>
          <a:p>
            <a:pPr marL="914400" lvl="2" indent="0">
              <a:buNone/>
            </a:pPr>
            <a:r>
              <a:rPr lang="en-US" b="1" dirty="0"/>
              <a:t>import </a:t>
            </a:r>
            <a:r>
              <a:rPr lang="en-US" dirty="0"/>
              <a:t>psycopg2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#setup the connection</a:t>
            </a:r>
            <a:br>
              <a:rPr lang="en-US" i="1" dirty="0"/>
            </a:br>
            <a:r>
              <a:rPr lang="en-US" dirty="0"/>
              <a:t>conn </a:t>
            </a:r>
            <a:r>
              <a:rPr lang="en-US" b="1" dirty="0"/>
              <a:t>= </a:t>
            </a:r>
            <a:r>
              <a:rPr lang="en-US" dirty="0"/>
              <a:t>psycopg2.connect(</a:t>
            </a:r>
            <a:r>
              <a:rPr lang="en-US" b="1" dirty="0"/>
              <a:t>"</a:t>
            </a:r>
            <a:r>
              <a:rPr lang="en-US" b="1" dirty="0" err="1"/>
              <a:t>dbname</a:t>
            </a:r>
            <a:r>
              <a:rPr lang="en-US" b="1" dirty="0"/>
              <a:t>=</a:t>
            </a:r>
            <a:r>
              <a:rPr lang="en-US" b="1" dirty="0" err="1"/>
              <a:t>appdb</a:t>
            </a:r>
            <a:r>
              <a:rPr lang="en-US" b="1" dirty="0"/>
              <a:t> user=</a:t>
            </a:r>
            <a:r>
              <a:rPr lang="en-US" b="1" dirty="0" err="1"/>
              <a:t>appusr</a:t>
            </a:r>
            <a:r>
              <a:rPr lang="en-US" b="1" dirty="0"/>
              <a:t> password=appusr1"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#get a cursor</a:t>
            </a:r>
            <a:br>
              <a:rPr lang="en-US" i="1" dirty="0"/>
            </a:br>
            <a:r>
              <a:rPr lang="en-US" dirty="0"/>
              <a:t>cur </a:t>
            </a:r>
            <a:r>
              <a:rPr lang="en-US" b="1" dirty="0"/>
              <a:t>= </a:t>
            </a:r>
            <a:r>
              <a:rPr lang="en-US" dirty="0" err="1"/>
              <a:t>conn.cursor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# prepare a query</a:t>
            </a:r>
            <a:br>
              <a:rPr lang="en-US" i="1" dirty="0"/>
            </a:br>
            <a:r>
              <a:rPr lang="en-US" dirty="0" err="1"/>
              <a:t>cur.execute</a:t>
            </a:r>
            <a:r>
              <a:rPr lang="en-US" dirty="0"/>
              <a:t>(</a:t>
            </a:r>
            <a:r>
              <a:rPr lang="en-US" b="1" dirty="0"/>
              <a:t>"Select * from parts;"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#iterate over the values</a:t>
            </a:r>
            <a:br>
              <a:rPr lang="en-US" i="1" dirty="0"/>
            </a:br>
            <a:r>
              <a:rPr lang="en-US" b="1" dirty="0"/>
              <a:t>for </a:t>
            </a:r>
            <a:r>
              <a:rPr lang="en-US" dirty="0"/>
              <a:t>row </a:t>
            </a:r>
            <a:r>
              <a:rPr lang="en-US" b="1" dirty="0"/>
              <a:t>in </a:t>
            </a:r>
            <a:r>
              <a:rPr lang="en-US" dirty="0"/>
              <a:t>cur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    </a:t>
            </a:r>
            <a:r>
              <a:rPr lang="en-US" dirty="0"/>
              <a:t>print(row)</a:t>
            </a:r>
          </a:p>
          <a:p>
            <a:pPr marL="914400" lvl="2" indent="0">
              <a:buNone/>
            </a:pPr>
            <a:r>
              <a:rPr lang="en-US" dirty="0" err="1"/>
              <a:t>conn.close</a:t>
            </a:r>
            <a:r>
              <a:rPr lang="en-US" dirty="0"/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79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parameters from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can get parameters form user </a:t>
            </a:r>
          </a:p>
          <a:p>
            <a:r>
              <a:rPr lang="en-US" dirty="0"/>
              <a:t>But be careful not to enter into a SQL Injection Problem:</a:t>
            </a:r>
          </a:p>
          <a:p>
            <a:r>
              <a:rPr lang="en-US" i="1" dirty="0"/>
              <a:t># get input</a:t>
            </a:r>
            <a:br>
              <a:rPr lang="en-US" i="1" dirty="0"/>
            </a:br>
            <a:r>
              <a:rPr lang="en-US" dirty="0"/>
              <a:t>print(</a:t>
            </a:r>
            <a:r>
              <a:rPr lang="en-US" b="1" dirty="0"/>
              <a:t>"Welcome to the users program."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uname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/>
              <a:t>input(</a:t>
            </a:r>
            <a:r>
              <a:rPr lang="en-US" b="1" dirty="0"/>
              <a:t>"Enter user name: 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print(</a:t>
            </a:r>
            <a:r>
              <a:rPr lang="en-US" b="1" dirty="0"/>
              <a:t>"Value entered " +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uname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upasswd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/>
              <a:t>input(</a:t>
            </a:r>
            <a:r>
              <a:rPr lang="en-US" b="1" dirty="0"/>
              <a:t>"Enter password: 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print(</a:t>
            </a:r>
            <a:r>
              <a:rPr lang="en-US" b="1" dirty="0"/>
              <a:t>"Value entered " +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upasswd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#now build a query string - this is bad practice due to SQL Injection"</a:t>
            </a:r>
            <a:br>
              <a:rPr lang="en-US" i="1" dirty="0"/>
            </a:br>
            <a:r>
              <a:rPr lang="en-US" dirty="0"/>
              <a:t>query </a:t>
            </a:r>
            <a:r>
              <a:rPr lang="en-US" b="1" dirty="0"/>
              <a:t>= "select * from users where </a:t>
            </a:r>
            <a:r>
              <a:rPr lang="en-US" b="1" dirty="0" err="1"/>
              <a:t>uname</a:t>
            </a:r>
            <a:r>
              <a:rPr lang="en-US" b="1" dirty="0"/>
              <a:t> = '%s' and </a:t>
            </a:r>
            <a:r>
              <a:rPr lang="en-US" b="1" dirty="0" err="1"/>
              <a:t>upasswd</a:t>
            </a:r>
            <a:r>
              <a:rPr lang="en-US" b="1" dirty="0"/>
              <a:t> = '%s';" %</a:t>
            </a:r>
            <a:r>
              <a:rPr lang="en-US" dirty="0"/>
              <a:t>(</a:t>
            </a:r>
            <a:r>
              <a:rPr lang="en-US" dirty="0" err="1"/>
              <a:t>uname</a:t>
            </a:r>
            <a:r>
              <a:rPr lang="en-US" dirty="0"/>
              <a:t>, </a:t>
            </a:r>
            <a:r>
              <a:rPr lang="en-US" dirty="0" err="1"/>
              <a:t>upasswd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program will see if the user name and password match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12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parameters from user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Continuation of code:</a:t>
            </a:r>
          </a:p>
          <a:p>
            <a:pPr marL="457200" lvl="1" indent="0">
              <a:buNone/>
            </a:pPr>
            <a:r>
              <a:rPr lang="en-US" dirty="0"/>
              <a:t>print(</a:t>
            </a:r>
            <a:r>
              <a:rPr lang="en-US" b="1" dirty="0"/>
              <a:t>"Query: "</a:t>
            </a:r>
            <a:r>
              <a:rPr lang="en-US" dirty="0"/>
              <a:t>, query)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# prepare a query</a:t>
            </a:r>
            <a:br>
              <a:rPr lang="en-US" i="1" dirty="0"/>
            </a:br>
            <a:r>
              <a:rPr lang="en-US" dirty="0" err="1"/>
              <a:t>cur.execute</a:t>
            </a:r>
            <a:r>
              <a:rPr lang="en-US" dirty="0"/>
              <a:t>(query)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#iterate over the values</a:t>
            </a:r>
            <a:br>
              <a:rPr lang="en-US" i="1" dirty="0"/>
            </a:br>
            <a:r>
              <a:rPr lang="en-US" b="1" dirty="0"/>
              <a:t>try:</a:t>
            </a:r>
            <a:br>
              <a:rPr lang="en-US" b="1" dirty="0"/>
            </a:br>
            <a:r>
              <a:rPr lang="en-US" b="1" dirty="0"/>
              <a:t>    if </a:t>
            </a:r>
            <a:r>
              <a:rPr lang="en-US" dirty="0" err="1"/>
              <a:t>cur.fetchone</a:t>
            </a:r>
            <a:r>
              <a:rPr lang="en-US" dirty="0"/>
              <a:t>()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        </a:t>
            </a:r>
            <a:r>
              <a:rPr lang="en-US" dirty="0"/>
              <a:t>print(</a:t>
            </a:r>
            <a:r>
              <a:rPr lang="en-US" b="1" dirty="0"/>
              <a:t>"Login successful"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   </a:t>
            </a:r>
            <a:r>
              <a:rPr lang="en-US" b="1" dirty="0"/>
              <a:t>else:</a:t>
            </a:r>
            <a:br>
              <a:rPr lang="en-US" b="1" dirty="0"/>
            </a:br>
            <a:r>
              <a:rPr lang="en-US" b="1" dirty="0"/>
              <a:t>        </a:t>
            </a:r>
            <a:r>
              <a:rPr lang="en-US" dirty="0"/>
              <a:t>print(</a:t>
            </a:r>
            <a:r>
              <a:rPr lang="en-US" b="1" dirty="0"/>
              <a:t>"Wrong credentials. Login failed."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except </a:t>
            </a:r>
            <a:r>
              <a:rPr lang="en-US" dirty="0"/>
              <a:t>Exception </a:t>
            </a:r>
            <a:r>
              <a:rPr lang="en-US" b="1" dirty="0"/>
              <a:t>as </a:t>
            </a:r>
            <a:r>
              <a:rPr lang="en-US" dirty="0"/>
              <a:t>e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    </a:t>
            </a:r>
            <a:r>
              <a:rPr lang="en-US" dirty="0"/>
              <a:t>print(</a:t>
            </a:r>
            <a:r>
              <a:rPr lang="en-US" b="1" dirty="0"/>
              <a:t>"DB Error."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2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expose a database to an application?</a:t>
            </a:r>
          </a:p>
          <a:p>
            <a:r>
              <a:rPr lang="en-US" dirty="0"/>
              <a:t>Criteria:</a:t>
            </a:r>
          </a:p>
          <a:p>
            <a:pPr lvl="1"/>
            <a:r>
              <a:rPr lang="en-US" b="1" dirty="0"/>
              <a:t>Performance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got to be fast</a:t>
            </a:r>
          </a:p>
          <a:p>
            <a:pPr lvl="1"/>
            <a:r>
              <a:rPr lang="en-US" b="1" dirty="0"/>
              <a:t>Ease of deployment </a:t>
            </a:r>
            <a:r>
              <a:rPr lang="mr-IN" dirty="0"/>
              <a:t>–</a:t>
            </a:r>
            <a:r>
              <a:rPr lang="en-US" dirty="0"/>
              <a:t> scale to millions of users over Internet</a:t>
            </a:r>
          </a:p>
          <a:p>
            <a:pPr lvl="1"/>
            <a:r>
              <a:rPr lang="en-US" b="1"/>
              <a:t>Ease </a:t>
            </a:r>
            <a:r>
              <a:rPr lang="en-US" b="1" dirty="0"/>
              <a:t>of development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maintain and test apps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protect system from attacks</a:t>
            </a:r>
          </a:p>
          <a:p>
            <a:r>
              <a:rPr lang="en-US" dirty="0"/>
              <a:t>Our focus will be on single-site database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4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problem is that the following input will cause the query to always returns true regardless of password!</a:t>
            </a:r>
          </a:p>
          <a:p>
            <a:pPr marL="457200" lvl="1" indent="0">
              <a:buNone/>
            </a:pPr>
            <a:r>
              <a:rPr lang="en-US" dirty="0"/>
              <a:t>Welcome to the users program.</a:t>
            </a:r>
          </a:p>
          <a:p>
            <a:pPr marL="457200" lvl="1" indent="0">
              <a:buNone/>
            </a:pPr>
            <a:r>
              <a:rPr lang="en-US" dirty="0"/>
              <a:t>Enter user name: usr1</a:t>
            </a:r>
          </a:p>
          <a:p>
            <a:pPr marL="457200" lvl="1" indent="0">
              <a:buNone/>
            </a:pPr>
            <a:r>
              <a:rPr lang="en-US" dirty="0"/>
              <a:t>Value entered usr1</a:t>
            </a:r>
          </a:p>
          <a:p>
            <a:pPr marL="457200" lvl="1" indent="0">
              <a:buNone/>
            </a:pPr>
            <a:r>
              <a:rPr lang="en-US" dirty="0"/>
              <a:t>Enter password: </a:t>
            </a:r>
            <a:r>
              <a:rPr lang="en-US" dirty="0" err="1"/>
              <a:t>pwr</a:t>
            </a:r>
            <a:r>
              <a:rPr lang="en-US" dirty="0"/>
              <a:t>' or 1=1 --</a:t>
            </a:r>
          </a:p>
          <a:p>
            <a:pPr marL="457200" lvl="1" indent="0">
              <a:buNone/>
            </a:pPr>
            <a:r>
              <a:rPr lang="en-US" dirty="0"/>
              <a:t>Value entered </a:t>
            </a:r>
            <a:r>
              <a:rPr lang="en-US" dirty="0" err="1"/>
              <a:t>pwr</a:t>
            </a:r>
            <a:r>
              <a:rPr lang="en-US" dirty="0"/>
              <a:t>' or 1=1 --</a:t>
            </a:r>
          </a:p>
          <a:p>
            <a:pPr marL="457200" lvl="1" indent="0">
              <a:buNone/>
            </a:pPr>
            <a:r>
              <a:rPr lang="en-US" dirty="0"/>
              <a:t>Query:  select * from users where </a:t>
            </a:r>
            <a:r>
              <a:rPr lang="en-US" dirty="0" err="1"/>
              <a:t>uname</a:t>
            </a:r>
            <a:r>
              <a:rPr lang="en-US" dirty="0"/>
              <a:t> = 'usr1' and </a:t>
            </a:r>
            <a:r>
              <a:rPr lang="en-US" dirty="0" err="1"/>
              <a:t>upasswd</a:t>
            </a:r>
            <a:r>
              <a:rPr lang="en-US" dirty="0"/>
              <a:t> = '</a:t>
            </a:r>
            <a:r>
              <a:rPr lang="en-US" dirty="0" err="1"/>
              <a:t>pwr</a:t>
            </a:r>
            <a:r>
              <a:rPr lang="en-US" dirty="0"/>
              <a:t>' or 1=1 --';</a:t>
            </a:r>
          </a:p>
          <a:p>
            <a:pPr marL="457200" lvl="1" indent="0">
              <a:buNone/>
            </a:pPr>
            <a:r>
              <a:rPr lang="en-US" dirty="0"/>
              <a:t>Login successful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Solution: 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prepared statements to defend </a:t>
            </a:r>
            <a:r>
              <a:rPr lang="en-US" dirty="0" err="1"/>
              <a:t>agains</a:t>
            </a:r>
            <a:r>
              <a:rPr lang="en-US" dirty="0"/>
              <a:t> SQL injection</a:t>
            </a:r>
          </a:p>
          <a:p>
            <a:pPr marL="457200" lvl="1" indent="0">
              <a:buNone/>
            </a:pPr>
            <a:r>
              <a:rPr lang="en-US" dirty="0" err="1"/>
              <a:t>cur.execute</a:t>
            </a:r>
            <a:r>
              <a:rPr lang="en-US" dirty="0"/>
              <a:t>(</a:t>
            </a:r>
            <a:r>
              <a:rPr lang="en-US" b="1" dirty="0"/>
              <a:t>"select * from users where </a:t>
            </a:r>
            <a:r>
              <a:rPr lang="en-US" b="1" dirty="0" err="1"/>
              <a:t>uname</a:t>
            </a:r>
            <a:r>
              <a:rPr lang="en-US" b="1" dirty="0"/>
              <a:t> = %s and </a:t>
            </a:r>
            <a:r>
              <a:rPr lang="en-US" b="1" dirty="0" err="1"/>
              <a:t>upasswd</a:t>
            </a:r>
            <a:r>
              <a:rPr lang="en-US" b="1" dirty="0"/>
              <a:t> = %s;"</a:t>
            </a:r>
            <a:r>
              <a:rPr lang="en-US" dirty="0"/>
              <a:t>, (</a:t>
            </a:r>
            <a:r>
              <a:rPr lang="en-US" dirty="0" err="1"/>
              <a:t>uname</a:t>
            </a:r>
            <a:r>
              <a:rPr lang="en-US" dirty="0"/>
              <a:t>, </a:t>
            </a:r>
            <a:r>
              <a:rPr lang="en-US" dirty="0" err="1"/>
              <a:t>upasswd</a:t>
            </a:r>
            <a:r>
              <a:rPr lang="en-US" dirty="0"/>
              <a:t>))</a:t>
            </a:r>
          </a:p>
          <a:p>
            <a:r>
              <a:rPr lang="en-US" dirty="0"/>
              <a:t>Now, the attack is defeated:</a:t>
            </a:r>
          </a:p>
          <a:p>
            <a:pPr marL="457200" lvl="1" indent="0">
              <a:buNone/>
            </a:pPr>
            <a:r>
              <a:rPr lang="en-US" dirty="0"/>
              <a:t>Welcome to the users program.</a:t>
            </a:r>
          </a:p>
          <a:p>
            <a:pPr marL="457200" lvl="1" indent="0">
              <a:buNone/>
            </a:pPr>
            <a:r>
              <a:rPr lang="en-US" dirty="0"/>
              <a:t>Enter user name: usr1</a:t>
            </a:r>
          </a:p>
          <a:p>
            <a:pPr marL="457200" lvl="1" indent="0">
              <a:buNone/>
            </a:pPr>
            <a:r>
              <a:rPr lang="en-US" dirty="0"/>
              <a:t>Value entered usr1</a:t>
            </a:r>
          </a:p>
          <a:p>
            <a:pPr marL="457200" lvl="1" indent="0">
              <a:buNone/>
            </a:pPr>
            <a:r>
              <a:rPr lang="en-US" dirty="0"/>
              <a:t>Enter password: </a:t>
            </a:r>
            <a:r>
              <a:rPr lang="en-US" dirty="0" err="1"/>
              <a:t>pwer</a:t>
            </a:r>
            <a:r>
              <a:rPr lang="en-US" dirty="0"/>
              <a:t>' or 1=1 --</a:t>
            </a:r>
          </a:p>
          <a:p>
            <a:pPr marL="457200" lvl="1" indent="0">
              <a:buNone/>
            </a:pPr>
            <a:r>
              <a:rPr lang="en-US" dirty="0"/>
              <a:t>Value entered </a:t>
            </a:r>
            <a:r>
              <a:rPr lang="en-US" dirty="0" err="1"/>
              <a:t>pwer</a:t>
            </a:r>
            <a:r>
              <a:rPr lang="en-US" dirty="0"/>
              <a:t>' or 1=1 --</a:t>
            </a:r>
          </a:p>
          <a:p>
            <a:pPr marL="457200" lvl="1" indent="0">
              <a:buNone/>
            </a:pPr>
            <a:r>
              <a:rPr lang="en-US" dirty="0"/>
              <a:t>Query:  select * from users where </a:t>
            </a:r>
            <a:r>
              <a:rPr lang="en-US" dirty="0" err="1"/>
              <a:t>uname</a:t>
            </a:r>
            <a:r>
              <a:rPr lang="en-US" dirty="0"/>
              <a:t> = 'usr1' and </a:t>
            </a:r>
            <a:r>
              <a:rPr lang="en-US" dirty="0" err="1"/>
              <a:t>upasswd</a:t>
            </a:r>
            <a:r>
              <a:rPr lang="en-US" dirty="0"/>
              <a:t> = '</a:t>
            </a:r>
            <a:r>
              <a:rPr lang="en-US" dirty="0" err="1"/>
              <a:t>pwer</a:t>
            </a:r>
            <a:r>
              <a:rPr lang="en-US" dirty="0"/>
              <a:t>' or 1=1 --';</a:t>
            </a:r>
          </a:p>
          <a:p>
            <a:pPr marL="457200" lvl="1" indent="0">
              <a:buNone/>
            </a:pPr>
            <a:r>
              <a:rPr lang="en-US" dirty="0"/>
              <a:t>Wrong credentials. Login failed.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40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</a:p>
          <a:p>
            <a:pPr lvl="1"/>
            <a:r>
              <a:rPr lang="en-US" dirty="0"/>
              <a:t>manuel.rodriguez7@upr.edu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2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Single Site-DBMS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6321127" cy="4351338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3200" dirty="0"/>
              <a:t>Classical Architecture - Single node system</a:t>
            </a:r>
          </a:p>
          <a:p>
            <a:pPr>
              <a:defRPr/>
            </a:pPr>
            <a:r>
              <a:rPr lang="en-US" sz="3200" dirty="0"/>
              <a:t>Relational Model of Data &amp; SQL </a:t>
            </a:r>
          </a:p>
          <a:p>
            <a:pPr>
              <a:defRPr/>
            </a:pPr>
            <a:r>
              <a:rPr lang="en-US" sz="3200" dirty="0"/>
              <a:t>Clients connect via API</a:t>
            </a:r>
          </a:p>
          <a:p>
            <a:pPr lvl="1">
              <a:defRPr/>
            </a:pPr>
            <a:r>
              <a:rPr lang="en-US" sz="2800" dirty="0"/>
              <a:t>JDBC</a:t>
            </a:r>
          </a:p>
          <a:p>
            <a:pPr lvl="1">
              <a:defRPr/>
            </a:pPr>
            <a:r>
              <a:rPr lang="en-US" sz="2800" dirty="0"/>
              <a:t>ODBC</a:t>
            </a:r>
          </a:p>
          <a:p>
            <a:pPr lvl="1">
              <a:defRPr/>
            </a:pPr>
            <a:r>
              <a:rPr lang="en-US" sz="2800" dirty="0" err="1"/>
              <a:t>Psycopg</a:t>
            </a:r>
            <a:endParaRPr lang="en-US" sz="2800" dirty="0"/>
          </a:p>
          <a:p>
            <a:pPr>
              <a:defRPr/>
            </a:pPr>
            <a:r>
              <a:rPr lang="en-US" sz="3200" dirty="0"/>
              <a:t>Examples</a:t>
            </a:r>
          </a:p>
          <a:p>
            <a:pPr lvl="1">
              <a:defRPr/>
            </a:pPr>
            <a:r>
              <a:rPr lang="en-US" sz="2800" dirty="0"/>
              <a:t>MySQL, Postgres, Oracle, MS SQL Server</a:t>
            </a:r>
          </a:p>
          <a:p>
            <a:pPr>
              <a:defRPr/>
            </a:pP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0A104-3135-AF40-978F-B869C177CBE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946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24" y="4568450"/>
            <a:ext cx="1333499" cy="117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Box 10"/>
          <p:cNvSpPr txBox="1">
            <a:spLocks noChangeArrowheads="1"/>
          </p:cNvSpPr>
          <p:nvPr/>
        </p:nvSpPr>
        <p:spPr bwMode="auto">
          <a:xfrm flipH="1">
            <a:off x="8463927" y="5037924"/>
            <a:ext cx="7612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Disk</a:t>
            </a:r>
          </a:p>
        </p:txBody>
      </p:sp>
      <p:cxnSp>
        <p:nvCxnSpPr>
          <p:cNvPr id="13" name="Straight Connector 12"/>
          <p:cNvCxnSpPr>
            <a:stCxn id="17" idx="2"/>
            <a:endCxn id="19462" idx="0"/>
          </p:cNvCxnSpPr>
          <p:nvPr/>
        </p:nvCxnSpPr>
        <p:spPr>
          <a:xfrm>
            <a:off x="8782992" y="3898921"/>
            <a:ext cx="30782" cy="66952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330800" y="1887537"/>
            <a:ext cx="1027512" cy="746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Client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43650" y="1881187"/>
            <a:ext cx="1027512" cy="746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Client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25887" y="1870074"/>
            <a:ext cx="1027512" cy="746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Client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58420" y="2994026"/>
            <a:ext cx="1849144" cy="90489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DBMS</a:t>
            </a:r>
          </a:p>
        </p:txBody>
      </p:sp>
      <p:cxnSp>
        <p:nvCxnSpPr>
          <p:cNvPr id="19" name="Straight Connector 18"/>
          <p:cNvCxnSpPr>
            <a:stCxn id="16" idx="2"/>
            <a:endCxn id="17" idx="0"/>
          </p:cNvCxnSpPr>
          <p:nvPr/>
        </p:nvCxnSpPr>
        <p:spPr>
          <a:xfrm>
            <a:off x="7639643" y="2616525"/>
            <a:ext cx="1143349" cy="3775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2"/>
            <a:endCxn id="17" idx="0"/>
          </p:cNvCxnSpPr>
          <p:nvPr/>
        </p:nvCxnSpPr>
        <p:spPr>
          <a:xfrm flipH="1">
            <a:off x="8782992" y="2633988"/>
            <a:ext cx="61564" cy="3600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2"/>
            <a:endCxn id="17" idx="0"/>
          </p:cNvCxnSpPr>
          <p:nvPr/>
        </p:nvCxnSpPr>
        <p:spPr>
          <a:xfrm flipH="1">
            <a:off x="8782992" y="2627638"/>
            <a:ext cx="1274414" cy="3663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Users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Naïve Users</a:t>
            </a:r>
          </a:p>
          <a:p>
            <a:pPr lvl="1"/>
            <a:r>
              <a:rPr lang="en-US" dirty="0"/>
              <a:t>Use GUI-based app for specific tasks</a:t>
            </a:r>
          </a:p>
          <a:p>
            <a:pPr lvl="1"/>
            <a:r>
              <a:rPr lang="en-US" dirty="0"/>
              <a:t>Ex: Bank teller, Amazon shoppers</a:t>
            </a:r>
          </a:p>
          <a:p>
            <a:r>
              <a:rPr lang="en-US" b="1" dirty="0"/>
              <a:t>Advanced Users</a:t>
            </a:r>
          </a:p>
          <a:p>
            <a:pPr lvl="1"/>
            <a:r>
              <a:rPr lang="en-US" dirty="0"/>
              <a:t>Use GUI-based app, Excel, Reporting tool, or terminal </a:t>
            </a:r>
          </a:p>
          <a:p>
            <a:pPr lvl="1"/>
            <a:r>
              <a:rPr lang="en-US" dirty="0"/>
              <a:t>Run complex queries</a:t>
            </a:r>
          </a:p>
          <a:p>
            <a:pPr lvl="2"/>
            <a:r>
              <a:rPr lang="en-US" dirty="0"/>
              <a:t>Some write those queries</a:t>
            </a:r>
          </a:p>
          <a:p>
            <a:pPr lvl="1"/>
            <a:r>
              <a:rPr lang="en-US" dirty="0"/>
              <a:t>Ex: Business analysts, data scientist  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Application Developers</a:t>
            </a:r>
          </a:p>
          <a:p>
            <a:pPr lvl="1"/>
            <a:r>
              <a:rPr lang="en-US" dirty="0"/>
              <a:t>Use IDE, scripts, text editors</a:t>
            </a:r>
          </a:p>
          <a:p>
            <a:pPr lvl="1"/>
            <a:r>
              <a:rPr lang="en-US" dirty="0"/>
              <a:t>Builds app used by naïve/advanced users</a:t>
            </a:r>
          </a:p>
          <a:p>
            <a:pPr lvl="1"/>
            <a:r>
              <a:rPr lang="en-US" dirty="0"/>
              <a:t>Ex: students in this class, engineers at Google, FB, IBM, etc.</a:t>
            </a:r>
          </a:p>
          <a:p>
            <a:r>
              <a:rPr lang="en-US" b="1" dirty="0"/>
              <a:t>Database Administrators</a:t>
            </a:r>
          </a:p>
          <a:p>
            <a:pPr lvl="1"/>
            <a:r>
              <a:rPr lang="en-US" dirty="0"/>
              <a:t>Use terminal and DB Admin tools</a:t>
            </a:r>
          </a:p>
          <a:p>
            <a:pPr lvl="1"/>
            <a:r>
              <a:rPr lang="en-US" dirty="0"/>
              <a:t>Crate accounts, and schemas</a:t>
            </a:r>
          </a:p>
          <a:p>
            <a:pPr lvl="1"/>
            <a:r>
              <a:rPr lang="en-US" dirty="0"/>
              <a:t>Run maintenance on database software and hardware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Fat-Clients for Naïve Users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6</a:t>
            </a:fld>
            <a:endParaRPr 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853489" y="3418680"/>
            <a:ext cx="1431925" cy="1509713"/>
          </a:xfrm>
          <a:prstGeom prst="can">
            <a:avLst>
              <a:gd name="adj" fmla="val 26358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chemeClr val="bg1"/>
                </a:solidFill>
              </a:rPr>
              <a:t>DB</a:t>
            </a:r>
            <a:endParaRPr kumimoji="0"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897689" y="1856580"/>
            <a:ext cx="1373187" cy="1262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bg1"/>
                </a:solidFill>
              </a:rPr>
              <a:t>DBMS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367214" y="1924842"/>
            <a:ext cx="1373187" cy="1262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bg1"/>
                </a:solidFill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4030663" y="3239293"/>
            <a:ext cx="89376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859464" y="2586829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8382000" y="2491580"/>
            <a:ext cx="1055688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69" y="2978943"/>
            <a:ext cx="2396331" cy="150513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67214" y="3548170"/>
            <a:ext cx="39481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Pros</a:t>
            </a:r>
          </a:p>
          <a:p>
            <a:pPr lvl="1"/>
            <a:r>
              <a:rPr lang="en-US" sz="2400" dirty="0"/>
              <a:t>Very sophisticated GUI</a:t>
            </a:r>
          </a:p>
          <a:p>
            <a:pPr lvl="1"/>
            <a:r>
              <a:rPr lang="en-US" sz="2400" dirty="0"/>
              <a:t>Possibility for caching data</a:t>
            </a:r>
          </a:p>
          <a:p>
            <a:pPr lvl="1"/>
            <a:r>
              <a:rPr lang="en-US" sz="2400" dirty="0"/>
              <a:t>Secure</a:t>
            </a:r>
          </a:p>
          <a:p>
            <a:r>
              <a:rPr lang="en-US" sz="2400" dirty="0"/>
              <a:t>Cons</a:t>
            </a:r>
          </a:p>
          <a:p>
            <a:pPr lvl="1"/>
            <a:r>
              <a:rPr lang="en-US" sz="2400" dirty="0"/>
              <a:t>Complex configuration</a:t>
            </a:r>
          </a:p>
          <a:p>
            <a:pPr lvl="1"/>
            <a:r>
              <a:rPr lang="en-US" sz="2400" dirty="0"/>
              <a:t>Many dependencies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613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EABE72E-EF08-FE4E-8224-6DBFBBD014C3}" type="slidenum">
              <a:rPr kumimoji="0" lang="en-US" altLang="en-US">
                <a:solidFill>
                  <a:schemeClr val="bg2"/>
                </a:solidFill>
                <a:latin typeface="Times New Roman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en-US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Thin-Clients for Naïve Users</a:t>
            </a: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7407276" y="4240213"/>
            <a:ext cx="1431925" cy="1509713"/>
          </a:xfrm>
          <a:prstGeom prst="can">
            <a:avLst>
              <a:gd name="adj" fmla="val 26358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DB</a:t>
            </a:r>
            <a:endParaRPr kumimoji="0" lang="en-US" altLang="en-US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304089" y="1690688"/>
            <a:ext cx="1373187" cy="1262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bg1"/>
                </a:solidFill>
              </a:rPr>
              <a:t>Web and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bg1"/>
                </a:solidFill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773614" y="1758950"/>
            <a:ext cx="1373187" cy="1262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solidFill>
                  <a:schemeClr val="bg1"/>
                </a:solidFill>
              </a:rPr>
              <a:t>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solidFill>
                  <a:schemeClr val="bg1"/>
                </a:solidFill>
              </a:rPr>
              <a:t>Browser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V="1">
            <a:off x="3879852" y="2214562"/>
            <a:ext cx="893762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6265864" y="2420937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788400" y="2325688"/>
            <a:ext cx="1055688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9275764" y="3181350"/>
            <a:ext cx="1373187" cy="1262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solidFill>
                  <a:schemeClr val="bg1"/>
                </a:solidFill>
              </a:rPr>
              <a:t>DBMS</a:t>
            </a: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H="1">
            <a:off x="8170863" y="3802063"/>
            <a:ext cx="112395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820" y="1993900"/>
            <a:ext cx="2355599" cy="14795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5414" y="3802063"/>
            <a:ext cx="51521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Pros</a:t>
            </a:r>
          </a:p>
          <a:p>
            <a:pPr lvl="1"/>
            <a:r>
              <a:rPr lang="en-US" sz="2400" dirty="0"/>
              <a:t>Very sophisticated GUI (JavaScript)</a:t>
            </a:r>
          </a:p>
          <a:p>
            <a:pPr lvl="1"/>
            <a:r>
              <a:rPr lang="en-US" sz="2400" dirty="0"/>
              <a:t>Easy to deploy and update</a:t>
            </a:r>
          </a:p>
          <a:p>
            <a:r>
              <a:rPr lang="en-US" sz="2400" dirty="0"/>
              <a:t>Cons</a:t>
            </a:r>
          </a:p>
          <a:p>
            <a:pPr lvl="1"/>
            <a:r>
              <a:rPr lang="en-US" sz="2400" dirty="0"/>
              <a:t>More complex session management</a:t>
            </a:r>
          </a:p>
          <a:p>
            <a:pPr lvl="1"/>
            <a:r>
              <a:rPr lang="en-US" sz="2400" dirty="0"/>
              <a:t>More complex password protection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452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REST </a:t>
            </a:r>
            <a:r>
              <a:rPr lang="mr-IN" b="1" dirty="0"/>
              <a:t>–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Representational state transfer</a:t>
            </a:r>
            <a:r>
              <a:rPr lang="en-US" dirty="0"/>
              <a:t> (</a:t>
            </a:r>
            <a:r>
              <a:rPr lang="en-US" b="1" dirty="0"/>
              <a:t>REST</a:t>
            </a:r>
            <a:r>
              <a:rPr lang="en-US" dirty="0"/>
              <a:t>) or </a:t>
            </a:r>
            <a:r>
              <a:rPr lang="en-US" b="1" dirty="0"/>
              <a:t>RESTful</a:t>
            </a:r>
          </a:p>
          <a:p>
            <a:r>
              <a:rPr lang="en-US" dirty="0"/>
              <a:t>Method to expose server-side applications and services as if they were web pages</a:t>
            </a:r>
          </a:p>
          <a:p>
            <a:r>
              <a:rPr lang="en-US" dirty="0"/>
              <a:t>This is run atop the HTTP protocol</a:t>
            </a:r>
          </a:p>
          <a:p>
            <a:pPr lvl="1"/>
            <a:r>
              <a:rPr lang="en-US" dirty="0"/>
              <a:t>Firewall friendly </a:t>
            </a:r>
            <a:r>
              <a:rPr lang="mr-IN" dirty="0"/>
              <a:t>…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 </a:t>
            </a:r>
            <a:endParaRPr lang="en-US" dirty="0"/>
          </a:p>
          <a:p>
            <a:r>
              <a:rPr lang="en-US" dirty="0"/>
              <a:t>REST is useful for database application since you can expose CRUD operations!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1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are REST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HTTP has four major operations </a:t>
            </a:r>
          </a:p>
          <a:p>
            <a:pPr lvl="1"/>
            <a:r>
              <a:rPr lang="en-US" dirty="0"/>
              <a:t>GET </a:t>
            </a:r>
            <a:r>
              <a:rPr lang="mr-IN" dirty="0"/>
              <a:t>–</a:t>
            </a:r>
            <a:r>
              <a:rPr lang="en-US" dirty="0"/>
              <a:t> obtain data from servers</a:t>
            </a:r>
          </a:p>
          <a:p>
            <a:pPr lvl="1"/>
            <a:r>
              <a:rPr lang="en-US" dirty="0"/>
              <a:t>POST </a:t>
            </a:r>
            <a:r>
              <a:rPr lang="mr-IN" dirty="0"/>
              <a:t>–</a:t>
            </a:r>
            <a:r>
              <a:rPr lang="en-US" dirty="0"/>
              <a:t> push new data to server</a:t>
            </a:r>
          </a:p>
          <a:p>
            <a:pPr lvl="1"/>
            <a:r>
              <a:rPr lang="en-US" dirty="0"/>
              <a:t>PUT </a:t>
            </a:r>
            <a:r>
              <a:rPr lang="mr-IN" dirty="0"/>
              <a:t>–</a:t>
            </a:r>
            <a:r>
              <a:rPr lang="en-US" dirty="0"/>
              <a:t> update existing data to server</a:t>
            </a:r>
          </a:p>
          <a:p>
            <a:pPr lvl="1"/>
            <a:r>
              <a:rPr lang="en-US" dirty="0"/>
              <a:t>DELETE </a:t>
            </a:r>
            <a:r>
              <a:rPr lang="mr-IN" dirty="0"/>
              <a:t>–</a:t>
            </a:r>
            <a:r>
              <a:rPr lang="en-US" dirty="0"/>
              <a:t> remove data from server</a:t>
            </a:r>
          </a:p>
          <a:p>
            <a:r>
              <a:rPr lang="en-US" dirty="0"/>
              <a:t>We can map these to Database CRUD operations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GET </a:t>
            </a:r>
            <a:r>
              <a:rPr lang="mr-IN" sz="3200" dirty="0"/>
              <a:t>–</a:t>
            </a:r>
            <a:r>
              <a:rPr lang="en-US" sz="3200" dirty="0"/>
              <a:t> Perform select-project-join queries</a:t>
            </a:r>
          </a:p>
          <a:p>
            <a:r>
              <a:rPr lang="en-US" sz="3200" dirty="0"/>
              <a:t>POST </a:t>
            </a:r>
            <a:r>
              <a:rPr lang="mr-IN" sz="3200" dirty="0"/>
              <a:t>–</a:t>
            </a:r>
            <a:r>
              <a:rPr lang="en-US" sz="3200" dirty="0"/>
              <a:t> Perform insert queries</a:t>
            </a:r>
          </a:p>
          <a:p>
            <a:r>
              <a:rPr lang="en-US" sz="3200" dirty="0"/>
              <a:t>PUT </a:t>
            </a:r>
            <a:r>
              <a:rPr lang="mr-IN" sz="3200" dirty="0"/>
              <a:t>–</a:t>
            </a:r>
            <a:r>
              <a:rPr lang="en-US" sz="3200" dirty="0"/>
              <a:t> Perform update queries</a:t>
            </a:r>
          </a:p>
          <a:p>
            <a:r>
              <a:rPr lang="en-US" sz="3200" dirty="0"/>
              <a:t>DELETE </a:t>
            </a:r>
            <a:r>
              <a:rPr lang="mr-IN" sz="3200" dirty="0"/>
              <a:t>–</a:t>
            </a:r>
            <a:r>
              <a:rPr lang="en-US" sz="3200" dirty="0"/>
              <a:t> perform delete queries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6885</TotalTime>
  <Words>1858</Words>
  <Application>Microsoft Macintosh PowerPoint</Application>
  <PresentationFormat>Widescreen</PresentationFormat>
  <Paragraphs>348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Helvetica</vt:lpstr>
      <vt:lpstr>Times New Roman</vt:lpstr>
      <vt:lpstr>Office Theme</vt:lpstr>
      <vt:lpstr>Database Systems</vt:lpstr>
      <vt:lpstr>Objectives</vt:lpstr>
      <vt:lpstr>Introduction</vt:lpstr>
      <vt:lpstr>Single Site-DBMS</vt:lpstr>
      <vt:lpstr>Database Users</vt:lpstr>
      <vt:lpstr>Fat-Clients for Naïve Users</vt:lpstr>
      <vt:lpstr>Thin-Clients for Naïve Users</vt:lpstr>
      <vt:lpstr>REST APIs</vt:lpstr>
      <vt:lpstr>CRUD are REST Services</vt:lpstr>
      <vt:lpstr>Python Flask</vt:lpstr>
      <vt:lpstr>Accessing the database </vt:lpstr>
      <vt:lpstr>Create Account (Role) for the app</vt:lpstr>
      <vt:lpstr>Create the database</vt:lpstr>
      <vt:lpstr>PSQL</vt:lpstr>
      <vt:lpstr>Granting privileges </vt:lpstr>
      <vt:lpstr>Configure Postgres for password connections</vt:lpstr>
      <vt:lpstr>Login to you database: psql</vt:lpstr>
      <vt:lpstr>Running commands from psql</vt:lpstr>
      <vt:lpstr>Task 1: Create the table</vt:lpstr>
      <vt:lpstr>Task 2: Add data</vt:lpstr>
      <vt:lpstr>Task 3: Run a few queries</vt:lpstr>
      <vt:lpstr>Connect via pgadmin3</vt:lpstr>
      <vt:lpstr>Connect from Apps</vt:lpstr>
      <vt:lpstr>Working with Python and Postgres</vt:lpstr>
      <vt:lpstr>Testing from the Python prompt</vt:lpstr>
      <vt:lpstr>Testing from the Python prompt (2)</vt:lpstr>
      <vt:lpstr>Writing apps </vt:lpstr>
      <vt:lpstr>Getting parameters from user</vt:lpstr>
      <vt:lpstr>Getting parameters from user (2)</vt:lpstr>
      <vt:lpstr>SQL Injection </vt:lpstr>
      <vt:lpstr>SQL Injection Solution: Prepared Statements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Manuel Rodriguez Martinez</dc:creator>
  <cp:lastModifiedBy>Manuel Rodriguez Martinez</cp:lastModifiedBy>
  <cp:revision>358</cp:revision>
  <dcterms:created xsi:type="dcterms:W3CDTF">2017-08-22T15:14:51Z</dcterms:created>
  <dcterms:modified xsi:type="dcterms:W3CDTF">2019-02-08T01:27:01Z</dcterms:modified>
</cp:coreProperties>
</file>