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256" r:id="rId2"/>
    <p:sldId id="257" r:id="rId3"/>
    <p:sldId id="367" r:id="rId4"/>
    <p:sldId id="368" r:id="rId5"/>
    <p:sldId id="369" r:id="rId6"/>
    <p:sldId id="370" r:id="rId7"/>
    <p:sldId id="371" r:id="rId8"/>
    <p:sldId id="373" r:id="rId9"/>
    <p:sldId id="372" r:id="rId10"/>
    <p:sldId id="374" r:id="rId11"/>
    <p:sldId id="376" r:id="rId12"/>
    <p:sldId id="375" r:id="rId13"/>
    <p:sldId id="377" r:id="rId14"/>
    <p:sldId id="378" r:id="rId15"/>
    <p:sldId id="379" r:id="rId16"/>
    <p:sldId id="382" r:id="rId17"/>
    <p:sldId id="380" r:id="rId18"/>
    <p:sldId id="383" r:id="rId19"/>
    <p:sldId id="384" r:id="rId20"/>
    <p:sldId id="385" r:id="rId21"/>
    <p:sldId id="386" r:id="rId22"/>
    <p:sldId id="387" r:id="rId23"/>
    <p:sldId id="388" r:id="rId24"/>
    <p:sldId id="393" r:id="rId25"/>
    <p:sldId id="394" r:id="rId26"/>
    <p:sldId id="395" r:id="rId27"/>
    <p:sldId id="396" r:id="rId28"/>
    <p:sldId id="389" r:id="rId29"/>
    <p:sldId id="390" r:id="rId30"/>
    <p:sldId id="391" r:id="rId31"/>
    <p:sldId id="392" r:id="rId32"/>
    <p:sldId id="397" r:id="rId33"/>
    <p:sldId id="398" r:id="rId34"/>
    <p:sldId id="399" r:id="rId35"/>
    <p:sldId id="400" r:id="rId36"/>
    <p:sldId id="401" r:id="rId37"/>
    <p:sldId id="403" r:id="rId38"/>
    <p:sldId id="405" r:id="rId39"/>
    <p:sldId id="406" r:id="rId40"/>
    <p:sldId id="404" r:id="rId41"/>
    <p:sldId id="27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p:restoredTop sz="92832"/>
  </p:normalViewPr>
  <p:slideViewPr>
    <p:cSldViewPr snapToGrid="0" snapToObjects="1">
      <p:cViewPr varScale="1">
        <p:scale>
          <a:sx n="84" d="100"/>
          <a:sy n="84" d="100"/>
        </p:scale>
        <p:origin x="968"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750CE-C9C4-E64D-A49C-551907EBB59E}" type="datetimeFigureOut">
              <a:rPr lang="en-US" smtClean="0"/>
              <a:t>1/31/19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A22FD-3E22-C44E-9B50-6E69BE7E20B3}" type="slidenum">
              <a:rPr lang="en-US" smtClean="0"/>
              <a:t>‹#›</a:t>
            </a:fld>
            <a:endParaRPr lang="en-US"/>
          </a:p>
        </p:txBody>
      </p:sp>
    </p:spTree>
    <p:extLst>
      <p:ext uri="{BB962C8B-B14F-4D97-AF65-F5344CB8AC3E}">
        <p14:creationId xmlns:p14="http://schemas.microsoft.com/office/powerpoint/2010/main" val="64032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A22FD-3E22-C44E-9B50-6E69BE7E20B3}" type="slidenum">
              <a:rPr lang="en-US" smtClean="0"/>
              <a:t>1</a:t>
            </a:fld>
            <a:endParaRPr lang="en-US"/>
          </a:p>
        </p:txBody>
      </p:sp>
    </p:spTree>
    <p:extLst>
      <p:ext uri="{BB962C8B-B14F-4D97-AF65-F5344CB8AC3E}">
        <p14:creationId xmlns:p14="http://schemas.microsoft.com/office/powerpoint/2010/main" val="139725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A22FD-3E22-C44E-9B50-6E69BE7E20B3}" type="slidenum">
              <a:rPr lang="en-US" smtClean="0"/>
              <a:t>2</a:t>
            </a:fld>
            <a:endParaRPr lang="en-US"/>
          </a:p>
        </p:txBody>
      </p:sp>
    </p:spTree>
    <p:extLst>
      <p:ext uri="{BB962C8B-B14F-4D97-AF65-F5344CB8AC3E}">
        <p14:creationId xmlns:p14="http://schemas.microsoft.com/office/powerpoint/2010/main" val="193659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A22FD-3E22-C44E-9B50-6E69BE7E20B3}" type="slidenum">
              <a:rPr lang="en-US" smtClean="0"/>
              <a:t>15</a:t>
            </a:fld>
            <a:endParaRPr lang="en-US"/>
          </a:p>
        </p:txBody>
      </p:sp>
    </p:spTree>
    <p:extLst>
      <p:ext uri="{BB962C8B-B14F-4D97-AF65-F5344CB8AC3E}">
        <p14:creationId xmlns:p14="http://schemas.microsoft.com/office/powerpoint/2010/main" val="96727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A22FD-3E22-C44E-9B50-6E69BE7E20B3}" type="slidenum">
              <a:rPr lang="en-US" smtClean="0"/>
              <a:t>16</a:t>
            </a:fld>
            <a:endParaRPr lang="en-US"/>
          </a:p>
        </p:txBody>
      </p:sp>
    </p:spTree>
    <p:extLst>
      <p:ext uri="{BB962C8B-B14F-4D97-AF65-F5344CB8AC3E}">
        <p14:creationId xmlns:p14="http://schemas.microsoft.com/office/powerpoint/2010/main" val="49286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A22FD-3E22-C44E-9B50-6E69BE7E20B3}" type="slidenum">
              <a:rPr lang="en-US" smtClean="0"/>
              <a:t>23</a:t>
            </a:fld>
            <a:endParaRPr lang="en-US"/>
          </a:p>
        </p:txBody>
      </p:sp>
    </p:spTree>
    <p:extLst>
      <p:ext uri="{BB962C8B-B14F-4D97-AF65-F5344CB8AC3E}">
        <p14:creationId xmlns:p14="http://schemas.microsoft.com/office/powerpoint/2010/main" val="85716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B1DC3B-3EC8-794C-8C59-39AFB631B09A}" type="datetime1">
              <a:rPr lang="en-US" smtClean="0"/>
              <a:t>1/31/19</a:t>
            </a:fld>
            <a:endParaRPr lang="en-US"/>
          </a:p>
        </p:txBody>
      </p:sp>
      <p:sp>
        <p:nvSpPr>
          <p:cNvPr id="5" name="Footer Placeholder 4"/>
          <p:cNvSpPr>
            <a:spLocks noGrp="1"/>
          </p:cNvSpPr>
          <p:nvPr>
            <p:ph type="ftr" sz="quarter" idx="11"/>
          </p:nvPr>
        </p:nvSpPr>
        <p:spPr/>
        <p:txBody>
          <a:bodyPr/>
          <a:lstStyle/>
          <a:p>
            <a:r>
              <a:rPr lang="en-US"/>
              <a:t>M. Rodriguez-Martinez</a:t>
            </a:r>
          </a:p>
        </p:txBody>
      </p:sp>
      <p:sp>
        <p:nvSpPr>
          <p:cNvPr id="6" name="Slide Number Placeholder 5"/>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70617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BC877A-D595-5A48-8B57-E25C3E3DB580}" type="datetime1">
              <a:rPr lang="en-US" smtClean="0"/>
              <a:t>1/31/19</a:t>
            </a:fld>
            <a:endParaRPr lang="en-US"/>
          </a:p>
        </p:txBody>
      </p:sp>
      <p:sp>
        <p:nvSpPr>
          <p:cNvPr id="5" name="Footer Placeholder 4"/>
          <p:cNvSpPr>
            <a:spLocks noGrp="1"/>
          </p:cNvSpPr>
          <p:nvPr>
            <p:ph type="ftr" sz="quarter" idx="11"/>
          </p:nvPr>
        </p:nvSpPr>
        <p:spPr/>
        <p:txBody>
          <a:bodyPr/>
          <a:lstStyle/>
          <a:p>
            <a:r>
              <a:rPr lang="en-US"/>
              <a:t>M. Rodriguez-Martinez</a:t>
            </a:r>
          </a:p>
        </p:txBody>
      </p:sp>
      <p:sp>
        <p:nvSpPr>
          <p:cNvPr id="6" name="Slide Number Placeholder 5"/>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171600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8CBBE5-153D-6C46-974C-0DD4B157F582}" type="datetime1">
              <a:rPr lang="en-US" smtClean="0"/>
              <a:t>1/31/19</a:t>
            </a:fld>
            <a:endParaRPr lang="en-US"/>
          </a:p>
        </p:txBody>
      </p:sp>
      <p:sp>
        <p:nvSpPr>
          <p:cNvPr id="5" name="Footer Placeholder 4"/>
          <p:cNvSpPr>
            <a:spLocks noGrp="1"/>
          </p:cNvSpPr>
          <p:nvPr>
            <p:ph type="ftr" sz="quarter" idx="11"/>
          </p:nvPr>
        </p:nvSpPr>
        <p:spPr/>
        <p:txBody>
          <a:bodyPr/>
          <a:lstStyle/>
          <a:p>
            <a:r>
              <a:rPr lang="en-US"/>
              <a:t>M. Rodriguez-Martinez</a:t>
            </a:r>
          </a:p>
        </p:txBody>
      </p:sp>
      <p:sp>
        <p:nvSpPr>
          <p:cNvPr id="6" name="Slide Number Placeholder 5"/>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20502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39A3A7E-088C-E843-86A1-8DF54A71A1B5}" type="datetime1">
              <a:rPr lang="en-US" smtClean="0"/>
              <a:t>1/31/19</a:t>
            </a:fld>
            <a:endParaRPr lang="en-US"/>
          </a:p>
        </p:txBody>
      </p:sp>
      <p:sp>
        <p:nvSpPr>
          <p:cNvPr id="5" name="Footer Placeholder 4"/>
          <p:cNvSpPr>
            <a:spLocks noGrp="1"/>
          </p:cNvSpPr>
          <p:nvPr>
            <p:ph type="ftr" sz="quarter" idx="11"/>
          </p:nvPr>
        </p:nvSpPr>
        <p:spPr/>
        <p:txBody>
          <a:bodyPr/>
          <a:lstStyle/>
          <a:p>
            <a:r>
              <a:rPr lang="en-US"/>
              <a:t>M. Rodriguez-Martinez</a:t>
            </a:r>
          </a:p>
        </p:txBody>
      </p:sp>
      <p:sp>
        <p:nvSpPr>
          <p:cNvPr id="6" name="Slide Number Placeholder 5"/>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171707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1A58B-2C0E-5A40-9A98-2159D349B569}" type="datetime1">
              <a:rPr lang="en-US" smtClean="0"/>
              <a:t>1/31/19</a:t>
            </a:fld>
            <a:endParaRPr lang="en-US"/>
          </a:p>
        </p:txBody>
      </p:sp>
      <p:sp>
        <p:nvSpPr>
          <p:cNvPr id="5" name="Footer Placeholder 4"/>
          <p:cNvSpPr>
            <a:spLocks noGrp="1"/>
          </p:cNvSpPr>
          <p:nvPr>
            <p:ph type="ftr" sz="quarter" idx="11"/>
          </p:nvPr>
        </p:nvSpPr>
        <p:spPr/>
        <p:txBody>
          <a:bodyPr/>
          <a:lstStyle/>
          <a:p>
            <a:r>
              <a:rPr lang="en-US"/>
              <a:t>M. Rodriguez-Martinez</a:t>
            </a:r>
          </a:p>
        </p:txBody>
      </p:sp>
      <p:sp>
        <p:nvSpPr>
          <p:cNvPr id="6" name="Slide Number Placeholder 5"/>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107063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7A5E26-450B-D84E-9DF6-591EF5C4AB59}" type="datetime1">
              <a:rPr lang="en-US" smtClean="0"/>
              <a:t>1/31/19</a:t>
            </a:fld>
            <a:endParaRPr lang="en-US"/>
          </a:p>
        </p:txBody>
      </p:sp>
      <p:sp>
        <p:nvSpPr>
          <p:cNvPr id="6" name="Footer Placeholder 5"/>
          <p:cNvSpPr>
            <a:spLocks noGrp="1"/>
          </p:cNvSpPr>
          <p:nvPr>
            <p:ph type="ftr" sz="quarter" idx="11"/>
          </p:nvPr>
        </p:nvSpPr>
        <p:spPr/>
        <p:txBody>
          <a:bodyPr/>
          <a:lstStyle/>
          <a:p>
            <a:r>
              <a:rPr lang="en-US"/>
              <a:t>M. Rodriguez-Martinez</a:t>
            </a:r>
          </a:p>
        </p:txBody>
      </p:sp>
      <p:sp>
        <p:nvSpPr>
          <p:cNvPr id="7" name="Slide Number Placeholder 6"/>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32662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5AC3E7-3EAE-6444-BA94-93402494BA60}" type="datetime1">
              <a:rPr lang="en-US" smtClean="0"/>
              <a:t>1/31/19</a:t>
            </a:fld>
            <a:endParaRPr lang="en-US"/>
          </a:p>
        </p:txBody>
      </p:sp>
      <p:sp>
        <p:nvSpPr>
          <p:cNvPr id="8" name="Footer Placeholder 7"/>
          <p:cNvSpPr>
            <a:spLocks noGrp="1"/>
          </p:cNvSpPr>
          <p:nvPr>
            <p:ph type="ftr" sz="quarter" idx="11"/>
          </p:nvPr>
        </p:nvSpPr>
        <p:spPr/>
        <p:txBody>
          <a:bodyPr/>
          <a:lstStyle/>
          <a:p>
            <a:r>
              <a:rPr lang="en-US"/>
              <a:t>M. Rodriguez-Martinez</a:t>
            </a:r>
          </a:p>
        </p:txBody>
      </p:sp>
      <p:sp>
        <p:nvSpPr>
          <p:cNvPr id="9" name="Slide Number Placeholder 8"/>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69367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F5F08A-D0F2-E84F-8738-8A8C4487AEC9}" type="datetime1">
              <a:rPr lang="en-US" smtClean="0"/>
              <a:t>1/31/19</a:t>
            </a:fld>
            <a:endParaRPr lang="en-US"/>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197569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C6CD3-F953-0043-9AA3-B87DBD46B98C}" type="datetime1">
              <a:rPr lang="en-US" smtClean="0"/>
              <a:t>1/31/19</a:t>
            </a:fld>
            <a:endParaRPr lang="en-US"/>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116191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2AA9C8-072D-BC47-922B-B399C5603FD4}" type="datetime1">
              <a:rPr lang="en-US" smtClean="0"/>
              <a:t>1/31/19</a:t>
            </a:fld>
            <a:endParaRPr lang="en-US"/>
          </a:p>
        </p:txBody>
      </p:sp>
      <p:sp>
        <p:nvSpPr>
          <p:cNvPr id="6" name="Footer Placeholder 5"/>
          <p:cNvSpPr>
            <a:spLocks noGrp="1"/>
          </p:cNvSpPr>
          <p:nvPr>
            <p:ph type="ftr" sz="quarter" idx="11"/>
          </p:nvPr>
        </p:nvSpPr>
        <p:spPr/>
        <p:txBody>
          <a:bodyPr/>
          <a:lstStyle/>
          <a:p>
            <a:r>
              <a:rPr lang="en-US"/>
              <a:t>M. Rodriguez-Martinez</a:t>
            </a:r>
          </a:p>
        </p:txBody>
      </p:sp>
      <p:sp>
        <p:nvSpPr>
          <p:cNvPr id="7" name="Slide Number Placeholder 6"/>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127966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84ABD5-0507-FE4C-94C7-F1F08149D188}" type="datetime1">
              <a:rPr lang="en-US" smtClean="0"/>
              <a:t>1/31/19</a:t>
            </a:fld>
            <a:endParaRPr lang="en-US"/>
          </a:p>
        </p:txBody>
      </p:sp>
      <p:sp>
        <p:nvSpPr>
          <p:cNvPr id="6" name="Footer Placeholder 5"/>
          <p:cNvSpPr>
            <a:spLocks noGrp="1"/>
          </p:cNvSpPr>
          <p:nvPr>
            <p:ph type="ftr" sz="quarter" idx="11"/>
          </p:nvPr>
        </p:nvSpPr>
        <p:spPr/>
        <p:txBody>
          <a:bodyPr/>
          <a:lstStyle/>
          <a:p>
            <a:r>
              <a:rPr lang="en-US"/>
              <a:t>M. Rodriguez-Martinez</a:t>
            </a:r>
          </a:p>
        </p:txBody>
      </p:sp>
      <p:sp>
        <p:nvSpPr>
          <p:cNvPr id="7" name="Slide Number Placeholder 6"/>
          <p:cNvSpPr>
            <a:spLocks noGrp="1"/>
          </p:cNvSpPr>
          <p:nvPr>
            <p:ph type="sldNum" sz="quarter" idx="12"/>
          </p:nvPr>
        </p:nvSpPr>
        <p:spPr/>
        <p:txBody>
          <a:bodyPr/>
          <a:lstStyle/>
          <a:p>
            <a:fld id="{6F451384-4C66-B349-8C70-9DABC03CBBE7}" type="slidenum">
              <a:rPr lang="en-US" smtClean="0"/>
              <a:t>‹#›</a:t>
            </a:fld>
            <a:endParaRPr lang="en-US"/>
          </a:p>
        </p:txBody>
      </p:sp>
    </p:spTree>
    <p:extLst>
      <p:ext uri="{BB962C8B-B14F-4D97-AF65-F5344CB8AC3E}">
        <p14:creationId xmlns:p14="http://schemas.microsoft.com/office/powerpoint/2010/main" val="23661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E6294-86FA-EB44-BC17-C49948AD2604}" type="datetime1">
              <a:rPr lang="en-US" smtClean="0"/>
              <a:t>1/31/19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 Rodriguez-Martinez</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51384-4C66-B349-8C70-9DABC03CBBE7}" type="slidenum">
              <a:rPr lang="en-US" smtClean="0"/>
              <a:t>‹#›</a:t>
            </a:fld>
            <a:endParaRPr lang="en-US"/>
          </a:p>
        </p:txBody>
      </p:sp>
    </p:spTree>
    <p:extLst>
      <p:ext uri="{BB962C8B-B14F-4D97-AF65-F5344CB8AC3E}">
        <p14:creationId xmlns:p14="http://schemas.microsoft.com/office/powerpoint/2010/main" val="164486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3030" y="2087159"/>
            <a:ext cx="6607445" cy="1029319"/>
          </a:xfrm>
        </p:spPr>
        <p:txBody>
          <a:bodyPr>
            <a:noAutofit/>
          </a:bodyPr>
          <a:lstStyle/>
          <a:p>
            <a:r>
              <a:rPr lang="en-US" sz="6600" b="1" dirty="0"/>
              <a:t>Database Systems</a:t>
            </a:r>
          </a:p>
        </p:txBody>
      </p:sp>
      <p:sp>
        <p:nvSpPr>
          <p:cNvPr id="3" name="Subtitle 2"/>
          <p:cNvSpPr>
            <a:spLocks noGrp="1"/>
          </p:cNvSpPr>
          <p:nvPr>
            <p:ph type="subTitle" idx="1"/>
          </p:nvPr>
        </p:nvSpPr>
        <p:spPr>
          <a:xfrm>
            <a:off x="1508502" y="4206472"/>
            <a:ext cx="9144000" cy="1655762"/>
          </a:xfrm>
        </p:spPr>
        <p:txBody>
          <a:bodyPr>
            <a:normAutofit/>
          </a:bodyPr>
          <a:lstStyle/>
          <a:p>
            <a:r>
              <a:rPr lang="en-US" sz="4800" dirty="0"/>
              <a:t>E-R Modeling for DB Design</a:t>
            </a:r>
          </a:p>
        </p:txBody>
      </p:sp>
      <p:sp>
        <p:nvSpPr>
          <p:cNvPr id="4" name="Can 3"/>
          <p:cNvSpPr/>
          <p:nvPr/>
        </p:nvSpPr>
        <p:spPr>
          <a:xfrm>
            <a:off x="1193370" y="987357"/>
            <a:ext cx="2774196" cy="26392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301858" y="3812583"/>
            <a:ext cx="9391973" cy="309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487838" y="2073557"/>
            <a:ext cx="2185260" cy="1038387"/>
            <a:chOff x="2076773" y="5393409"/>
            <a:chExt cx="2185260" cy="1038387"/>
          </a:xfrm>
        </p:grpSpPr>
        <p:sp>
          <p:nvSpPr>
            <p:cNvPr id="7" name="Rectangle 6"/>
            <p:cNvSpPr/>
            <p:nvPr/>
          </p:nvSpPr>
          <p:spPr>
            <a:xfrm>
              <a:off x="2076773" y="5393410"/>
              <a:ext cx="728420" cy="340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05193" y="5393410"/>
              <a:ext cx="728420" cy="340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33613" y="5393409"/>
              <a:ext cx="728420" cy="340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76773" y="5734373"/>
              <a:ext cx="728420" cy="340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805193" y="5734373"/>
              <a:ext cx="728420" cy="340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33613" y="5734372"/>
              <a:ext cx="728420" cy="340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76773" y="6090833"/>
              <a:ext cx="728420" cy="340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05193" y="6090833"/>
              <a:ext cx="728420" cy="340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33613" y="6090832"/>
              <a:ext cx="728420" cy="340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5358543" y="3071625"/>
            <a:ext cx="4476418" cy="461665"/>
          </a:xfrm>
          <a:prstGeom prst="rect">
            <a:avLst/>
          </a:prstGeom>
          <a:noFill/>
        </p:spPr>
        <p:txBody>
          <a:bodyPr wrap="none" rtlCol="0">
            <a:spAutoFit/>
          </a:bodyPr>
          <a:lstStyle/>
          <a:p>
            <a:r>
              <a:rPr lang="en-US" sz="2400"/>
              <a:t>Manuel Rodriguez-Martinez, Ph.D.</a:t>
            </a:r>
          </a:p>
        </p:txBody>
      </p:sp>
    </p:spTree>
    <p:extLst>
      <p:ext uri="{BB962C8B-B14F-4D97-AF65-F5344CB8AC3E}">
        <p14:creationId xmlns:p14="http://schemas.microsoft.com/office/powerpoint/2010/main" val="1304430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(2)</a:t>
            </a:r>
          </a:p>
        </p:txBody>
      </p:sp>
      <p:sp>
        <p:nvSpPr>
          <p:cNvPr id="5" name="Content Placeholder 4"/>
          <p:cNvSpPr>
            <a:spLocks noGrp="1"/>
          </p:cNvSpPr>
          <p:nvPr>
            <p:ph idx="1"/>
          </p:nvPr>
        </p:nvSpPr>
        <p:spPr/>
        <p:txBody>
          <a:bodyPr/>
          <a:lstStyle/>
          <a:p>
            <a:r>
              <a:rPr lang="en-US" dirty="0"/>
              <a:t>Relationship set is the set of all elements </a:t>
            </a:r>
            <a:r>
              <a:rPr lang="en-US" dirty="0" err="1"/>
              <a:t>e</a:t>
            </a:r>
            <a:r>
              <a:rPr lang="en-US" baseline="-25000" dirty="0" err="1"/>
              <a:t>j</a:t>
            </a:r>
            <a:r>
              <a:rPr lang="en-US" dirty="0"/>
              <a:t> for a given relationship E </a:t>
            </a:r>
          </a:p>
          <a:p>
            <a:r>
              <a:rPr lang="en-US" dirty="0"/>
              <a:t>Degree of a relationship: number of entities that participate</a:t>
            </a:r>
          </a:p>
          <a:p>
            <a:r>
              <a:rPr lang="en-US" dirty="0"/>
              <a:t>In practice, most relationships restricted to be binary</a:t>
            </a:r>
          </a:p>
          <a:p>
            <a:pPr lvl="1"/>
            <a:r>
              <a:rPr lang="en-US" dirty="0"/>
              <a:t>Easier to represent</a:t>
            </a:r>
          </a:p>
          <a:p>
            <a:r>
              <a:rPr lang="en-US" b="1" dirty="0"/>
              <a:t>Key Idea</a:t>
            </a:r>
            <a:r>
              <a:rPr lang="en-US" dirty="0"/>
              <a:t>: The ”link” that forms the relationship between two entity is almost always a foreign key</a:t>
            </a:r>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10</a:t>
            </a:fld>
            <a:endParaRPr lang="en-US"/>
          </a:p>
        </p:txBody>
      </p:sp>
    </p:spTree>
    <p:extLst>
      <p:ext uri="{BB962C8B-B14F-4D97-AF65-F5344CB8AC3E}">
        <p14:creationId xmlns:p14="http://schemas.microsoft.com/office/powerpoint/2010/main" val="147021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25912" y="2564779"/>
            <a:ext cx="2193073" cy="27097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Example Relationship Sets</a:t>
            </a:r>
            <a:endParaRPr lang="en-US" dirty="0"/>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11</a:t>
            </a:fld>
            <a:endParaRPr lang="en-US"/>
          </a:p>
        </p:txBody>
      </p:sp>
      <p:sp>
        <p:nvSpPr>
          <p:cNvPr id="6" name="Rectangle 5"/>
          <p:cNvSpPr/>
          <p:nvPr/>
        </p:nvSpPr>
        <p:spPr>
          <a:xfrm>
            <a:off x="1182029" y="2738979"/>
            <a:ext cx="1839950" cy="4906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(123, 22, $60, 1)</a:t>
            </a:r>
          </a:p>
        </p:txBody>
      </p:sp>
      <p:sp>
        <p:nvSpPr>
          <p:cNvPr id="7" name="Rectangle 6"/>
          <p:cNvSpPr/>
          <p:nvPr/>
        </p:nvSpPr>
        <p:spPr>
          <a:xfrm>
            <a:off x="0" y="1831349"/>
            <a:ext cx="5638800" cy="646331"/>
          </a:xfrm>
          <a:prstGeom prst="rect">
            <a:avLst/>
          </a:prstGeom>
        </p:spPr>
        <p:txBody>
          <a:bodyPr wrap="square">
            <a:spAutoFit/>
          </a:bodyPr>
          <a:lstStyle/>
          <a:p>
            <a:pPr lvl="2"/>
            <a:r>
              <a:rPr lang="en-US" dirty="0"/>
              <a:t>Boat(bid serial primary key, </a:t>
            </a:r>
            <a:r>
              <a:rPr lang="en-US" dirty="0" err="1"/>
              <a:t>bsize</a:t>
            </a:r>
            <a:r>
              <a:rPr lang="en-US" dirty="0"/>
              <a:t> </a:t>
            </a:r>
            <a:r>
              <a:rPr lang="en-US" dirty="0" err="1"/>
              <a:t>int</a:t>
            </a:r>
            <a:r>
              <a:rPr lang="en-US" dirty="0"/>
              <a:t>, </a:t>
            </a:r>
            <a:r>
              <a:rPr lang="en-US" dirty="0" err="1"/>
              <a:t>bprice</a:t>
            </a:r>
            <a:r>
              <a:rPr lang="en-US" dirty="0"/>
              <a:t> float, </a:t>
            </a:r>
            <a:r>
              <a:rPr lang="en-US" dirty="0" err="1"/>
              <a:t>bengine</a:t>
            </a:r>
            <a:r>
              <a:rPr lang="en-US" dirty="0"/>
              <a:t> </a:t>
            </a:r>
            <a:r>
              <a:rPr lang="en-US" dirty="0" err="1"/>
              <a:t>int</a:t>
            </a:r>
            <a:r>
              <a:rPr lang="en-US" dirty="0"/>
              <a:t>)</a:t>
            </a:r>
          </a:p>
        </p:txBody>
      </p:sp>
      <p:sp>
        <p:nvSpPr>
          <p:cNvPr id="8" name="Rectangle 7"/>
          <p:cNvSpPr/>
          <p:nvPr/>
        </p:nvSpPr>
        <p:spPr>
          <a:xfrm>
            <a:off x="1182028" y="3229633"/>
            <a:ext cx="1839951" cy="4906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(252, 28, $120, 2)</a:t>
            </a:r>
          </a:p>
        </p:txBody>
      </p:sp>
      <p:sp>
        <p:nvSpPr>
          <p:cNvPr id="9" name="Rectangle 8"/>
          <p:cNvSpPr/>
          <p:nvPr/>
        </p:nvSpPr>
        <p:spPr>
          <a:xfrm>
            <a:off x="1182028" y="3720287"/>
            <a:ext cx="1839951" cy="4906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(343, 21, $55, 1)</a:t>
            </a:r>
          </a:p>
        </p:txBody>
      </p:sp>
      <p:sp>
        <p:nvSpPr>
          <p:cNvPr id="11" name="Rectangle 10"/>
          <p:cNvSpPr/>
          <p:nvPr/>
        </p:nvSpPr>
        <p:spPr>
          <a:xfrm>
            <a:off x="6417527" y="3300760"/>
            <a:ext cx="3585117" cy="287701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73641" y="3497263"/>
            <a:ext cx="3217129"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(345, Tom, Lee, 29)</a:t>
            </a:r>
          </a:p>
        </p:txBody>
      </p:sp>
      <p:sp>
        <p:nvSpPr>
          <p:cNvPr id="13" name="Rectangle 12"/>
          <p:cNvSpPr/>
          <p:nvPr/>
        </p:nvSpPr>
        <p:spPr>
          <a:xfrm>
            <a:off x="6573643" y="3987917"/>
            <a:ext cx="3217128"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(734, </a:t>
            </a:r>
            <a:r>
              <a:rPr lang="en-US" dirty="0" err="1">
                <a:solidFill>
                  <a:schemeClr val="tx1"/>
                </a:solidFill>
              </a:rPr>
              <a:t>Jil</a:t>
            </a:r>
            <a:r>
              <a:rPr lang="en-US" dirty="0">
                <a:solidFill>
                  <a:schemeClr val="tx1"/>
                </a:solidFill>
              </a:rPr>
              <a:t>, Ru, 42)</a:t>
            </a:r>
          </a:p>
        </p:txBody>
      </p:sp>
      <p:sp>
        <p:nvSpPr>
          <p:cNvPr id="14" name="Rectangle 13"/>
          <p:cNvSpPr/>
          <p:nvPr/>
        </p:nvSpPr>
        <p:spPr>
          <a:xfrm>
            <a:off x="6573643" y="4478571"/>
            <a:ext cx="3217128"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(456, Ann, Li, 19)</a:t>
            </a:r>
          </a:p>
        </p:txBody>
      </p:sp>
      <p:sp>
        <p:nvSpPr>
          <p:cNvPr id="15" name="Rectangle 14"/>
          <p:cNvSpPr/>
          <p:nvPr/>
        </p:nvSpPr>
        <p:spPr>
          <a:xfrm>
            <a:off x="3995854" y="2381863"/>
            <a:ext cx="6096000" cy="646331"/>
          </a:xfrm>
          <a:prstGeom prst="rect">
            <a:avLst/>
          </a:prstGeom>
        </p:spPr>
        <p:txBody>
          <a:bodyPr>
            <a:spAutoFit/>
          </a:bodyPr>
          <a:lstStyle/>
          <a:p>
            <a:pPr lvl="2"/>
            <a:r>
              <a:rPr lang="en-US" dirty="0"/>
              <a:t>Sailor (</a:t>
            </a:r>
            <a:r>
              <a:rPr lang="en-US" dirty="0" err="1"/>
              <a:t>sid</a:t>
            </a:r>
            <a:r>
              <a:rPr lang="en-US" dirty="0"/>
              <a:t> serial primary key, </a:t>
            </a:r>
            <a:r>
              <a:rPr lang="en-US" dirty="0" err="1"/>
              <a:t>sfirst_name</a:t>
            </a:r>
            <a:r>
              <a:rPr lang="en-US" dirty="0"/>
              <a:t> varchar(20), </a:t>
            </a:r>
            <a:r>
              <a:rPr lang="en-US" dirty="0" err="1"/>
              <a:t>slast_name</a:t>
            </a:r>
            <a:r>
              <a:rPr lang="en-US" dirty="0"/>
              <a:t> varchar(10), sage integer)</a:t>
            </a:r>
          </a:p>
        </p:txBody>
      </p:sp>
      <p:sp>
        <p:nvSpPr>
          <p:cNvPr id="17" name="Rectangle 16"/>
          <p:cNvSpPr/>
          <p:nvPr/>
        </p:nvSpPr>
        <p:spPr>
          <a:xfrm>
            <a:off x="6573642" y="4969225"/>
            <a:ext cx="3217128"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(958, Tim, Tune, 45)</a:t>
            </a:r>
          </a:p>
        </p:txBody>
      </p:sp>
      <p:sp>
        <p:nvSpPr>
          <p:cNvPr id="18" name="Rectangle 17"/>
          <p:cNvSpPr/>
          <p:nvPr/>
        </p:nvSpPr>
        <p:spPr>
          <a:xfrm>
            <a:off x="6573641" y="5459879"/>
            <a:ext cx="3217128"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(748, Ned, Diaz, 61)</a:t>
            </a:r>
          </a:p>
        </p:txBody>
      </p:sp>
      <p:sp>
        <p:nvSpPr>
          <p:cNvPr id="19" name="TextBox 18"/>
          <p:cNvSpPr txBox="1"/>
          <p:nvPr/>
        </p:nvSpPr>
        <p:spPr>
          <a:xfrm>
            <a:off x="1121533" y="5604843"/>
            <a:ext cx="2001830" cy="461665"/>
          </a:xfrm>
          <a:prstGeom prst="rect">
            <a:avLst/>
          </a:prstGeom>
          <a:noFill/>
        </p:spPr>
        <p:txBody>
          <a:bodyPr wrap="none" rtlCol="0">
            <a:spAutoFit/>
          </a:bodyPr>
          <a:lstStyle/>
          <a:p>
            <a:r>
              <a:rPr lang="en-US" sz="2400"/>
              <a:t>Boat entity set</a:t>
            </a:r>
          </a:p>
        </p:txBody>
      </p:sp>
      <p:sp>
        <p:nvSpPr>
          <p:cNvPr id="20" name="TextBox 19"/>
          <p:cNvSpPr txBox="1"/>
          <p:nvPr/>
        </p:nvSpPr>
        <p:spPr>
          <a:xfrm>
            <a:off x="4094170" y="5723043"/>
            <a:ext cx="2124812" cy="461665"/>
          </a:xfrm>
          <a:prstGeom prst="rect">
            <a:avLst/>
          </a:prstGeom>
          <a:noFill/>
        </p:spPr>
        <p:txBody>
          <a:bodyPr wrap="none" rtlCol="0">
            <a:spAutoFit/>
          </a:bodyPr>
          <a:lstStyle/>
          <a:p>
            <a:r>
              <a:rPr lang="en-US" sz="2400" dirty="0"/>
              <a:t>Sailor entity set</a:t>
            </a:r>
          </a:p>
        </p:txBody>
      </p:sp>
      <p:cxnSp>
        <p:nvCxnSpPr>
          <p:cNvPr id="16" name="Straight Connector 15"/>
          <p:cNvCxnSpPr/>
          <p:nvPr/>
        </p:nvCxnSpPr>
        <p:spPr>
          <a:xfrm>
            <a:off x="3021979" y="3072082"/>
            <a:ext cx="3551662" cy="7143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21979" y="3028194"/>
            <a:ext cx="3551664" cy="1739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2" idx="1"/>
          </p:cNvCxnSpPr>
          <p:nvPr/>
        </p:nvCxnSpPr>
        <p:spPr>
          <a:xfrm>
            <a:off x="3021979" y="3474960"/>
            <a:ext cx="3551662" cy="26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82027" y="4218984"/>
            <a:ext cx="1839951" cy="4906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(948, 42, $300, 1)</a:t>
            </a:r>
          </a:p>
        </p:txBody>
      </p:sp>
      <p:cxnSp>
        <p:nvCxnSpPr>
          <p:cNvPr id="27" name="Straight Connector 26"/>
          <p:cNvCxnSpPr>
            <a:stCxn id="26" idx="3"/>
            <a:endCxn id="18" idx="1"/>
          </p:cNvCxnSpPr>
          <p:nvPr/>
        </p:nvCxnSpPr>
        <p:spPr>
          <a:xfrm>
            <a:off x="3021978" y="4464311"/>
            <a:ext cx="3551663" cy="12408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3"/>
            <a:endCxn id="13" idx="1"/>
          </p:cNvCxnSpPr>
          <p:nvPr/>
        </p:nvCxnSpPr>
        <p:spPr>
          <a:xfrm>
            <a:off x="3021979" y="3965614"/>
            <a:ext cx="3551664" cy="26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182027" y="4706889"/>
            <a:ext cx="1839951" cy="4906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(502, 30, $150, 2)</a:t>
            </a:r>
          </a:p>
        </p:txBody>
      </p:sp>
    </p:spTree>
    <p:extLst>
      <p:ext uri="{BB962C8B-B14F-4D97-AF65-F5344CB8AC3E}">
        <p14:creationId xmlns:p14="http://schemas.microsoft.com/office/powerpoint/2010/main" val="642290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Relationship Sets (2)</a:t>
            </a:r>
          </a:p>
        </p:txBody>
      </p:sp>
      <p:sp>
        <p:nvSpPr>
          <p:cNvPr id="3" name="Content Placeholder 2"/>
          <p:cNvSpPr>
            <a:spLocks noGrp="1"/>
          </p:cNvSpPr>
          <p:nvPr>
            <p:ph idx="1"/>
          </p:nvPr>
        </p:nvSpPr>
        <p:spPr/>
        <p:txBody>
          <a:bodyPr/>
          <a:lstStyle/>
          <a:p>
            <a:r>
              <a:rPr lang="en-US" dirty="0"/>
              <a:t>Listing of relationships from the example:</a:t>
            </a:r>
          </a:p>
          <a:p>
            <a:pPr lvl="1"/>
            <a:r>
              <a:rPr lang="en-US" dirty="0"/>
              <a:t>((123, 22, $60, 1), (345, Tom, Lee, 29))</a:t>
            </a:r>
          </a:p>
          <a:p>
            <a:pPr lvl="1"/>
            <a:r>
              <a:rPr lang="en-US" dirty="0"/>
              <a:t>((123, 22, $60, 1), (456, Ann, Li, 19))</a:t>
            </a:r>
          </a:p>
          <a:p>
            <a:pPr lvl="1"/>
            <a:r>
              <a:rPr lang="en-US" dirty="0"/>
              <a:t>((252, 28, $120, 2), (345, Tom, Lee, 29))</a:t>
            </a:r>
          </a:p>
          <a:p>
            <a:pPr lvl="1"/>
            <a:r>
              <a:rPr lang="en-US" dirty="0"/>
              <a:t>((343, 21, $55, 1), (734, </a:t>
            </a:r>
            <a:r>
              <a:rPr lang="en-US" dirty="0" err="1"/>
              <a:t>Jil</a:t>
            </a:r>
            <a:r>
              <a:rPr lang="en-US" dirty="0"/>
              <a:t>, Ru, 42))</a:t>
            </a:r>
          </a:p>
          <a:p>
            <a:pPr lvl="1"/>
            <a:r>
              <a:rPr lang="en-US" dirty="0"/>
              <a:t>((948, 42, $300, 1), (748, Ned, Diaz, 61))</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12</a:t>
            </a:fld>
            <a:endParaRPr lang="en-US"/>
          </a:p>
        </p:txBody>
      </p:sp>
    </p:spTree>
    <p:extLst>
      <p:ext uri="{BB962C8B-B14F-4D97-AF65-F5344CB8AC3E}">
        <p14:creationId xmlns:p14="http://schemas.microsoft.com/office/powerpoint/2010/main" val="55822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Constrains in Relationships</a:t>
            </a:r>
          </a:p>
        </p:txBody>
      </p:sp>
      <p:sp>
        <p:nvSpPr>
          <p:cNvPr id="3" name="Content Placeholder 2"/>
          <p:cNvSpPr>
            <a:spLocks noGrp="1"/>
          </p:cNvSpPr>
          <p:nvPr>
            <p:ph idx="1"/>
          </p:nvPr>
        </p:nvSpPr>
        <p:spPr/>
        <p:txBody>
          <a:bodyPr/>
          <a:lstStyle/>
          <a:p>
            <a:r>
              <a:rPr lang="en-US" dirty="0"/>
              <a:t>Mapping cardinality constrains:</a:t>
            </a:r>
          </a:p>
          <a:p>
            <a:pPr lvl="1"/>
            <a:r>
              <a:rPr lang="en-US" dirty="0"/>
              <a:t>restrict how many elements from the first entity set E</a:t>
            </a:r>
            <a:r>
              <a:rPr lang="en-US" baseline="-25000" dirty="0"/>
              <a:t>1</a:t>
            </a:r>
            <a:r>
              <a:rPr lang="en-US" dirty="0"/>
              <a:t> are related with elements from the second set entity E</a:t>
            </a:r>
            <a:r>
              <a:rPr lang="en-US" baseline="-25000" dirty="0"/>
              <a:t>2</a:t>
            </a:r>
            <a:endParaRPr lang="en-US" dirty="0"/>
          </a:p>
          <a:p>
            <a:r>
              <a:rPr lang="en-US" dirty="0"/>
              <a:t>Make sense only for binary relationships</a:t>
            </a:r>
          </a:p>
          <a:p>
            <a:r>
              <a:rPr lang="en-US" dirty="0"/>
              <a:t>There are four (4) types of cardinality constrains </a:t>
            </a:r>
          </a:p>
          <a:p>
            <a:pPr lvl="1"/>
            <a:r>
              <a:rPr lang="en-US" dirty="0"/>
              <a:t>One to one</a:t>
            </a:r>
          </a:p>
          <a:p>
            <a:pPr lvl="1"/>
            <a:r>
              <a:rPr lang="en-US" dirty="0"/>
              <a:t>One to many</a:t>
            </a:r>
          </a:p>
          <a:p>
            <a:pPr lvl="1"/>
            <a:r>
              <a:rPr lang="en-US" dirty="0"/>
              <a:t>Many to one</a:t>
            </a:r>
          </a:p>
          <a:p>
            <a:pPr lvl="1"/>
            <a:r>
              <a:rPr lang="en-US" dirty="0"/>
              <a:t>Many to many</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13</a:t>
            </a:fld>
            <a:endParaRPr lang="en-US"/>
          </a:p>
        </p:txBody>
      </p:sp>
    </p:spTree>
    <p:extLst>
      <p:ext uri="{BB962C8B-B14F-4D97-AF65-F5344CB8AC3E}">
        <p14:creationId xmlns:p14="http://schemas.microsoft.com/office/powerpoint/2010/main" val="114526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one relationships</a:t>
            </a:r>
          </a:p>
        </p:txBody>
      </p:sp>
      <p:sp>
        <p:nvSpPr>
          <p:cNvPr id="3" name="Content Placeholder 2"/>
          <p:cNvSpPr>
            <a:spLocks noGrp="1"/>
          </p:cNvSpPr>
          <p:nvPr>
            <p:ph idx="1"/>
          </p:nvPr>
        </p:nvSpPr>
        <p:spPr/>
        <p:txBody>
          <a:bodyPr/>
          <a:lstStyle/>
          <a:p>
            <a:r>
              <a:rPr lang="en-US" dirty="0"/>
              <a:t>An element from the first entity set E1 is related with only one element from the second entity set E2</a:t>
            </a:r>
          </a:p>
          <a:p>
            <a:r>
              <a:rPr lang="en-US" dirty="0"/>
              <a:t>Example: Car with its license plate</a:t>
            </a:r>
          </a:p>
          <a:p>
            <a:endParaRPr lang="en-US" dirty="0"/>
          </a:p>
        </p:txBody>
      </p:sp>
      <p:sp>
        <p:nvSpPr>
          <p:cNvPr id="4" name="Footer Placeholder 3"/>
          <p:cNvSpPr>
            <a:spLocks noGrp="1"/>
          </p:cNvSpPr>
          <p:nvPr>
            <p:ph type="ftr" sz="quarter" idx="11"/>
          </p:nvPr>
        </p:nvSpPr>
        <p:spPr/>
        <p:txBody>
          <a:bodyPr/>
          <a:lstStyle/>
          <a:p>
            <a:r>
              <a:rPr lang="en-US" dirty="0"/>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14</a:t>
            </a:fld>
            <a:endParaRPr lang="en-US"/>
          </a:p>
        </p:txBody>
      </p:sp>
      <p:sp>
        <p:nvSpPr>
          <p:cNvPr id="6" name="Oval 5"/>
          <p:cNvSpPr/>
          <p:nvPr/>
        </p:nvSpPr>
        <p:spPr>
          <a:xfrm>
            <a:off x="3243147" y="3601515"/>
            <a:ext cx="2062975" cy="266514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919225" y="3691208"/>
            <a:ext cx="2062975" cy="266514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38200" y="4001294"/>
            <a:ext cx="1750864" cy="523220"/>
          </a:xfrm>
          <a:prstGeom prst="rect">
            <a:avLst/>
          </a:prstGeom>
          <a:noFill/>
        </p:spPr>
        <p:txBody>
          <a:bodyPr wrap="none" rtlCol="0">
            <a:spAutoFit/>
          </a:bodyPr>
          <a:lstStyle/>
          <a:p>
            <a:r>
              <a:rPr lang="en-US" sz="2800"/>
              <a:t>Illustration</a:t>
            </a:r>
          </a:p>
        </p:txBody>
      </p:sp>
      <p:sp>
        <p:nvSpPr>
          <p:cNvPr id="9" name="TextBox 8"/>
          <p:cNvSpPr txBox="1"/>
          <p:nvPr/>
        </p:nvSpPr>
        <p:spPr>
          <a:xfrm>
            <a:off x="4906537" y="3380273"/>
            <a:ext cx="481222" cy="707886"/>
          </a:xfrm>
          <a:prstGeom prst="rect">
            <a:avLst/>
          </a:prstGeom>
          <a:noFill/>
        </p:spPr>
        <p:txBody>
          <a:bodyPr wrap="none" rtlCol="0">
            <a:spAutoFit/>
          </a:bodyPr>
          <a:lstStyle/>
          <a:p>
            <a:r>
              <a:rPr lang="en-US" sz="4000" dirty="0"/>
              <a:t>A</a:t>
            </a:r>
          </a:p>
        </p:txBody>
      </p:sp>
      <p:sp>
        <p:nvSpPr>
          <p:cNvPr id="10" name="TextBox 9"/>
          <p:cNvSpPr txBox="1"/>
          <p:nvPr/>
        </p:nvSpPr>
        <p:spPr>
          <a:xfrm>
            <a:off x="9982200" y="3520752"/>
            <a:ext cx="481222" cy="707886"/>
          </a:xfrm>
          <a:prstGeom prst="rect">
            <a:avLst/>
          </a:prstGeom>
          <a:noFill/>
        </p:spPr>
        <p:txBody>
          <a:bodyPr wrap="none" rtlCol="0">
            <a:spAutoFit/>
          </a:bodyPr>
          <a:lstStyle/>
          <a:p>
            <a:r>
              <a:rPr lang="en-US" sz="4000" dirty="0"/>
              <a:t>B</a:t>
            </a:r>
          </a:p>
        </p:txBody>
      </p:sp>
      <p:sp>
        <p:nvSpPr>
          <p:cNvPr id="11" name="TextBox 10"/>
          <p:cNvSpPr txBox="1"/>
          <p:nvPr/>
        </p:nvSpPr>
        <p:spPr>
          <a:xfrm>
            <a:off x="4143158" y="4001294"/>
            <a:ext cx="436338" cy="2677656"/>
          </a:xfrm>
          <a:prstGeom prst="rect">
            <a:avLst/>
          </a:prstGeom>
          <a:noFill/>
        </p:spPr>
        <p:txBody>
          <a:bodyPr wrap="none" rtlCol="0">
            <a:spAutoFit/>
          </a:bodyPr>
          <a:lstStyle/>
          <a:p>
            <a:r>
              <a:rPr lang="en-US" sz="2400" dirty="0"/>
              <a:t>a</a:t>
            </a:r>
            <a:r>
              <a:rPr lang="en-US" sz="2400" baseline="-25000" dirty="0"/>
              <a:t>1</a:t>
            </a:r>
            <a:endParaRPr lang="en-US" sz="2400" dirty="0"/>
          </a:p>
          <a:p>
            <a:r>
              <a:rPr lang="en-US" sz="2400" dirty="0"/>
              <a:t>a</a:t>
            </a:r>
            <a:r>
              <a:rPr lang="en-US" sz="2400" baseline="-25000" dirty="0"/>
              <a:t>2</a:t>
            </a:r>
          </a:p>
          <a:p>
            <a:r>
              <a:rPr lang="en-US" sz="2400" dirty="0"/>
              <a:t>a</a:t>
            </a:r>
            <a:r>
              <a:rPr lang="en-US" sz="2400" baseline="-25000" dirty="0"/>
              <a:t>3</a:t>
            </a:r>
          </a:p>
          <a:p>
            <a:r>
              <a:rPr lang="en-US" sz="2400" dirty="0"/>
              <a:t>a</a:t>
            </a:r>
            <a:r>
              <a:rPr lang="en-US" sz="2400" baseline="-25000" dirty="0"/>
              <a:t>4</a:t>
            </a:r>
          </a:p>
          <a:p>
            <a:r>
              <a:rPr lang="en-US" sz="2400" dirty="0"/>
              <a:t>a</a:t>
            </a:r>
            <a:r>
              <a:rPr lang="en-US" sz="2400" baseline="-25000" dirty="0"/>
              <a:t>5</a:t>
            </a:r>
            <a:endParaRPr lang="en-US" sz="2400" dirty="0"/>
          </a:p>
          <a:p>
            <a:endParaRPr lang="en-US" sz="2400" dirty="0"/>
          </a:p>
          <a:p>
            <a:endParaRPr lang="en-US" sz="2400" dirty="0"/>
          </a:p>
        </p:txBody>
      </p:sp>
      <p:sp>
        <p:nvSpPr>
          <p:cNvPr id="12" name="TextBox 11"/>
          <p:cNvSpPr txBox="1"/>
          <p:nvPr/>
        </p:nvSpPr>
        <p:spPr>
          <a:xfrm>
            <a:off x="8764626" y="4028064"/>
            <a:ext cx="455574" cy="3416320"/>
          </a:xfrm>
          <a:prstGeom prst="rect">
            <a:avLst/>
          </a:prstGeom>
          <a:noFill/>
        </p:spPr>
        <p:txBody>
          <a:bodyPr wrap="none" rtlCol="0">
            <a:spAutoFit/>
          </a:bodyPr>
          <a:lstStyle/>
          <a:p>
            <a:r>
              <a:rPr lang="en-US" sz="2400" dirty="0"/>
              <a:t>b</a:t>
            </a:r>
            <a:r>
              <a:rPr lang="en-US" sz="2400" baseline="-25000" dirty="0"/>
              <a:t>1</a:t>
            </a:r>
            <a:endParaRPr lang="en-US" sz="2400" dirty="0"/>
          </a:p>
          <a:p>
            <a:r>
              <a:rPr lang="en-US" sz="2400" dirty="0"/>
              <a:t>b</a:t>
            </a:r>
            <a:r>
              <a:rPr lang="en-US" sz="2400" baseline="-25000" dirty="0"/>
              <a:t>2</a:t>
            </a:r>
          </a:p>
          <a:p>
            <a:r>
              <a:rPr lang="en-US" sz="2400" dirty="0"/>
              <a:t>b</a:t>
            </a:r>
            <a:r>
              <a:rPr lang="en-US" sz="2400" baseline="-25000" dirty="0"/>
              <a:t>3</a:t>
            </a:r>
          </a:p>
          <a:p>
            <a:r>
              <a:rPr lang="en-US" sz="2400" dirty="0"/>
              <a:t>b</a:t>
            </a:r>
            <a:r>
              <a:rPr lang="en-US" sz="2400" baseline="-25000" dirty="0"/>
              <a:t>4</a:t>
            </a:r>
          </a:p>
          <a:p>
            <a:r>
              <a:rPr lang="en-US" sz="2400" dirty="0"/>
              <a:t>b</a:t>
            </a:r>
            <a:r>
              <a:rPr lang="en-US" sz="2400" baseline="-25000" dirty="0"/>
              <a:t>5</a:t>
            </a:r>
          </a:p>
          <a:p>
            <a:r>
              <a:rPr lang="en-US" sz="2400" dirty="0"/>
              <a:t>b</a:t>
            </a:r>
            <a:r>
              <a:rPr lang="en-US" sz="2400" baseline="-25000" dirty="0"/>
              <a:t>6</a:t>
            </a:r>
          </a:p>
          <a:p>
            <a:endParaRPr lang="en-US" sz="2400" dirty="0"/>
          </a:p>
          <a:p>
            <a:endParaRPr lang="en-US" sz="2400" dirty="0"/>
          </a:p>
          <a:p>
            <a:endParaRPr lang="en-US" sz="2400" dirty="0"/>
          </a:p>
        </p:txBody>
      </p:sp>
      <p:cxnSp>
        <p:nvCxnSpPr>
          <p:cNvPr id="14" name="Straight Connector 13"/>
          <p:cNvCxnSpPr/>
          <p:nvPr/>
        </p:nvCxnSpPr>
        <p:spPr>
          <a:xfrm>
            <a:off x="4361327" y="4262904"/>
            <a:ext cx="45893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1"/>
          </p:cNvCxnSpPr>
          <p:nvPr/>
        </p:nvCxnSpPr>
        <p:spPr>
          <a:xfrm>
            <a:off x="4361327" y="4672362"/>
            <a:ext cx="4403299" cy="1063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460488" y="4659855"/>
            <a:ext cx="4458164" cy="11387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46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many relationships</a:t>
            </a:r>
          </a:p>
        </p:txBody>
      </p:sp>
      <p:sp>
        <p:nvSpPr>
          <p:cNvPr id="3" name="Content Placeholder 2"/>
          <p:cNvSpPr>
            <a:spLocks noGrp="1"/>
          </p:cNvSpPr>
          <p:nvPr>
            <p:ph idx="1"/>
          </p:nvPr>
        </p:nvSpPr>
        <p:spPr>
          <a:xfrm>
            <a:off x="838200" y="1785105"/>
            <a:ext cx="10515600" cy="4351338"/>
          </a:xfrm>
        </p:spPr>
        <p:txBody>
          <a:bodyPr>
            <a:normAutofit/>
          </a:bodyPr>
          <a:lstStyle/>
          <a:p>
            <a:r>
              <a:rPr lang="en-US" sz="2800" dirty="0"/>
              <a:t>An element from the first entity set E1 is related with more than one element from the second entity set E2.</a:t>
            </a:r>
          </a:p>
          <a:p>
            <a:pPr lvl="1"/>
            <a:r>
              <a:rPr lang="en-US" sz="2400" b="1" dirty="0"/>
              <a:t>Elements on the many side only participate once</a:t>
            </a:r>
          </a:p>
          <a:p>
            <a:r>
              <a:rPr lang="en-US" sz="2800" dirty="0"/>
              <a:t>Example: Person with her ATM cards</a:t>
            </a:r>
          </a:p>
          <a:p>
            <a:endParaRPr lang="en-US" sz="2800" dirty="0"/>
          </a:p>
        </p:txBody>
      </p:sp>
      <p:sp>
        <p:nvSpPr>
          <p:cNvPr id="4" name="Footer Placeholder 3"/>
          <p:cNvSpPr>
            <a:spLocks noGrp="1"/>
          </p:cNvSpPr>
          <p:nvPr>
            <p:ph type="ftr" sz="quarter" idx="11"/>
          </p:nvPr>
        </p:nvSpPr>
        <p:spPr/>
        <p:txBody>
          <a:bodyPr/>
          <a:lstStyle/>
          <a:p>
            <a:r>
              <a:rPr lang="en-US" dirty="0"/>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15</a:t>
            </a:fld>
            <a:endParaRPr lang="en-US"/>
          </a:p>
        </p:txBody>
      </p:sp>
      <p:sp>
        <p:nvSpPr>
          <p:cNvPr id="6" name="Oval 5"/>
          <p:cNvSpPr/>
          <p:nvPr/>
        </p:nvSpPr>
        <p:spPr>
          <a:xfrm>
            <a:off x="3231997" y="3731729"/>
            <a:ext cx="2062975" cy="266514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908075" y="3821422"/>
            <a:ext cx="2062975" cy="266514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9657" y="3835632"/>
            <a:ext cx="1750864" cy="523220"/>
          </a:xfrm>
          <a:prstGeom prst="rect">
            <a:avLst/>
          </a:prstGeom>
          <a:noFill/>
        </p:spPr>
        <p:txBody>
          <a:bodyPr wrap="none" rtlCol="0">
            <a:spAutoFit/>
          </a:bodyPr>
          <a:lstStyle/>
          <a:p>
            <a:r>
              <a:rPr lang="en-US" sz="2800"/>
              <a:t>Illustration</a:t>
            </a:r>
          </a:p>
        </p:txBody>
      </p:sp>
      <p:sp>
        <p:nvSpPr>
          <p:cNvPr id="9" name="TextBox 8"/>
          <p:cNvSpPr txBox="1"/>
          <p:nvPr/>
        </p:nvSpPr>
        <p:spPr>
          <a:xfrm>
            <a:off x="4895387" y="3510487"/>
            <a:ext cx="481222" cy="707886"/>
          </a:xfrm>
          <a:prstGeom prst="rect">
            <a:avLst/>
          </a:prstGeom>
          <a:noFill/>
        </p:spPr>
        <p:txBody>
          <a:bodyPr wrap="none" rtlCol="0">
            <a:spAutoFit/>
          </a:bodyPr>
          <a:lstStyle/>
          <a:p>
            <a:r>
              <a:rPr lang="en-US" sz="4000" dirty="0"/>
              <a:t>A</a:t>
            </a:r>
          </a:p>
        </p:txBody>
      </p:sp>
      <p:sp>
        <p:nvSpPr>
          <p:cNvPr id="10" name="TextBox 9"/>
          <p:cNvSpPr txBox="1"/>
          <p:nvPr/>
        </p:nvSpPr>
        <p:spPr>
          <a:xfrm>
            <a:off x="9971050" y="3650966"/>
            <a:ext cx="481222" cy="707886"/>
          </a:xfrm>
          <a:prstGeom prst="rect">
            <a:avLst/>
          </a:prstGeom>
          <a:noFill/>
        </p:spPr>
        <p:txBody>
          <a:bodyPr wrap="none" rtlCol="0">
            <a:spAutoFit/>
          </a:bodyPr>
          <a:lstStyle/>
          <a:p>
            <a:r>
              <a:rPr lang="en-US" sz="4000" dirty="0"/>
              <a:t>B</a:t>
            </a:r>
          </a:p>
        </p:txBody>
      </p:sp>
      <p:sp>
        <p:nvSpPr>
          <p:cNvPr id="11" name="TextBox 10"/>
          <p:cNvSpPr txBox="1"/>
          <p:nvPr/>
        </p:nvSpPr>
        <p:spPr>
          <a:xfrm>
            <a:off x="4120856" y="3877221"/>
            <a:ext cx="436338" cy="2677656"/>
          </a:xfrm>
          <a:prstGeom prst="rect">
            <a:avLst/>
          </a:prstGeom>
          <a:noFill/>
        </p:spPr>
        <p:txBody>
          <a:bodyPr wrap="none" rtlCol="0">
            <a:spAutoFit/>
          </a:bodyPr>
          <a:lstStyle/>
          <a:p>
            <a:r>
              <a:rPr lang="en-US" sz="2400" dirty="0"/>
              <a:t>a</a:t>
            </a:r>
            <a:r>
              <a:rPr lang="en-US" sz="2400" baseline="-25000" dirty="0"/>
              <a:t>1</a:t>
            </a:r>
            <a:endParaRPr lang="en-US" sz="2400" dirty="0"/>
          </a:p>
          <a:p>
            <a:r>
              <a:rPr lang="en-US" sz="2400" dirty="0"/>
              <a:t>a</a:t>
            </a:r>
            <a:r>
              <a:rPr lang="en-US" sz="2400" baseline="-25000" dirty="0"/>
              <a:t>2</a:t>
            </a:r>
          </a:p>
          <a:p>
            <a:r>
              <a:rPr lang="en-US" sz="2400" dirty="0"/>
              <a:t>a</a:t>
            </a:r>
            <a:r>
              <a:rPr lang="en-US" sz="2400" baseline="-25000" dirty="0"/>
              <a:t>3</a:t>
            </a:r>
          </a:p>
          <a:p>
            <a:r>
              <a:rPr lang="en-US" sz="2400" dirty="0"/>
              <a:t>a</a:t>
            </a:r>
            <a:r>
              <a:rPr lang="en-US" sz="2400" baseline="-25000" dirty="0"/>
              <a:t>4</a:t>
            </a:r>
          </a:p>
          <a:p>
            <a:r>
              <a:rPr lang="en-US" sz="2400" dirty="0"/>
              <a:t>a</a:t>
            </a:r>
            <a:r>
              <a:rPr lang="en-US" sz="2400" baseline="-25000" dirty="0"/>
              <a:t>5</a:t>
            </a:r>
            <a:endParaRPr lang="en-US" sz="2400" dirty="0"/>
          </a:p>
          <a:p>
            <a:endParaRPr lang="en-US" sz="2400" dirty="0"/>
          </a:p>
          <a:p>
            <a:endParaRPr lang="en-US" sz="2400" dirty="0"/>
          </a:p>
        </p:txBody>
      </p:sp>
      <p:sp>
        <p:nvSpPr>
          <p:cNvPr id="12" name="TextBox 11"/>
          <p:cNvSpPr txBox="1"/>
          <p:nvPr/>
        </p:nvSpPr>
        <p:spPr>
          <a:xfrm>
            <a:off x="8742324" y="3903991"/>
            <a:ext cx="455574" cy="3662541"/>
          </a:xfrm>
          <a:prstGeom prst="rect">
            <a:avLst/>
          </a:prstGeom>
          <a:noFill/>
        </p:spPr>
        <p:txBody>
          <a:bodyPr wrap="none" rtlCol="0">
            <a:spAutoFit/>
          </a:bodyPr>
          <a:lstStyle/>
          <a:p>
            <a:r>
              <a:rPr lang="en-US" sz="2400" dirty="0"/>
              <a:t>b</a:t>
            </a:r>
            <a:r>
              <a:rPr lang="en-US" sz="2400" baseline="-25000" dirty="0"/>
              <a:t>1</a:t>
            </a:r>
            <a:endParaRPr lang="en-US" sz="2400" dirty="0"/>
          </a:p>
          <a:p>
            <a:r>
              <a:rPr lang="en-US" sz="2400" dirty="0"/>
              <a:t>b</a:t>
            </a:r>
            <a:r>
              <a:rPr lang="en-US" sz="2400" baseline="-25000" dirty="0"/>
              <a:t>2</a:t>
            </a:r>
          </a:p>
          <a:p>
            <a:r>
              <a:rPr lang="en-US" sz="2400" dirty="0"/>
              <a:t>b</a:t>
            </a:r>
            <a:r>
              <a:rPr lang="en-US" sz="2400" baseline="-25000" dirty="0"/>
              <a:t>3</a:t>
            </a:r>
          </a:p>
          <a:p>
            <a:r>
              <a:rPr lang="en-US" sz="2400" dirty="0"/>
              <a:t>b</a:t>
            </a:r>
            <a:r>
              <a:rPr lang="en-US" sz="2400" baseline="-25000" dirty="0"/>
              <a:t>4</a:t>
            </a:r>
          </a:p>
          <a:p>
            <a:r>
              <a:rPr lang="en-US" sz="2400" dirty="0"/>
              <a:t>b</a:t>
            </a:r>
            <a:r>
              <a:rPr lang="en-US" sz="2400" baseline="-25000" dirty="0"/>
              <a:t>5</a:t>
            </a:r>
          </a:p>
          <a:p>
            <a:r>
              <a:rPr lang="en-US" sz="2400" dirty="0"/>
              <a:t>b</a:t>
            </a:r>
            <a:r>
              <a:rPr lang="en-US" sz="2400" baseline="-25000" dirty="0"/>
              <a:t>6</a:t>
            </a:r>
          </a:p>
          <a:p>
            <a:endParaRPr lang="en-US" sz="2400" baseline="-25000" dirty="0"/>
          </a:p>
          <a:p>
            <a:endParaRPr lang="en-US" sz="2400" dirty="0"/>
          </a:p>
          <a:p>
            <a:endParaRPr lang="en-US" sz="2400" dirty="0"/>
          </a:p>
          <a:p>
            <a:endParaRPr lang="en-US" sz="2400" dirty="0"/>
          </a:p>
        </p:txBody>
      </p:sp>
      <p:cxnSp>
        <p:nvCxnSpPr>
          <p:cNvPr id="14" name="Straight Connector 13"/>
          <p:cNvCxnSpPr/>
          <p:nvPr/>
        </p:nvCxnSpPr>
        <p:spPr>
          <a:xfrm flipV="1">
            <a:off x="4370431" y="4218374"/>
            <a:ext cx="4537071" cy="22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50177" y="4905127"/>
            <a:ext cx="4403299" cy="10844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350177" y="5261967"/>
            <a:ext cx="4557325" cy="4348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70431" y="4218373"/>
            <a:ext cx="4537071" cy="3633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50177" y="4905127"/>
            <a:ext cx="4557325" cy="72672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9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one relationships</a:t>
            </a:r>
          </a:p>
        </p:txBody>
      </p:sp>
      <p:sp>
        <p:nvSpPr>
          <p:cNvPr id="3" name="Content Placeholder 2"/>
          <p:cNvSpPr>
            <a:spLocks noGrp="1"/>
          </p:cNvSpPr>
          <p:nvPr>
            <p:ph idx="1"/>
          </p:nvPr>
        </p:nvSpPr>
        <p:spPr>
          <a:xfrm>
            <a:off x="838200" y="1785105"/>
            <a:ext cx="10515600" cy="4351338"/>
          </a:xfrm>
        </p:spPr>
        <p:txBody>
          <a:bodyPr>
            <a:normAutofit/>
          </a:bodyPr>
          <a:lstStyle/>
          <a:p>
            <a:r>
              <a:rPr lang="en-US" sz="2800" dirty="0"/>
              <a:t>An element from the second entity set E2 is related with more than one element from the first entity set E1.</a:t>
            </a:r>
          </a:p>
          <a:p>
            <a:pPr lvl="1"/>
            <a:r>
              <a:rPr lang="en-US" sz="2400" b="1" dirty="0"/>
              <a:t>Elements on the many side only participate once</a:t>
            </a:r>
          </a:p>
          <a:p>
            <a:r>
              <a:rPr lang="en-US" sz="2800" dirty="0"/>
              <a:t>Example: Academic Programs with their owner Department</a:t>
            </a:r>
          </a:p>
          <a:p>
            <a:endParaRPr lang="en-US" sz="2800" dirty="0"/>
          </a:p>
        </p:txBody>
      </p:sp>
      <p:sp>
        <p:nvSpPr>
          <p:cNvPr id="4" name="Footer Placeholder 3"/>
          <p:cNvSpPr>
            <a:spLocks noGrp="1"/>
          </p:cNvSpPr>
          <p:nvPr>
            <p:ph type="ftr" sz="quarter" idx="11"/>
          </p:nvPr>
        </p:nvSpPr>
        <p:spPr/>
        <p:txBody>
          <a:bodyPr/>
          <a:lstStyle/>
          <a:p>
            <a:r>
              <a:rPr lang="en-US" dirty="0"/>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16</a:t>
            </a:fld>
            <a:endParaRPr lang="en-US"/>
          </a:p>
        </p:txBody>
      </p:sp>
      <p:sp>
        <p:nvSpPr>
          <p:cNvPr id="6" name="Oval 5"/>
          <p:cNvSpPr/>
          <p:nvPr/>
        </p:nvSpPr>
        <p:spPr>
          <a:xfrm>
            <a:off x="3231997" y="3731729"/>
            <a:ext cx="2062975" cy="266514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908075" y="3821422"/>
            <a:ext cx="2062975" cy="266514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9657" y="3835632"/>
            <a:ext cx="1750864" cy="523220"/>
          </a:xfrm>
          <a:prstGeom prst="rect">
            <a:avLst/>
          </a:prstGeom>
          <a:noFill/>
        </p:spPr>
        <p:txBody>
          <a:bodyPr wrap="none" rtlCol="0">
            <a:spAutoFit/>
          </a:bodyPr>
          <a:lstStyle/>
          <a:p>
            <a:r>
              <a:rPr lang="en-US" sz="2800"/>
              <a:t>Illustration</a:t>
            </a:r>
          </a:p>
        </p:txBody>
      </p:sp>
      <p:sp>
        <p:nvSpPr>
          <p:cNvPr id="9" name="TextBox 8"/>
          <p:cNvSpPr txBox="1"/>
          <p:nvPr/>
        </p:nvSpPr>
        <p:spPr>
          <a:xfrm>
            <a:off x="4895387" y="3510487"/>
            <a:ext cx="481222" cy="707886"/>
          </a:xfrm>
          <a:prstGeom prst="rect">
            <a:avLst/>
          </a:prstGeom>
          <a:noFill/>
        </p:spPr>
        <p:txBody>
          <a:bodyPr wrap="none" rtlCol="0">
            <a:spAutoFit/>
          </a:bodyPr>
          <a:lstStyle/>
          <a:p>
            <a:r>
              <a:rPr lang="en-US" sz="4000" dirty="0"/>
              <a:t>A</a:t>
            </a:r>
          </a:p>
        </p:txBody>
      </p:sp>
      <p:sp>
        <p:nvSpPr>
          <p:cNvPr id="10" name="TextBox 9"/>
          <p:cNvSpPr txBox="1"/>
          <p:nvPr/>
        </p:nvSpPr>
        <p:spPr>
          <a:xfrm>
            <a:off x="9971050" y="3650966"/>
            <a:ext cx="481222" cy="707886"/>
          </a:xfrm>
          <a:prstGeom prst="rect">
            <a:avLst/>
          </a:prstGeom>
          <a:noFill/>
        </p:spPr>
        <p:txBody>
          <a:bodyPr wrap="none" rtlCol="0">
            <a:spAutoFit/>
          </a:bodyPr>
          <a:lstStyle/>
          <a:p>
            <a:r>
              <a:rPr lang="en-US" sz="4000" dirty="0"/>
              <a:t>B</a:t>
            </a:r>
          </a:p>
        </p:txBody>
      </p:sp>
      <p:sp>
        <p:nvSpPr>
          <p:cNvPr id="11" name="TextBox 10"/>
          <p:cNvSpPr txBox="1"/>
          <p:nvPr/>
        </p:nvSpPr>
        <p:spPr>
          <a:xfrm>
            <a:off x="4120856" y="3877221"/>
            <a:ext cx="436338" cy="2677656"/>
          </a:xfrm>
          <a:prstGeom prst="rect">
            <a:avLst/>
          </a:prstGeom>
          <a:noFill/>
        </p:spPr>
        <p:txBody>
          <a:bodyPr wrap="none" rtlCol="0">
            <a:spAutoFit/>
          </a:bodyPr>
          <a:lstStyle/>
          <a:p>
            <a:r>
              <a:rPr lang="en-US" sz="2400" dirty="0"/>
              <a:t>a</a:t>
            </a:r>
            <a:r>
              <a:rPr lang="en-US" sz="2400" baseline="-25000" dirty="0"/>
              <a:t>1</a:t>
            </a:r>
            <a:endParaRPr lang="en-US" sz="2400" dirty="0"/>
          </a:p>
          <a:p>
            <a:r>
              <a:rPr lang="en-US" sz="2400" dirty="0"/>
              <a:t>a</a:t>
            </a:r>
            <a:r>
              <a:rPr lang="en-US" sz="2400" baseline="-25000" dirty="0"/>
              <a:t>2</a:t>
            </a:r>
          </a:p>
          <a:p>
            <a:r>
              <a:rPr lang="en-US" sz="2400" dirty="0"/>
              <a:t>a</a:t>
            </a:r>
            <a:r>
              <a:rPr lang="en-US" sz="2400" baseline="-25000" dirty="0"/>
              <a:t>3</a:t>
            </a:r>
          </a:p>
          <a:p>
            <a:r>
              <a:rPr lang="en-US" sz="2400" dirty="0"/>
              <a:t>a</a:t>
            </a:r>
            <a:r>
              <a:rPr lang="en-US" sz="2400" baseline="-25000" dirty="0"/>
              <a:t>4</a:t>
            </a:r>
          </a:p>
          <a:p>
            <a:r>
              <a:rPr lang="en-US" sz="2400" dirty="0"/>
              <a:t>a</a:t>
            </a:r>
            <a:r>
              <a:rPr lang="en-US" sz="2400" baseline="-25000" dirty="0"/>
              <a:t>5</a:t>
            </a:r>
            <a:endParaRPr lang="en-US" sz="2400" dirty="0"/>
          </a:p>
          <a:p>
            <a:endParaRPr lang="en-US" sz="2400" dirty="0"/>
          </a:p>
          <a:p>
            <a:endParaRPr lang="en-US" sz="2400" dirty="0"/>
          </a:p>
        </p:txBody>
      </p:sp>
      <p:sp>
        <p:nvSpPr>
          <p:cNvPr id="12" name="TextBox 11"/>
          <p:cNvSpPr txBox="1"/>
          <p:nvPr/>
        </p:nvSpPr>
        <p:spPr>
          <a:xfrm>
            <a:off x="8742324" y="3903991"/>
            <a:ext cx="455574" cy="3662541"/>
          </a:xfrm>
          <a:prstGeom prst="rect">
            <a:avLst/>
          </a:prstGeom>
          <a:noFill/>
        </p:spPr>
        <p:txBody>
          <a:bodyPr wrap="none" rtlCol="0">
            <a:spAutoFit/>
          </a:bodyPr>
          <a:lstStyle/>
          <a:p>
            <a:r>
              <a:rPr lang="en-US" sz="2400" dirty="0"/>
              <a:t>b</a:t>
            </a:r>
            <a:r>
              <a:rPr lang="en-US" sz="2400" baseline="-25000" dirty="0"/>
              <a:t>1</a:t>
            </a:r>
            <a:endParaRPr lang="en-US" sz="2400" dirty="0"/>
          </a:p>
          <a:p>
            <a:r>
              <a:rPr lang="en-US" sz="2400" dirty="0"/>
              <a:t>b</a:t>
            </a:r>
            <a:r>
              <a:rPr lang="en-US" sz="2400" baseline="-25000" dirty="0"/>
              <a:t>2</a:t>
            </a:r>
          </a:p>
          <a:p>
            <a:r>
              <a:rPr lang="en-US" sz="2400" dirty="0"/>
              <a:t>b</a:t>
            </a:r>
            <a:r>
              <a:rPr lang="en-US" sz="2400" baseline="-25000" dirty="0"/>
              <a:t>3</a:t>
            </a:r>
          </a:p>
          <a:p>
            <a:r>
              <a:rPr lang="en-US" sz="2400" dirty="0"/>
              <a:t>b</a:t>
            </a:r>
            <a:r>
              <a:rPr lang="en-US" sz="2400" baseline="-25000" dirty="0"/>
              <a:t>4</a:t>
            </a:r>
          </a:p>
          <a:p>
            <a:r>
              <a:rPr lang="en-US" sz="2400" dirty="0"/>
              <a:t>b</a:t>
            </a:r>
            <a:r>
              <a:rPr lang="en-US" sz="2400" baseline="-25000" dirty="0"/>
              <a:t>5</a:t>
            </a:r>
          </a:p>
          <a:p>
            <a:r>
              <a:rPr lang="en-US" sz="2400" dirty="0"/>
              <a:t>b</a:t>
            </a:r>
            <a:r>
              <a:rPr lang="en-US" sz="2400" baseline="-25000" dirty="0"/>
              <a:t>6</a:t>
            </a:r>
          </a:p>
          <a:p>
            <a:endParaRPr lang="en-US" sz="2400" baseline="-25000" dirty="0"/>
          </a:p>
          <a:p>
            <a:endParaRPr lang="en-US" sz="2400" dirty="0"/>
          </a:p>
          <a:p>
            <a:endParaRPr lang="en-US" sz="2400" dirty="0"/>
          </a:p>
          <a:p>
            <a:endParaRPr lang="en-US" sz="2400" dirty="0"/>
          </a:p>
        </p:txBody>
      </p:sp>
      <p:cxnSp>
        <p:nvCxnSpPr>
          <p:cNvPr id="14" name="Straight Connector 13"/>
          <p:cNvCxnSpPr/>
          <p:nvPr/>
        </p:nvCxnSpPr>
        <p:spPr>
          <a:xfrm flipV="1">
            <a:off x="4370431" y="4218374"/>
            <a:ext cx="4537071" cy="22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70431" y="5261967"/>
            <a:ext cx="453707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350177" y="5261967"/>
            <a:ext cx="4557325" cy="4348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370431" y="4218373"/>
            <a:ext cx="4537071" cy="3090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50177" y="4905127"/>
            <a:ext cx="4403299"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70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 relationships</a:t>
            </a:r>
          </a:p>
        </p:txBody>
      </p:sp>
      <p:sp>
        <p:nvSpPr>
          <p:cNvPr id="3" name="Content Placeholder 2"/>
          <p:cNvSpPr>
            <a:spLocks noGrp="1"/>
          </p:cNvSpPr>
          <p:nvPr>
            <p:ph idx="1"/>
          </p:nvPr>
        </p:nvSpPr>
        <p:spPr/>
        <p:txBody>
          <a:bodyPr/>
          <a:lstStyle/>
          <a:p>
            <a:r>
              <a:rPr lang="en-US" sz="2800" dirty="0"/>
              <a:t>An element from the first entity set E1 is related with more than one element from the second entity set E2.Likewise, An element from the second entity set E2 is related with more than one element from the first entity set E1.  </a:t>
            </a:r>
            <a:r>
              <a:rPr lang="en-US" sz="2800" b="1" dirty="0"/>
              <a:t>Example: Students and their Courses</a:t>
            </a:r>
          </a:p>
          <a:p>
            <a:endParaRPr lang="en-US" dirty="0"/>
          </a:p>
        </p:txBody>
      </p:sp>
      <p:sp>
        <p:nvSpPr>
          <p:cNvPr id="4" name="Footer Placeholder 3"/>
          <p:cNvSpPr>
            <a:spLocks noGrp="1"/>
          </p:cNvSpPr>
          <p:nvPr>
            <p:ph type="ftr" sz="quarter" idx="11"/>
          </p:nvPr>
        </p:nvSpPr>
        <p:spPr/>
        <p:txBody>
          <a:bodyPr/>
          <a:lstStyle/>
          <a:p>
            <a:r>
              <a:rPr lang="en-US" dirty="0"/>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17</a:t>
            </a:fld>
            <a:endParaRPr lang="en-US"/>
          </a:p>
        </p:txBody>
      </p:sp>
      <p:sp>
        <p:nvSpPr>
          <p:cNvPr id="6" name="Oval 5"/>
          <p:cNvSpPr/>
          <p:nvPr/>
        </p:nvSpPr>
        <p:spPr>
          <a:xfrm>
            <a:off x="3243147" y="3601515"/>
            <a:ext cx="2062975" cy="266514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919225" y="3691208"/>
            <a:ext cx="2062975" cy="266514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38200" y="4001294"/>
            <a:ext cx="1750864" cy="523220"/>
          </a:xfrm>
          <a:prstGeom prst="rect">
            <a:avLst/>
          </a:prstGeom>
          <a:noFill/>
        </p:spPr>
        <p:txBody>
          <a:bodyPr wrap="none" rtlCol="0">
            <a:spAutoFit/>
          </a:bodyPr>
          <a:lstStyle/>
          <a:p>
            <a:r>
              <a:rPr lang="en-US" sz="2800"/>
              <a:t>Illustration</a:t>
            </a:r>
          </a:p>
        </p:txBody>
      </p:sp>
      <p:sp>
        <p:nvSpPr>
          <p:cNvPr id="9" name="TextBox 8"/>
          <p:cNvSpPr txBox="1"/>
          <p:nvPr/>
        </p:nvSpPr>
        <p:spPr>
          <a:xfrm>
            <a:off x="4906537" y="3380273"/>
            <a:ext cx="481222" cy="707886"/>
          </a:xfrm>
          <a:prstGeom prst="rect">
            <a:avLst/>
          </a:prstGeom>
          <a:noFill/>
        </p:spPr>
        <p:txBody>
          <a:bodyPr wrap="none" rtlCol="0">
            <a:spAutoFit/>
          </a:bodyPr>
          <a:lstStyle/>
          <a:p>
            <a:r>
              <a:rPr lang="en-US" sz="4000" dirty="0"/>
              <a:t>A</a:t>
            </a:r>
          </a:p>
        </p:txBody>
      </p:sp>
      <p:sp>
        <p:nvSpPr>
          <p:cNvPr id="10" name="TextBox 9"/>
          <p:cNvSpPr txBox="1"/>
          <p:nvPr/>
        </p:nvSpPr>
        <p:spPr>
          <a:xfrm>
            <a:off x="9982200" y="3520752"/>
            <a:ext cx="481222" cy="707886"/>
          </a:xfrm>
          <a:prstGeom prst="rect">
            <a:avLst/>
          </a:prstGeom>
          <a:noFill/>
        </p:spPr>
        <p:txBody>
          <a:bodyPr wrap="none" rtlCol="0">
            <a:spAutoFit/>
          </a:bodyPr>
          <a:lstStyle/>
          <a:p>
            <a:r>
              <a:rPr lang="en-US" sz="4000" dirty="0"/>
              <a:t>B</a:t>
            </a:r>
          </a:p>
        </p:txBody>
      </p:sp>
      <p:sp>
        <p:nvSpPr>
          <p:cNvPr id="11" name="TextBox 10"/>
          <p:cNvSpPr txBox="1"/>
          <p:nvPr/>
        </p:nvSpPr>
        <p:spPr>
          <a:xfrm>
            <a:off x="4143158" y="4001294"/>
            <a:ext cx="436338" cy="2677656"/>
          </a:xfrm>
          <a:prstGeom prst="rect">
            <a:avLst/>
          </a:prstGeom>
          <a:noFill/>
        </p:spPr>
        <p:txBody>
          <a:bodyPr wrap="none" rtlCol="0">
            <a:spAutoFit/>
          </a:bodyPr>
          <a:lstStyle/>
          <a:p>
            <a:r>
              <a:rPr lang="en-US" sz="2400" dirty="0"/>
              <a:t>a</a:t>
            </a:r>
            <a:r>
              <a:rPr lang="en-US" sz="2400" baseline="-25000" dirty="0"/>
              <a:t>1</a:t>
            </a:r>
            <a:endParaRPr lang="en-US" sz="2400" dirty="0"/>
          </a:p>
          <a:p>
            <a:r>
              <a:rPr lang="en-US" sz="2400" dirty="0"/>
              <a:t>a</a:t>
            </a:r>
            <a:r>
              <a:rPr lang="en-US" sz="2400" baseline="-25000" dirty="0"/>
              <a:t>2</a:t>
            </a:r>
          </a:p>
          <a:p>
            <a:r>
              <a:rPr lang="en-US" sz="2400" dirty="0"/>
              <a:t>a</a:t>
            </a:r>
            <a:r>
              <a:rPr lang="en-US" sz="2400" baseline="-25000" dirty="0"/>
              <a:t>3</a:t>
            </a:r>
          </a:p>
          <a:p>
            <a:r>
              <a:rPr lang="en-US" sz="2400" dirty="0"/>
              <a:t>a</a:t>
            </a:r>
            <a:r>
              <a:rPr lang="en-US" sz="2400" baseline="-25000" dirty="0"/>
              <a:t>4</a:t>
            </a:r>
          </a:p>
          <a:p>
            <a:r>
              <a:rPr lang="en-US" sz="2400" dirty="0"/>
              <a:t>a</a:t>
            </a:r>
            <a:r>
              <a:rPr lang="en-US" sz="2400" baseline="-25000" dirty="0"/>
              <a:t>5</a:t>
            </a:r>
            <a:endParaRPr lang="en-US" sz="2400" dirty="0"/>
          </a:p>
          <a:p>
            <a:endParaRPr lang="en-US" sz="2400" dirty="0"/>
          </a:p>
          <a:p>
            <a:endParaRPr lang="en-US" sz="2400" dirty="0"/>
          </a:p>
        </p:txBody>
      </p:sp>
      <p:sp>
        <p:nvSpPr>
          <p:cNvPr id="12" name="TextBox 11"/>
          <p:cNvSpPr txBox="1"/>
          <p:nvPr/>
        </p:nvSpPr>
        <p:spPr>
          <a:xfrm>
            <a:off x="8764626" y="4028064"/>
            <a:ext cx="455574" cy="3416320"/>
          </a:xfrm>
          <a:prstGeom prst="rect">
            <a:avLst/>
          </a:prstGeom>
          <a:noFill/>
        </p:spPr>
        <p:txBody>
          <a:bodyPr wrap="none" rtlCol="0">
            <a:spAutoFit/>
          </a:bodyPr>
          <a:lstStyle/>
          <a:p>
            <a:r>
              <a:rPr lang="en-US" sz="2400" dirty="0"/>
              <a:t>b</a:t>
            </a:r>
            <a:r>
              <a:rPr lang="en-US" sz="2400" baseline="-25000" dirty="0"/>
              <a:t>1</a:t>
            </a:r>
            <a:endParaRPr lang="en-US" sz="2400" dirty="0"/>
          </a:p>
          <a:p>
            <a:r>
              <a:rPr lang="en-US" sz="2400" dirty="0"/>
              <a:t>b</a:t>
            </a:r>
            <a:r>
              <a:rPr lang="en-US" sz="2400" baseline="-25000" dirty="0"/>
              <a:t>2</a:t>
            </a:r>
          </a:p>
          <a:p>
            <a:r>
              <a:rPr lang="en-US" sz="2400" dirty="0"/>
              <a:t>b</a:t>
            </a:r>
            <a:r>
              <a:rPr lang="en-US" sz="2400" baseline="-25000" dirty="0"/>
              <a:t>3</a:t>
            </a:r>
          </a:p>
          <a:p>
            <a:r>
              <a:rPr lang="en-US" sz="2400" dirty="0"/>
              <a:t>b</a:t>
            </a:r>
            <a:r>
              <a:rPr lang="en-US" sz="2400" baseline="-25000" dirty="0"/>
              <a:t>4</a:t>
            </a:r>
          </a:p>
          <a:p>
            <a:r>
              <a:rPr lang="en-US" sz="2400" dirty="0"/>
              <a:t>b</a:t>
            </a:r>
            <a:r>
              <a:rPr lang="en-US" sz="2400" baseline="-25000" dirty="0"/>
              <a:t>5</a:t>
            </a:r>
          </a:p>
          <a:p>
            <a:r>
              <a:rPr lang="en-US" sz="2400" dirty="0"/>
              <a:t>b</a:t>
            </a:r>
            <a:r>
              <a:rPr lang="en-US" sz="2400" baseline="-25000" dirty="0"/>
              <a:t>6</a:t>
            </a:r>
          </a:p>
          <a:p>
            <a:endParaRPr lang="en-US" sz="2400" dirty="0"/>
          </a:p>
          <a:p>
            <a:endParaRPr lang="en-US" sz="2400" dirty="0"/>
          </a:p>
          <a:p>
            <a:endParaRPr lang="en-US" sz="2400" dirty="0"/>
          </a:p>
        </p:txBody>
      </p:sp>
      <p:cxnSp>
        <p:nvCxnSpPr>
          <p:cNvPr id="14" name="Straight Connector 13"/>
          <p:cNvCxnSpPr/>
          <p:nvPr/>
        </p:nvCxnSpPr>
        <p:spPr>
          <a:xfrm>
            <a:off x="4361327" y="4262904"/>
            <a:ext cx="45893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1"/>
          </p:cNvCxnSpPr>
          <p:nvPr/>
        </p:nvCxnSpPr>
        <p:spPr>
          <a:xfrm>
            <a:off x="4361327" y="4672362"/>
            <a:ext cx="4403299" cy="1063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460488" y="4659855"/>
            <a:ext cx="4458164" cy="11387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61327" y="4262904"/>
            <a:ext cx="4557325" cy="3969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460488" y="5798634"/>
            <a:ext cx="4458164" cy="378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460488" y="4672362"/>
            <a:ext cx="4458164" cy="4014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2" idx="1"/>
          </p:cNvCxnSpPr>
          <p:nvPr/>
        </p:nvCxnSpPr>
        <p:spPr>
          <a:xfrm>
            <a:off x="4460488" y="5419493"/>
            <a:ext cx="4304138" cy="31673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41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Diagrams</a:t>
            </a:r>
          </a:p>
        </p:txBody>
      </p:sp>
      <p:sp>
        <p:nvSpPr>
          <p:cNvPr id="3" name="Content Placeholder 2"/>
          <p:cNvSpPr>
            <a:spLocks noGrp="1"/>
          </p:cNvSpPr>
          <p:nvPr>
            <p:ph idx="1"/>
          </p:nvPr>
        </p:nvSpPr>
        <p:spPr/>
        <p:txBody>
          <a:bodyPr>
            <a:normAutofit lnSpcReduction="10000"/>
          </a:bodyPr>
          <a:lstStyle/>
          <a:p>
            <a:r>
              <a:rPr lang="en-US" dirty="0"/>
              <a:t>Provides a pictorial representation of the entities and relationships that form your model for the database </a:t>
            </a:r>
          </a:p>
          <a:p>
            <a:r>
              <a:rPr lang="en-US" dirty="0"/>
              <a:t>Entities are represented as boxes</a:t>
            </a:r>
          </a:p>
          <a:p>
            <a:r>
              <a:rPr lang="en-US" dirty="0"/>
              <a:t>Entity name at the top</a:t>
            </a:r>
          </a:p>
          <a:p>
            <a:r>
              <a:rPr lang="en-US" dirty="0"/>
              <a:t>Attributes are listed within </a:t>
            </a:r>
          </a:p>
          <a:p>
            <a:pPr marL="0" indent="0">
              <a:buNone/>
            </a:pPr>
            <a:r>
              <a:rPr lang="en-US" dirty="0"/>
              <a:t>   the boxes</a:t>
            </a:r>
          </a:p>
          <a:p>
            <a:r>
              <a:rPr lang="en-US" dirty="0"/>
              <a:t>Primary key is underlined</a:t>
            </a:r>
          </a:p>
          <a:p>
            <a:r>
              <a:rPr lang="en-US" dirty="0"/>
              <a:t>Eventually mapped to tables</a:t>
            </a:r>
          </a:p>
          <a:p>
            <a:endParaRPr lang="en-US" dirty="0"/>
          </a:p>
          <a:p>
            <a:endParaRPr lang="en-US" dirty="0"/>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18</a:t>
            </a:fld>
            <a:endParaRPr lang="en-US"/>
          </a:p>
        </p:txBody>
      </p:sp>
      <p:pic>
        <p:nvPicPr>
          <p:cNvPr id="6" name="Picture 5"/>
          <p:cNvPicPr>
            <a:picLocks noChangeAspect="1"/>
          </p:cNvPicPr>
          <p:nvPr/>
        </p:nvPicPr>
        <p:blipFill>
          <a:blip r:embed="rId2"/>
          <a:stretch>
            <a:fillRect/>
          </a:stretch>
        </p:blipFill>
        <p:spPr>
          <a:xfrm>
            <a:off x="8935844" y="3075442"/>
            <a:ext cx="2417956" cy="2725903"/>
          </a:xfrm>
          <a:prstGeom prst="rect">
            <a:avLst/>
          </a:prstGeom>
        </p:spPr>
      </p:pic>
      <p:pic>
        <p:nvPicPr>
          <p:cNvPr id="7" name="Picture 6"/>
          <p:cNvPicPr>
            <a:picLocks noChangeAspect="1"/>
          </p:cNvPicPr>
          <p:nvPr/>
        </p:nvPicPr>
        <p:blipFill>
          <a:blip r:embed="rId3"/>
          <a:stretch>
            <a:fillRect/>
          </a:stretch>
        </p:blipFill>
        <p:spPr>
          <a:xfrm>
            <a:off x="6096000" y="3301595"/>
            <a:ext cx="2458989" cy="2772162"/>
          </a:xfrm>
          <a:prstGeom prst="rect">
            <a:avLst/>
          </a:prstGeom>
        </p:spPr>
      </p:pic>
    </p:spTree>
    <p:extLst>
      <p:ext uri="{BB962C8B-B14F-4D97-AF65-F5344CB8AC3E}">
        <p14:creationId xmlns:p14="http://schemas.microsoft.com/office/powerpoint/2010/main" val="66893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 Entities</a:t>
            </a:r>
          </a:p>
        </p:txBody>
      </p:sp>
      <p:sp>
        <p:nvSpPr>
          <p:cNvPr id="3" name="Content Placeholder 2"/>
          <p:cNvSpPr>
            <a:spLocks noGrp="1"/>
          </p:cNvSpPr>
          <p:nvPr>
            <p:ph idx="1"/>
          </p:nvPr>
        </p:nvSpPr>
        <p:spPr/>
        <p:txBody>
          <a:bodyPr/>
          <a:lstStyle/>
          <a:p>
            <a:r>
              <a:rPr lang="en-US" dirty="0"/>
              <a:t>Attributes can be:</a:t>
            </a:r>
          </a:p>
          <a:p>
            <a:pPr lvl="1"/>
            <a:r>
              <a:rPr lang="en-US" dirty="0"/>
              <a:t>Atomic </a:t>
            </a:r>
            <a:r>
              <a:rPr lang="mr-IN" dirty="0"/>
              <a:t>–</a:t>
            </a:r>
            <a:r>
              <a:rPr lang="en-US" dirty="0"/>
              <a:t> simple, cannot be broken down further</a:t>
            </a:r>
          </a:p>
          <a:p>
            <a:pPr lvl="2"/>
            <a:r>
              <a:rPr lang="en-US" dirty="0"/>
              <a:t>Example: First Name</a:t>
            </a:r>
          </a:p>
          <a:p>
            <a:pPr lvl="1"/>
            <a:r>
              <a:rPr lang="en-US" dirty="0"/>
              <a:t>Composite </a:t>
            </a:r>
            <a:r>
              <a:rPr lang="mr-IN" dirty="0"/>
              <a:t>–</a:t>
            </a:r>
            <a:r>
              <a:rPr lang="en-US" dirty="0"/>
              <a:t> broken down </a:t>
            </a:r>
          </a:p>
          <a:p>
            <a:pPr lvl="2"/>
            <a:r>
              <a:rPr lang="en-US" dirty="0"/>
              <a:t>Example: Full Name -&gt; First name, Initial, Last Name</a:t>
            </a:r>
          </a:p>
          <a:p>
            <a:pPr lvl="1"/>
            <a:r>
              <a:rPr lang="en-US" dirty="0"/>
              <a:t>Multi-valued </a:t>
            </a:r>
            <a:r>
              <a:rPr lang="mr-IN" dirty="0"/>
              <a:t>–</a:t>
            </a:r>
            <a:r>
              <a:rPr lang="en-US" dirty="0"/>
              <a:t> multiple values are possible</a:t>
            </a:r>
          </a:p>
          <a:p>
            <a:pPr lvl="2"/>
            <a:r>
              <a:rPr lang="en-US" dirty="0"/>
              <a:t>Example: Phone </a:t>
            </a:r>
            <a:r>
              <a:rPr lang="mr-IN" dirty="0"/>
              <a:t>–</a:t>
            </a:r>
            <a:r>
              <a:rPr lang="en-US" dirty="0"/>
              <a:t> cell phone, home phone</a:t>
            </a:r>
          </a:p>
          <a:p>
            <a:pPr lvl="1"/>
            <a:r>
              <a:rPr lang="en-US" dirty="0"/>
              <a:t> Derived </a:t>
            </a:r>
            <a:r>
              <a:rPr lang="mr-IN" dirty="0"/>
              <a:t>–</a:t>
            </a:r>
            <a:r>
              <a:rPr lang="en-US" dirty="0"/>
              <a:t> can be inferred from other attributes</a:t>
            </a:r>
          </a:p>
          <a:p>
            <a:pPr lvl="2"/>
            <a:r>
              <a:rPr lang="en-US" dirty="0"/>
              <a:t>Example: Age can be inferred from data of birth</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19</a:t>
            </a:fld>
            <a:endParaRPr lang="en-US"/>
          </a:p>
        </p:txBody>
      </p:sp>
    </p:spTree>
    <p:extLst>
      <p:ext uri="{BB962C8B-B14F-4D97-AF65-F5344CB8AC3E}">
        <p14:creationId xmlns:p14="http://schemas.microsoft.com/office/powerpoint/2010/main" val="859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endParaRPr lang="en-US" sz="3600" dirty="0"/>
          </a:p>
          <a:p>
            <a:r>
              <a:rPr lang="en-US" sz="3600" dirty="0"/>
              <a:t>Introduction to the Entity-Relationship Model</a:t>
            </a:r>
          </a:p>
          <a:p>
            <a:endParaRPr lang="en-US" sz="3600" dirty="0"/>
          </a:p>
          <a:p>
            <a:r>
              <a:rPr lang="en-US" sz="3600" dirty="0"/>
              <a:t>Database Schema Design with E-R Model</a:t>
            </a:r>
          </a:p>
          <a:p>
            <a:endParaRPr lang="en-US" sz="3600" dirty="0"/>
          </a:p>
          <a:p>
            <a:r>
              <a:rPr lang="en-US" sz="3600" dirty="0"/>
              <a:t>Mapping E-R model to SQL Schema</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2</a:t>
            </a:fld>
            <a:endParaRPr lang="en-US"/>
          </a:p>
        </p:txBody>
      </p:sp>
    </p:spTree>
    <p:extLst>
      <p:ext uri="{BB962C8B-B14F-4D97-AF65-F5344CB8AC3E}">
        <p14:creationId xmlns:p14="http://schemas.microsoft.com/office/powerpoint/2010/main" val="1426162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 Entities (2)</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20</a:t>
            </a:fld>
            <a:endParaRPr lang="en-US"/>
          </a:p>
        </p:txBody>
      </p:sp>
      <p:pic>
        <p:nvPicPr>
          <p:cNvPr id="6" name="Picture 5"/>
          <p:cNvPicPr>
            <a:picLocks noChangeAspect="1"/>
          </p:cNvPicPr>
          <p:nvPr/>
        </p:nvPicPr>
        <p:blipFill>
          <a:blip r:embed="rId2"/>
          <a:stretch>
            <a:fillRect/>
          </a:stretch>
        </p:blipFill>
        <p:spPr>
          <a:xfrm>
            <a:off x="1942580" y="3678157"/>
            <a:ext cx="3797765" cy="1006161"/>
          </a:xfrm>
          <a:prstGeom prst="rect">
            <a:avLst/>
          </a:prstGeom>
        </p:spPr>
      </p:pic>
      <p:sp>
        <p:nvSpPr>
          <p:cNvPr id="7" name="TextBox 6"/>
          <p:cNvSpPr txBox="1"/>
          <p:nvPr/>
        </p:nvSpPr>
        <p:spPr>
          <a:xfrm>
            <a:off x="1510216" y="3206108"/>
            <a:ext cx="1302601" cy="707886"/>
          </a:xfrm>
          <a:prstGeom prst="rect">
            <a:avLst/>
          </a:prstGeom>
          <a:noFill/>
        </p:spPr>
        <p:txBody>
          <a:bodyPr wrap="none" rtlCol="0">
            <a:spAutoFit/>
          </a:bodyPr>
          <a:lstStyle/>
          <a:p>
            <a:r>
              <a:rPr lang="en-US" sz="2000" dirty="0">
                <a:solidFill>
                  <a:srgbClr val="FF0000"/>
                </a:solidFill>
              </a:rPr>
              <a:t>Composite</a:t>
            </a:r>
          </a:p>
          <a:p>
            <a:r>
              <a:rPr lang="en-US" sz="2000" dirty="0">
                <a:solidFill>
                  <a:srgbClr val="FF0000"/>
                </a:solidFill>
              </a:rPr>
              <a:t>Attribute</a:t>
            </a:r>
          </a:p>
        </p:txBody>
      </p:sp>
      <p:sp>
        <p:nvSpPr>
          <p:cNvPr id="8" name="TextBox 7"/>
          <p:cNvSpPr txBox="1"/>
          <p:nvPr/>
        </p:nvSpPr>
        <p:spPr>
          <a:xfrm>
            <a:off x="6747780" y="2189298"/>
            <a:ext cx="1493935" cy="400110"/>
          </a:xfrm>
          <a:prstGeom prst="rect">
            <a:avLst/>
          </a:prstGeom>
          <a:noFill/>
        </p:spPr>
        <p:txBody>
          <a:bodyPr wrap="none" rtlCol="0">
            <a:spAutoFit/>
          </a:bodyPr>
          <a:lstStyle/>
          <a:p>
            <a:r>
              <a:rPr lang="en-US" sz="2000">
                <a:solidFill>
                  <a:srgbClr val="FF0000"/>
                </a:solidFill>
              </a:rPr>
              <a:t>Multivalued </a:t>
            </a:r>
          </a:p>
        </p:txBody>
      </p:sp>
      <p:sp>
        <p:nvSpPr>
          <p:cNvPr id="9" name="TextBox 8"/>
          <p:cNvSpPr txBox="1"/>
          <p:nvPr/>
        </p:nvSpPr>
        <p:spPr>
          <a:xfrm flipH="1">
            <a:off x="6921015" y="2718603"/>
            <a:ext cx="1147463" cy="400110"/>
          </a:xfrm>
          <a:prstGeom prst="rect">
            <a:avLst/>
          </a:prstGeom>
          <a:noFill/>
        </p:spPr>
        <p:txBody>
          <a:bodyPr wrap="square" rtlCol="0">
            <a:spAutoFit/>
          </a:bodyPr>
          <a:lstStyle/>
          <a:p>
            <a:r>
              <a:rPr lang="en-US" sz="2000" dirty="0"/>
              <a:t>{phone}</a:t>
            </a:r>
          </a:p>
        </p:txBody>
      </p:sp>
      <p:sp>
        <p:nvSpPr>
          <p:cNvPr id="10" name="TextBox 9"/>
          <p:cNvSpPr txBox="1"/>
          <p:nvPr/>
        </p:nvSpPr>
        <p:spPr>
          <a:xfrm>
            <a:off x="8761841" y="2318493"/>
            <a:ext cx="995081" cy="400110"/>
          </a:xfrm>
          <a:prstGeom prst="rect">
            <a:avLst/>
          </a:prstGeom>
          <a:noFill/>
        </p:spPr>
        <p:txBody>
          <a:bodyPr wrap="none" rtlCol="0">
            <a:spAutoFit/>
          </a:bodyPr>
          <a:lstStyle/>
          <a:p>
            <a:r>
              <a:rPr lang="en-US" sz="2000" dirty="0">
                <a:solidFill>
                  <a:srgbClr val="FF0000"/>
                </a:solidFill>
              </a:rPr>
              <a:t>Derived</a:t>
            </a:r>
          </a:p>
        </p:txBody>
      </p:sp>
      <p:sp>
        <p:nvSpPr>
          <p:cNvPr id="11" name="TextBox 10"/>
          <p:cNvSpPr txBox="1"/>
          <p:nvPr/>
        </p:nvSpPr>
        <p:spPr>
          <a:xfrm>
            <a:off x="8968531" y="2740975"/>
            <a:ext cx="580159" cy="400110"/>
          </a:xfrm>
          <a:prstGeom prst="rect">
            <a:avLst/>
          </a:prstGeom>
          <a:noFill/>
        </p:spPr>
        <p:txBody>
          <a:bodyPr wrap="none" rtlCol="0">
            <a:spAutoFit/>
          </a:bodyPr>
          <a:lstStyle/>
          <a:p>
            <a:r>
              <a:rPr lang="en-US" sz="2000" u="dashLongHeavy" dirty="0"/>
              <a:t>Age</a:t>
            </a:r>
          </a:p>
        </p:txBody>
      </p:sp>
      <p:sp>
        <p:nvSpPr>
          <p:cNvPr id="12" name="TextBox 11"/>
          <p:cNvSpPr txBox="1"/>
          <p:nvPr/>
        </p:nvSpPr>
        <p:spPr>
          <a:xfrm>
            <a:off x="3176683" y="2172051"/>
            <a:ext cx="889987" cy="400110"/>
          </a:xfrm>
          <a:prstGeom prst="rect">
            <a:avLst/>
          </a:prstGeom>
          <a:noFill/>
        </p:spPr>
        <p:txBody>
          <a:bodyPr wrap="none" rtlCol="0">
            <a:spAutoFit/>
          </a:bodyPr>
          <a:lstStyle/>
          <a:p>
            <a:r>
              <a:rPr lang="en-US" sz="2000">
                <a:solidFill>
                  <a:srgbClr val="FF0000"/>
                </a:solidFill>
              </a:rPr>
              <a:t>Simple</a:t>
            </a:r>
            <a:endParaRPr lang="en-US" sz="2000" dirty="0">
              <a:solidFill>
                <a:srgbClr val="FF0000"/>
              </a:solidFill>
            </a:endParaRPr>
          </a:p>
        </p:txBody>
      </p:sp>
      <p:sp>
        <p:nvSpPr>
          <p:cNvPr id="14" name="TextBox 13"/>
          <p:cNvSpPr txBox="1"/>
          <p:nvPr/>
        </p:nvSpPr>
        <p:spPr>
          <a:xfrm>
            <a:off x="3078450" y="2636434"/>
            <a:ext cx="1108060" cy="400110"/>
          </a:xfrm>
          <a:prstGeom prst="rect">
            <a:avLst/>
          </a:prstGeom>
          <a:noFill/>
        </p:spPr>
        <p:txBody>
          <a:bodyPr wrap="none" rtlCol="0">
            <a:spAutoFit/>
          </a:bodyPr>
          <a:lstStyle/>
          <a:p>
            <a:r>
              <a:rPr lang="en-US" sz="2000"/>
              <a:t>Boat size</a:t>
            </a:r>
          </a:p>
        </p:txBody>
      </p:sp>
    </p:spTree>
    <p:extLst>
      <p:ext uri="{BB962C8B-B14F-4D97-AF65-F5344CB8AC3E}">
        <p14:creationId xmlns:p14="http://schemas.microsoft.com/office/powerpoint/2010/main" val="1916886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attributes in entities</a:t>
            </a:r>
          </a:p>
        </p:txBody>
      </p:sp>
      <p:sp>
        <p:nvSpPr>
          <p:cNvPr id="6" name="Content Placeholder 5"/>
          <p:cNvSpPr>
            <a:spLocks noGrp="1"/>
          </p:cNvSpPr>
          <p:nvPr>
            <p:ph idx="1"/>
          </p:nvPr>
        </p:nvSpPr>
        <p:spPr>
          <a:xfrm>
            <a:off x="838200" y="1825625"/>
            <a:ext cx="7382108" cy="4351338"/>
          </a:xfrm>
        </p:spPr>
        <p:txBody>
          <a:bodyPr/>
          <a:lstStyle/>
          <a:p>
            <a:r>
              <a:rPr lang="en-US" dirty="0"/>
              <a:t>Entity </a:t>
            </a:r>
            <a:r>
              <a:rPr lang="mr-IN" dirty="0"/>
              <a:t>–</a:t>
            </a:r>
            <a:r>
              <a:rPr lang="en-US" dirty="0"/>
              <a:t> Student</a:t>
            </a:r>
          </a:p>
          <a:p>
            <a:r>
              <a:rPr lang="en-US" dirty="0"/>
              <a:t>Simple attributes: </a:t>
            </a:r>
            <a:r>
              <a:rPr lang="en-US" dirty="0" err="1"/>
              <a:t>sid</a:t>
            </a:r>
            <a:r>
              <a:rPr lang="en-US" dirty="0"/>
              <a:t>, </a:t>
            </a:r>
            <a:r>
              <a:rPr lang="en-US" dirty="0" err="1"/>
              <a:t>date_of_birth</a:t>
            </a:r>
            <a:r>
              <a:rPr lang="en-US" dirty="0"/>
              <a:t>, GPA, </a:t>
            </a:r>
            <a:r>
              <a:rPr lang="en-US" dirty="0" err="1"/>
              <a:t>FirtsName</a:t>
            </a:r>
            <a:r>
              <a:rPr lang="en-US" dirty="0"/>
              <a:t>, </a:t>
            </a:r>
            <a:r>
              <a:rPr lang="en-US" dirty="0" err="1"/>
              <a:t>LastName</a:t>
            </a:r>
            <a:endParaRPr lang="en-US" dirty="0"/>
          </a:p>
          <a:p>
            <a:r>
              <a:rPr lang="en-US" dirty="0"/>
              <a:t>Composite Attributes: Name </a:t>
            </a:r>
          </a:p>
          <a:p>
            <a:r>
              <a:rPr lang="en-US" dirty="0"/>
              <a:t>Multivalued attributes: phone</a:t>
            </a:r>
          </a:p>
          <a:p>
            <a:r>
              <a:rPr lang="en-US" dirty="0"/>
              <a:t>Derived attributes: sage</a:t>
            </a:r>
          </a:p>
          <a:p>
            <a:r>
              <a:rPr lang="en-US" dirty="0"/>
              <a:t>Key: </a:t>
            </a:r>
            <a:r>
              <a:rPr lang="en-US" dirty="0" err="1"/>
              <a:t>sid</a:t>
            </a:r>
            <a:r>
              <a:rPr lang="en-US" dirty="0"/>
              <a:t> </a:t>
            </a:r>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21</a:t>
            </a:fld>
            <a:endParaRPr lang="en-US"/>
          </a:p>
        </p:txBody>
      </p:sp>
      <p:pic>
        <p:nvPicPr>
          <p:cNvPr id="5" name="Picture 4"/>
          <p:cNvPicPr>
            <a:picLocks noChangeAspect="1"/>
          </p:cNvPicPr>
          <p:nvPr/>
        </p:nvPicPr>
        <p:blipFill>
          <a:blip r:embed="rId2"/>
          <a:stretch>
            <a:fillRect/>
          </a:stretch>
        </p:blipFill>
        <p:spPr>
          <a:xfrm>
            <a:off x="8440854" y="1690688"/>
            <a:ext cx="2692400" cy="4318000"/>
          </a:xfrm>
          <a:prstGeom prst="rect">
            <a:avLst/>
          </a:prstGeom>
        </p:spPr>
      </p:pic>
    </p:spTree>
    <p:extLst>
      <p:ext uri="{BB962C8B-B14F-4D97-AF65-F5344CB8AC3E}">
        <p14:creationId xmlns:p14="http://schemas.microsoft.com/office/powerpoint/2010/main" val="18495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relationships</a:t>
            </a:r>
          </a:p>
        </p:txBody>
      </p:sp>
      <p:sp>
        <p:nvSpPr>
          <p:cNvPr id="3" name="Content Placeholder 2"/>
          <p:cNvSpPr>
            <a:spLocks noGrp="1"/>
          </p:cNvSpPr>
          <p:nvPr>
            <p:ph idx="1"/>
          </p:nvPr>
        </p:nvSpPr>
        <p:spPr/>
        <p:txBody>
          <a:bodyPr/>
          <a:lstStyle/>
          <a:p>
            <a:r>
              <a:rPr lang="en-US" dirty="0"/>
              <a:t>In ER diagrams, relationships are represented as diamonds</a:t>
            </a:r>
          </a:p>
          <a:p>
            <a:r>
              <a:rPr lang="en-US" dirty="0"/>
              <a:t>Mapping cardinality is expressed with numbers</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22</a:t>
            </a:fld>
            <a:endParaRPr lang="en-US"/>
          </a:p>
        </p:txBody>
      </p:sp>
      <p:pic>
        <p:nvPicPr>
          <p:cNvPr id="6" name="Picture 5"/>
          <p:cNvPicPr>
            <a:picLocks noChangeAspect="1"/>
          </p:cNvPicPr>
          <p:nvPr/>
        </p:nvPicPr>
        <p:blipFill>
          <a:blip r:embed="rId2"/>
          <a:stretch>
            <a:fillRect/>
          </a:stretch>
        </p:blipFill>
        <p:spPr>
          <a:xfrm>
            <a:off x="8322527" y="3086593"/>
            <a:ext cx="2417956" cy="2725903"/>
          </a:xfrm>
          <a:prstGeom prst="rect">
            <a:avLst/>
          </a:prstGeom>
        </p:spPr>
      </p:pic>
      <p:pic>
        <p:nvPicPr>
          <p:cNvPr id="7" name="Picture 6"/>
          <p:cNvPicPr>
            <a:picLocks noChangeAspect="1"/>
          </p:cNvPicPr>
          <p:nvPr/>
        </p:nvPicPr>
        <p:blipFill>
          <a:blip r:embed="rId3"/>
          <a:stretch>
            <a:fillRect/>
          </a:stretch>
        </p:blipFill>
        <p:spPr>
          <a:xfrm>
            <a:off x="1508057" y="3209256"/>
            <a:ext cx="2458989" cy="2772162"/>
          </a:xfrm>
          <a:prstGeom prst="rect">
            <a:avLst/>
          </a:prstGeom>
        </p:spPr>
      </p:pic>
      <p:sp>
        <p:nvSpPr>
          <p:cNvPr id="8" name="Diamond 7"/>
          <p:cNvSpPr/>
          <p:nvPr/>
        </p:nvSpPr>
        <p:spPr>
          <a:xfrm>
            <a:off x="5241537" y="3837054"/>
            <a:ext cx="1806498" cy="1516566"/>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Boat</a:t>
            </a:r>
          </a:p>
          <a:p>
            <a:pPr algn="ctr"/>
            <a:r>
              <a:rPr lang="en-US" sz="2000" dirty="0">
                <a:solidFill>
                  <a:schemeClr val="tx1"/>
                </a:solidFill>
              </a:rPr>
              <a:t>Rental</a:t>
            </a:r>
          </a:p>
        </p:txBody>
      </p:sp>
      <p:cxnSp>
        <p:nvCxnSpPr>
          <p:cNvPr id="10" name="Straight Connector 9"/>
          <p:cNvCxnSpPr>
            <a:stCxn id="8" idx="1"/>
            <a:endCxn id="7" idx="3"/>
          </p:cNvCxnSpPr>
          <p:nvPr/>
        </p:nvCxnSpPr>
        <p:spPr>
          <a:xfrm flipH="1">
            <a:off x="3967046" y="4595337"/>
            <a:ext cx="12744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3"/>
          </p:cNvCxnSpPr>
          <p:nvPr/>
        </p:nvCxnSpPr>
        <p:spPr>
          <a:xfrm>
            <a:off x="7048035" y="4595337"/>
            <a:ext cx="127449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38600" y="4131034"/>
            <a:ext cx="383438" cy="461665"/>
          </a:xfrm>
          <a:prstGeom prst="rect">
            <a:avLst/>
          </a:prstGeom>
          <a:noFill/>
        </p:spPr>
        <p:txBody>
          <a:bodyPr wrap="none" rtlCol="0">
            <a:spAutoFit/>
          </a:bodyPr>
          <a:lstStyle/>
          <a:p>
            <a:r>
              <a:rPr lang="en-US" sz="2400"/>
              <a:t>N</a:t>
            </a:r>
          </a:p>
        </p:txBody>
      </p:sp>
      <p:sp>
        <p:nvSpPr>
          <p:cNvPr id="14" name="TextBox 13"/>
          <p:cNvSpPr txBox="1"/>
          <p:nvPr/>
        </p:nvSpPr>
        <p:spPr>
          <a:xfrm>
            <a:off x="7860739" y="4131034"/>
            <a:ext cx="447558" cy="461665"/>
          </a:xfrm>
          <a:prstGeom prst="rect">
            <a:avLst/>
          </a:prstGeom>
          <a:noFill/>
        </p:spPr>
        <p:txBody>
          <a:bodyPr wrap="none" rtlCol="0">
            <a:spAutoFit/>
          </a:bodyPr>
          <a:lstStyle/>
          <a:p>
            <a:r>
              <a:rPr lang="en-US" sz="2400" dirty="0"/>
              <a:t>M</a:t>
            </a:r>
          </a:p>
        </p:txBody>
      </p:sp>
    </p:spTree>
    <p:extLst>
      <p:ext uri="{BB962C8B-B14F-4D97-AF65-F5344CB8AC3E}">
        <p14:creationId xmlns:p14="http://schemas.microsoft.com/office/powerpoint/2010/main" val="549048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Cardinalities in relationships</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23</a:t>
            </a:fld>
            <a:endParaRPr lang="en-US"/>
          </a:p>
        </p:txBody>
      </p:sp>
      <p:pic>
        <p:nvPicPr>
          <p:cNvPr id="8" name="Picture 7"/>
          <p:cNvPicPr>
            <a:picLocks noChangeAspect="1"/>
          </p:cNvPicPr>
          <p:nvPr/>
        </p:nvPicPr>
        <p:blipFill>
          <a:blip r:embed="rId3"/>
          <a:stretch>
            <a:fillRect/>
          </a:stretch>
        </p:blipFill>
        <p:spPr>
          <a:xfrm>
            <a:off x="980687" y="1853959"/>
            <a:ext cx="1226543" cy="1382753"/>
          </a:xfrm>
          <a:prstGeom prst="rect">
            <a:avLst/>
          </a:prstGeom>
        </p:spPr>
      </p:pic>
      <p:pic>
        <p:nvPicPr>
          <p:cNvPr id="9" name="Picture 8"/>
          <p:cNvPicPr>
            <a:picLocks noChangeAspect="1"/>
          </p:cNvPicPr>
          <p:nvPr/>
        </p:nvPicPr>
        <p:blipFill>
          <a:blip r:embed="rId3"/>
          <a:stretch>
            <a:fillRect/>
          </a:stretch>
        </p:blipFill>
        <p:spPr>
          <a:xfrm>
            <a:off x="3837878" y="1828799"/>
            <a:ext cx="1226543" cy="1382753"/>
          </a:xfrm>
          <a:prstGeom prst="rect">
            <a:avLst/>
          </a:prstGeom>
        </p:spPr>
      </p:pic>
      <p:sp>
        <p:nvSpPr>
          <p:cNvPr id="11" name="Diamond 10"/>
          <p:cNvSpPr/>
          <p:nvPr/>
        </p:nvSpPr>
        <p:spPr>
          <a:xfrm>
            <a:off x="2565354" y="2062975"/>
            <a:ext cx="914400"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1" idx="1"/>
            <a:endCxn id="8" idx="3"/>
          </p:cNvCxnSpPr>
          <p:nvPr/>
        </p:nvCxnSpPr>
        <p:spPr>
          <a:xfrm flipH="1">
            <a:off x="2207230" y="2520175"/>
            <a:ext cx="358124" cy="25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3"/>
            <a:endCxn id="9" idx="1"/>
          </p:cNvCxnSpPr>
          <p:nvPr/>
        </p:nvCxnSpPr>
        <p:spPr>
          <a:xfrm>
            <a:off x="3479754" y="2520175"/>
            <a:ext cx="358124" cy="1"/>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stretch>
            <a:fillRect/>
          </a:stretch>
        </p:blipFill>
        <p:spPr>
          <a:xfrm>
            <a:off x="980687" y="4144109"/>
            <a:ext cx="1226543" cy="1382753"/>
          </a:xfrm>
          <a:prstGeom prst="rect">
            <a:avLst/>
          </a:prstGeom>
        </p:spPr>
      </p:pic>
      <p:pic>
        <p:nvPicPr>
          <p:cNvPr id="17" name="Picture 16"/>
          <p:cNvPicPr>
            <a:picLocks noChangeAspect="1"/>
          </p:cNvPicPr>
          <p:nvPr/>
        </p:nvPicPr>
        <p:blipFill>
          <a:blip r:embed="rId3"/>
          <a:stretch>
            <a:fillRect/>
          </a:stretch>
        </p:blipFill>
        <p:spPr>
          <a:xfrm>
            <a:off x="3837878" y="4144109"/>
            <a:ext cx="1226543" cy="1382753"/>
          </a:xfrm>
          <a:prstGeom prst="rect">
            <a:avLst/>
          </a:prstGeom>
        </p:spPr>
      </p:pic>
      <p:sp>
        <p:nvSpPr>
          <p:cNvPr id="18" name="Diamond 17"/>
          <p:cNvSpPr/>
          <p:nvPr/>
        </p:nvSpPr>
        <p:spPr>
          <a:xfrm>
            <a:off x="2565354" y="4378285"/>
            <a:ext cx="914400"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2207230" y="4835485"/>
            <a:ext cx="358124"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79754" y="4835485"/>
            <a:ext cx="358124" cy="1"/>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stretch>
            <a:fillRect/>
          </a:stretch>
        </p:blipFill>
        <p:spPr>
          <a:xfrm>
            <a:off x="6218044" y="1902711"/>
            <a:ext cx="1226543" cy="1382753"/>
          </a:xfrm>
          <a:prstGeom prst="rect">
            <a:avLst/>
          </a:prstGeom>
        </p:spPr>
      </p:pic>
      <p:pic>
        <p:nvPicPr>
          <p:cNvPr id="22" name="Picture 21"/>
          <p:cNvPicPr>
            <a:picLocks noChangeAspect="1"/>
          </p:cNvPicPr>
          <p:nvPr/>
        </p:nvPicPr>
        <p:blipFill>
          <a:blip r:embed="rId3"/>
          <a:stretch>
            <a:fillRect/>
          </a:stretch>
        </p:blipFill>
        <p:spPr>
          <a:xfrm>
            <a:off x="9075235" y="1902711"/>
            <a:ext cx="1226543" cy="1382753"/>
          </a:xfrm>
          <a:prstGeom prst="rect">
            <a:avLst/>
          </a:prstGeom>
        </p:spPr>
      </p:pic>
      <p:sp>
        <p:nvSpPr>
          <p:cNvPr id="23" name="Diamond 22"/>
          <p:cNvSpPr/>
          <p:nvPr/>
        </p:nvSpPr>
        <p:spPr>
          <a:xfrm>
            <a:off x="7802711" y="2136887"/>
            <a:ext cx="914400"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7444587" y="2594087"/>
            <a:ext cx="358124"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17111" y="2594087"/>
            <a:ext cx="358124" cy="1"/>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6218044" y="4144109"/>
            <a:ext cx="1226543" cy="1382753"/>
          </a:xfrm>
          <a:prstGeom prst="rect">
            <a:avLst/>
          </a:prstGeom>
        </p:spPr>
      </p:pic>
      <p:pic>
        <p:nvPicPr>
          <p:cNvPr id="27" name="Picture 26"/>
          <p:cNvPicPr>
            <a:picLocks noChangeAspect="1"/>
          </p:cNvPicPr>
          <p:nvPr/>
        </p:nvPicPr>
        <p:blipFill>
          <a:blip r:embed="rId3"/>
          <a:stretch>
            <a:fillRect/>
          </a:stretch>
        </p:blipFill>
        <p:spPr>
          <a:xfrm>
            <a:off x="9075235" y="4144109"/>
            <a:ext cx="1226543" cy="1382753"/>
          </a:xfrm>
          <a:prstGeom prst="rect">
            <a:avLst/>
          </a:prstGeom>
        </p:spPr>
      </p:pic>
      <p:sp>
        <p:nvSpPr>
          <p:cNvPr id="28" name="Diamond 27"/>
          <p:cNvSpPr/>
          <p:nvPr/>
        </p:nvSpPr>
        <p:spPr>
          <a:xfrm>
            <a:off x="7802711" y="4378285"/>
            <a:ext cx="914400"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H="1">
            <a:off x="7444587" y="4835485"/>
            <a:ext cx="358124"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17111" y="4835485"/>
            <a:ext cx="358124"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03507" y="2157848"/>
            <a:ext cx="301686" cy="369332"/>
          </a:xfrm>
          <a:prstGeom prst="rect">
            <a:avLst/>
          </a:prstGeom>
          <a:noFill/>
        </p:spPr>
        <p:txBody>
          <a:bodyPr wrap="none" rtlCol="0">
            <a:spAutoFit/>
          </a:bodyPr>
          <a:lstStyle/>
          <a:p>
            <a:r>
              <a:rPr lang="en-US"/>
              <a:t>1</a:t>
            </a:r>
          </a:p>
        </p:txBody>
      </p:sp>
      <p:sp>
        <p:nvSpPr>
          <p:cNvPr id="32" name="TextBox 31"/>
          <p:cNvSpPr txBox="1"/>
          <p:nvPr/>
        </p:nvSpPr>
        <p:spPr>
          <a:xfrm>
            <a:off x="3507973" y="2136887"/>
            <a:ext cx="301686" cy="369332"/>
          </a:xfrm>
          <a:prstGeom prst="rect">
            <a:avLst/>
          </a:prstGeom>
          <a:noFill/>
        </p:spPr>
        <p:txBody>
          <a:bodyPr wrap="none" rtlCol="0">
            <a:spAutoFit/>
          </a:bodyPr>
          <a:lstStyle/>
          <a:p>
            <a:r>
              <a:rPr lang="en-US"/>
              <a:t>1</a:t>
            </a:r>
          </a:p>
        </p:txBody>
      </p:sp>
      <p:sp>
        <p:nvSpPr>
          <p:cNvPr id="33" name="TextBox 32"/>
          <p:cNvSpPr txBox="1"/>
          <p:nvPr/>
        </p:nvSpPr>
        <p:spPr>
          <a:xfrm>
            <a:off x="2277638" y="4466153"/>
            <a:ext cx="301686" cy="369332"/>
          </a:xfrm>
          <a:prstGeom prst="rect">
            <a:avLst/>
          </a:prstGeom>
          <a:noFill/>
        </p:spPr>
        <p:txBody>
          <a:bodyPr wrap="none" rtlCol="0">
            <a:spAutoFit/>
          </a:bodyPr>
          <a:lstStyle/>
          <a:p>
            <a:r>
              <a:rPr lang="en-US"/>
              <a:t>1</a:t>
            </a:r>
          </a:p>
        </p:txBody>
      </p:sp>
      <p:sp>
        <p:nvSpPr>
          <p:cNvPr id="38" name="TextBox 37"/>
          <p:cNvSpPr txBox="1"/>
          <p:nvPr/>
        </p:nvSpPr>
        <p:spPr>
          <a:xfrm>
            <a:off x="3527931" y="4461856"/>
            <a:ext cx="333746" cy="369332"/>
          </a:xfrm>
          <a:prstGeom prst="rect">
            <a:avLst/>
          </a:prstGeom>
          <a:noFill/>
        </p:spPr>
        <p:txBody>
          <a:bodyPr wrap="none" rtlCol="0">
            <a:spAutoFit/>
          </a:bodyPr>
          <a:lstStyle/>
          <a:p>
            <a:r>
              <a:rPr lang="en-US" dirty="0"/>
              <a:t>N</a:t>
            </a:r>
          </a:p>
        </p:txBody>
      </p:sp>
      <p:sp>
        <p:nvSpPr>
          <p:cNvPr id="39" name="TextBox 38"/>
          <p:cNvSpPr txBox="1"/>
          <p:nvPr/>
        </p:nvSpPr>
        <p:spPr>
          <a:xfrm>
            <a:off x="7555672" y="2224755"/>
            <a:ext cx="333746" cy="369332"/>
          </a:xfrm>
          <a:prstGeom prst="rect">
            <a:avLst/>
          </a:prstGeom>
          <a:noFill/>
        </p:spPr>
        <p:txBody>
          <a:bodyPr wrap="none" rtlCol="0">
            <a:spAutoFit/>
          </a:bodyPr>
          <a:lstStyle/>
          <a:p>
            <a:r>
              <a:rPr lang="en-US" dirty="0"/>
              <a:t>N</a:t>
            </a:r>
          </a:p>
        </p:txBody>
      </p:sp>
      <p:sp>
        <p:nvSpPr>
          <p:cNvPr id="40" name="TextBox 39"/>
          <p:cNvSpPr txBox="1"/>
          <p:nvPr/>
        </p:nvSpPr>
        <p:spPr>
          <a:xfrm>
            <a:off x="8748722" y="2236664"/>
            <a:ext cx="301686" cy="369332"/>
          </a:xfrm>
          <a:prstGeom prst="rect">
            <a:avLst/>
          </a:prstGeom>
          <a:noFill/>
        </p:spPr>
        <p:txBody>
          <a:bodyPr wrap="none" rtlCol="0">
            <a:spAutoFit/>
          </a:bodyPr>
          <a:lstStyle/>
          <a:p>
            <a:r>
              <a:rPr lang="en-US"/>
              <a:t>1</a:t>
            </a:r>
          </a:p>
        </p:txBody>
      </p:sp>
      <p:sp>
        <p:nvSpPr>
          <p:cNvPr id="41" name="TextBox 40"/>
          <p:cNvSpPr txBox="1"/>
          <p:nvPr/>
        </p:nvSpPr>
        <p:spPr>
          <a:xfrm>
            <a:off x="7472806" y="4392242"/>
            <a:ext cx="333746" cy="369332"/>
          </a:xfrm>
          <a:prstGeom prst="rect">
            <a:avLst/>
          </a:prstGeom>
          <a:noFill/>
        </p:spPr>
        <p:txBody>
          <a:bodyPr wrap="none" rtlCol="0">
            <a:spAutoFit/>
          </a:bodyPr>
          <a:lstStyle/>
          <a:p>
            <a:r>
              <a:rPr lang="en-US" dirty="0"/>
              <a:t>N</a:t>
            </a:r>
          </a:p>
        </p:txBody>
      </p:sp>
      <p:sp>
        <p:nvSpPr>
          <p:cNvPr id="42" name="TextBox 41"/>
          <p:cNvSpPr txBox="1"/>
          <p:nvPr/>
        </p:nvSpPr>
        <p:spPr>
          <a:xfrm>
            <a:off x="8717111" y="4416642"/>
            <a:ext cx="381836" cy="369332"/>
          </a:xfrm>
          <a:prstGeom prst="rect">
            <a:avLst/>
          </a:prstGeom>
          <a:noFill/>
        </p:spPr>
        <p:txBody>
          <a:bodyPr wrap="none" rtlCol="0">
            <a:spAutoFit/>
          </a:bodyPr>
          <a:lstStyle/>
          <a:p>
            <a:r>
              <a:rPr lang="en-US" dirty="0"/>
              <a:t>M</a:t>
            </a:r>
          </a:p>
        </p:txBody>
      </p:sp>
      <p:sp>
        <p:nvSpPr>
          <p:cNvPr id="43" name="TextBox 42"/>
          <p:cNvSpPr txBox="1"/>
          <p:nvPr/>
        </p:nvSpPr>
        <p:spPr>
          <a:xfrm>
            <a:off x="2309472" y="3317357"/>
            <a:ext cx="1349344" cy="400110"/>
          </a:xfrm>
          <a:prstGeom prst="rect">
            <a:avLst/>
          </a:prstGeom>
          <a:noFill/>
        </p:spPr>
        <p:txBody>
          <a:bodyPr wrap="none" rtlCol="0">
            <a:spAutoFit/>
          </a:bodyPr>
          <a:lstStyle/>
          <a:p>
            <a:r>
              <a:rPr lang="en-US" sz="2000"/>
              <a:t>One to one</a:t>
            </a:r>
          </a:p>
        </p:txBody>
      </p:sp>
      <p:sp>
        <p:nvSpPr>
          <p:cNvPr id="44" name="TextBox 43"/>
          <p:cNvSpPr txBox="1"/>
          <p:nvPr/>
        </p:nvSpPr>
        <p:spPr>
          <a:xfrm>
            <a:off x="2230502" y="5386218"/>
            <a:ext cx="1525867" cy="400110"/>
          </a:xfrm>
          <a:prstGeom prst="rect">
            <a:avLst/>
          </a:prstGeom>
          <a:noFill/>
        </p:spPr>
        <p:txBody>
          <a:bodyPr wrap="none" rtlCol="0">
            <a:spAutoFit/>
          </a:bodyPr>
          <a:lstStyle/>
          <a:p>
            <a:r>
              <a:rPr lang="en-US" sz="2000" dirty="0"/>
              <a:t>One </a:t>
            </a:r>
            <a:r>
              <a:rPr lang="en-US" sz="2000"/>
              <a:t>to many</a:t>
            </a:r>
          </a:p>
        </p:txBody>
      </p:sp>
      <p:sp>
        <p:nvSpPr>
          <p:cNvPr id="45" name="TextBox 44"/>
          <p:cNvSpPr txBox="1"/>
          <p:nvPr/>
        </p:nvSpPr>
        <p:spPr>
          <a:xfrm>
            <a:off x="7585239" y="3211554"/>
            <a:ext cx="1505027" cy="400110"/>
          </a:xfrm>
          <a:prstGeom prst="rect">
            <a:avLst/>
          </a:prstGeom>
          <a:noFill/>
        </p:spPr>
        <p:txBody>
          <a:bodyPr wrap="none" rtlCol="0">
            <a:spAutoFit/>
          </a:bodyPr>
          <a:lstStyle/>
          <a:p>
            <a:r>
              <a:rPr lang="en-US" sz="2000" dirty="0"/>
              <a:t>Many to one</a:t>
            </a:r>
          </a:p>
        </p:txBody>
      </p:sp>
      <p:sp>
        <p:nvSpPr>
          <p:cNvPr id="46" name="TextBox 45"/>
          <p:cNvSpPr txBox="1"/>
          <p:nvPr/>
        </p:nvSpPr>
        <p:spPr>
          <a:xfrm>
            <a:off x="7444587" y="5415407"/>
            <a:ext cx="1681551" cy="400110"/>
          </a:xfrm>
          <a:prstGeom prst="rect">
            <a:avLst/>
          </a:prstGeom>
          <a:noFill/>
        </p:spPr>
        <p:txBody>
          <a:bodyPr wrap="none" rtlCol="0">
            <a:spAutoFit/>
          </a:bodyPr>
          <a:lstStyle/>
          <a:p>
            <a:r>
              <a:rPr lang="en-US" sz="2000"/>
              <a:t>Many to many</a:t>
            </a:r>
            <a:endParaRPr lang="en-US" sz="2000" dirty="0"/>
          </a:p>
        </p:txBody>
      </p:sp>
    </p:spTree>
    <p:extLst>
      <p:ext uri="{BB962C8B-B14F-4D97-AF65-F5344CB8AC3E}">
        <p14:creationId xmlns:p14="http://schemas.microsoft.com/office/powerpoint/2010/main" val="1825371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One</a:t>
            </a:r>
          </a:p>
        </p:txBody>
      </p:sp>
      <p:sp>
        <p:nvSpPr>
          <p:cNvPr id="19" name="Content Placeholder 18"/>
          <p:cNvSpPr>
            <a:spLocks noGrp="1"/>
          </p:cNvSpPr>
          <p:nvPr>
            <p:ph idx="1"/>
          </p:nvPr>
        </p:nvSpPr>
        <p:spPr>
          <a:xfrm>
            <a:off x="838200" y="1825625"/>
            <a:ext cx="10515600" cy="2605560"/>
          </a:xfrm>
        </p:spPr>
        <p:txBody>
          <a:bodyPr/>
          <a:lstStyle/>
          <a:p>
            <a:r>
              <a:rPr lang="en-US" dirty="0"/>
              <a:t>A boat and it license plate</a:t>
            </a:r>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24</a:t>
            </a:fld>
            <a:endParaRPr lang="en-US"/>
          </a:p>
        </p:txBody>
      </p:sp>
      <p:pic>
        <p:nvPicPr>
          <p:cNvPr id="5" name="Picture 4"/>
          <p:cNvPicPr>
            <a:picLocks noChangeAspect="1"/>
          </p:cNvPicPr>
          <p:nvPr/>
        </p:nvPicPr>
        <p:blipFill>
          <a:blip r:embed="rId2"/>
          <a:stretch>
            <a:fillRect/>
          </a:stretch>
        </p:blipFill>
        <p:spPr>
          <a:xfrm>
            <a:off x="3152362" y="3393586"/>
            <a:ext cx="1973055" cy="2224339"/>
          </a:xfrm>
          <a:prstGeom prst="rect">
            <a:avLst/>
          </a:prstGeom>
        </p:spPr>
      </p:pic>
      <p:pic>
        <p:nvPicPr>
          <p:cNvPr id="6" name="Picture 5"/>
          <p:cNvPicPr>
            <a:picLocks noChangeAspect="1"/>
          </p:cNvPicPr>
          <p:nvPr/>
        </p:nvPicPr>
        <p:blipFill>
          <a:blip r:embed="rId2"/>
          <a:stretch>
            <a:fillRect/>
          </a:stretch>
        </p:blipFill>
        <p:spPr>
          <a:xfrm>
            <a:off x="7647261" y="3393586"/>
            <a:ext cx="1804639" cy="2210329"/>
          </a:xfrm>
          <a:prstGeom prst="rect">
            <a:avLst/>
          </a:prstGeom>
        </p:spPr>
      </p:pic>
      <p:sp>
        <p:nvSpPr>
          <p:cNvPr id="7" name="Diamond 6"/>
          <p:cNvSpPr/>
          <p:nvPr/>
        </p:nvSpPr>
        <p:spPr>
          <a:xfrm>
            <a:off x="5840313" y="3595598"/>
            <a:ext cx="1448824"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1"/>
          </p:cNvCxnSpPr>
          <p:nvPr/>
        </p:nvCxnSpPr>
        <p:spPr>
          <a:xfrm flipH="1">
            <a:off x="5096750" y="4052798"/>
            <a:ext cx="7435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p:cNvCxnSpPr>
          <p:nvPr/>
        </p:nvCxnSpPr>
        <p:spPr>
          <a:xfrm flipV="1">
            <a:off x="7289137" y="4045794"/>
            <a:ext cx="358124" cy="70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53636" y="3683466"/>
            <a:ext cx="1160940" cy="369332"/>
          </a:xfrm>
          <a:prstGeom prst="rect">
            <a:avLst/>
          </a:prstGeom>
          <a:noFill/>
        </p:spPr>
        <p:txBody>
          <a:bodyPr wrap="square" rtlCol="0">
            <a:spAutoFit/>
          </a:bodyPr>
          <a:lstStyle/>
          <a:p>
            <a:r>
              <a:rPr lang="en-US"/>
              <a:t>1</a:t>
            </a:r>
          </a:p>
        </p:txBody>
      </p:sp>
      <p:sp>
        <p:nvSpPr>
          <p:cNvPr id="11" name="TextBox 10"/>
          <p:cNvSpPr txBox="1"/>
          <p:nvPr/>
        </p:nvSpPr>
        <p:spPr>
          <a:xfrm>
            <a:off x="7317356" y="3662505"/>
            <a:ext cx="301686" cy="369332"/>
          </a:xfrm>
          <a:prstGeom prst="rect">
            <a:avLst/>
          </a:prstGeom>
          <a:noFill/>
        </p:spPr>
        <p:txBody>
          <a:bodyPr wrap="none" rtlCol="0">
            <a:spAutoFit/>
          </a:bodyPr>
          <a:lstStyle/>
          <a:p>
            <a:r>
              <a:rPr lang="en-US"/>
              <a:t>1</a:t>
            </a:r>
          </a:p>
        </p:txBody>
      </p:sp>
      <p:sp>
        <p:nvSpPr>
          <p:cNvPr id="21" name="TextBox 20"/>
          <p:cNvSpPr txBox="1"/>
          <p:nvPr/>
        </p:nvSpPr>
        <p:spPr>
          <a:xfrm flipH="1">
            <a:off x="3782607" y="3393586"/>
            <a:ext cx="712564" cy="369332"/>
          </a:xfrm>
          <a:prstGeom prst="rect">
            <a:avLst/>
          </a:prstGeom>
          <a:noFill/>
        </p:spPr>
        <p:txBody>
          <a:bodyPr wrap="square" rtlCol="0">
            <a:spAutoFit/>
          </a:bodyPr>
          <a:lstStyle/>
          <a:p>
            <a:r>
              <a:rPr lang="en-US" dirty="0"/>
              <a:t>Boat</a:t>
            </a:r>
          </a:p>
        </p:txBody>
      </p:sp>
      <p:sp>
        <p:nvSpPr>
          <p:cNvPr id="22" name="TextBox 21"/>
          <p:cNvSpPr txBox="1"/>
          <p:nvPr/>
        </p:nvSpPr>
        <p:spPr>
          <a:xfrm>
            <a:off x="8153400" y="3431187"/>
            <a:ext cx="654795" cy="369332"/>
          </a:xfrm>
          <a:prstGeom prst="rect">
            <a:avLst/>
          </a:prstGeom>
          <a:noFill/>
        </p:spPr>
        <p:txBody>
          <a:bodyPr wrap="none" rtlCol="0">
            <a:spAutoFit/>
          </a:bodyPr>
          <a:lstStyle/>
          <a:p>
            <a:r>
              <a:rPr lang="en-US" dirty="0"/>
              <a:t>Plate</a:t>
            </a:r>
          </a:p>
        </p:txBody>
      </p:sp>
      <p:sp>
        <p:nvSpPr>
          <p:cNvPr id="33" name="TextBox 32"/>
          <p:cNvSpPr txBox="1"/>
          <p:nvPr/>
        </p:nvSpPr>
        <p:spPr>
          <a:xfrm>
            <a:off x="5991462" y="3886186"/>
            <a:ext cx="1174745" cy="369332"/>
          </a:xfrm>
          <a:prstGeom prst="rect">
            <a:avLst/>
          </a:prstGeom>
          <a:noFill/>
        </p:spPr>
        <p:txBody>
          <a:bodyPr wrap="none" rtlCol="0">
            <a:spAutoFit/>
          </a:bodyPr>
          <a:lstStyle/>
          <a:p>
            <a:r>
              <a:rPr lang="en-US"/>
              <a:t>Registered</a:t>
            </a:r>
          </a:p>
        </p:txBody>
      </p:sp>
    </p:spTree>
    <p:extLst>
      <p:ext uri="{BB962C8B-B14F-4D97-AF65-F5344CB8AC3E}">
        <p14:creationId xmlns:p14="http://schemas.microsoft.com/office/powerpoint/2010/main" val="10664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Many</a:t>
            </a:r>
          </a:p>
        </p:txBody>
      </p:sp>
      <p:sp>
        <p:nvSpPr>
          <p:cNvPr id="19" name="Content Placeholder 18"/>
          <p:cNvSpPr>
            <a:spLocks noGrp="1"/>
          </p:cNvSpPr>
          <p:nvPr>
            <p:ph idx="1"/>
          </p:nvPr>
        </p:nvSpPr>
        <p:spPr>
          <a:xfrm>
            <a:off x="838200" y="1825625"/>
            <a:ext cx="10515600" cy="2605560"/>
          </a:xfrm>
        </p:spPr>
        <p:txBody>
          <a:bodyPr/>
          <a:lstStyle/>
          <a:p>
            <a:r>
              <a:rPr lang="en-US" dirty="0"/>
              <a:t>A person and his/her credit cards</a:t>
            </a:r>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25</a:t>
            </a:fld>
            <a:endParaRPr lang="en-US"/>
          </a:p>
        </p:txBody>
      </p:sp>
      <p:pic>
        <p:nvPicPr>
          <p:cNvPr id="5" name="Picture 4"/>
          <p:cNvPicPr>
            <a:picLocks noChangeAspect="1"/>
          </p:cNvPicPr>
          <p:nvPr/>
        </p:nvPicPr>
        <p:blipFill>
          <a:blip r:embed="rId2"/>
          <a:stretch>
            <a:fillRect/>
          </a:stretch>
        </p:blipFill>
        <p:spPr>
          <a:xfrm>
            <a:off x="3152362" y="3393586"/>
            <a:ext cx="1973055" cy="2224339"/>
          </a:xfrm>
          <a:prstGeom prst="rect">
            <a:avLst/>
          </a:prstGeom>
        </p:spPr>
      </p:pic>
      <p:pic>
        <p:nvPicPr>
          <p:cNvPr id="6" name="Picture 5"/>
          <p:cNvPicPr>
            <a:picLocks noChangeAspect="1"/>
          </p:cNvPicPr>
          <p:nvPr/>
        </p:nvPicPr>
        <p:blipFill>
          <a:blip r:embed="rId2"/>
          <a:stretch>
            <a:fillRect/>
          </a:stretch>
        </p:blipFill>
        <p:spPr>
          <a:xfrm>
            <a:off x="7647261" y="3393586"/>
            <a:ext cx="1804639" cy="2210329"/>
          </a:xfrm>
          <a:prstGeom prst="rect">
            <a:avLst/>
          </a:prstGeom>
        </p:spPr>
      </p:pic>
      <p:sp>
        <p:nvSpPr>
          <p:cNvPr id="7" name="Diamond 6"/>
          <p:cNvSpPr/>
          <p:nvPr/>
        </p:nvSpPr>
        <p:spPr>
          <a:xfrm>
            <a:off x="5840313" y="3595598"/>
            <a:ext cx="1448824"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1"/>
          </p:cNvCxnSpPr>
          <p:nvPr/>
        </p:nvCxnSpPr>
        <p:spPr>
          <a:xfrm flipH="1">
            <a:off x="5096750" y="4052798"/>
            <a:ext cx="7435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p:cNvCxnSpPr>
          <p:nvPr/>
        </p:nvCxnSpPr>
        <p:spPr>
          <a:xfrm flipV="1">
            <a:off x="7289137" y="4045794"/>
            <a:ext cx="358124" cy="70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53636" y="3683466"/>
            <a:ext cx="1160940" cy="369332"/>
          </a:xfrm>
          <a:prstGeom prst="rect">
            <a:avLst/>
          </a:prstGeom>
          <a:noFill/>
        </p:spPr>
        <p:txBody>
          <a:bodyPr wrap="square" rtlCol="0">
            <a:spAutoFit/>
          </a:bodyPr>
          <a:lstStyle/>
          <a:p>
            <a:r>
              <a:rPr lang="en-US"/>
              <a:t>1</a:t>
            </a:r>
          </a:p>
        </p:txBody>
      </p:sp>
      <p:sp>
        <p:nvSpPr>
          <p:cNvPr id="11" name="TextBox 10"/>
          <p:cNvSpPr txBox="1"/>
          <p:nvPr/>
        </p:nvSpPr>
        <p:spPr>
          <a:xfrm>
            <a:off x="7317356" y="3662505"/>
            <a:ext cx="333746" cy="369332"/>
          </a:xfrm>
          <a:prstGeom prst="rect">
            <a:avLst/>
          </a:prstGeom>
          <a:noFill/>
        </p:spPr>
        <p:txBody>
          <a:bodyPr wrap="none" rtlCol="0">
            <a:spAutoFit/>
          </a:bodyPr>
          <a:lstStyle/>
          <a:p>
            <a:r>
              <a:rPr lang="en-US" dirty="0"/>
              <a:t>N</a:t>
            </a:r>
          </a:p>
        </p:txBody>
      </p:sp>
      <p:sp>
        <p:nvSpPr>
          <p:cNvPr id="21" name="TextBox 20"/>
          <p:cNvSpPr txBox="1"/>
          <p:nvPr/>
        </p:nvSpPr>
        <p:spPr>
          <a:xfrm flipH="1">
            <a:off x="3782606" y="3393586"/>
            <a:ext cx="1012905" cy="369332"/>
          </a:xfrm>
          <a:prstGeom prst="rect">
            <a:avLst/>
          </a:prstGeom>
          <a:noFill/>
        </p:spPr>
        <p:txBody>
          <a:bodyPr wrap="square" rtlCol="0">
            <a:spAutoFit/>
          </a:bodyPr>
          <a:lstStyle/>
          <a:p>
            <a:r>
              <a:rPr lang="en-US"/>
              <a:t>Person</a:t>
            </a:r>
            <a:endParaRPr lang="en-US" dirty="0"/>
          </a:p>
        </p:txBody>
      </p:sp>
      <p:sp>
        <p:nvSpPr>
          <p:cNvPr id="22" name="TextBox 21"/>
          <p:cNvSpPr txBox="1"/>
          <p:nvPr/>
        </p:nvSpPr>
        <p:spPr>
          <a:xfrm>
            <a:off x="7975814" y="3431187"/>
            <a:ext cx="1185324" cy="369332"/>
          </a:xfrm>
          <a:prstGeom prst="rect">
            <a:avLst/>
          </a:prstGeom>
          <a:noFill/>
        </p:spPr>
        <p:txBody>
          <a:bodyPr wrap="none" rtlCol="0">
            <a:spAutoFit/>
          </a:bodyPr>
          <a:lstStyle/>
          <a:p>
            <a:r>
              <a:rPr lang="en-US"/>
              <a:t>CreditCard</a:t>
            </a:r>
            <a:endParaRPr lang="en-US" dirty="0"/>
          </a:p>
        </p:txBody>
      </p:sp>
      <p:sp>
        <p:nvSpPr>
          <p:cNvPr id="33" name="TextBox 32"/>
          <p:cNvSpPr txBox="1"/>
          <p:nvPr/>
        </p:nvSpPr>
        <p:spPr>
          <a:xfrm>
            <a:off x="6204542" y="3877188"/>
            <a:ext cx="713657" cy="369332"/>
          </a:xfrm>
          <a:prstGeom prst="rect">
            <a:avLst/>
          </a:prstGeom>
          <a:noFill/>
        </p:spPr>
        <p:txBody>
          <a:bodyPr wrap="none" rtlCol="0">
            <a:spAutoFit/>
          </a:bodyPr>
          <a:lstStyle/>
          <a:p>
            <a:r>
              <a:rPr lang="en-US"/>
              <a:t>Owns</a:t>
            </a:r>
            <a:endParaRPr lang="en-US" dirty="0"/>
          </a:p>
        </p:txBody>
      </p:sp>
    </p:spTree>
    <p:extLst>
      <p:ext uri="{BB962C8B-B14F-4D97-AF65-F5344CB8AC3E}">
        <p14:creationId xmlns:p14="http://schemas.microsoft.com/office/powerpoint/2010/main" val="73770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One</a:t>
            </a:r>
          </a:p>
        </p:txBody>
      </p:sp>
      <p:sp>
        <p:nvSpPr>
          <p:cNvPr id="19" name="Content Placeholder 18"/>
          <p:cNvSpPr>
            <a:spLocks noGrp="1"/>
          </p:cNvSpPr>
          <p:nvPr>
            <p:ph idx="1"/>
          </p:nvPr>
        </p:nvSpPr>
        <p:spPr>
          <a:xfrm>
            <a:off x="838200" y="1825625"/>
            <a:ext cx="10515600" cy="2605560"/>
          </a:xfrm>
        </p:spPr>
        <p:txBody>
          <a:bodyPr/>
          <a:lstStyle/>
          <a:p>
            <a:r>
              <a:rPr lang="en-US" dirty="0"/>
              <a:t>Employees and their department</a:t>
            </a:r>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26</a:t>
            </a:fld>
            <a:endParaRPr lang="en-US"/>
          </a:p>
        </p:txBody>
      </p:sp>
      <p:pic>
        <p:nvPicPr>
          <p:cNvPr id="5" name="Picture 4"/>
          <p:cNvPicPr>
            <a:picLocks noChangeAspect="1"/>
          </p:cNvPicPr>
          <p:nvPr/>
        </p:nvPicPr>
        <p:blipFill>
          <a:blip r:embed="rId2"/>
          <a:stretch>
            <a:fillRect/>
          </a:stretch>
        </p:blipFill>
        <p:spPr>
          <a:xfrm>
            <a:off x="3152362" y="3393586"/>
            <a:ext cx="1973055" cy="2224339"/>
          </a:xfrm>
          <a:prstGeom prst="rect">
            <a:avLst/>
          </a:prstGeom>
        </p:spPr>
      </p:pic>
      <p:pic>
        <p:nvPicPr>
          <p:cNvPr id="6" name="Picture 5"/>
          <p:cNvPicPr>
            <a:picLocks noChangeAspect="1"/>
          </p:cNvPicPr>
          <p:nvPr/>
        </p:nvPicPr>
        <p:blipFill>
          <a:blip r:embed="rId2"/>
          <a:stretch>
            <a:fillRect/>
          </a:stretch>
        </p:blipFill>
        <p:spPr>
          <a:xfrm>
            <a:off x="7647261" y="3393586"/>
            <a:ext cx="1804639" cy="2210329"/>
          </a:xfrm>
          <a:prstGeom prst="rect">
            <a:avLst/>
          </a:prstGeom>
        </p:spPr>
      </p:pic>
      <p:sp>
        <p:nvSpPr>
          <p:cNvPr id="7" name="Diamond 6"/>
          <p:cNvSpPr/>
          <p:nvPr/>
        </p:nvSpPr>
        <p:spPr>
          <a:xfrm>
            <a:off x="5840313" y="3595598"/>
            <a:ext cx="1448824"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1"/>
          </p:cNvCxnSpPr>
          <p:nvPr/>
        </p:nvCxnSpPr>
        <p:spPr>
          <a:xfrm flipH="1">
            <a:off x="5096750" y="4052798"/>
            <a:ext cx="7435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p:cNvCxnSpPr>
          <p:nvPr/>
        </p:nvCxnSpPr>
        <p:spPr>
          <a:xfrm flipV="1">
            <a:off x="7289137" y="4045794"/>
            <a:ext cx="358124" cy="70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53636" y="3683466"/>
            <a:ext cx="1160940" cy="369332"/>
          </a:xfrm>
          <a:prstGeom prst="rect">
            <a:avLst/>
          </a:prstGeom>
          <a:noFill/>
        </p:spPr>
        <p:txBody>
          <a:bodyPr wrap="square" rtlCol="0">
            <a:spAutoFit/>
          </a:bodyPr>
          <a:lstStyle/>
          <a:p>
            <a:r>
              <a:rPr lang="en-US" dirty="0"/>
              <a:t>N</a:t>
            </a:r>
          </a:p>
        </p:txBody>
      </p:sp>
      <p:sp>
        <p:nvSpPr>
          <p:cNvPr id="11" name="TextBox 10"/>
          <p:cNvSpPr txBox="1"/>
          <p:nvPr/>
        </p:nvSpPr>
        <p:spPr>
          <a:xfrm>
            <a:off x="7317356" y="3662505"/>
            <a:ext cx="301686" cy="369332"/>
          </a:xfrm>
          <a:prstGeom prst="rect">
            <a:avLst/>
          </a:prstGeom>
          <a:noFill/>
        </p:spPr>
        <p:txBody>
          <a:bodyPr wrap="none" rtlCol="0">
            <a:spAutoFit/>
          </a:bodyPr>
          <a:lstStyle/>
          <a:p>
            <a:r>
              <a:rPr lang="en-US"/>
              <a:t>1</a:t>
            </a:r>
          </a:p>
        </p:txBody>
      </p:sp>
      <p:sp>
        <p:nvSpPr>
          <p:cNvPr id="21" name="TextBox 20"/>
          <p:cNvSpPr txBox="1"/>
          <p:nvPr/>
        </p:nvSpPr>
        <p:spPr>
          <a:xfrm flipH="1">
            <a:off x="3651138" y="3410932"/>
            <a:ext cx="1135081" cy="369332"/>
          </a:xfrm>
          <a:prstGeom prst="rect">
            <a:avLst/>
          </a:prstGeom>
          <a:noFill/>
        </p:spPr>
        <p:txBody>
          <a:bodyPr wrap="square" rtlCol="0">
            <a:spAutoFit/>
          </a:bodyPr>
          <a:lstStyle/>
          <a:p>
            <a:r>
              <a:rPr lang="en-US"/>
              <a:t>Employee</a:t>
            </a:r>
            <a:endParaRPr lang="en-US" dirty="0"/>
          </a:p>
        </p:txBody>
      </p:sp>
      <p:sp>
        <p:nvSpPr>
          <p:cNvPr id="22" name="TextBox 21"/>
          <p:cNvSpPr txBox="1"/>
          <p:nvPr/>
        </p:nvSpPr>
        <p:spPr>
          <a:xfrm>
            <a:off x="7946219" y="3431187"/>
            <a:ext cx="1328762" cy="369332"/>
          </a:xfrm>
          <a:prstGeom prst="rect">
            <a:avLst/>
          </a:prstGeom>
          <a:noFill/>
        </p:spPr>
        <p:txBody>
          <a:bodyPr wrap="none" rtlCol="0">
            <a:spAutoFit/>
          </a:bodyPr>
          <a:lstStyle/>
          <a:p>
            <a:r>
              <a:rPr lang="en-US"/>
              <a:t>Department</a:t>
            </a:r>
            <a:endParaRPr lang="en-US" dirty="0"/>
          </a:p>
        </p:txBody>
      </p:sp>
      <p:sp>
        <p:nvSpPr>
          <p:cNvPr id="33" name="TextBox 32"/>
          <p:cNvSpPr txBox="1"/>
          <p:nvPr/>
        </p:nvSpPr>
        <p:spPr>
          <a:xfrm>
            <a:off x="6168083" y="3861128"/>
            <a:ext cx="774251" cy="369332"/>
          </a:xfrm>
          <a:prstGeom prst="rect">
            <a:avLst/>
          </a:prstGeom>
          <a:noFill/>
        </p:spPr>
        <p:txBody>
          <a:bodyPr wrap="none" rtlCol="0">
            <a:spAutoFit/>
          </a:bodyPr>
          <a:lstStyle/>
          <a:p>
            <a:r>
              <a:rPr lang="en-US"/>
              <a:t>Works</a:t>
            </a:r>
          </a:p>
        </p:txBody>
      </p:sp>
    </p:spTree>
    <p:extLst>
      <p:ext uri="{BB962C8B-B14F-4D97-AF65-F5344CB8AC3E}">
        <p14:creationId xmlns:p14="http://schemas.microsoft.com/office/powerpoint/2010/main" val="1173563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a:t>
            </a:r>
          </a:p>
        </p:txBody>
      </p:sp>
      <p:sp>
        <p:nvSpPr>
          <p:cNvPr id="19" name="Content Placeholder 18"/>
          <p:cNvSpPr>
            <a:spLocks noGrp="1"/>
          </p:cNvSpPr>
          <p:nvPr>
            <p:ph idx="1"/>
          </p:nvPr>
        </p:nvSpPr>
        <p:spPr>
          <a:xfrm>
            <a:off x="838200" y="1825625"/>
            <a:ext cx="10515600" cy="2605560"/>
          </a:xfrm>
        </p:spPr>
        <p:txBody>
          <a:bodyPr/>
          <a:lstStyle/>
          <a:p>
            <a:r>
              <a:rPr lang="en-US" dirty="0"/>
              <a:t>Parts and their suppliers</a:t>
            </a:r>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27</a:t>
            </a:fld>
            <a:endParaRPr lang="en-US"/>
          </a:p>
        </p:txBody>
      </p:sp>
      <p:pic>
        <p:nvPicPr>
          <p:cNvPr id="5" name="Picture 4"/>
          <p:cNvPicPr>
            <a:picLocks noChangeAspect="1"/>
          </p:cNvPicPr>
          <p:nvPr/>
        </p:nvPicPr>
        <p:blipFill>
          <a:blip r:embed="rId2"/>
          <a:stretch>
            <a:fillRect/>
          </a:stretch>
        </p:blipFill>
        <p:spPr>
          <a:xfrm>
            <a:off x="3152362" y="3393586"/>
            <a:ext cx="1973055" cy="2224339"/>
          </a:xfrm>
          <a:prstGeom prst="rect">
            <a:avLst/>
          </a:prstGeom>
        </p:spPr>
      </p:pic>
      <p:pic>
        <p:nvPicPr>
          <p:cNvPr id="6" name="Picture 5"/>
          <p:cNvPicPr>
            <a:picLocks noChangeAspect="1"/>
          </p:cNvPicPr>
          <p:nvPr/>
        </p:nvPicPr>
        <p:blipFill>
          <a:blip r:embed="rId2"/>
          <a:stretch>
            <a:fillRect/>
          </a:stretch>
        </p:blipFill>
        <p:spPr>
          <a:xfrm>
            <a:off x="7647261" y="3393586"/>
            <a:ext cx="1804639" cy="2210329"/>
          </a:xfrm>
          <a:prstGeom prst="rect">
            <a:avLst/>
          </a:prstGeom>
        </p:spPr>
      </p:pic>
      <p:sp>
        <p:nvSpPr>
          <p:cNvPr id="7" name="Diamond 6"/>
          <p:cNvSpPr/>
          <p:nvPr/>
        </p:nvSpPr>
        <p:spPr>
          <a:xfrm>
            <a:off x="5840313" y="3595598"/>
            <a:ext cx="1448824"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1"/>
          </p:cNvCxnSpPr>
          <p:nvPr/>
        </p:nvCxnSpPr>
        <p:spPr>
          <a:xfrm flipH="1">
            <a:off x="5096750" y="4052798"/>
            <a:ext cx="7435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p:cNvCxnSpPr>
          <p:nvPr/>
        </p:nvCxnSpPr>
        <p:spPr>
          <a:xfrm flipV="1">
            <a:off x="7289137" y="4045794"/>
            <a:ext cx="358124" cy="70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53636" y="3683466"/>
            <a:ext cx="1160940" cy="369332"/>
          </a:xfrm>
          <a:prstGeom prst="rect">
            <a:avLst/>
          </a:prstGeom>
          <a:noFill/>
        </p:spPr>
        <p:txBody>
          <a:bodyPr wrap="square" rtlCol="0">
            <a:spAutoFit/>
          </a:bodyPr>
          <a:lstStyle/>
          <a:p>
            <a:r>
              <a:rPr lang="en-US" dirty="0"/>
              <a:t>N</a:t>
            </a:r>
          </a:p>
        </p:txBody>
      </p:sp>
      <p:sp>
        <p:nvSpPr>
          <p:cNvPr id="11" name="TextBox 10"/>
          <p:cNvSpPr txBox="1"/>
          <p:nvPr/>
        </p:nvSpPr>
        <p:spPr>
          <a:xfrm>
            <a:off x="7317356" y="3662505"/>
            <a:ext cx="381836" cy="369332"/>
          </a:xfrm>
          <a:prstGeom prst="rect">
            <a:avLst/>
          </a:prstGeom>
          <a:noFill/>
        </p:spPr>
        <p:txBody>
          <a:bodyPr wrap="none" rtlCol="0">
            <a:spAutoFit/>
          </a:bodyPr>
          <a:lstStyle/>
          <a:p>
            <a:r>
              <a:rPr lang="en-US" dirty="0"/>
              <a:t>M</a:t>
            </a:r>
          </a:p>
        </p:txBody>
      </p:sp>
      <p:sp>
        <p:nvSpPr>
          <p:cNvPr id="21" name="TextBox 20"/>
          <p:cNvSpPr txBox="1"/>
          <p:nvPr/>
        </p:nvSpPr>
        <p:spPr>
          <a:xfrm flipH="1">
            <a:off x="3782607" y="3393586"/>
            <a:ext cx="712564" cy="369332"/>
          </a:xfrm>
          <a:prstGeom prst="rect">
            <a:avLst/>
          </a:prstGeom>
          <a:noFill/>
        </p:spPr>
        <p:txBody>
          <a:bodyPr wrap="square" rtlCol="0">
            <a:spAutoFit/>
          </a:bodyPr>
          <a:lstStyle/>
          <a:p>
            <a:r>
              <a:rPr lang="en-US" dirty="0"/>
              <a:t>Part</a:t>
            </a:r>
          </a:p>
        </p:txBody>
      </p:sp>
      <p:sp>
        <p:nvSpPr>
          <p:cNvPr id="22" name="TextBox 21"/>
          <p:cNvSpPr txBox="1"/>
          <p:nvPr/>
        </p:nvSpPr>
        <p:spPr>
          <a:xfrm>
            <a:off x="8153400" y="3431187"/>
            <a:ext cx="957313" cy="369332"/>
          </a:xfrm>
          <a:prstGeom prst="rect">
            <a:avLst/>
          </a:prstGeom>
          <a:noFill/>
        </p:spPr>
        <p:txBody>
          <a:bodyPr wrap="none" rtlCol="0">
            <a:spAutoFit/>
          </a:bodyPr>
          <a:lstStyle/>
          <a:p>
            <a:r>
              <a:rPr lang="en-US" dirty="0"/>
              <a:t>Supplier</a:t>
            </a:r>
          </a:p>
        </p:txBody>
      </p:sp>
      <p:sp>
        <p:nvSpPr>
          <p:cNvPr id="33" name="TextBox 32"/>
          <p:cNvSpPr txBox="1"/>
          <p:nvPr/>
        </p:nvSpPr>
        <p:spPr>
          <a:xfrm>
            <a:off x="6081259" y="3877188"/>
            <a:ext cx="966931" cy="369332"/>
          </a:xfrm>
          <a:prstGeom prst="rect">
            <a:avLst/>
          </a:prstGeom>
          <a:noFill/>
        </p:spPr>
        <p:txBody>
          <a:bodyPr wrap="none" rtlCol="0">
            <a:spAutoFit/>
          </a:bodyPr>
          <a:lstStyle/>
          <a:p>
            <a:r>
              <a:rPr lang="en-US"/>
              <a:t>Supplies</a:t>
            </a:r>
          </a:p>
        </p:txBody>
      </p:sp>
    </p:spTree>
    <p:extLst>
      <p:ext uri="{BB962C8B-B14F-4D97-AF65-F5344CB8AC3E}">
        <p14:creationId xmlns:p14="http://schemas.microsoft.com/office/powerpoint/2010/main" val="158977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 relationships</a:t>
            </a:r>
          </a:p>
        </p:txBody>
      </p:sp>
      <p:sp>
        <p:nvSpPr>
          <p:cNvPr id="5" name="Content Placeholder 4"/>
          <p:cNvSpPr>
            <a:spLocks noGrp="1"/>
          </p:cNvSpPr>
          <p:nvPr>
            <p:ph idx="1"/>
          </p:nvPr>
        </p:nvSpPr>
        <p:spPr/>
        <p:txBody>
          <a:bodyPr/>
          <a:lstStyle/>
          <a:p>
            <a:r>
              <a:rPr lang="en-US" dirty="0"/>
              <a:t>Attributes can be placed with relationships</a:t>
            </a:r>
          </a:p>
          <a:p>
            <a:pPr lvl="1"/>
            <a:r>
              <a:rPr lang="en-US" dirty="0"/>
              <a:t>Draw an oval with the attribute name</a:t>
            </a:r>
          </a:p>
          <a:p>
            <a:pPr lvl="1"/>
            <a:r>
              <a:rPr lang="en-US" dirty="0"/>
              <a:t>Usually denote some aspect of the relationship</a:t>
            </a:r>
          </a:p>
          <a:p>
            <a:pPr lvl="2"/>
            <a:r>
              <a:rPr lang="en-US" dirty="0"/>
              <a:t>Example: In the Boat rental, we can add the rental date</a:t>
            </a:r>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28</a:t>
            </a:fld>
            <a:endParaRPr lang="en-US"/>
          </a:p>
        </p:txBody>
      </p:sp>
      <p:pic>
        <p:nvPicPr>
          <p:cNvPr id="6" name="Picture 5"/>
          <p:cNvPicPr>
            <a:picLocks noChangeAspect="1"/>
          </p:cNvPicPr>
          <p:nvPr/>
        </p:nvPicPr>
        <p:blipFill>
          <a:blip r:embed="rId2"/>
          <a:stretch>
            <a:fillRect/>
          </a:stretch>
        </p:blipFill>
        <p:spPr>
          <a:xfrm>
            <a:off x="8277923" y="3566096"/>
            <a:ext cx="2417956" cy="2725903"/>
          </a:xfrm>
          <a:prstGeom prst="rect">
            <a:avLst/>
          </a:prstGeom>
        </p:spPr>
      </p:pic>
      <p:pic>
        <p:nvPicPr>
          <p:cNvPr id="7" name="Picture 6"/>
          <p:cNvPicPr>
            <a:picLocks noChangeAspect="1"/>
          </p:cNvPicPr>
          <p:nvPr/>
        </p:nvPicPr>
        <p:blipFill>
          <a:blip r:embed="rId3"/>
          <a:stretch>
            <a:fillRect/>
          </a:stretch>
        </p:blipFill>
        <p:spPr>
          <a:xfrm>
            <a:off x="1463453" y="3688759"/>
            <a:ext cx="2458989" cy="2772162"/>
          </a:xfrm>
          <a:prstGeom prst="rect">
            <a:avLst/>
          </a:prstGeom>
        </p:spPr>
      </p:pic>
      <p:sp>
        <p:nvSpPr>
          <p:cNvPr id="8" name="Diamond 7"/>
          <p:cNvSpPr/>
          <p:nvPr/>
        </p:nvSpPr>
        <p:spPr>
          <a:xfrm>
            <a:off x="5196933" y="4606737"/>
            <a:ext cx="1806498" cy="1516566"/>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Boat</a:t>
            </a:r>
          </a:p>
          <a:p>
            <a:pPr algn="ctr"/>
            <a:r>
              <a:rPr lang="en-US" sz="2000" dirty="0">
                <a:solidFill>
                  <a:schemeClr val="tx1"/>
                </a:solidFill>
              </a:rPr>
              <a:t>Rental</a:t>
            </a:r>
          </a:p>
        </p:txBody>
      </p:sp>
      <p:cxnSp>
        <p:nvCxnSpPr>
          <p:cNvPr id="9" name="Straight Connector 8"/>
          <p:cNvCxnSpPr>
            <a:stCxn id="8" idx="1"/>
            <a:endCxn id="7" idx="3"/>
          </p:cNvCxnSpPr>
          <p:nvPr/>
        </p:nvCxnSpPr>
        <p:spPr>
          <a:xfrm flipH="1" flipV="1">
            <a:off x="3922442" y="5074840"/>
            <a:ext cx="1274491" cy="290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3"/>
          </p:cNvCxnSpPr>
          <p:nvPr/>
        </p:nvCxnSpPr>
        <p:spPr>
          <a:xfrm flipV="1">
            <a:off x="7003431" y="5074840"/>
            <a:ext cx="1274492" cy="2901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93996" y="4610537"/>
            <a:ext cx="383438" cy="461665"/>
          </a:xfrm>
          <a:prstGeom prst="rect">
            <a:avLst/>
          </a:prstGeom>
          <a:noFill/>
        </p:spPr>
        <p:txBody>
          <a:bodyPr wrap="none" rtlCol="0">
            <a:spAutoFit/>
          </a:bodyPr>
          <a:lstStyle/>
          <a:p>
            <a:r>
              <a:rPr lang="en-US" sz="2400"/>
              <a:t>N</a:t>
            </a:r>
          </a:p>
        </p:txBody>
      </p:sp>
      <p:sp>
        <p:nvSpPr>
          <p:cNvPr id="12" name="TextBox 11"/>
          <p:cNvSpPr txBox="1"/>
          <p:nvPr/>
        </p:nvSpPr>
        <p:spPr>
          <a:xfrm>
            <a:off x="7816135" y="4610537"/>
            <a:ext cx="447558" cy="461665"/>
          </a:xfrm>
          <a:prstGeom prst="rect">
            <a:avLst/>
          </a:prstGeom>
          <a:noFill/>
        </p:spPr>
        <p:txBody>
          <a:bodyPr wrap="none" rtlCol="0">
            <a:spAutoFit/>
          </a:bodyPr>
          <a:lstStyle/>
          <a:p>
            <a:r>
              <a:rPr lang="en-US" sz="2400" dirty="0"/>
              <a:t>M</a:t>
            </a:r>
          </a:p>
        </p:txBody>
      </p:sp>
      <p:sp>
        <p:nvSpPr>
          <p:cNvPr id="13" name="Oval 12"/>
          <p:cNvSpPr/>
          <p:nvPr/>
        </p:nvSpPr>
        <p:spPr>
          <a:xfrm>
            <a:off x="5588619" y="3566096"/>
            <a:ext cx="1014761" cy="512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rdate</a:t>
            </a:r>
            <a:endParaRPr lang="en-US" dirty="0"/>
          </a:p>
        </p:txBody>
      </p:sp>
      <p:cxnSp>
        <p:nvCxnSpPr>
          <p:cNvPr id="15" name="Straight Connector 14"/>
          <p:cNvCxnSpPr>
            <a:stCxn id="13" idx="4"/>
            <a:endCxn id="8" idx="0"/>
          </p:cNvCxnSpPr>
          <p:nvPr/>
        </p:nvCxnSpPr>
        <p:spPr>
          <a:xfrm>
            <a:off x="6096000" y="4078858"/>
            <a:ext cx="4182" cy="5278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869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University DB</a:t>
            </a:r>
          </a:p>
        </p:txBody>
      </p:sp>
      <p:sp>
        <p:nvSpPr>
          <p:cNvPr id="3" name="Content Placeholder 2"/>
          <p:cNvSpPr>
            <a:spLocks noGrp="1"/>
          </p:cNvSpPr>
          <p:nvPr>
            <p:ph idx="1"/>
          </p:nvPr>
        </p:nvSpPr>
        <p:spPr/>
        <p:txBody>
          <a:bodyPr/>
          <a:lstStyle/>
          <a:p>
            <a:r>
              <a:rPr lang="en-US" dirty="0"/>
              <a:t>Build an ER to represent information about a university</a:t>
            </a:r>
          </a:p>
          <a:p>
            <a:r>
              <a:rPr lang="en-US" dirty="0"/>
              <a:t>Data to represent:</a:t>
            </a:r>
          </a:p>
          <a:p>
            <a:pPr lvl="1"/>
            <a:r>
              <a:rPr lang="en-US" dirty="0"/>
              <a:t>Students</a:t>
            </a:r>
          </a:p>
          <a:p>
            <a:pPr lvl="1"/>
            <a:r>
              <a:rPr lang="en-US" dirty="0"/>
              <a:t>Professors</a:t>
            </a:r>
          </a:p>
          <a:p>
            <a:pPr lvl="1"/>
            <a:r>
              <a:rPr lang="en-US" dirty="0"/>
              <a:t>Courses</a:t>
            </a:r>
          </a:p>
          <a:p>
            <a:pPr lvl="1"/>
            <a:r>
              <a:rPr lang="en-US" dirty="0"/>
              <a:t>Course Sections</a:t>
            </a:r>
          </a:p>
          <a:p>
            <a:pPr lvl="1"/>
            <a:r>
              <a:rPr lang="en-US" dirty="0"/>
              <a:t>Student Taking course sections</a:t>
            </a:r>
          </a:p>
          <a:p>
            <a:pPr lvl="1"/>
            <a:r>
              <a:rPr lang="en-US" dirty="0"/>
              <a:t>Professors teaching course sections</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29</a:t>
            </a:fld>
            <a:endParaRPr lang="en-US"/>
          </a:p>
        </p:txBody>
      </p:sp>
    </p:spTree>
    <p:extLst>
      <p:ext uri="{BB962C8B-B14F-4D97-AF65-F5344CB8AC3E}">
        <p14:creationId xmlns:p14="http://schemas.microsoft.com/office/powerpoint/2010/main" val="174276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3200" b="1" dirty="0"/>
              <a:t>Key Question</a:t>
            </a:r>
            <a:r>
              <a:rPr lang="en-US" sz="3200" dirty="0"/>
              <a:t>: </a:t>
            </a:r>
          </a:p>
          <a:p>
            <a:pPr lvl="1"/>
            <a:r>
              <a:rPr lang="en-US" i="1" dirty="0"/>
              <a:t>How do you come up with a good database schema for the problem at hand?</a:t>
            </a:r>
          </a:p>
          <a:p>
            <a:r>
              <a:rPr lang="en-US" dirty="0"/>
              <a:t>Example: Boat rental schema</a:t>
            </a:r>
          </a:p>
          <a:p>
            <a:pPr lvl="1"/>
            <a:r>
              <a:rPr lang="en-US" dirty="0"/>
              <a:t>Solution 1: </a:t>
            </a:r>
          </a:p>
          <a:p>
            <a:pPr lvl="2"/>
            <a:r>
              <a:rPr lang="en-US" dirty="0"/>
              <a:t>Boat(bid serial primary key, </a:t>
            </a:r>
            <a:r>
              <a:rPr lang="en-US" dirty="0" err="1"/>
              <a:t>bsize</a:t>
            </a:r>
            <a:r>
              <a:rPr lang="en-US" dirty="0"/>
              <a:t> </a:t>
            </a:r>
            <a:r>
              <a:rPr lang="en-US" dirty="0" err="1"/>
              <a:t>int</a:t>
            </a:r>
            <a:r>
              <a:rPr lang="en-US" dirty="0"/>
              <a:t>, </a:t>
            </a:r>
            <a:r>
              <a:rPr lang="en-US" dirty="0" err="1"/>
              <a:t>bprice</a:t>
            </a:r>
            <a:r>
              <a:rPr lang="en-US" dirty="0"/>
              <a:t> float, </a:t>
            </a:r>
            <a:r>
              <a:rPr lang="en-US" dirty="0" err="1"/>
              <a:t>bengine</a:t>
            </a:r>
            <a:r>
              <a:rPr lang="en-US" dirty="0"/>
              <a:t> </a:t>
            </a:r>
            <a:r>
              <a:rPr lang="en-US" dirty="0" err="1"/>
              <a:t>int</a:t>
            </a:r>
            <a:r>
              <a:rPr lang="en-US" dirty="0"/>
              <a:t>)</a:t>
            </a:r>
          </a:p>
          <a:p>
            <a:pPr lvl="2"/>
            <a:r>
              <a:rPr lang="en-US" dirty="0"/>
              <a:t>Sailor (</a:t>
            </a:r>
            <a:r>
              <a:rPr lang="en-US" dirty="0" err="1"/>
              <a:t>sid</a:t>
            </a:r>
            <a:r>
              <a:rPr lang="en-US" dirty="0"/>
              <a:t> serial primary key, </a:t>
            </a:r>
            <a:r>
              <a:rPr lang="en-US" dirty="0" err="1"/>
              <a:t>sfirst_name</a:t>
            </a:r>
            <a:r>
              <a:rPr lang="en-US" dirty="0"/>
              <a:t> varchar(20), </a:t>
            </a:r>
            <a:r>
              <a:rPr lang="en-US" dirty="0" err="1"/>
              <a:t>slast_name</a:t>
            </a:r>
            <a:r>
              <a:rPr lang="en-US" dirty="0"/>
              <a:t> varchar(10), sage integer)</a:t>
            </a:r>
          </a:p>
          <a:p>
            <a:pPr lvl="2"/>
            <a:r>
              <a:rPr lang="en-US" dirty="0" err="1"/>
              <a:t>BoatRental</a:t>
            </a:r>
            <a:r>
              <a:rPr lang="en-US" dirty="0"/>
              <a:t>(</a:t>
            </a:r>
            <a:r>
              <a:rPr lang="en-US" dirty="0" err="1"/>
              <a:t>rentalid</a:t>
            </a:r>
            <a:r>
              <a:rPr lang="en-US" dirty="0"/>
              <a:t> serial primary key, bid integer, </a:t>
            </a:r>
            <a:r>
              <a:rPr lang="en-US" dirty="0" err="1"/>
              <a:t>sfirst_name</a:t>
            </a:r>
            <a:r>
              <a:rPr lang="en-US" dirty="0"/>
              <a:t> varchar(20), </a:t>
            </a:r>
            <a:r>
              <a:rPr lang="en-US" dirty="0" err="1"/>
              <a:t>slast_name</a:t>
            </a:r>
            <a:r>
              <a:rPr lang="en-US" dirty="0"/>
              <a:t> varchar(20)</a:t>
            </a:r>
          </a:p>
          <a:p>
            <a:endParaRPr lang="en-US" sz="3200" dirty="0"/>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a:t>
            </a:fld>
            <a:endParaRPr lang="en-US"/>
          </a:p>
        </p:txBody>
      </p:sp>
    </p:spTree>
    <p:extLst>
      <p:ext uri="{BB962C8B-B14F-4D97-AF65-F5344CB8AC3E}">
        <p14:creationId xmlns:p14="http://schemas.microsoft.com/office/powerpoint/2010/main" val="68437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in Relationships</a:t>
            </a:r>
          </a:p>
        </p:txBody>
      </p:sp>
      <p:sp>
        <p:nvSpPr>
          <p:cNvPr id="3" name="Content Placeholder 2"/>
          <p:cNvSpPr>
            <a:spLocks noGrp="1"/>
          </p:cNvSpPr>
          <p:nvPr>
            <p:ph idx="1"/>
          </p:nvPr>
        </p:nvSpPr>
        <p:spPr/>
        <p:txBody>
          <a:bodyPr/>
          <a:lstStyle/>
          <a:p>
            <a:r>
              <a:rPr lang="en-US" dirty="0"/>
              <a:t>Some relationships occur between the same entity</a:t>
            </a:r>
          </a:p>
          <a:p>
            <a:r>
              <a:rPr lang="en-US" dirty="0"/>
              <a:t>Roles are labels on the lines of the relationship</a:t>
            </a:r>
          </a:p>
          <a:p>
            <a:pPr lvl="1"/>
            <a:r>
              <a:rPr lang="en-US" dirty="0"/>
              <a:t>They denote the role of each entity in the relationship</a:t>
            </a:r>
          </a:p>
          <a:p>
            <a:r>
              <a:rPr lang="en-US" dirty="0"/>
              <a:t>Example: Entity: Employee, Relationship: Supervises</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30</a:t>
            </a:fld>
            <a:endParaRPr lang="en-US" dirty="0"/>
          </a:p>
        </p:txBody>
      </p:sp>
      <p:pic>
        <p:nvPicPr>
          <p:cNvPr id="6" name="Picture 5"/>
          <p:cNvPicPr>
            <a:picLocks noChangeAspect="1"/>
          </p:cNvPicPr>
          <p:nvPr/>
        </p:nvPicPr>
        <p:blipFill>
          <a:blip r:embed="rId2"/>
          <a:stretch>
            <a:fillRect/>
          </a:stretch>
        </p:blipFill>
        <p:spPr>
          <a:xfrm>
            <a:off x="2049746" y="4114200"/>
            <a:ext cx="1988854" cy="2242150"/>
          </a:xfrm>
          <a:prstGeom prst="rect">
            <a:avLst/>
          </a:prstGeom>
        </p:spPr>
      </p:pic>
      <p:sp>
        <p:nvSpPr>
          <p:cNvPr id="7" name="Diamond 6"/>
          <p:cNvSpPr/>
          <p:nvPr/>
        </p:nvSpPr>
        <p:spPr>
          <a:xfrm>
            <a:off x="5687695" y="4727305"/>
            <a:ext cx="1750168" cy="1449658"/>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0"/>
          </p:cNvCxnSpPr>
          <p:nvPr/>
        </p:nvCxnSpPr>
        <p:spPr>
          <a:xfrm flipH="1">
            <a:off x="4038600" y="4727305"/>
            <a:ext cx="25241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2"/>
          </p:cNvCxnSpPr>
          <p:nvPr/>
        </p:nvCxnSpPr>
        <p:spPr>
          <a:xfrm flipH="1">
            <a:off x="4038600" y="6176963"/>
            <a:ext cx="25241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9726" y="4130703"/>
            <a:ext cx="1108893" cy="369332"/>
          </a:xfrm>
          <a:prstGeom prst="rect">
            <a:avLst/>
          </a:prstGeom>
          <a:noFill/>
        </p:spPr>
        <p:txBody>
          <a:bodyPr wrap="none" rtlCol="0">
            <a:spAutoFit/>
          </a:bodyPr>
          <a:lstStyle/>
          <a:p>
            <a:r>
              <a:rPr lang="en-US"/>
              <a:t>Employee</a:t>
            </a:r>
          </a:p>
        </p:txBody>
      </p:sp>
      <p:sp>
        <p:nvSpPr>
          <p:cNvPr id="14" name="TextBox 13"/>
          <p:cNvSpPr txBox="1"/>
          <p:nvPr/>
        </p:nvSpPr>
        <p:spPr>
          <a:xfrm>
            <a:off x="2318556" y="4590568"/>
            <a:ext cx="474810" cy="369332"/>
          </a:xfrm>
          <a:prstGeom prst="rect">
            <a:avLst/>
          </a:prstGeom>
          <a:noFill/>
        </p:spPr>
        <p:txBody>
          <a:bodyPr wrap="none" rtlCol="0">
            <a:spAutoFit/>
          </a:bodyPr>
          <a:lstStyle/>
          <a:p>
            <a:r>
              <a:rPr lang="en-US" u="sng" dirty="0" err="1"/>
              <a:t>eid</a:t>
            </a:r>
            <a:endParaRPr lang="en-US" u="sng" dirty="0"/>
          </a:p>
        </p:txBody>
      </p:sp>
      <p:sp>
        <p:nvSpPr>
          <p:cNvPr id="15" name="TextBox 14"/>
          <p:cNvSpPr txBox="1"/>
          <p:nvPr/>
        </p:nvSpPr>
        <p:spPr>
          <a:xfrm>
            <a:off x="2304870" y="4882198"/>
            <a:ext cx="1451231" cy="1477328"/>
          </a:xfrm>
          <a:prstGeom prst="rect">
            <a:avLst/>
          </a:prstGeom>
          <a:noFill/>
        </p:spPr>
        <p:txBody>
          <a:bodyPr wrap="none" rtlCol="0">
            <a:spAutoFit/>
          </a:bodyPr>
          <a:lstStyle/>
          <a:p>
            <a:r>
              <a:rPr lang="en-US" dirty="0"/>
              <a:t>Name</a:t>
            </a:r>
          </a:p>
          <a:p>
            <a:r>
              <a:rPr lang="en-US" dirty="0"/>
              <a:t>   </a:t>
            </a:r>
            <a:r>
              <a:rPr lang="en-US" dirty="0" err="1"/>
              <a:t>first_name</a:t>
            </a:r>
            <a:endParaRPr lang="en-US" dirty="0"/>
          </a:p>
          <a:p>
            <a:r>
              <a:rPr lang="en-US" dirty="0"/>
              <a:t>   </a:t>
            </a:r>
            <a:r>
              <a:rPr lang="en-US" dirty="0" err="1"/>
              <a:t>last_name</a:t>
            </a:r>
            <a:endParaRPr lang="en-US" dirty="0"/>
          </a:p>
          <a:p>
            <a:r>
              <a:rPr lang="en-US" dirty="0" err="1"/>
              <a:t>service_years</a:t>
            </a:r>
            <a:endParaRPr lang="en-US" dirty="0"/>
          </a:p>
          <a:p>
            <a:r>
              <a:rPr lang="en-US" dirty="0"/>
              <a:t>gender</a:t>
            </a:r>
          </a:p>
        </p:txBody>
      </p:sp>
      <p:sp>
        <p:nvSpPr>
          <p:cNvPr id="16" name="TextBox 15"/>
          <p:cNvSpPr txBox="1"/>
          <p:nvPr/>
        </p:nvSpPr>
        <p:spPr>
          <a:xfrm>
            <a:off x="4487842" y="4338842"/>
            <a:ext cx="1470724" cy="369332"/>
          </a:xfrm>
          <a:prstGeom prst="rect">
            <a:avLst/>
          </a:prstGeom>
          <a:noFill/>
        </p:spPr>
        <p:txBody>
          <a:bodyPr wrap="none" rtlCol="0">
            <a:spAutoFit/>
          </a:bodyPr>
          <a:lstStyle/>
          <a:p>
            <a:r>
              <a:rPr lang="en-US"/>
              <a:t>Supervisor_id</a:t>
            </a:r>
            <a:endParaRPr lang="en-US" dirty="0"/>
          </a:p>
        </p:txBody>
      </p:sp>
      <p:sp>
        <p:nvSpPr>
          <p:cNvPr id="17" name="TextBox 16"/>
          <p:cNvSpPr txBox="1"/>
          <p:nvPr/>
        </p:nvSpPr>
        <p:spPr>
          <a:xfrm>
            <a:off x="4487842" y="5769678"/>
            <a:ext cx="1558888" cy="369332"/>
          </a:xfrm>
          <a:prstGeom prst="rect">
            <a:avLst/>
          </a:prstGeom>
          <a:noFill/>
        </p:spPr>
        <p:txBody>
          <a:bodyPr wrap="none" rtlCol="0">
            <a:spAutoFit/>
          </a:bodyPr>
          <a:lstStyle/>
          <a:p>
            <a:r>
              <a:rPr lang="en-US" dirty="0" err="1"/>
              <a:t>Supervised_id</a:t>
            </a:r>
            <a:endParaRPr lang="en-US" dirty="0"/>
          </a:p>
        </p:txBody>
      </p:sp>
      <p:sp>
        <p:nvSpPr>
          <p:cNvPr id="18" name="TextBox 17"/>
          <p:cNvSpPr txBox="1"/>
          <p:nvPr/>
        </p:nvSpPr>
        <p:spPr>
          <a:xfrm>
            <a:off x="4038599" y="4338842"/>
            <a:ext cx="301686" cy="369332"/>
          </a:xfrm>
          <a:prstGeom prst="rect">
            <a:avLst/>
          </a:prstGeom>
          <a:noFill/>
        </p:spPr>
        <p:txBody>
          <a:bodyPr wrap="none" rtlCol="0">
            <a:spAutoFit/>
          </a:bodyPr>
          <a:lstStyle/>
          <a:p>
            <a:r>
              <a:rPr lang="en-US"/>
              <a:t>1</a:t>
            </a:r>
          </a:p>
        </p:txBody>
      </p:sp>
      <p:sp>
        <p:nvSpPr>
          <p:cNvPr id="19" name="TextBox 18"/>
          <p:cNvSpPr txBox="1"/>
          <p:nvPr/>
        </p:nvSpPr>
        <p:spPr>
          <a:xfrm>
            <a:off x="4038470" y="5817197"/>
            <a:ext cx="333746" cy="369332"/>
          </a:xfrm>
          <a:prstGeom prst="rect">
            <a:avLst/>
          </a:prstGeom>
          <a:noFill/>
        </p:spPr>
        <p:txBody>
          <a:bodyPr wrap="none" rtlCol="0">
            <a:spAutoFit/>
          </a:bodyPr>
          <a:lstStyle/>
          <a:p>
            <a:r>
              <a:rPr lang="en-US" dirty="0"/>
              <a:t>N</a:t>
            </a:r>
          </a:p>
        </p:txBody>
      </p:sp>
      <p:sp>
        <p:nvSpPr>
          <p:cNvPr id="20" name="TextBox 19"/>
          <p:cNvSpPr txBox="1"/>
          <p:nvPr/>
        </p:nvSpPr>
        <p:spPr>
          <a:xfrm>
            <a:off x="5958566" y="5255060"/>
            <a:ext cx="1183786" cy="369332"/>
          </a:xfrm>
          <a:prstGeom prst="rect">
            <a:avLst/>
          </a:prstGeom>
          <a:noFill/>
        </p:spPr>
        <p:txBody>
          <a:bodyPr wrap="none" rtlCol="0">
            <a:spAutoFit/>
          </a:bodyPr>
          <a:lstStyle/>
          <a:p>
            <a:r>
              <a:rPr lang="en-US"/>
              <a:t>Supervises</a:t>
            </a:r>
          </a:p>
        </p:txBody>
      </p:sp>
      <p:sp>
        <p:nvSpPr>
          <p:cNvPr id="21" name="TextBox 20"/>
          <p:cNvSpPr txBox="1"/>
          <p:nvPr/>
        </p:nvSpPr>
        <p:spPr>
          <a:xfrm>
            <a:off x="7153768" y="4141254"/>
            <a:ext cx="4213718" cy="1200329"/>
          </a:xfrm>
          <a:prstGeom prst="rect">
            <a:avLst/>
          </a:prstGeom>
          <a:noFill/>
        </p:spPr>
        <p:txBody>
          <a:bodyPr wrap="none" rtlCol="0">
            <a:spAutoFit/>
          </a:bodyPr>
          <a:lstStyle/>
          <a:p>
            <a:r>
              <a:rPr lang="en-US" sz="2400" dirty="0">
                <a:solidFill>
                  <a:srgbClr val="FF0000"/>
                </a:solidFill>
              </a:rPr>
              <a:t>Roles: </a:t>
            </a:r>
          </a:p>
          <a:p>
            <a:r>
              <a:rPr lang="en-US" sz="2400" dirty="0">
                <a:solidFill>
                  <a:srgbClr val="FF0000"/>
                </a:solidFill>
              </a:rPr>
              <a:t>   </a:t>
            </a:r>
            <a:r>
              <a:rPr lang="en-US" sz="2400" dirty="0" err="1">
                <a:solidFill>
                  <a:srgbClr val="FF0000"/>
                </a:solidFill>
              </a:rPr>
              <a:t>Supervisor_id</a:t>
            </a:r>
            <a:r>
              <a:rPr lang="en-US" sz="2400" dirty="0">
                <a:solidFill>
                  <a:srgbClr val="FF0000"/>
                </a:solidFill>
              </a:rPr>
              <a:t> : the supervisor</a:t>
            </a:r>
          </a:p>
          <a:p>
            <a:r>
              <a:rPr lang="en-US" sz="2400" dirty="0">
                <a:solidFill>
                  <a:srgbClr val="FF0000"/>
                </a:solidFill>
              </a:rPr>
              <a:t>   </a:t>
            </a:r>
            <a:r>
              <a:rPr lang="en-US" sz="2400" dirty="0" err="1">
                <a:solidFill>
                  <a:srgbClr val="FF0000"/>
                </a:solidFill>
              </a:rPr>
              <a:t>Supervised_id</a:t>
            </a:r>
            <a:r>
              <a:rPr lang="en-US" sz="2400" dirty="0">
                <a:solidFill>
                  <a:srgbClr val="FF0000"/>
                </a:solidFill>
              </a:rPr>
              <a:t>: the supervised </a:t>
            </a:r>
          </a:p>
        </p:txBody>
      </p:sp>
    </p:spTree>
    <p:extLst>
      <p:ext uri="{BB962C8B-B14F-4D97-AF65-F5344CB8AC3E}">
        <p14:creationId xmlns:p14="http://schemas.microsoft.com/office/powerpoint/2010/main" val="93911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in relationships</a:t>
            </a:r>
          </a:p>
        </p:txBody>
      </p:sp>
      <p:sp>
        <p:nvSpPr>
          <p:cNvPr id="3" name="Content Placeholder 2"/>
          <p:cNvSpPr>
            <a:spLocks noGrp="1"/>
          </p:cNvSpPr>
          <p:nvPr>
            <p:ph idx="1"/>
          </p:nvPr>
        </p:nvSpPr>
        <p:spPr/>
        <p:txBody>
          <a:bodyPr>
            <a:normAutofit fontScale="92500" lnSpcReduction="10000"/>
          </a:bodyPr>
          <a:lstStyle/>
          <a:p>
            <a:r>
              <a:rPr lang="en-US" dirty="0"/>
              <a:t>It is often useful to indicate how many elements from a given entity participate in a relationship </a:t>
            </a:r>
            <a:r>
              <a:rPr lang="mr-IN" dirty="0"/>
              <a:t>–</a:t>
            </a:r>
            <a:r>
              <a:rPr lang="en-US" dirty="0"/>
              <a:t> </a:t>
            </a:r>
            <a:r>
              <a:rPr lang="en-US" i="1" dirty="0"/>
              <a:t>avoid inconsistencies </a:t>
            </a:r>
          </a:p>
          <a:p>
            <a:r>
              <a:rPr lang="en-US" b="1" dirty="0"/>
              <a:t>Partial participation</a:t>
            </a:r>
            <a:r>
              <a:rPr lang="en-US" dirty="0"/>
              <a:t>: not all elements from entity A participate </a:t>
            </a:r>
          </a:p>
          <a:p>
            <a:r>
              <a:rPr lang="en-US" b="1" dirty="0"/>
              <a:t>Total participation</a:t>
            </a:r>
            <a:r>
              <a:rPr lang="en-US" dirty="0"/>
              <a:t>: all elements from entity A participate</a:t>
            </a:r>
          </a:p>
          <a:p>
            <a:r>
              <a:rPr lang="en-US" u="sng" dirty="0"/>
              <a:t>Example 1</a:t>
            </a:r>
            <a:r>
              <a:rPr lang="en-US" dirty="0"/>
              <a:t>: Credit cards and person </a:t>
            </a:r>
          </a:p>
          <a:p>
            <a:pPr lvl="1"/>
            <a:r>
              <a:rPr lang="en-US" dirty="0"/>
              <a:t>Credit card must have total participation </a:t>
            </a:r>
            <a:r>
              <a:rPr lang="mr-IN" dirty="0"/>
              <a:t>–</a:t>
            </a:r>
            <a:r>
              <a:rPr lang="en-US" dirty="0"/>
              <a:t> you cannot have a credit card without an owner</a:t>
            </a:r>
          </a:p>
          <a:p>
            <a:r>
              <a:rPr lang="en-US" u="sng" dirty="0"/>
              <a:t>Example 2</a:t>
            </a:r>
            <a:r>
              <a:rPr lang="en-US" dirty="0"/>
              <a:t>: Boat and sailor</a:t>
            </a:r>
          </a:p>
          <a:p>
            <a:pPr lvl="1"/>
            <a:r>
              <a:rPr lang="en-US" dirty="0"/>
              <a:t>It is possible that some sailors have not rented a boat</a:t>
            </a:r>
          </a:p>
          <a:p>
            <a:pPr lvl="1"/>
            <a:r>
              <a:rPr lang="en-US" dirty="0"/>
              <a:t>It is also possible that a given boat has not been rented</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31</a:t>
            </a:fld>
            <a:endParaRPr lang="en-US"/>
          </a:p>
        </p:txBody>
      </p:sp>
    </p:spTree>
    <p:extLst>
      <p:ext uri="{BB962C8B-B14F-4D97-AF65-F5344CB8AC3E}">
        <p14:creationId xmlns:p14="http://schemas.microsoft.com/office/powerpoint/2010/main" val="106218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 for participation</a:t>
            </a:r>
          </a:p>
        </p:txBody>
      </p:sp>
      <p:sp>
        <p:nvSpPr>
          <p:cNvPr id="3" name="Content Placeholder 2"/>
          <p:cNvSpPr>
            <a:spLocks noGrp="1"/>
          </p:cNvSpPr>
          <p:nvPr>
            <p:ph idx="1"/>
          </p:nvPr>
        </p:nvSpPr>
        <p:spPr/>
        <p:txBody>
          <a:bodyPr/>
          <a:lstStyle/>
          <a:p>
            <a:r>
              <a:rPr lang="en-US" dirty="0"/>
              <a:t>Total participation is denoted by:</a:t>
            </a:r>
          </a:p>
          <a:p>
            <a:pPr lvl="1"/>
            <a:r>
              <a:rPr lang="en-US" b="1" dirty="0"/>
              <a:t>Double line in relationship to entity </a:t>
            </a:r>
          </a:p>
          <a:p>
            <a:r>
              <a:rPr lang="en-US" dirty="0"/>
              <a:t>Otherwise, participation is partial</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32</a:t>
            </a:fld>
            <a:endParaRPr lang="en-US"/>
          </a:p>
        </p:txBody>
      </p:sp>
      <p:pic>
        <p:nvPicPr>
          <p:cNvPr id="6" name="Picture 5"/>
          <p:cNvPicPr>
            <a:picLocks noChangeAspect="1"/>
          </p:cNvPicPr>
          <p:nvPr/>
        </p:nvPicPr>
        <p:blipFill>
          <a:blip r:embed="rId2"/>
          <a:stretch>
            <a:fillRect/>
          </a:stretch>
        </p:blipFill>
        <p:spPr>
          <a:xfrm>
            <a:off x="3194486" y="3952624"/>
            <a:ext cx="1973055" cy="2224339"/>
          </a:xfrm>
          <a:prstGeom prst="rect">
            <a:avLst/>
          </a:prstGeom>
        </p:spPr>
      </p:pic>
      <p:pic>
        <p:nvPicPr>
          <p:cNvPr id="7" name="Picture 6"/>
          <p:cNvPicPr>
            <a:picLocks noChangeAspect="1"/>
          </p:cNvPicPr>
          <p:nvPr/>
        </p:nvPicPr>
        <p:blipFill>
          <a:blip r:embed="rId2"/>
          <a:stretch>
            <a:fillRect/>
          </a:stretch>
        </p:blipFill>
        <p:spPr>
          <a:xfrm>
            <a:off x="7689385" y="3952624"/>
            <a:ext cx="1804639" cy="2210329"/>
          </a:xfrm>
          <a:prstGeom prst="rect">
            <a:avLst/>
          </a:prstGeom>
        </p:spPr>
      </p:pic>
      <p:sp>
        <p:nvSpPr>
          <p:cNvPr id="8" name="Diamond 7"/>
          <p:cNvSpPr/>
          <p:nvPr/>
        </p:nvSpPr>
        <p:spPr>
          <a:xfrm>
            <a:off x="5882437" y="4154636"/>
            <a:ext cx="1448824" cy="914400"/>
          </a:xfrm>
          <a:prstGeom prst="diamond">
            <a:avLst/>
          </a:prstGeom>
          <a:solidFill>
            <a:schemeClr val="accent1">
              <a:lumMod val="40000"/>
              <a:lumOff val="60000"/>
            </a:schemeClr>
          </a:solidFill>
          <a:ln w="1587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11" idx="1"/>
          </p:cNvCxnSpPr>
          <p:nvPr/>
        </p:nvCxnSpPr>
        <p:spPr>
          <a:xfrm flipH="1">
            <a:off x="5138874" y="4611836"/>
            <a:ext cx="7435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3"/>
          </p:cNvCxnSpPr>
          <p:nvPr/>
        </p:nvCxnSpPr>
        <p:spPr>
          <a:xfrm flipV="1">
            <a:off x="7331261" y="4604832"/>
            <a:ext cx="358124" cy="7004"/>
          </a:xfrm>
          <a:prstGeom prst="line">
            <a:avLst/>
          </a:prstGeom>
          <a:ln w="60325" cmpd="dbl"/>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95760" y="4242504"/>
            <a:ext cx="1160940" cy="369332"/>
          </a:xfrm>
          <a:prstGeom prst="rect">
            <a:avLst/>
          </a:prstGeom>
          <a:noFill/>
        </p:spPr>
        <p:txBody>
          <a:bodyPr wrap="square" rtlCol="0">
            <a:spAutoFit/>
          </a:bodyPr>
          <a:lstStyle/>
          <a:p>
            <a:r>
              <a:rPr lang="en-US"/>
              <a:t>1</a:t>
            </a:r>
          </a:p>
        </p:txBody>
      </p:sp>
      <p:sp>
        <p:nvSpPr>
          <p:cNvPr id="12" name="TextBox 11"/>
          <p:cNvSpPr txBox="1"/>
          <p:nvPr/>
        </p:nvSpPr>
        <p:spPr>
          <a:xfrm>
            <a:off x="7359480" y="4221543"/>
            <a:ext cx="333746" cy="369332"/>
          </a:xfrm>
          <a:prstGeom prst="rect">
            <a:avLst/>
          </a:prstGeom>
          <a:noFill/>
        </p:spPr>
        <p:txBody>
          <a:bodyPr wrap="none" rtlCol="0">
            <a:spAutoFit/>
          </a:bodyPr>
          <a:lstStyle/>
          <a:p>
            <a:r>
              <a:rPr lang="en-US" dirty="0"/>
              <a:t>N</a:t>
            </a:r>
          </a:p>
        </p:txBody>
      </p:sp>
      <p:sp>
        <p:nvSpPr>
          <p:cNvPr id="13" name="TextBox 12"/>
          <p:cNvSpPr txBox="1"/>
          <p:nvPr/>
        </p:nvSpPr>
        <p:spPr>
          <a:xfrm flipH="1">
            <a:off x="3824730" y="3952624"/>
            <a:ext cx="1012905" cy="369332"/>
          </a:xfrm>
          <a:prstGeom prst="rect">
            <a:avLst/>
          </a:prstGeom>
          <a:noFill/>
        </p:spPr>
        <p:txBody>
          <a:bodyPr wrap="square" rtlCol="0">
            <a:spAutoFit/>
          </a:bodyPr>
          <a:lstStyle/>
          <a:p>
            <a:r>
              <a:rPr lang="en-US"/>
              <a:t>Person</a:t>
            </a:r>
            <a:endParaRPr lang="en-US" dirty="0"/>
          </a:p>
        </p:txBody>
      </p:sp>
      <p:sp>
        <p:nvSpPr>
          <p:cNvPr id="14" name="TextBox 13"/>
          <p:cNvSpPr txBox="1"/>
          <p:nvPr/>
        </p:nvSpPr>
        <p:spPr>
          <a:xfrm>
            <a:off x="8017938" y="3990225"/>
            <a:ext cx="1185324" cy="369332"/>
          </a:xfrm>
          <a:prstGeom prst="rect">
            <a:avLst/>
          </a:prstGeom>
          <a:noFill/>
        </p:spPr>
        <p:txBody>
          <a:bodyPr wrap="none" rtlCol="0">
            <a:spAutoFit/>
          </a:bodyPr>
          <a:lstStyle/>
          <a:p>
            <a:r>
              <a:rPr lang="en-US"/>
              <a:t>CreditCard</a:t>
            </a:r>
            <a:endParaRPr lang="en-US" dirty="0"/>
          </a:p>
        </p:txBody>
      </p:sp>
      <p:sp>
        <p:nvSpPr>
          <p:cNvPr id="15" name="TextBox 14"/>
          <p:cNvSpPr txBox="1"/>
          <p:nvPr/>
        </p:nvSpPr>
        <p:spPr>
          <a:xfrm>
            <a:off x="6246666" y="4436226"/>
            <a:ext cx="713657" cy="369332"/>
          </a:xfrm>
          <a:prstGeom prst="rect">
            <a:avLst/>
          </a:prstGeom>
          <a:noFill/>
        </p:spPr>
        <p:txBody>
          <a:bodyPr wrap="none" rtlCol="0">
            <a:spAutoFit/>
          </a:bodyPr>
          <a:lstStyle/>
          <a:p>
            <a:r>
              <a:rPr lang="en-US" dirty="0"/>
              <a:t>Owns</a:t>
            </a:r>
          </a:p>
        </p:txBody>
      </p:sp>
      <p:sp>
        <p:nvSpPr>
          <p:cNvPr id="16" name="TextBox 15"/>
          <p:cNvSpPr txBox="1"/>
          <p:nvPr/>
        </p:nvSpPr>
        <p:spPr>
          <a:xfrm>
            <a:off x="1313363" y="5452946"/>
            <a:ext cx="1373581" cy="646331"/>
          </a:xfrm>
          <a:prstGeom prst="rect">
            <a:avLst/>
          </a:prstGeom>
          <a:noFill/>
        </p:spPr>
        <p:txBody>
          <a:bodyPr wrap="none" rtlCol="0">
            <a:spAutoFit/>
          </a:bodyPr>
          <a:lstStyle/>
          <a:p>
            <a:r>
              <a:rPr lang="en-US" dirty="0"/>
              <a:t>Partial</a:t>
            </a:r>
          </a:p>
          <a:p>
            <a:r>
              <a:rPr lang="en-US" dirty="0"/>
              <a:t>Participation</a:t>
            </a:r>
          </a:p>
        </p:txBody>
      </p:sp>
      <p:cxnSp>
        <p:nvCxnSpPr>
          <p:cNvPr id="18" name="Straight Arrow Connector 17"/>
          <p:cNvCxnSpPr>
            <a:stCxn id="16" idx="0"/>
          </p:cNvCxnSpPr>
          <p:nvPr/>
        </p:nvCxnSpPr>
        <p:spPr>
          <a:xfrm flipV="1">
            <a:off x="2000154" y="5064794"/>
            <a:ext cx="1194332" cy="3881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95053" y="5159864"/>
            <a:ext cx="1194332" cy="3881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25665" y="5438368"/>
            <a:ext cx="1373581" cy="646331"/>
          </a:xfrm>
          <a:prstGeom prst="rect">
            <a:avLst/>
          </a:prstGeom>
          <a:noFill/>
        </p:spPr>
        <p:txBody>
          <a:bodyPr wrap="none" rtlCol="0">
            <a:spAutoFit/>
          </a:bodyPr>
          <a:lstStyle/>
          <a:p>
            <a:r>
              <a:rPr lang="en-US" dirty="0"/>
              <a:t>Total</a:t>
            </a:r>
          </a:p>
          <a:p>
            <a:r>
              <a:rPr lang="en-US" dirty="0"/>
              <a:t>Participation</a:t>
            </a:r>
          </a:p>
        </p:txBody>
      </p:sp>
    </p:spTree>
    <p:extLst>
      <p:ext uri="{BB962C8B-B14F-4D97-AF65-F5344CB8AC3E}">
        <p14:creationId xmlns:p14="http://schemas.microsoft.com/office/powerpoint/2010/main" val="1785924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 for participation (2)</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33</a:t>
            </a:fld>
            <a:endParaRPr lang="en-US"/>
          </a:p>
        </p:txBody>
      </p:sp>
      <p:pic>
        <p:nvPicPr>
          <p:cNvPr id="6" name="Picture 5"/>
          <p:cNvPicPr>
            <a:picLocks noChangeAspect="1"/>
          </p:cNvPicPr>
          <p:nvPr/>
        </p:nvPicPr>
        <p:blipFill>
          <a:blip r:embed="rId2"/>
          <a:stretch>
            <a:fillRect/>
          </a:stretch>
        </p:blipFill>
        <p:spPr>
          <a:xfrm>
            <a:off x="2661709" y="2657606"/>
            <a:ext cx="1973055" cy="2224339"/>
          </a:xfrm>
          <a:prstGeom prst="rect">
            <a:avLst/>
          </a:prstGeom>
        </p:spPr>
      </p:pic>
      <p:pic>
        <p:nvPicPr>
          <p:cNvPr id="7" name="Picture 6"/>
          <p:cNvPicPr>
            <a:picLocks noChangeAspect="1"/>
          </p:cNvPicPr>
          <p:nvPr/>
        </p:nvPicPr>
        <p:blipFill>
          <a:blip r:embed="rId2"/>
          <a:stretch>
            <a:fillRect/>
          </a:stretch>
        </p:blipFill>
        <p:spPr>
          <a:xfrm>
            <a:off x="7156608" y="2657606"/>
            <a:ext cx="1804639" cy="2210329"/>
          </a:xfrm>
          <a:prstGeom prst="rect">
            <a:avLst/>
          </a:prstGeom>
        </p:spPr>
      </p:pic>
      <p:sp>
        <p:nvSpPr>
          <p:cNvPr id="8" name="Diamond 7"/>
          <p:cNvSpPr/>
          <p:nvPr/>
        </p:nvSpPr>
        <p:spPr>
          <a:xfrm>
            <a:off x="5349660" y="2859618"/>
            <a:ext cx="1448824" cy="91440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11" idx="1"/>
          </p:cNvCxnSpPr>
          <p:nvPr/>
        </p:nvCxnSpPr>
        <p:spPr>
          <a:xfrm flipH="1">
            <a:off x="4606097" y="3316818"/>
            <a:ext cx="7435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3"/>
          </p:cNvCxnSpPr>
          <p:nvPr/>
        </p:nvCxnSpPr>
        <p:spPr>
          <a:xfrm flipV="1">
            <a:off x="6798484" y="3309814"/>
            <a:ext cx="358124" cy="70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62983" y="2947486"/>
            <a:ext cx="1160940" cy="369332"/>
          </a:xfrm>
          <a:prstGeom prst="rect">
            <a:avLst/>
          </a:prstGeom>
          <a:noFill/>
        </p:spPr>
        <p:txBody>
          <a:bodyPr wrap="square" rtlCol="0">
            <a:spAutoFit/>
          </a:bodyPr>
          <a:lstStyle/>
          <a:p>
            <a:r>
              <a:rPr lang="en-US" dirty="0"/>
              <a:t>N</a:t>
            </a:r>
          </a:p>
        </p:txBody>
      </p:sp>
      <p:sp>
        <p:nvSpPr>
          <p:cNvPr id="12" name="TextBox 11"/>
          <p:cNvSpPr txBox="1"/>
          <p:nvPr/>
        </p:nvSpPr>
        <p:spPr>
          <a:xfrm>
            <a:off x="6826703" y="2926525"/>
            <a:ext cx="381836" cy="369332"/>
          </a:xfrm>
          <a:prstGeom prst="rect">
            <a:avLst/>
          </a:prstGeom>
          <a:noFill/>
        </p:spPr>
        <p:txBody>
          <a:bodyPr wrap="none" rtlCol="0">
            <a:spAutoFit/>
          </a:bodyPr>
          <a:lstStyle/>
          <a:p>
            <a:r>
              <a:rPr lang="en-US" dirty="0"/>
              <a:t>M</a:t>
            </a:r>
          </a:p>
        </p:txBody>
      </p:sp>
      <p:sp>
        <p:nvSpPr>
          <p:cNvPr id="13" name="TextBox 12"/>
          <p:cNvSpPr txBox="1"/>
          <p:nvPr/>
        </p:nvSpPr>
        <p:spPr>
          <a:xfrm flipH="1">
            <a:off x="3291954" y="2657606"/>
            <a:ext cx="712564" cy="369332"/>
          </a:xfrm>
          <a:prstGeom prst="rect">
            <a:avLst/>
          </a:prstGeom>
          <a:noFill/>
        </p:spPr>
        <p:txBody>
          <a:bodyPr wrap="square" rtlCol="0">
            <a:spAutoFit/>
          </a:bodyPr>
          <a:lstStyle/>
          <a:p>
            <a:r>
              <a:rPr lang="en-US" dirty="0"/>
              <a:t>Part</a:t>
            </a:r>
          </a:p>
        </p:txBody>
      </p:sp>
      <p:sp>
        <p:nvSpPr>
          <p:cNvPr id="14" name="TextBox 13"/>
          <p:cNvSpPr txBox="1"/>
          <p:nvPr/>
        </p:nvSpPr>
        <p:spPr>
          <a:xfrm>
            <a:off x="7662747" y="2695207"/>
            <a:ext cx="957313" cy="369332"/>
          </a:xfrm>
          <a:prstGeom prst="rect">
            <a:avLst/>
          </a:prstGeom>
          <a:noFill/>
        </p:spPr>
        <p:txBody>
          <a:bodyPr wrap="none" rtlCol="0">
            <a:spAutoFit/>
          </a:bodyPr>
          <a:lstStyle/>
          <a:p>
            <a:r>
              <a:rPr lang="en-US" dirty="0"/>
              <a:t>Supplier</a:t>
            </a:r>
          </a:p>
        </p:txBody>
      </p:sp>
      <p:sp>
        <p:nvSpPr>
          <p:cNvPr id="15" name="TextBox 14"/>
          <p:cNvSpPr txBox="1"/>
          <p:nvPr/>
        </p:nvSpPr>
        <p:spPr>
          <a:xfrm>
            <a:off x="5590606" y="3141208"/>
            <a:ext cx="966931" cy="369332"/>
          </a:xfrm>
          <a:prstGeom prst="rect">
            <a:avLst/>
          </a:prstGeom>
          <a:noFill/>
        </p:spPr>
        <p:txBody>
          <a:bodyPr wrap="none" rtlCol="0">
            <a:spAutoFit/>
          </a:bodyPr>
          <a:lstStyle/>
          <a:p>
            <a:r>
              <a:rPr lang="en-US"/>
              <a:t>Supplies</a:t>
            </a:r>
          </a:p>
        </p:txBody>
      </p:sp>
      <p:sp>
        <p:nvSpPr>
          <p:cNvPr id="16" name="TextBox 15"/>
          <p:cNvSpPr txBox="1"/>
          <p:nvPr/>
        </p:nvSpPr>
        <p:spPr>
          <a:xfrm>
            <a:off x="4811754" y="5434482"/>
            <a:ext cx="2635978" cy="461665"/>
          </a:xfrm>
          <a:prstGeom prst="rect">
            <a:avLst/>
          </a:prstGeom>
          <a:noFill/>
        </p:spPr>
        <p:txBody>
          <a:bodyPr wrap="none" rtlCol="0">
            <a:spAutoFit/>
          </a:bodyPr>
          <a:lstStyle/>
          <a:p>
            <a:r>
              <a:rPr lang="en-US" sz="2400"/>
              <a:t>Partial Participation</a:t>
            </a:r>
          </a:p>
        </p:txBody>
      </p:sp>
      <p:cxnSp>
        <p:nvCxnSpPr>
          <p:cNvPr id="18" name="Straight Arrow Connector 17"/>
          <p:cNvCxnSpPr>
            <a:stCxn id="16" idx="1"/>
          </p:cNvCxnSpPr>
          <p:nvPr/>
        </p:nvCxnSpPr>
        <p:spPr>
          <a:xfrm flipH="1" flipV="1">
            <a:off x="3769112" y="4914985"/>
            <a:ext cx="1042642" cy="75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a:endCxn id="7" idx="2"/>
          </p:cNvCxnSpPr>
          <p:nvPr/>
        </p:nvCxnSpPr>
        <p:spPr>
          <a:xfrm flipV="1">
            <a:off x="7447732" y="4867935"/>
            <a:ext cx="611196" cy="797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02796" y="1488089"/>
            <a:ext cx="9706824" cy="830997"/>
          </a:xfrm>
          <a:prstGeom prst="rect">
            <a:avLst/>
          </a:prstGeom>
          <a:noFill/>
        </p:spPr>
        <p:txBody>
          <a:bodyPr wrap="none" rtlCol="0">
            <a:spAutoFit/>
          </a:bodyPr>
          <a:lstStyle/>
          <a:p>
            <a:r>
              <a:rPr lang="en-US" sz="2400" dirty="0"/>
              <a:t>In </a:t>
            </a:r>
            <a:r>
              <a:rPr lang="en-US" sz="2400"/>
              <a:t>this example, </a:t>
            </a:r>
            <a:r>
              <a:rPr lang="en-US" sz="2400" dirty="0"/>
              <a:t>some parts might not be supplied by anyone at the moment</a:t>
            </a:r>
          </a:p>
          <a:p>
            <a:r>
              <a:rPr lang="en-US" sz="2400" dirty="0"/>
              <a:t>Also, some suppliers might not supply anything (e.g., went out of business)</a:t>
            </a:r>
          </a:p>
        </p:txBody>
      </p:sp>
    </p:spTree>
    <p:extLst>
      <p:ext uri="{BB962C8B-B14F-4D97-AF65-F5344CB8AC3E}">
        <p14:creationId xmlns:p14="http://schemas.microsoft.com/office/powerpoint/2010/main" val="1495860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Entities </a:t>
            </a:r>
          </a:p>
        </p:txBody>
      </p:sp>
      <p:sp>
        <p:nvSpPr>
          <p:cNvPr id="5" name="Content Placeholder 4"/>
          <p:cNvSpPr>
            <a:spLocks noGrp="1"/>
          </p:cNvSpPr>
          <p:nvPr>
            <p:ph idx="1"/>
          </p:nvPr>
        </p:nvSpPr>
        <p:spPr/>
        <p:txBody>
          <a:bodyPr/>
          <a:lstStyle/>
          <a:p>
            <a:r>
              <a:rPr lang="en-US" dirty="0"/>
              <a:t>Sometimes an entity A cannot exists unless it is in relationship with another entity B</a:t>
            </a:r>
          </a:p>
          <a:p>
            <a:r>
              <a:rPr lang="en-US" dirty="0"/>
              <a:t>Example 1: Payments for a loan: the payment cannot exist without the loan</a:t>
            </a:r>
          </a:p>
          <a:p>
            <a:r>
              <a:rPr lang="en-US" dirty="0"/>
              <a:t>Example 2: Sections for a course: the section cannot exist without the course</a:t>
            </a:r>
          </a:p>
          <a:p>
            <a:r>
              <a:rPr lang="en-US" dirty="0"/>
              <a:t>These entities are often called </a:t>
            </a:r>
            <a:r>
              <a:rPr lang="en-US" b="1" dirty="0"/>
              <a:t>weak entities</a:t>
            </a:r>
          </a:p>
          <a:p>
            <a:pPr lvl="1"/>
            <a:r>
              <a:rPr lang="en-US" dirty="0"/>
              <a:t>They cannot exist on their own</a:t>
            </a:r>
          </a:p>
        </p:txBody>
      </p:sp>
      <p:sp>
        <p:nvSpPr>
          <p:cNvPr id="3" name="Footer Placeholder 2"/>
          <p:cNvSpPr>
            <a:spLocks noGrp="1"/>
          </p:cNvSpPr>
          <p:nvPr>
            <p:ph type="ftr" sz="quarter" idx="11"/>
          </p:nvPr>
        </p:nvSpPr>
        <p:spPr/>
        <p:txBody>
          <a:bodyPr/>
          <a:lstStyle/>
          <a:p>
            <a:r>
              <a:rPr lang="en-US"/>
              <a:t>M. Rodriguez-Martinez</a:t>
            </a:r>
          </a:p>
        </p:txBody>
      </p:sp>
      <p:sp>
        <p:nvSpPr>
          <p:cNvPr id="4" name="Slide Number Placeholder 3"/>
          <p:cNvSpPr>
            <a:spLocks noGrp="1"/>
          </p:cNvSpPr>
          <p:nvPr>
            <p:ph type="sldNum" sz="quarter" idx="12"/>
          </p:nvPr>
        </p:nvSpPr>
        <p:spPr/>
        <p:txBody>
          <a:bodyPr/>
          <a:lstStyle/>
          <a:p>
            <a:fld id="{6F451384-4C66-B349-8C70-9DABC03CBBE7}" type="slidenum">
              <a:rPr lang="en-US" smtClean="0"/>
              <a:t>34</a:t>
            </a:fld>
            <a:endParaRPr lang="en-US"/>
          </a:p>
        </p:txBody>
      </p:sp>
    </p:spTree>
    <p:extLst>
      <p:ext uri="{BB962C8B-B14F-4D97-AF65-F5344CB8AC3E}">
        <p14:creationId xmlns:p14="http://schemas.microsoft.com/office/powerpoint/2010/main" val="1941693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weak entities</a:t>
            </a:r>
          </a:p>
        </p:txBody>
      </p:sp>
      <p:sp>
        <p:nvSpPr>
          <p:cNvPr id="3" name="Content Placeholder 2"/>
          <p:cNvSpPr>
            <a:spLocks noGrp="1"/>
          </p:cNvSpPr>
          <p:nvPr>
            <p:ph idx="1"/>
          </p:nvPr>
        </p:nvSpPr>
        <p:spPr/>
        <p:txBody>
          <a:bodyPr/>
          <a:lstStyle/>
          <a:p>
            <a:r>
              <a:rPr lang="en-US" dirty="0"/>
              <a:t>You can represent a weak entities through a relationship with total participation by adding double line to diamond</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35</a:t>
            </a:fld>
            <a:endParaRPr lang="en-US"/>
          </a:p>
        </p:txBody>
      </p:sp>
      <p:pic>
        <p:nvPicPr>
          <p:cNvPr id="6" name="Picture 5"/>
          <p:cNvPicPr>
            <a:picLocks noChangeAspect="1"/>
          </p:cNvPicPr>
          <p:nvPr/>
        </p:nvPicPr>
        <p:blipFill>
          <a:blip r:embed="rId2"/>
          <a:stretch>
            <a:fillRect/>
          </a:stretch>
        </p:blipFill>
        <p:spPr>
          <a:xfrm>
            <a:off x="3042086" y="3406524"/>
            <a:ext cx="1973055" cy="2224339"/>
          </a:xfrm>
          <a:prstGeom prst="rect">
            <a:avLst/>
          </a:prstGeom>
        </p:spPr>
      </p:pic>
      <p:pic>
        <p:nvPicPr>
          <p:cNvPr id="7" name="Picture 6"/>
          <p:cNvPicPr>
            <a:picLocks noChangeAspect="1"/>
          </p:cNvPicPr>
          <p:nvPr/>
        </p:nvPicPr>
        <p:blipFill>
          <a:blip r:embed="rId2"/>
          <a:stretch>
            <a:fillRect/>
          </a:stretch>
        </p:blipFill>
        <p:spPr>
          <a:xfrm>
            <a:off x="7835900" y="3420534"/>
            <a:ext cx="1804639" cy="2210329"/>
          </a:xfrm>
          <a:prstGeom prst="rect">
            <a:avLst/>
          </a:prstGeom>
        </p:spPr>
      </p:pic>
      <p:sp>
        <p:nvSpPr>
          <p:cNvPr id="8" name="Diamond 7"/>
          <p:cNvSpPr/>
          <p:nvPr/>
        </p:nvSpPr>
        <p:spPr>
          <a:xfrm>
            <a:off x="5730037" y="3608536"/>
            <a:ext cx="1448824" cy="914400"/>
          </a:xfrm>
          <a:prstGeom prst="diamond">
            <a:avLst/>
          </a:prstGeom>
          <a:solidFill>
            <a:schemeClr val="accent1">
              <a:lumMod val="40000"/>
              <a:lumOff val="60000"/>
            </a:schemeClr>
          </a:solid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1"/>
          </p:cNvCxnSpPr>
          <p:nvPr/>
        </p:nvCxnSpPr>
        <p:spPr>
          <a:xfrm flipH="1">
            <a:off x="4988298" y="4065736"/>
            <a:ext cx="741739" cy="1349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224783" y="4052805"/>
            <a:ext cx="611117" cy="12931"/>
          </a:xfrm>
          <a:prstGeom prst="line">
            <a:avLst/>
          </a:prstGeom>
          <a:ln w="60325" cmpd="dbl"/>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43360" y="3696404"/>
            <a:ext cx="1160940" cy="369332"/>
          </a:xfrm>
          <a:prstGeom prst="rect">
            <a:avLst/>
          </a:prstGeom>
          <a:noFill/>
        </p:spPr>
        <p:txBody>
          <a:bodyPr wrap="square" rtlCol="0">
            <a:spAutoFit/>
          </a:bodyPr>
          <a:lstStyle/>
          <a:p>
            <a:r>
              <a:rPr lang="en-US"/>
              <a:t>1</a:t>
            </a:r>
          </a:p>
        </p:txBody>
      </p:sp>
      <p:sp>
        <p:nvSpPr>
          <p:cNvPr id="12" name="TextBox 11"/>
          <p:cNvSpPr txBox="1"/>
          <p:nvPr/>
        </p:nvSpPr>
        <p:spPr>
          <a:xfrm>
            <a:off x="7509548" y="3714849"/>
            <a:ext cx="333746" cy="369332"/>
          </a:xfrm>
          <a:prstGeom prst="rect">
            <a:avLst/>
          </a:prstGeom>
          <a:noFill/>
        </p:spPr>
        <p:txBody>
          <a:bodyPr wrap="none" rtlCol="0">
            <a:spAutoFit/>
          </a:bodyPr>
          <a:lstStyle/>
          <a:p>
            <a:r>
              <a:rPr lang="en-US" dirty="0"/>
              <a:t>N</a:t>
            </a:r>
          </a:p>
        </p:txBody>
      </p:sp>
      <p:sp>
        <p:nvSpPr>
          <p:cNvPr id="13" name="TextBox 12"/>
          <p:cNvSpPr txBox="1"/>
          <p:nvPr/>
        </p:nvSpPr>
        <p:spPr>
          <a:xfrm flipH="1">
            <a:off x="3672330" y="3406524"/>
            <a:ext cx="1012905" cy="369332"/>
          </a:xfrm>
          <a:prstGeom prst="rect">
            <a:avLst/>
          </a:prstGeom>
          <a:noFill/>
        </p:spPr>
        <p:txBody>
          <a:bodyPr wrap="square" rtlCol="0">
            <a:spAutoFit/>
          </a:bodyPr>
          <a:lstStyle/>
          <a:p>
            <a:r>
              <a:rPr lang="en-US" dirty="0"/>
              <a:t>Loan</a:t>
            </a:r>
          </a:p>
        </p:txBody>
      </p:sp>
      <p:sp>
        <p:nvSpPr>
          <p:cNvPr id="14" name="TextBox 13"/>
          <p:cNvSpPr txBox="1"/>
          <p:nvPr/>
        </p:nvSpPr>
        <p:spPr>
          <a:xfrm>
            <a:off x="8235453" y="3456911"/>
            <a:ext cx="1005532" cy="369332"/>
          </a:xfrm>
          <a:prstGeom prst="rect">
            <a:avLst/>
          </a:prstGeom>
          <a:noFill/>
        </p:spPr>
        <p:txBody>
          <a:bodyPr wrap="none" rtlCol="0">
            <a:spAutoFit/>
          </a:bodyPr>
          <a:lstStyle/>
          <a:p>
            <a:r>
              <a:rPr lang="en-US"/>
              <a:t>Payment</a:t>
            </a:r>
            <a:endParaRPr lang="en-US" dirty="0"/>
          </a:p>
        </p:txBody>
      </p:sp>
      <p:sp>
        <p:nvSpPr>
          <p:cNvPr id="15" name="TextBox 14"/>
          <p:cNvSpPr txBox="1"/>
          <p:nvPr/>
        </p:nvSpPr>
        <p:spPr>
          <a:xfrm>
            <a:off x="5917716" y="3904043"/>
            <a:ext cx="1153008" cy="369332"/>
          </a:xfrm>
          <a:prstGeom prst="rect">
            <a:avLst/>
          </a:prstGeom>
          <a:noFill/>
        </p:spPr>
        <p:txBody>
          <a:bodyPr wrap="none" rtlCol="0">
            <a:spAutoFit/>
          </a:bodyPr>
          <a:lstStyle/>
          <a:p>
            <a:r>
              <a:rPr lang="en-US"/>
              <a:t>IsPayment</a:t>
            </a:r>
            <a:endParaRPr lang="en-US" dirty="0"/>
          </a:p>
        </p:txBody>
      </p:sp>
      <p:sp>
        <p:nvSpPr>
          <p:cNvPr id="16" name="TextBox 15"/>
          <p:cNvSpPr txBox="1"/>
          <p:nvPr/>
        </p:nvSpPr>
        <p:spPr>
          <a:xfrm>
            <a:off x="1160963" y="4906846"/>
            <a:ext cx="1373581" cy="646331"/>
          </a:xfrm>
          <a:prstGeom prst="rect">
            <a:avLst/>
          </a:prstGeom>
          <a:noFill/>
        </p:spPr>
        <p:txBody>
          <a:bodyPr wrap="none" rtlCol="0">
            <a:spAutoFit/>
          </a:bodyPr>
          <a:lstStyle/>
          <a:p>
            <a:r>
              <a:rPr lang="en-US" dirty="0"/>
              <a:t>Partial</a:t>
            </a:r>
          </a:p>
          <a:p>
            <a:r>
              <a:rPr lang="en-US" dirty="0"/>
              <a:t>Participation</a:t>
            </a:r>
          </a:p>
        </p:txBody>
      </p:sp>
      <p:cxnSp>
        <p:nvCxnSpPr>
          <p:cNvPr id="17" name="Straight Arrow Connector 16"/>
          <p:cNvCxnSpPr/>
          <p:nvPr/>
        </p:nvCxnSpPr>
        <p:spPr>
          <a:xfrm flipV="1">
            <a:off x="1847754" y="4518694"/>
            <a:ext cx="1194332" cy="3881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648962" y="4866621"/>
            <a:ext cx="1194332" cy="3881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45446" y="5042252"/>
            <a:ext cx="1373581" cy="646331"/>
          </a:xfrm>
          <a:prstGeom prst="rect">
            <a:avLst/>
          </a:prstGeom>
          <a:noFill/>
        </p:spPr>
        <p:txBody>
          <a:bodyPr wrap="none" rtlCol="0">
            <a:spAutoFit/>
          </a:bodyPr>
          <a:lstStyle/>
          <a:p>
            <a:r>
              <a:rPr lang="en-US" dirty="0"/>
              <a:t>Total</a:t>
            </a:r>
          </a:p>
          <a:p>
            <a:r>
              <a:rPr lang="en-US" dirty="0"/>
              <a:t>Participation</a:t>
            </a:r>
          </a:p>
        </p:txBody>
      </p:sp>
    </p:spTree>
    <p:extLst>
      <p:ext uri="{BB962C8B-B14F-4D97-AF65-F5344CB8AC3E}">
        <p14:creationId xmlns:p14="http://schemas.microsoft.com/office/powerpoint/2010/main" val="755097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and Strong entities</a:t>
            </a:r>
          </a:p>
        </p:txBody>
      </p:sp>
      <p:sp>
        <p:nvSpPr>
          <p:cNvPr id="3" name="Content Placeholder 2"/>
          <p:cNvSpPr>
            <a:spLocks noGrp="1"/>
          </p:cNvSpPr>
          <p:nvPr>
            <p:ph idx="1"/>
          </p:nvPr>
        </p:nvSpPr>
        <p:spPr/>
        <p:txBody>
          <a:bodyPr>
            <a:normAutofit fontScale="92500" lnSpcReduction="10000"/>
          </a:bodyPr>
          <a:lstStyle/>
          <a:p>
            <a:r>
              <a:rPr lang="en-US" b="1" dirty="0"/>
              <a:t>Identifying entity</a:t>
            </a:r>
            <a:r>
              <a:rPr lang="en-US" dirty="0"/>
              <a:t> </a:t>
            </a:r>
            <a:r>
              <a:rPr lang="mr-IN" dirty="0"/>
              <a:t>–</a:t>
            </a:r>
            <a:r>
              <a:rPr lang="en-US" dirty="0"/>
              <a:t> entity upon which the weak entity depends. Also called “strong” entity </a:t>
            </a:r>
          </a:p>
          <a:p>
            <a:r>
              <a:rPr lang="en-US" b="1" dirty="0"/>
              <a:t>Partial Key </a:t>
            </a:r>
            <a:r>
              <a:rPr lang="mr-IN" dirty="0"/>
              <a:t>–</a:t>
            </a:r>
            <a:r>
              <a:rPr lang="en-US" dirty="0"/>
              <a:t> key in the weak entity that identifies between elements of the weak entity set. </a:t>
            </a:r>
          </a:p>
          <a:p>
            <a:r>
              <a:rPr lang="en-US" b="1" dirty="0"/>
              <a:t>Weak entity primary key</a:t>
            </a:r>
            <a:r>
              <a:rPr lang="en-US" dirty="0"/>
              <a:t> -  formed by combining partial key and primary key of the </a:t>
            </a:r>
            <a:r>
              <a:rPr lang="en-US"/>
              <a:t>Identifying relationship </a:t>
            </a:r>
            <a:endParaRPr lang="en-US" dirty="0"/>
          </a:p>
          <a:p>
            <a:pPr lvl="1"/>
            <a:r>
              <a:rPr lang="en-US" dirty="0"/>
              <a:t>Thus, weak entity does not have a “natural” primary key</a:t>
            </a:r>
          </a:p>
          <a:p>
            <a:r>
              <a:rPr lang="en-US" b="1" dirty="0"/>
              <a:t>Identifying relationship </a:t>
            </a:r>
            <a:r>
              <a:rPr lang="mr-IN" dirty="0"/>
              <a:t>–</a:t>
            </a:r>
            <a:r>
              <a:rPr lang="en-US" dirty="0"/>
              <a:t> One to many relationship between identifying and weak entities. </a:t>
            </a:r>
          </a:p>
          <a:p>
            <a:pPr lvl="1"/>
            <a:r>
              <a:rPr lang="en-US" i="1" dirty="0"/>
              <a:t>Total participation </a:t>
            </a:r>
            <a:r>
              <a:rPr lang="en-US" dirty="0"/>
              <a:t>for weak entity</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36</a:t>
            </a:fld>
            <a:endParaRPr lang="en-US"/>
          </a:p>
        </p:txBody>
      </p:sp>
    </p:spTree>
    <p:extLst>
      <p:ext uri="{BB962C8B-B14F-4D97-AF65-F5344CB8AC3E}">
        <p14:creationId xmlns:p14="http://schemas.microsoft.com/office/powerpoint/2010/main" val="519207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representation (full details)</a:t>
            </a:r>
          </a:p>
        </p:txBody>
      </p:sp>
      <p:sp>
        <p:nvSpPr>
          <p:cNvPr id="3" name="Content Placeholder 2"/>
          <p:cNvSpPr>
            <a:spLocks noGrp="1"/>
          </p:cNvSpPr>
          <p:nvPr>
            <p:ph idx="1"/>
          </p:nvPr>
        </p:nvSpPr>
        <p:spPr>
          <a:xfrm>
            <a:off x="838200" y="5283200"/>
            <a:ext cx="10515600" cy="907269"/>
          </a:xfrm>
        </p:spPr>
        <p:txBody>
          <a:bodyPr>
            <a:normAutofit lnSpcReduction="10000"/>
          </a:bodyPr>
          <a:lstStyle/>
          <a:p>
            <a:r>
              <a:rPr lang="en-US" b="1" dirty="0"/>
              <a:t>Note</a:t>
            </a:r>
            <a:r>
              <a:rPr lang="en-US" dirty="0"/>
              <a:t>: </a:t>
            </a:r>
            <a:r>
              <a:rPr lang="en-US" b="1" i="1" dirty="0"/>
              <a:t>weak entities are optional</a:t>
            </a:r>
            <a:r>
              <a:rPr lang="en-US" dirty="0"/>
              <a:t>. You can make everything a strong entity.</a:t>
            </a:r>
          </a:p>
        </p:txBody>
      </p:sp>
      <p:sp>
        <p:nvSpPr>
          <p:cNvPr id="4" name="Footer Placeholder 3"/>
          <p:cNvSpPr>
            <a:spLocks noGrp="1"/>
          </p:cNvSpPr>
          <p:nvPr>
            <p:ph type="ftr" sz="quarter" idx="11"/>
          </p:nvPr>
        </p:nvSpPr>
        <p:spPr/>
        <p:txBody>
          <a:bodyPr/>
          <a:lstStyle/>
          <a:p>
            <a:r>
              <a:rPr lang="en-US" dirty="0"/>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37</a:t>
            </a:fld>
            <a:endParaRPr lang="en-US" dirty="0"/>
          </a:p>
        </p:txBody>
      </p:sp>
      <p:pic>
        <p:nvPicPr>
          <p:cNvPr id="6" name="Picture 5"/>
          <p:cNvPicPr>
            <a:picLocks noChangeAspect="1"/>
          </p:cNvPicPr>
          <p:nvPr/>
        </p:nvPicPr>
        <p:blipFill>
          <a:blip r:embed="rId2"/>
          <a:stretch>
            <a:fillRect/>
          </a:stretch>
        </p:blipFill>
        <p:spPr>
          <a:xfrm>
            <a:off x="3042086" y="2593622"/>
            <a:ext cx="1973055" cy="2224339"/>
          </a:xfrm>
          <a:prstGeom prst="rect">
            <a:avLst/>
          </a:prstGeom>
        </p:spPr>
      </p:pic>
      <p:pic>
        <p:nvPicPr>
          <p:cNvPr id="7" name="Picture 6"/>
          <p:cNvPicPr>
            <a:picLocks noChangeAspect="1"/>
          </p:cNvPicPr>
          <p:nvPr/>
        </p:nvPicPr>
        <p:blipFill>
          <a:blip r:embed="rId2"/>
          <a:stretch>
            <a:fillRect/>
          </a:stretch>
        </p:blipFill>
        <p:spPr>
          <a:xfrm>
            <a:off x="7835900" y="2607632"/>
            <a:ext cx="1804639" cy="2210329"/>
          </a:xfrm>
          <a:prstGeom prst="rect">
            <a:avLst/>
          </a:prstGeom>
        </p:spPr>
      </p:pic>
      <p:sp>
        <p:nvSpPr>
          <p:cNvPr id="8" name="Diamond 7"/>
          <p:cNvSpPr/>
          <p:nvPr/>
        </p:nvSpPr>
        <p:spPr>
          <a:xfrm>
            <a:off x="5730037" y="2795634"/>
            <a:ext cx="1448824" cy="914400"/>
          </a:xfrm>
          <a:prstGeom prst="diamond">
            <a:avLst/>
          </a:prstGeom>
          <a:solidFill>
            <a:schemeClr val="accent1">
              <a:lumMod val="40000"/>
              <a:lumOff val="60000"/>
            </a:schemeClr>
          </a:solidFill>
          <a:ln w="571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1"/>
          </p:cNvCxnSpPr>
          <p:nvPr/>
        </p:nvCxnSpPr>
        <p:spPr>
          <a:xfrm flipH="1">
            <a:off x="4988298" y="3252834"/>
            <a:ext cx="741739" cy="1349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224783" y="3239903"/>
            <a:ext cx="611117" cy="12931"/>
          </a:xfrm>
          <a:prstGeom prst="line">
            <a:avLst/>
          </a:prstGeom>
          <a:ln w="60325" cmpd="dbl"/>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43360" y="2883502"/>
            <a:ext cx="1160940" cy="369332"/>
          </a:xfrm>
          <a:prstGeom prst="rect">
            <a:avLst/>
          </a:prstGeom>
          <a:noFill/>
        </p:spPr>
        <p:txBody>
          <a:bodyPr wrap="square" rtlCol="0">
            <a:spAutoFit/>
          </a:bodyPr>
          <a:lstStyle/>
          <a:p>
            <a:r>
              <a:rPr lang="en-US"/>
              <a:t>1</a:t>
            </a:r>
          </a:p>
        </p:txBody>
      </p:sp>
      <p:sp>
        <p:nvSpPr>
          <p:cNvPr id="12" name="TextBox 11"/>
          <p:cNvSpPr txBox="1"/>
          <p:nvPr/>
        </p:nvSpPr>
        <p:spPr>
          <a:xfrm>
            <a:off x="7509548" y="2901947"/>
            <a:ext cx="333746" cy="369332"/>
          </a:xfrm>
          <a:prstGeom prst="rect">
            <a:avLst/>
          </a:prstGeom>
          <a:noFill/>
        </p:spPr>
        <p:txBody>
          <a:bodyPr wrap="none" rtlCol="0">
            <a:spAutoFit/>
          </a:bodyPr>
          <a:lstStyle/>
          <a:p>
            <a:r>
              <a:rPr lang="en-US" dirty="0"/>
              <a:t>N</a:t>
            </a:r>
          </a:p>
        </p:txBody>
      </p:sp>
      <p:sp>
        <p:nvSpPr>
          <p:cNvPr id="13" name="TextBox 12"/>
          <p:cNvSpPr txBox="1"/>
          <p:nvPr/>
        </p:nvSpPr>
        <p:spPr>
          <a:xfrm flipH="1">
            <a:off x="3672330" y="2593622"/>
            <a:ext cx="1012905" cy="369332"/>
          </a:xfrm>
          <a:prstGeom prst="rect">
            <a:avLst/>
          </a:prstGeom>
          <a:noFill/>
        </p:spPr>
        <p:txBody>
          <a:bodyPr wrap="square" rtlCol="0">
            <a:spAutoFit/>
          </a:bodyPr>
          <a:lstStyle/>
          <a:p>
            <a:r>
              <a:rPr lang="en-US" dirty="0"/>
              <a:t>Loan</a:t>
            </a:r>
          </a:p>
        </p:txBody>
      </p:sp>
      <p:sp>
        <p:nvSpPr>
          <p:cNvPr id="14" name="TextBox 13"/>
          <p:cNvSpPr txBox="1"/>
          <p:nvPr/>
        </p:nvSpPr>
        <p:spPr>
          <a:xfrm>
            <a:off x="8235453" y="2644009"/>
            <a:ext cx="1005532" cy="369332"/>
          </a:xfrm>
          <a:prstGeom prst="rect">
            <a:avLst/>
          </a:prstGeom>
          <a:noFill/>
        </p:spPr>
        <p:txBody>
          <a:bodyPr wrap="none" rtlCol="0">
            <a:spAutoFit/>
          </a:bodyPr>
          <a:lstStyle/>
          <a:p>
            <a:r>
              <a:rPr lang="en-US"/>
              <a:t>Payment</a:t>
            </a:r>
            <a:endParaRPr lang="en-US" dirty="0"/>
          </a:p>
        </p:txBody>
      </p:sp>
      <p:sp>
        <p:nvSpPr>
          <p:cNvPr id="15" name="TextBox 14"/>
          <p:cNvSpPr txBox="1"/>
          <p:nvPr/>
        </p:nvSpPr>
        <p:spPr>
          <a:xfrm>
            <a:off x="5917716" y="3091141"/>
            <a:ext cx="1153008" cy="369332"/>
          </a:xfrm>
          <a:prstGeom prst="rect">
            <a:avLst/>
          </a:prstGeom>
          <a:noFill/>
        </p:spPr>
        <p:txBody>
          <a:bodyPr wrap="none" rtlCol="0">
            <a:spAutoFit/>
          </a:bodyPr>
          <a:lstStyle/>
          <a:p>
            <a:r>
              <a:rPr lang="en-US"/>
              <a:t>IsPayment</a:t>
            </a:r>
            <a:endParaRPr lang="en-US" dirty="0"/>
          </a:p>
        </p:txBody>
      </p:sp>
      <p:sp>
        <p:nvSpPr>
          <p:cNvPr id="16" name="TextBox 15"/>
          <p:cNvSpPr txBox="1"/>
          <p:nvPr/>
        </p:nvSpPr>
        <p:spPr>
          <a:xfrm>
            <a:off x="1160963" y="4093944"/>
            <a:ext cx="1373581" cy="646331"/>
          </a:xfrm>
          <a:prstGeom prst="rect">
            <a:avLst/>
          </a:prstGeom>
          <a:noFill/>
        </p:spPr>
        <p:txBody>
          <a:bodyPr wrap="none" rtlCol="0">
            <a:spAutoFit/>
          </a:bodyPr>
          <a:lstStyle/>
          <a:p>
            <a:r>
              <a:rPr lang="en-US" dirty="0"/>
              <a:t>Partial</a:t>
            </a:r>
          </a:p>
          <a:p>
            <a:r>
              <a:rPr lang="en-US" dirty="0"/>
              <a:t>Participation</a:t>
            </a:r>
          </a:p>
        </p:txBody>
      </p:sp>
      <p:cxnSp>
        <p:nvCxnSpPr>
          <p:cNvPr id="17" name="Straight Arrow Connector 16"/>
          <p:cNvCxnSpPr/>
          <p:nvPr/>
        </p:nvCxnSpPr>
        <p:spPr>
          <a:xfrm flipV="1">
            <a:off x="1847754" y="3705792"/>
            <a:ext cx="1194332" cy="3881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648962" y="4053719"/>
            <a:ext cx="1194332" cy="3881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45446" y="4229350"/>
            <a:ext cx="1373581" cy="646331"/>
          </a:xfrm>
          <a:prstGeom prst="rect">
            <a:avLst/>
          </a:prstGeom>
          <a:noFill/>
        </p:spPr>
        <p:txBody>
          <a:bodyPr wrap="none" rtlCol="0">
            <a:spAutoFit/>
          </a:bodyPr>
          <a:lstStyle/>
          <a:p>
            <a:r>
              <a:rPr lang="en-US" dirty="0"/>
              <a:t>Total</a:t>
            </a:r>
          </a:p>
          <a:p>
            <a:r>
              <a:rPr lang="en-US" dirty="0"/>
              <a:t>Participation</a:t>
            </a:r>
          </a:p>
        </p:txBody>
      </p:sp>
      <p:sp>
        <p:nvSpPr>
          <p:cNvPr id="20" name="TextBox 19"/>
          <p:cNvSpPr txBox="1"/>
          <p:nvPr/>
        </p:nvSpPr>
        <p:spPr>
          <a:xfrm>
            <a:off x="3594464" y="3169342"/>
            <a:ext cx="972895" cy="1200329"/>
          </a:xfrm>
          <a:prstGeom prst="rect">
            <a:avLst/>
          </a:prstGeom>
          <a:noFill/>
        </p:spPr>
        <p:txBody>
          <a:bodyPr wrap="none" rtlCol="0">
            <a:spAutoFit/>
          </a:bodyPr>
          <a:lstStyle/>
          <a:p>
            <a:r>
              <a:rPr lang="en-US" u="sng" dirty="0"/>
              <a:t>lid</a:t>
            </a:r>
          </a:p>
          <a:p>
            <a:r>
              <a:rPr lang="en-US" dirty="0" err="1"/>
              <a:t>lamount</a:t>
            </a:r>
            <a:endParaRPr lang="en-US" dirty="0"/>
          </a:p>
          <a:p>
            <a:r>
              <a:rPr lang="en-US" dirty="0" err="1"/>
              <a:t>ldate</a:t>
            </a:r>
            <a:endParaRPr lang="en-US" dirty="0"/>
          </a:p>
          <a:p>
            <a:r>
              <a:rPr lang="en-US" dirty="0" err="1"/>
              <a:t>lrate</a:t>
            </a:r>
            <a:endParaRPr lang="en-US" dirty="0"/>
          </a:p>
        </p:txBody>
      </p:sp>
      <p:sp>
        <p:nvSpPr>
          <p:cNvPr id="21" name="TextBox 20"/>
          <p:cNvSpPr txBox="1"/>
          <p:nvPr/>
        </p:nvSpPr>
        <p:spPr>
          <a:xfrm>
            <a:off x="8275938" y="3246368"/>
            <a:ext cx="1041824" cy="1200329"/>
          </a:xfrm>
          <a:prstGeom prst="rect">
            <a:avLst/>
          </a:prstGeom>
          <a:noFill/>
        </p:spPr>
        <p:txBody>
          <a:bodyPr wrap="none" rtlCol="0">
            <a:spAutoFit/>
          </a:bodyPr>
          <a:lstStyle/>
          <a:p>
            <a:r>
              <a:rPr lang="en-US" u="dashLong" dirty="0"/>
              <a:t>number</a:t>
            </a:r>
          </a:p>
          <a:p>
            <a:r>
              <a:rPr lang="en-US" dirty="0" err="1"/>
              <a:t>pdate</a:t>
            </a:r>
            <a:endParaRPr lang="en-US" dirty="0"/>
          </a:p>
          <a:p>
            <a:r>
              <a:rPr lang="en-US" dirty="0" err="1"/>
              <a:t>pamount</a:t>
            </a:r>
            <a:endParaRPr lang="en-US" dirty="0"/>
          </a:p>
          <a:p>
            <a:r>
              <a:rPr lang="en-US" dirty="0" err="1"/>
              <a:t>checkNo</a:t>
            </a:r>
            <a:endParaRPr lang="en-US" dirty="0"/>
          </a:p>
        </p:txBody>
      </p:sp>
      <p:sp>
        <p:nvSpPr>
          <p:cNvPr id="22" name="TextBox 21"/>
          <p:cNvSpPr txBox="1"/>
          <p:nvPr/>
        </p:nvSpPr>
        <p:spPr>
          <a:xfrm flipH="1">
            <a:off x="9982200" y="2102429"/>
            <a:ext cx="2094135" cy="369332"/>
          </a:xfrm>
          <a:prstGeom prst="rect">
            <a:avLst/>
          </a:prstGeom>
          <a:noFill/>
        </p:spPr>
        <p:txBody>
          <a:bodyPr wrap="square" rtlCol="0">
            <a:spAutoFit/>
          </a:bodyPr>
          <a:lstStyle/>
          <a:p>
            <a:r>
              <a:rPr lang="en-US"/>
              <a:t>Partial key</a:t>
            </a:r>
          </a:p>
        </p:txBody>
      </p:sp>
      <p:cxnSp>
        <p:nvCxnSpPr>
          <p:cNvPr id="24" name="Straight Arrow Connector 23"/>
          <p:cNvCxnSpPr/>
          <p:nvPr/>
        </p:nvCxnSpPr>
        <p:spPr>
          <a:xfrm flipH="1">
            <a:off x="9188557" y="2472695"/>
            <a:ext cx="1356752" cy="91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04854" y="2108642"/>
            <a:ext cx="1467005" cy="400110"/>
          </a:xfrm>
          <a:prstGeom prst="rect">
            <a:avLst/>
          </a:prstGeom>
          <a:noFill/>
        </p:spPr>
        <p:txBody>
          <a:bodyPr wrap="none" rtlCol="0">
            <a:spAutoFit/>
          </a:bodyPr>
          <a:lstStyle/>
          <a:p>
            <a:r>
              <a:rPr lang="en-US" sz="2000" b="1" dirty="0"/>
              <a:t>Weak Entity</a:t>
            </a:r>
          </a:p>
        </p:txBody>
      </p:sp>
      <p:sp>
        <p:nvSpPr>
          <p:cNvPr id="29" name="TextBox 28"/>
          <p:cNvSpPr txBox="1"/>
          <p:nvPr/>
        </p:nvSpPr>
        <p:spPr>
          <a:xfrm>
            <a:off x="2898184" y="2103819"/>
            <a:ext cx="2013308" cy="400110"/>
          </a:xfrm>
          <a:prstGeom prst="rect">
            <a:avLst/>
          </a:prstGeom>
          <a:noFill/>
        </p:spPr>
        <p:txBody>
          <a:bodyPr wrap="none" rtlCol="0">
            <a:spAutoFit/>
          </a:bodyPr>
          <a:lstStyle/>
          <a:p>
            <a:r>
              <a:rPr lang="en-US" sz="2000" b="1"/>
              <a:t>Identifying Entity</a:t>
            </a:r>
            <a:endParaRPr lang="en-US" sz="2000" b="1" dirty="0"/>
          </a:p>
        </p:txBody>
      </p:sp>
      <p:sp>
        <p:nvSpPr>
          <p:cNvPr id="30" name="TextBox 29"/>
          <p:cNvSpPr txBox="1"/>
          <p:nvPr/>
        </p:nvSpPr>
        <p:spPr>
          <a:xfrm>
            <a:off x="5736869" y="2098207"/>
            <a:ext cx="1509259" cy="707886"/>
          </a:xfrm>
          <a:prstGeom prst="rect">
            <a:avLst/>
          </a:prstGeom>
          <a:noFill/>
        </p:spPr>
        <p:txBody>
          <a:bodyPr wrap="none" rtlCol="0">
            <a:spAutoFit/>
          </a:bodyPr>
          <a:lstStyle/>
          <a:p>
            <a:r>
              <a:rPr lang="en-US" sz="2000" b="1"/>
              <a:t>Identifying </a:t>
            </a:r>
          </a:p>
          <a:p>
            <a:r>
              <a:rPr lang="en-US" sz="2000" b="1" dirty="0"/>
              <a:t>Relationship</a:t>
            </a:r>
          </a:p>
        </p:txBody>
      </p:sp>
    </p:spTree>
    <p:extLst>
      <p:ext uri="{BB962C8B-B14F-4D97-AF65-F5344CB8AC3E}">
        <p14:creationId xmlns:p14="http://schemas.microsoft.com/office/powerpoint/2010/main" val="1606226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and Generalization</a:t>
            </a:r>
          </a:p>
        </p:txBody>
      </p:sp>
      <p:sp>
        <p:nvSpPr>
          <p:cNvPr id="3" name="Content Placeholder 2"/>
          <p:cNvSpPr>
            <a:spLocks noGrp="1"/>
          </p:cNvSpPr>
          <p:nvPr>
            <p:ph idx="1"/>
          </p:nvPr>
        </p:nvSpPr>
        <p:spPr/>
        <p:txBody>
          <a:bodyPr/>
          <a:lstStyle/>
          <a:p>
            <a:r>
              <a:rPr lang="en-US"/>
              <a:t>Sometimes </a:t>
            </a:r>
            <a:r>
              <a:rPr lang="en-US" dirty="0"/>
              <a:t>you start out with many entities</a:t>
            </a:r>
          </a:p>
          <a:p>
            <a:pPr lvl="1"/>
            <a:r>
              <a:rPr lang="en-US" dirty="0"/>
              <a:t>Example: Students, Professor, Staff</a:t>
            </a:r>
          </a:p>
          <a:p>
            <a:r>
              <a:rPr lang="en-US" dirty="0"/>
              <a:t>Along the way you realize there are common attributes to them</a:t>
            </a:r>
          </a:p>
          <a:p>
            <a:r>
              <a:rPr lang="en-US" dirty="0"/>
              <a:t>Opposite is true: One mega entity can be broken down into several entities </a:t>
            </a:r>
          </a:p>
          <a:p>
            <a:pPr lvl="1"/>
            <a:r>
              <a:rPr lang="en-US" dirty="0"/>
              <a:t>Example: Person -&gt; Employee, Manager, Engineer</a:t>
            </a:r>
          </a:p>
          <a:p>
            <a:r>
              <a:rPr lang="en-US" dirty="0"/>
              <a:t>ER Diagram provide ISA block to accommodate both cases</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38</a:t>
            </a:fld>
            <a:endParaRPr lang="en-US"/>
          </a:p>
        </p:txBody>
      </p:sp>
    </p:spTree>
    <p:extLst>
      <p:ext uri="{BB962C8B-B14F-4D97-AF65-F5344CB8AC3E}">
        <p14:creationId xmlns:p14="http://schemas.microsoft.com/office/powerpoint/2010/main" val="19085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Specialization/Generalization</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39</a:t>
            </a:fld>
            <a:endParaRPr lang="en-US"/>
          </a:p>
        </p:txBody>
      </p:sp>
      <p:pic>
        <p:nvPicPr>
          <p:cNvPr id="7" name="Picture 6"/>
          <p:cNvPicPr>
            <a:picLocks noChangeAspect="1"/>
          </p:cNvPicPr>
          <p:nvPr/>
        </p:nvPicPr>
        <p:blipFill>
          <a:blip r:embed="rId2"/>
          <a:stretch>
            <a:fillRect/>
          </a:stretch>
        </p:blipFill>
        <p:spPr>
          <a:xfrm>
            <a:off x="4286686" y="1494194"/>
            <a:ext cx="1303833" cy="1409145"/>
          </a:xfrm>
          <a:prstGeom prst="rect">
            <a:avLst/>
          </a:prstGeom>
        </p:spPr>
      </p:pic>
      <p:sp>
        <p:nvSpPr>
          <p:cNvPr id="8" name="TextBox 7"/>
          <p:cNvSpPr txBox="1"/>
          <p:nvPr/>
        </p:nvSpPr>
        <p:spPr>
          <a:xfrm>
            <a:off x="4526727" y="1462266"/>
            <a:ext cx="823752" cy="369332"/>
          </a:xfrm>
          <a:prstGeom prst="rect">
            <a:avLst/>
          </a:prstGeom>
          <a:noFill/>
        </p:spPr>
        <p:txBody>
          <a:bodyPr wrap="none" rtlCol="0">
            <a:spAutoFit/>
          </a:bodyPr>
          <a:lstStyle/>
          <a:p>
            <a:r>
              <a:rPr lang="en-US"/>
              <a:t>Person</a:t>
            </a:r>
          </a:p>
        </p:txBody>
      </p:sp>
      <p:pic>
        <p:nvPicPr>
          <p:cNvPr id="12" name="Picture 11"/>
          <p:cNvPicPr>
            <a:picLocks noChangeAspect="1"/>
          </p:cNvPicPr>
          <p:nvPr/>
        </p:nvPicPr>
        <p:blipFill>
          <a:blip r:embed="rId2"/>
          <a:stretch>
            <a:fillRect/>
          </a:stretch>
        </p:blipFill>
        <p:spPr>
          <a:xfrm>
            <a:off x="2131077" y="3748744"/>
            <a:ext cx="1303833" cy="1409145"/>
          </a:xfrm>
          <a:prstGeom prst="rect">
            <a:avLst/>
          </a:prstGeom>
        </p:spPr>
      </p:pic>
      <p:sp>
        <p:nvSpPr>
          <p:cNvPr id="13" name="TextBox 12"/>
          <p:cNvSpPr txBox="1"/>
          <p:nvPr/>
        </p:nvSpPr>
        <p:spPr>
          <a:xfrm>
            <a:off x="2401105" y="3679587"/>
            <a:ext cx="923201" cy="369332"/>
          </a:xfrm>
          <a:prstGeom prst="rect">
            <a:avLst/>
          </a:prstGeom>
          <a:noFill/>
        </p:spPr>
        <p:txBody>
          <a:bodyPr wrap="none" rtlCol="0">
            <a:spAutoFit/>
          </a:bodyPr>
          <a:lstStyle/>
          <a:p>
            <a:r>
              <a:rPr lang="en-US"/>
              <a:t>Student</a:t>
            </a:r>
          </a:p>
        </p:txBody>
      </p:sp>
      <p:pic>
        <p:nvPicPr>
          <p:cNvPr id="14" name="Picture 13"/>
          <p:cNvPicPr>
            <a:picLocks noChangeAspect="1"/>
          </p:cNvPicPr>
          <p:nvPr/>
        </p:nvPicPr>
        <p:blipFill>
          <a:blip r:embed="rId2"/>
          <a:stretch>
            <a:fillRect/>
          </a:stretch>
        </p:blipFill>
        <p:spPr>
          <a:xfrm>
            <a:off x="4046646" y="4756049"/>
            <a:ext cx="1303833" cy="1409145"/>
          </a:xfrm>
          <a:prstGeom prst="rect">
            <a:avLst/>
          </a:prstGeom>
        </p:spPr>
      </p:pic>
      <p:pic>
        <p:nvPicPr>
          <p:cNvPr id="15" name="Picture 14"/>
          <p:cNvPicPr>
            <a:picLocks noChangeAspect="1"/>
          </p:cNvPicPr>
          <p:nvPr/>
        </p:nvPicPr>
        <p:blipFill>
          <a:blip r:embed="rId2"/>
          <a:stretch>
            <a:fillRect/>
          </a:stretch>
        </p:blipFill>
        <p:spPr>
          <a:xfrm>
            <a:off x="8273226" y="4781255"/>
            <a:ext cx="1303833" cy="1409145"/>
          </a:xfrm>
          <a:prstGeom prst="rect">
            <a:avLst/>
          </a:prstGeom>
        </p:spPr>
      </p:pic>
      <p:pic>
        <p:nvPicPr>
          <p:cNvPr id="16" name="Picture 15"/>
          <p:cNvPicPr>
            <a:picLocks noChangeAspect="1"/>
          </p:cNvPicPr>
          <p:nvPr/>
        </p:nvPicPr>
        <p:blipFill>
          <a:blip r:embed="rId2"/>
          <a:stretch>
            <a:fillRect/>
          </a:stretch>
        </p:blipFill>
        <p:spPr>
          <a:xfrm>
            <a:off x="6414810" y="2939949"/>
            <a:ext cx="1303833" cy="1409145"/>
          </a:xfrm>
          <a:prstGeom prst="rect">
            <a:avLst/>
          </a:prstGeom>
        </p:spPr>
      </p:pic>
      <p:sp>
        <p:nvSpPr>
          <p:cNvPr id="17" name="TextBox 16"/>
          <p:cNvSpPr txBox="1"/>
          <p:nvPr/>
        </p:nvSpPr>
        <p:spPr>
          <a:xfrm>
            <a:off x="6552897" y="2903339"/>
            <a:ext cx="1108893" cy="369332"/>
          </a:xfrm>
          <a:prstGeom prst="rect">
            <a:avLst/>
          </a:prstGeom>
          <a:noFill/>
        </p:spPr>
        <p:txBody>
          <a:bodyPr wrap="none" rtlCol="0">
            <a:spAutoFit/>
          </a:bodyPr>
          <a:lstStyle/>
          <a:p>
            <a:r>
              <a:rPr lang="en-US"/>
              <a:t>Employee</a:t>
            </a:r>
            <a:endParaRPr lang="en-US" dirty="0"/>
          </a:p>
        </p:txBody>
      </p:sp>
      <p:sp>
        <p:nvSpPr>
          <p:cNvPr id="18" name="TextBox 17"/>
          <p:cNvSpPr txBox="1"/>
          <p:nvPr/>
        </p:nvSpPr>
        <p:spPr>
          <a:xfrm>
            <a:off x="4274215" y="4686893"/>
            <a:ext cx="848694" cy="369332"/>
          </a:xfrm>
          <a:prstGeom prst="rect">
            <a:avLst/>
          </a:prstGeom>
          <a:noFill/>
        </p:spPr>
        <p:txBody>
          <a:bodyPr wrap="none" rtlCol="0">
            <a:spAutoFit/>
          </a:bodyPr>
          <a:lstStyle/>
          <a:p>
            <a:r>
              <a:rPr lang="en-US"/>
              <a:t>Faculty</a:t>
            </a:r>
            <a:endParaRPr lang="en-US" dirty="0"/>
          </a:p>
        </p:txBody>
      </p:sp>
      <p:sp>
        <p:nvSpPr>
          <p:cNvPr id="19" name="TextBox 18"/>
          <p:cNvSpPr txBox="1"/>
          <p:nvPr/>
        </p:nvSpPr>
        <p:spPr>
          <a:xfrm>
            <a:off x="8618583" y="4712099"/>
            <a:ext cx="613117" cy="369332"/>
          </a:xfrm>
          <a:prstGeom prst="rect">
            <a:avLst/>
          </a:prstGeom>
          <a:noFill/>
        </p:spPr>
        <p:txBody>
          <a:bodyPr wrap="none" rtlCol="0">
            <a:spAutoFit/>
          </a:bodyPr>
          <a:lstStyle/>
          <a:p>
            <a:r>
              <a:rPr lang="en-US" dirty="0"/>
              <a:t>Staff</a:t>
            </a:r>
          </a:p>
        </p:txBody>
      </p:sp>
      <p:pic>
        <p:nvPicPr>
          <p:cNvPr id="22" name="Picture 21"/>
          <p:cNvPicPr>
            <a:picLocks noChangeAspect="1"/>
          </p:cNvPicPr>
          <p:nvPr/>
        </p:nvPicPr>
        <p:blipFill>
          <a:blip r:embed="rId3"/>
          <a:stretch>
            <a:fillRect/>
          </a:stretch>
        </p:blipFill>
        <p:spPr>
          <a:xfrm rot="18299521">
            <a:off x="3200499" y="2991782"/>
            <a:ext cx="1659509" cy="561779"/>
          </a:xfrm>
          <a:prstGeom prst="rect">
            <a:avLst/>
          </a:prstGeom>
        </p:spPr>
      </p:pic>
      <p:pic>
        <p:nvPicPr>
          <p:cNvPr id="24" name="Picture 23"/>
          <p:cNvPicPr>
            <a:picLocks noChangeAspect="1"/>
          </p:cNvPicPr>
          <p:nvPr/>
        </p:nvPicPr>
        <p:blipFill>
          <a:blip r:embed="rId3"/>
          <a:stretch>
            <a:fillRect/>
          </a:stretch>
        </p:blipFill>
        <p:spPr>
          <a:xfrm rot="11825207">
            <a:off x="4922713" y="3051156"/>
            <a:ext cx="1659509" cy="561779"/>
          </a:xfrm>
          <a:prstGeom prst="rect">
            <a:avLst/>
          </a:prstGeom>
        </p:spPr>
      </p:pic>
      <p:pic>
        <p:nvPicPr>
          <p:cNvPr id="25" name="Picture 24"/>
          <p:cNvPicPr>
            <a:picLocks noChangeAspect="1"/>
          </p:cNvPicPr>
          <p:nvPr/>
        </p:nvPicPr>
        <p:blipFill>
          <a:blip r:embed="rId3"/>
          <a:stretch>
            <a:fillRect/>
          </a:stretch>
        </p:blipFill>
        <p:spPr>
          <a:xfrm rot="18299521">
            <a:off x="5132459" y="4472738"/>
            <a:ext cx="1659509" cy="561779"/>
          </a:xfrm>
          <a:prstGeom prst="rect">
            <a:avLst/>
          </a:prstGeom>
        </p:spPr>
      </p:pic>
      <p:pic>
        <p:nvPicPr>
          <p:cNvPr id="26" name="Picture 25"/>
          <p:cNvPicPr>
            <a:picLocks noChangeAspect="1"/>
          </p:cNvPicPr>
          <p:nvPr/>
        </p:nvPicPr>
        <p:blipFill>
          <a:blip r:embed="rId3"/>
          <a:stretch>
            <a:fillRect/>
          </a:stretch>
        </p:blipFill>
        <p:spPr>
          <a:xfrm rot="12252642">
            <a:off x="6843726" y="4514300"/>
            <a:ext cx="1659509" cy="561779"/>
          </a:xfrm>
          <a:prstGeom prst="rect">
            <a:avLst/>
          </a:prstGeom>
        </p:spPr>
      </p:pic>
      <p:sp>
        <p:nvSpPr>
          <p:cNvPr id="27" name="TextBox 26"/>
          <p:cNvSpPr txBox="1"/>
          <p:nvPr/>
        </p:nvSpPr>
        <p:spPr>
          <a:xfrm>
            <a:off x="4286686" y="1741722"/>
            <a:ext cx="1354794" cy="1200329"/>
          </a:xfrm>
          <a:prstGeom prst="rect">
            <a:avLst/>
          </a:prstGeom>
          <a:noFill/>
        </p:spPr>
        <p:txBody>
          <a:bodyPr wrap="none" rtlCol="0">
            <a:spAutoFit/>
          </a:bodyPr>
          <a:lstStyle/>
          <a:p>
            <a:r>
              <a:rPr lang="en-US" u="sng" dirty="0" err="1"/>
              <a:t>pid</a:t>
            </a:r>
            <a:endParaRPr lang="en-US" u="sng" dirty="0"/>
          </a:p>
          <a:p>
            <a:r>
              <a:rPr lang="en-US" dirty="0"/>
              <a:t>Name</a:t>
            </a:r>
          </a:p>
          <a:p>
            <a:r>
              <a:rPr lang="en-US" dirty="0"/>
              <a:t>   </a:t>
            </a:r>
            <a:r>
              <a:rPr lang="en-US" dirty="0" err="1"/>
              <a:t>first_name</a:t>
            </a:r>
            <a:endParaRPr lang="en-US" dirty="0"/>
          </a:p>
          <a:p>
            <a:r>
              <a:rPr lang="en-US" dirty="0"/>
              <a:t>   </a:t>
            </a:r>
            <a:r>
              <a:rPr lang="en-US" dirty="0" err="1"/>
              <a:t>last_name</a:t>
            </a:r>
            <a:endParaRPr lang="en-US" dirty="0"/>
          </a:p>
        </p:txBody>
      </p:sp>
      <p:sp>
        <p:nvSpPr>
          <p:cNvPr id="28" name="TextBox 27"/>
          <p:cNvSpPr txBox="1"/>
          <p:nvPr/>
        </p:nvSpPr>
        <p:spPr>
          <a:xfrm>
            <a:off x="2368052" y="4164428"/>
            <a:ext cx="736099" cy="923330"/>
          </a:xfrm>
          <a:prstGeom prst="rect">
            <a:avLst/>
          </a:prstGeom>
          <a:noFill/>
        </p:spPr>
        <p:txBody>
          <a:bodyPr wrap="none" rtlCol="0">
            <a:spAutoFit/>
          </a:bodyPr>
          <a:lstStyle/>
          <a:p>
            <a:r>
              <a:rPr lang="en-US" dirty="0" err="1"/>
              <a:t>sGPA</a:t>
            </a:r>
            <a:endParaRPr lang="en-US" dirty="0"/>
          </a:p>
          <a:p>
            <a:r>
              <a:rPr lang="en-US" dirty="0"/>
              <a:t>major</a:t>
            </a:r>
          </a:p>
          <a:p>
            <a:r>
              <a:rPr lang="en-US" dirty="0"/>
              <a:t>class</a:t>
            </a:r>
          </a:p>
        </p:txBody>
      </p:sp>
      <p:sp>
        <p:nvSpPr>
          <p:cNvPr id="29" name="TextBox 28"/>
          <p:cNvSpPr txBox="1"/>
          <p:nvPr/>
        </p:nvSpPr>
        <p:spPr>
          <a:xfrm>
            <a:off x="6552897" y="3366368"/>
            <a:ext cx="965329" cy="646331"/>
          </a:xfrm>
          <a:prstGeom prst="rect">
            <a:avLst/>
          </a:prstGeom>
          <a:noFill/>
        </p:spPr>
        <p:txBody>
          <a:bodyPr wrap="none" rtlCol="0">
            <a:spAutoFit/>
          </a:bodyPr>
          <a:lstStyle/>
          <a:p>
            <a:r>
              <a:rPr lang="en-US" dirty="0" err="1"/>
              <a:t>emp_no</a:t>
            </a:r>
            <a:endParaRPr lang="en-US" dirty="0"/>
          </a:p>
          <a:p>
            <a:r>
              <a:rPr lang="en-US" dirty="0"/>
              <a:t>salary</a:t>
            </a:r>
          </a:p>
        </p:txBody>
      </p:sp>
      <p:sp>
        <p:nvSpPr>
          <p:cNvPr id="30" name="TextBox 29"/>
          <p:cNvSpPr txBox="1"/>
          <p:nvPr/>
        </p:nvSpPr>
        <p:spPr>
          <a:xfrm>
            <a:off x="4170686" y="5191546"/>
            <a:ext cx="983859" cy="923330"/>
          </a:xfrm>
          <a:prstGeom prst="rect">
            <a:avLst/>
          </a:prstGeom>
          <a:noFill/>
        </p:spPr>
        <p:txBody>
          <a:bodyPr wrap="none" rtlCol="0">
            <a:spAutoFit/>
          </a:bodyPr>
          <a:lstStyle/>
          <a:p>
            <a:r>
              <a:rPr lang="en-US" dirty="0"/>
              <a:t>rank</a:t>
            </a:r>
          </a:p>
          <a:p>
            <a:r>
              <a:rPr lang="en-US" dirty="0" err="1"/>
              <a:t>year_srv</a:t>
            </a:r>
            <a:endParaRPr lang="en-US" dirty="0"/>
          </a:p>
          <a:p>
            <a:r>
              <a:rPr lang="en-US" dirty="0"/>
              <a:t>degree</a:t>
            </a:r>
          </a:p>
        </p:txBody>
      </p:sp>
      <p:sp>
        <p:nvSpPr>
          <p:cNvPr id="31" name="TextBox 30"/>
          <p:cNvSpPr txBox="1"/>
          <p:nvPr/>
        </p:nvSpPr>
        <p:spPr>
          <a:xfrm>
            <a:off x="8543827" y="5247381"/>
            <a:ext cx="944489" cy="646331"/>
          </a:xfrm>
          <a:prstGeom prst="rect">
            <a:avLst/>
          </a:prstGeom>
          <a:noFill/>
        </p:spPr>
        <p:txBody>
          <a:bodyPr wrap="none" rtlCol="0">
            <a:spAutoFit/>
          </a:bodyPr>
          <a:lstStyle/>
          <a:p>
            <a:r>
              <a:rPr lang="en-US" dirty="0"/>
              <a:t>position</a:t>
            </a:r>
          </a:p>
          <a:p>
            <a:r>
              <a:rPr lang="en-US" dirty="0"/>
              <a:t>union</a:t>
            </a:r>
          </a:p>
        </p:txBody>
      </p:sp>
    </p:spTree>
    <p:extLst>
      <p:ext uri="{BB962C8B-B14F-4D97-AF65-F5344CB8AC3E}">
        <p14:creationId xmlns:p14="http://schemas.microsoft.com/office/powerpoint/2010/main" val="13843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Boat rental example(2)</a:t>
            </a:r>
          </a:p>
        </p:txBody>
      </p:sp>
      <p:sp>
        <p:nvSpPr>
          <p:cNvPr id="3" name="Content Placeholder 2"/>
          <p:cNvSpPr>
            <a:spLocks noGrp="1"/>
          </p:cNvSpPr>
          <p:nvPr>
            <p:ph idx="1"/>
          </p:nvPr>
        </p:nvSpPr>
        <p:spPr/>
        <p:txBody>
          <a:bodyPr/>
          <a:lstStyle/>
          <a:p>
            <a:r>
              <a:rPr lang="en-US" dirty="0"/>
              <a:t>Solution 2:</a:t>
            </a:r>
          </a:p>
          <a:p>
            <a:pPr lvl="2"/>
            <a:r>
              <a:rPr lang="en-US" dirty="0"/>
              <a:t>Boat(bid serial primary key, </a:t>
            </a:r>
            <a:r>
              <a:rPr lang="en-US" dirty="0" err="1"/>
              <a:t>bsize</a:t>
            </a:r>
            <a:r>
              <a:rPr lang="en-US" dirty="0"/>
              <a:t> </a:t>
            </a:r>
            <a:r>
              <a:rPr lang="en-US" dirty="0" err="1"/>
              <a:t>int</a:t>
            </a:r>
            <a:r>
              <a:rPr lang="en-US" dirty="0"/>
              <a:t>, </a:t>
            </a:r>
            <a:r>
              <a:rPr lang="en-US" dirty="0" err="1"/>
              <a:t>bprice</a:t>
            </a:r>
            <a:r>
              <a:rPr lang="en-US" dirty="0"/>
              <a:t> float, </a:t>
            </a:r>
            <a:r>
              <a:rPr lang="en-US" dirty="0" err="1"/>
              <a:t>bengine</a:t>
            </a:r>
            <a:r>
              <a:rPr lang="en-US" dirty="0"/>
              <a:t> </a:t>
            </a:r>
            <a:r>
              <a:rPr lang="en-US" dirty="0" err="1"/>
              <a:t>int</a:t>
            </a:r>
            <a:r>
              <a:rPr lang="en-US" dirty="0"/>
              <a:t>)</a:t>
            </a:r>
          </a:p>
          <a:p>
            <a:pPr lvl="2"/>
            <a:r>
              <a:rPr lang="en-US" dirty="0" err="1"/>
              <a:t>BoatRental</a:t>
            </a:r>
            <a:r>
              <a:rPr lang="en-US" dirty="0"/>
              <a:t>(</a:t>
            </a:r>
            <a:r>
              <a:rPr lang="en-US" dirty="0" err="1"/>
              <a:t>rentalid</a:t>
            </a:r>
            <a:r>
              <a:rPr lang="en-US" dirty="0"/>
              <a:t> serial primary key, bid integer, </a:t>
            </a:r>
            <a:r>
              <a:rPr lang="en-US" dirty="0" err="1"/>
              <a:t>sfirst_name</a:t>
            </a:r>
            <a:r>
              <a:rPr lang="en-US" dirty="0"/>
              <a:t> varchar(20), </a:t>
            </a:r>
            <a:r>
              <a:rPr lang="en-US" dirty="0" err="1"/>
              <a:t>slast_name</a:t>
            </a:r>
            <a:r>
              <a:rPr lang="en-US" dirty="0"/>
              <a:t> varchar(20))</a:t>
            </a:r>
          </a:p>
          <a:p>
            <a:r>
              <a:rPr lang="en-US" dirty="0"/>
              <a:t>Solution 3:</a:t>
            </a:r>
          </a:p>
          <a:p>
            <a:pPr lvl="2"/>
            <a:r>
              <a:rPr lang="en-US" dirty="0"/>
              <a:t>Boat(bid serial primary key, </a:t>
            </a:r>
            <a:r>
              <a:rPr lang="en-US" dirty="0" err="1"/>
              <a:t>bsize</a:t>
            </a:r>
            <a:r>
              <a:rPr lang="en-US" dirty="0"/>
              <a:t> </a:t>
            </a:r>
            <a:r>
              <a:rPr lang="en-US" dirty="0" err="1"/>
              <a:t>int</a:t>
            </a:r>
            <a:r>
              <a:rPr lang="en-US" dirty="0"/>
              <a:t>, </a:t>
            </a:r>
            <a:r>
              <a:rPr lang="en-US" dirty="0" err="1"/>
              <a:t>bprice</a:t>
            </a:r>
            <a:r>
              <a:rPr lang="en-US" dirty="0"/>
              <a:t> float, </a:t>
            </a:r>
            <a:r>
              <a:rPr lang="en-US" dirty="0" err="1"/>
              <a:t>bengine</a:t>
            </a:r>
            <a:r>
              <a:rPr lang="en-US" dirty="0"/>
              <a:t> </a:t>
            </a:r>
            <a:r>
              <a:rPr lang="en-US" dirty="0" err="1"/>
              <a:t>int</a:t>
            </a:r>
            <a:r>
              <a:rPr lang="en-US" dirty="0"/>
              <a:t>)</a:t>
            </a:r>
          </a:p>
          <a:p>
            <a:pPr lvl="2"/>
            <a:r>
              <a:rPr lang="en-US" dirty="0"/>
              <a:t>Sailor (</a:t>
            </a:r>
            <a:r>
              <a:rPr lang="en-US" dirty="0" err="1"/>
              <a:t>sid</a:t>
            </a:r>
            <a:r>
              <a:rPr lang="en-US" dirty="0"/>
              <a:t> serial primary key, </a:t>
            </a:r>
            <a:r>
              <a:rPr lang="en-US" dirty="0" err="1"/>
              <a:t>sfirst_name</a:t>
            </a:r>
            <a:r>
              <a:rPr lang="en-US" dirty="0"/>
              <a:t> varchar(20), </a:t>
            </a:r>
            <a:r>
              <a:rPr lang="en-US" dirty="0" err="1"/>
              <a:t>slast_name</a:t>
            </a:r>
            <a:r>
              <a:rPr lang="en-US" dirty="0"/>
              <a:t> varchar(10), sage integer)</a:t>
            </a:r>
          </a:p>
          <a:p>
            <a:pPr lvl="2"/>
            <a:r>
              <a:rPr lang="en-US" dirty="0" err="1"/>
              <a:t>BoatRental</a:t>
            </a:r>
            <a:r>
              <a:rPr lang="en-US" dirty="0"/>
              <a:t>(</a:t>
            </a:r>
            <a:r>
              <a:rPr lang="en-US" dirty="0" err="1"/>
              <a:t>rentalid</a:t>
            </a:r>
            <a:r>
              <a:rPr lang="en-US" dirty="0"/>
              <a:t> serial primary key, bid integer references Boat(bid), </a:t>
            </a:r>
            <a:r>
              <a:rPr lang="en-US" dirty="0" err="1"/>
              <a:t>sid</a:t>
            </a:r>
            <a:r>
              <a:rPr lang="en-US" dirty="0"/>
              <a:t> integer references Sailor(</a:t>
            </a:r>
            <a:r>
              <a:rPr lang="en-US" dirty="0" err="1"/>
              <a:t>sid</a:t>
            </a:r>
            <a:r>
              <a:rPr lang="en-US" dirty="0"/>
              <a:t>)</a:t>
            </a:r>
          </a:p>
          <a:p>
            <a:endParaRPr lang="en-US" dirty="0"/>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4</a:t>
            </a:fld>
            <a:endParaRPr lang="en-US"/>
          </a:p>
        </p:txBody>
      </p:sp>
    </p:spTree>
    <p:extLst>
      <p:ext uri="{BB962C8B-B14F-4D97-AF65-F5344CB8AC3E}">
        <p14:creationId xmlns:p14="http://schemas.microsoft.com/office/powerpoint/2010/main" val="64187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University DB with weak entities</a:t>
            </a:r>
          </a:p>
        </p:txBody>
      </p:sp>
      <p:sp>
        <p:nvSpPr>
          <p:cNvPr id="3" name="Content Placeholder 2"/>
          <p:cNvSpPr>
            <a:spLocks noGrp="1"/>
          </p:cNvSpPr>
          <p:nvPr>
            <p:ph idx="1"/>
          </p:nvPr>
        </p:nvSpPr>
        <p:spPr/>
        <p:txBody>
          <a:bodyPr>
            <a:normAutofit lnSpcReduction="10000"/>
          </a:bodyPr>
          <a:lstStyle/>
          <a:p>
            <a:r>
              <a:rPr lang="en-US" dirty="0"/>
              <a:t>Build an ER to represent information about a university</a:t>
            </a:r>
          </a:p>
          <a:p>
            <a:r>
              <a:rPr lang="en-US" dirty="0"/>
              <a:t>Data to represent:</a:t>
            </a:r>
          </a:p>
          <a:p>
            <a:pPr lvl="1"/>
            <a:r>
              <a:rPr lang="en-US" dirty="0"/>
              <a:t>Students</a:t>
            </a:r>
          </a:p>
          <a:p>
            <a:pPr lvl="1"/>
            <a:r>
              <a:rPr lang="en-US" dirty="0"/>
              <a:t>Professors</a:t>
            </a:r>
          </a:p>
          <a:p>
            <a:pPr lvl="1"/>
            <a:r>
              <a:rPr lang="en-US" dirty="0"/>
              <a:t>Courses</a:t>
            </a:r>
          </a:p>
          <a:p>
            <a:pPr lvl="1"/>
            <a:r>
              <a:rPr lang="en-US" dirty="0"/>
              <a:t>Course Sections</a:t>
            </a:r>
          </a:p>
          <a:p>
            <a:pPr lvl="1"/>
            <a:r>
              <a:rPr lang="en-US" dirty="0"/>
              <a:t>Student Taking course sections</a:t>
            </a:r>
          </a:p>
          <a:p>
            <a:pPr lvl="1"/>
            <a:r>
              <a:rPr lang="en-US" dirty="0"/>
              <a:t>Professors teaching course sections</a:t>
            </a:r>
          </a:p>
          <a:p>
            <a:pPr lvl="1"/>
            <a:r>
              <a:rPr lang="en-US" dirty="0"/>
              <a:t>Rooms</a:t>
            </a:r>
          </a:p>
          <a:p>
            <a:pPr lvl="1"/>
            <a:r>
              <a:rPr lang="en-US" dirty="0"/>
              <a:t>Buildings </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40</a:t>
            </a:fld>
            <a:endParaRPr lang="en-US"/>
          </a:p>
        </p:txBody>
      </p:sp>
    </p:spTree>
    <p:extLst>
      <p:ext uri="{BB962C8B-B14F-4D97-AF65-F5344CB8AC3E}">
        <p14:creationId xmlns:p14="http://schemas.microsoft.com/office/powerpoint/2010/main" val="1032193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t>
            </a:r>
          </a:p>
        </p:txBody>
      </p:sp>
      <p:sp>
        <p:nvSpPr>
          <p:cNvPr id="3" name="Content Placeholder 2"/>
          <p:cNvSpPr>
            <a:spLocks noGrp="1"/>
          </p:cNvSpPr>
          <p:nvPr>
            <p:ph idx="1"/>
          </p:nvPr>
        </p:nvSpPr>
        <p:spPr/>
        <p:txBody>
          <a:bodyPr/>
          <a:lstStyle/>
          <a:p>
            <a:r>
              <a:rPr lang="en-US" dirty="0"/>
              <a:t>Email: </a:t>
            </a:r>
          </a:p>
          <a:p>
            <a:pPr lvl="1"/>
            <a:r>
              <a:rPr lang="en-US" dirty="0"/>
              <a:t>manuel.rodriguez7@upr.edu</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41</a:t>
            </a:fld>
            <a:endParaRPr lang="en-US"/>
          </a:p>
        </p:txBody>
      </p:sp>
    </p:spTree>
    <p:extLst>
      <p:ext uri="{BB962C8B-B14F-4D97-AF65-F5344CB8AC3E}">
        <p14:creationId xmlns:p14="http://schemas.microsoft.com/office/powerpoint/2010/main" val="61862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Boat rental example (3)</a:t>
            </a:r>
          </a:p>
        </p:txBody>
      </p:sp>
      <p:sp>
        <p:nvSpPr>
          <p:cNvPr id="3" name="Content Placeholder 2"/>
          <p:cNvSpPr>
            <a:spLocks noGrp="1"/>
          </p:cNvSpPr>
          <p:nvPr>
            <p:ph idx="1"/>
          </p:nvPr>
        </p:nvSpPr>
        <p:spPr/>
        <p:txBody>
          <a:bodyPr/>
          <a:lstStyle/>
          <a:p>
            <a:r>
              <a:rPr lang="en-US" dirty="0"/>
              <a:t>Analysis of solutions:</a:t>
            </a:r>
          </a:p>
          <a:p>
            <a:pPr lvl="1"/>
            <a:r>
              <a:rPr lang="en-US" b="1" dirty="0"/>
              <a:t>Solution 1</a:t>
            </a:r>
            <a:r>
              <a:rPr lang="en-US" dirty="0"/>
              <a:t>: Boat rental table might have information about sailors which are not in the Sailor table</a:t>
            </a:r>
          </a:p>
          <a:p>
            <a:pPr lvl="1"/>
            <a:r>
              <a:rPr lang="en-US" b="1" dirty="0"/>
              <a:t>Solution 2</a:t>
            </a:r>
            <a:r>
              <a:rPr lang="en-US" dirty="0"/>
              <a:t>: Can add redundancy since the information of the sailor is repeated every time a sailor rents a boat</a:t>
            </a:r>
          </a:p>
          <a:p>
            <a:pPr lvl="1"/>
            <a:r>
              <a:rPr lang="en-US" b="1" dirty="0"/>
              <a:t>Solution 3</a:t>
            </a:r>
            <a:r>
              <a:rPr lang="en-US" dirty="0"/>
              <a:t>:Best solution. Keeps information about boats, sailors and rental separate, but adds </a:t>
            </a:r>
            <a:r>
              <a:rPr lang="en-US" b="1" dirty="0"/>
              <a:t>foreign keys </a:t>
            </a:r>
            <a:r>
              <a:rPr lang="en-US" dirty="0"/>
              <a:t>to make the necessary connections between tables</a:t>
            </a:r>
            <a:r>
              <a:rPr lang="en-US" b="1" dirty="0"/>
              <a:t> </a:t>
            </a:r>
          </a:p>
          <a:p>
            <a:r>
              <a:rPr lang="en-US" dirty="0"/>
              <a:t>Using E-R model it become easy to find the right schema</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5</a:t>
            </a:fld>
            <a:endParaRPr lang="en-US"/>
          </a:p>
        </p:txBody>
      </p:sp>
    </p:spTree>
    <p:extLst>
      <p:ext uri="{BB962C8B-B14F-4D97-AF65-F5344CB8AC3E}">
        <p14:creationId xmlns:p14="http://schemas.microsoft.com/office/powerpoint/2010/main" val="168566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Modeling</a:t>
            </a:r>
          </a:p>
        </p:txBody>
      </p:sp>
      <p:sp>
        <p:nvSpPr>
          <p:cNvPr id="3" name="Content Placeholder 2"/>
          <p:cNvSpPr>
            <a:spLocks noGrp="1"/>
          </p:cNvSpPr>
          <p:nvPr>
            <p:ph idx="1"/>
          </p:nvPr>
        </p:nvSpPr>
        <p:spPr/>
        <p:txBody>
          <a:bodyPr/>
          <a:lstStyle/>
          <a:p>
            <a:r>
              <a:rPr lang="en-US" dirty="0"/>
              <a:t>In the Entity-relationship model the DB consists of:</a:t>
            </a:r>
          </a:p>
          <a:p>
            <a:pPr lvl="1"/>
            <a:r>
              <a:rPr lang="en-US" b="1" i="1" dirty="0"/>
              <a:t>A set of entities </a:t>
            </a:r>
            <a:r>
              <a:rPr lang="mr-IN" dirty="0"/>
              <a:t>–</a:t>
            </a:r>
            <a:r>
              <a:rPr lang="en-US" dirty="0"/>
              <a:t> tangible things that you need to keep track of</a:t>
            </a:r>
          </a:p>
          <a:p>
            <a:pPr lvl="1"/>
            <a:r>
              <a:rPr lang="en-US" b="1" i="1" dirty="0"/>
              <a:t>A set of relationship sets </a:t>
            </a:r>
            <a:r>
              <a:rPr lang="mr-IN" dirty="0"/>
              <a:t>–</a:t>
            </a:r>
            <a:r>
              <a:rPr lang="en-US" dirty="0"/>
              <a:t> associations between entities </a:t>
            </a:r>
          </a:p>
          <a:p>
            <a:pPr lvl="2"/>
            <a:r>
              <a:rPr lang="en-US" dirty="0"/>
              <a:t>Typically you use foreign keys for this</a:t>
            </a:r>
          </a:p>
          <a:p>
            <a:r>
              <a:rPr lang="en-US" b="1" dirty="0"/>
              <a:t>E-R diagram </a:t>
            </a:r>
            <a:r>
              <a:rPr lang="mr-IN" dirty="0"/>
              <a:t>–</a:t>
            </a:r>
            <a:r>
              <a:rPr lang="en-US" dirty="0"/>
              <a:t> pictorial representation of the model</a:t>
            </a:r>
          </a:p>
          <a:p>
            <a:pPr lvl="1"/>
            <a:r>
              <a:rPr lang="en-US" dirty="0"/>
              <a:t>Shows entities (boxes) and relationships (lines/arrows) between them</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6</a:t>
            </a:fld>
            <a:endParaRPr lang="en-US"/>
          </a:p>
        </p:txBody>
      </p:sp>
      <p:pic>
        <p:nvPicPr>
          <p:cNvPr id="8" name="Picture 7"/>
          <p:cNvPicPr>
            <a:picLocks noChangeAspect="1"/>
          </p:cNvPicPr>
          <p:nvPr/>
        </p:nvPicPr>
        <p:blipFill>
          <a:blip r:embed="rId2"/>
          <a:stretch>
            <a:fillRect/>
          </a:stretch>
        </p:blipFill>
        <p:spPr>
          <a:xfrm>
            <a:off x="2928635" y="4806157"/>
            <a:ext cx="6108700" cy="1460500"/>
          </a:xfrm>
          <a:prstGeom prst="rect">
            <a:avLst/>
          </a:prstGeom>
        </p:spPr>
      </p:pic>
    </p:spTree>
    <p:extLst>
      <p:ext uri="{BB962C8B-B14F-4D97-AF65-F5344CB8AC3E}">
        <p14:creationId xmlns:p14="http://schemas.microsoft.com/office/powerpoint/2010/main" val="121155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a:t>
            </a:r>
          </a:p>
        </p:txBody>
      </p:sp>
      <p:sp>
        <p:nvSpPr>
          <p:cNvPr id="3" name="Content Placeholder 2"/>
          <p:cNvSpPr>
            <a:spLocks noGrp="1"/>
          </p:cNvSpPr>
          <p:nvPr>
            <p:ph idx="1"/>
          </p:nvPr>
        </p:nvSpPr>
        <p:spPr/>
        <p:txBody>
          <a:bodyPr>
            <a:normAutofit fontScale="92500" lnSpcReduction="20000"/>
          </a:bodyPr>
          <a:lstStyle/>
          <a:p>
            <a:r>
              <a:rPr lang="en-US" dirty="0"/>
              <a:t>An </a:t>
            </a:r>
            <a:r>
              <a:rPr lang="en-US" b="1" dirty="0"/>
              <a:t>entity</a:t>
            </a:r>
            <a:r>
              <a:rPr lang="en-US" dirty="0"/>
              <a:t> is any tangible object of the world that you need to keep track of in the DB</a:t>
            </a:r>
          </a:p>
          <a:p>
            <a:r>
              <a:rPr lang="en-US" dirty="0"/>
              <a:t>Examples:  instances of Student, Parts, Supplier, Boat, Course, Professor</a:t>
            </a:r>
          </a:p>
          <a:p>
            <a:r>
              <a:rPr lang="en-US" dirty="0"/>
              <a:t>Entities have </a:t>
            </a:r>
            <a:r>
              <a:rPr lang="en-US" b="1" dirty="0"/>
              <a:t>attributes</a:t>
            </a:r>
          </a:p>
          <a:p>
            <a:pPr lvl="1"/>
            <a:r>
              <a:rPr lang="en-US" dirty="0"/>
              <a:t>Like in  a table, attributes are fields that describe a specific aspect of an entity</a:t>
            </a:r>
          </a:p>
          <a:p>
            <a:pPr lvl="1"/>
            <a:r>
              <a:rPr lang="en-US" dirty="0"/>
              <a:t>Example: supplier id, supplier name, part color, boat size, etc.</a:t>
            </a:r>
          </a:p>
          <a:p>
            <a:r>
              <a:rPr lang="en-US" b="1" dirty="0"/>
              <a:t>Entity set </a:t>
            </a:r>
            <a:r>
              <a:rPr lang="mr-IN" dirty="0"/>
              <a:t>–</a:t>
            </a:r>
            <a:r>
              <a:rPr lang="en-US" dirty="0"/>
              <a:t> a collection of entities of the same type </a:t>
            </a:r>
          </a:p>
          <a:p>
            <a:pPr lvl="1"/>
            <a:r>
              <a:rPr lang="en-US" dirty="0"/>
              <a:t>Share the same attributes.</a:t>
            </a:r>
          </a:p>
          <a:p>
            <a:pPr lvl="1"/>
            <a:r>
              <a:rPr lang="en-US" dirty="0"/>
              <a:t>Examples: all boats, all part, all suppliers</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7</a:t>
            </a:fld>
            <a:endParaRPr lang="en-US"/>
          </a:p>
        </p:txBody>
      </p:sp>
    </p:spTree>
    <p:extLst>
      <p:ext uri="{BB962C8B-B14F-4D97-AF65-F5344CB8AC3E}">
        <p14:creationId xmlns:p14="http://schemas.microsoft.com/office/powerpoint/2010/main" val="16983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25912" y="2564780"/>
            <a:ext cx="2193073" cy="18399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Entity Sets</a:t>
            </a:r>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8</a:t>
            </a:fld>
            <a:endParaRPr lang="en-US"/>
          </a:p>
        </p:txBody>
      </p:sp>
      <p:sp>
        <p:nvSpPr>
          <p:cNvPr id="6" name="Rectangle 5"/>
          <p:cNvSpPr/>
          <p:nvPr/>
        </p:nvSpPr>
        <p:spPr>
          <a:xfrm>
            <a:off x="1182029" y="2738979"/>
            <a:ext cx="1839950" cy="4906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(123, 22, $60, 1)</a:t>
            </a:r>
          </a:p>
        </p:txBody>
      </p:sp>
      <p:sp>
        <p:nvSpPr>
          <p:cNvPr id="7" name="Rectangle 6"/>
          <p:cNvSpPr/>
          <p:nvPr/>
        </p:nvSpPr>
        <p:spPr>
          <a:xfrm>
            <a:off x="0" y="1831349"/>
            <a:ext cx="5638800" cy="646331"/>
          </a:xfrm>
          <a:prstGeom prst="rect">
            <a:avLst/>
          </a:prstGeom>
        </p:spPr>
        <p:txBody>
          <a:bodyPr wrap="square">
            <a:spAutoFit/>
          </a:bodyPr>
          <a:lstStyle/>
          <a:p>
            <a:pPr lvl="2"/>
            <a:r>
              <a:rPr lang="en-US" dirty="0"/>
              <a:t>Boat(bid serial primary key, </a:t>
            </a:r>
            <a:r>
              <a:rPr lang="en-US" dirty="0" err="1"/>
              <a:t>bsize</a:t>
            </a:r>
            <a:r>
              <a:rPr lang="en-US" dirty="0"/>
              <a:t> </a:t>
            </a:r>
            <a:r>
              <a:rPr lang="en-US" dirty="0" err="1"/>
              <a:t>int</a:t>
            </a:r>
            <a:r>
              <a:rPr lang="en-US" dirty="0"/>
              <a:t>, </a:t>
            </a:r>
            <a:r>
              <a:rPr lang="en-US" dirty="0" err="1"/>
              <a:t>bprice</a:t>
            </a:r>
            <a:r>
              <a:rPr lang="en-US" dirty="0"/>
              <a:t> float, </a:t>
            </a:r>
            <a:r>
              <a:rPr lang="en-US" dirty="0" err="1"/>
              <a:t>bengine</a:t>
            </a:r>
            <a:r>
              <a:rPr lang="en-US" dirty="0"/>
              <a:t> </a:t>
            </a:r>
            <a:r>
              <a:rPr lang="en-US" dirty="0" err="1"/>
              <a:t>int</a:t>
            </a:r>
            <a:r>
              <a:rPr lang="en-US" dirty="0"/>
              <a:t>)</a:t>
            </a:r>
          </a:p>
        </p:txBody>
      </p:sp>
      <p:sp>
        <p:nvSpPr>
          <p:cNvPr id="8" name="Rectangle 7"/>
          <p:cNvSpPr/>
          <p:nvPr/>
        </p:nvSpPr>
        <p:spPr>
          <a:xfrm>
            <a:off x="1182028" y="3229633"/>
            <a:ext cx="1839951" cy="4906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(252, 28, $120, 2)</a:t>
            </a:r>
            <a:endParaRPr lang="en-US" dirty="0">
              <a:solidFill>
                <a:schemeClr val="tx1"/>
              </a:solidFill>
            </a:endParaRPr>
          </a:p>
        </p:txBody>
      </p:sp>
      <p:sp>
        <p:nvSpPr>
          <p:cNvPr id="9" name="Rectangle 8"/>
          <p:cNvSpPr/>
          <p:nvPr/>
        </p:nvSpPr>
        <p:spPr>
          <a:xfrm>
            <a:off x="1182028" y="3720287"/>
            <a:ext cx="1839951" cy="4906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(343, 21, $55, 1)</a:t>
            </a:r>
          </a:p>
        </p:txBody>
      </p:sp>
      <p:sp>
        <p:nvSpPr>
          <p:cNvPr id="11" name="Rectangle 10"/>
          <p:cNvSpPr/>
          <p:nvPr/>
        </p:nvSpPr>
        <p:spPr>
          <a:xfrm>
            <a:off x="6417527" y="3300760"/>
            <a:ext cx="3585117" cy="287701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73641" y="3497263"/>
            <a:ext cx="3217129"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(345, Tom, Lee, 29)</a:t>
            </a:r>
          </a:p>
        </p:txBody>
      </p:sp>
      <p:sp>
        <p:nvSpPr>
          <p:cNvPr id="13" name="Rectangle 12"/>
          <p:cNvSpPr/>
          <p:nvPr/>
        </p:nvSpPr>
        <p:spPr>
          <a:xfrm>
            <a:off x="6573643" y="3987917"/>
            <a:ext cx="3217128"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(734, </a:t>
            </a:r>
            <a:r>
              <a:rPr lang="en-US" dirty="0" err="1">
                <a:solidFill>
                  <a:schemeClr val="tx1"/>
                </a:solidFill>
              </a:rPr>
              <a:t>Jil</a:t>
            </a:r>
            <a:r>
              <a:rPr lang="en-US" dirty="0">
                <a:solidFill>
                  <a:schemeClr val="tx1"/>
                </a:solidFill>
              </a:rPr>
              <a:t>, Ru, 42)</a:t>
            </a:r>
          </a:p>
        </p:txBody>
      </p:sp>
      <p:sp>
        <p:nvSpPr>
          <p:cNvPr id="14" name="Rectangle 13"/>
          <p:cNvSpPr/>
          <p:nvPr/>
        </p:nvSpPr>
        <p:spPr>
          <a:xfrm>
            <a:off x="6573643" y="4478571"/>
            <a:ext cx="3217128"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(456, Ann, Li, 19)</a:t>
            </a:r>
          </a:p>
        </p:txBody>
      </p:sp>
      <p:sp>
        <p:nvSpPr>
          <p:cNvPr id="15" name="Rectangle 14"/>
          <p:cNvSpPr/>
          <p:nvPr/>
        </p:nvSpPr>
        <p:spPr>
          <a:xfrm>
            <a:off x="3995854" y="2381863"/>
            <a:ext cx="6096000" cy="646331"/>
          </a:xfrm>
          <a:prstGeom prst="rect">
            <a:avLst/>
          </a:prstGeom>
        </p:spPr>
        <p:txBody>
          <a:bodyPr>
            <a:spAutoFit/>
          </a:bodyPr>
          <a:lstStyle/>
          <a:p>
            <a:pPr lvl="2"/>
            <a:r>
              <a:rPr lang="en-US" dirty="0"/>
              <a:t>Sailor (</a:t>
            </a:r>
            <a:r>
              <a:rPr lang="en-US" dirty="0" err="1"/>
              <a:t>sid</a:t>
            </a:r>
            <a:r>
              <a:rPr lang="en-US" dirty="0"/>
              <a:t> serial primary key, </a:t>
            </a:r>
            <a:r>
              <a:rPr lang="en-US" dirty="0" err="1"/>
              <a:t>sfirst_name</a:t>
            </a:r>
            <a:r>
              <a:rPr lang="en-US" dirty="0"/>
              <a:t> varchar(20), </a:t>
            </a:r>
            <a:r>
              <a:rPr lang="en-US" dirty="0" err="1"/>
              <a:t>slast_name</a:t>
            </a:r>
            <a:r>
              <a:rPr lang="en-US" dirty="0"/>
              <a:t> varchar(10), sage integer)</a:t>
            </a:r>
          </a:p>
        </p:txBody>
      </p:sp>
      <p:sp>
        <p:nvSpPr>
          <p:cNvPr id="17" name="Rectangle 16"/>
          <p:cNvSpPr/>
          <p:nvPr/>
        </p:nvSpPr>
        <p:spPr>
          <a:xfrm>
            <a:off x="6573642" y="4969225"/>
            <a:ext cx="3217128"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(958, Tim, Tune, 45)</a:t>
            </a:r>
          </a:p>
        </p:txBody>
      </p:sp>
      <p:sp>
        <p:nvSpPr>
          <p:cNvPr id="18" name="Rectangle 17"/>
          <p:cNvSpPr/>
          <p:nvPr/>
        </p:nvSpPr>
        <p:spPr>
          <a:xfrm>
            <a:off x="6573641" y="5459879"/>
            <a:ext cx="3217128" cy="49065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(748, Ned, Diaz, 61)</a:t>
            </a:r>
          </a:p>
        </p:txBody>
      </p:sp>
      <p:sp>
        <p:nvSpPr>
          <p:cNvPr id="19" name="TextBox 18"/>
          <p:cNvSpPr txBox="1"/>
          <p:nvPr/>
        </p:nvSpPr>
        <p:spPr>
          <a:xfrm>
            <a:off x="1269424" y="4578931"/>
            <a:ext cx="2001830" cy="461665"/>
          </a:xfrm>
          <a:prstGeom prst="rect">
            <a:avLst/>
          </a:prstGeom>
          <a:noFill/>
        </p:spPr>
        <p:txBody>
          <a:bodyPr wrap="none" rtlCol="0">
            <a:spAutoFit/>
          </a:bodyPr>
          <a:lstStyle/>
          <a:p>
            <a:r>
              <a:rPr lang="en-US" sz="2400"/>
              <a:t>Boat entity set</a:t>
            </a:r>
          </a:p>
        </p:txBody>
      </p:sp>
      <p:sp>
        <p:nvSpPr>
          <p:cNvPr id="20" name="TextBox 19"/>
          <p:cNvSpPr txBox="1"/>
          <p:nvPr/>
        </p:nvSpPr>
        <p:spPr>
          <a:xfrm>
            <a:off x="4094170" y="5723043"/>
            <a:ext cx="2124812" cy="461665"/>
          </a:xfrm>
          <a:prstGeom prst="rect">
            <a:avLst/>
          </a:prstGeom>
          <a:noFill/>
        </p:spPr>
        <p:txBody>
          <a:bodyPr wrap="none" rtlCol="0">
            <a:spAutoFit/>
          </a:bodyPr>
          <a:lstStyle/>
          <a:p>
            <a:r>
              <a:rPr lang="en-US" sz="2400" dirty="0"/>
              <a:t>Sailor entity set</a:t>
            </a:r>
          </a:p>
        </p:txBody>
      </p:sp>
    </p:spTree>
    <p:extLst>
      <p:ext uri="{BB962C8B-B14F-4D97-AF65-F5344CB8AC3E}">
        <p14:creationId xmlns:p14="http://schemas.microsoft.com/office/powerpoint/2010/main" val="164228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r>
              <a:rPr lang="en-US" dirty="0"/>
              <a:t>A </a:t>
            </a:r>
            <a:r>
              <a:rPr lang="en-US" b="1" dirty="0"/>
              <a:t>relationship</a:t>
            </a:r>
            <a:r>
              <a:rPr lang="en-US" dirty="0"/>
              <a:t> establishes an association between entities </a:t>
            </a:r>
          </a:p>
          <a:p>
            <a:r>
              <a:rPr lang="en-US" dirty="0"/>
              <a:t>This association links entities from one entity set E</a:t>
            </a:r>
            <a:r>
              <a:rPr lang="en-US" baseline="-25000" dirty="0"/>
              <a:t>1</a:t>
            </a:r>
            <a:r>
              <a:rPr lang="en-US" dirty="0"/>
              <a:t> with entities from a second entity set E</a:t>
            </a:r>
            <a:r>
              <a:rPr lang="en-US" baseline="-25000" dirty="0"/>
              <a:t>2</a:t>
            </a:r>
            <a:r>
              <a:rPr lang="en-US" dirty="0"/>
              <a:t>. </a:t>
            </a:r>
          </a:p>
          <a:p>
            <a:r>
              <a:rPr lang="en-US" dirty="0"/>
              <a:t>Binary relationship </a:t>
            </a:r>
            <a:r>
              <a:rPr lang="en-US" i="1" dirty="0"/>
              <a:t>R</a:t>
            </a:r>
            <a:r>
              <a:rPr lang="en-US" dirty="0"/>
              <a:t>: relationship between two entity sets</a:t>
            </a:r>
          </a:p>
          <a:p>
            <a:endParaRPr lang="en-US" dirty="0"/>
          </a:p>
          <a:p>
            <a:r>
              <a:rPr lang="en-US" dirty="0"/>
              <a:t>N-</a:t>
            </a:r>
            <a:r>
              <a:rPr lang="en-US" dirty="0" err="1"/>
              <a:t>ary</a:t>
            </a:r>
            <a:r>
              <a:rPr lang="en-US" dirty="0"/>
              <a:t> relationship: relationship between N entity sets</a:t>
            </a:r>
          </a:p>
          <a:p>
            <a:endParaRPr lang="en-US" dirty="0"/>
          </a:p>
          <a:p>
            <a:endParaRPr lang="en-US" dirty="0"/>
          </a:p>
        </p:txBody>
      </p:sp>
      <p:sp>
        <p:nvSpPr>
          <p:cNvPr id="4" name="Footer Placeholder 3"/>
          <p:cNvSpPr>
            <a:spLocks noGrp="1"/>
          </p:cNvSpPr>
          <p:nvPr>
            <p:ph type="ftr" sz="quarter" idx="11"/>
          </p:nvPr>
        </p:nvSpPr>
        <p:spPr/>
        <p:txBody>
          <a:bodyPr/>
          <a:lstStyle/>
          <a:p>
            <a:r>
              <a:rPr lang="en-US"/>
              <a:t>M. Rodriguez-Martinez</a:t>
            </a:r>
          </a:p>
        </p:txBody>
      </p:sp>
      <p:sp>
        <p:nvSpPr>
          <p:cNvPr id="5" name="Slide Number Placeholder 4"/>
          <p:cNvSpPr>
            <a:spLocks noGrp="1"/>
          </p:cNvSpPr>
          <p:nvPr>
            <p:ph type="sldNum" sz="quarter" idx="12"/>
          </p:nvPr>
        </p:nvSpPr>
        <p:spPr/>
        <p:txBody>
          <a:bodyPr/>
          <a:lstStyle/>
          <a:p>
            <a:fld id="{6F451384-4C66-B349-8C70-9DABC03CBBE7}" type="slidenum">
              <a:rPr lang="en-US" smtClean="0"/>
              <a:t>9</a:t>
            </a:fld>
            <a:endParaRPr lang="en-US"/>
          </a:p>
        </p:txBody>
      </p:sp>
      <p:pic>
        <p:nvPicPr>
          <p:cNvPr id="7" name="Picture 6"/>
          <p:cNvPicPr>
            <a:picLocks noChangeAspect="1"/>
          </p:cNvPicPr>
          <p:nvPr/>
        </p:nvPicPr>
        <p:blipFill>
          <a:blip r:embed="rId2"/>
          <a:stretch>
            <a:fillRect/>
          </a:stretch>
        </p:blipFill>
        <p:spPr>
          <a:xfrm>
            <a:off x="2889250" y="4001294"/>
            <a:ext cx="6413500" cy="584200"/>
          </a:xfrm>
          <a:prstGeom prst="rect">
            <a:avLst/>
          </a:prstGeom>
        </p:spPr>
      </p:pic>
      <p:pic>
        <p:nvPicPr>
          <p:cNvPr id="8" name="Picture 7"/>
          <p:cNvPicPr>
            <a:picLocks noChangeAspect="1"/>
          </p:cNvPicPr>
          <p:nvPr/>
        </p:nvPicPr>
        <p:blipFill>
          <a:blip r:embed="rId3"/>
          <a:stretch>
            <a:fillRect/>
          </a:stretch>
        </p:blipFill>
        <p:spPr>
          <a:xfrm>
            <a:off x="615950" y="5371307"/>
            <a:ext cx="10960100" cy="596900"/>
          </a:xfrm>
          <a:prstGeom prst="rect">
            <a:avLst/>
          </a:prstGeom>
        </p:spPr>
      </p:pic>
    </p:spTree>
    <p:extLst>
      <p:ext uri="{BB962C8B-B14F-4D97-AF65-F5344CB8AC3E}">
        <p14:creationId xmlns:p14="http://schemas.microsoft.com/office/powerpoint/2010/main" val="822773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4381</TotalTime>
  <Words>2355</Words>
  <Application>Microsoft Macintosh PowerPoint</Application>
  <PresentationFormat>Widescreen</PresentationFormat>
  <Paragraphs>514</Paragraphs>
  <Slides>41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Database Systems</vt:lpstr>
      <vt:lpstr>Objectives</vt:lpstr>
      <vt:lpstr>Introduction</vt:lpstr>
      <vt:lpstr>Boat rental example(2)</vt:lpstr>
      <vt:lpstr>Boat rental example (3)</vt:lpstr>
      <vt:lpstr>E-R Modeling</vt:lpstr>
      <vt:lpstr>Entity</vt:lpstr>
      <vt:lpstr>Example Entity Sets</vt:lpstr>
      <vt:lpstr>Relationships</vt:lpstr>
      <vt:lpstr>Relationships (2)</vt:lpstr>
      <vt:lpstr>Example Relationship Sets</vt:lpstr>
      <vt:lpstr>Example Relationship Sets (2)</vt:lpstr>
      <vt:lpstr>Cardinality Constrains in Relationships</vt:lpstr>
      <vt:lpstr>One to one relationships</vt:lpstr>
      <vt:lpstr>One to many relationships</vt:lpstr>
      <vt:lpstr>Many to one relationships</vt:lpstr>
      <vt:lpstr>Many to Many relationships</vt:lpstr>
      <vt:lpstr>E-R Diagrams</vt:lpstr>
      <vt:lpstr>Attributes in Entities</vt:lpstr>
      <vt:lpstr>Attributes in Entities (2)</vt:lpstr>
      <vt:lpstr>Representing attributes in entities</vt:lpstr>
      <vt:lpstr>Representing relationships</vt:lpstr>
      <vt:lpstr>Cardinalities in relationships</vt:lpstr>
      <vt:lpstr>One to One</vt:lpstr>
      <vt:lpstr>One to Many</vt:lpstr>
      <vt:lpstr>Many to One</vt:lpstr>
      <vt:lpstr>Many to Many</vt:lpstr>
      <vt:lpstr>Attributes in relationships</vt:lpstr>
      <vt:lpstr>Example: University DB</vt:lpstr>
      <vt:lpstr>Roles in Relationships</vt:lpstr>
      <vt:lpstr>Participation in relationships</vt:lpstr>
      <vt:lpstr>Notation for participation</vt:lpstr>
      <vt:lpstr>Notation for participation (2)</vt:lpstr>
      <vt:lpstr>Weak Entities </vt:lpstr>
      <vt:lpstr>Representing weak entities</vt:lpstr>
      <vt:lpstr>Weak and Strong entities</vt:lpstr>
      <vt:lpstr>Weak entity representation (full details)</vt:lpstr>
      <vt:lpstr>Specialization and Generalization</vt:lpstr>
      <vt:lpstr>Specialization/Generalization</vt:lpstr>
      <vt:lpstr>Example: University DB with weak entities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Manuel Rodriguez Martinez</dc:creator>
  <cp:lastModifiedBy>Manuel Rodriguez Martinez</cp:lastModifiedBy>
  <cp:revision>260</cp:revision>
  <dcterms:created xsi:type="dcterms:W3CDTF">2017-08-22T15:14:51Z</dcterms:created>
  <dcterms:modified xsi:type="dcterms:W3CDTF">2019-01-31T09:33:30Z</dcterms:modified>
</cp:coreProperties>
</file>