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67" r:id="rId4"/>
    <p:sldId id="405" r:id="rId5"/>
    <p:sldId id="406" r:id="rId6"/>
    <p:sldId id="407" r:id="rId7"/>
    <p:sldId id="408" r:id="rId8"/>
    <p:sldId id="409" r:id="rId9"/>
    <p:sldId id="418" r:id="rId10"/>
    <p:sldId id="410" r:id="rId11"/>
    <p:sldId id="411" r:id="rId12"/>
    <p:sldId id="412" r:id="rId13"/>
    <p:sldId id="415" r:id="rId14"/>
    <p:sldId id="416" r:id="rId15"/>
    <p:sldId id="413" r:id="rId16"/>
    <p:sldId id="414" r:id="rId17"/>
    <p:sldId id="417" r:id="rId18"/>
    <p:sldId id="419" r:id="rId19"/>
    <p:sldId id="420" r:id="rId20"/>
    <p:sldId id="421" r:id="rId21"/>
    <p:sldId id="424" r:id="rId22"/>
    <p:sldId id="422" r:id="rId23"/>
    <p:sldId id="42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2626"/>
  </p:normalViewPr>
  <p:slideViewPr>
    <p:cSldViewPr snapToGrid="0" snapToObjects="1">
      <p:cViewPr varScale="1">
        <p:scale>
          <a:sx n="74" d="100"/>
          <a:sy n="74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C3B-3EC8-794C-8C59-39AFB631B09A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877A-D595-5A48-8B57-E25C3E3DB580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BBE5-153D-6C46-974C-0DD4B157F582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3A7E-088C-E843-86A1-8DF54A71A1B5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8B-2C0E-5A40-9A98-2159D349B569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5E26-450B-D84E-9DF6-591EF5C4AB59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C3E7-3EAE-6444-BA94-93402494BA60}" type="datetime1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F08A-D0F2-E84F-8738-8A8C4487AEC9}" type="datetime1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CD3-F953-0043-9AA3-B87DBD46B98C}" type="datetime1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A9C8-072D-BC47-922B-B399C5603FD4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ABD5-0507-FE4C-94C7-F1F08149D188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6294-86FA-EB44-BC17-C49948AD2604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Mapping an ER Diagram to Relational Tables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&amp; many to one relationships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 not need to create a table for one to many or many to one relationships</a:t>
            </a:r>
          </a:p>
          <a:p>
            <a:r>
              <a:rPr lang="en-US" dirty="0"/>
              <a:t>Pass the primary key from the one side as foreign key to the many side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62" y="3952690"/>
            <a:ext cx="1973055" cy="222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61" y="3966700"/>
            <a:ext cx="1804639" cy="2210329"/>
          </a:xfrm>
          <a:prstGeom prst="rect">
            <a:avLst/>
          </a:prstGeom>
        </p:spPr>
      </p:pic>
      <p:sp>
        <p:nvSpPr>
          <p:cNvPr id="8" name="Diamond 7"/>
          <p:cNvSpPr/>
          <p:nvPr/>
        </p:nvSpPr>
        <p:spPr>
          <a:xfrm>
            <a:off x="3122513" y="4154702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1" idx="1"/>
          </p:cNvCxnSpPr>
          <p:nvPr/>
        </p:nvCxnSpPr>
        <p:spPr>
          <a:xfrm flipH="1">
            <a:off x="2378950" y="4611902"/>
            <a:ext cx="7435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</p:cNvCxnSpPr>
          <p:nvPr/>
        </p:nvCxnSpPr>
        <p:spPr>
          <a:xfrm flipV="1">
            <a:off x="4571337" y="4604898"/>
            <a:ext cx="358124" cy="7004"/>
          </a:xfrm>
          <a:prstGeom prst="line">
            <a:avLst/>
          </a:prstGeom>
          <a:ln w="635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5836" y="4242570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9556" y="42216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064806" y="3952690"/>
            <a:ext cx="10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Person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58014" y="3990291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CreditCard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86742" y="443629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Owns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0818" y="441119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80818" y="4663328"/>
            <a:ext cx="1354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 err="1"/>
              <a:t>date_birth</a:t>
            </a:r>
            <a:endParaRPr lang="en-US" dirty="0"/>
          </a:p>
          <a:p>
            <a:r>
              <a:rPr lang="en-US" dirty="0"/>
              <a:t>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6644" y="438815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cid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256644" y="4640292"/>
            <a:ext cx="1262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cnumber</a:t>
            </a:r>
            <a:endParaRPr lang="en-US" dirty="0"/>
          </a:p>
          <a:p>
            <a:r>
              <a:rPr lang="en-US" dirty="0" err="1"/>
              <a:t>cexpdate</a:t>
            </a:r>
            <a:endParaRPr lang="en-US" dirty="0"/>
          </a:p>
          <a:p>
            <a:r>
              <a:rPr lang="en-US" dirty="0" err="1"/>
              <a:t>credit_limit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22243" y="3420629"/>
            <a:ext cx="5411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table Person(</a:t>
            </a:r>
            <a:r>
              <a:rPr lang="en-US" sz="2000" dirty="0" err="1"/>
              <a:t>pid</a:t>
            </a:r>
            <a:r>
              <a:rPr lang="en-US" sz="2000" dirty="0"/>
              <a:t> serial primary key,  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first_name</a:t>
            </a:r>
            <a:r>
              <a:rPr lang="en-US" sz="2000" dirty="0"/>
              <a:t> varchar (20),  </a:t>
            </a:r>
            <a:r>
              <a:rPr lang="en-US" sz="2000" dirty="0" err="1"/>
              <a:t>last_name</a:t>
            </a:r>
            <a:r>
              <a:rPr lang="en-US" sz="2000" dirty="0"/>
              <a:t> varchar(20),   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date_birth</a:t>
            </a:r>
            <a:r>
              <a:rPr lang="en-US" sz="2000" dirty="0"/>
              <a:t> char(6));</a:t>
            </a:r>
          </a:p>
          <a:p>
            <a:endParaRPr lang="en-US" sz="2000" dirty="0"/>
          </a:p>
          <a:p>
            <a:r>
              <a:rPr lang="en-US" sz="2000" dirty="0"/>
              <a:t>create table </a:t>
            </a:r>
            <a:r>
              <a:rPr lang="en-US" sz="2000" dirty="0" err="1"/>
              <a:t>CreditCard</a:t>
            </a:r>
            <a:r>
              <a:rPr lang="en-US" sz="2000" dirty="0"/>
              <a:t>(</a:t>
            </a:r>
            <a:r>
              <a:rPr lang="en-US" sz="2000" dirty="0" err="1"/>
              <a:t>cid</a:t>
            </a:r>
            <a:r>
              <a:rPr lang="en-US" sz="2000" dirty="0"/>
              <a:t> </a:t>
            </a:r>
            <a:r>
              <a:rPr lang="en-US" sz="2000" dirty="0" err="1"/>
              <a:t>seria</a:t>
            </a:r>
            <a:r>
              <a:rPr lang="en-US" sz="2000" dirty="0"/>
              <a:t> primary key,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cnumber</a:t>
            </a:r>
            <a:r>
              <a:rPr lang="en-US" sz="2000" dirty="0"/>
              <a:t> char(16), </a:t>
            </a:r>
            <a:r>
              <a:rPr lang="en-US" sz="2000" dirty="0" err="1"/>
              <a:t>cexpdate</a:t>
            </a:r>
            <a:r>
              <a:rPr lang="en-US" sz="2000" dirty="0"/>
              <a:t> char(6),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credit_limit</a:t>
            </a:r>
            <a:r>
              <a:rPr lang="en-US" sz="2000" dirty="0"/>
              <a:t> float, </a:t>
            </a:r>
            <a:r>
              <a:rPr lang="en-US" sz="2000" dirty="0" err="1"/>
              <a:t>pid</a:t>
            </a:r>
            <a:r>
              <a:rPr lang="en-US" sz="2000" dirty="0"/>
              <a:t> integer references</a:t>
            </a:r>
          </a:p>
          <a:p>
            <a:r>
              <a:rPr lang="en-US" sz="2000" dirty="0"/>
              <a:t>    Person(</a:t>
            </a:r>
            <a:r>
              <a:rPr lang="en-US" sz="2000" dirty="0" err="1"/>
              <a:t>pid</a:t>
            </a:r>
            <a:r>
              <a:rPr lang="en-US" sz="2000" dirty="0"/>
              <a:t>));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4384" y="1451412"/>
            <a:ext cx="487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With Total Participation in many side</a:t>
            </a:r>
          </a:p>
        </p:txBody>
      </p:sp>
    </p:spTree>
    <p:extLst>
      <p:ext uri="{BB962C8B-B14F-4D97-AF65-F5344CB8AC3E}">
        <p14:creationId xmlns:p14="http://schemas.microsoft.com/office/powerpoint/2010/main" val="10566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many relationships require a table</a:t>
            </a:r>
          </a:p>
          <a:p>
            <a:r>
              <a:rPr lang="en-US" dirty="0"/>
              <a:t>Primary key is composed of the primary keys of entities </a:t>
            </a:r>
          </a:p>
          <a:p>
            <a:pPr lvl="1"/>
            <a:r>
              <a:rPr lang="en-US" dirty="0"/>
              <a:t>Also defined as foreign keys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268" y="3417075"/>
            <a:ext cx="2417956" cy="2725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98" y="3539738"/>
            <a:ext cx="2458989" cy="2772162"/>
          </a:xfrm>
          <a:prstGeom prst="rect">
            <a:avLst/>
          </a:prstGeom>
        </p:spPr>
      </p:pic>
      <p:sp>
        <p:nvSpPr>
          <p:cNvPr id="8" name="Diamond 7"/>
          <p:cNvSpPr/>
          <p:nvPr/>
        </p:nvSpPr>
        <p:spPr>
          <a:xfrm>
            <a:off x="5040278" y="4167536"/>
            <a:ext cx="1806498" cy="151656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Boat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Rental</a:t>
            </a:r>
          </a:p>
        </p:txBody>
      </p:sp>
      <p:cxnSp>
        <p:nvCxnSpPr>
          <p:cNvPr id="9" name="Straight Connector 8"/>
          <p:cNvCxnSpPr>
            <a:stCxn id="12" idx="1"/>
            <a:endCxn id="11" idx="3"/>
          </p:cNvCxnSpPr>
          <p:nvPr/>
        </p:nvCxnSpPr>
        <p:spPr>
          <a:xfrm flipH="1">
            <a:off x="3765787" y="4925819"/>
            <a:ext cx="1274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3"/>
          </p:cNvCxnSpPr>
          <p:nvPr/>
        </p:nvCxnSpPr>
        <p:spPr>
          <a:xfrm>
            <a:off x="6846776" y="4925819"/>
            <a:ext cx="12744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41" y="446151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9480" y="446151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6727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relationships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568" y="1588275"/>
            <a:ext cx="2417956" cy="2725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98" y="1710938"/>
            <a:ext cx="2458989" cy="2772162"/>
          </a:xfrm>
          <a:prstGeom prst="rect">
            <a:avLst/>
          </a:prstGeom>
        </p:spPr>
      </p:pic>
      <p:sp>
        <p:nvSpPr>
          <p:cNvPr id="9" name="Diamond 8"/>
          <p:cNvSpPr/>
          <p:nvPr/>
        </p:nvSpPr>
        <p:spPr>
          <a:xfrm>
            <a:off x="5027578" y="2338736"/>
            <a:ext cx="1806498" cy="151656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Boat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Rental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753087" y="3097019"/>
            <a:ext cx="1274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34076" y="3097019"/>
            <a:ext cx="12744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4641" y="263271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6780" y="263271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4098" y="4609520"/>
            <a:ext cx="96159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/>
              <a:t>reate </a:t>
            </a:r>
            <a:r>
              <a:rPr lang="en-US" sz="2000" dirty="0"/>
              <a:t>table Boat (bid serial primary key, </a:t>
            </a:r>
            <a:r>
              <a:rPr lang="en-US" sz="2000" dirty="0" err="1"/>
              <a:t>bsize</a:t>
            </a:r>
            <a:r>
              <a:rPr lang="en-US" sz="2000" dirty="0"/>
              <a:t> integer, </a:t>
            </a:r>
            <a:r>
              <a:rPr lang="en-US" sz="2000" dirty="0" err="1"/>
              <a:t>bprice</a:t>
            </a:r>
            <a:r>
              <a:rPr lang="en-US" sz="2000" dirty="0"/>
              <a:t> float, </a:t>
            </a:r>
            <a:r>
              <a:rPr lang="en-US" sz="2000" dirty="0" err="1"/>
              <a:t>bengines</a:t>
            </a:r>
            <a:r>
              <a:rPr lang="en-US" sz="2000" dirty="0"/>
              <a:t> integer);</a:t>
            </a:r>
          </a:p>
          <a:p>
            <a:r>
              <a:rPr lang="en-US" sz="2000" dirty="0"/>
              <a:t>create table Sailor(</a:t>
            </a:r>
            <a:r>
              <a:rPr lang="en-US" sz="2000" dirty="0" err="1"/>
              <a:t>sid</a:t>
            </a:r>
            <a:r>
              <a:rPr lang="en-US" sz="2000" dirty="0"/>
              <a:t> serial primary key, </a:t>
            </a:r>
            <a:r>
              <a:rPr lang="en-US" sz="2000" dirty="0" err="1"/>
              <a:t>sfirst_name</a:t>
            </a:r>
            <a:r>
              <a:rPr lang="en-US" sz="2000" dirty="0"/>
              <a:t> varchar(10),  </a:t>
            </a:r>
            <a:r>
              <a:rPr lang="en-US" sz="2000" dirty="0" err="1"/>
              <a:t>slast_name</a:t>
            </a:r>
            <a:r>
              <a:rPr lang="en-US" sz="2000" dirty="0"/>
              <a:t> varchar(10),</a:t>
            </a:r>
          </a:p>
          <a:p>
            <a:r>
              <a:rPr lang="en-US" sz="2000" dirty="0"/>
              <a:t>    sage integer);</a:t>
            </a:r>
          </a:p>
          <a:p>
            <a:r>
              <a:rPr lang="en-US" sz="2000" dirty="0"/>
              <a:t>create table </a:t>
            </a:r>
            <a:r>
              <a:rPr lang="en-US" sz="2000" dirty="0" err="1"/>
              <a:t>BoatRental</a:t>
            </a:r>
            <a:r>
              <a:rPr lang="en-US" sz="2000" dirty="0"/>
              <a:t>(bid integer references Boat(bid), </a:t>
            </a:r>
            <a:r>
              <a:rPr lang="en-US" sz="2000" dirty="0" err="1"/>
              <a:t>sid</a:t>
            </a:r>
            <a:r>
              <a:rPr lang="en-US" sz="2000" dirty="0"/>
              <a:t> integer references Sailor(</a:t>
            </a:r>
            <a:r>
              <a:rPr lang="en-US" sz="2000" dirty="0" err="1"/>
              <a:t>sid</a:t>
            </a:r>
            <a:r>
              <a:rPr lang="en-US" sz="2000" dirty="0"/>
              <a:t>),</a:t>
            </a:r>
          </a:p>
          <a:p>
            <a:r>
              <a:rPr lang="en-US" sz="2000" dirty="0"/>
              <a:t>    primary key (bid, </a:t>
            </a:r>
            <a:r>
              <a:rPr lang="en-US" sz="2000" dirty="0" err="1"/>
              <a:t>sid</a:t>
            </a:r>
            <a:r>
              <a:rPr lang="en-US" sz="20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9857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over a relationship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Notation: </a:t>
            </a:r>
          </a:p>
          <a:p>
            <a:pPr lvl="1"/>
            <a:r>
              <a:rPr lang="en-US" dirty="0" err="1"/>
              <a:t>PKey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primary key</a:t>
            </a:r>
          </a:p>
          <a:p>
            <a:pPr lvl="1"/>
            <a:r>
              <a:rPr lang="en-US" dirty="0" err="1"/>
              <a:t>FKey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foreing</a:t>
            </a:r>
            <a:r>
              <a:rPr lang="en-US" dirty="0"/>
              <a:t> key</a:t>
            </a:r>
          </a:p>
          <a:p>
            <a:r>
              <a:rPr lang="en-US" dirty="0"/>
              <a:t>One to One </a:t>
            </a:r>
          </a:p>
          <a:p>
            <a:pPr lvl="1"/>
            <a:r>
              <a:rPr lang="en-US" dirty="0"/>
              <a:t>Need a two-way join between entities on </a:t>
            </a:r>
            <a:r>
              <a:rPr lang="en-US" dirty="0" err="1"/>
              <a:t>PKey</a:t>
            </a:r>
            <a:r>
              <a:rPr lang="en-US" dirty="0"/>
              <a:t> and </a:t>
            </a:r>
            <a:r>
              <a:rPr lang="en-US" dirty="0" err="1"/>
              <a:t>FKey</a:t>
            </a:r>
            <a:endParaRPr lang="en-US" dirty="0"/>
          </a:p>
          <a:p>
            <a:r>
              <a:rPr lang="en-US" dirty="0"/>
              <a:t>One to many, many to one</a:t>
            </a:r>
          </a:p>
          <a:p>
            <a:pPr lvl="1"/>
            <a:r>
              <a:rPr lang="en-US" dirty="0"/>
              <a:t>Need a two-way, or three-way join between entities on </a:t>
            </a:r>
            <a:r>
              <a:rPr lang="en-US" dirty="0" err="1"/>
              <a:t>PKey</a:t>
            </a:r>
            <a:r>
              <a:rPr lang="en-US" dirty="0"/>
              <a:t> and </a:t>
            </a:r>
            <a:r>
              <a:rPr lang="en-US" dirty="0" err="1"/>
              <a:t>FKey</a:t>
            </a:r>
            <a:endParaRPr lang="en-US" dirty="0"/>
          </a:p>
          <a:p>
            <a:r>
              <a:rPr lang="en-US" dirty="0"/>
              <a:t>Many to many</a:t>
            </a:r>
          </a:p>
          <a:p>
            <a:pPr lvl="1"/>
            <a:r>
              <a:rPr lang="en-US" dirty="0"/>
              <a:t>Need a three-way join between entities on </a:t>
            </a:r>
            <a:r>
              <a:rPr lang="en-US" dirty="0" err="1"/>
              <a:t>Pkey</a:t>
            </a:r>
            <a:r>
              <a:rPr lang="en-US" dirty="0"/>
              <a:t> and </a:t>
            </a:r>
            <a:r>
              <a:rPr lang="en-US" dirty="0" err="1"/>
              <a:t>FKey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are highly optimized for running joins</a:t>
            </a:r>
          </a:p>
          <a:p>
            <a:r>
              <a:rPr lang="en-US" dirty="0"/>
              <a:t>Object-relational mappers and reporting tools </a:t>
            </a:r>
            <a:r>
              <a:rPr lang="en-US" b="1" dirty="0"/>
              <a:t>are not</a:t>
            </a:r>
          </a:p>
          <a:p>
            <a:r>
              <a:rPr lang="en-US" b="1" dirty="0"/>
              <a:t>DO NOT run joins outside the DBMS</a:t>
            </a:r>
            <a:endParaRPr lang="en-US" dirty="0"/>
          </a:p>
          <a:p>
            <a:pPr lvl="1"/>
            <a:r>
              <a:rPr lang="en-US" dirty="0"/>
              <a:t>Some ORMs run joins outside the DBMS</a:t>
            </a:r>
          </a:p>
          <a:p>
            <a:pPr lvl="1"/>
            <a:r>
              <a:rPr lang="en-US" dirty="0"/>
              <a:t>Big Performance penalty</a:t>
            </a:r>
          </a:p>
          <a:p>
            <a:pPr lvl="2"/>
            <a:r>
              <a:rPr lang="en-US" dirty="0"/>
              <a:t>I’ve seen joins that run in 5 secs in the DBMS, take minutes in the ORM </a:t>
            </a:r>
            <a:r>
              <a:rPr lang="mr-IN" dirty="0"/>
              <a:t>–</a:t>
            </a:r>
            <a:r>
              <a:rPr lang="en-US" dirty="0"/>
              <a:t> a killer in a web application</a:t>
            </a:r>
          </a:p>
          <a:p>
            <a:r>
              <a:rPr lang="en-US" b="1" dirty="0"/>
              <a:t>Run joins and other complex queries inside the DBMS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718" y="1897340"/>
            <a:ext cx="2143806" cy="2416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0" y="2025248"/>
            <a:ext cx="2180187" cy="2457852"/>
          </a:xfrm>
          <a:prstGeom prst="rect">
            <a:avLst/>
          </a:prstGeom>
        </p:spPr>
      </p:pic>
      <p:sp>
        <p:nvSpPr>
          <p:cNvPr id="7" name="Diamond 6"/>
          <p:cNvSpPr/>
          <p:nvPr/>
        </p:nvSpPr>
        <p:spPr>
          <a:xfrm>
            <a:off x="5088210" y="2483088"/>
            <a:ext cx="1731636" cy="122258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Boat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Rental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53087" y="3097019"/>
            <a:ext cx="1274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4076" y="3097019"/>
            <a:ext cx="12744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4641" y="263271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6780" y="263271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4098" y="4609520"/>
            <a:ext cx="96159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table Boat (bid serial primary key, </a:t>
            </a:r>
            <a:r>
              <a:rPr lang="en-US" sz="2000" dirty="0" err="1"/>
              <a:t>bsize</a:t>
            </a:r>
            <a:r>
              <a:rPr lang="en-US" sz="2000" dirty="0"/>
              <a:t> integer, </a:t>
            </a:r>
            <a:r>
              <a:rPr lang="en-US" sz="2000" dirty="0" err="1"/>
              <a:t>bprice</a:t>
            </a:r>
            <a:r>
              <a:rPr lang="en-US" sz="2000" dirty="0"/>
              <a:t> float, </a:t>
            </a:r>
            <a:r>
              <a:rPr lang="en-US" sz="2000" dirty="0" err="1"/>
              <a:t>bengines</a:t>
            </a:r>
            <a:r>
              <a:rPr lang="en-US" sz="2000" dirty="0"/>
              <a:t> integer);</a:t>
            </a:r>
          </a:p>
          <a:p>
            <a:r>
              <a:rPr lang="en-US" sz="2000" dirty="0"/>
              <a:t>create table Sailor(</a:t>
            </a:r>
            <a:r>
              <a:rPr lang="en-US" sz="2000" dirty="0" err="1"/>
              <a:t>sid</a:t>
            </a:r>
            <a:r>
              <a:rPr lang="en-US" sz="2000" dirty="0"/>
              <a:t> serial primary key, </a:t>
            </a:r>
            <a:r>
              <a:rPr lang="en-US" sz="2000" dirty="0" err="1"/>
              <a:t>sfirst_name</a:t>
            </a:r>
            <a:r>
              <a:rPr lang="en-US" sz="2000" dirty="0"/>
              <a:t> varchar(10),  </a:t>
            </a:r>
            <a:r>
              <a:rPr lang="en-US" sz="2000" dirty="0" err="1"/>
              <a:t>slast_name</a:t>
            </a:r>
            <a:r>
              <a:rPr lang="en-US" sz="2000" dirty="0"/>
              <a:t> varchar(10),</a:t>
            </a:r>
          </a:p>
          <a:p>
            <a:r>
              <a:rPr lang="en-US" sz="2000" dirty="0"/>
              <a:t>    sage integer);</a:t>
            </a:r>
          </a:p>
          <a:p>
            <a:r>
              <a:rPr lang="en-US" sz="2000" dirty="0"/>
              <a:t>create table </a:t>
            </a:r>
            <a:r>
              <a:rPr lang="en-US" sz="2000" dirty="0" err="1"/>
              <a:t>BoatRental</a:t>
            </a:r>
            <a:r>
              <a:rPr lang="en-US" sz="2000" dirty="0"/>
              <a:t>(bid integer references Boat(bid), </a:t>
            </a:r>
            <a:r>
              <a:rPr lang="en-US" sz="2000" dirty="0" err="1"/>
              <a:t>sid</a:t>
            </a:r>
            <a:r>
              <a:rPr lang="en-US" sz="2000" dirty="0"/>
              <a:t> integer references Sailor(</a:t>
            </a:r>
            <a:r>
              <a:rPr lang="en-US" sz="2000" dirty="0" err="1"/>
              <a:t>sid</a:t>
            </a:r>
            <a:r>
              <a:rPr lang="en-US" sz="2000" dirty="0"/>
              <a:t>),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rent_date</a:t>
            </a:r>
            <a:r>
              <a:rPr lang="en-US" sz="2000" dirty="0"/>
              <a:t> char(6), primary key (bid, </a:t>
            </a:r>
            <a:r>
              <a:rPr lang="en-US" sz="2000" dirty="0" err="1"/>
              <a:t>sid</a:t>
            </a:r>
            <a:r>
              <a:rPr lang="en-US" sz="2000" dirty="0"/>
              <a:t>));</a:t>
            </a:r>
          </a:p>
        </p:txBody>
      </p:sp>
      <p:sp>
        <p:nvSpPr>
          <p:cNvPr id="13" name="Oval 12"/>
          <p:cNvSpPr/>
          <p:nvPr/>
        </p:nvSpPr>
        <p:spPr>
          <a:xfrm>
            <a:off x="4483100" y="3937000"/>
            <a:ext cx="15748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rent_date</a:t>
            </a:r>
            <a:endParaRPr lang="en-US" dirty="0"/>
          </a:p>
        </p:txBody>
      </p:sp>
      <p:cxnSp>
        <p:nvCxnSpPr>
          <p:cNvPr id="15" name="Straight Connector 14"/>
          <p:cNvCxnSpPr>
            <a:stCxn id="7" idx="2"/>
            <a:endCxn id="13" idx="0"/>
          </p:cNvCxnSpPr>
          <p:nvPr/>
        </p:nvCxnSpPr>
        <p:spPr>
          <a:xfrm flipH="1">
            <a:off x="5270500" y="3705674"/>
            <a:ext cx="683528" cy="2313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6858" y="1377868"/>
            <a:ext cx="670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to many: put attribute in table </a:t>
            </a:r>
            <a:r>
              <a:rPr lang="en-US" sz="2400"/>
              <a:t>for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2900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relationships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to one </a:t>
            </a:r>
            <a:r>
              <a:rPr lang="en-US" dirty="0"/>
              <a:t>: two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Pass attributes to either entity, 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for the relationship (total participation or not)</a:t>
            </a:r>
          </a:p>
          <a:p>
            <a:r>
              <a:rPr lang="en-US" b="1" dirty="0"/>
              <a:t>One to many, many to one </a:t>
            </a:r>
            <a:r>
              <a:rPr lang="mr-IN" dirty="0"/>
              <a:t>–</a:t>
            </a:r>
            <a:r>
              <a:rPr lang="en-US" dirty="0"/>
              <a:t> two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Pass attributes to the entity on the many side, or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for the relationship (total participation or not)</a:t>
            </a:r>
          </a:p>
          <a:p>
            <a:r>
              <a:rPr lang="en-US" dirty="0"/>
              <a:t>With total participation, creating a table in these cases forces an additional join to combine the data</a:t>
            </a:r>
          </a:p>
          <a:p>
            <a:pPr lvl="1"/>
            <a:r>
              <a:rPr lang="en-US" dirty="0"/>
              <a:t>Unavoidable in the case of many to many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mapped much like one to many relationships with total participation</a:t>
            </a:r>
          </a:p>
          <a:p>
            <a:r>
              <a:rPr lang="en-US" dirty="0" err="1"/>
              <a:t>PKey</a:t>
            </a:r>
            <a:r>
              <a:rPr lang="en-US" dirty="0"/>
              <a:t> of weak entity: </a:t>
            </a:r>
            <a:r>
              <a:rPr lang="en-US" dirty="0" err="1"/>
              <a:t>PKey</a:t>
            </a:r>
            <a:r>
              <a:rPr lang="en-US" dirty="0"/>
              <a:t> of Identifying Entity + Partial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72" y="3952624"/>
            <a:ext cx="1973055" cy="222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86" y="3966634"/>
            <a:ext cx="1804639" cy="2210329"/>
          </a:xfrm>
          <a:prstGeom prst="rect">
            <a:avLst/>
          </a:prstGeom>
        </p:spPr>
      </p:pic>
      <p:sp>
        <p:nvSpPr>
          <p:cNvPr id="8" name="Diamond 7"/>
          <p:cNvSpPr/>
          <p:nvPr/>
        </p:nvSpPr>
        <p:spPr>
          <a:xfrm>
            <a:off x="5740023" y="4154636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2" idx="1"/>
          </p:cNvCxnSpPr>
          <p:nvPr/>
        </p:nvCxnSpPr>
        <p:spPr>
          <a:xfrm flipH="1">
            <a:off x="4998284" y="4611836"/>
            <a:ext cx="741739" cy="134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4769" y="4598905"/>
            <a:ext cx="611117" cy="12931"/>
          </a:xfrm>
          <a:prstGeom prst="line">
            <a:avLst/>
          </a:prstGeom>
          <a:ln w="603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3346" y="4242504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19534" y="42609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3682316" y="3952624"/>
            <a:ext cx="10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45439" y="4003011"/>
            <a:ext cx="100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Payment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7702" y="4450143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IsPayment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70949" y="5452946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</a:t>
            </a:r>
          </a:p>
          <a:p>
            <a:r>
              <a:rPr lang="en-US" dirty="0"/>
              <a:t>Participation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57740" y="5064794"/>
            <a:ext cx="1194332" cy="3881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658948" y="5412721"/>
            <a:ext cx="1194332" cy="3881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5432" y="5588352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</a:t>
            </a:r>
          </a:p>
          <a:p>
            <a:r>
              <a:rPr lang="en-US" dirty="0"/>
              <a:t>Participation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4450" y="4528344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lid</a:t>
            </a:r>
          </a:p>
          <a:p>
            <a:r>
              <a:rPr lang="en-US" dirty="0" err="1"/>
              <a:t>lamount</a:t>
            </a:r>
            <a:endParaRPr lang="en-US" dirty="0"/>
          </a:p>
          <a:p>
            <a:r>
              <a:rPr lang="en-US" dirty="0" err="1"/>
              <a:t>ldate</a:t>
            </a:r>
            <a:endParaRPr lang="en-US" dirty="0"/>
          </a:p>
          <a:p>
            <a:r>
              <a:rPr lang="en-US" dirty="0" err="1"/>
              <a:t>lrate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85924" y="4605370"/>
            <a:ext cx="1041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dashLong" dirty="0"/>
              <a:t>number</a:t>
            </a:r>
          </a:p>
          <a:p>
            <a:r>
              <a:rPr lang="en-US" dirty="0" err="1"/>
              <a:t>pdate</a:t>
            </a:r>
            <a:endParaRPr lang="en-US" dirty="0"/>
          </a:p>
          <a:p>
            <a:r>
              <a:rPr lang="en-US" dirty="0" err="1"/>
              <a:t>pamount</a:t>
            </a:r>
            <a:endParaRPr lang="en-US" dirty="0"/>
          </a:p>
          <a:p>
            <a:r>
              <a:rPr lang="en-US" dirty="0" err="1"/>
              <a:t>checkNo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9198543" y="3831697"/>
            <a:ext cx="1356752" cy="91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4840" y="3467644"/>
            <a:ext cx="1467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Weak Entity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8170" y="3462821"/>
            <a:ext cx="201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Identifying Entity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46855" y="3457209"/>
            <a:ext cx="15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Identifying </a:t>
            </a:r>
          </a:p>
          <a:p>
            <a:r>
              <a:rPr lang="en-US" sz="2000" b="1" dirty="0"/>
              <a:t>Relationship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10164371" y="3512094"/>
            <a:ext cx="209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Partial key</a:t>
            </a:r>
          </a:p>
        </p:txBody>
      </p:sp>
    </p:spTree>
    <p:extLst>
      <p:ext uri="{BB962C8B-B14F-4D97-AF65-F5344CB8AC3E}">
        <p14:creationId xmlns:p14="http://schemas.microsoft.com/office/powerpoint/2010/main" val="89300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Entities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72" y="2034924"/>
            <a:ext cx="1973055" cy="222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386" y="2048934"/>
            <a:ext cx="1804639" cy="2210329"/>
          </a:xfrm>
          <a:prstGeom prst="rect">
            <a:avLst/>
          </a:prstGeom>
        </p:spPr>
      </p:pic>
      <p:sp>
        <p:nvSpPr>
          <p:cNvPr id="9" name="Diamond 8"/>
          <p:cNvSpPr/>
          <p:nvPr/>
        </p:nvSpPr>
        <p:spPr>
          <a:xfrm>
            <a:off x="5549523" y="2236936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7" idx="1"/>
          </p:cNvCxnSpPr>
          <p:nvPr/>
        </p:nvCxnSpPr>
        <p:spPr>
          <a:xfrm flipH="1">
            <a:off x="4807784" y="2694136"/>
            <a:ext cx="741739" cy="134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44269" y="2681205"/>
            <a:ext cx="611117" cy="12931"/>
          </a:xfrm>
          <a:prstGeom prst="line">
            <a:avLst/>
          </a:prstGeom>
          <a:ln w="603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2846" y="2324804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9034" y="23432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3491816" y="2034924"/>
            <a:ext cx="10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4939" y="2085311"/>
            <a:ext cx="100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Payment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37202" y="2532443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IsPayment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0449" y="3535246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</a:t>
            </a:r>
          </a:p>
          <a:p>
            <a:r>
              <a:rPr lang="en-US" dirty="0"/>
              <a:t>Participation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67240" y="3147094"/>
            <a:ext cx="1194332" cy="3881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68448" y="3495021"/>
            <a:ext cx="1194332" cy="3881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64932" y="3670652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</a:t>
            </a:r>
          </a:p>
          <a:p>
            <a:r>
              <a:rPr lang="en-US" dirty="0"/>
              <a:t>Participation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3950" y="2610644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lid</a:t>
            </a:r>
          </a:p>
          <a:p>
            <a:r>
              <a:rPr lang="en-US" dirty="0" err="1"/>
              <a:t>lamount</a:t>
            </a:r>
            <a:endParaRPr lang="en-US" dirty="0"/>
          </a:p>
          <a:p>
            <a:r>
              <a:rPr lang="en-US" dirty="0" err="1"/>
              <a:t>ldate</a:t>
            </a:r>
            <a:endParaRPr lang="en-US" dirty="0"/>
          </a:p>
          <a:p>
            <a:r>
              <a:rPr lang="en-US" dirty="0" err="1"/>
              <a:t>lrate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95424" y="2687670"/>
            <a:ext cx="1041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dashLong" dirty="0"/>
              <a:t>number</a:t>
            </a:r>
          </a:p>
          <a:p>
            <a:r>
              <a:rPr lang="en-US" dirty="0" err="1"/>
              <a:t>pdate</a:t>
            </a:r>
            <a:endParaRPr lang="en-US" dirty="0"/>
          </a:p>
          <a:p>
            <a:r>
              <a:rPr lang="en-US" dirty="0" err="1"/>
              <a:t>pamount</a:t>
            </a:r>
            <a:endParaRPr lang="en-US" dirty="0"/>
          </a:p>
          <a:p>
            <a:r>
              <a:rPr lang="en-US" dirty="0" err="1"/>
              <a:t>checkNo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008043" y="1913997"/>
            <a:ext cx="1356752" cy="91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24340" y="1549944"/>
            <a:ext cx="1467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Weak Entity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7670" y="1545121"/>
            <a:ext cx="201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Identifying Entity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56355" y="1539509"/>
            <a:ext cx="15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Identifying </a:t>
            </a:r>
          </a:p>
          <a:p>
            <a:r>
              <a:rPr lang="en-US" sz="2000" b="1" dirty="0"/>
              <a:t>Relationship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9973871" y="1594394"/>
            <a:ext cx="209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Partial key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0449" y="4751814"/>
            <a:ext cx="10701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table Loan(lid serial primary key, </a:t>
            </a:r>
            <a:r>
              <a:rPr lang="en-US" sz="2400" dirty="0" err="1"/>
              <a:t>lamount</a:t>
            </a:r>
            <a:r>
              <a:rPr lang="en-US" sz="2400" dirty="0"/>
              <a:t> float, </a:t>
            </a:r>
            <a:r>
              <a:rPr lang="en-US" sz="2400" dirty="0" err="1"/>
              <a:t>ldate</a:t>
            </a:r>
            <a:r>
              <a:rPr lang="en-US" sz="2400" dirty="0"/>
              <a:t> char(6), </a:t>
            </a:r>
            <a:r>
              <a:rPr lang="en-US" sz="2400" dirty="0" err="1"/>
              <a:t>lrate</a:t>
            </a:r>
            <a:r>
              <a:rPr lang="en-US" sz="2400" dirty="0"/>
              <a:t> float);</a:t>
            </a:r>
          </a:p>
          <a:p>
            <a:r>
              <a:rPr lang="en-US" sz="2400" dirty="0"/>
              <a:t>create table Payment(lid integer references Loan(lid), number integer, </a:t>
            </a:r>
            <a:r>
              <a:rPr lang="en-US" sz="2400" dirty="0" err="1"/>
              <a:t>pdate</a:t>
            </a:r>
            <a:r>
              <a:rPr lang="en-US" sz="2400" dirty="0"/>
              <a:t> char(6),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pamount</a:t>
            </a:r>
            <a:r>
              <a:rPr lang="en-US" sz="2400" dirty="0"/>
              <a:t> float, </a:t>
            </a:r>
            <a:r>
              <a:rPr lang="en-US" sz="2400" dirty="0" err="1"/>
              <a:t>checkNo</a:t>
            </a:r>
            <a:r>
              <a:rPr lang="en-US" sz="2400" dirty="0"/>
              <a:t> integer, primary key(lid, number));</a:t>
            </a:r>
          </a:p>
        </p:txBody>
      </p:sp>
    </p:spTree>
    <p:extLst>
      <p:ext uri="{BB962C8B-B14F-4D97-AF65-F5344CB8AC3E}">
        <p14:creationId xmlns:p14="http://schemas.microsoft.com/office/powerpoint/2010/main" val="17260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Generalization/Specialization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only the leaf entities copying all attributes form the parents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all entities</a:t>
            </a:r>
          </a:p>
          <a:p>
            <a:pPr lvl="2"/>
            <a:r>
              <a:rPr lang="en-US" dirty="0"/>
              <a:t>Child entity needs a auto-generated primary key</a:t>
            </a:r>
          </a:p>
          <a:p>
            <a:pPr lvl="2"/>
            <a:r>
              <a:rPr lang="en-US" dirty="0"/>
              <a:t>Child entity inherits attributes form parent</a:t>
            </a:r>
          </a:p>
          <a:p>
            <a:pPr lvl="2"/>
            <a:r>
              <a:rPr lang="en-US" dirty="0"/>
              <a:t>Primary key of parent is passed to child as foreign key</a:t>
            </a:r>
          </a:p>
          <a:p>
            <a:r>
              <a:rPr lang="en-US" dirty="0"/>
              <a:t>Either option is OK</a:t>
            </a:r>
          </a:p>
          <a:p>
            <a:r>
              <a:rPr lang="en-US" dirty="0"/>
              <a:t>Notice that option 2 requires joins to reconstruct all data</a:t>
            </a:r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how to map ER Diagrams to tables</a:t>
            </a:r>
            <a:endParaRPr lang="en-US" sz="3600" dirty="0"/>
          </a:p>
          <a:p>
            <a:pPr lvl="1"/>
            <a:r>
              <a:rPr lang="en-US" sz="3200" dirty="0"/>
              <a:t>Entities</a:t>
            </a:r>
          </a:p>
          <a:p>
            <a:pPr lvl="1"/>
            <a:r>
              <a:rPr lang="en-US" sz="3200" dirty="0"/>
              <a:t>Relationships</a:t>
            </a:r>
          </a:p>
          <a:p>
            <a:pPr lvl="1"/>
            <a:r>
              <a:rPr lang="en-US" sz="3200" dirty="0"/>
              <a:t>Weak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Specialization/Generalization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86" y="1494194"/>
            <a:ext cx="1303833" cy="1409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6727" y="1462266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77" y="3748744"/>
            <a:ext cx="1303833" cy="1409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01105" y="3679587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46" y="4756049"/>
            <a:ext cx="1303833" cy="1409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226" y="4781255"/>
            <a:ext cx="1303833" cy="1409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10" y="2939949"/>
            <a:ext cx="1303833" cy="14091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52897" y="2903339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Employee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74215" y="4686893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Faculty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18583" y="4712099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99521">
            <a:off x="3200499" y="2991782"/>
            <a:ext cx="1659509" cy="5617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25207">
            <a:off x="4922713" y="3051156"/>
            <a:ext cx="1659509" cy="5617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99521">
            <a:off x="5132459" y="4472738"/>
            <a:ext cx="1659509" cy="5617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52642">
            <a:off x="6843726" y="4514300"/>
            <a:ext cx="1659509" cy="56177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86686" y="1741722"/>
            <a:ext cx="1354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8052" y="4164428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sGPA</a:t>
            </a:r>
            <a:endParaRPr lang="en-US" dirty="0"/>
          </a:p>
          <a:p>
            <a:r>
              <a:rPr lang="en-US" dirty="0"/>
              <a:t>major</a:t>
            </a:r>
          </a:p>
          <a:p>
            <a:r>
              <a:rPr lang="en-US" dirty="0"/>
              <a:t>class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2897" y="3366368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emp_no</a:t>
            </a:r>
            <a:endParaRPr lang="en-US" dirty="0"/>
          </a:p>
          <a:p>
            <a:r>
              <a:rPr lang="en-US" dirty="0"/>
              <a:t>salary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70686" y="5191546"/>
            <a:ext cx="983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  <a:p>
            <a:r>
              <a:rPr lang="en-US" dirty="0" err="1"/>
              <a:t>year_srv</a:t>
            </a:r>
            <a:endParaRPr lang="en-US" dirty="0"/>
          </a:p>
          <a:p>
            <a:r>
              <a:rPr lang="en-US" dirty="0"/>
              <a:t>degree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43827" y="5247381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 err="1"/>
              <a:t>wunion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Map only leaf entities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Student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first_name</a:t>
            </a:r>
            <a:r>
              <a:rPr lang="en-US" dirty="0"/>
              <a:t>      varchar(10), </a:t>
            </a:r>
            <a:r>
              <a:rPr lang="en-US" dirty="0" err="1"/>
              <a:t>last_name</a:t>
            </a:r>
            <a:r>
              <a:rPr lang="en-US" dirty="0"/>
              <a:t> varchar(10), </a:t>
            </a:r>
            <a:r>
              <a:rPr lang="en-US" dirty="0" err="1"/>
              <a:t>sGPA</a:t>
            </a:r>
            <a:r>
              <a:rPr lang="en-US" dirty="0"/>
              <a:t> float, major char(4), class integer);</a:t>
            </a:r>
          </a:p>
          <a:p>
            <a:r>
              <a:rPr lang="en-US" dirty="0"/>
              <a:t>create table Faculty(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first_name</a:t>
            </a:r>
            <a:r>
              <a:rPr lang="en-US" dirty="0"/>
              <a:t> varchar(10), </a:t>
            </a:r>
            <a:r>
              <a:rPr lang="en-US" dirty="0" err="1"/>
              <a:t>last_name</a:t>
            </a:r>
            <a:r>
              <a:rPr lang="en-US" dirty="0"/>
              <a:t> varchar(10), </a:t>
            </a:r>
            <a:r>
              <a:rPr lang="en-US" dirty="0" err="1"/>
              <a:t>emp_no</a:t>
            </a:r>
            <a:r>
              <a:rPr lang="en-US" dirty="0"/>
              <a:t> char(10), salary float, rank varchar(20), </a:t>
            </a:r>
            <a:r>
              <a:rPr lang="en-US" dirty="0" err="1"/>
              <a:t>years_srv</a:t>
            </a:r>
            <a:r>
              <a:rPr lang="en-US" dirty="0"/>
              <a:t> integer, degree char(3));</a:t>
            </a:r>
          </a:p>
          <a:p>
            <a:r>
              <a:rPr lang="en-US" dirty="0"/>
              <a:t>create table Staff(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first_name</a:t>
            </a:r>
            <a:r>
              <a:rPr lang="en-US" dirty="0"/>
              <a:t> varchar(10), </a:t>
            </a:r>
            <a:r>
              <a:rPr lang="en-US" dirty="0" err="1"/>
              <a:t>last_name</a:t>
            </a:r>
            <a:r>
              <a:rPr lang="en-US" dirty="0"/>
              <a:t> varchar(10), </a:t>
            </a:r>
            <a:r>
              <a:rPr lang="en-US" dirty="0" err="1"/>
              <a:t>emp_no</a:t>
            </a:r>
            <a:r>
              <a:rPr lang="en-US" dirty="0"/>
              <a:t> char(10), salary float, position varchar(20), union varchar(10));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Map all entities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table Person(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first_name</a:t>
            </a:r>
            <a:r>
              <a:rPr lang="en-US" dirty="0"/>
              <a:t>      varchar(10), </a:t>
            </a:r>
            <a:r>
              <a:rPr lang="en-US" dirty="0" err="1"/>
              <a:t>last_name</a:t>
            </a:r>
            <a:r>
              <a:rPr lang="en-US" dirty="0"/>
              <a:t> varchar(10), </a:t>
            </a:r>
          </a:p>
          <a:p>
            <a:r>
              <a:rPr lang="en-US" dirty="0"/>
              <a:t>create table Student (</a:t>
            </a:r>
            <a:r>
              <a:rPr lang="en-US" dirty="0" err="1"/>
              <a:t>sid</a:t>
            </a:r>
            <a:r>
              <a:rPr lang="en-US" dirty="0"/>
              <a:t> serial primary key, </a:t>
            </a:r>
            <a:r>
              <a:rPr lang="en-US" dirty="0" err="1"/>
              <a:t>pid</a:t>
            </a:r>
            <a:r>
              <a:rPr lang="en-US" dirty="0"/>
              <a:t> integer references Person(</a:t>
            </a:r>
            <a:r>
              <a:rPr lang="en-US" dirty="0" err="1"/>
              <a:t>pid</a:t>
            </a:r>
            <a:r>
              <a:rPr lang="en-US" dirty="0"/>
              <a:t>), </a:t>
            </a:r>
            <a:r>
              <a:rPr lang="en-US" dirty="0" err="1"/>
              <a:t>sGPA</a:t>
            </a:r>
            <a:r>
              <a:rPr lang="en-US" dirty="0"/>
              <a:t> float, major char(4), class integer, );</a:t>
            </a:r>
          </a:p>
          <a:p>
            <a:r>
              <a:rPr lang="en-US" dirty="0"/>
              <a:t>create table Employee(</a:t>
            </a:r>
            <a:r>
              <a:rPr lang="en-US" dirty="0" err="1"/>
              <a:t>eid</a:t>
            </a:r>
            <a:r>
              <a:rPr lang="en-US" dirty="0"/>
              <a:t> serial primary key, </a:t>
            </a:r>
            <a:r>
              <a:rPr lang="en-US" dirty="0" err="1"/>
              <a:t>pid</a:t>
            </a:r>
            <a:r>
              <a:rPr lang="en-US" dirty="0"/>
              <a:t> integer references Person(</a:t>
            </a:r>
            <a:r>
              <a:rPr lang="en-US" dirty="0" err="1"/>
              <a:t>pid</a:t>
            </a:r>
            <a:r>
              <a:rPr lang="en-US" dirty="0"/>
              <a:t>), </a:t>
            </a:r>
            <a:r>
              <a:rPr lang="en-US" dirty="0" err="1"/>
              <a:t>emp_no</a:t>
            </a:r>
            <a:r>
              <a:rPr lang="en-US" dirty="0"/>
              <a:t> char(10), salary float);</a:t>
            </a:r>
          </a:p>
          <a:p>
            <a:r>
              <a:rPr lang="en-US" dirty="0"/>
              <a:t>create table Faculty(fid serial primary key, </a:t>
            </a:r>
            <a:r>
              <a:rPr lang="en-US" dirty="0" err="1"/>
              <a:t>eid</a:t>
            </a:r>
            <a:r>
              <a:rPr lang="en-US" dirty="0"/>
              <a:t> integer references Employee(</a:t>
            </a:r>
            <a:r>
              <a:rPr lang="en-US" dirty="0" err="1"/>
              <a:t>eid</a:t>
            </a:r>
            <a:r>
              <a:rPr lang="en-US" dirty="0"/>
              <a:t>), rank varchar(20), </a:t>
            </a:r>
            <a:r>
              <a:rPr lang="en-US" dirty="0" err="1"/>
              <a:t>years_srv</a:t>
            </a:r>
            <a:r>
              <a:rPr lang="en-US" dirty="0"/>
              <a:t> integer, degree char(3));</a:t>
            </a:r>
          </a:p>
          <a:p>
            <a:r>
              <a:rPr lang="en-US" dirty="0"/>
              <a:t>create table Staff(</a:t>
            </a:r>
            <a:r>
              <a:rPr lang="en-US" dirty="0" err="1"/>
              <a:t>stid</a:t>
            </a:r>
            <a:r>
              <a:rPr lang="en-US" dirty="0"/>
              <a:t> serial primary key, </a:t>
            </a:r>
            <a:r>
              <a:rPr lang="en-US" dirty="0" err="1"/>
              <a:t>eid</a:t>
            </a:r>
            <a:r>
              <a:rPr lang="en-US" dirty="0"/>
              <a:t> integer references Employee(</a:t>
            </a:r>
            <a:r>
              <a:rPr lang="en-US" dirty="0" err="1"/>
              <a:t>eid</a:t>
            </a:r>
            <a:r>
              <a:rPr lang="en-US" dirty="0"/>
              <a:t>), position varchar(20), </a:t>
            </a:r>
            <a:r>
              <a:rPr lang="en-US" dirty="0" err="1"/>
              <a:t>wunion</a:t>
            </a:r>
            <a:r>
              <a:rPr lang="en-US" dirty="0"/>
              <a:t> varchar(10));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1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</a:t>
            </a:r>
            <a:r>
              <a:rPr lang="en-US"/>
              <a:t>on Specialization/Generalization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You need many queries to search by common attributes</a:t>
            </a:r>
          </a:p>
          <a:p>
            <a:pPr lvl="2"/>
            <a:r>
              <a:rPr lang="en-US" dirty="0"/>
              <a:t>Example: search by </a:t>
            </a:r>
            <a:r>
              <a:rPr lang="en-US" dirty="0" err="1"/>
              <a:t>last_name</a:t>
            </a:r>
            <a:r>
              <a:rPr lang="en-US" dirty="0"/>
              <a:t> and </a:t>
            </a:r>
            <a:r>
              <a:rPr lang="en-US" dirty="0" err="1"/>
              <a:t>first_name</a:t>
            </a:r>
            <a:r>
              <a:rPr lang="en-US" dirty="0"/>
              <a:t> requires queries on 3 tables</a:t>
            </a:r>
          </a:p>
          <a:p>
            <a:pPr lvl="1"/>
            <a:r>
              <a:rPr lang="en-US" dirty="0"/>
              <a:t>If some person is a student and employee (staff or faculty), same data is stored in multiple tables </a:t>
            </a:r>
            <a:r>
              <a:rPr lang="mr-IN" dirty="0"/>
              <a:t>–</a:t>
            </a:r>
            <a:r>
              <a:rPr lang="en-US" dirty="0"/>
              <a:t> this can lead to update inconsistencies</a:t>
            </a:r>
          </a:p>
          <a:p>
            <a:pPr lvl="2"/>
            <a:r>
              <a:rPr lang="en-US" dirty="0"/>
              <a:t>For example: Jane Smith gets married an name changes to Jane Johnson 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You need to join data from multiple tables to reconstruct entity</a:t>
            </a:r>
          </a:p>
          <a:p>
            <a:pPr lvl="1"/>
            <a:r>
              <a:rPr lang="en-US" dirty="0"/>
              <a:t>ER is inconsistent </a:t>
            </a:r>
            <a:r>
              <a:rPr lang="mr-IN" dirty="0"/>
              <a:t>–</a:t>
            </a:r>
            <a:r>
              <a:rPr lang="en-US" dirty="0"/>
              <a:t> implicit primary keys of child entities not shown on ER </a:t>
            </a:r>
          </a:p>
          <a:p>
            <a:pPr lvl="2"/>
            <a:r>
              <a:rPr lang="en-US" dirty="0"/>
              <a:t>Can be fixed but you need to document the mapping.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Key Idea: </a:t>
            </a:r>
          </a:p>
          <a:p>
            <a:pPr lvl="1"/>
            <a:r>
              <a:rPr lang="en-US" sz="2800" dirty="0"/>
              <a:t>E-R Diagram helps you capture what data you need to store</a:t>
            </a:r>
          </a:p>
          <a:p>
            <a:r>
              <a:rPr lang="en-US" dirty="0"/>
              <a:t>Data are in the form of </a:t>
            </a:r>
          </a:p>
          <a:p>
            <a:pPr lvl="1"/>
            <a:r>
              <a:rPr lang="en-US" dirty="0"/>
              <a:t>Entities </a:t>
            </a:r>
          </a:p>
          <a:p>
            <a:pPr lvl="1"/>
            <a:r>
              <a:rPr lang="en-US" dirty="0"/>
              <a:t>Relationships</a:t>
            </a:r>
          </a:p>
          <a:p>
            <a:r>
              <a:rPr lang="en-US" dirty="0"/>
              <a:t>Cardinality constrains help you identify consistency checks </a:t>
            </a:r>
          </a:p>
          <a:p>
            <a:pPr lvl="1"/>
            <a:r>
              <a:rPr lang="en-US" dirty="0"/>
              <a:t>Must be enforced in the DB</a:t>
            </a:r>
          </a:p>
          <a:p>
            <a:r>
              <a:rPr lang="en-US" dirty="0"/>
              <a:t>Next Step: Convert your ER Diagrams to a SQL Schema</a:t>
            </a:r>
          </a:p>
          <a:p>
            <a:pPr lvl="1"/>
            <a:r>
              <a:rPr lang="en-US" dirty="0"/>
              <a:t>A collection of relational tables based on the diagram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with Atomic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mapped straight to SQL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53" y="2850559"/>
            <a:ext cx="2458989" cy="2772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7300" y="3676059"/>
            <a:ext cx="6901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table Boat(bid serial primary key, </a:t>
            </a:r>
            <a:r>
              <a:rPr lang="en-US" sz="2400" dirty="0" err="1"/>
              <a:t>bsize</a:t>
            </a:r>
            <a:r>
              <a:rPr lang="en-US" sz="2400" dirty="0"/>
              <a:t> integer,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bprice</a:t>
            </a:r>
            <a:r>
              <a:rPr lang="en-US" sz="2400" dirty="0"/>
              <a:t> float, </a:t>
            </a:r>
            <a:r>
              <a:rPr lang="en-US" sz="2400" dirty="0" err="1"/>
              <a:t>bengine</a:t>
            </a:r>
            <a:r>
              <a:rPr lang="en-US" sz="2400" dirty="0"/>
              <a:t> integer); </a:t>
            </a:r>
          </a:p>
        </p:txBody>
      </p:sp>
    </p:spTree>
    <p:extLst>
      <p:ext uri="{BB962C8B-B14F-4D97-AF65-F5344CB8AC3E}">
        <p14:creationId xmlns:p14="http://schemas.microsoft.com/office/powerpoint/2010/main" val="21473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with Composite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324" y="3037320"/>
            <a:ext cx="6397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table Employee(</a:t>
            </a:r>
            <a:r>
              <a:rPr lang="en-US" sz="2400" dirty="0" err="1"/>
              <a:t>eid</a:t>
            </a:r>
            <a:r>
              <a:rPr lang="en-US" sz="2400" dirty="0"/>
              <a:t> serial primary key,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first_name</a:t>
            </a:r>
            <a:r>
              <a:rPr lang="en-US" sz="2400" dirty="0"/>
              <a:t> varchar(20), </a:t>
            </a:r>
            <a:r>
              <a:rPr lang="en-US" sz="2400" dirty="0" err="1"/>
              <a:t>last_name</a:t>
            </a:r>
            <a:r>
              <a:rPr lang="en-US" sz="2400" dirty="0"/>
              <a:t> varchar(30),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service_years</a:t>
            </a:r>
            <a:r>
              <a:rPr lang="en-US" sz="2400" dirty="0"/>
              <a:t> integer, gender char(1));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46" y="2791785"/>
            <a:ext cx="1988854" cy="224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9826" y="2808288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Employee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8656" y="326815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eid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834970" y="3559783"/>
            <a:ext cx="1451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 err="1"/>
              <a:t>service_years</a:t>
            </a:r>
            <a:endParaRPr lang="en-US" dirty="0"/>
          </a:p>
          <a:p>
            <a:r>
              <a:rPr lang="en-US" dirty="0"/>
              <a:t>gender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01977"/>
            <a:ext cx="10515600" cy="64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Composite attributes are “flattened” to atomic attributes</a:t>
            </a:r>
          </a:p>
        </p:txBody>
      </p:sp>
    </p:spTree>
    <p:extLst>
      <p:ext uri="{BB962C8B-B14F-4D97-AF65-F5344CB8AC3E}">
        <p14:creationId xmlns:p14="http://schemas.microsoft.com/office/powerpoint/2010/main" val="20562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with multivalued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48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Multivalued attributes get their own table and get linked with “main” table via foreign key</a:t>
            </a:r>
          </a:p>
          <a:p>
            <a:pPr lvl="1"/>
            <a:r>
              <a:rPr lang="en-US" dirty="0"/>
              <a:t>Primary key can be: 1) auto generated (preferred), or 2)Combination of attribute value and primary key of main table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46" y="3934813"/>
            <a:ext cx="1988854" cy="224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1457" y="440072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746367" y="3952622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1457" y="4652860"/>
            <a:ext cx="1354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{phone}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006" y="3515058"/>
            <a:ext cx="717260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create table Person(</a:t>
            </a:r>
            <a:r>
              <a:rPr lang="en-US" sz="2000" dirty="0" err="1"/>
              <a:t>pid</a:t>
            </a:r>
            <a:r>
              <a:rPr lang="en-US" sz="2000" dirty="0"/>
              <a:t> serial primary key, </a:t>
            </a:r>
            <a:r>
              <a:rPr lang="en-US" sz="2000" dirty="0" err="1"/>
              <a:t>first_name</a:t>
            </a:r>
            <a:r>
              <a:rPr lang="en-US" sz="2000" dirty="0"/>
              <a:t> varchar (20),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last_name</a:t>
            </a:r>
            <a:r>
              <a:rPr lang="en-US" sz="2000" dirty="0"/>
              <a:t> varchar(20));</a:t>
            </a:r>
          </a:p>
          <a:p>
            <a:r>
              <a:rPr lang="en-US" sz="2000" dirty="0"/>
              <a:t>create table Phone(</a:t>
            </a:r>
            <a:r>
              <a:rPr lang="en-US" sz="2000" dirty="0" err="1"/>
              <a:t>phone_id</a:t>
            </a:r>
            <a:r>
              <a:rPr lang="en-US" sz="2000" dirty="0"/>
              <a:t> serial primary key, </a:t>
            </a:r>
          </a:p>
          <a:p>
            <a:r>
              <a:rPr lang="en-US" sz="2000" dirty="0" err="1"/>
              <a:t>pid</a:t>
            </a:r>
            <a:r>
              <a:rPr lang="en-US" sz="2000" dirty="0"/>
              <a:t> integer references Person(</a:t>
            </a:r>
            <a:r>
              <a:rPr lang="en-US" sz="2000" dirty="0" err="1"/>
              <a:t>pid</a:t>
            </a:r>
            <a:r>
              <a:rPr lang="en-US" sz="2000" dirty="0"/>
              <a:t>), phone char(10));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3327" y="5055888"/>
            <a:ext cx="717260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create table Person(</a:t>
            </a:r>
            <a:r>
              <a:rPr lang="en-US" sz="2000" dirty="0" err="1"/>
              <a:t>pid</a:t>
            </a:r>
            <a:r>
              <a:rPr lang="en-US" sz="2000" dirty="0"/>
              <a:t> serial primary key, </a:t>
            </a:r>
            <a:r>
              <a:rPr lang="en-US" sz="2000" dirty="0" err="1"/>
              <a:t>first_name</a:t>
            </a:r>
            <a:r>
              <a:rPr lang="en-US" sz="2000" dirty="0"/>
              <a:t> varchar (20),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last_name</a:t>
            </a:r>
            <a:r>
              <a:rPr lang="en-US" sz="2000" dirty="0"/>
              <a:t> varchar(20));</a:t>
            </a:r>
          </a:p>
          <a:p>
            <a:r>
              <a:rPr lang="en-US" sz="2000" dirty="0"/>
              <a:t>create table Phone( </a:t>
            </a:r>
            <a:r>
              <a:rPr lang="en-US" sz="2000" dirty="0" err="1"/>
              <a:t>pid</a:t>
            </a:r>
            <a:r>
              <a:rPr lang="en-US" sz="2000" dirty="0"/>
              <a:t> integer references Person(</a:t>
            </a:r>
            <a:r>
              <a:rPr lang="en-US" sz="2000" dirty="0" err="1"/>
              <a:t>pid</a:t>
            </a:r>
            <a:r>
              <a:rPr lang="en-US" sz="2000" dirty="0"/>
              <a:t>),</a:t>
            </a:r>
          </a:p>
          <a:p>
            <a:r>
              <a:rPr lang="en-US" sz="2000" dirty="0"/>
              <a:t>    phone char(10),  primary key(</a:t>
            </a:r>
            <a:r>
              <a:rPr lang="en-US" sz="2000" dirty="0" err="1"/>
              <a:t>pid</a:t>
            </a:r>
            <a:r>
              <a:rPr lang="en-US" sz="2000" dirty="0"/>
              <a:t>, phone));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2387" y="3604392"/>
            <a:ext cx="109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Option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22387" y="5019096"/>
            <a:ext cx="109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714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with Derived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Derived attributes are not represented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46" y="3045812"/>
            <a:ext cx="1988854" cy="2440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8757" y="351172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378757" y="3763860"/>
            <a:ext cx="1354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 err="1"/>
              <a:t>date_birth</a:t>
            </a:r>
            <a:endParaRPr lang="en-US" dirty="0"/>
          </a:p>
          <a:p>
            <a:r>
              <a:rPr lang="en-US" dirty="0"/>
              <a:t>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497" y="3083795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81350" y="3329774"/>
            <a:ext cx="655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table Person(</a:t>
            </a:r>
            <a:r>
              <a:rPr lang="en-US" sz="2400" dirty="0" err="1"/>
              <a:t>pid</a:t>
            </a:r>
            <a:r>
              <a:rPr lang="en-US" sz="2400" dirty="0"/>
              <a:t> serial primary key, 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first_name</a:t>
            </a:r>
            <a:r>
              <a:rPr lang="en-US" sz="2400" dirty="0"/>
              <a:t> varchar (20),  </a:t>
            </a:r>
            <a:r>
              <a:rPr lang="en-US" sz="2400" dirty="0" err="1"/>
              <a:t>last_name</a:t>
            </a:r>
            <a:r>
              <a:rPr lang="en-US" sz="2400" dirty="0"/>
              <a:t> varchar(20),  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date_birth</a:t>
            </a:r>
            <a:r>
              <a:rPr lang="en-US" sz="2400" dirty="0"/>
              <a:t> char(6));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8BBD0D-19DB-294F-97AC-0074C4F2137F}"/>
              </a:ext>
            </a:extLst>
          </p:cNvPr>
          <p:cNvCxnSpPr/>
          <p:nvPr/>
        </p:nvCxnSpPr>
        <p:spPr>
          <a:xfrm>
            <a:off x="1411405" y="5241188"/>
            <a:ext cx="4485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126"/>
          </a:xfrm>
        </p:spPr>
        <p:txBody>
          <a:bodyPr>
            <a:normAutofit fontScale="92500"/>
          </a:bodyPr>
          <a:lstStyle/>
          <a:p>
            <a:r>
              <a:rPr lang="en-US" dirty="0"/>
              <a:t>You do not need to create a table for one to one relationships</a:t>
            </a:r>
          </a:p>
          <a:p>
            <a:r>
              <a:rPr lang="en-US" dirty="0"/>
              <a:t>Simply copy the key of an entity as foreign key to the other</a:t>
            </a:r>
          </a:p>
          <a:p>
            <a:pPr lvl="1"/>
            <a:r>
              <a:rPr lang="en-US" dirty="0"/>
              <a:t>Either one is fine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639688"/>
            <a:ext cx="1973055" cy="222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999" y="3639688"/>
            <a:ext cx="1804639" cy="2210329"/>
          </a:xfrm>
          <a:prstGeom prst="rect">
            <a:avLst/>
          </a:prstGeom>
        </p:spPr>
      </p:pic>
      <p:sp>
        <p:nvSpPr>
          <p:cNvPr id="8" name="Diamond 7"/>
          <p:cNvSpPr/>
          <p:nvPr/>
        </p:nvSpPr>
        <p:spPr>
          <a:xfrm>
            <a:off x="3361051" y="3841700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1" idx="1"/>
          </p:cNvCxnSpPr>
          <p:nvPr/>
        </p:nvCxnSpPr>
        <p:spPr>
          <a:xfrm flipH="1">
            <a:off x="2617488" y="4298900"/>
            <a:ext cx="7435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</p:cNvCxnSpPr>
          <p:nvPr/>
        </p:nvCxnSpPr>
        <p:spPr>
          <a:xfrm flipV="1">
            <a:off x="4809875" y="4291896"/>
            <a:ext cx="358124" cy="70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4374" y="3929568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8094" y="3908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303345" y="3639688"/>
            <a:ext cx="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4138" y="3677289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2200" y="4132288"/>
            <a:ext cx="117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Registered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904" y="3539275"/>
            <a:ext cx="50324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table boat (bid serial primary key,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bsize</a:t>
            </a:r>
            <a:r>
              <a:rPr lang="en-US" sz="2000" dirty="0"/>
              <a:t> integer, </a:t>
            </a:r>
            <a:r>
              <a:rPr lang="en-US" sz="2000" dirty="0" err="1"/>
              <a:t>bprice</a:t>
            </a:r>
            <a:r>
              <a:rPr lang="en-US" sz="2000" dirty="0"/>
              <a:t> float, </a:t>
            </a:r>
            <a:r>
              <a:rPr lang="en-US" sz="2000" dirty="0" err="1"/>
              <a:t>bengines</a:t>
            </a:r>
            <a:r>
              <a:rPr lang="en-US" sz="2000" dirty="0"/>
              <a:t> integer);</a:t>
            </a:r>
          </a:p>
          <a:p>
            <a:endParaRPr lang="en-US" sz="2000" dirty="0"/>
          </a:p>
          <a:p>
            <a:r>
              <a:rPr lang="en-US" sz="2000" dirty="0"/>
              <a:t>create table plate(</a:t>
            </a:r>
            <a:r>
              <a:rPr lang="en-US" sz="2000" dirty="0" err="1"/>
              <a:t>pid</a:t>
            </a:r>
            <a:r>
              <a:rPr lang="en-US" sz="2000" dirty="0"/>
              <a:t> serial primary key, </a:t>
            </a:r>
          </a:p>
          <a:p>
            <a:r>
              <a:rPr lang="en-US" sz="2000" dirty="0"/>
              <a:t>    bid integer references Boat(bid),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pnumber</a:t>
            </a:r>
            <a:r>
              <a:rPr lang="en-US" sz="2000" dirty="0"/>
              <a:t> char(20), </a:t>
            </a:r>
            <a:r>
              <a:rPr lang="en-US" sz="2000" dirty="0" err="1"/>
              <a:t>pexpdate</a:t>
            </a:r>
            <a:r>
              <a:rPr lang="en-US" sz="2000" dirty="0"/>
              <a:t> char(6),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pstate</a:t>
            </a:r>
            <a:r>
              <a:rPr lang="en-US" sz="2000" dirty="0"/>
              <a:t> char(2), </a:t>
            </a:r>
            <a:r>
              <a:rPr lang="en-US" sz="2000" dirty="0" err="1"/>
              <a:t>pfee</a:t>
            </a:r>
            <a:r>
              <a:rPr lang="en-US" sz="2000" dirty="0"/>
              <a:t> float);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059" y="4291896"/>
            <a:ext cx="942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bid</a:t>
            </a:r>
          </a:p>
          <a:p>
            <a:r>
              <a:rPr lang="en-US" dirty="0" err="1"/>
              <a:t>bsize</a:t>
            </a:r>
            <a:endParaRPr lang="en-US" dirty="0"/>
          </a:p>
          <a:p>
            <a:r>
              <a:rPr lang="en-US" dirty="0" err="1"/>
              <a:t>bprice</a:t>
            </a:r>
            <a:endParaRPr lang="en-US" dirty="0"/>
          </a:p>
          <a:p>
            <a:r>
              <a:rPr lang="en-US" dirty="0" err="1"/>
              <a:t>bengine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8874" y="4201608"/>
            <a:ext cx="1051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  <a:p>
            <a:r>
              <a:rPr lang="en-US" dirty="0" err="1"/>
              <a:t>pnumber</a:t>
            </a:r>
            <a:endParaRPr lang="en-US" dirty="0"/>
          </a:p>
          <a:p>
            <a:r>
              <a:rPr lang="en-US" dirty="0" err="1"/>
              <a:t>pexpdate</a:t>
            </a:r>
            <a:endParaRPr lang="en-US" dirty="0"/>
          </a:p>
          <a:p>
            <a:r>
              <a:rPr lang="en-US" dirty="0" err="1"/>
              <a:t>pstate</a:t>
            </a:r>
            <a:endParaRPr lang="en-US" dirty="0"/>
          </a:p>
          <a:p>
            <a:r>
              <a:rPr lang="en-US" dirty="0" err="1"/>
              <a:t>pfee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&amp; many to one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4585"/>
          </a:xfrm>
        </p:spPr>
        <p:txBody>
          <a:bodyPr/>
          <a:lstStyle/>
          <a:p>
            <a:r>
              <a:rPr lang="en-US" dirty="0"/>
              <a:t>Create a table for the relationship</a:t>
            </a:r>
          </a:p>
          <a:p>
            <a:r>
              <a:rPr lang="en-US" dirty="0"/>
              <a:t>Primary keys is formed from primary keys of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74384" y="1451412"/>
            <a:ext cx="531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Without Total Participation in many side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284043"/>
            <a:ext cx="1973055" cy="222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65" y="3284043"/>
            <a:ext cx="1804639" cy="2210329"/>
          </a:xfrm>
          <a:prstGeom prst="rect">
            <a:avLst/>
          </a:prstGeom>
        </p:spPr>
      </p:pic>
      <p:sp>
        <p:nvSpPr>
          <p:cNvPr id="9" name="Diamond 8"/>
          <p:cNvSpPr/>
          <p:nvPr/>
        </p:nvSpPr>
        <p:spPr>
          <a:xfrm>
            <a:off x="2929399" y="3486055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350789" y="3943255"/>
            <a:ext cx="5786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92332" y="3936251"/>
            <a:ext cx="358124" cy="70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7674" y="3573924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736" y="3573924"/>
            <a:ext cx="45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43228" y="375859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Advisor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359" y="3936251"/>
            <a:ext cx="1316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pid</a:t>
            </a:r>
            <a:endParaRPr lang="en-US" dirty="0"/>
          </a:p>
          <a:p>
            <a:r>
              <a:rPr lang="en-US" dirty="0" err="1"/>
              <a:t>pfirst_name</a:t>
            </a:r>
            <a:endParaRPr lang="en-US" dirty="0"/>
          </a:p>
          <a:p>
            <a:r>
              <a:rPr lang="en-US" dirty="0" err="1"/>
              <a:t>plast_name</a:t>
            </a:r>
            <a:endParaRPr lang="en-US" dirty="0"/>
          </a:p>
          <a:p>
            <a:r>
              <a:rPr lang="en-US" dirty="0"/>
              <a:t>prank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8969" y="3828153"/>
            <a:ext cx="1283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</a:t>
            </a:r>
            <a:endParaRPr lang="en-US" dirty="0"/>
          </a:p>
          <a:p>
            <a:r>
              <a:rPr lang="en-US" dirty="0" err="1"/>
              <a:t>sfirst_name</a:t>
            </a:r>
            <a:endParaRPr lang="en-US" dirty="0"/>
          </a:p>
          <a:p>
            <a:r>
              <a:rPr lang="en-US" dirty="0" err="1"/>
              <a:t>slast_name</a:t>
            </a:r>
            <a:endParaRPr lang="en-US" dirty="0"/>
          </a:p>
          <a:p>
            <a:r>
              <a:rPr lang="en-US" dirty="0" err="1"/>
              <a:t>sGPA</a:t>
            </a:r>
            <a:endParaRPr lang="en-US" dirty="0"/>
          </a:p>
          <a:p>
            <a:r>
              <a:rPr lang="en-US" dirty="0"/>
              <a:t>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1179" y="3314785"/>
            <a:ext cx="10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Professor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75571" y="3326882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70360" y="3294456"/>
            <a:ext cx="55216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table Professor(</a:t>
            </a:r>
            <a:r>
              <a:rPr lang="en-US" sz="2000" dirty="0" err="1"/>
              <a:t>pid</a:t>
            </a:r>
            <a:r>
              <a:rPr lang="en-US" sz="2000" dirty="0"/>
              <a:t> serial primary key,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pfirst_nam</a:t>
            </a:r>
            <a:r>
              <a:rPr lang="en-US" sz="2000" dirty="0"/>
              <a:t> varchar(10), </a:t>
            </a:r>
            <a:r>
              <a:rPr lang="en-US" sz="2000" dirty="0" err="1"/>
              <a:t>plast_name</a:t>
            </a:r>
            <a:r>
              <a:rPr lang="en-US" sz="2000" dirty="0"/>
              <a:t> varchar(10),</a:t>
            </a:r>
          </a:p>
          <a:p>
            <a:r>
              <a:rPr lang="en-US" sz="2000" dirty="0"/>
              <a:t>    prank varchar(20));</a:t>
            </a:r>
          </a:p>
          <a:p>
            <a:r>
              <a:rPr lang="en-US" sz="2000" dirty="0"/>
              <a:t>create table Student(</a:t>
            </a:r>
            <a:r>
              <a:rPr lang="en-US" sz="2000" dirty="0" err="1"/>
              <a:t>sid</a:t>
            </a:r>
            <a:r>
              <a:rPr lang="en-US" sz="2000" dirty="0"/>
              <a:t> serial primary key,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sfirst_name</a:t>
            </a:r>
            <a:r>
              <a:rPr lang="en-US" sz="2000" dirty="0"/>
              <a:t> varchar(10), </a:t>
            </a:r>
            <a:r>
              <a:rPr lang="en-US" sz="2000" dirty="0" err="1"/>
              <a:t>slast_name</a:t>
            </a:r>
            <a:r>
              <a:rPr lang="en-US" sz="2000" dirty="0"/>
              <a:t> varchar(10),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sGPA</a:t>
            </a:r>
            <a:r>
              <a:rPr lang="en-US" sz="2000" dirty="0"/>
              <a:t> float, sage integer);</a:t>
            </a:r>
          </a:p>
          <a:p>
            <a:r>
              <a:rPr lang="en-US" sz="2000" dirty="0"/>
              <a:t>create table Advisor(</a:t>
            </a:r>
            <a:r>
              <a:rPr lang="en-US" sz="2000" dirty="0" err="1"/>
              <a:t>sid</a:t>
            </a:r>
            <a:r>
              <a:rPr lang="en-US" sz="2000" dirty="0"/>
              <a:t> integer references </a:t>
            </a:r>
          </a:p>
          <a:p>
            <a:r>
              <a:rPr lang="en-US" sz="2000" dirty="0"/>
              <a:t>    Student(</a:t>
            </a:r>
            <a:r>
              <a:rPr lang="en-US" sz="2000" dirty="0" err="1"/>
              <a:t>sid</a:t>
            </a:r>
            <a:r>
              <a:rPr lang="en-US" sz="2000" dirty="0"/>
              <a:t>), </a:t>
            </a:r>
            <a:r>
              <a:rPr lang="en-US" sz="2000" dirty="0" err="1"/>
              <a:t>pid</a:t>
            </a:r>
            <a:r>
              <a:rPr lang="en-US" sz="2000" dirty="0"/>
              <a:t> integer references </a:t>
            </a:r>
          </a:p>
          <a:p>
            <a:r>
              <a:rPr lang="en-US" sz="2000" dirty="0"/>
              <a:t>    Professor(</a:t>
            </a:r>
            <a:r>
              <a:rPr lang="en-US" sz="2000" dirty="0" err="1"/>
              <a:t>pid</a:t>
            </a:r>
            <a:r>
              <a:rPr lang="en-US" sz="2000" dirty="0"/>
              <a:t>), primary key (</a:t>
            </a:r>
            <a:r>
              <a:rPr lang="en-US" sz="2000" dirty="0" err="1"/>
              <a:t>sid</a:t>
            </a:r>
            <a:r>
              <a:rPr lang="en-US" sz="2000" dirty="0"/>
              <a:t>, </a:t>
            </a:r>
            <a:r>
              <a:rPr lang="en-US" sz="2000" dirty="0" err="1"/>
              <a:t>pid</a:t>
            </a:r>
            <a:r>
              <a:rPr lang="en-US" sz="20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747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1917</Words>
  <Application>Microsoft Macintosh PowerPoint</Application>
  <PresentationFormat>Widescreen</PresentationFormat>
  <Paragraphs>352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Database Systems</vt:lpstr>
      <vt:lpstr>Objectives</vt:lpstr>
      <vt:lpstr>Introduction</vt:lpstr>
      <vt:lpstr>Entities with Atomic Attributes</vt:lpstr>
      <vt:lpstr>Entities with Composite Attributes</vt:lpstr>
      <vt:lpstr>Entities with multivalued attributes</vt:lpstr>
      <vt:lpstr>Entities with Derived Attributes </vt:lpstr>
      <vt:lpstr>One to one relationships</vt:lpstr>
      <vt:lpstr>One to many &amp; many to one relationships</vt:lpstr>
      <vt:lpstr>One to many &amp; many to one relationships (2)</vt:lpstr>
      <vt:lpstr>Many to Many relationships</vt:lpstr>
      <vt:lpstr>Many to Many relationships (2)</vt:lpstr>
      <vt:lpstr>Querying over a relationship</vt:lpstr>
      <vt:lpstr>Performance note</vt:lpstr>
      <vt:lpstr>Attributes in relationships</vt:lpstr>
      <vt:lpstr>Attributes in relationships (2)</vt:lpstr>
      <vt:lpstr>Weak Entities</vt:lpstr>
      <vt:lpstr>Weak Entities (2)</vt:lpstr>
      <vt:lpstr>Generalization/Specialization</vt:lpstr>
      <vt:lpstr>Specialization/Generalization</vt:lpstr>
      <vt:lpstr>Option 1: Map only leaf entities</vt:lpstr>
      <vt:lpstr>Option 2: Map all entities</vt:lpstr>
      <vt:lpstr>Drawbacks on Specialization/Generalization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305</cp:revision>
  <dcterms:created xsi:type="dcterms:W3CDTF">2017-08-22T15:14:51Z</dcterms:created>
  <dcterms:modified xsi:type="dcterms:W3CDTF">2019-03-12T18:27:42Z</dcterms:modified>
</cp:coreProperties>
</file>