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30" r:id="rId4"/>
    <p:sldId id="329" r:id="rId5"/>
    <p:sldId id="331" r:id="rId6"/>
    <p:sldId id="333" r:id="rId7"/>
    <p:sldId id="335" r:id="rId8"/>
    <p:sldId id="332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1"/>
    <p:restoredTop sz="94590"/>
  </p:normalViewPr>
  <p:slideViewPr>
    <p:cSldViewPr snapToGrid="0" snapToObjects="1">
      <p:cViewPr>
        <p:scale>
          <a:sx n="80" d="100"/>
          <a:sy n="80" d="100"/>
        </p:scale>
        <p:origin x="15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C3B-3EC8-794C-8C59-39AFB631B09A}" type="datetime1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877A-D595-5A48-8B57-E25C3E3DB580}" type="datetime1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BBE5-153D-6C46-974C-0DD4B157F582}" type="datetime1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3A7E-088C-E843-86A1-8DF54A71A1B5}" type="datetime1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8B-2C0E-5A40-9A98-2159D349B569}" type="datetime1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5E26-450B-D84E-9DF6-591EF5C4AB59}" type="datetime1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C3E7-3EAE-6444-BA94-93402494BA60}" type="datetime1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F08A-D0F2-E84F-8738-8A8C4487AEC9}" type="datetime1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CD3-F953-0043-9AA3-B87DBD46B98C}" type="datetime1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A9C8-072D-BC47-922B-B399C5603FD4}" type="datetime1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ABD5-0507-FE4C-94C7-F1F08149D188}" type="datetime1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6294-86FA-EB44-BC17-C49948AD2604}" type="datetime1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Extended Relational Algebra &amp; SQL:</a:t>
            </a:r>
          </a:p>
          <a:p>
            <a:r>
              <a:rPr lang="en-US" sz="4400" dirty="0"/>
              <a:t>Join Operator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schema:</a:t>
            </a:r>
          </a:p>
          <a:p>
            <a:pPr lvl="1"/>
            <a:r>
              <a:rPr lang="en-US" dirty="0"/>
              <a:t>Parts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varchar(100), </a:t>
            </a:r>
            <a:r>
              <a:rPr lang="en-US" dirty="0" err="1"/>
              <a:t>pPrice</a:t>
            </a:r>
            <a:r>
              <a:rPr lang="en-US" dirty="0"/>
              <a:t> float, </a:t>
            </a:r>
            <a:r>
              <a:rPr lang="en-US" dirty="0" err="1"/>
              <a:t>pColor</a:t>
            </a:r>
            <a:r>
              <a:rPr lang="en-US" dirty="0"/>
              <a:t> varchar(20), </a:t>
            </a:r>
            <a:r>
              <a:rPr lang="en-US" dirty="0" err="1"/>
              <a:t>pWeight</a:t>
            </a:r>
            <a:r>
              <a:rPr lang="en-US" dirty="0"/>
              <a:t> float)</a:t>
            </a:r>
          </a:p>
          <a:p>
            <a:pPr lvl="1"/>
            <a:r>
              <a:rPr lang="en-US" dirty="0"/>
              <a:t>Supplier(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sName</a:t>
            </a:r>
            <a:r>
              <a:rPr lang="en-US" dirty="0"/>
              <a:t> varchar(100), </a:t>
            </a:r>
            <a:r>
              <a:rPr lang="en-US" dirty="0" err="1"/>
              <a:t>sCity</a:t>
            </a:r>
            <a:r>
              <a:rPr lang="en-US" dirty="0"/>
              <a:t> varchar(20), </a:t>
            </a:r>
            <a:r>
              <a:rPr lang="en-US" dirty="0" err="1"/>
              <a:t>sPhone</a:t>
            </a:r>
            <a:r>
              <a:rPr lang="en-US" dirty="0"/>
              <a:t> char(10))</a:t>
            </a:r>
          </a:p>
          <a:p>
            <a:pPr lvl="1"/>
            <a:r>
              <a:rPr lang="en-US" dirty="0"/>
              <a:t>Customer(</a:t>
            </a:r>
            <a:r>
              <a:rPr lang="en-US" dirty="0" err="1"/>
              <a:t>cId</a:t>
            </a:r>
            <a:r>
              <a:rPr lang="en-US" dirty="0"/>
              <a:t> serial primary key, </a:t>
            </a:r>
            <a:r>
              <a:rPr lang="en-US" dirty="0" err="1"/>
              <a:t>cName</a:t>
            </a:r>
            <a:r>
              <a:rPr lang="en-US" dirty="0"/>
              <a:t> varchar(100), </a:t>
            </a:r>
            <a:r>
              <a:rPr lang="en-US" dirty="0" err="1"/>
              <a:t>cCity</a:t>
            </a:r>
            <a:r>
              <a:rPr lang="en-US" dirty="0"/>
              <a:t> varchar(20), </a:t>
            </a:r>
            <a:r>
              <a:rPr lang="en-US" dirty="0" err="1"/>
              <a:t>cPhone</a:t>
            </a:r>
            <a:r>
              <a:rPr lang="en-US" dirty="0"/>
              <a:t> char(10))</a:t>
            </a:r>
          </a:p>
          <a:p>
            <a:pPr lvl="1"/>
            <a:r>
              <a:rPr lang="en-US" dirty="0"/>
              <a:t>Supplies(</a:t>
            </a:r>
            <a:r>
              <a:rPr lang="en-US" dirty="0" err="1"/>
              <a:t>pid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sid</a:t>
            </a:r>
            <a:r>
              <a:rPr lang="en-US" dirty="0"/>
              <a:t> integer references Supplier (</a:t>
            </a:r>
            <a:r>
              <a:rPr lang="en-US" dirty="0" err="1"/>
              <a:t>sid</a:t>
            </a:r>
            <a:r>
              <a:rPr lang="en-US" dirty="0"/>
              <a:t>), stock integer, primary key(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))</a:t>
            </a:r>
          </a:p>
          <a:p>
            <a:pPr lvl="1"/>
            <a:r>
              <a:rPr lang="en-US" dirty="0" err="1"/>
              <a:t>CreditLine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 references Customer(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sid</a:t>
            </a:r>
            <a:r>
              <a:rPr lang="en-US" dirty="0"/>
              <a:t> references Supplier(</a:t>
            </a:r>
            <a:r>
              <a:rPr lang="en-US" dirty="0" err="1"/>
              <a:t>sId</a:t>
            </a:r>
            <a:r>
              <a:rPr lang="en-US" dirty="0"/>
              <a:t>), credit float);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foreign</a:t>
            </a:r>
            <a:r>
              <a:rPr lang="en-US" dirty="0"/>
              <a:t> key is integrity constraint that specifies that a key k1 on a table R is related or is a reference to a key k2 on a second table S. </a:t>
            </a:r>
          </a:p>
          <a:p>
            <a:pPr lvl="1"/>
            <a:r>
              <a:rPr lang="en-US" dirty="0"/>
              <a:t>Typically, you use foreign key to reference a primary key in another table</a:t>
            </a:r>
          </a:p>
          <a:p>
            <a:pPr lvl="1"/>
            <a:r>
              <a:rPr lang="en-US" dirty="0"/>
              <a:t>Foreign key forces that the value of k1 must exist in the referenced table</a:t>
            </a:r>
          </a:p>
          <a:p>
            <a:r>
              <a:rPr lang="en-US" dirty="0"/>
              <a:t>Example: Supplies has </a:t>
            </a:r>
            <a:r>
              <a:rPr lang="en-US" b="1" dirty="0"/>
              <a:t>two foreign keys </a:t>
            </a:r>
            <a:r>
              <a:rPr lang="en-US" dirty="0"/>
              <a:t>referencing Parts and Supplier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Supplies(</a:t>
            </a:r>
            <a:r>
              <a:rPr lang="en-US" sz="2400" dirty="0" err="1"/>
              <a:t>pid</a:t>
            </a:r>
            <a:r>
              <a:rPr lang="en-US" sz="2400" dirty="0"/>
              <a:t> integer </a:t>
            </a:r>
            <a:r>
              <a:rPr lang="en-US" sz="2400" b="1" dirty="0"/>
              <a:t>references</a:t>
            </a:r>
            <a:r>
              <a:rPr lang="en-US" sz="2400" dirty="0"/>
              <a:t> Parts(</a:t>
            </a:r>
            <a:r>
              <a:rPr lang="en-US" sz="2400" dirty="0" err="1"/>
              <a:t>pId</a:t>
            </a:r>
            <a:r>
              <a:rPr lang="en-US" sz="2400" dirty="0"/>
              <a:t>), </a:t>
            </a:r>
            <a:r>
              <a:rPr lang="en-US" sz="2400" dirty="0" err="1"/>
              <a:t>sid</a:t>
            </a:r>
            <a:r>
              <a:rPr lang="en-US" sz="2400" dirty="0"/>
              <a:t> integer </a:t>
            </a:r>
            <a:r>
              <a:rPr lang="en-US" sz="2400" b="1" dirty="0"/>
              <a:t>references</a:t>
            </a:r>
            <a:r>
              <a:rPr lang="en-US" sz="2400" dirty="0"/>
              <a:t> Supplier (</a:t>
            </a:r>
            <a:r>
              <a:rPr lang="en-US" sz="2400" dirty="0" err="1"/>
              <a:t>sid</a:t>
            </a:r>
            <a:r>
              <a:rPr lang="en-US" sz="2400" dirty="0"/>
              <a:t>), stock integer, primary key(</a:t>
            </a:r>
            <a:r>
              <a:rPr lang="en-US" sz="2400" dirty="0" err="1"/>
              <a:t>pid</a:t>
            </a:r>
            <a:r>
              <a:rPr lang="en-US" sz="2400" dirty="0"/>
              <a:t>, </a:t>
            </a:r>
            <a:r>
              <a:rPr lang="en-US" sz="2400" dirty="0" err="1"/>
              <a:t>sid</a:t>
            </a:r>
            <a:r>
              <a:rPr lang="en-US" sz="2400" dirty="0"/>
              <a:t>))</a:t>
            </a:r>
          </a:p>
          <a:p>
            <a:pPr lvl="1"/>
            <a:r>
              <a:rPr lang="en-US" dirty="0"/>
              <a:t>Parts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varchar(100), </a:t>
            </a:r>
            <a:r>
              <a:rPr lang="en-US" dirty="0" err="1"/>
              <a:t>pPrice</a:t>
            </a:r>
            <a:r>
              <a:rPr lang="en-US" dirty="0"/>
              <a:t> float, </a:t>
            </a:r>
            <a:r>
              <a:rPr lang="en-US" dirty="0" err="1"/>
              <a:t>pColor</a:t>
            </a:r>
            <a:r>
              <a:rPr lang="en-US" dirty="0"/>
              <a:t> varchar(20), </a:t>
            </a:r>
            <a:r>
              <a:rPr lang="en-US" dirty="0" err="1"/>
              <a:t>pWeight</a:t>
            </a:r>
            <a:r>
              <a:rPr lang="en-US" dirty="0"/>
              <a:t> float)</a:t>
            </a:r>
          </a:p>
          <a:p>
            <a:pPr lvl="1"/>
            <a:r>
              <a:rPr lang="en-US" dirty="0"/>
              <a:t>Supplier(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sName</a:t>
            </a:r>
            <a:r>
              <a:rPr lang="en-US" dirty="0"/>
              <a:t> varchar(100), </a:t>
            </a:r>
            <a:r>
              <a:rPr lang="en-US" dirty="0" err="1"/>
              <a:t>sCity</a:t>
            </a:r>
            <a:r>
              <a:rPr lang="en-US" dirty="0"/>
              <a:t> varchar(20), </a:t>
            </a:r>
            <a:r>
              <a:rPr lang="en-US" dirty="0" err="1"/>
              <a:t>sPhone</a:t>
            </a:r>
            <a:r>
              <a:rPr lang="en-US" dirty="0"/>
              <a:t> char(10))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628023"/>
              </p:ext>
            </p:extLst>
          </p:nvPr>
        </p:nvGraphicFramePr>
        <p:xfrm>
          <a:off x="1095860" y="1690688"/>
          <a:ext cx="50001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pName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pPrice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pWeight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7,999.99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Cooper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619584"/>
              </p:ext>
            </p:extLst>
          </p:nvPr>
        </p:nvGraphicFramePr>
        <p:xfrm>
          <a:off x="1095860" y="4227217"/>
          <a:ext cx="4000112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sName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sCity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sPhone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Sam’s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123-0909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789-9483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PepBoys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459-3492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LugoPR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833-4040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YuriAuto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984-2343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806712"/>
              </p:ext>
            </p:extLst>
          </p:nvPr>
        </p:nvGraphicFramePr>
        <p:xfrm>
          <a:off x="7662744" y="1959319"/>
          <a:ext cx="300008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1706" y="1259810"/>
            <a:ext cx="92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Parts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2061" y="3703997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Supplier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2915" y="1285883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Supplies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0249" y="5707033"/>
            <a:ext cx="593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Supplies cannot have this record: (123, 200, 10). Why?</a:t>
            </a:r>
          </a:p>
        </p:txBody>
      </p:sp>
    </p:spTree>
    <p:extLst>
      <p:ext uri="{BB962C8B-B14F-4D97-AF65-F5344CB8AC3E}">
        <p14:creationId xmlns:p14="http://schemas.microsoft.com/office/powerpoint/2010/main" val="25624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Consider two tables R(A, B, C, D) and S(A, E, F,)</a:t>
            </a:r>
          </a:p>
          <a:p>
            <a:r>
              <a:rPr lang="en-US" dirty="0"/>
              <a:t>The natural join operator 		is defined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we only keep a copy of the column A in the projection </a:t>
            </a:r>
          </a:p>
          <a:p>
            <a:r>
              <a:rPr lang="en-US" dirty="0"/>
              <a:t>In practice, database systems will not compute the Cartesian product above since it is very computationally expensive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60" y="2394673"/>
            <a:ext cx="12700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84" y="3101171"/>
            <a:ext cx="8115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tables R = (A1, A2,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) and S = (B1, B2,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Bn</a:t>
            </a:r>
            <a:r>
              <a:rPr lang="en-US" dirty="0"/>
              <a:t>) we can define I as the intersection  of their schemas (common attributes):</a:t>
            </a:r>
          </a:p>
          <a:p>
            <a:endParaRPr lang="en-US" dirty="0"/>
          </a:p>
          <a:p>
            <a:r>
              <a:rPr lang="en-US" dirty="0"/>
              <a:t>Also, define J as the union of the schemas:</a:t>
            </a:r>
          </a:p>
          <a:p>
            <a:endParaRPr lang="en-US" dirty="0"/>
          </a:p>
          <a:p>
            <a:r>
              <a:rPr lang="en-US" dirty="0"/>
              <a:t>The natural join                    can be defined as :</a:t>
            </a:r>
          </a:p>
          <a:p>
            <a:endParaRPr lang="en-US" dirty="0"/>
          </a:p>
          <a:p>
            <a:r>
              <a:rPr lang="en-US" dirty="0"/>
              <a:t>Here,  	means the projection over the union of attributes and the expression                        means equality over </a:t>
            </a:r>
            <a:r>
              <a:rPr lang="en-US" b="1" dirty="0"/>
              <a:t>all</a:t>
            </a:r>
            <a:r>
              <a:rPr lang="en-US" dirty="0"/>
              <a:t> common attributes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73" y="4303301"/>
            <a:ext cx="1270000" cy="35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778" y="5442191"/>
            <a:ext cx="482600" cy="279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200" y="5729225"/>
            <a:ext cx="16002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728" y="4713082"/>
            <a:ext cx="5918200" cy="469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778" y="2693466"/>
            <a:ext cx="7150100" cy="46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078" y="3703274"/>
            <a:ext cx="718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Natural Join between Parts and Supplies: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7427"/>
              </p:ext>
            </p:extLst>
          </p:nvPr>
        </p:nvGraphicFramePr>
        <p:xfrm>
          <a:off x="2853483" y="2846070"/>
          <a:ext cx="648503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6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1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pName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pPrice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pWeight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7,999.99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7,999.99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Cooper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49" y="2318797"/>
            <a:ext cx="3543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4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3-way Join:</a:t>
            </a:r>
          </a:p>
          <a:p>
            <a:r>
              <a:rPr lang="en-US" dirty="0"/>
              <a:t>4-way Join:</a:t>
            </a:r>
          </a:p>
          <a:p>
            <a:r>
              <a:rPr lang="en-US" dirty="0"/>
              <a:t>N-way Join:  </a:t>
            </a:r>
          </a:p>
          <a:p>
            <a:r>
              <a:rPr lang="en-US" dirty="0"/>
              <a:t>Commutative Property</a:t>
            </a:r>
          </a:p>
          <a:p>
            <a:endParaRPr lang="en-US" dirty="0"/>
          </a:p>
          <a:p>
            <a:r>
              <a:rPr lang="en-US" dirty="0"/>
              <a:t>Associative Property</a:t>
            </a:r>
          </a:p>
          <a:p>
            <a:endParaRPr lang="en-US" dirty="0"/>
          </a:p>
          <a:p>
            <a:r>
              <a:rPr lang="en-US" dirty="0"/>
              <a:t>Computational costs are not equal even if same result is obtained!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16" y="2333933"/>
            <a:ext cx="3225800" cy="3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03" y="1825625"/>
            <a:ext cx="22352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16" y="2868920"/>
            <a:ext cx="39243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299" y="3926931"/>
            <a:ext cx="31750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003" y="4881720"/>
            <a:ext cx="5740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2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SPJ </a:t>
            </a:r>
            <a:r>
              <a:rPr lang="mr-IN" dirty="0"/>
              <a:t>–</a:t>
            </a:r>
            <a:r>
              <a:rPr lang="en-US" dirty="0"/>
              <a:t> Select-Project-Join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SJP are the “bread-and-butter” of database applications</a:t>
            </a:r>
          </a:p>
          <a:p>
            <a:r>
              <a:rPr lang="en-US" dirty="0"/>
              <a:t>Ex1: “Find the id, price, and color all all parts supplied by supplier 750”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“Find the id, and name for all the customers from NY who have a credit line with the supplier that has id 123”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210849"/>
            <a:ext cx="92075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5" y="5566733"/>
            <a:ext cx="11260189" cy="4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SPJ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Ex3: “Find the id, price, and weight of all parts supplied by a supplier from SJ”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Ex4: “Find the id and name of all suppliers that supply red parts costing at least $2.”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2" y="3097610"/>
            <a:ext cx="11353800" cy="445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2" y="4949779"/>
            <a:ext cx="10984375" cy="4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Operator composition</a:t>
            </a:r>
          </a:p>
          <a:p>
            <a:r>
              <a:rPr lang="en-US" sz="3600" dirty="0"/>
              <a:t>Introduction to extended relational algebra operators</a:t>
            </a:r>
          </a:p>
          <a:p>
            <a:pPr lvl="1"/>
            <a:r>
              <a:rPr lang="en-US" sz="3200" dirty="0"/>
              <a:t>Join  operator</a:t>
            </a:r>
          </a:p>
          <a:p>
            <a:pPr lvl="2"/>
            <a:r>
              <a:rPr lang="en-US" sz="2800" dirty="0"/>
              <a:t>Natural Join</a:t>
            </a:r>
          </a:p>
          <a:p>
            <a:pPr lvl="2"/>
            <a:r>
              <a:rPr lang="en-US" sz="2800" dirty="0"/>
              <a:t>Equijoin</a:t>
            </a:r>
          </a:p>
          <a:p>
            <a:pPr lvl="2"/>
            <a:r>
              <a:rPr lang="en-US" sz="2800" dirty="0"/>
              <a:t>Theta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function composition to combine multiple relational operators</a:t>
            </a:r>
          </a:p>
          <a:p>
            <a:r>
              <a:rPr lang="en-US" dirty="0"/>
              <a:t>Recall function composition: 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3326571"/>
            <a:ext cx="39116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39" y="4516817"/>
            <a:ext cx="24892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56" y="4466017"/>
            <a:ext cx="18796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487" y="5329462"/>
            <a:ext cx="6553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query: </a:t>
            </a:r>
          </a:p>
          <a:p>
            <a:pPr lvl="1"/>
            <a:r>
              <a:rPr lang="en-US" dirty="0"/>
              <a:t>“Get the id, and last name for all employees that make at least $70,000”</a:t>
            </a:r>
          </a:p>
          <a:p>
            <a:r>
              <a:rPr lang="en-US" dirty="0"/>
              <a:t>This query can be computed in two steps:</a:t>
            </a:r>
          </a:p>
          <a:p>
            <a:pPr lvl="1"/>
            <a:r>
              <a:rPr lang="en-US" dirty="0"/>
              <a:t>1) Run a selection operation to get employees that make at least $70,000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2) Run a projection on the result from (1) to get id and last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Complex queries can be formed via composition operations!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759994"/>
            <a:ext cx="50673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76" y="4968478"/>
            <a:ext cx="78105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 is quite seamless in SQL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Query: “Get the id, and last name for all employees that make at least $70,000”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Answer: 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Select id,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From Employees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Where salary &gt; $70,000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 of relational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”Get the id and salary for all employees with last name Li”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Query: “Get the id and salary for all employees who either have a last name equal to Li or make over $90,000.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74" y="2750379"/>
            <a:ext cx="75184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74" y="5172142"/>
            <a:ext cx="10007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 of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”Get the id and salary for all employees with last name Li”</a:t>
            </a:r>
          </a:p>
          <a:p>
            <a:pPr marL="457200" lvl="1" indent="0">
              <a:buNone/>
            </a:pPr>
            <a:r>
              <a:rPr lang="en-US" dirty="0"/>
              <a:t>Select id, salary </a:t>
            </a:r>
          </a:p>
          <a:p>
            <a:pPr marL="457200" lvl="1" indent="0">
              <a:buNone/>
            </a:pPr>
            <a:r>
              <a:rPr lang="en-US" dirty="0"/>
              <a:t>From Employees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last_name</a:t>
            </a:r>
            <a:r>
              <a:rPr lang="en-US" dirty="0"/>
              <a:t>  = ‘Li’</a:t>
            </a:r>
          </a:p>
          <a:p>
            <a:pPr lvl="1"/>
            <a:endParaRPr lang="en-US" dirty="0"/>
          </a:p>
          <a:p>
            <a:r>
              <a:rPr lang="en-US" dirty="0"/>
              <a:t>Query: “Get the id and salary for all employees who either have a last name equal to Li or make over $90,000.</a:t>
            </a:r>
          </a:p>
          <a:p>
            <a:pPr marL="457200" lvl="1" indent="0">
              <a:buNone/>
            </a:pPr>
            <a:r>
              <a:rPr lang="en-US" dirty="0"/>
              <a:t>Select id, salary </a:t>
            </a:r>
          </a:p>
          <a:p>
            <a:pPr marL="457200" lvl="1" indent="0">
              <a:buNone/>
            </a:pPr>
            <a:r>
              <a:rPr lang="en-US" dirty="0"/>
              <a:t>From Employees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last_name</a:t>
            </a:r>
            <a:r>
              <a:rPr lang="en-US" dirty="0"/>
              <a:t>  = ‘Li’ or salary &gt; 90,000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Basic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 relational query can be expressed as a relation, a relational operation,  or a composition of them:</a:t>
            </a:r>
          </a:p>
          <a:p>
            <a:pPr lvl="1"/>
            <a:r>
              <a:rPr lang="en-US" sz="2800" dirty="0"/>
              <a:t>Relation : R</a:t>
            </a:r>
          </a:p>
          <a:p>
            <a:pPr lvl="1"/>
            <a:r>
              <a:rPr lang="en-US" sz="2800" dirty="0"/>
              <a:t>Selection : </a:t>
            </a:r>
          </a:p>
          <a:p>
            <a:pPr lvl="1"/>
            <a:r>
              <a:rPr lang="en-US" sz="2800" dirty="0"/>
              <a:t>Projection: </a:t>
            </a:r>
          </a:p>
          <a:p>
            <a:pPr lvl="1"/>
            <a:r>
              <a:rPr lang="en-US" sz="2800" dirty="0"/>
              <a:t>Union: </a:t>
            </a:r>
          </a:p>
          <a:p>
            <a:pPr lvl="1"/>
            <a:r>
              <a:rPr lang="en-US" sz="2800" dirty="0"/>
              <a:t>Difference:</a:t>
            </a:r>
          </a:p>
          <a:p>
            <a:pPr lvl="1"/>
            <a:r>
              <a:rPr lang="en-US" sz="2800" dirty="0"/>
              <a:t>Cartesian Product:</a:t>
            </a:r>
          </a:p>
          <a:p>
            <a:pPr lvl="1"/>
            <a:r>
              <a:rPr lang="en-US" sz="2800" dirty="0"/>
              <a:t>Rename: 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86" y="3176125"/>
            <a:ext cx="11303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86" y="3658725"/>
            <a:ext cx="24384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586" y="4143144"/>
            <a:ext cx="1143000" cy="35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336" y="4623925"/>
            <a:ext cx="11938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386" y="5027733"/>
            <a:ext cx="1193800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278" y="5462125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Operator: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8013"/>
          </a:xfrm>
        </p:spPr>
        <p:txBody>
          <a:bodyPr>
            <a:normAutofit/>
          </a:bodyPr>
          <a:lstStyle/>
          <a:p>
            <a:r>
              <a:rPr lang="en-US" dirty="0"/>
              <a:t>Operators that are convenient to provide a notation</a:t>
            </a:r>
          </a:p>
          <a:p>
            <a:pPr lvl="1"/>
            <a:r>
              <a:rPr lang="en-US" dirty="0"/>
              <a:t>But can be expressed in terms of other operators</a:t>
            </a:r>
          </a:p>
          <a:p>
            <a:r>
              <a:rPr lang="en-US" dirty="0"/>
              <a:t>Most important extended operator: Join operator</a:t>
            </a:r>
          </a:p>
          <a:p>
            <a:r>
              <a:rPr lang="en-US" dirty="0"/>
              <a:t>Join enables you to combine data from multiple tables</a:t>
            </a:r>
          </a:p>
          <a:p>
            <a:pPr lvl="1"/>
            <a:r>
              <a:rPr lang="en-US" dirty="0"/>
              <a:t>Often along primary key and foreign keys</a:t>
            </a:r>
          </a:p>
          <a:p>
            <a:r>
              <a:rPr lang="en-US" dirty="0"/>
              <a:t>Three  types of joins: </a:t>
            </a:r>
          </a:p>
          <a:p>
            <a:pPr lvl="1"/>
            <a:r>
              <a:rPr lang="en-US" dirty="0"/>
              <a:t>Natural Join Operator</a:t>
            </a:r>
          </a:p>
          <a:p>
            <a:pPr lvl="1"/>
            <a:r>
              <a:rPr lang="en-US" dirty="0" err="1"/>
              <a:t>Equi</a:t>
            </a:r>
            <a:r>
              <a:rPr lang="en-US" dirty="0"/>
              <a:t>-Join Operator </a:t>
            </a:r>
          </a:p>
          <a:p>
            <a:pPr lvl="1"/>
            <a:r>
              <a:rPr lang="en-US" dirty="0"/>
              <a:t>Theta Join Operator</a:t>
            </a:r>
          </a:p>
          <a:p>
            <a:pPr lvl="1"/>
            <a:r>
              <a:rPr lang="en-US" dirty="0"/>
              <a:t>Other Join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1199</Words>
  <Application>Microsoft Macintosh PowerPoint</Application>
  <PresentationFormat>Widescreen</PresentationFormat>
  <Paragraphs>309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Database Systems</vt:lpstr>
      <vt:lpstr>Objectives</vt:lpstr>
      <vt:lpstr>Composition of Relational Operators</vt:lpstr>
      <vt:lpstr>Composition of Relational Operators</vt:lpstr>
      <vt:lpstr>Composition in SQL</vt:lpstr>
      <vt:lpstr>More Example of relational queries</vt:lpstr>
      <vt:lpstr>More Example of SQL queries</vt:lpstr>
      <vt:lpstr>Properties of Basic Relational Operators</vt:lpstr>
      <vt:lpstr>Extended Operator: Join</vt:lpstr>
      <vt:lpstr>Motivational Schema</vt:lpstr>
      <vt:lpstr>Foreign Keys</vt:lpstr>
      <vt:lpstr>Example Scenarios</vt:lpstr>
      <vt:lpstr>Natural Join Operator</vt:lpstr>
      <vt:lpstr>Generalization</vt:lpstr>
      <vt:lpstr>Examples</vt:lpstr>
      <vt:lpstr>Properties of the Natural Join</vt:lpstr>
      <vt:lpstr>SPJ – Select-Project-Join queries </vt:lpstr>
      <vt:lpstr>More SPJ examples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120</cp:revision>
  <dcterms:created xsi:type="dcterms:W3CDTF">2017-08-22T15:14:51Z</dcterms:created>
  <dcterms:modified xsi:type="dcterms:W3CDTF">2020-03-05T20:24:41Z</dcterms:modified>
</cp:coreProperties>
</file>