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3" r:id="rId20"/>
    <p:sldId id="292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4803"/>
  </p:normalViewPr>
  <p:slideViewPr>
    <p:cSldViewPr snapToGrid="0" snapToObjects="1">
      <p:cViewPr varScale="1">
        <p:scale>
          <a:sx n="86" d="100"/>
          <a:sy n="86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CC6-5CFA-ED4B-95BE-937064A82356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F3DA-FFC9-3F44-8773-BB17DE90DB1C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665A-5C4C-0241-B507-FB8448F44B11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1E71-6CF6-BF45-A390-F0645A8CF452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2EB-220E-844A-924D-B6D908DA49B6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62A-43F4-DD4D-B331-A104EC8EE86F}" type="datetime1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E7B-38FF-1841-A61F-BC0DA460DF73}" type="datetime1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F1B-1A97-E642-8CFE-2FFE462DD732}" type="datetime1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F63E-C272-E74B-994F-9EE5E93B73C5}" type="datetime1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043-6AEE-A748-AD22-E6D53355D222}" type="datetime1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FDCF-846B-D645-BED7-79AD56337197}" type="datetime1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716F-42D7-374C-89CB-17F7626467CB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/>
          <a:lstStyle/>
          <a:p>
            <a:r>
              <a:rPr lang="en-US" sz="4800" dirty="0"/>
              <a:t>Relational Algebra &amp; SQL</a:t>
            </a:r>
          </a:p>
          <a:p>
            <a:r>
              <a:rPr lang="en-US" sz="4400" dirty="0"/>
              <a:t>(Selections &amp; Projections)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2544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a </a:t>
            </a:r>
            <a:r>
              <a:rPr lang="en-US" b="1" dirty="0"/>
              <a:t>serial</a:t>
            </a:r>
            <a:r>
              <a:rPr lang="en-US" dirty="0"/>
              <a:t> value, you do not need to specify the id column</a:t>
            </a:r>
          </a:p>
          <a:p>
            <a:pPr lvl="1"/>
            <a:r>
              <a:rPr lang="en-US" dirty="0"/>
              <a:t>The system will automatically add those values</a:t>
            </a:r>
          </a:p>
          <a:p>
            <a:r>
              <a:rPr lang="en-US" dirty="0"/>
              <a:t>Now, use this format for the adding data:</a:t>
            </a:r>
          </a:p>
          <a:p>
            <a:pPr lvl="1"/>
            <a:r>
              <a:rPr lang="en-US" dirty="0"/>
              <a:t>insert into person(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values ('Joe', 'Nell');</a:t>
            </a:r>
          </a:p>
          <a:p>
            <a:pPr lvl="1"/>
            <a:r>
              <a:rPr lang="en-US" dirty="0"/>
              <a:t>insert into person(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values ('Bob', 'Li');</a:t>
            </a:r>
          </a:p>
          <a:p>
            <a:pPr lvl="1"/>
            <a:r>
              <a:rPr lang="en-US" dirty="0"/>
              <a:t>insert into person(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values ('Joe', 'Nell');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24" y="3809119"/>
            <a:ext cx="5261642" cy="2567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310" y="4908344"/>
            <a:ext cx="1179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Person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Employee(id serial primary key,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first_name</a:t>
            </a:r>
            <a:r>
              <a:rPr lang="en-US" dirty="0"/>
              <a:t> varchar(10), </a:t>
            </a:r>
            <a:r>
              <a:rPr lang="en-US" dirty="0" err="1"/>
              <a:t>last_name</a:t>
            </a:r>
            <a:r>
              <a:rPr lang="en-US" dirty="0"/>
              <a:t> varchar(20), age integer,     </a:t>
            </a:r>
          </a:p>
          <a:p>
            <a:pPr marL="0" indent="0">
              <a:buNone/>
            </a:pPr>
            <a:r>
              <a:rPr lang="en-US" dirty="0"/>
              <a:t>                phone char(10), gender char(1), </a:t>
            </a:r>
            <a:r>
              <a:rPr lang="en-US" dirty="0" err="1"/>
              <a:t>service_years</a:t>
            </a:r>
            <a:r>
              <a:rPr lang="en-US" dirty="0"/>
              <a:t> integer, </a:t>
            </a:r>
          </a:p>
          <a:p>
            <a:pPr marL="0" indent="0">
              <a:buNone/>
            </a:pPr>
            <a:r>
              <a:rPr lang="en-US" dirty="0"/>
              <a:t>	     salary integer);</a:t>
            </a:r>
          </a:p>
          <a:p>
            <a:r>
              <a:rPr lang="en-US" dirty="0"/>
              <a:t>You can add has many tables as needed</a:t>
            </a:r>
          </a:p>
          <a:p>
            <a:r>
              <a:rPr lang="en-US" dirty="0"/>
              <a:t>NOTE: It is not a bad design to have a DB with dozens or hundreds of tables</a:t>
            </a:r>
          </a:p>
          <a:p>
            <a:pPr lvl="1"/>
            <a:r>
              <a:rPr lang="en-US" dirty="0"/>
              <a:t>Most real life systems are like that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>
                <a:solidFill>
                  <a:srgbClr val="000099"/>
                </a:solidFill>
              </a:rPr>
              <a:t>char(n).</a:t>
            </a:r>
            <a:r>
              <a:rPr lang="en-US" altLang="en-US" dirty="0"/>
              <a:t>  Fixed length character string, with user-specified length </a:t>
            </a:r>
            <a:r>
              <a:rPr lang="en-US" altLang="en-US" i="1" dirty="0"/>
              <a:t>n.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varchar(n).</a:t>
            </a:r>
            <a:r>
              <a:rPr lang="en-US" altLang="en-US" b="1" dirty="0"/>
              <a:t> </a:t>
            </a:r>
            <a:r>
              <a:rPr lang="en-US" altLang="en-US" dirty="0"/>
              <a:t> Variable length character strings, with user-specified maximum length </a:t>
            </a:r>
            <a:r>
              <a:rPr lang="en-US" altLang="en-US" i="1" dirty="0"/>
              <a:t>n.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integer -</a:t>
            </a:r>
            <a:r>
              <a:rPr lang="en-US" altLang="en-US" b="1" dirty="0"/>
              <a:t>  </a:t>
            </a:r>
            <a:r>
              <a:rPr lang="en-US" altLang="en-US" dirty="0"/>
              <a:t>Integer (a finite subset of the integers that is machine-dependent).</a:t>
            </a:r>
          </a:p>
          <a:p>
            <a:r>
              <a:rPr lang="en-US" altLang="en-US" b="1" dirty="0" err="1">
                <a:solidFill>
                  <a:srgbClr val="000099"/>
                </a:solidFill>
              </a:rPr>
              <a:t>smallint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  <a:r>
              <a:rPr lang="en-US" altLang="en-US" dirty="0"/>
              <a:t>  Small integer (a machine-dependent subset of the integer domain type).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numeric(</a:t>
            </a:r>
            <a:r>
              <a:rPr lang="en-US" altLang="en-US" b="1" dirty="0" err="1">
                <a:solidFill>
                  <a:srgbClr val="000099"/>
                </a:solidFill>
              </a:rPr>
              <a:t>p,d</a:t>
            </a:r>
            <a:r>
              <a:rPr lang="en-US" altLang="en-US" b="1" dirty="0">
                <a:solidFill>
                  <a:srgbClr val="000099"/>
                </a:solidFill>
              </a:rPr>
              <a:t>).</a:t>
            </a:r>
            <a:r>
              <a:rPr lang="en-US" altLang="en-US" dirty="0"/>
              <a:t>  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n</a:t>
            </a:r>
            <a:r>
              <a:rPr lang="en-US" altLang="en-US" dirty="0"/>
              <a:t> digits to the right of decimal point. 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real, double precision.</a:t>
            </a:r>
            <a:r>
              <a:rPr lang="en-US" altLang="en-US" dirty="0"/>
              <a:t>  Floating point and double-precision floating point numbers, with machine-dependent precision.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serial, </a:t>
            </a:r>
            <a:r>
              <a:rPr lang="en-US" altLang="en-US" b="1" dirty="0" err="1">
                <a:solidFill>
                  <a:srgbClr val="000099"/>
                </a:solidFill>
              </a:rPr>
              <a:t>bigserial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  <a:r>
              <a:rPr lang="en-US" altLang="en-US" dirty="0"/>
              <a:t>  Auto increment integer and long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the instructions to manipulate the data in the tables</a:t>
            </a:r>
          </a:p>
          <a:p>
            <a:r>
              <a:rPr lang="en-US" sz="3200" dirty="0"/>
              <a:t>Commands let you</a:t>
            </a:r>
          </a:p>
          <a:p>
            <a:pPr lvl="1"/>
            <a:r>
              <a:rPr lang="en-US" sz="2800" dirty="0"/>
              <a:t>Create new rows in tables</a:t>
            </a:r>
          </a:p>
          <a:p>
            <a:pPr lvl="1"/>
            <a:r>
              <a:rPr lang="en-US" sz="2800" dirty="0"/>
              <a:t>Read rows from tables</a:t>
            </a:r>
          </a:p>
          <a:p>
            <a:pPr lvl="1"/>
            <a:r>
              <a:rPr lang="en-US" sz="2800" dirty="0"/>
              <a:t>Update rows in tables</a:t>
            </a:r>
          </a:p>
          <a:p>
            <a:pPr lvl="1"/>
            <a:r>
              <a:rPr lang="en-US" sz="2800" dirty="0"/>
              <a:t>Delete data from tables</a:t>
            </a:r>
          </a:p>
          <a:p>
            <a:r>
              <a:rPr lang="en-US" sz="3200" dirty="0"/>
              <a:t>Called </a:t>
            </a:r>
            <a:r>
              <a:rPr lang="en-US" sz="3200" b="1" dirty="0"/>
              <a:t>CRUD</a:t>
            </a:r>
            <a:r>
              <a:rPr lang="en-US" sz="3200" dirty="0"/>
              <a:t> operations</a:t>
            </a:r>
          </a:p>
          <a:p>
            <a:r>
              <a:rPr lang="en-US" sz="3200" dirty="0"/>
              <a:t>They implement the </a:t>
            </a:r>
            <a:r>
              <a:rPr lang="en-US" sz="3200" b="1" dirty="0"/>
              <a:t>Relational Algebra </a:t>
            </a:r>
            <a:r>
              <a:rPr lang="en-US" sz="3200" dirty="0"/>
              <a:t>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2759" y="3471620"/>
            <a:ext cx="150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CRUD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517397" y="2898183"/>
            <a:ext cx="604434" cy="16738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Language to specify how to manage data</a:t>
            </a:r>
          </a:p>
          <a:p>
            <a:pPr lvl="1"/>
            <a:r>
              <a:rPr lang="en-US" altLang="en-US" sz="2800" dirty="0"/>
              <a:t>Procedural and base on set theory</a:t>
            </a:r>
          </a:p>
          <a:p>
            <a:r>
              <a:rPr lang="en-US" altLang="en-US" sz="3200" dirty="0"/>
              <a:t>Six basic operators</a:t>
            </a:r>
          </a:p>
          <a:p>
            <a:pPr lvl="1"/>
            <a:r>
              <a:rPr lang="en-US" altLang="en-US" sz="2800" dirty="0"/>
              <a:t>selection: </a:t>
            </a:r>
            <a:r>
              <a:rPr lang="en-US" altLang="en-US" sz="2800" dirty="0">
                <a:sym typeface="Symbol" charset="2"/>
              </a:rPr>
              <a:t></a:t>
            </a:r>
            <a:endParaRPr lang="en-US" altLang="en-US" sz="2800" dirty="0"/>
          </a:p>
          <a:p>
            <a:pPr lvl="1"/>
            <a:r>
              <a:rPr lang="en-US" altLang="en-US" sz="2800" dirty="0"/>
              <a:t>projection: </a:t>
            </a:r>
            <a:r>
              <a:rPr lang="en-US" altLang="en-US" sz="2800" dirty="0">
                <a:sym typeface="Symbol" charset="2"/>
              </a:rPr>
              <a:t></a:t>
            </a:r>
            <a:endParaRPr lang="en-US" altLang="en-US" sz="2800" dirty="0"/>
          </a:p>
          <a:p>
            <a:pPr lvl="1"/>
            <a:r>
              <a:rPr lang="en-US" altLang="en-US" sz="2800" dirty="0"/>
              <a:t>union: </a:t>
            </a:r>
            <a:r>
              <a:rPr lang="en-US" altLang="en-US" sz="2800" dirty="0">
                <a:sym typeface="Symbol" charset="2"/>
              </a:rPr>
              <a:t></a:t>
            </a:r>
            <a:endParaRPr lang="en-US" altLang="en-US" sz="2800" dirty="0"/>
          </a:p>
          <a:p>
            <a:pPr lvl="1"/>
            <a:r>
              <a:rPr lang="en-US" altLang="en-US" sz="2800" dirty="0"/>
              <a:t>set difference: </a:t>
            </a:r>
            <a:r>
              <a:rPr lang="en-US" altLang="en-US" sz="2800" i="1" dirty="0"/>
              <a:t>–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Cartesian product: x</a:t>
            </a:r>
          </a:p>
          <a:p>
            <a:pPr lvl="1"/>
            <a:r>
              <a:rPr lang="en-US" altLang="en-US" sz="2800" dirty="0"/>
              <a:t>rename: </a:t>
            </a:r>
            <a:r>
              <a:rPr lang="en-US" altLang="en-US" i="1" dirty="0">
                <a:sym typeface="Symbol" charset="2"/>
              </a:rPr>
              <a:t>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799816"/>
            <a:ext cx="43356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For all operators: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Input: one or more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Output: one table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711485" y="3673098"/>
            <a:ext cx="728420" cy="226275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2929" y="5594889"/>
            <a:ext cx="692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Every </a:t>
            </a:r>
            <a:r>
              <a:rPr lang="en-US" sz="2400" b="1"/>
              <a:t>other operator can be derived from these ones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Purpose</a:t>
            </a:r>
            <a:r>
              <a:rPr lang="en-US" sz="3200" dirty="0"/>
              <a:t>:  pick only a subset of the columns from the original table:</a:t>
            </a:r>
          </a:p>
          <a:p>
            <a:r>
              <a:rPr lang="en-US" sz="3200" dirty="0"/>
              <a:t>Given a table R = (A1, A2, ...,An) we can pick a subset of columns</a:t>
            </a:r>
          </a:p>
          <a:p>
            <a:endParaRPr lang="en-US" sz="3200" dirty="0"/>
          </a:p>
          <a:p>
            <a:r>
              <a:rPr lang="en-US" sz="3200" dirty="0"/>
              <a:t>Notation: We use the      symbol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75" y="3531394"/>
            <a:ext cx="39878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02" y="5195619"/>
            <a:ext cx="3399315" cy="561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3642" y="5946130"/>
            <a:ext cx="494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Read: projection of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mr-IN" sz="2400" dirty="0"/>
              <a:t>…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 over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07" y="4447600"/>
            <a:ext cx="438426" cy="35074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Projection</a:t>
            </a:r>
            <a:r>
              <a:rPr lang="en-US" sz="3200"/>
              <a:t>: Preserves </a:t>
            </a:r>
            <a:r>
              <a:rPr lang="en-US" sz="3200" dirty="0"/>
              <a:t>only a few columns and removes all others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76047"/>
              </p:ext>
            </p:extLst>
          </p:nvPr>
        </p:nvGraphicFramePr>
        <p:xfrm>
          <a:off x="517256" y="2807085"/>
          <a:ext cx="5181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628094"/>
              </p:ext>
            </p:extLst>
          </p:nvPr>
        </p:nvGraphicFramePr>
        <p:xfrm>
          <a:off x="10151390" y="2839028"/>
          <a:ext cx="129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19800" y="4016792"/>
            <a:ext cx="469685" cy="477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349030" y="4016792"/>
            <a:ext cx="476895" cy="462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1" y="3531394"/>
            <a:ext cx="2984500" cy="469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99593" y="2345420"/>
            <a:ext cx="14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77" y="2458524"/>
            <a:ext cx="1988196" cy="3130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736"/>
            <a:ext cx="10515600" cy="1325563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905830"/>
              </p:ext>
            </p:extLst>
          </p:nvPr>
        </p:nvGraphicFramePr>
        <p:xfrm>
          <a:off x="393270" y="1908184"/>
          <a:ext cx="500014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Jil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Apu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559802"/>
              </p:ext>
            </p:extLst>
          </p:nvPr>
        </p:nvGraphicFramePr>
        <p:xfrm>
          <a:off x="9522417" y="1908184"/>
          <a:ext cx="222529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89" y="2820691"/>
            <a:ext cx="3506648" cy="4001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704589" y="3611850"/>
            <a:ext cx="603221" cy="610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07092" y="3240238"/>
            <a:ext cx="1053884" cy="74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4877" y="1446519"/>
            <a:ext cx="14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092" y="1464407"/>
            <a:ext cx="3342546" cy="3814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and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table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64787"/>
              </p:ext>
            </p:extLst>
          </p:nvPr>
        </p:nvGraphicFramePr>
        <p:xfrm>
          <a:off x="1013202" y="2755352"/>
          <a:ext cx="38862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7666" y="2253278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45" y="2481880"/>
            <a:ext cx="4808457" cy="46612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562957"/>
              </p:ext>
            </p:extLst>
          </p:nvPr>
        </p:nvGraphicFramePr>
        <p:xfrm>
          <a:off x="7960213" y="3093772"/>
          <a:ext cx="25908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7735" y="4253220"/>
            <a:ext cx="148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Duplicates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20345" y="3890417"/>
            <a:ext cx="1064866" cy="67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77558" y="4832452"/>
            <a:ext cx="1503874" cy="139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872745" y="4416749"/>
            <a:ext cx="1008687" cy="29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2745" y="4714885"/>
            <a:ext cx="912466" cy="9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and Duplicates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table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013202" y="2755352"/>
          <a:ext cx="38862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7666" y="2253278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45" y="2481880"/>
            <a:ext cx="4808457" cy="46612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201739"/>
              </p:ext>
            </p:extLst>
          </p:nvPr>
        </p:nvGraphicFramePr>
        <p:xfrm>
          <a:off x="7960213" y="3093772"/>
          <a:ext cx="2590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03248" y="3869987"/>
            <a:ext cx="191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Duplicates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6004" y="1527824"/>
            <a:ext cx="616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 is a set</a:t>
            </a:r>
            <a:r>
              <a:rPr lang="en-US" sz="2400"/>
              <a:t>, so </a:t>
            </a:r>
            <a:r>
              <a:rPr lang="en-US" sz="2400" dirty="0"/>
              <a:t>duplicates must </a:t>
            </a:r>
            <a:r>
              <a:rPr lang="en-US" sz="2400"/>
              <a:t>be removed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Introduction to relational algebra</a:t>
            </a:r>
          </a:p>
          <a:p>
            <a:r>
              <a:rPr lang="en-US" sz="3600" dirty="0"/>
              <a:t>Introduction to its implementation in the SQL language</a:t>
            </a:r>
          </a:p>
          <a:p>
            <a:pPr lvl="1"/>
            <a:r>
              <a:rPr lang="en-US" sz="3200" dirty="0"/>
              <a:t>Selections</a:t>
            </a:r>
          </a:p>
          <a:p>
            <a:pPr lvl="1"/>
            <a:r>
              <a:rPr lang="en-US" sz="3200" dirty="0"/>
              <a:t>Projections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instruction for a project operation is a </a:t>
            </a:r>
            <a:r>
              <a:rPr lang="en-US" sz="3200" b="1" dirty="0"/>
              <a:t>select </a:t>
            </a:r>
          </a:p>
          <a:p>
            <a:r>
              <a:rPr lang="en-US" sz="3200" dirty="0"/>
              <a:t>Form: </a:t>
            </a:r>
          </a:p>
          <a:p>
            <a:pPr lvl="1"/>
            <a:r>
              <a:rPr lang="en-US" sz="2800" dirty="0"/>
              <a:t>Select C</a:t>
            </a:r>
            <a:r>
              <a:rPr lang="en-US" sz="2800" baseline="-25000" dirty="0"/>
              <a:t>1</a:t>
            </a:r>
            <a:r>
              <a:rPr lang="en-US" sz="2800" dirty="0"/>
              <a:t>, C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mr-IN" sz="2800" dirty="0"/>
              <a:t>…</a:t>
            </a:r>
            <a:r>
              <a:rPr lang="en-US" sz="2800" dirty="0"/>
              <a:t>, C</a:t>
            </a:r>
            <a:r>
              <a:rPr lang="en-US" sz="2800" baseline="-25000" dirty="0"/>
              <a:t>n</a:t>
            </a:r>
          </a:p>
          <a:p>
            <a:pPr lvl="1"/>
            <a:r>
              <a:rPr lang="en-US" sz="2800" dirty="0"/>
              <a:t>From R</a:t>
            </a:r>
          </a:p>
          <a:p>
            <a:r>
              <a:rPr lang="en-US" sz="3200" b="1" dirty="0"/>
              <a:t>Select </a:t>
            </a:r>
            <a:r>
              <a:rPr lang="en-US" sz="3200" dirty="0"/>
              <a:t>clause specifies the columns to take</a:t>
            </a:r>
          </a:p>
          <a:p>
            <a:r>
              <a:rPr lang="en-US" sz="3200" b="1" dirty="0"/>
              <a:t>From</a:t>
            </a:r>
            <a:r>
              <a:rPr lang="en-US" sz="3200" dirty="0"/>
              <a:t> clause specifies the table to use</a:t>
            </a:r>
          </a:p>
          <a:p>
            <a:r>
              <a:rPr lang="en-US" sz="3200" dirty="0"/>
              <a:t>Note:</a:t>
            </a:r>
            <a:r>
              <a:rPr lang="en-US" sz="3200" b="1" dirty="0"/>
              <a:t> Select * </a:t>
            </a:r>
            <a:r>
              <a:rPr lang="en-US" sz="3200" dirty="0"/>
              <a:t>brings every column in the table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Employees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720850"/>
            <a:ext cx="8775700" cy="3416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Employees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879" y="1874713"/>
            <a:ext cx="2593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id, salary </a:t>
            </a:r>
          </a:p>
          <a:p>
            <a:r>
              <a:rPr lang="en-US" sz="2400" dirty="0"/>
              <a:t>from employee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78" y="2959708"/>
            <a:ext cx="2269749" cy="3212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03" y="3072969"/>
            <a:ext cx="6045200" cy="309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5926" y="1966330"/>
            <a:ext cx="5106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id,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salary </a:t>
            </a:r>
          </a:p>
          <a:p>
            <a:r>
              <a:rPr lang="en-US" sz="2400" dirty="0"/>
              <a:t>from employee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136"/>
            <a:ext cx="10515600" cy="1325563"/>
          </a:xfrm>
        </p:spPr>
        <p:txBody>
          <a:bodyPr/>
          <a:lstStyle/>
          <a:p>
            <a:r>
              <a:rPr lang="en-US" dirty="0"/>
              <a:t>How about duplicates?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1708" y="1690688"/>
            <a:ext cx="3380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select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endParaRPr lang="en-US" sz="2000" dirty="0"/>
          </a:p>
          <a:p>
            <a:r>
              <a:rPr lang="en-US" sz="2000" dirty="0"/>
              <a:t>from employee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1491"/>
            <a:ext cx="4572000" cy="309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4236225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Duplicates!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320" y="1496626"/>
            <a:ext cx="555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By default, SQL won</a:t>
            </a:r>
            <a:r>
              <a:rPr lang="mr-IN" sz="2400" dirty="0"/>
              <a:t>’</a:t>
            </a:r>
            <a:r>
              <a:rPr lang="en-US" sz="2400" dirty="0"/>
              <a:t>t remove duplicates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Computational expensive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Must force with </a:t>
            </a:r>
            <a:r>
              <a:rPr lang="en-US" sz="2400" b="1" dirty="0"/>
              <a:t>distinct</a:t>
            </a:r>
            <a:r>
              <a:rPr lang="en-US" sz="2400" dirty="0"/>
              <a:t> </a:t>
            </a:r>
            <a:r>
              <a:rPr lang="en-US" sz="2400" dirty="0" err="1"/>
              <a:t>keyworkd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347606" y="2779157"/>
            <a:ext cx="4006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select distinct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endParaRPr lang="en-US" sz="2000" dirty="0"/>
          </a:p>
          <a:p>
            <a:r>
              <a:rPr lang="en-US" sz="2000" dirty="0"/>
              <a:t>from employee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226" y="3476507"/>
            <a:ext cx="4546600" cy="27686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Purpose</a:t>
            </a:r>
            <a:r>
              <a:rPr lang="en-US" sz="3200" dirty="0"/>
              <a:t>: pick only those records that satisfy a Boolean condition</a:t>
            </a:r>
          </a:p>
          <a:p>
            <a:r>
              <a:rPr lang="en-US" b="1" dirty="0"/>
              <a:t>Intuition</a:t>
            </a:r>
            <a:r>
              <a:rPr lang="en-US" dirty="0"/>
              <a:t>: Get tuples that return T when </a:t>
            </a:r>
            <a:r>
              <a:rPr lang="en-US"/>
              <a:t>a predicate </a:t>
            </a:r>
            <a:r>
              <a:rPr lang="en-US" b="1" dirty="0"/>
              <a:t>p</a:t>
            </a:r>
            <a:r>
              <a:rPr lang="en-US" dirty="0"/>
              <a:t> is evaluated on them</a:t>
            </a:r>
          </a:p>
          <a:p>
            <a:r>
              <a:rPr lang="en-US" dirty="0"/>
              <a:t>Given a table R=(A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A</a:t>
            </a:r>
            <a:r>
              <a:rPr lang="en-US" baseline="-25000" dirty="0"/>
              <a:t>n</a:t>
            </a:r>
            <a:r>
              <a:rPr lang="en-US" dirty="0"/>
              <a:t>) and a predicate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endParaRPr lang="en-US" b="1" dirty="0"/>
          </a:p>
          <a:p>
            <a:pPr lvl="1"/>
            <a:endParaRPr lang="en-US" sz="2800" dirty="0"/>
          </a:p>
          <a:p>
            <a:r>
              <a:rPr lang="en-US" sz="3200" dirty="0"/>
              <a:t>Pick: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0" y="4216939"/>
            <a:ext cx="37973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5196951"/>
            <a:ext cx="4203700" cy="469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Notation: we used the symbol      to denote selection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as “selection of R over p”</a:t>
            </a:r>
          </a:p>
          <a:p>
            <a:pPr lvl="1"/>
            <a:r>
              <a:rPr lang="en-US" dirty="0"/>
              <a:t>P is some concrete predicate.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71" y="1952787"/>
            <a:ext cx="351400" cy="281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0" y="2552269"/>
            <a:ext cx="6007100" cy="482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623"/>
            <a:ext cx="10515600" cy="1325563"/>
          </a:xfrm>
        </p:spPr>
        <p:txBody>
          <a:bodyPr/>
          <a:lstStyle/>
          <a:p>
            <a:r>
              <a:rPr lang="en-US" dirty="0"/>
              <a:t>Selection Example: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520580"/>
              </p:ext>
            </p:extLst>
          </p:nvPr>
        </p:nvGraphicFramePr>
        <p:xfrm>
          <a:off x="687737" y="2125160"/>
          <a:ext cx="5181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9178" y="1444576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202615"/>
              </p:ext>
            </p:extLst>
          </p:nvPr>
        </p:nvGraphicFramePr>
        <p:xfrm>
          <a:off x="6590007" y="3114467"/>
          <a:ext cx="5181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37" y="2304297"/>
            <a:ext cx="5143500" cy="48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1437" y="4920317"/>
            <a:ext cx="174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Predicate p: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37" y="4970361"/>
            <a:ext cx="2903563" cy="361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6391437" y="5549705"/>
            <a:ext cx="4763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Meaning: Get all the information about employees with a salary of at least $90000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connectors to form complex expressions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508342"/>
              </p:ext>
            </p:extLst>
          </p:nvPr>
        </p:nvGraphicFramePr>
        <p:xfrm>
          <a:off x="1350815" y="2473643"/>
          <a:ext cx="552046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0800000" flipH="1" flipV="1">
            <a:off x="8936182" y="2754800"/>
            <a:ext cx="1558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OR</a:t>
            </a:r>
          </a:p>
          <a:p>
            <a:r>
              <a:rPr lang="en-US" sz="3200" b="1" dirty="0"/>
              <a:t>AND</a:t>
            </a:r>
          </a:p>
          <a:p>
            <a:r>
              <a:rPr lang="en-US" sz="3200" b="1" dirty="0"/>
              <a:t>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Get all the information about employees from NY who make at least $60000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763786"/>
              </p:ext>
            </p:extLst>
          </p:nvPr>
        </p:nvGraphicFramePr>
        <p:xfrm>
          <a:off x="3054924" y="4184354"/>
          <a:ext cx="552046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86" y="2778486"/>
            <a:ext cx="7708900" cy="520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0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all the information about employees from either NY or SJ.</a:t>
            </a:r>
          </a:p>
          <a:p>
            <a:endParaRPr lang="en-US" i="1" dirty="0"/>
          </a:p>
          <a:p>
            <a:r>
              <a:rPr lang="en-US" i="1" dirty="0"/>
              <a:t>Get all the information about employees that either come from SF or make at least $50,000.</a:t>
            </a:r>
          </a:p>
          <a:p>
            <a:endParaRPr lang="en-US" i="1" dirty="0"/>
          </a:p>
          <a:p>
            <a:r>
              <a:rPr lang="en-US" i="1" dirty="0"/>
              <a:t>Find all information about employee not living in SF.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model provides the way to model data for an enterprise</a:t>
            </a:r>
          </a:p>
          <a:p>
            <a:pPr lvl="1"/>
            <a:r>
              <a:rPr lang="en-US" dirty="0"/>
              <a:t>A collection of relation instances with their appropriate schemas</a:t>
            </a:r>
          </a:p>
          <a:p>
            <a:pPr lvl="1"/>
            <a:r>
              <a:rPr lang="en-US" dirty="0"/>
              <a:t>The tuples are the records, the data of the enterprise. </a:t>
            </a:r>
          </a:p>
          <a:p>
            <a:r>
              <a:rPr lang="en-US" dirty="0"/>
              <a:t>Questions that must be raised: </a:t>
            </a:r>
          </a:p>
          <a:p>
            <a:pPr lvl="1"/>
            <a:r>
              <a:rPr lang="en-US" dirty="0"/>
              <a:t>How do I access (“query”) the data?</a:t>
            </a:r>
          </a:p>
          <a:p>
            <a:pPr lvl="1"/>
            <a:r>
              <a:rPr lang="en-US" dirty="0"/>
              <a:t>How about modifying, adding, or erasing data?</a:t>
            </a:r>
          </a:p>
          <a:p>
            <a:r>
              <a:rPr lang="en-US" dirty="0"/>
              <a:t>Relational model provides:</a:t>
            </a:r>
          </a:p>
          <a:p>
            <a:pPr lvl="1"/>
            <a:r>
              <a:rPr lang="en-US" b="1" dirty="0"/>
              <a:t>Relational algebra </a:t>
            </a:r>
            <a:r>
              <a:rPr lang="mr-IN" dirty="0"/>
              <a:t>–</a:t>
            </a:r>
            <a:r>
              <a:rPr lang="en-US" dirty="0"/>
              <a:t> procedural method to access the tuples</a:t>
            </a:r>
          </a:p>
          <a:p>
            <a:pPr lvl="1"/>
            <a:r>
              <a:rPr lang="en-US" b="1" dirty="0"/>
              <a:t>Relational calculus</a:t>
            </a:r>
            <a:r>
              <a:rPr lang="en-US" dirty="0"/>
              <a:t>  - non-procedural (declarative) method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9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instruction for selection operation is a </a:t>
            </a:r>
            <a:r>
              <a:rPr lang="en-US" sz="3200" b="1" dirty="0"/>
              <a:t>where</a:t>
            </a:r>
            <a:r>
              <a:rPr lang="en-US" sz="3200" dirty="0"/>
              <a:t> clause</a:t>
            </a:r>
          </a:p>
          <a:p>
            <a:r>
              <a:rPr lang="en-US" sz="3200" dirty="0"/>
              <a:t>Form:</a:t>
            </a:r>
          </a:p>
          <a:p>
            <a:pPr lvl="1"/>
            <a:r>
              <a:rPr lang="en-US" dirty="0"/>
              <a:t>Select C1, C2, </a:t>
            </a:r>
            <a:r>
              <a:rPr lang="mr-IN" dirty="0"/>
              <a:t>…</a:t>
            </a:r>
            <a:r>
              <a:rPr lang="en-US" dirty="0"/>
              <a:t>, Cn</a:t>
            </a:r>
          </a:p>
          <a:p>
            <a:pPr lvl="1"/>
            <a:r>
              <a:rPr lang="en-US" dirty="0"/>
              <a:t>From R</a:t>
            </a:r>
          </a:p>
          <a:p>
            <a:pPr lvl="1"/>
            <a:r>
              <a:rPr lang="en-US" dirty="0"/>
              <a:t>Where p</a:t>
            </a:r>
          </a:p>
          <a:p>
            <a:r>
              <a:rPr lang="en-US" dirty="0"/>
              <a:t>P can be </a:t>
            </a:r>
          </a:p>
          <a:p>
            <a:pPr lvl="1"/>
            <a:r>
              <a:rPr lang="en-US" dirty="0"/>
              <a:t>A simple logical predicate using the operators  </a:t>
            </a:r>
          </a:p>
          <a:p>
            <a:pPr lvl="1"/>
            <a:r>
              <a:rPr lang="en-US" dirty="0"/>
              <a:t>A complex expression formed by connecting simple predicated with the logical operators AND, OR, NOT </a:t>
            </a:r>
          </a:p>
          <a:p>
            <a:r>
              <a:rPr lang="en-US" dirty="0"/>
              <a:t>Note: On some systems not equal can be either one of: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56" y="4297157"/>
            <a:ext cx="34290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10" y="5396903"/>
            <a:ext cx="1447800" cy="431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9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selection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12420"/>
              </p:ext>
            </p:extLst>
          </p:nvPr>
        </p:nvGraphicFramePr>
        <p:xfrm>
          <a:off x="914400" y="1923682"/>
          <a:ext cx="5181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944578"/>
              </p:ext>
            </p:extLst>
          </p:nvPr>
        </p:nvGraphicFramePr>
        <p:xfrm>
          <a:off x="6590007" y="3625911"/>
          <a:ext cx="5181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29178" y="1444576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1958" y="2058135"/>
            <a:ext cx="3057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* </a:t>
            </a:r>
          </a:p>
          <a:p>
            <a:r>
              <a:rPr lang="en-US" sz="2400" dirty="0"/>
              <a:t>From Employee</a:t>
            </a:r>
          </a:p>
          <a:p>
            <a:r>
              <a:rPr lang="en-US" sz="2400" dirty="0"/>
              <a:t>Where salary &gt;= 90000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logical connectors</a:t>
            </a:r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704343"/>
              </p:ext>
            </p:extLst>
          </p:nvPr>
        </p:nvGraphicFramePr>
        <p:xfrm>
          <a:off x="401782" y="2752594"/>
          <a:ext cx="552046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463158"/>
              </p:ext>
            </p:extLst>
          </p:nvPr>
        </p:nvGraphicFramePr>
        <p:xfrm>
          <a:off x="6296317" y="4604254"/>
          <a:ext cx="552046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68342" y="2114736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6359" y="2722955"/>
            <a:ext cx="3126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* </a:t>
            </a:r>
          </a:p>
          <a:p>
            <a:r>
              <a:rPr lang="en-US" sz="2400" dirty="0"/>
              <a:t>From Employee</a:t>
            </a:r>
          </a:p>
          <a:p>
            <a:r>
              <a:rPr lang="en-US" sz="2400" dirty="0"/>
              <a:t>Where salary &gt;= 60000 </a:t>
            </a:r>
          </a:p>
          <a:p>
            <a:r>
              <a:rPr lang="en-US" sz="2400" dirty="0"/>
              <a:t>And city = ‘NY’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414" y="14518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Get all the information about employees from NY who make at least $60000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all the information about employees from either NY or SJ.</a:t>
            </a:r>
          </a:p>
          <a:p>
            <a:endParaRPr lang="en-US" i="1" dirty="0"/>
          </a:p>
          <a:p>
            <a:r>
              <a:rPr lang="en-US" i="1" dirty="0"/>
              <a:t>Get all the information about employees that either come from SF or make at least $50,000.</a:t>
            </a:r>
          </a:p>
          <a:p>
            <a:endParaRPr lang="en-US" i="1" dirty="0"/>
          </a:p>
          <a:p>
            <a:r>
              <a:rPr lang="en-US" i="1" dirty="0"/>
              <a:t>Find all information about employee not living in SF.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8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series of operations to access the data in one or more tables</a:t>
            </a:r>
          </a:p>
          <a:p>
            <a:r>
              <a:rPr lang="en-US" dirty="0"/>
              <a:t>These operations are mathematically based on set theory</a:t>
            </a:r>
          </a:p>
          <a:p>
            <a:pPr lvl="1"/>
            <a:r>
              <a:rPr lang="en-US" dirty="0"/>
              <a:t>Every operation has one or more tables as input </a:t>
            </a:r>
          </a:p>
          <a:p>
            <a:pPr lvl="1"/>
            <a:r>
              <a:rPr lang="en-US" dirty="0"/>
              <a:t>Produces one table as output</a:t>
            </a:r>
          </a:p>
          <a:p>
            <a:pPr lvl="1"/>
            <a:r>
              <a:rPr lang="en-US" dirty="0"/>
              <a:t>Closure property of relational algebra</a:t>
            </a:r>
          </a:p>
          <a:p>
            <a:r>
              <a:rPr lang="en-US" dirty="0"/>
              <a:t>Programmatically,   relational algebra was implemented at IBM San Jose in the SEQUEL language </a:t>
            </a:r>
          </a:p>
          <a:p>
            <a:pPr lvl="1"/>
            <a:r>
              <a:rPr lang="en-US" dirty="0"/>
              <a:t>Donald D. Chamberlin and Raymond F. Boyce in the early 70’s</a:t>
            </a:r>
          </a:p>
          <a:p>
            <a:pPr lvl="1"/>
            <a:r>
              <a:rPr lang="en-US" dirty="0"/>
              <a:t>This was part of the IBM System R relational prototype project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as a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Oracle and other commercial vendors adopt Sequel</a:t>
            </a:r>
          </a:p>
          <a:p>
            <a:r>
              <a:rPr lang="en-US" dirty="0"/>
              <a:t>Eventually renamed as Structured Query Language (SQL)</a:t>
            </a:r>
          </a:p>
          <a:p>
            <a:r>
              <a:rPr lang="en-US" dirty="0"/>
              <a:t>Standards: ANSI and ISO:</a:t>
            </a:r>
          </a:p>
          <a:p>
            <a:pPr lvl="1"/>
            <a:r>
              <a:rPr lang="en-US" dirty="0"/>
              <a:t>SQL-86</a:t>
            </a:r>
          </a:p>
          <a:p>
            <a:pPr lvl="1"/>
            <a:r>
              <a:rPr lang="en-US" dirty="0"/>
              <a:t>SQL-89</a:t>
            </a:r>
          </a:p>
          <a:p>
            <a:pPr lvl="1"/>
            <a:r>
              <a:rPr lang="en-US" dirty="0"/>
              <a:t>SQL-92 </a:t>
            </a:r>
            <a:r>
              <a:rPr lang="mr-IN" dirty="0"/>
              <a:t>–</a:t>
            </a:r>
            <a:r>
              <a:rPr lang="en-US" dirty="0"/>
              <a:t> this is the one that most systems follows</a:t>
            </a:r>
          </a:p>
          <a:p>
            <a:pPr lvl="1"/>
            <a:r>
              <a:rPr lang="en-US" dirty="0"/>
              <a:t>SQL-99</a:t>
            </a:r>
          </a:p>
          <a:p>
            <a:pPr lvl="1"/>
            <a:r>
              <a:rPr lang="en-US" dirty="0"/>
              <a:t>SQL-2003</a:t>
            </a:r>
          </a:p>
          <a:p>
            <a:pPr lvl="1"/>
            <a:r>
              <a:rPr lang="en-US" dirty="0"/>
              <a:t>SQL-2008</a:t>
            </a:r>
          </a:p>
          <a:p>
            <a:r>
              <a:rPr lang="en-US" dirty="0"/>
              <a:t>Vendors also add their own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 provides the instructions to create the schema of table</a:t>
            </a:r>
          </a:p>
          <a:p>
            <a:pPr lvl="1"/>
            <a:r>
              <a:rPr lang="en-US" dirty="0"/>
              <a:t>Table Name</a:t>
            </a:r>
          </a:p>
          <a:p>
            <a:pPr lvl="1"/>
            <a:r>
              <a:rPr lang="en-US" dirty="0"/>
              <a:t>Attribute names</a:t>
            </a:r>
          </a:p>
          <a:p>
            <a:pPr lvl="1"/>
            <a:r>
              <a:rPr lang="en-US" dirty="0"/>
              <a:t>Domains</a:t>
            </a:r>
          </a:p>
          <a:p>
            <a:pPr lvl="1"/>
            <a:r>
              <a:rPr lang="en-US" dirty="0"/>
              <a:t>Keys</a:t>
            </a:r>
          </a:p>
          <a:p>
            <a:pPr lvl="2"/>
            <a:r>
              <a:rPr lang="en-US" dirty="0"/>
              <a:t>Primary, secondary and </a:t>
            </a:r>
            <a:r>
              <a:rPr lang="en-US" dirty="0" err="1"/>
              <a:t>foreing</a:t>
            </a:r>
            <a:r>
              <a:rPr lang="en-US" dirty="0"/>
              <a:t> keys</a:t>
            </a:r>
          </a:p>
          <a:p>
            <a:pPr lvl="1"/>
            <a:r>
              <a:rPr lang="en-US" dirty="0"/>
              <a:t>Storage organization </a:t>
            </a:r>
          </a:p>
          <a:p>
            <a:pPr lvl="1"/>
            <a:r>
              <a:rPr lang="en-US" dirty="0"/>
              <a:t>Constrains on the table</a:t>
            </a:r>
          </a:p>
          <a:p>
            <a:pPr lvl="1"/>
            <a:r>
              <a:rPr lang="en-US" dirty="0"/>
              <a:t>Indexing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table is the instruction to create a table in the database</a:t>
            </a:r>
          </a:p>
          <a:p>
            <a:r>
              <a:rPr lang="en-US" sz="3200" dirty="0"/>
              <a:t>Format: </a:t>
            </a:r>
          </a:p>
          <a:p>
            <a:pPr lvl="1"/>
            <a:r>
              <a:rPr lang="en-US" dirty="0"/>
              <a:t>create table (column1 type1, column2 type2,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columnN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  <a:p>
            <a:r>
              <a:rPr lang="en-US" dirty="0"/>
              <a:t>Example </a:t>
            </a:r>
            <a:r>
              <a:rPr lang="en-US" b="1" dirty="0"/>
              <a:t>(using PostgreSQL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table person(id integer, </a:t>
            </a:r>
            <a:r>
              <a:rPr lang="en-US" dirty="0" err="1"/>
              <a:t>first_name</a:t>
            </a:r>
            <a:r>
              <a:rPr lang="en-US" dirty="0"/>
              <a:t> char(10), </a:t>
            </a:r>
            <a:r>
              <a:rPr lang="en-US" dirty="0" err="1"/>
              <a:t>last_name</a:t>
            </a:r>
            <a:r>
              <a:rPr lang="en-US" dirty="0"/>
              <a:t> char(10))</a:t>
            </a:r>
          </a:p>
          <a:p>
            <a:pPr lvl="1"/>
            <a:r>
              <a:rPr lang="en-US" dirty="0"/>
              <a:t>Note: SQL is case insensitive </a:t>
            </a:r>
          </a:p>
          <a:p>
            <a:r>
              <a:rPr lang="en-US" dirty="0"/>
              <a:t>Add data with the following command (to be explained later)</a:t>
            </a:r>
          </a:p>
          <a:p>
            <a:pPr lvl="1"/>
            <a:r>
              <a:rPr lang="en-US" dirty="0"/>
              <a:t>Insert into person(&lt;id&gt;, &lt;</a:t>
            </a:r>
            <a:r>
              <a:rPr lang="en-US" dirty="0" err="1"/>
              <a:t>first_name</a:t>
            </a:r>
            <a:r>
              <a:rPr lang="en-US" dirty="0"/>
              <a:t>&gt;, &lt;</a:t>
            </a:r>
            <a:r>
              <a:rPr lang="en-US" dirty="0" err="1"/>
              <a:t>last_name</a:t>
            </a:r>
            <a:r>
              <a:rPr lang="en-US" dirty="0"/>
              <a:t>&gt;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921071"/>
            <a:ext cx="10515600" cy="2255892"/>
          </a:xfrm>
        </p:spPr>
        <p:txBody>
          <a:bodyPr>
            <a:normAutofit/>
          </a:bodyPr>
          <a:lstStyle/>
          <a:p>
            <a:r>
              <a:rPr lang="en-US" dirty="0"/>
              <a:t>insert into person values (1, 'Joe', 'Smith');</a:t>
            </a:r>
          </a:p>
          <a:p>
            <a:r>
              <a:rPr lang="en-US" dirty="0"/>
              <a:t>insert into person values (2, 'Bob', 'Li');</a:t>
            </a:r>
          </a:p>
          <a:p>
            <a:r>
              <a:rPr lang="en-US" dirty="0"/>
              <a:t>insert into person values (10, 'Joe', 'Nell');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09" y="1807131"/>
            <a:ext cx="5321300" cy="151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48" y="2221104"/>
            <a:ext cx="1213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5159" y="46967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database systems work best with  a </a:t>
            </a:r>
            <a:r>
              <a:rPr lang="en-US" sz="3200"/>
              <a:t>primary key</a:t>
            </a:r>
            <a:endParaRPr lang="en-US" sz="3200" dirty="0"/>
          </a:p>
          <a:p>
            <a:r>
              <a:rPr lang="en-US" sz="3200" dirty="0"/>
              <a:t>Better way to define the table Person</a:t>
            </a:r>
          </a:p>
          <a:p>
            <a:pPr lvl="1"/>
            <a:r>
              <a:rPr lang="en-US" dirty="0"/>
              <a:t>create table person </a:t>
            </a:r>
          </a:p>
          <a:p>
            <a:pPr lvl="1"/>
            <a:r>
              <a:rPr lang="en-US" dirty="0"/>
              <a:t>    (id serial primary key, </a:t>
            </a:r>
            <a:r>
              <a:rPr lang="en-US" dirty="0" err="1"/>
              <a:t>first_name</a:t>
            </a:r>
            <a:r>
              <a:rPr lang="en-US" dirty="0"/>
              <a:t> char(10), </a:t>
            </a:r>
            <a:r>
              <a:rPr lang="en-US" dirty="0" err="1"/>
              <a:t>last_name</a:t>
            </a:r>
            <a:r>
              <a:rPr lang="en-US" dirty="0"/>
              <a:t> char(20))</a:t>
            </a:r>
          </a:p>
          <a:p>
            <a:r>
              <a:rPr lang="en-US" dirty="0"/>
              <a:t>Serial </a:t>
            </a:r>
            <a:r>
              <a:rPr lang="mr-IN" dirty="0"/>
              <a:t>–</a:t>
            </a:r>
            <a:r>
              <a:rPr lang="en-US" dirty="0"/>
              <a:t> an auto increment integer </a:t>
            </a:r>
          </a:p>
          <a:p>
            <a:pPr lvl="1"/>
            <a:r>
              <a:rPr lang="en-US" dirty="0"/>
              <a:t>MySQL calls them auto increment   (id integer </a:t>
            </a:r>
            <a:r>
              <a:rPr lang="en-US" dirty="0" err="1"/>
              <a:t>auto_increment</a:t>
            </a:r>
            <a:r>
              <a:rPr lang="en-US" dirty="0"/>
              <a:t>)</a:t>
            </a:r>
          </a:p>
          <a:p>
            <a:r>
              <a:rPr lang="en-US" dirty="0"/>
              <a:t>Primary key </a:t>
            </a:r>
            <a:r>
              <a:rPr lang="mr-IN" dirty="0"/>
              <a:t>–</a:t>
            </a:r>
            <a:r>
              <a:rPr lang="en-US" dirty="0"/>
              <a:t> keyword that indicates that the preceding column is the primary key of the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2057</Words>
  <Application>Microsoft Macintosh PowerPoint</Application>
  <PresentationFormat>Widescreen</PresentationFormat>
  <Paragraphs>728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Database Systems</vt:lpstr>
      <vt:lpstr>Objectives</vt:lpstr>
      <vt:lpstr>Introduction</vt:lpstr>
      <vt:lpstr>Relational Algebra</vt:lpstr>
      <vt:lpstr>SQL as a standard</vt:lpstr>
      <vt:lpstr>Data Definition Language (DDL)</vt:lpstr>
      <vt:lpstr>Create Table</vt:lpstr>
      <vt:lpstr>Create table</vt:lpstr>
      <vt:lpstr>Problem: No primary key</vt:lpstr>
      <vt:lpstr>Improved version</vt:lpstr>
      <vt:lpstr>More tables</vt:lpstr>
      <vt:lpstr>Data Types</vt:lpstr>
      <vt:lpstr>Data Manipulation Language (DML)</vt:lpstr>
      <vt:lpstr>Relational Algebra</vt:lpstr>
      <vt:lpstr>Projection Operation</vt:lpstr>
      <vt:lpstr>Projection Intuition</vt:lpstr>
      <vt:lpstr>Another Example</vt:lpstr>
      <vt:lpstr>Projection and Duplicates</vt:lpstr>
      <vt:lpstr>Projection and Duplicates (2)</vt:lpstr>
      <vt:lpstr>Projection in SQL</vt:lpstr>
      <vt:lpstr>Example: Employees</vt:lpstr>
      <vt:lpstr>Examples: Employees</vt:lpstr>
      <vt:lpstr>How about duplicates?</vt:lpstr>
      <vt:lpstr>Selection Operation</vt:lpstr>
      <vt:lpstr>Selection Operation (2)</vt:lpstr>
      <vt:lpstr>Selection Example:</vt:lpstr>
      <vt:lpstr>Logical Connectors </vt:lpstr>
      <vt:lpstr>Logical Connectors (2)</vt:lpstr>
      <vt:lpstr>Practice</vt:lpstr>
      <vt:lpstr>Selection in SQL</vt:lpstr>
      <vt:lpstr>Example of selection</vt:lpstr>
      <vt:lpstr>Example with logical connectors</vt:lpstr>
      <vt:lpstr>Practice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65</cp:revision>
  <dcterms:created xsi:type="dcterms:W3CDTF">2017-08-22T15:14:51Z</dcterms:created>
  <dcterms:modified xsi:type="dcterms:W3CDTF">2019-02-05T17:21:15Z</dcterms:modified>
</cp:coreProperties>
</file>