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3"/>
    <p:restoredTop sz="94803"/>
  </p:normalViewPr>
  <p:slideViewPr>
    <p:cSldViewPr snapToGrid="0" snapToObjects="1">
      <p:cViewPr varScale="1">
        <p:scale>
          <a:sx n="86" d="100"/>
          <a:sy n="86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5E7-007A-9745-B732-339BB272F61B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EFC4-C1DF-614F-9526-AFE3EDC2517B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40AD-27BB-A84A-AFC6-67210B51CE37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D24D-1EA5-7440-982A-7AEF7B2548C8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413E-8263-F54E-8BBA-21843FDCE2B2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036-2EAF-0E45-8E06-74E0D3334BBA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799A-3DE3-CB43-89B1-AEF74B36F3A1}" type="datetime1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9D1-8641-1143-9C51-7CC0B20E3712}" type="datetime1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99FA-8393-074A-9BD4-D380818EF225}" type="datetime1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B0E0-85A7-9547-9050-F189E9199941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DDAE-238D-0C4C-9FCF-29F306D189A4}" type="datetime1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48B7-ADB1-8E49-990A-4BE377A80AE6}" type="datetime1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/>
          <a:lstStyle/>
          <a:p>
            <a:r>
              <a:rPr lang="en-US" sz="4800" dirty="0"/>
              <a:t>Relational Model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collection of Domains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...,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We can define n attributes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A</a:t>
            </a:r>
            <a:r>
              <a:rPr lang="en-US" baseline="-25000" dirty="0"/>
              <a:t>n</a:t>
            </a:r>
            <a:r>
              <a:rPr lang="en-US" dirty="0"/>
              <a:t> such that each attribute A</a:t>
            </a:r>
            <a:r>
              <a:rPr lang="en-US" baseline="-25000" dirty="0"/>
              <a:t>i</a:t>
            </a:r>
            <a:r>
              <a:rPr lang="en-US" dirty="0"/>
              <a:t> comes from domain D</a:t>
            </a:r>
            <a:r>
              <a:rPr lang="en-US" baseline="-25000" dirty="0"/>
              <a:t>i</a:t>
            </a:r>
          </a:p>
          <a:p>
            <a:r>
              <a:rPr lang="en-US" dirty="0"/>
              <a:t>We can then define schema R = 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A</a:t>
            </a:r>
            <a:r>
              <a:rPr lang="en-US" baseline="-25000" dirty="0"/>
              <a:t>n</a:t>
            </a:r>
            <a:r>
              <a:rPr lang="en-US" dirty="0"/>
              <a:t> )</a:t>
            </a:r>
          </a:p>
          <a:p>
            <a:r>
              <a:rPr lang="en-US" dirty="0"/>
              <a:t>The scheme specifies a relation </a:t>
            </a:r>
            <a:r>
              <a:rPr lang="en-US" b="1" dirty="0"/>
              <a:t>r </a:t>
            </a:r>
            <a:r>
              <a:rPr lang="en-US" dirty="0"/>
              <a:t>as over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Formally : </a:t>
            </a:r>
          </a:p>
          <a:p>
            <a:endParaRPr lang="en-US" dirty="0"/>
          </a:p>
          <a:p>
            <a:r>
              <a:rPr lang="en-US" dirty="0"/>
              <a:t>r is called an instance of the schema R</a:t>
            </a:r>
          </a:p>
          <a:p>
            <a:r>
              <a:rPr lang="en-US" dirty="0"/>
              <a:t>Relational model was proposed by </a:t>
            </a:r>
            <a:r>
              <a:rPr lang="en-US" dirty="0" err="1"/>
              <a:t>Edgard</a:t>
            </a:r>
            <a:r>
              <a:rPr lang="en-US" dirty="0"/>
              <a:t> F. </a:t>
            </a:r>
            <a:r>
              <a:rPr lang="en-US" dirty="0" err="1"/>
              <a:t>Codd</a:t>
            </a:r>
            <a:r>
              <a:rPr lang="en-US" dirty="0"/>
              <a:t> from IBM in 1969.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97" y="4472015"/>
            <a:ext cx="4622800" cy="3937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50503"/>
              </p:ext>
            </p:extLst>
          </p:nvPr>
        </p:nvGraphicFramePr>
        <p:xfrm>
          <a:off x="962187" y="1906291"/>
          <a:ext cx="38862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60208"/>
              </p:ext>
            </p:extLst>
          </p:nvPr>
        </p:nvGraphicFramePr>
        <p:xfrm>
          <a:off x="6250751" y="1304679"/>
          <a:ext cx="5181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79227" y="1429158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People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338" y="797073"/>
            <a:ext cx="153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21721"/>
              </p:ext>
            </p:extLst>
          </p:nvPr>
        </p:nvGraphicFramePr>
        <p:xfrm>
          <a:off x="7546151" y="5213495"/>
          <a:ext cx="2590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Walmart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2175" y="5721802"/>
            <a:ext cx="96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Stores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 are subsets of a Cartesian product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Hence, a relation is a set, in the mathematical sense</a:t>
            </a:r>
          </a:p>
          <a:p>
            <a:r>
              <a:rPr lang="en-US" dirty="0"/>
              <a:t>There is no order in the tuples of a relation </a:t>
            </a:r>
          </a:p>
          <a:p>
            <a:r>
              <a:rPr lang="en-US" dirty="0"/>
              <a:t>There are no duplicates in the tuples of a relation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426239"/>
            <a:ext cx="4622800" cy="3937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35051"/>
              </p:ext>
            </p:extLst>
          </p:nvPr>
        </p:nvGraphicFramePr>
        <p:xfrm>
          <a:off x="269929" y="5089508"/>
          <a:ext cx="2590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Walmart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69191"/>
              </p:ext>
            </p:extLst>
          </p:nvPr>
        </p:nvGraphicFramePr>
        <p:xfrm>
          <a:off x="3505200" y="5089508"/>
          <a:ext cx="2590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Walmart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1024" y="56439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79792"/>
              </p:ext>
            </p:extLst>
          </p:nvPr>
        </p:nvGraphicFramePr>
        <p:xfrm>
          <a:off x="8407400" y="4688922"/>
          <a:ext cx="2590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Walmart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981897" y="4977931"/>
            <a:ext cx="1606227" cy="1332102"/>
            <a:chOff x="9391973" y="1487837"/>
            <a:chExt cx="1606227" cy="13321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391973" y="1487837"/>
              <a:ext cx="1606227" cy="13321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9391973" y="1574583"/>
              <a:ext cx="1379349" cy="104850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b="1" dirty="0"/>
              <a:t>instances</a:t>
            </a:r>
            <a:r>
              <a:rPr lang="en-US" dirty="0"/>
              <a:t> of relations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R</a:t>
            </a:r>
            <a:r>
              <a:rPr lang="en-US" baseline="-25000" dirty="0"/>
              <a:t>m</a:t>
            </a:r>
            <a:r>
              <a:rPr lang="en-US" dirty="0"/>
              <a:t> each having a proper schema</a:t>
            </a:r>
          </a:p>
          <a:p>
            <a:r>
              <a:rPr lang="en-US" b="1" dirty="0"/>
              <a:t>Intuition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define a schema for m tables (relations)</a:t>
            </a:r>
          </a:p>
          <a:p>
            <a:pPr lvl="1"/>
            <a:r>
              <a:rPr lang="en-US" dirty="0"/>
              <a:t>You start adding records (tuples) to the tables (relations) </a:t>
            </a:r>
          </a:p>
          <a:p>
            <a:pPr lvl="1"/>
            <a:r>
              <a:rPr lang="en-US" dirty="0"/>
              <a:t>The data you add conform the instance of the table and database </a:t>
            </a:r>
          </a:p>
          <a:p>
            <a:r>
              <a:rPr lang="en-US" dirty="0"/>
              <a:t>Two different databases can have the same schema but different data</a:t>
            </a:r>
          </a:p>
          <a:p>
            <a:pPr lvl="1"/>
            <a:r>
              <a:rPr lang="en-US" dirty="0"/>
              <a:t>They are different instances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 collection of one or more attributes that uniquely identify a tuple</a:t>
            </a:r>
          </a:p>
          <a:p>
            <a:r>
              <a:rPr lang="en-US" dirty="0"/>
              <a:t>Let </a:t>
            </a:r>
          </a:p>
          <a:p>
            <a:pPr lvl="1"/>
            <a:r>
              <a:rPr lang="en-US" dirty="0"/>
              <a:t>K is a subset of the attributes of R.</a:t>
            </a:r>
          </a:p>
          <a:p>
            <a:r>
              <a:rPr lang="en-US" dirty="0"/>
              <a:t>We can get those attributes for tuple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with this notation:</a:t>
            </a:r>
          </a:p>
          <a:p>
            <a:r>
              <a:rPr lang="en-US" dirty="0"/>
              <a:t>Example: Schema -  Person = (Id, Name,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Tuple: t =  (7876, Pol, Paul)</a:t>
            </a:r>
          </a:p>
          <a:p>
            <a:pPr lvl="1"/>
            <a:r>
              <a:rPr lang="en-US" dirty="0"/>
              <a:t>Key = (Id)</a:t>
            </a:r>
          </a:p>
          <a:p>
            <a:pPr lvl="1"/>
            <a:r>
              <a:rPr lang="en-US" dirty="0"/>
              <a:t>t[Id] =  (7876)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760" y="3766344"/>
            <a:ext cx="9271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2813050"/>
            <a:ext cx="1358900" cy="381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call K a </a:t>
            </a:r>
            <a:r>
              <a:rPr lang="en-US" dirty="0" err="1"/>
              <a:t>superkey</a:t>
            </a:r>
            <a:r>
              <a:rPr lang="en-US" dirty="0"/>
              <a:t> of R if and only if uniquely identify a tuple t</a:t>
            </a:r>
          </a:p>
          <a:p>
            <a:r>
              <a:rPr lang="en-US" dirty="0"/>
              <a:t>In order order words, given two two tuples t1 and t2 then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that no two different tuples have the same key!</a:t>
            </a:r>
          </a:p>
          <a:p>
            <a:r>
              <a:rPr lang="en-US" dirty="0" err="1"/>
              <a:t>Superkey</a:t>
            </a:r>
            <a:r>
              <a:rPr lang="en-US" dirty="0"/>
              <a:t> can be composed of more than one attribute:</a:t>
            </a:r>
          </a:p>
          <a:p>
            <a:pPr lvl="1"/>
            <a:r>
              <a:rPr lang="en-US" dirty="0"/>
              <a:t>Person(Id, name, </a:t>
            </a:r>
            <a:r>
              <a:rPr lang="en-US" dirty="0" err="1"/>
              <a:t>lastname</a:t>
            </a:r>
            <a:r>
              <a:rPr lang="en-US" dirty="0"/>
              <a:t>, phone) : K</a:t>
            </a:r>
            <a:r>
              <a:rPr lang="en-US" baseline="-25000" dirty="0"/>
              <a:t>1</a:t>
            </a:r>
            <a:r>
              <a:rPr lang="en-US" dirty="0"/>
              <a:t> = (id),  K</a:t>
            </a:r>
            <a:r>
              <a:rPr lang="en-US" baseline="-25000" dirty="0"/>
              <a:t>2</a:t>
            </a:r>
            <a:r>
              <a:rPr lang="en-US" dirty="0"/>
              <a:t>=(id, phone)</a:t>
            </a:r>
          </a:p>
          <a:p>
            <a:pPr lvl="1"/>
            <a:r>
              <a:rPr lang="en-US" dirty="0"/>
              <a:t>Room(</a:t>
            </a:r>
            <a:r>
              <a:rPr lang="en-US" dirty="0" err="1"/>
              <a:t>Bldg</a:t>
            </a:r>
            <a:r>
              <a:rPr lang="en-US" dirty="0"/>
              <a:t>, number, floor, capacity) : K</a:t>
            </a:r>
            <a:r>
              <a:rPr lang="en-US" baseline="-25000" dirty="0"/>
              <a:t>1</a:t>
            </a:r>
            <a:r>
              <a:rPr lang="en-US" dirty="0"/>
              <a:t> = (</a:t>
            </a:r>
            <a:r>
              <a:rPr lang="en-US" dirty="0" err="1"/>
              <a:t>Bldg</a:t>
            </a:r>
            <a:r>
              <a:rPr lang="en-US" dirty="0"/>
              <a:t>, number)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69" y="3039068"/>
            <a:ext cx="4699000" cy="4699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key of minimal size is called a candidate key</a:t>
            </a:r>
          </a:p>
          <a:p>
            <a:r>
              <a:rPr lang="en-US" sz="3200" dirty="0"/>
              <a:t>Example: </a:t>
            </a:r>
          </a:p>
          <a:p>
            <a:pPr lvl="1"/>
            <a:r>
              <a:rPr lang="en-US" sz="2800" dirty="0"/>
              <a:t>Person(Id, name, </a:t>
            </a:r>
            <a:r>
              <a:rPr lang="en-US" sz="2800" dirty="0" err="1"/>
              <a:t>lastname</a:t>
            </a:r>
            <a:r>
              <a:rPr lang="en-US" sz="2800" dirty="0"/>
              <a:t>, phone) : K</a:t>
            </a:r>
            <a:r>
              <a:rPr lang="en-US" sz="2800" baseline="-25000" dirty="0"/>
              <a:t>1</a:t>
            </a:r>
            <a:r>
              <a:rPr lang="en-US" sz="2800" dirty="0"/>
              <a:t> = (id),  K</a:t>
            </a:r>
            <a:r>
              <a:rPr lang="en-US" sz="2800" baseline="-25000" dirty="0"/>
              <a:t>2</a:t>
            </a:r>
            <a:r>
              <a:rPr lang="en-US" sz="2800" dirty="0"/>
              <a:t>=(id, phone)</a:t>
            </a:r>
          </a:p>
          <a:p>
            <a:pPr lvl="2"/>
            <a:r>
              <a:rPr lang="en-US" dirty="0"/>
              <a:t>Candidate key: K</a:t>
            </a:r>
            <a:r>
              <a:rPr lang="en-US" baseline="-25000" dirty="0"/>
              <a:t>1</a:t>
            </a:r>
            <a:r>
              <a:rPr lang="en-US" dirty="0"/>
              <a:t> = (id)</a:t>
            </a:r>
          </a:p>
          <a:p>
            <a:pPr lvl="1"/>
            <a:r>
              <a:rPr lang="en-US" sz="2800" dirty="0"/>
              <a:t>Room(</a:t>
            </a:r>
            <a:r>
              <a:rPr lang="en-US" sz="2800" dirty="0" err="1"/>
              <a:t>Bldg</a:t>
            </a:r>
            <a:r>
              <a:rPr lang="en-US" sz="2800" dirty="0"/>
              <a:t>, number, floor, capacity) : K</a:t>
            </a:r>
            <a:r>
              <a:rPr lang="en-US" sz="2800" baseline="-25000" dirty="0"/>
              <a:t>1</a:t>
            </a:r>
            <a:r>
              <a:rPr lang="en-US" sz="2800" dirty="0"/>
              <a:t> = (</a:t>
            </a:r>
            <a:r>
              <a:rPr lang="en-US" sz="2800" dirty="0" err="1"/>
              <a:t>Bldb</a:t>
            </a:r>
            <a:r>
              <a:rPr lang="en-US" sz="2800" dirty="0"/>
              <a:t>, number)</a:t>
            </a:r>
          </a:p>
          <a:p>
            <a:pPr lvl="2"/>
            <a:r>
              <a:rPr lang="en-US" dirty="0"/>
              <a:t>Candidate Key: K</a:t>
            </a:r>
            <a:r>
              <a:rPr lang="en-US" baseline="-25000" dirty="0"/>
              <a:t>1</a:t>
            </a:r>
            <a:r>
              <a:rPr lang="en-US" dirty="0"/>
              <a:t> = (</a:t>
            </a:r>
            <a:r>
              <a:rPr lang="en-US" dirty="0" err="1"/>
              <a:t>Bldg</a:t>
            </a:r>
            <a:r>
              <a:rPr lang="en-US" dirty="0"/>
              <a:t>, number)</a:t>
            </a:r>
          </a:p>
          <a:p>
            <a:pPr lvl="2"/>
            <a:r>
              <a:rPr lang="en-US" dirty="0"/>
              <a:t>Notice that K=(</a:t>
            </a:r>
            <a:r>
              <a:rPr lang="en-US" dirty="0" err="1"/>
              <a:t>Bldg</a:t>
            </a:r>
            <a:r>
              <a:rPr lang="en-US" dirty="0"/>
              <a:t>) is not a key </a:t>
            </a:r>
          </a:p>
          <a:p>
            <a:r>
              <a:rPr lang="en-US" dirty="0"/>
              <a:t>There can be more than one  candidate key</a:t>
            </a:r>
          </a:p>
          <a:p>
            <a:pPr lvl="1"/>
            <a:r>
              <a:rPr lang="en-US" dirty="0"/>
              <a:t>Person(Id, name, </a:t>
            </a:r>
            <a:r>
              <a:rPr lang="en-US" dirty="0" err="1"/>
              <a:t>lastname</a:t>
            </a:r>
            <a:r>
              <a:rPr lang="en-US" dirty="0"/>
              <a:t>, phone, SSN)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(id),  K</a:t>
            </a:r>
            <a:r>
              <a:rPr lang="en-US" baseline="-25000" dirty="0"/>
              <a:t>2</a:t>
            </a:r>
            <a:r>
              <a:rPr lang="en-US" dirty="0"/>
              <a:t> = (SSN)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and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primary key </a:t>
            </a:r>
            <a:r>
              <a:rPr lang="en-US" dirty="0"/>
              <a:t>is a key used by the database application developer to work as the candidate key in a given relation R. </a:t>
            </a:r>
          </a:p>
          <a:p>
            <a:pPr lvl="1"/>
            <a:r>
              <a:rPr lang="en-US" dirty="0"/>
              <a:t>All other candidate or </a:t>
            </a:r>
            <a:r>
              <a:rPr lang="en-US" dirty="0" err="1"/>
              <a:t>superkey</a:t>
            </a:r>
            <a:r>
              <a:rPr lang="en-US" dirty="0"/>
              <a:t> can be used but must be defined as </a:t>
            </a:r>
            <a:r>
              <a:rPr lang="en-US" b="1" dirty="0"/>
              <a:t>secondary </a:t>
            </a:r>
            <a:r>
              <a:rPr lang="en-US" dirty="0"/>
              <a:t>keys </a:t>
            </a:r>
          </a:p>
          <a:p>
            <a:r>
              <a:rPr lang="en-US" dirty="0"/>
              <a:t>A </a:t>
            </a:r>
            <a:r>
              <a:rPr lang="en-US" b="1" dirty="0"/>
              <a:t>foreign</a:t>
            </a:r>
            <a:r>
              <a:rPr lang="en-US" dirty="0"/>
              <a:t> key  on table R is a set of attributes of R that act as a </a:t>
            </a:r>
            <a:r>
              <a:rPr lang="en-US" b="1" dirty="0"/>
              <a:t>primary key </a:t>
            </a:r>
            <a:r>
              <a:rPr lang="en-US" dirty="0"/>
              <a:t>of a another table S. </a:t>
            </a:r>
          </a:p>
          <a:p>
            <a:pPr lvl="1"/>
            <a:r>
              <a:rPr lang="en-US" dirty="0"/>
              <a:t>They represent connections between tables!</a:t>
            </a:r>
          </a:p>
          <a:p>
            <a:pPr lvl="1"/>
            <a:r>
              <a:rPr lang="en-US" dirty="0"/>
              <a:t>R is called the referencing relation and S is called the referenced relation 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Person = (Id, Name,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Car = (Plate, Brand, Model, Year, </a:t>
            </a:r>
            <a:r>
              <a:rPr lang="en-US" dirty="0" err="1"/>
              <a:t>OwnerId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OwnerId</a:t>
            </a:r>
            <a:r>
              <a:rPr lang="en-US" dirty="0"/>
              <a:t> is the Id of the Person who owns the car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denote the scheme of a table with a box </a:t>
            </a:r>
          </a:p>
          <a:p>
            <a:pPr lvl="1"/>
            <a:r>
              <a:rPr lang="en-US" dirty="0"/>
              <a:t>Box title: Name of table (relation)</a:t>
            </a:r>
          </a:p>
          <a:p>
            <a:pPr lvl="1"/>
            <a:r>
              <a:rPr lang="en-US" dirty="0"/>
              <a:t>Contents: List of column (attribute) names</a:t>
            </a:r>
          </a:p>
          <a:p>
            <a:pPr lvl="1"/>
            <a:r>
              <a:rPr lang="en-US" dirty="0"/>
              <a:t>Primary key is underlined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82009"/>
              </p:ext>
            </p:extLst>
          </p:nvPr>
        </p:nvGraphicFramePr>
        <p:xfrm>
          <a:off x="5011979" y="4001294"/>
          <a:ext cx="216804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01089"/>
              </p:ext>
            </p:extLst>
          </p:nvPr>
        </p:nvGraphicFramePr>
        <p:xfrm>
          <a:off x="8101736" y="3726974"/>
          <a:ext cx="2168041" cy="192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Plate</a:t>
                      </a:r>
                    </a:p>
                    <a:p>
                      <a:r>
                        <a:rPr lang="en-US" dirty="0"/>
                        <a:t>Brand</a:t>
                      </a:r>
                    </a:p>
                    <a:p>
                      <a:r>
                        <a:rPr lang="en-US" dirty="0"/>
                        <a:t>Model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  <a:p>
                      <a:r>
                        <a:rPr lang="en-US" dirty="0" err="1"/>
                        <a:t>OwnerId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9241"/>
              </p:ext>
            </p:extLst>
          </p:nvPr>
        </p:nvGraphicFramePr>
        <p:xfrm>
          <a:off x="1224582" y="4001294"/>
          <a:ext cx="2168041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8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with foreign keys can be interconnected with arrows </a:t>
            </a:r>
          </a:p>
          <a:p>
            <a:r>
              <a:rPr lang="en-US" dirty="0"/>
              <a:t>Arrows goes from referencing relation to referenced relation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45199"/>
              </p:ext>
            </p:extLst>
          </p:nvPr>
        </p:nvGraphicFramePr>
        <p:xfrm>
          <a:off x="2206785" y="3970297"/>
          <a:ext cx="216804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7962"/>
              </p:ext>
            </p:extLst>
          </p:nvPr>
        </p:nvGraphicFramePr>
        <p:xfrm>
          <a:off x="7497302" y="3695977"/>
          <a:ext cx="2168041" cy="192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Plate</a:t>
                      </a:r>
                    </a:p>
                    <a:p>
                      <a:r>
                        <a:rPr lang="en-US" dirty="0"/>
                        <a:t>Brand</a:t>
                      </a:r>
                    </a:p>
                    <a:p>
                      <a:r>
                        <a:rPr lang="en-US" dirty="0"/>
                        <a:t>Model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  <a:p>
                      <a:r>
                        <a:rPr lang="en-US" dirty="0" err="1"/>
                        <a:t>OwnerId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>
            <a:endCxn id="4" idx="3"/>
          </p:cNvCxnSpPr>
          <p:nvPr/>
        </p:nvCxnSpPr>
        <p:spPr>
          <a:xfrm rot="10800000">
            <a:off x="4374827" y="4656097"/>
            <a:ext cx="3110855" cy="799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relational model</a:t>
            </a:r>
          </a:p>
          <a:p>
            <a:r>
              <a:rPr lang="en-US" dirty="0"/>
              <a:t>Describe the following concepts</a:t>
            </a:r>
          </a:p>
          <a:p>
            <a:pPr lvl="1"/>
            <a:r>
              <a:rPr lang="en-US" dirty="0"/>
              <a:t>Attribute Types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Keys</a:t>
            </a:r>
          </a:p>
          <a:p>
            <a:pPr lvl="1"/>
            <a:r>
              <a:rPr lang="en-US" dirty="0"/>
              <a:t>Table Diagrams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diagram</a:t>
            </a:r>
          </a:p>
        </p:txBody>
      </p:sp>
      <p:pic>
        <p:nvPicPr>
          <p:cNvPr id="4" name="Content Placeholder 3" descr="allFigu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96" y="1690688"/>
            <a:ext cx="8064807" cy="483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240" y="1707559"/>
            <a:ext cx="26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University Database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relation is simply a table with the data of interest</a:t>
            </a:r>
          </a:p>
          <a:p>
            <a:r>
              <a:rPr lang="en-US" dirty="0"/>
              <a:t>Rows </a:t>
            </a:r>
          </a:p>
          <a:p>
            <a:pPr lvl="1"/>
            <a:r>
              <a:rPr lang="en-US" dirty="0"/>
              <a:t>Represent the </a:t>
            </a:r>
            <a:r>
              <a:rPr lang="en-US" b="1" dirty="0"/>
              <a:t>records</a:t>
            </a:r>
            <a:r>
              <a:rPr lang="en-US" dirty="0"/>
              <a:t> of information</a:t>
            </a:r>
          </a:p>
          <a:p>
            <a:r>
              <a:rPr lang="en-US" dirty="0"/>
              <a:t>Columns</a:t>
            </a:r>
          </a:p>
          <a:p>
            <a:pPr lvl="1"/>
            <a:r>
              <a:rPr lang="en-US" dirty="0"/>
              <a:t>Represent the attributes of a record</a:t>
            </a:r>
          </a:p>
          <a:p>
            <a:pPr lvl="1"/>
            <a:r>
              <a:rPr lang="en-US" dirty="0"/>
              <a:t>These are the pieces of information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4284194"/>
              </p:ext>
            </p:extLst>
          </p:nvPr>
        </p:nvGraphicFramePr>
        <p:xfrm>
          <a:off x="6172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8383292" y="1089899"/>
            <a:ext cx="1163664" cy="36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7392692" y="1273370"/>
            <a:ext cx="990600" cy="41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8965124" y="1456840"/>
            <a:ext cx="0" cy="36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66061" y="1366075"/>
            <a:ext cx="683379" cy="32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71390" y="5668962"/>
            <a:ext cx="198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Employees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tables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708821"/>
              </p:ext>
            </p:extLst>
          </p:nvPr>
        </p:nvGraphicFramePr>
        <p:xfrm>
          <a:off x="5876441" y="1968284"/>
          <a:ext cx="5181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$57,094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1959" y="4056076"/>
            <a:ext cx="5842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employees has:</a:t>
            </a:r>
          </a:p>
          <a:p>
            <a:r>
              <a:rPr lang="en-US" sz="3600"/>
              <a:t>	9 </a:t>
            </a:r>
            <a:r>
              <a:rPr lang="en-US" sz="3600" dirty="0"/>
              <a:t>rows (records)</a:t>
            </a:r>
          </a:p>
          <a:p>
            <a:r>
              <a:rPr lang="en-US" sz="3600" dirty="0"/>
              <a:t>	 4 columns (attributes)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9431" y="5949200"/>
            <a:ext cx="198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Employees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959" y="2343924"/>
            <a:ext cx="5257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Cardinality </a:t>
            </a:r>
            <a:r>
              <a:rPr lang="mr-IN" sz="2800" dirty="0"/>
              <a:t>–</a:t>
            </a:r>
            <a:r>
              <a:rPr lang="en-US" sz="2800" dirty="0"/>
              <a:t> number of rows</a:t>
            </a:r>
          </a:p>
          <a:p>
            <a:r>
              <a:rPr lang="en-US" sz="2800" dirty="0"/>
              <a:t>Table Arity </a:t>
            </a:r>
            <a:r>
              <a:rPr lang="mr-IN" sz="2800" dirty="0"/>
              <a:t>–</a:t>
            </a:r>
            <a:r>
              <a:rPr lang="en-US" sz="2800" dirty="0"/>
              <a:t> number of columns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their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Attributes have a </a:t>
            </a:r>
            <a:r>
              <a:rPr lang="en-US" b="1" dirty="0"/>
              <a:t>name </a:t>
            </a:r>
            <a:r>
              <a:rPr lang="en-US" dirty="0"/>
              <a:t>and a type called its </a:t>
            </a:r>
            <a:r>
              <a:rPr lang="en-US" b="1" dirty="0"/>
              <a:t>domain</a:t>
            </a:r>
          </a:p>
          <a:p>
            <a:pPr lvl="1"/>
            <a:r>
              <a:rPr lang="en-US" dirty="0"/>
              <a:t>Represents the set of legal or allowed values for the attribute</a:t>
            </a:r>
          </a:p>
          <a:p>
            <a:pPr lvl="1"/>
            <a:r>
              <a:rPr lang="en-US" dirty="0"/>
              <a:t>Examples: integer, floating point, string, address, email</a:t>
            </a:r>
          </a:p>
          <a:p>
            <a:r>
              <a:rPr lang="en-US" dirty="0"/>
              <a:t>Atomic attributes </a:t>
            </a:r>
            <a:r>
              <a:rPr lang="mr-IN" dirty="0"/>
              <a:t>–</a:t>
            </a:r>
            <a:r>
              <a:rPr lang="en-US" dirty="0"/>
              <a:t> indivisible types </a:t>
            </a:r>
          </a:p>
          <a:p>
            <a:pPr lvl="1"/>
            <a:r>
              <a:rPr lang="en-US" dirty="0"/>
              <a:t>Examples: integers, floating points, strings</a:t>
            </a:r>
          </a:p>
          <a:p>
            <a:r>
              <a:rPr lang="en-US" dirty="0"/>
              <a:t>Composed attributes </a:t>
            </a:r>
            <a:r>
              <a:rPr lang="mr-IN" dirty="0"/>
              <a:t>–</a:t>
            </a:r>
            <a:r>
              <a:rPr lang="en-US" dirty="0"/>
              <a:t> complex types built out of atomic types and other composed attributes</a:t>
            </a:r>
          </a:p>
          <a:p>
            <a:pPr lvl="1"/>
            <a:r>
              <a:rPr lang="en-US" dirty="0"/>
              <a:t>Examples: address, full name, email, GPS location</a:t>
            </a:r>
          </a:p>
          <a:p>
            <a:r>
              <a:rPr lang="en-US" dirty="0"/>
              <a:t>Original relational model only had atomic attributes</a:t>
            </a:r>
          </a:p>
          <a:p>
            <a:r>
              <a:rPr lang="en-US" dirty="0"/>
              <a:t>Null value </a:t>
            </a:r>
            <a:r>
              <a:rPr lang="mr-IN" dirty="0"/>
              <a:t>–</a:t>
            </a:r>
            <a:r>
              <a:rPr lang="en-US" dirty="0"/>
              <a:t> special value in all types </a:t>
            </a:r>
          </a:p>
          <a:p>
            <a:pPr lvl="1"/>
            <a:r>
              <a:rPr lang="en-US" dirty="0"/>
              <a:t>Interpreted as meaning  “missing”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collection of Domains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D</a:t>
            </a:r>
            <a:r>
              <a:rPr lang="en-US" baseline="-25000" dirty="0"/>
              <a:t>3</a:t>
            </a:r>
          </a:p>
          <a:p>
            <a:r>
              <a:rPr lang="en-US" dirty="0"/>
              <a:t>We can define 3 attributes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 such that each attribute A</a:t>
            </a:r>
            <a:r>
              <a:rPr lang="en-US" baseline="-25000" dirty="0"/>
              <a:t>i</a:t>
            </a:r>
            <a:r>
              <a:rPr lang="en-US" dirty="0"/>
              <a:t> comes from domain D</a:t>
            </a:r>
            <a:r>
              <a:rPr lang="en-US" baseline="-25000" dirty="0"/>
              <a:t>i</a:t>
            </a:r>
          </a:p>
          <a:p>
            <a:r>
              <a:rPr lang="en-US" dirty="0"/>
              <a:t>We can then define schema R = 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 )</a:t>
            </a:r>
          </a:p>
          <a:p>
            <a:r>
              <a:rPr lang="en-US" dirty="0"/>
              <a:t>The scheme specifies a relation </a:t>
            </a:r>
            <a:r>
              <a:rPr lang="en-US" b="1" dirty="0"/>
              <a:t>r </a:t>
            </a:r>
            <a:r>
              <a:rPr lang="en-US" dirty="0"/>
              <a:t>as over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D</a:t>
            </a:r>
            <a:r>
              <a:rPr lang="en-US" baseline="-25000" dirty="0"/>
              <a:t>3</a:t>
            </a:r>
          </a:p>
          <a:p>
            <a:r>
              <a:rPr lang="en-US" dirty="0"/>
              <a:t>Formally : </a:t>
            </a:r>
          </a:p>
          <a:p>
            <a:endParaRPr lang="en-US" dirty="0"/>
          </a:p>
          <a:p>
            <a:r>
              <a:rPr lang="en-US" dirty="0"/>
              <a:t>r is called an instance of the schema 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9" y="4657994"/>
            <a:ext cx="3632200" cy="3937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Domains:</a:t>
            </a:r>
          </a:p>
          <a:p>
            <a:pPr lvl="1"/>
            <a:r>
              <a:rPr lang="en-US" dirty="0"/>
              <a:t>D1 </a:t>
            </a:r>
            <a:r>
              <a:rPr lang="mr-IN" dirty="0"/>
              <a:t>–</a:t>
            </a:r>
            <a:r>
              <a:rPr lang="en-US" dirty="0"/>
              <a:t> integer</a:t>
            </a:r>
          </a:p>
          <a:p>
            <a:pPr lvl="1"/>
            <a:r>
              <a:rPr lang="en-US" dirty="0"/>
              <a:t>D2 </a:t>
            </a:r>
            <a:r>
              <a:rPr lang="mr-IN" dirty="0"/>
              <a:t>–</a:t>
            </a:r>
            <a:r>
              <a:rPr lang="en-US" dirty="0"/>
              <a:t> string</a:t>
            </a:r>
          </a:p>
          <a:p>
            <a:pPr lvl="1"/>
            <a:r>
              <a:rPr lang="en-US" dirty="0"/>
              <a:t>D3 </a:t>
            </a:r>
            <a:r>
              <a:rPr lang="mr-IN" dirty="0"/>
              <a:t>–</a:t>
            </a:r>
            <a:r>
              <a:rPr lang="en-US" dirty="0"/>
              <a:t> string 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A1 - </a:t>
            </a:r>
            <a:r>
              <a:rPr lang="en-US" dirty="0" err="1"/>
              <a:t>Id:integer</a:t>
            </a:r>
            <a:endParaRPr lang="en-US" dirty="0"/>
          </a:p>
          <a:p>
            <a:pPr lvl="1"/>
            <a:r>
              <a:rPr lang="en-US" dirty="0"/>
              <a:t>A2 </a:t>
            </a:r>
            <a:r>
              <a:rPr lang="mr-IN" dirty="0"/>
              <a:t>–</a:t>
            </a:r>
            <a:r>
              <a:rPr lang="en-US" dirty="0"/>
              <a:t> Name: string</a:t>
            </a:r>
          </a:p>
          <a:p>
            <a:pPr lvl="1"/>
            <a:r>
              <a:rPr lang="en-US" dirty="0"/>
              <a:t>A3- </a:t>
            </a:r>
            <a:r>
              <a:rPr lang="en-US" dirty="0" err="1"/>
              <a:t>LastName</a:t>
            </a:r>
            <a:r>
              <a:rPr lang="en-US" dirty="0"/>
              <a:t>: string</a:t>
            </a:r>
          </a:p>
          <a:p>
            <a:r>
              <a:rPr lang="en-US" dirty="0"/>
              <a:t>Schema</a:t>
            </a:r>
          </a:p>
          <a:p>
            <a:pPr lvl="1"/>
            <a:r>
              <a:rPr lang="en-US" dirty="0"/>
              <a:t>R = (</a:t>
            </a:r>
            <a:r>
              <a:rPr lang="en-US" dirty="0" err="1"/>
              <a:t>Id:integer</a:t>
            </a:r>
            <a:r>
              <a:rPr lang="en-US" dirty="0"/>
              <a:t>, </a:t>
            </a:r>
            <a:r>
              <a:rPr lang="en-US" dirty="0" err="1"/>
              <a:t>Name:string</a:t>
            </a:r>
            <a:r>
              <a:rPr lang="en-US" dirty="0"/>
              <a:t>, </a:t>
            </a:r>
            <a:r>
              <a:rPr lang="en-US" dirty="0" err="1"/>
              <a:t>LastName:string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0871"/>
              </p:ext>
            </p:extLst>
          </p:nvPr>
        </p:nvGraphicFramePr>
        <p:xfrm>
          <a:off x="7316492" y="2014779"/>
          <a:ext cx="38862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40664" y="1234937"/>
            <a:ext cx="288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Relation instance </a:t>
            </a:r>
            <a:r>
              <a:rPr lang="en-US" sz="2800" b="1" dirty="0"/>
              <a:t>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Very often,  the types of the domains are dropped for the sake of clarity</a:t>
            </a:r>
          </a:p>
          <a:p>
            <a:r>
              <a:rPr lang="en-US" dirty="0"/>
              <a:t>Schema</a:t>
            </a:r>
          </a:p>
          <a:p>
            <a:pPr lvl="1"/>
            <a:r>
              <a:rPr lang="en-US" dirty="0"/>
              <a:t>R = (</a:t>
            </a:r>
            <a:r>
              <a:rPr lang="en-US" dirty="0" err="1"/>
              <a:t>Id:integer</a:t>
            </a:r>
            <a:r>
              <a:rPr lang="en-US" dirty="0"/>
              <a:t>, </a:t>
            </a:r>
            <a:r>
              <a:rPr lang="en-US" dirty="0" err="1"/>
              <a:t>Name:string</a:t>
            </a:r>
            <a:r>
              <a:rPr lang="en-US" dirty="0"/>
              <a:t>, </a:t>
            </a:r>
            <a:r>
              <a:rPr lang="en-US" dirty="0" err="1"/>
              <a:t>LastName:string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Written as: R = (Id, Name,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Instance</a:t>
            </a:r>
          </a:p>
          <a:p>
            <a:pPr lvl="1"/>
            <a:r>
              <a:rPr lang="en-US" dirty="0"/>
              <a:t>The instance r is a set of records based on the schema</a:t>
            </a:r>
          </a:p>
          <a:p>
            <a:pPr lvl="1"/>
            <a:r>
              <a:rPr lang="en-US" dirty="0"/>
              <a:t>Often, people use R and r interchangeably </a:t>
            </a:r>
          </a:p>
          <a:p>
            <a:r>
              <a:rPr lang="en-US" dirty="0"/>
              <a:t>Names</a:t>
            </a:r>
          </a:p>
          <a:p>
            <a:pPr lvl="1"/>
            <a:r>
              <a:rPr lang="en-US" dirty="0"/>
              <a:t>Like in coding, you should use descriptive names: Person instead of R </a:t>
            </a:r>
          </a:p>
          <a:p>
            <a:pPr lvl="1"/>
            <a:r>
              <a:rPr lang="en-US" dirty="0"/>
              <a:t>Person = (Id, Name,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= is often dropped : Person = (Id, Name, </a:t>
            </a:r>
            <a:r>
              <a:rPr lang="en-US" dirty="0" err="1"/>
              <a:t>LastName</a:t>
            </a:r>
            <a:r>
              <a:rPr lang="en-US" dirty="0"/>
              <a:t>) or Person (Id, Name,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624"/>
            <a:ext cx="10515600" cy="1325563"/>
          </a:xfrm>
        </p:spPr>
        <p:txBody>
          <a:bodyPr/>
          <a:lstStyle/>
          <a:p>
            <a:r>
              <a:rPr lang="en-US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515600" cy="4351338"/>
          </a:xfrm>
        </p:spPr>
        <p:txBody>
          <a:bodyPr/>
          <a:lstStyle/>
          <a:p>
            <a:r>
              <a:rPr lang="en-US" dirty="0"/>
              <a:t>A tuple is simply a record or row in the table</a:t>
            </a:r>
          </a:p>
          <a:p>
            <a:r>
              <a:rPr lang="en-US" dirty="0"/>
              <a:t>The tuple has n-attributes </a:t>
            </a:r>
          </a:p>
          <a:p>
            <a:pPr lvl="1"/>
            <a:r>
              <a:rPr lang="en-US" dirty="0"/>
              <a:t>Also called n-tuple</a:t>
            </a:r>
          </a:p>
          <a:p>
            <a:pPr lvl="1"/>
            <a:r>
              <a:rPr lang="en-US" dirty="0"/>
              <a:t>Written as coordinate in n-dimensions </a:t>
            </a:r>
          </a:p>
          <a:p>
            <a:r>
              <a:rPr lang="en-US" dirty="0"/>
              <a:t>Each attribute is a column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7509"/>
              </p:ext>
            </p:extLst>
          </p:nvPr>
        </p:nvGraphicFramePr>
        <p:xfrm>
          <a:off x="1360622" y="4963399"/>
          <a:ext cx="388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7876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Paul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1869741" y="4382296"/>
            <a:ext cx="286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Tuple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1660" y="2024302"/>
            <a:ext cx="2450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Relation instance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45350"/>
              </p:ext>
            </p:extLst>
          </p:nvPr>
        </p:nvGraphicFramePr>
        <p:xfrm>
          <a:off x="7297570" y="2712839"/>
          <a:ext cx="38862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Ortiz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4790" y="5653743"/>
            <a:ext cx="423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Written as: (7876, Pol, Paul)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1517</Words>
  <Application>Microsoft Macintosh PowerPoint</Application>
  <PresentationFormat>Widescreen</PresentationFormat>
  <Paragraphs>476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Database Systems</vt:lpstr>
      <vt:lpstr>Objectives</vt:lpstr>
      <vt:lpstr>Intuition</vt:lpstr>
      <vt:lpstr>Understanding tables</vt:lpstr>
      <vt:lpstr>Attributes and their types</vt:lpstr>
      <vt:lpstr>Relational Schema</vt:lpstr>
      <vt:lpstr>Example of Schemas</vt:lpstr>
      <vt:lpstr>Simplifying notation</vt:lpstr>
      <vt:lpstr>Tuple</vt:lpstr>
      <vt:lpstr>Generalization</vt:lpstr>
      <vt:lpstr>More examples</vt:lpstr>
      <vt:lpstr>Important Properties of Relations</vt:lpstr>
      <vt:lpstr>Database</vt:lpstr>
      <vt:lpstr>Keys</vt:lpstr>
      <vt:lpstr>Superkeys</vt:lpstr>
      <vt:lpstr>Candidate Key</vt:lpstr>
      <vt:lpstr>Primary Key and Foreign Keys</vt:lpstr>
      <vt:lpstr>Table Diagrams</vt:lpstr>
      <vt:lpstr>Connecting Tables</vt:lpstr>
      <vt:lpstr>More complex diagram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31</cp:revision>
  <dcterms:created xsi:type="dcterms:W3CDTF">2017-08-22T15:14:51Z</dcterms:created>
  <dcterms:modified xsi:type="dcterms:W3CDTF">2019-01-31T09:31:36Z</dcterms:modified>
</cp:coreProperties>
</file>