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6" r:id="rId4"/>
    <p:sldId id="298" r:id="rId5"/>
    <p:sldId id="297" r:id="rId6"/>
    <p:sldId id="299" r:id="rId7"/>
    <p:sldId id="300" r:id="rId8"/>
    <p:sldId id="301" r:id="rId9"/>
    <p:sldId id="314" r:id="rId10"/>
    <p:sldId id="311" r:id="rId11"/>
    <p:sldId id="302" r:id="rId12"/>
    <p:sldId id="303" r:id="rId13"/>
    <p:sldId id="315" r:id="rId14"/>
    <p:sldId id="304" r:id="rId15"/>
    <p:sldId id="312" r:id="rId16"/>
    <p:sldId id="313" r:id="rId17"/>
    <p:sldId id="305" r:id="rId18"/>
    <p:sldId id="306" r:id="rId19"/>
    <p:sldId id="317" r:id="rId20"/>
    <p:sldId id="307" r:id="rId21"/>
    <p:sldId id="318" r:id="rId22"/>
    <p:sldId id="308" r:id="rId23"/>
    <p:sldId id="316" r:id="rId24"/>
    <p:sldId id="309" r:id="rId25"/>
    <p:sldId id="282" r:id="rId26"/>
    <p:sldId id="284" r:id="rId27"/>
    <p:sldId id="292" r:id="rId28"/>
    <p:sldId id="283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3" r:id="rId37"/>
    <p:sldId id="294" r:id="rId38"/>
    <p:sldId id="295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2"/>
    <p:restoredTop sz="92518"/>
  </p:normalViewPr>
  <p:slideViewPr>
    <p:cSldViewPr snapToGrid="0" snapToObjects="1">
      <p:cViewPr varScale="1">
        <p:scale>
          <a:sx n="111" d="100"/>
          <a:sy n="111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CFFEE9-1A84-2542-AB9A-A44DB4223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B15CD-F19A-E445-9D3D-AAF3FD16A0D9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AE68E82-346A-E541-B748-2FF565D6F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C019FFF-D9D1-A54D-9870-9E080B350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945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B3B7A1-8DBB-6042-9AC9-8F41639DD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3D7246-D013-B345-8F4B-3DBC583EA2C6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E35C5E3-5299-0C4D-AB0E-8AA02DE87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6AF149CF-9159-6B4B-BAB9-8D68FAA89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04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825AE9-1BDD-3C49-9F51-7C09DF3156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DB7485-5E43-7444-A118-BD891845B6F0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684DBD-577D-FE4E-8B78-7F14D77E8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4A5DAD95-44CE-F941-8AC5-4609E9AEC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04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5139FD-5E2B-8841-B5D2-0C4B61C49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EFC6C8-1387-1146-B65C-B16D9E54BBD9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733841EB-DC9E-444C-B9C9-0297CF0ED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B686083-1FB1-D745-B6FD-EE3A1C7B0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0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30306F-D7C1-4E40-A6A4-30B77381E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C3B88-4E0E-494D-8C5B-4A4715E9ECE3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CB0205E7-A307-5D4B-BBA8-A7DA480C1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D3D71DA9-F76F-DA49-ACC5-AF5E7DB0D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60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30306F-D7C1-4E40-A6A4-30B77381E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C3B88-4E0E-494D-8C5B-4A4715E9ECE3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CB0205E7-A307-5D4B-BBA8-A7DA480C1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D3D71DA9-F76F-DA49-ACC5-AF5E7DB0D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03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54FB1D-01A0-1B4E-93EE-BFAA7A1D8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82452-EAF3-FE40-8271-E098881D3A9D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2A6FCB21-96F9-874A-93E2-F9B6D827E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02C181DC-B5A3-1E46-8344-A72AEEF38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591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54FB1D-01A0-1B4E-93EE-BFAA7A1D8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82452-EAF3-FE40-8271-E098881D3A9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2A6FCB21-96F9-874A-93E2-F9B6D827E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02C181DC-B5A3-1E46-8344-A72AEEF38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88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B32F4E-0C06-D041-8666-22B8BE03F4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3E1FB-C3A3-FB49-AD31-BD5A9DE4BC90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0428C9CC-F2EB-234C-85F9-E9DC1A7AD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DD63704D-452C-6F4D-BFD9-DA201F7FF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6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B6B776-692B-554F-B323-D2CEF358C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D3104-E32F-FB48-AFB6-74DF2FB2813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E5C5EA58-3D77-5841-BB5F-26A05CC2D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8CC85ED2-1A60-C141-A88A-C5EE10E66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682F83-F30B-7141-B21D-E0600259F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A4B17E-C7B3-994F-AE1C-501DDAAB5142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A8A002D2-A046-FF49-8469-25242FBB2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6443E19-6B06-0642-8027-453310CAC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343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C4065B-4DD0-CA4C-BD45-228DDD211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ED4303-9B18-DF4A-8A82-8931A7ADA57F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7D3DEB74-F525-3047-A6F3-1B01A6C96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006D79F9-7DF2-F141-B583-B50700621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416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AB792F-45D8-B647-8F7C-559EADAC7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4F583-9D15-FC44-A917-FA9A2459944B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0A184EE8-C2F5-A349-935C-BEB0708793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60A9F67-7589-1343-816A-6CCAAC485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748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DEAA42-2B4D-8E43-B942-D5F300520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F7C93B-8AD9-7344-8B37-F0D44FCFA096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CE43C89B-CF35-8246-AF7A-53B67483F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E7A72885-0F89-AE43-845A-D8FC6D68B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494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ECE457-D4B8-4249-A964-92134D9E0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7F50B-CC2E-6F44-830A-CA534EDD8243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CE1F2E32-B0E7-9541-AC5D-C9B7A5FDC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F5090A16-A42F-2E41-883E-DF9A22E63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03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9993E0-3B24-184F-A305-B57E71C4C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011482-8E25-2549-926D-DDEF3CAE8B0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508640AA-6B5B-4E42-B5C7-2A229BF24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6FAAF00-68A3-0C4D-ABF0-ED7C0962D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46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9191A3-358B-8E46-9AA3-3214CBFD6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FACE74-9D1F-2043-BB91-750B722A9F8F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41E55493-893D-4944-980B-8EAC0A6F5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43420F3-0A09-7A44-A78D-D3FD7DB14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353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3824E5-72D2-1949-9CAB-A56BDA236D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C7C95-BED9-2C4D-9F98-F4C598AE6AD1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285BD150-7218-454D-9BEA-DBA1D830C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EA5446F6-E018-9642-B1FC-353454B70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902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4B720D-F52B-E545-9FC6-A39CDCF46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7BA56-DC6F-DF4F-801B-D9F97A404B01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554386B3-4F09-DC4E-A2BC-EFB149E94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BB005DC7-DA9A-6540-99A9-6857DA547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769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24CC98-29C9-8D4F-8052-82BBB0A0E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DB3979-E9C2-2846-A7CF-FB553584473C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9C7B38D0-FBDF-A142-B338-03FB75E81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9FF0D7B-3AD7-D94A-891D-5B32B326D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3E752D-2381-5149-8F6D-46BA7D6C5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28B40-FE3B-6241-BA50-FD9750608E74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E68D45F-1FF6-9F44-A94F-24800F878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C2283B3-4047-7546-861F-8EE3C85A0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502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92D8F2-5FBF-274D-BD8E-86D1C9462C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1DA0BF-A6B0-3B4D-B349-6BAC988919B3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FF77F60-9251-F149-989B-3008198FB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E4085233-1824-9149-8980-3FEDF61E3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321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86B49A-42C3-554E-81C5-52C9CE18C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4D963-42F5-624D-8404-BFF2719FEC8F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ABAA1F10-B72C-124B-8C62-A33CD51E7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39FDC63E-E0C3-0146-AB22-901610D6D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593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D2FD4F-1885-8140-A86F-8EBA801D9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28213-95BB-4D4C-9F24-80516EB3EC1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486D870-98C1-CB42-9116-5DC64F4C6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AA180F9-F9FD-4A42-879B-D621AE294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380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FBE9CA-6F54-2442-934D-48AB64132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82F794-9986-0C40-B3CE-608F2822884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45474707-5EB8-6E46-B74F-0F5282C6A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A458FA81-A122-C546-AFE6-D4A0448E3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22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DD045B-F141-FC40-8744-C56D24BDB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963F68-908B-6840-81ED-DCE79D233A2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8F97E23B-33AD-1E47-8D1C-9F07EC522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30A5A42D-7044-6A48-B30B-ED6F2E794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52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E582DC-4A63-2B42-846C-FEA26B8B5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531407-D5DA-7E4C-A10B-F0446012721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067A44F-0F0D-A341-A513-5F5087E91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E2BD792B-8220-F343-BED2-656343BC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49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D5FE5D-34EC-854E-9FCB-15BBD52CA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A04785-E090-744B-AF89-7841E0A0CCB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BA035D2-19F7-8745-A842-BB296F3C5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689F5BBC-A4C1-294D-B8A3-18059E78C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94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FBB2AD-C5BC-3F4B-9B0F-831442B15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A49691-A354-BC46-856E-D1D3E72AEE99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42ECE287-24B4-2E48-B137-68B2344CD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6C83C7B-B7F8-ED42-83D5-615A380A9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33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E51C0E-AE63-2E4F-942D-10565DF9E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4EAAB-5356-024D-9F43-98986011A60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A2BA757B-8A33-D64D-A78A-9E29F18E4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C3121050-9F94-AD40-BC21-E0C874ED6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7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127E2-224E-614A-9EF0-EBBCA255B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078E21-0981-5C44-9DCF-60B38881CF9B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1B171A61-4A33-0943-8D74-28715FDEE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EC3105F6-B55A-6D45-9A83-B58180419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0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Storage Organization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BFF29728-D45F-CB4F-B1CA-895B7FB87B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190D304-8192-4F4F-A571-78AF17A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DF523DB-3457-EA4D-A85B-0E4CA355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62CBC-ECD1-FA42-B426-D77D542DF2B0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A9E59958-8E89-CF4F-AB12-19D2CD843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Single Disk Organization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30E8E511-D5AE-8D4C-A469-6777799D7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endParaRPr lang="en-US" altLang="en-US"/>
          </a:p>
        </p:txBody>
      </p:sp>
      <p:sp>
        <p:nvSpPr>
          <p:cNvPr id="153604" name="AutoShape 4">
            <a:extLst>
              <a:ext uri="{FF2B5EF4-FFF2-40B4-BE49-F238E27FC236}">
                <a16:creationId xmlns:a16="http://schemas.microsoft.com/office/drawing/2014/main" id="{5EB1525C-3328-6741-BFA1-FEA11B5E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95800"/>
            <a:ext cx="762000" cy="6858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08" name="Line 8">
            <a:extLst>
              <a:ext uri="{FF2B5EF4-FFF2-40B4-BE49-F238E27FC236}">
                <a16:creationId xmlns:a16="http://schemas.microsoft.com/office/drawing/2014/main" id="{DB18FA73-2959-5440-9BF0-C8E47D422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638800"/>
            <a:ext cx="320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09" name="Line 9">
            <a:extLst>
              <a:ext uri="{FF2B5EF4-FFF2-40B4-BE49-F238E27FC236}">
                <a16:creationId xmlns:a16="http://schemas.microsoft.com/office/drawing/2014/main" id="{8A999DCA-DB3E-4241-815A-1417C542C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13" name="Text Box 13">
            <a:extLst>
              <a:ext uri="{FF2B5EF4-FFF2-40B4-BE49-F238E27FC236}">
                <a16:creationId xmlns:a16="http://schemas.microsoft.com/office/drawing/2014/main" id="{1FB43449-1F38-1C44-9A29-1A499131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3434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Disk</a:t>
            </a:r>
          </a:p>
        </p:txBody>
      </p:sp>
      <p:sp>
        <p:nvSpPr>
          <p:cNvPr id="153614" name="Text Box 14">
            <a:extLst>
              <a:ext uri="{FF2B5EF4-FFF2-40B4-BE49-F238E27FC236}">
                <a16:creationId xmlns:a16="http://schemas.microsoft.com/office/drawing/2014/main" id="{0688BF2D-A1F6-0344-8C2D-F2498203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563880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Controller Bus</a:t>
            </a:r>
          </a:p>
        </p:txBody>
      </p:sp>
      <p:sp>
        <p:nvSpPr>
          <p:cNvPr id="153615" name="Rectangle 15">
            <a:extLst>
              <a:ext uri="{FF2B5EF4-FFF2-40B4-BE49-F238E27FC236}">
                <a16:creationId xmlns:a16="http://schemas.microsoft.com/office/drawing/2014/main" id="{AB3D6689-85E0-3D43-AFC1-C266915C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16" name="Line 16">
            <a:extLst>
              <a:ext uri="{FF2B5EF4-FFF2-40B4-BE49-F238E27FC236}">
                <a16:creationId xmlns:a16="http://schemas.microsoft.com/office/drawing/2014/main" id="{C02E8B79-DDFE-4341-9B38-6D30DD4A8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962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17" name="Line 17">
            <a:extLst>
              <a:ext uri="{FF2B5EF4-FFF2-40B4-BE49-F238E27FC236}">
                <a16:creationId xmlns:a16="http://schemas.microsoft.com/office/drawing/2014/main" id="{3C172354-287B-C24E-A10D-77E897D85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438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18" name="Line 18">
            <a:extLst>
              <a:ext uri="{FF2B5EF4-FFF2-40B4-BE49-F238E27FC236}">
                <a16:creationId xmlns:a16="http://schemas.microsoft.com/office/drawing/2014/main" id="{EDD184C5-8ED8-BA4A-B36B-0DB39FF07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662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19" name="Text Box 19">
            <a:extLst>
              <a:ext uri="{FF2B5EF4-FFF2-40B4-BE49-F238E27FC236}">
                <a16:creationId xmlns:a16="http://schemas.microsoft.com/office/drawing/2014/main" id="{963F8069-5F72-8A4D-9C83-A79E0A77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429001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latin typeface="Arial" charset="0"/>
              </a:rPr>
              <a:t>Controller</a:t>
            </a:r>
          </a:p>
        </p:txBody>
      </p:sp>
      <p:sp>
        <p:nvSpPr>
          <p:cNvPr id="153620" name="Text Box 20">
            <a:extLst>
              <a:ext uri="{FF2B5EF4-FFF2-40B4-BE49-F238E27FC236}">
                <a16:creationId xmlns:a16="http://schemas.microsoft.com/office/drawing/2014/main" id="{F824B8C5-49E1-0E4E-8ADF-FD70D7A3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System Bus</a:t>
            </a:r>
          </a:p>
        </p:txBody>
      </p:sp>
      <p:sp>
        <p:nvSpPr>
          <p:cNvPr id="153621" name="Rectangle 21">
            <a:extLst>
              <a:ext uri="{FF2B5EF4-FFF2-40B4-BE49-F238E27FC236}">
                <a16:creationId xmlns:a16="http://schemas.microsoft.com/office/drawing/2014/main" id="{9144A9E1-EBE6-F440-9723-C8C9AD42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22" name="Rectangle 22">
            <a:extLst>
              <a:ext uri="{FF2B5EF4-FFF2-40B4-BE49-F238E27FC236}">
                <a16:creationId xmlns:a16="http://schemas.microsoft.com/office/drawing/2014/main" id="{4488EA3D-5BE2-A940-BF7D-E31269C3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23" name="Line 23">
            <a:extLst>
              <a:ext uri="{FF2B5EF4-FFF2-40B4-BE49-F238E27FC236}">
                <a16:creationId xmlns:a16="http://schemas.microsoft.com/office/drawing/2014/main" id="{34E8CA19-0586-A245-BDEE-7B263991E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438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24" name="Line 24">
            <a:extLst>
              <a:ext uri="{FF2B5EF4-FFF2-40B4-BE49-F238E27FC236}">
                <a16:creationId xmlns:a16="http://schemas.microsoft.com/office/drawing/2014/main" id="{133645E0-34BA-5249-973F-9D0EE5074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438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3625" name="Text Box 25">
            <a:extLst>
              <a:ext uri="{FF2B5EF4-FFF2-40B4-BE49-F238E27FC236}">
                <a16:creationId xmlns:a16="http://schemas.microsoft.com/office/drawing/2014/main" id="{2FE4CEF8-9430-744F-B7F2-985D045B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33528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CPU</a:t>
            </a:r>
          </a:p>
        </p:txBody>
      </p:sp>
      <p:sp>
        <p:nvSpPr>
          <p:cNvPr id="153626" name="Text Box 26">
            <a:extLst>
              <a:ext uri="{FF2B5EF4-FFF2-40B4-BE49-F238E27FC236}">
                <a16:creationId xmlns:a16="http://schemas.microsoft.com/office/drawing/2014/main" id="{E02E0E4F-086A-E249-9DD7-5CB34E3C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33528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Memory</a:t>
            </a:r>
          </a:p>
        </p:txBody>
      </p:sp>
      <p:sp>
        <p:nvSpPr>
          <p:cNvPr id="153627" name="Rectangle 27">
            <a:extLst>
              <a:ext uri="{FF2B5EF4-FFF2-40B4-BE49-F238E27FC236}">
                <a16:creationId xmlns:a16="http://schemas.microsoft.com/office/drawing/2014/main" id="{3D11B845-ACEB-8E41-8899-5F3977BF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4876800" cy="17526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9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649C4F6-7F07-5543-B200-D62F861021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175549D-1B11-B548-8C59-5CA865A3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6CFF4-6251-0045-B604-3735578D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3762E-AE05-5549-BA10-5781BC25D7A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C659CF77-3E77-C446-BC56-B47BFFB38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Disk Organization</a:t>
            </a:r>
          </a:p>
        </p:txBody>
      </p:sp>
      <p:pic>
        <p:nvPicPr>
          <p:cNvPr id="143364" name="Picture 4">
            <a:extLst>
              <a:ext uri="{FF2B5EF4-FFF2-40B4-BE49-F238E27FC236}">
                <a16:creationId xmlns:a16="http://schemas.microsoft.com/office/drawing/2014/main" id="{C5E826A4-3E32-C14B-952E-5F98F5A3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 bwMode="auto">
          <a:xfrm>
            <a:off x="3733800" y="1295401"/>
            <a:ext cx="6121400" cy="47212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71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145A-6A16-1144-8124-CA18E69395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9C6A-7849-7A44-8472-17ECA815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8625-C709-EC4E-A0AE-3FD77F9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0B427-6E23-FB4E-B9CB-5E87196A07E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EF1E97BE-0CEC-4048-AFF6-332CED216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Few Notes on Disks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C641C40-0509-154D-A988-B4261AF29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Too expensive and inefficient to bring a few bytes from disk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You often bring one ore more disk blocks into 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1 block is the minimal amount of I/O done on disk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For a read or write operation (</a:t>
            </a:r>
            <a:r>
              <a:rPr lang="en-US" altLang="en-US" dirty="0" err="1"/>
              <a:t>rw</a:t>
            </a:r>
            <a:r>
              <a:rPr lang="en-US" altLang="en-US" dirty="0"/>
              <a:t> operation)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1 I/O = 1 block , for read and write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1 block consist of one or more disk sectors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Implementation of file system layer in DBMS defines this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Few </a:t>
            </a:r>
            <a:r>
              <a:rPr lang="en-US" altLang="en-US" i="1" dirty="0"/>
              <a:t>magic</a:t>
            </a:r>
            <a:r>
              <a:rPr lang="en-US" altLang="en-US" dirty="0"/>
              <a:t> numbers for block sizes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512 bytes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1KB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4KB</a:t>
            </a:r>
          </a:p>
        </p:txBody>
      </p:sp>
    </p:spTree>
    <p:extLst>
      <p:ext uri="{BB962C8B-B14F-4D97-AF65-F5344CB8AC3E}">
        <p14:creationId xmlns:p14="http://schemas.microsoft.com/office/powerpoint/2010/main" val="317196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2445-20F5-7341-AD8F-42BB54A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that we shall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437C-AF38-A44D-B300-EDC0CE79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856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follow binary units</a:t>
            </a:r>
          </a:p>
          <a:p>
            <a:r>
              <a:rPr lang="en-US" dirty="0"/>
              <a:t>1 KB = 1024 bytes</a:t>
            </a:r>
          </a:p>
          <a:p>
            <a:r>
              <a:rPr lang="en-US" dirty="0"/>
              <a:t>1 MB = 1024 KB</a:t>
            </a:r>
          </a:p>
          <a:p>
            <a:r>
              <a:rPr lang="en-US" dirty="0"/>
              <a:t>1 GB = 1024 MB </a:t>
            </a:r>
          </a:p>
          <a:p>
            <a:r>
              <a:rPr lang="en-US" dirty="0"/>
              <a:t>1 TB = 1024 GB</a:t>
            </a:r>
          </a:p>
          <a:p>
            <a:r>
              <a:rPr lang="en-US" dirty="0"/>
              <a:t>1 PB = 1024 TB </a:t>
            </a:r>
          </a:p>
          <a:p>
            <a:r>
              <a:rPr lang="en-US" dirty="0"/>
              <a:t>1 EB  = 1024 PB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EECEE-7DE2-DF4B-9B5C-6613F9AE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1BC95-4060-B848-A976-11CCB48B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6EB3D6E-D1A2-7247-9A4E-01C38173EAB0}"/>
              </a:ext>
            </a:extLst>
          </p:cNvPr>
          <p:cNvSpPr/>
          <p:nvPr/>
        </p:nvSpPr>
        <p:spPr>
          <a:xfrm>
            <a:off x="4038600" y="3880338"/>
            <a:ext cx="334108" cy="84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2E913-5B74-F943-89B8-E051E325038A}"/>
              </a:ext>
            </a:extLst>
          </p:cNvPr>
          <p:cNvSpPr txBox="1"/>
          <p:nvPr/>
        </p:nvSpPr>
        <p:spPr>
          <a:xfrm>
            <a:off x="4384431" y="4040759"/>
            <a:ext cx="309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Most single site DBs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00E8662-1A81-7940-9F63-21B33D6ADBE3}"/>
              </a:ext>
            </a:extLst>
          </p:cNvPr>
          <p:cNvSpPr/>
          <p:nvPr/>
        </p:nvSpPr>
        <p:spPr>
          <a:xfrm>
            <a:off x="4038600" y="4859337"/>
            <a:ext cx="334108" cy="84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0D36B-C952-1F4B-8759-3C9A074BB94A}"/>
              </a:ext>
            </a:extLst>
          </p:cNvPr>
          <p:cNvSpPr txBox="1"/>
          <p:nvPr/>
        </p:nvSpPr>
        <p:spPr>
          <a:xfrm>
            <a:off x="4467046" y="5019758"/>
            <a:ext cx="2508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Data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60849-FD19-684A-8574-1036CEF64390}"/>
              </a:ext>
            </a:extLst>
          </p:cNvPr>
          <p:cNvSpPr txBox="1"/>
          <p:nvPr/>
        </p:nvSpPr>
        <p:spPr>
          <a:xfrm>
            <a:off x="4941999" y="1669397"/>
            <a:ext cx="62040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would take approximately 1000 disks of 1 TB </a:t>
            </a:r>
          </a:p>
          <a:p>
            <a:r>
              <a:rPr lang="en-US" sz="2000" dirty="0"/>
              <a:t>     to form 1 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1000 PCs/servers </a:t>
            </a:r>
            <a:r>
              <a:rPr lang="en-US" sz="2000" dirty="0"/>
              <a:t>with 1 TB disk to get 1 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Big universities and IT companies can afford these</a:t>
            </a:r>
          </a:p>
          <a:p>
            <a:r>
              <a:rPr lang="en-US" sz="2000" dirty="0"/>
              <a:t>     “data centers”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5F8A80-A639-7D41-8C58-628025E7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675857"/>
            <a:ext cx="3886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B859-5A01-6C4F-BBF9-E7A2607D0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B009-989C-3942-A897-882BE476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6CBD-5372-C04A-876D-C51EB443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90F0-CBBB-4141-8007-A26C708D611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31AE9BE3-CDCF-9143-B13D-A459FAE6D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Cost of performing I/O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220EC71-323A-754B-94A7-AA26DDBFE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To access a single block the cost if defined as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Cost = seek time + rotational delay + transfer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Seek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Time for the arm to get into the right track (or cylinder)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Mechanical movement cost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Rotational Delay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Time before the target block gets underneath the reading head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/>
              <a:t>½ of time for 1 disk rotation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Mechanical movement cost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Transfer time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Time to move the bytes from the disk into the RAM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Electronics cost</a:t>
            </a:r>
          </a:p>
        </p:txBody>
      </p:sp>
    </p:spTree>
    <p:extLst>
      <p:ext uri="{BB962C8B-B14F-4D97-AF65-F5344CB8AC3E}">
        <p14:creationId xmlns:p14="http://schemas.microsoft.com/office/powerpoint/2010/main" val="53247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6B03-827B-0945-94B9-33DDC1E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Solid State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BE38-860F-604D-A489-A333BA20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Next generation hard disks</a:t>
            </a:r>
          </a:p>
          <a:p>
            <a:pPr>
              <a:defRPr/>
            </a:pPr>
            <a:r>
              <a:rPr lang="en-US" dirty="0"/>
              <a:t>No mechanical parts!</a:t>
            </a:r>
          </a:p>
          <a:p>
            <a:pPr>
              <a:defRPr/>
            </a:pPr>
            <a:r>
              <a:rPr lang="en-US" dirty="0"/>
              <a:t>Asymmetric I/O</a:t>
            </a:r>
          </a:p>
          <a:p>
            <a:pPr lvl="1">
              <a:defRPr/>
            </a:pPr>
            <a:r>
              <a:rPr lang="en-US" dirty="0"/>
              <a:t>Reads are </a:t>
            </a:r>
            <a:r>
              <a:rPr lang="en-US" b="1" dirty="0"/>
              <a:t>faster</a:t>
            </a:r>
            <a:r>
              <a:rPr lang="en-US" dirty="0"/>
              <a:t> than writes </a:t>
            </a:r>
          </a:p>
          <a:p>
            <a:pPr>
              <a:defRPr/>
            </a:pPr>
            <a:r>
              <a:rPr lang="en-US" b="1" dirty="0"/>
              <a:t>Tradeoff</a:t>
            </a:r>
            <a:r>
              <a:rPr lang="en-US" dirty="0"/>
              <a:t>: </a:t>
            </a:r>
          </a:p>
          <a:p>
            <a:pPr lvl="1">
              <a:buFont typeface="System Font Regular"/>
              <a:buChar char="+"/>
              <a:defRPr/>
            </a:pPr>
            <a:r>
              <a:rPr lang="en-US" dirty="0"/>
              <a:t>Faster</a:t>
            </a:r>
          </a:p>
          <a:p>
            <a:pPr lvl="1">
              <a:buFont typeface="System Font Regular"/>
              <a:buChar char="-"/>
              <a:defRPr/>
            </a:pPr>
            <a:r>
              <a:rPr lang="en-US" dirty="0"/>
              <a:t>More expensive &amp; Less space</a:t>
            </a:r>
          </a:p>
          <a:p>
            <a:pPr lvl="1">
              <a:buFont typeface="System Font Regular"/>
              <a:buChar char="-"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28E2-02C6-7748-8DBC-323C68CE31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D2BE-E307-FD4A-95DF-F54CD75C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1F6B-7D8E-0D42-B9E1-C1F24A52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91373-A02C-C64E-9467-0C3F0389564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38918" name="Picture 4" descr="https://upload.wikimedia.org/wikipedia/commons/9/92/Intel_DC_S3700_SSD_series%2C_top_side_of_a_100_GB_SATA_3.0_model.jpg">
            <a:extLst>
              <a:ext uri="{FF2B5EF4-FFF2-40B4-BE49-F238E27FC236}">
                <a16:creationId xmlns:a16="http://schemas.microsoft.com/office/drawing/2014/main" id="{77A4A332-70D5-434E-A952-B71B2238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78" y="1516425"/>
            <a:ext cx="4570044" cy="342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41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9EEE-E274-2345-A00C-4DA3223F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Comparison: HDD vs SDD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99D2C5-A72C-E241-B5D8-17785854F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4EAF75-724E-154D-A14C-F7C2ACF00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Seek</a:t>
            </a:r>
            <a:r>
              <a:rPr lang="en-US" dirty="0"/>
              <a:t> : 4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15 </a:t>
            </a:r>
            <a:r>
              <a:rPr lang="en-US" dirty="0" err="1"/>
              <a:t>ms</a:t>
            </a:r>
            <a:endParaRPr lang="en-US" dirty="0"/>
          </a:p>
          <a:p>
            <a:pPr>
              <a:defRPr/>
            </a:pPr>
            <a:r>
              <a:rPr lang="en-US" i="1" dirty="0"/>
              <a:t>Rotational Delay 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/>
              <a:t>5.56 </a:t>
            </a:r>
            <a:r>
              <a:rPr lang="en-US" dirty="0" err="1"/>
              <a:t>ms</a:t>
            </a:r>
            <a:r>
              <a:rPr lang="en-US" dirty="0"/>
              <a:t> on 5,400 rpm </a:t>
            </a:r>
          </a:p>
          <a:p>
            <a:pPr lvl="1">
              <a:defRPr/>
            </a:pPr>
            <a:r>
              <a:rPr lang="en-US" dirty="0"/>
              <a:t>4.17 </a:t>
            </a:r>
            <a:r>
              <a:rPr lang="en-US" dirty="0" err="1"/>
              <a:t>ms</a:t>
            </a:r>
            <a:r>
              <a:rPr lang="en-US" dirty="0"/>
              <a:t> on 7,200 rpm</a:t>
            </a:r>
          </a:p>
          <a:p>
            <a:pPr lvl="1">
              <a:defRPr/>
            </a:pPr>
            <a:r>
              <a:rPr lang="en-US" dirty="0"/>
              <a:t>3 </a:t>
            </a:r>
            <a:r>
              <a:rPr lang="en-US" dirty="0" err="1"/>
              <a:t>ms</a:t>
            </a:r>
            <a:r>
              <a:rPr lang="en-US" dirty="0"/>
              <a:t> on 10,000 rpm</a:t>
            </a:r>
          </a:p>
          <a:p>
            <a:pPr>
              <a:defRPr/>
            </a:pPr>
            <a:r>
              <a:rPr lang="en-US" i="1" dirty="0"/>
              <a:t>Transfer time </a:t>
            </a:r>
            <a:r>
              <a:rPr lang="en-US" dirty="0"/>
              <a:t>:  50 MB/s </a:t>
            </a:r>
            <a:r>
              <a:rPr lang="mr-IN" dirty="0"/>
              <a:t>–</a:t>
            </a:r>
            <a:r>
              <a:rPr lang="en-US" dirty="0"/>
              <a:t> 120 MB/s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F33CBE-62A3-E44B-8924-0A037E96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SDD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69A93A-B564-684D-8939-F151944DE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3150" y="2508250"/>
            <a:ext cx="3887788" cy="368458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Seek*</a:t>
            </a:r>
            <a:r>
              <a:rPr lang="en-US" dirty="0"/>
              <a:t> : 0.08 </a:t>
            </a:r>
            <a:r>
              <a:rPr lang="mr-IN" dirty="0"/>
              <a:t>–</a:t>
            </a:r>
            <a:r>
              <a:rPr lang="en-US" dirty="0"/>
              <a:t> 0.16 </a:t>
            </a:r>
            <a:r>
              <a:rPr lang="en-US" dirty="0" err="1"/>
              <a:t>ms</a:t>
            </a:r>
            <a:endParaRPr lang="en-US" dirty="0"/>
          </a:p>
          <a:p>
            <a:pPr>
              <a:defRPr/>
            </a:pPr>
            <a:r>
              <a:rPr lang="en-US" i="1" dirty="0"/>
              <a:t>Rotational Delay </a:t>
            </a:r>
            <a:r>
              <a:rPr lang="en-US" dirty="0"/>
              <a:t>: 0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i="1" dirty="0"/>
              <a:t>Transfer time </a:t>
            </a:r>
            <a:r>
              <a:rPr lang="en-US" dirty="0"/>
              <a:t>: 250 MB/s </a:t>
            </a:r>
            <a:r>
              <a:rPr lang="mr-IN" dirty="0"/>
              <a:t>–</a:t>
            </a:r>
            <a:r>
              <a:rPr lang="en-US" dirty="0"/>
              <a:t> 500 MB/s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3F9A-2B53-0944-860C-A53EDD1580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A8A7-148D-D544-BE80-A8954196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1488-83FB-A34D-8D2E-C93FE96B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7F88C-2938-AC41-B475-0BCF4818E82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15984-054D-0B4A-9966-EA6EDB275AE9}"/>
              </a:ext>
            </a:extLst>
          </p:cNvPr>
          <p:cNvSpPr txBox="1"/>
          <p:nvPr/>
        </p:nvSpPr>
        <p:spPr>
          <a:xfrm>
            <a:off x="5779483" y="5717421"/>
            <a:ext cx="596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true seek, but electronics sync time to read data location</a:t>
            </a:r>
          </a:p>
        </p:txBody>
      </p:sp>
    </p:spTree>
    <p:extLst>
      <p:ext uri="{BB962C8B-B14F-4D97-AF65-F5344CB8AC3E}">
        <p14:creationId xmlns:p14="http://schemas.microsoft.com/office/powerpoint/2010/main" val="328787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4562F08-686B-A940-88BD-36AB07F644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F947975-736D-0741-BF96-1CF40E0E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860A3C6-849C-924B-8244-3196A336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2AF03-9391-A044-9BCD-6D6F3FFA1ACF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BA1B7DD5-F4D2-E44E-88C2-69430AA3D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0F504664-F0B4-F642-B2DE-F816A5BFC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Lets have a disk with:</a:t>
            </a:r>
          </a:p>
          <a:p>
            <a:pPr lvl="1" eaLnBrk="1" hangingPunct="1">
              <a:defRPr/>
            </a:pPr>
            <a:r>
              <a:rPr lang="en-US" altLang="en-US" dirty="0"/>
              <a:t>Average seek time of 11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Rotational delay of 6 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Transfer rate of 10MB/sec</a:t>
            </a:r>
          </a:p>
          <a:p>
            <a:pPr lvl="1" eaLnBrk="1" hangingPunct="1">
              <a:defRPr/>
            </a:pPr>
            <a:r>
              <a:rPr lang="en-US" altLang="en-US" dirty="0"/>
              <a:t>Block size of 1 KB</a:t>
            </a:r>
          </a:p>
          <a:p>
            <a:pPr eaLnBrk="1" hangingPunct="1">
              <a:defRPr/>
            </a:pPr>
            <a:r>
              <a:rPr lang="en-US" altLang="en-US" dirty="0"/>
              <a:t>How much is the cost for 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one I/O?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graphicFrame>
        <p:nvGraphicFramePr>
          <p:cNvPr id="40966" name="Object 4">
            <a:extLst>
              <a:ext uri="{FF2B5EF4-FFF2-40B4-BE49-F238E27FC236}">
                <a16:creationId xmlns:a16="http://schemas.microsoft.com/office/drawing/2014/main" id="{A99F360C-6A04-CA49-9B11-3983AEAA9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41780"/>
              </p:ext>
            </p:extLst>
          </p:nvPr>
        </p:nvGraphicFramePr>
        <p:xfrm>
          <a:off x="6001253" y="1825625"/>
          <a:ext cx="5384835" cy="362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4" imgW="26009600" imgH="17532350" progId="Equation.DSMT4">
                  <p:embed/>
                </p:oleObj>
              </mc:Choice>
              <mc:Fallback>
                <p:oleObj name="Equation" r:id="rId4" imgW="26009600" imgH="17532350" progId="Equation.DSMT4">
                  <p:embed/>
                  <p:pic>
                    <p:nvPicPr>
                      <p:cNvPr id="40966" name="Object 4">
                        <a:extLst>
                          <a:ext uri="{FF2B5EF4-FFF2-40B4-BE49-F238E27FC236}">
                            <a16:creationId xmlns:a16="http://schemas.microsoft.com/office/drawing/2014/main" id="{A99F360C-6A04-CA49-9B11-3983AEAA9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53" y="1825625"/>
                        <a:ext cx="5384835" cy="362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1" name="Text Box 5">
            <a:extLst>
              <a:ext uri="{FF2B5EF4-FFF2-40B4-BE49-F238E27FC236}">
                <a16:creationId xmlns:a16="http://schemas.microsoft.com/office/drawing/2014/main" id="{3F08B52B-AC57-BE48-9FE3-01B1D096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199857"/>
            <a:ext cx="262283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Recall that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1KB = 1024 bytes</a:t>
            </a:r>
          </a:p>
        </p:txBody>
      </p:sp>
    </p:spTree>
    <p:extLst>
      <p:ext uri="{BB962C8B-B14F-4D97-AF65-F5344CB8AC3E}">
        <p14:creationId xmlns:p14="http://schemas.microsoft.com/office/powerpoint/2010/main" val="58140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907-A8BF-AE45-B4BE-3833F3ED82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1CCD-59FE-334A-BC4E-B48E33AE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DA86-E5D0-1C40-84DE-18443BFF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BED9B-86A4-124A-8F89-8C901777DE39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44E7FA4-84D2-D145-A7CD-C133B8C06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Random I/O vs Sequential I/O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7FB83C1E-A06A-B142-B583-BBF8E09E1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49831"/>
            <a:ext cx="10515600" cy="462713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Let B1, B2, …,</a:t>
            </a:r>
            <a:r>
              <a:rPr lang="en-US" altLang="en-US" dirty="0" err="1"/>
              <a:t>Bn</a:t>
            </a:r>
            <a:r>
              <a:rPr lang="en-US" altLang="en-US" dirty="0"/>
              <a:t> be a sequence of </a:t>
            </a:r>
            <a:r>
              <a:rPr lang="en-US" altLang="en-US" i="1" dirty="0"/>
              <a:t>n</a:t>
            </a:r>
            <a:r>
              <a:rPr lang="en-US" altLang="en-US" dirty="0"/>
              <a:t> blocks to be read/written from disk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/>
              <a:t>Random I/O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Blocks are read/written from different regions on the disk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In worst case, you must do one seek and delay per block.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Cost = n * (seek + delay + transfer time)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/>
              <a:t>Sequential I/O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Blocks are read/written one after the other from the same cylinder or adjacent cylinder (just a few seeks and delays)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In best case, after we reach B1, and then all others blocks show up next without incurring in additional seek / delay cost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Cost = seek + delay + n*(transfer time)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DBMS want to do Sequential I/O!!! – It is much faster</a:t>
            </a:r>
          </a:p>
        </p:txBody>
      </p:sp>
    </p:spTree>
    <p:extLst>
      <p:ext uri="{BB962C8B-B14F-4D97-AF65-F5344CB8AC3E}">
        <p14:creationId xmlns:p14="http://schemas.microsoft.com/office/powerpoint/2010/main" val="69323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624-2C5A-CB40-BC92-94BF6C2F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Metrics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2756E-4A68-4E4A-BDAB-9379CE0E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6D3EB-0B99-0B40-B67F-CFC98ACB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76AAA6-B602-1046-AD99-AAA659F1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10660"/>
              </p:ext>
            </p:extLst>
          </p:nvPr>
        </p:nvGraphicFramePr>
        <p:xfrm>
          <a:off x="2032000" y="1781211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714387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43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9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Rotational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9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5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Size (I/O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7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5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Plates per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1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Sides per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7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Tracks per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Sectors per 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6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Sector Size (in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6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storage organization in DBMS</a:t>
            </a:r>
          </a:p>
          <a:p>
            <a:pPr lvl="1"/>
            <a:r>
              <a:rPr lang="en-US" sz="3200" dirty="0"/>
              <a:t>Memory Hierarchy</a:t>
            </a:r>
          </a:p>
          <a:p>
            <a:pPr lvl="1"/>
            <a:r>
              <a:rPr lang="en-US" sz="3200" dirty="0"/>
              <a:t>Disk Organization</a:t>
            </a:r>
          </a:p>
          <a:p>
            <a:pPr lvl="1"/>
            <a:r>
              <a:rPr lang="en-US" sz="3200" dirty="0"/>
              <a:t>Data Stripping  and Disk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8F55-1FAE-A64E-BFA4-5E8E2A91D6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8853-5340-1F4A-A42B-C79EAB4E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A845-C2BD-564C-8F0E-468A0B52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675D5-7493-CB4E-88D4-8AD41678492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5EF47598-EF83-F445-A945-615AE90D5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EC388792-8F33-A04B-AF89-FEA4397E4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43385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 disk has seek time of 8 </a:t>
            </a:r>
            <a:r>
              <a:rPr lang="en-US" altLang="en-US" dirty="0" err="1"/>
              <a:t>ms</a:t>
            </a:r>
            <a:r>
              <a:rPr lang="en-US" altLang="en-US" dirty="0"/>
              <a:t>, rotational delay of 4ms, 100MB/sec transfer rate, 4 double-sized platter, 512 byte sector, block of 2 sectors, 500 sectors per track, and 2000 tracks per surface:</a:t>
            </a:r>
          </a:p>
          <a:p>
            <a:pPr lvl="1" eaLnBrk="1" hangingPunct="1">
              <a:defRPr/>
            </a:pPr>
            <a:r>
              <a:rPr lang="en-US" altLang="en-US" dirty="0"/>
              <a:t>How much capacity this disk has?</a:t>
            </a:r>
          </a:p>
          <a:p>
            <a:pPr marL="457200" lvl="1" indent="0" eaLnBrk="1" hangingPunct="1"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4C35F-48D1-664C-8E5B-6B31BEC5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29" y="4201611"/>
            <a:ext cx="6587044" cy="3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8F55-1FAE-A64E-BFA4-5E8E2A91D6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8853-5340-1F4A-A42B-C79EAB4E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A845-C2BD-564C-8F0E-468A0B52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675D5-7493-CB4E-88D4-8AD41678492C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5EF47598-EF83-F445-A945-615AE90D5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(2)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EC388792-8F33-A04B-AF89-FEA4397E4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How much space does a cylinder has?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4C69-F1A5-B241-8E8F-AC3C195E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22" y="2492513"/>
            <a:ext cx="7289804" cy="3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8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69B-C6E2-C640-9533-FCDE66AB67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BE05-5B31-4D49-94C8-AB09ED5F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9B27-C06C-AF40-A37F-9BBBC9CE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2FAF-C4E9-064B-AC37-DAFA2FDDD4F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FAB71671-38FF-4E4C-8709-A50DD4463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(3)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0EF8E543-C037-754F-A902-7008933BD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105009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How long would it take to read 200,000 blocks using random I/O?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FE5C9C-90AF-3F46-96CE-081094B7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74" y="2840244"/>
            <a:ext cx="537545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69B-C6E2-C640-9533-FCDE66AB67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BE05-5B31-4D49-94C8-AB09ED5F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9B27-C06C-AF40-A37F-9BBBC9CE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2FAF-C4E9-064B-AC37-DAFA2FDDD4F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FAB71671-38FF-4E4C-8709-A50DD4463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(4)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0EF8E543-C037-754F-A902-7008933BD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How long would it take to read 200,000 blocks with ideal sequential I/O?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0BE92-1C2D-DB43-AD8D-CBF2622D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615" y="2954683"/>
            <a:ext cx="4958769" cy="4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0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0546-26D9-4E44-B69E-00CF5CA1A9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4828-E96E-2042-A519-F3F8E821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2187-837B-654D-9A4C-CF0D3DCC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70A9E-6D6B-8E4D-BC1C-673648B29E1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38F7228F-A81C-9C4C-89BD-B8DFB7553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Notes on Disks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B1148D2F-800C-2F40-95E8-63DE2C0DF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Yet another nomenclature </a:t>
            </a:r>
          </a:p>
          <a:p>
            <a:pPr lvl="1" eaLnBrk="1" hangingPunct="1">
              <a:defRPr/>
            </a:pPr>
            <a:r>
              <a:rPr lang="en-US" altLang="en-US" dirty="0"/>
              <a:t>On-line storage: secondary storage</a:t>
            </a:r>
          </a:p>
          <a:p>
            <a:pPr lvl="1" eaLnBrk="1" hangingPunct="1">
              <a:defRPr/>
            </a:pPr>
            <a:r>
              <a:rPr lang="en-US" altLang="en-US" dirty="0"/>
              <a:t>Off-line storage: tertiary storage</a:t>
            </a:r>
          </a:p>
          <a:p>
            <a:pPr eaLnBrk="1" hangingPunct="1">
              <a:defRPr/>
            </a:pPr>
            <a:r>
              <a:rPr lang="en-US" altLang="en-US" dirty="0"/>
              <a:t>Many disk put memory buffer on the disk</a:t>
            </a:r>
          </a:p>
          <a:p>
            <a:pPr lvl="1" eaLnBrk="1" hangingPunct="1">
              <a:defRPr/>
            </a:pPr>
            <a:r>
              <a:rPr lang="en-US" altLang="en-US" dirty="0"/>
              <a:t>Allows this buffers to control the rate at which data are exchanged with main memory</a:t>
            </a:r>
          </a:p>
          <a:p>
            <a:pPr lvl="1" eaLnBrk="1" hangingPunct="1">
              <a:defRPr/>
            </a:pPr>
            <a:r>
              <a:rPr lang="en-US" altLang="en-US" dirty="0"/>
              <a:t>Idea is to minimize amount of time waiting for disk</a:t>
            </a:r>
          </a:p>
          <a:p>
            <a:pPr lvl="1" eaLnBrk="1" hangingPunct="1">
              <a:defRPr/>
            </a:pPr>
            <a:r>
              <a:rPr lang="en-US" altLang="en-US" dirty="0"/>
              <a:t>But, this has implication in terms of transactions and recovery</a:t>
            </a:r>
          </a:p>
          <a:p>
            <a:pPr lvl="2" eaLnBrk="1" hangingPunct="1">
              <a:defRPr/>
            </a:pPr>
            <a:r>
              <a:rPr lang="en-US" altLang="en-US" dirty="0"/>
              <a:t>What is power goes out when the data was on the buffers but before it was written to disk?</a:t>
            </a:r>
          </a:p>
        </p:txBody>
      </p:sp>
    </p:spTree>
    <p:extLst>
      <p:ext uri="{BB962C8B-B14F-4D97-AF65-F5344CB8AC3E}">
        <p14:creationId xmlns:p14="http://schemas.microsoft.com/office/powerpoint/2010/main" val="61303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EE94-C26C-A348-A588-F0A856DA3C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69CB-0E08-EC43-B73D-D0B73F20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6E18-F407-A94A-AF7F-B6E62295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339B5-67F0-A34D-AF3D-2320E23599E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7A301F82-F0E9-9A4F-B8AE-C71834706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Disks as performance bottlenecks …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BD2A584-D7D3-2F48-9C84-79632221D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Microprocessor speed increase 50% per year.</a:t>
            </a:r>
          </a:p>
          <a:p>
            <a:pPr eaLnBrk="1" hangingPunct="1">
              <a:defRPr/>
            </a:pPr>
            <a:r>
              <a:rPr lang="en-US" altLang="en-US" dirty="0"/>
              <a:t>Disk performance improvements</a:t>
            </a:r>
          </a:p>
          <a:p>
            <a:pPr lvl="1" eaLnBrk="1" hangingPunct="1">
              <a:defRPr/>
            </a:pPr>
            <a:r>
              <a:rPr lang="en-US" altLang="en-US" dirty="0"/>
              <a:t>Access time decreases 10% per year</a:t>
            </a:r>
          </a:p>
          <a:p>
            <a:pPr lvl="1" eaLnBrk="1" hangingPunct="1">
              <a:defRPr/>
            </a:pPr>
            <a:r>
              <a:rPr lang="en-US" altLang="en-US" dirty="0"/>
              <a:t>Transfer rate decreases 20% per year</a:t>
            </a:r>
          </a:p>
          <a:p>
            <a:pPr eaLnBrk="1" hangingPunct="1">
              <a:defRPr/>
            </a:pPr>
            <a:r>
              <a:rPr lang="en-US" altLang="en-US" dirty="0"/>
              <a:t>Disk crash results in data loss.</a:t>
            </a:r>
          </a:p>
          <a:p>
            <a:pPr eaLnBrk="1" hangingPunct="1">
              <a:defRPr/>
            </a:pPr>
            <a:r>
              <a:rPr lang="en-US" altLang="en-US" dirty="0"/>
              <a:t>Solution: Disk array</a:t>
            </a:r>
          </a:p>
          <a:p>
            <a:pPr lvl="1" eaLnBrk="1" hangingPunct="1">
              <a:defRPr/>
            </a:pPr>
            <a:r>
              <a:rPr lang="en-US" altLang="en-US" dirty="0"/>
              <a:t>Have several disk behave as a single, large and very fast disk.</a:t>
            </a:r>
          </a:p>
          <a:p>
            <a:pPr lvl="2" eaLnBrk="1" hangingPunct="1">
              <a:defRPr/>
            </a:pPr>
            <a:r>
              <a:rPr lang="en-US" altLang="en-US" dirty="0"/>
              <a:t>Parallel I/O</a:t>
            </a:r>
          </a:p>
          <a:p>
            <a:pPr lvl="1" eaLnBrk="1" hangingPunct="1">
              <a:defRPr/>
            </a:pPr>
            <a:r>
              <a:rPr lang="en-US" altLang="en-US" dirty="0"/>
              <a:t>Put some redundancy to recover from a failure somewhere in the array</a:t>
            </a:r>
          </a:p>
        </p:txBody>
      </p:sp>
    </p:spTree>
    <p:extLst>
      <p:ext uri="{BB962C8B-B14F-4D97-AF65-F5344CB8AC3E}">
        <p14:creationId xmlns:p14="http://schemas.microsoft.com/office/powerpoint/2010/main" val="870917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B3016CF-B69C-364B-9278-1AEACB7325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64E6986-CB29-4F40-8B11-233D703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5952221A-D76A-F943-9420-D48B1A88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1F351-05F1-664A-A521-D2503BB594A2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78B57C2-151B-3341-A7D5-F06707ADC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Disk Array Organization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2F9E828-EE89-0E44-AD6F-14BF05872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Several disks are grouped  into a single logical unit.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53254" name="AutoShape 4" descr="Light downward diagonal">
            <a:extLst>
              <a:ext uri="{FF2B5EF4-FFF2-40B4-BE49-F238E27FC236}">
                <a16:creationId xmlns:a16="http://schemas.microsoft.com/office/drawing/2014/main" id="{45875BEA-861E-3848-82F1-93406857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95800"/>
            <a:ext cx="762000" cy="685800"/>
          </a:xfrm>
          <a:prstGeom prst="flowChartMagneticDisk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3255" name="AutoShape 5" descr="Divot">
            <a:extLst>
              <a:ext uri="{FF2B5EF4-FFF2-40B4-BE49-F238E27FC236}">
                <a16:creationId xmlns:a16="http://schemas.microsoft.com/office/drawing/2014/main" id="{3341A680-CA0B-264B-94FF-4A384760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95800"/>
            <a:ext cx="762000" cy="685800"/>
          </a:xfrm>
          <a:prstGeom prst="flowChartMagneticDisk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3256" name="AutoShape 6" descr="10%">
            <a:extLst>
              <a:ext uri="{FF2B5EF4-FFF2-40B4-BE49-F238E27FC236}">
                <a16:creationId xmlns:a16="http://schemas.microsoft.com/office/drawing/2014/main" id="{62033988-0EF4-1246-B88E-78104A492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762000" cy="685800"/>
          </a:xfrm>
          <a:prstGeom prst="flowChartMagneticDisk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9815" name="AutoShape 7">
            <a:extLst>
              <a:ext uri="{FF2B5EF4-FFF2-40B4-BE49-F238E27FC236}">
                <a16:creationId xmlns:a16="http://schemas.microsoft.com/office/drawing/2014/main" id="{DC562119-885D-5943-BBBE-E1EF9B28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95800"/>
            <a:ext cx="762000" cy="6858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16" name="Line 8">
            <a:extLst>
              <a:ext uri="{FF2B5EF4-FFF2-40B4-BE49-F238E27FC236}">
                <a16:creationId xmlns:a16="http://schemas.microsoft.com/office/drawing/2014/main" id="{3216D5D1-1C56-8343-B6ED-8C85E0C50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638800"/>
            <a:ext cx="7239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17" name="Line 9">
            <a:extLst>
              <a:ext uri="{FF2B5EF4-FFF2-40B4-BE49-F238E27FC236}">
                <a16:creationId xmlns:a16="http://schemas.microsoft.com/office/drawing/2014/main" id="{52B2B5DB-A5DD-A04E-ACFE-33542316D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9C616D6B-5E15-4E43-B577-1198F6261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19" name="Line 11">
            <a:extLst>
              <a:ext uri="{FF2B5EF4-FFF2-40B4-BE49-F238E27FC236}">
                <a16:creationId xmlns:a16="http://schemas.microsoft.com/office/drawing/2014/main" id="{D806B278-2503-DA4D-87AD-858CF606A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20" name="Line 12">
            <a:extLst>
              <a:ext uri="{FF2B5EF4-FFF2-40B4-BE49-F238E27FC236}">
                <a16:creationId xmlns:a16="http://schemas.microsoft.com/office/drawing/2014/main" id="{2407C5D9-0D07-5A4F-A244-3A327A590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BAF25525-D81E-BD4D-B5E2-7B3839B5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886200"/>
            <a:ext cx="1330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Disk Array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9F870BC3-EDD7-1D48-B620-859AA548D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563880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Controller Bus</a:t>
            </a:r>
          </a:p>
        </p:txBody>
      </p:sp>
      <p:sp>
        <p:nvSpPr>
          <p:cNvPr id="119827" name="Rectangle 19">
            <a:extLst>
              <a:ext uri="{FF2B5EF4-FFF2-40B4-BE49-F238E27FC236}">
                <a16:creationId xmlns:a16="http://schemas.microsoft.com/office/drawing/2014/main" id="{EA09FCE9-D2F0-6A46-B67D-44AA9546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28" name="Line 20">
            <a:extLst>
              <a:ext uri="{FF2B5EF4-FFF2-40B4-BE49-F238E27FC236}">
                <a16:creationId xmlns:a16="http://schemas.microsoft.com/office/drawing/2014/main" id="{304D77C0-BA8A-B246-9E8B-6262AC56F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962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29" name="Line 21">
            <a:extLst>
              <a:ext uri="{FF2B5EF4-FFF2-40B4-BE49-F238E27FC236}">
                <a16:creationId xmlns:a16="http://schemas.microsoft.com/office/drawing/2014/main" id="{0F34B17D-569C-0141-92A9-A283C3E0C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438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30" name="Line 22">
            <a:extLst>
              <a:ext uri="{FF2B5EF4-FFF2-40B4-BE49-F238E27FC236}">
                <a16:creationId xmlns:a16="http://schemas.microsoft.com/office/drawing/2014/main" id="{AB00A124-ED37-124E-803A-440C38337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662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31" name="Text Box 23">
            <a:extLst>
              <a:ext uri="{FF2B5EF4-FFF2-40B4-BE49-F238E27FC236}">
                <a16:creationId xmlns:a16="http://schemas.microsoft.com/office/drawing/2014/main" id="{D8308EA6-E312-234A-8888-A07D4004D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429001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latin typeface="Arial" charset="0"/>
              </a:rPr>
              <a:t>Controller</a:t>
            </a:r>
          </a:p>
        </p:txBody>
      </p:sp>
      <p:sp>
        <p:nvSpPr>
          <p:cNvPr id="119832" name="Text Box 24">
            <a:extLst>
              <a:ext uri="{FF2B5EF4-FFF2-40B4-BE49-F238E27FC236}">
                <a16:creationId xmlns:a16="http://schemas.microsoft.com/office/drawing/2014/main" id="{0FF640DD-CB79-D44A-A442-1B0BD3C00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14" y="2526269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charset="0"/>
              </a:rPr>
              <a:t>System Bus</a:t>
            </a:r>
          </a:p>
        </p:txBody>
      </p:sp>
      <p:sp>
        <p:nvSpPr>
          <p:cNvPr id="119834" name="Rectangle 26">
            <a:extLst>
              <a:ext uri="{FF2B5EF4-FFF2-40B4-BE49-F238E27FC236}">
                <a16:creationId xmlns:a16="http://schemas.microsoft.com/office/drawing/2014/main" id="{4E9FB79C-5C2C-5445-AF7E-74F7AFFD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36" name="Rectangle 28">
            <a:extLst>
              <a:ext uri="{FF2B5EF4-FFF2-40B4-BE49-F238E27FC236}">
                <a16:creationId xmlns:a16="http://schemas.microsoft.com/office/drawing/2014/main" id="{D19E7CA6-A005-4443-97E9-1F2A88CB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6A903DD6-4342-314F-8FFA-0708E30798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438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A78BE189-F326-9C49-828B-7AB96E03B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438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9839" name="Text Box 31">
            <a:extLst>
              <a:ext uri="{FF2B5EF4-FFF2-40B4-BE49-F238E27FC236}">
                <a16:creationId xmlns:a16="http://schemas.microsoft.com/office/drawing/2014/main" id="{4A58AA47-5E27-DA4A-96AF-9E455492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33528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CPU</a:t>
            </a:r>
          </a:p>
        </p:txBody>
      </p:sp>
      <p:sp>
        <p:nvSpPr>
          <p:cNvPr id="119840" name="Text Box 32">
            <a:extLst>
              <a:ext uri="{FF2B5EF4-FFF2-40B4-BE49-F238E27FC236}">
                <a16:creationId xmlns:a16="http://schemas.microsoft.com/office/drawing/2014/main" id="{5E19A993-C9EB-7A40-B794-FB0A31B4F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33528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Memory</a:t>
            </a:r>
          </a:p>
        </p:txBody>
      </p:sp>
      <p:sp>
        <p:nvSpPr>
          <p:cNvPr id="119843" name="Rectangle 35">
            <a:extLst>
              <a:ext uri="{FF2B5EF4-FFF2-40B4-BE49-F238E27FC236}">
                <a16:creationId xmlns:a16="http://schemas.microsoft.com/office/drawing/2014/main" id="{3656EC0A-95BB-224D-82BD-F8B2050D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7924800" cy="17526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0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4DAD-4FBB-8546-9281-11753D7838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0C67-928A-0849-9ADE-187D4E62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FE93-A046-524D-ADC1-0939BD7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E5E2E-1B90-6C45-A605-0C504B39339A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9B7B2829-41A4-BC4D-8B61-0083669A3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Disk Striping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77116285-8C48-9243-901F-B8B963882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Disk Striping is a mechanism to </a:t>
            </a:r>
            <a:r>
              <a:rPr lang="en-US" altLang="en-US" b="1" dirty="0"/>
              <a:t>divide</a:t>
            </a:r>
            <a:r>
              <a:rPr lang="en-US" altLang="en-US" dirty="0"/>
              <a:t> the data in a file into segments that are </a:t>
            </a:r>
            <a:r>
              <a:rPr lang="en-US" altLang="en-US" b="1" dirty="0"/>
              <a:t>scattered</a:t>
            </a:r>
            <a:r>
              <a:rPr lang="en-US" altLang="en-US" dirty="0"/>
              <a:t> over the disks of the disk array.</a:t>
            </a:r>
          </a:p>
          <a:p>
            <a:pPr eaLnBrk="1" hangingPunct="1">
              <a:defRPr/>
            </a:pPr>
            <a:r>
              <a:rPr lang="en-US" altLang="en-US" dirty="0"/>
              <a:t>The minimum size of a segment is 1 bit, in which case each data block must be read from several disks to extract the appropriate bits.</a:t>
            </a:r>
          </a:p>
          <a:p>
            <a:pPr lvl="1" eaLnBrk="1" hangingPunct="1">
              <a:defRPr/>
            </a:pPr>
            <a:r>
              <a:rPr lang="en-US" altLang="en-US" dirty="0"/>
              <a:t>The drawback of this approach is the overhead of managing data at the level of bits.</a:t>
            </a:r>
          </a:p>
          <a:p>
            <a:pPr eaLnBrk="1" hangingPunct="1">
              <a:defRPr/>
            </a:pPr>
            <a:r>
              <a:rPr lang="en-US" altLang="en-US" dirty="0"/>
              <a:t>Better approach is to have a striping unit of 1 disk block!</a:t>
            </a:r>
          </a:p>
          <a:p>
            <a:pPr lvl="1" eaLnBrk="1" hangingPunct="1">
              <a:defRPr/>
            </a:pPr>
            <a:r>
              <a:rPr lang="en-US" altLang="en-US" dirty="0"/>
              <a:t>Sequential I/O can be run parallel since block can be fetched in parallel from the disks.</a:t>
            </a:r>
          </a:p>
        </p:txBody>
      </p:sp>
    </p:spTree>
    <p:extLst>
      <p:ext uri="{BB962C8B-B14F-4D97-AF65-F5344CB8AC3E}">
        <p14:creationId xmlns:p14="http://schemas.microsoft.com/office/powerpoint/2010/main" val="789704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A8E43A98-F704-B445-BA29-2ED6AF40B6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CC03CEB5-6EE2-CC4C-AB21-CF614D67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660A3EB-FA93-8647-8700-AA40F2D6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EC536-EB3D-BE47-A98D-2C439A299673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3E2E4185-5DA1-5847-8C8D-B3A4F6E0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Disk Striping – Block sized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D5538CC-0BC8-A240-A8C3-1BC299032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Disk Striping can be  used to partition the data in a file into equal-sized segments of a block size that are distributed over the disk array.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57350" name="AutoShape 10" descr="Light downward diagonal">
            <a:extLst>
              <a:ext uri="{FF2B5EF4-FFF2-40B4-BE49-F238E27FC236}">
                <a16:creationId xmlns:a16="http://schemas.microsoft.com/office/drawing/2014/main" id="{1CAADB0D-13AD-8E4D-907D-B80FD1B5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762000" cy="685800"/>
          </a:xfrm>
          <a:prstGeom prst="flowChartMagneticDisk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7351" name="AutoShape 11" descr="Divot">
            <a:extLst>
              <a:ext uri="{FF2B5EF4-FFF2-40B4-BE49-F238E27FC236}">
                <a16:creationId xmlns:a16="http://schemas.microsoft.com/office/drawing/2014/main" id="{B96F2EC8-1129-3847-BA9B-00113167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762000" cy="685800"/>
          </a:xfrm>
          <a:prstGeom prst="flowChartMagneticDisk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7352" name="AutoShape 12" descr="10%">
            <a:extLst>
              <a:ext uri="{FF2B5EF4-FFF2-40B4-BE49-F238E27FC236}">
                <a16:creationId xmlns:a16="http://schemas.microsoft.com/office/drawing/2014/main" id="{B5B56D28-B70D-7A44-90DA-84B1F22C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762000" cy="685800"/>
          </a:xfrm>
          <a:prstGeom prst="flowChartMagneticDisk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8797" name="AutoShape 13">
            <a:extLst>
              <a:ext uri="{FF2B5EF4-FFF2-40B4-BE49-F238E27FC236}">
                <a16:creationId xmlns:a16="http://schemas.microsoft.com/office/drawing/2014/main" id="{735B1488-D237-3047-AE8B-5CAED30E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762000" cy="6858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5BCC02B2-B656-DE43-9D8B-ACF80BF2A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410200"/>
            <a:ext cx="655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C5D08E1E-1306-1741-9A7D-C737C3785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95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00" name="Line 16">
            <a:extLst>
              <a:ext uri="{FF2B5EF4-FFF2-40B4-BE49-F238E27FC236}">
                <a16:creationId xmlns:a16="http://schemas.microsoft.com/office/drawing/2014/main" id="{19F401E8-9574-6949-82D5-748CC5693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5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01" name="Line 17">
            <a:extLst>
              <a:ext uri="{FF2B5EF4-FFF2-40B4-BE49-F238E27FC236}">
                <a16:creationId xmlns:a16="http://schemas.microsoft.com/office/drawing/2014/main" id="{C73477D7-411C-3E47-BA0E-88DD9CD0B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5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02" name="Line 18">
            <a:extLst>
              <a:ext uri="{FF2B5EF4-FFF2-40B4-BE49-F238E27FC236}">
                <a16:creationId xmlns:a16="http://schemas.microsoft.com/office/drawing/2014/main" id="{5D5137DA-B0FD-6D4D-B364-B033ADB4F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95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03" name="Text Box 19">
            <a:extLst>
              <a:ext uri="{FF2B5EF4-FFF2-40B4-BE49-F238E27FC236}">
                <a16:creationId xmlns:a16="http://schemas.microsoft.com/office/drawing/2014/main" id="{88292F3F-E1C0-6349-8E61-DA6FCC48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4114800"/>
            <a:ext cx="123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Disk Array</a:t>
            </a:r>
          </a:p>
        </p:txBody>
      </p:sp>
      <p:sp>
        <p:nvSpPr>
          <p:cNvPr id="118804" name="Text Box 20">
            <a:extLst>
              <a:ext uri="{FF2B5EF4-FFF2-40B4-BE49-F238E27FC236}">
                <a16:creationId xmlns:a16="http://schemas.microsoft.com/office/drawing/2014/main" id="{C410BF8B-CD9A-6246-817B-937EB299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41020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Controller Bus</a:t>
            </a:r>
          </a:p>
        </p:txBody>
      </p:sp>
      <p:sp>
        <p:nvSpPr>
          <p:cNvPr id="57361" name="Rectangle 21" descr="Light downward diagonal">
            <a:extLst>
              <a:ext uri="{FF2B5EF4-FFF2-40B4-BE49-F238E27FC236}">
                <a16:creationId xmlns:a16="http://schemas.microsoft.com/office/drawing/2014/main" id="{7643D069-672B-DF4D-96A6-F55EC82F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9144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86A3C30B-6557-CB4F-8FF0-8058B3D0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8956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7363" name="Rectangle 23" descr="Divot">
            <a:extLst>
              <a:ext uri="{FF2B5EF4-FFF2-40B4-BE49-F238E27FC236}">
                <a16:creationId xmlns:a16="http://schemas.microsoft.com/office/drawing/2014/main" id="{D6DB9C1E-4C50-334C-9518-7ED7A73C1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914400" cy="533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7364" name="Rectangle 24" descr="10%">
            <a:extLst>
              <a:ext uri="{FF2B5EF4-FFF2-40B4-BE49-F238E27FC236}">
                <a16:creationId xmlns:a16="http://schemas.microsoft.com/office/drawing/2014/main" id="{7ACE680E-C5F6-B84B-B2F2-7B92C4FC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95600"/>
            <a:ext cx="914400" cy="533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8809" name="Text Box 25">
            <a:extLst>
              <a:ext uri="{FF2B5EF4-FFF2-40B4-BE49-F238E27FC236}">
                <a16:creationId xmlns:a16="http://schemas.microsoft.com/office/drawing/2014/main" id="{2DB2D78E-F9D5-BE4F-966E-503EA6C1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900" y="3267670"/>
            <a:ext cx="8643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charset="0"/>
              </a:rPr>
              <a:t>File </a:t>
            </a:r>
          </a:p>
          <a:p>
            <a:pPr eaLnBrk="1" hangingPunct="1">
              <a:defRPr/>
            </a:pPr>
            <a:r>
              <a:rPr lang="en-US" altLang="en-US" dirty="0">
                <a:latin typeface="Arial" charset="0"/>
              </a:rPr>
              <a:t>Disk</a:t>
            </a:r>
          </a:p>
          <a:p>
            <a:pPr eaLnBrk="1" hangingPunct="1">
              <a:defRPr/>
            </a:pPr>
            <a:r>
              <a:rPr lang="en-US" altLang="en-US" dirty="0">
                <a:latin typeface="Arial" charset="0"/>
              </a:rPr>
              <a:t>Blocks</a:t>
            </a:r>
          </a:p>
        </p:txBody>
      </p:sp>
      <p:sp>
        <p:nvSpPr>
          <p:cNvPr id="118810" name="Line 26">
            <a:extLst>
              <a:ext uri="{FF2B5EF4-FFF2-40B4-BE49-F238E27FC236}">
                <a16:creationId xmlns:a16="http://schemas.microsoft.com/office/drawing/2014/main" id="{51E2BD90-A084-8D49-B414-197E590B0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00400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11" name="Line 27">
            <a:extLst>
              <a:ext uri="{FF2B5EF4-FFF2-40B4-BE49-F238E27FC236}">
                <a16:creationId xmlns:a16="http://schemas.microsoft.com/office/drawing/2014/main" id="{A69DB254-585E-234C-851D-38BABF13A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505200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3DB15E2F-52BA-C141-B6FC-20EDB3160A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052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5E4EA509-F480-B64E-9798-3A4FD01B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052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26E6C4BF-325D-354B-AFB2-9A8724A6B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93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0716-4274-F346-A8B3-BD97E5817B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D23C-D58F-9244-9D39-D869C970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019D-29C7-E142-B87C-A494E220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7F6E9-787D-C348-8FD5-7EDFE461FBFD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674A7BAF-DCEE-6244-B710-4D0567D1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Data Allocation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D497D81-E1DC-C145-AAA6-1A9F2246D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Data is partitioned into equal sized segments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Striping unit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Each segment is stored on a different disk of the arrays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Typically, round-robin algorithm is used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If we have n disks, then block </a:t>
            </a:r>
            <a:r>
              <a:rPr lang="en-US" altLang="en-US" dirty="0" err="1"/>
              <a:t>i</a:t>
            </a:r>
            <a:r>
              <a:rPr lang="en-US" altLang="en-US" dirty="0"/>
              <a:t> is stored at disk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err="1"/>
              <a:t>i</a:t>
            </a:r>
            <a:r>
              <a:rPr lang="en-US" altLang="en-US" dirty="0"/>
              <a:t> mod 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Example: Array of 5 disks, and file of 1MB with a 4KB Striping unit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Disk 0: gets blocks: 0, 5, 10, 15, 20,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Disk 1: gets blocks: 1, 6, 11, 16, 21,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Disk 2: gets blocks: 2, 7, 12, 17, 22,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642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75BA-B30C-BE45-A0EF-31EE8BEC39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3732-4CC6-E348-9D34-468A0211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B18F-4E85-7545-A328-5A46EB7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E6176-11E5-2349-838E-A43ED2A3848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1351EE9F-E516-B84F-8B75-BACD59B1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Storage in Modern Computers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32C1D3BD-CF98-CF40-BE35-359685272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41105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Storage can be classified into two categories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Volatile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Non-Volatile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Volatile is fast, expensive, limited in size and lost if computer is turned off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CPU Cache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Main Memory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Non-volatile is cheaper, slower, with higher capacity and persistent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Solid State Disks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Magnetic Disks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Flash  Disks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Optical Disks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271519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AE62-CBD7-0247-B1AA-028F8E7399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27CC-319B-624C-8FD9-5D650DC6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98F5-AB2F-4A4F-99EE-8BAD5292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E2DD-BD1E-CC49-9332-9C2D829E86D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909E0A24-7BF8-984E-9717-E4EA9B73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Benefits of Striping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6D10456-1976-6A4D-99F6-A2F2BDE61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/>
              <a:t>With Striping we can access data blocks in parallel!</a:t>
            </a:r>
          </a:p>
          <a:p>
            <a:pPr lvl="1" eaLnBrk="1" hangingPunct="1">
              <a:defRPr/>
            </a:pPr>
            <a:r>
              <a:rPr lang="en-US" altLang="en-US"/>
              <a:t>issue a request to the proper disks to get the blocks</a:t>
            </a:r>
          </a:p>
          <a:p>
            <a:pPr eaLnBrk="1" hangingPunct="1">
              <a:defRPr/>
            </a:pPr>
            <a:r>
              <a:rPr lang="en-US" altLang="en-US"/>
              <a:t>For example, suppose we have a 5-disk array with 4KB striping and disk blocks. Let F be a 1MB file. If we need to access partition 0, 11, 22, 23, then we need to ask:</a:t>
            </a:r>
          </a:p>
          <a:p>
            <a:pPr lvl="1" eaLnBrk="1" hangingPunct="1">
              <a:defRPr/>
            </a:pPr>
            <a:r>
              <a:rPr lang="en-US" altLang="en-US"/>
              <a:t>Disk 0 for partition 0 at time t0</a:t>
            </a:r>
          </a:p>
          <a:p>
            <a:pPr lvl="1" eaLnBrk="1" hangingPunct="1">
              <a:defRPr/>
            </a:pPr>
            <a:r>
              <a:rPr lang="en-US" altLang="en-US"/>
              <a:t>Disk 1 for partition 11 at time t0</a:t>
            </a:r>
          </a:p>
          <a:p>
            <a:pPr lvl="1" eaLnBrk="1" hangingPunct="1">
              <a:defRPr/>
            </a:pPr>
            <a:r>
              <a:rPr lang="en-US" altLang="en-US"/>
              <a:t>Disk 2 for partition 22 at time t0</a:t>
            </a:r>
          </a:p>
          <a:p>
            <a:pPr lvl="1" eaLnBrk="1" hangingPunct="1">
              <a:defRPr/>
            </a:pPr>
            <a:r>
              <a:rPr lang="en-US" altLang="en-US"/>
              <a:t>Disk 3 for partition 23 at time t0</a:t>
            </a:r>
          </a:p>
          <a:p>
            <a:pPr eaLnBrk="1" hangingPunct="1">
              <a:defRPr/>
            </a:pPr>
            <a:r>
              <a:rPr lang="en-US" altLang="en-US"/>
              <a:t>All these requests are issued by the DBMS and are serviced concurrently by the disk array!</a:t>
            </a:r>
          </a:p>
        </p:txBody>
      </p:sp>
    </p:spTree>
    <p:extLst>
      <p:ext uri="{BB962C8B-B14F-4D97-AF65-F5344CB8AC3E}">
        <p14:creationId xmlns:p14="http://schemas.microsoft.com/office/powerpoint/2010/main" val="36452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18F69A12-9772-F34D-9C9B-8DF5AA90C0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A184DC87-24CF-B943-A0F7-4F188966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8685D583-1302-864D-97C3-7B3BE8A8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3755C-7EF3-5E45-BFEB-9C1D1579AA5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4C706FD6-47DA-1F4E-989D-1A693C957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Single Disk Time Line</a:t>
            </a:r>
          </a:p>
        </p:txBody>
      </p:sp>
      <p:sp>
        <p:nvSpPr>
          <p:cNvPr id="124931" name="Line 3">
            <a:extLst>
              <a:ext uri="{FF2B5EF4-FFF2-40B4-BE49-F238E27FC236}">
                <a16:creationId xmlns:a16="http://schemas.microsoft.com/office/drawing/2014/main" id="{53E68A48-9323-BA48-A793-DB2BF4471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38400"/>
            <a:ext cx="830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932" name="Line 4">
            <a:extLst>
              <a:ext uri="{FF2B5EF4-FFF2-40B4-BE49-F238E27FC236}">
                <a16:creationId xmlns:a16="http://schemas.microsoft.com/office/drawing/2014/main" id="{BC5F544C-C45E-C94D-B40E-F118E4809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4384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6FF6FCDF-E4AC-3547-AAC2-2AFA16336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t0</a:t>
            </a:r>
          </a:p>
        </p:txBody>
      </p:sp>
      <p:sp>
        <p:nvSpPr>
          <p:cNvPr id="63496" name="Rectangle 6" descr="Light downward diagonal">
            <a:extLst>
              <a:ext uri="{FF2B5EF4-FFF2-40B4-BE49-F238E27FC236}">
                <a16:creationId xmlns:a16="http://schemas.microsoft.com/office/drawing/2014/main" id="{24D752D1-E691-ED4E-87F0-469B19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0"/>
            <a:ext cx="19050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44F331DE-4AB3-9E43-8051-D1046466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667000"/>
            <a:ext cx="1905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3498" name="Rectangle 8" descr="Divot">
            <a:extLst>
              <a:ext uri="{FF2B5EF4-FFF2-40B4-BE49-F238E27FC236}">
                <a16:creationId xmlns:a16="http://schemas.microsoft.com/office/drawing/2014/main" id="{3FA1FE64-1D99-F741-BAE6-E2A5699D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667000"/>
            <a:ext cx="1905000" cy="3810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3499" name="Rectangle 9" descr="10%">
            <a:extLst>
              <a:ext uri="{FF2B5EF4-FFF2-40B4-BE49-F238E27FC236}">
                <a16:creationId xmlns:a16="http://schemas.microsoft.com/office/drawing/2014/main" id="{C60A79B9-6AE1-3242-8278-83965C5E9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667000"/>
            <a:ext cx="1905000" cy="3810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4938" name="Line 10">
            <a:extLst>
              <a:ext uri="{FF2B5EF4-FFF2-40B4-BE49-F238E27FC236}">
                <a16:creationId xmlns:a16="http://schemas.microsoft.com/office/drawing/2014/main" id="{3B79B5E8-C5EE-FC40-A280-91DDE353D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4384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939" name="Text Box 11">
            <a:extLst>
              <a:ext uri="{FF2B5EF4-FFF2-40B4-BE49-F238E27FC236}">
                <a16:creationId xmlns:a16="http://schemas.microsoft.com/office/drawing/2014/main" id="{B14B5D78-B60D-9A48-8D2D-5928A331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45720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t1</a:t>
            </a:r>
          </a:p>
        </p:txBody>
      </p:sp>
      <p:sp>
        <p:nvSpPr>
          <p:cNvPr id="124940" name="Text Box 12">
            <a:extLst>
              <a:ext uri="{FF2B5EF4-FFF2-40B4-BE49-F238E27FC236}">
                <a16:creationId xmlns:a16="http://schemas.microsoft.com/office/drawing/2014/main" id="{6407B961-40E5-BB45-BD75-BD44B00E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52600"/>
            <a:ext cx="222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Elapsed Clock Time</a:t>
            </a:r>
          </a:p>
        </p:txBody>
      </p:sp>
      <p:sp>
        <p:nvSpPr>
          <p:cNvPr id="124941" name="Text Box 13">
            <a:extLst>
              <a:ext uri="{FF2B5EF4-FFF2-40B4-BE49-F238E27FC236}">
                <a16:creationId xmlns:a16="http://schemas.microsoft.com/office/drawing/2014/main" id="{CB755124-F8C4-5949-8180-C33E9968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1"/>
            <a:ext cx="10438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Read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Request</a:t>
            </a:r>
          </a:p>
        </p:txBody>
      </p:sp>
      <p:sp>
        <p:nvSpPr>
          <p:cNvPr id="124942" name="Line 14">
            <a:extLst>
              <a:ext uri="{FF2B5EF4-FFF2-40B4-BE49-F238E27FC236}">
                <a16:creationId xmlns:a16="http://schemas.microsoft.com/office/drawing/2014/main" id="{FE91E40F-0DB6-B241-9F54-7BF62FC94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943" name="Line 15">
            <a:extLst>
              <a:ext uri="{FF2B5EF4-FFF2-40B4-BE49-F238E27FC236}">
                <a16:creationId xmlns:a16="http://schemas.microsoft.com/office/drawing/2014/main" id="{8C854514-18B0-854E-A709-289C50816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7391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944" name="Text Box 16">
            <a:extLst>
              <a:ext uri="{FF2B5EF4-FFF2-40B4-BE49-F238E27FC236}">
                <a16:creationId xmlns:a16="http://schemas.microsoft.com/office/drawing/2014/main" id="{D25F6B75-380A-864B-8D6D-AEC95684C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16" y="4648200"/>
            <a:ext cx="9541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Disk</a:t>
            </a:r>
          </a:p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Service</a:t>
            </a:r>
          </a:p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Time</a:t>
            </a:r>
          </a:p>
        </p:txBody>
      </p:sp>
      <p:sp>
        <p:nvSpPr>
          <p:cNvPr id="124945" name="Line 17">
            <a:extLst>
              <a:ext uri="{FF2B5EF4-FFF2-40B4-BE49-F238E27FC236}">
                <a16:creationId xmlns:a16="http://schemas.microsoft.com/office/drawing/2014/main" id="{7D3D35D4-530A-454D-A3F8-35EA70FC9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946" name="Text Box 18">
            <a:extLst>
              <a:ext uri="{FF2B5EF4-FFF2-40B4-BE49-F238E27FC236}">
                <a16:creationId xmlns:a16="http://schemas.microsoft.com/office/drawing/2014/main" id="{A6B854ED-E4B4-DC46-BFCE-D760F330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029201"/>
            <a:ext cx="22236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Read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Request Completed</a:t>
            </a:r>
          </a:p>
        </p:txBody>
      </p:sp>
      <p:sp>
        <p:nvSpPr>
          <p:cNvPr id="124947" name="Line 19">
            <a:extLst>
              <a:ext uri="{FF2B5EF4-FFF2-40B4-BE49-F238E27FC236}">
                <a16:creationId xmlns:a16="http://schemas.microsoft.com/office/drawing/2014/main" id="{4C556B87-7463-8142-BC5C-6DE4BF75F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876800"/>
            <a:ext cx="1219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4948" name="Text Box 20">
            <a:extLst>
              <a:ext uri="{FF2B5EF4-FFF2-40B4-BE49-F238E27FC236}">
                <a16:creationId xmlns:a16="http://schemas.microsoft.com/office/drawing/2014/main" id="{FB261ED6-46C7-2342-B502-1BB0DE2F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0</a:t>
            </a:r>
          </a:p>
        </p:txBody>
      </p:sp>
      <p:sp>
        <p:nvSpPr>
          <p:cNvPr id="124949" name="Text Box 21">
            <a:extLst>
              <a:ext uri="{FF2B5EF4-FFF2-40B4-BE49-F238E27FC236}">
                <a16:creationId xmlns:a16="http://schemas.microsoft.com/office/drawing/2014/main" id="{03A7CAC8-BD1B-AD49-AB6C-B1E2A42C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048000"/>
            <a:ext cx="424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11</a:t>
            </a:r>
          </a:p>
        </p:txBody>
      </p:sp>
      <p:sp>
        <p:nvSpPr>
          <p:cNvPr id="124950" name="Text Box 22">
            <a:extLst>
              <a:ext uri="{FF2B5EF4-FFF2-40B4-BE49-F238E27FC236}">
                <a16:creationId xmlns:a16="http://schemas.microsoft.com/office/drawing/2014/main" id="{1169CB9E-6D7F-BB47-9AB5-0607DEF7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0480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22</a:t>
            </a:r>
          </a:p>
        </p:txBody>
      </p:sp>
      <p:sp>
        <p:nvSpPr>
          <p:cNvPr id="124951" name="Text Box 23">
            <a:extLst>
              <a:ext uri="{FF2B5EF4-FFF2-40B4-BE49-F238E27FC236}">
                <a16:creationId xmlns:a16="http://schemas.microsoft.com/office/drawing/2014/main" id="{D540DD79-4B54-224F-B18F-33878F928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0480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56601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83B6F589-A350-0A4F-B28D-A9711803D8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A08F1BCC-3A42-2445-868E-37847B29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A67C411-43DC-064D-8610-F86BEC0E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957EF-9575-F046-AC03-494684F49BB9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287195BA-22FF-4A46-9BA0-C8367FFBC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Striping Time Line</a:t>
            </a:r>
          </a:p>
        </p:txBody>
      </p:sp>
      <p:sp>
        <p:nvSpPr>
          <p:cNvPr id="122884" name="Line 4">
            <a:extLst>
              <a:ext uri="{FF2B5EF4-FFF2-40B4-BE49-F238E27FC236}">
                <a16:creationId xmlns:a16="http://schemas.microsoft.com/office/drawing/2014/main" id="{88C13866-68F0-2A45-8F45-B9FA68A7D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438400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885" name="Line 5">
            <a:extLst>
              <a:ext uri="{FF2B5EF4-FFF2-40B4-BE49-F238E27FC236}">
                <a16:creationId xmlns:a16="http://schemas.microsoft.com/office/drawing/2014/main" id="{65C06B64-676D-524E-B037-8112FB4D7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384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00B99E5F-ED91-484D-9F9B-268E0440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5720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t0</a:t>
            </a:r>
          </a:p>
        </p:txBody>
      </p:sp>
      <p:sp>
        <p:nvSpPr>
          <p:cNvPr id="65544" name="Rectangle 11" descr="Light downward diagonal">
            <a:extLst>
              <a:ext uri="{FF2B5EF4-FFF2-40B4-BE49-F238E27FC236}">
                <a16:creationId xmlns:a16="http://schemas.microsoft.com/office/drawing/2014/main" id="{86EF6C38-EA4C-204A-9B99-7368D601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19050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2893" name="Rectangle 13">
            <a:extLst>
              <a:ext uri="{FF2B5EF4-FFF2-40B4-BE49-F238E27FC236}">
                <a16:creationId xmlns:a16="http://schemas.microsoft.com/office/drawing/2014/main" id="{5FE3206C-4D46-8D4D-AC6F-FD4A3E1F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1905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5546" name="Rectangle 14" descr="Divot">
            <a:extLst>
              <a:ext uri="{FF2B5EF4-FFF2-40B4-BE49-F238E27FC236}">
                <a16:creationId xmlns:a16="http://schemas.microsoft.com/office/drawing/2014/main" id="{4BFE0E61-C378-EF40-B6D5-71C224800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1905000" cy="3810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5547" name="Rectangle 15" descr="10%">
            <a:extLst>
              <a:ext uri="{FF2B5EF4-FFF2-40B4-BE49-F238E27FC236}">
                <a16:creationId xmlns:a16="http://schemas.microsoft.com/office/drawing/2014/main" id="{0F62B4F8-6364-5441-BABE-13F5AFD0D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1905000" cy="3810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2896" name="Line 16">
            <a:extLst>
              <a:ext uri="{FF2B5EF4-FFF2-40B4-BE49-F238E27FC236}">
                <a16:creationId xmlns:a16="http://schemas.microsoft.com/office/drawing/2014/main" id="{FD749114-024C-2B46-B315-D09F1EB57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4384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897" name="Text Box 17">
            <a:extLst>
              <a:ext uri="{FF2B5EF4-FFF2-40B4-BE49-F238E27FC236}">
                <a16:creationId xmlns:a16="http://schemas.microsoft.com/office/drawing/2014/main" id="{DEA7EEDF-7D3E-EC41-BAE0-B8D28B1C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t1</a:t>
            </a:r>
          </a:p>
        </p:txBody>
      </p:sp>
      <p:sp>
        <p:nvSpPr>
          <p:cNvPr id="122898" name="Text Box 18">
            <a:extLst>
              <a:ext uri="{FF2B5EF4-FFF2-40B4-BE49-F238E27FC236}">
                <a16:creationId xmlns:a16="http://schemas.microsoft.com/office/drawing/2014/main" id="{50A2CBBF-E5D8-AC45-971C-4743358F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52600"/>
            <a:ext cx="222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Elapsed Clock Time</a:t>
            </a:r>
          </a:p>
        </p:txBody>
      </p:sp>
      <p:sp>
        <p:nvSpPr>
          <p:cNvPr id="122899" name="Text Box 19">
            <a:extLst>
              <a:ext uri="{FF2B5EF4-FFF2-40B4-BE49-F238E27FC236}">
                <a16:creationId xmlns:a16="http://schemas.microsoft.com/office/drawing/2014/main" id="{08D6FA79-0058-014D-B58E-1F8A4B89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05401"/>
            <a:ext cx="10438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Read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Request</a:t>
            </a:r>
          </a:p>
        </p:txBody>
      </p:sp>
      <p:sp>
        <p:nvSpPr>
          <p:cNvPr id="122900" name="Line 20">
            <a:extLst>
              <a:ext uri="{FF2B5EF4-FFF2-40B4-BE49-F238E27FC236}">
                <a16:creationId xmlns:a16="http://schemas.microsoft.com/office/drawing/2014/main" id="{B41DD9AA-4693-2F48-80C7-6E294AB91B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006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901" name="Line 21">
            <a:extLst>
              <a:ext uri="{FF2B5EF4-FFF2-40B4-BE49-F238E27FC236}">
                <a16:creationId xmlns:a16="http://schemas.microsoft.com/office/drawing/2014/main" id="{9266757D-E0C7-924C-AF1B-DAB440ED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95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902" name="Text Box 22">
            <a:extLst>
              <a:ext uri="{FF2B5EF4-FFF2-40B4-BE49-F238E27FC236}">
                <a16:creationId xmlns:a16="http://schemas.microsoft.com/office/drawing/2014/main" id="{0F89B961-788C-B44D-BE3E-33BB8C347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16" y="4800600"/>
            <a:ext cx="9541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Disk</a:t>
            </a:r>
          </a:p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Service</a:t>
            </a:r>
          </a:p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Time</a:t>
            </a:r>
          </a:p>
        </p:txBody>
      </p:sp>
      <p:sp>
        <p:nvSpPr>
          <p:cNvPr id="122903" name="Line 23">
            <a:extLst>
              <a:ext uri="{FF2B5EF4-FFF2-40B4-BE49-F238E27FC236}">
                <a16:creationId xmlns:a16="http://schemas.microsoft.com/office/drawing/2014/main" id="{A348E640-BE21-7144-A91B-C7D0EF9D6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904" name="Text Box 24">
            <a:extLst>
              <a:ext uri="{FF2B5EF4-FFF2-40B4-BE49-F238E27FC236}">
                <a16:creationId xmlns:a16="http://schemas.microsoft.com/office/drawing/2014/main" id="{DBE6C073-340D-724D-A5CB-E1B00E07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029201"/>
            <a:ext cx="22236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Read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</a:rPr>
              <a:t>Request Completed</a:t>
            </a:r>
          </a:p>
        </p:txBody>
      </p:sp>
      <p:sp>
        <p:nvSpPr>
          <p:cNvPr id="122905" name="Line 25">
            <a:extLst>
              <a:ext uri="{FF2B5EF4-FFF2-40B4-BE49-F238E27FC236}">
                <a16:creationId xmlns:a16="http://schemas.microsoft.com/office/drawing/2014/main" id="{4881547E-C72F-8A43-8DD0-9EEA3EFD5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724400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906" name="Text Box 26">
            <a:extLst>
              <a:ext uri="{FF2B5EF4-FFF2-40B4-BE49-F238E27FC236}">
                <a16:creationId xmlns:a16="http://schemas.microsoft.com/office/drawing/2014/main" id="{D1F00222-7FED-BC41-B1D6-D62D213F3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76600"/>
            <a:ext cx="13773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Parallel I/O</a:t>
            </a:r>
          </a:p>
        </p:txBody>
      </p:sp>
      <p:sp>
        <p:nvSpPr>
          <p:cNvPr id="122907" name="Line 27">
            <a:extLst>
              <a:ext uri="{FF2B5EF4-FFF2-40B4-BE49-F238E27FC236}">
                <a16:creationId xmlns:a16="http://schemas.microsoft.com/office/drawing/2014/main" id="{EA4A51A9-F2A7-8A4C-8A59-D042F028D2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505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3D7A8-5FCB-EF4C-9C75-E10C4D285E67}"/>
              </a:ext>
            </a:extLst>
          </p:cNvPr>
          <p:cNvSpPr txBox="1"/>
          <p:nvPr/>
        </p:nvSpPr>
        <p:spPr>
          <a:xfrm>
            <a:off x="4140843" y="2705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69936-BFE7-9342-8284-334BCBBD7FE3}"/>
              </a:ext>
            </a:extLst>
          </p:cNvPr>
          <p:cNvSpPr txBox="1"/>
          <p:nvPr/>
        </p:nvSpPr>
        <p:spPr>
          <a:xfrm>
            <a:off x="4076270" y="3172615"/>
            <a:ext cx="4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43442-A0D5-B44B-B12A-42D27EF8CA96}"/>
              </a:ext>
            </a:extLst>
          </p:cNvPr>
          <p:cNvSpPr txBox="1"/>
          <p:nvPr/>
        </p:nvSpPr>
        <p:spPr>
          <a:xfrm>
            <a:off x="4082334" y="357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8D9D4-13E0-EA42-B95A-E17E8E2D4778}"/>
              </a:ext>
            </a:extLst>
          </p:cNvPr>
          <p:cNvSpPr txBox="1"/>
          <p:nvPr/>
        </p:nvSpPr>
        <p:spPr>
          <a:xfrm>
            <a:off x="4073122" y="395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895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D330-FEFD-CD4E-8F30-C9B6E611AD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B1B2-59FF-4D43-B910-52DCA983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F533-5C2D-4F43-99E9-DA2A6851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932F5-4057-0143-95C8-32AB2192D000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BF57635-CF98-3848-BCB7-8BA21E6CC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Time access estimates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561156B-AD02-3E41-A18B-58170EF65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/>
              <a:t>Access time: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/>
              <a:t>seek time + rotational delay + transfer time</a:t>
            </a:r>
          </a:p>
          <a:p>
            <a:pPr eaLnBrk="1" hangingPunct="1">
              <a:defRPr/>
            </a:pPr>
            <a:r>
              <a:rPr lang="en-US" altLang="en-US"/>
              <a:t>Disk used independently or in array: IBM Deskstar 14GPX 14.4 GB disk</a:t>
            </a:r>
          </a:p>
          <a:p>
            <a:pPr lvl="1" eaLnBrk="1" hangingPunct="1">
              <a:defRPr/>
            </a:pPr>
            <a:r>
              <a:rPr lang="en-US" altLang="en-US"/>
              <a:t>Seek time: 9.1 milliseconds (msecs)</a:t>
            </a:r>
          </a:p>
          <a:p>
            <a:pPr lvl="1" eaLnBrk="1" hangingPunct="1">
              <a:defRPr/>
            </a:pPr>
            <a:r>
              <a:rPr lang="en-US" altLang="en-US"/>
              <a:t>Rotational delay: 4.15 msecs</a:t>
            </a:r>
          </a:p>
          <a:p>
            <a:pPr lvl="1" eaLnBrk="1" hangingPunct="1">
              <a:defRPr/>
            </a:pPr>
            <a:r>
              <a:rPr lang="en-US" altLang="en-US"/>
              <a:t>Tranfer rate: 13MB/sec</a:t>
            </a:r>
          </a:p>
          <a:p>
            <a:pPr eaLnBrk="1" hangingPunct="1">
              <a:defRPr/>
            </a:pPr>
            <a:r>
              <a:rPr lang="en-US" altLang="en-US"/>
              <a:t>How does striping compares with a single disk?</a:t>
            </a:r>
          </a:p>
          <a:p>
            <a:pPr eaLnBrk="1" hangingPunct="1">
              <a:defRPr/>
            </a:pPr>
            <a:r>
              <a:rPr lang="en-US" altLang="en-US"/>
              <a:t>Scenario: 1disk block(4KB) striping-unit, access to blocks 0, 11, 22, and 23. Disk array has 5 disks</a:t>
            </a:r>
          </a:p>
          <a:p>
            <a:pPr lvl="1" eaLnBrk="1" hangingPunct="1">
              <a:defRPr/>
            </a:pPr>
            <a:r>
              <a:rPr lang="en-US" altLang="en-US"/>
              <a:t>Editorial Note: Looks like an exam problem!</a:t>
            </a:r>
          </a:p>
        </p:txBody>
      </p:sp>
    </p:spTree>
    <p:extLst>
      <p:ext uri="{BB962C8B-B14F-4D97-AF65-F5344CB8AC3E}">
        <p14:creationId xmlns:p14="http://schemas.microsoft.com/office/powerpoint/2010/main" val="120904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539C-E5AD-FA4B-B3FF-6D323151D6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2C43-7DE7-9641-B210-953D79C6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DADF9-8F0D-C743-8DF0-65C68B76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F834E-AD25-0D48-B48A-8122645A22D1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1DCDD9DB-D06B-5F49-84EA-6B99FDD0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Single Disk Access time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CEFED85-81B3-A447-8982-3E4AEE64BB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/>
              <a:t>Total time = sum of time to read each partition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000" u="sng"/>
              <a:t>Time for partition 0</a:t>
            </a:r>
            <a:r>
              <a:rPr lang="en-US" altLang="en-US" sz="200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/>
              <a:t>9.1 msec + 4.15msec + 4KB/(13MB/1sec)*(1MB/1024KB)*(1000msec/1sec) =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/>
              <a:t>9.1 msec + 4.15msec +          0.3 msecs = 13.55 msecs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000" u="sng"/>
              <a:t>Time for partition 11</a:t>
            </a:r>
            <a:r>
              <a:rPr lang="en-US" altLang="en-US" sz="200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/>
              <a:t>9.1 msec + 4.15msec + 4KB/(13MB/1sec)*(1MB/1024KB)*(1000msec/1sec) =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/>
              <a:t>9.1 msec + 4.15msec +          0.3 msecs = 13.55 msecs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C112948-17E3-014B-8DB9-C248EB0577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 u="sng"/>
              <a:t>Time for partition 22</a:t>
            </a:r>
            <a:r>
              <a:rPr lang="en-US" altLang="en-US" sz="200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/>
              <a:t>9.1 msec + 4.15msec + 4KB/(13MB/1sec)*(1MB/1024KB)*(1000msec/1sec) =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/>
              <a:t>9.1 msec + 4.15msec +          0.3 msecs = 13.55 msecs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000" u="sng">
                <a:cs typeface="Arial" panose="020B0604020202020204" pitchFamily="34" charset="0"/>
              </a:rPr>
              <a:t>Time for partition 23</a:t>
            </a:r>
            <a:r>
              <a:rPr lang="en-US" altLang="en-US" sz="2000"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>
                <a:cs typeface="Arial" panose="020B0604020202020204" pitchFamily="34" charset="0"/>
              </a:rPr>
              <a:t>9.1 msec + 4.15msec + 4KB/(13MB/1sec)*(1MB/1024KB)*(1000msec/1sec) =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/>
              <a:t>9.1 msec + 4.15msec +          0.3 msecs = 13.55 msecs</a:t>
            </a:r>
            <a:endParaRPr lang="en-US" altLang="en-US" sz="180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000" b="1">
                <a:cs typeface="Arial" panose="020B0604020202020204" pitchFamily="34" charset="0"/>
              </a:rPr>
              <a:t>Total time</a:t>
            </a:r>
            <a:r>
              <a:rPr lang="en-US" altLang="en-US" sz="2000">
                <a:cs typeface="Arial" panose="020B0604020202020204" pitchFamily="34" charset="0"/>
              </a:rPr>
              <a:t>: 4 * 13.55 msec = 	54.20 msecs</a:t>
            </a:r>
          </a:p>
          <a:p>
            <a:pPr eaLnBrk="1" hangingPunct="1">
              <a:defRPr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87939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CD6D-5703-0E41-A053-FD1104D550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3275-D872-3845-9F09-588C84DF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4665-FBB9-BD40-B234-BF633307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33368-7D9A-9D4F-B755-25895732367F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48A4D0C2-A569-7246-AC59-A441803F6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Striping Access Time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87F1337-ED41-8E4E-9346-4162A4176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1534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/>
              <a:t>Total time: maximum time to complete any read quest.</a:t>
            </a:r>
          </a:p>
          <a:p>
            <a:pPr eaLnBrk="1" hangingPunct="1">
              <a:defRPr/>
            </a:pPr>
            <a:r>
              <a:rPr lang="en-US" altLang="en-US"/>
              <a:t>Following same calculation as in previous slide:</a:t>
            </a:r>
          </a:p>
          <a:p>
            <a:pPr lvl="1" eaLnBrk="1" hangingPunct="1">
              <a:defRPr/>
            </a:pPr>
            <a:r>
              <a:rPr lang="en-US" altLang="en-US" u="sng"/>
              <a:t>Time for partition 0</a:t>
            </a:r>
            <a:r>
              <a:rPr lang="en-US" altLang="en-US"/>
              <a:t>: 13.55 msec</a:t>
            </a:r>
          </a:p>
          <a:p>
            <a:pPr lvl="1" eaLnBrk="1" hangingPunct="1">
              <a:defRPr/>
            </a:pPr>
            <a:r>
              <a:rPr lang="en-US" altLang="en-US" u="sng"/>
              <a:t>Time for partition 11</a:t>
            </a:r>
            <a:r>
              <a:rPr lang="en-US" altLang="en-US"/>
              <a:t>: 13.55 msec</a:t>
            </a:r>
          </a:p>
          <a:p>
            <a:pPr lvl="1" eaLnBrk="1" hangingPunct="1">
              <a:defRPr/>
            </a:pPr>
            <a:r>
              <a:rPr lang="en-US" altLang="en-US" u="sng"/>
              <a:t>Time for partition 22</a:t>
            </a:r>
            <a:r>
              <a:rPr lang="en-US" altLang="en-US"/>
              <a:t>: 13.55 msec</a:t>
            </a:r>
          </a:p>
          <a:p>
            <a:pPr lvl="1" eaLnBrk="1" hangingPunct="1">
              <a:defRPr/>
            </a:pPr>
            <a:r>
              <a:rPr lang="en-US" altLang="en-US" u="sng"/>
              <a:t>Time for partition 23</a:t>
            </a:r>
            <a:r>
              <a:rPr lang="en-US" altLang="en-US"/>
              <a:t>: 13.55 msec</a:t>
            </a:r>
          </a:p>
          <a:p>
            <a:pPr eaLnBrk="1" hangingPunct="1">
              <a:defRPr/>
            </a:pPr>
            <a:r>
              <a:rPr lang="en-US" altLang="en-US"/>
              <a:t>Total time: </a:t>
            </a:r>
          </a:p>
          <a:p>
            <a:pPr lvl="1" eaLnBrk="1" hangingPunct="1">
              <a:defRPr/>
            </a:pPr>
            <a:r>
              <a:rPr lang="en-US" altLang="en-US"/>
              <a:t>max{13.55msec, 13.55msec 13.55msec 13.55msec} = 13.55 msec</a:t>
            </a:r>
          </a:p>
          <a:p>
            <a:pPr eaLnBrk="1" hangingPunct="1">
              <a:defRPr/>
            </a:pPr>
            <a:r>
              <a:rPr lang="en-US" altLang="en-US"/>
              <a:t>In this case, Striping gives us a 4-1 better (4 times) performance because of </a:t>
            </a:r>
            <a:r>
              <a:rPr lang="en-US" altLang="en-US" b="1" u="sng"/>
              <a:t>parallel I/O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422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5C1B-47E8-134F-95D6-F72FDCA1B6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A069D-0CEC-6D40-B4B3-7B8A4528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45A7-F2B0-4440-919F-D5D31B66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3522E-DAB9-CE4C-AE3E-BD65153057C8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34BF1D9-A6AB-2A42-91DB-20CDBA6EC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problem with Striping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9B9BCD8-B571-4844-9ACA-2FD4B86FD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/>
              <a:t>Striping has the advantage of speeding up disk access time.</a:t>
            </a:r>
          </a:p>
          <a:p>
            <a:pPr eaLnBrk="1" hangingPunct="1">
              <a:defRPr/>
            </a:pPr>
            <a:r>
              <a:rPr lang="en-US" altLang="en-US"/>
              <a:t>But the use of a disk array decrease the reliability of the storage system because more disks mean more possible points of failure.</a:t>
            </a:r>
          </a:p>
          <a:p>
            <a:pPr eaLnBrk="1" hangingPunct="1">
              <a:defRPr/>
            </a:pPr>
            <a:r>
              <a:rPr lang="en-US" altLang="en-US"/>
              <a:t>Mean-time-to-failure (MTTF)</a:t>
            </a:r>
          </a:p>
          <a:p>
            <a:pPr lvl="1" eaLnBrk="1" hangingPunct="1">
              <a:defRPr/>
            </a:pPr>
            <a:r>
              <a:rPr lang="en-US" altLang="en-US"/>
              <a:t>Mean time to have the disk fail and lose its data</a:t>
            </a:r>
          </a:p>
          <a:p>
            <a:pPr eaLnBrk="1" hangingPunct="1">
              <a:defRPr/>
            </a:pPr>
            <a:r>
              <a:rPr lang="en-US" altLang="en-US"/>
              <a:t>MTTF is inversely proportional to the number of components in used by the system.</a:t>
            </a:r>
          </a:p>
          <a:p>
            <a:pPr lvl="1" eaLnBrk="1" hangingPunct="1">
              <a:defRPr/>
            </a:pPr>
            <a:r>
              <a:rPr lang="en-US" altLang="en-US"/>
              <a:t>The more we have the more likely they will fall apart!</a:t>
            </a:r>
          </a:p>
        </p:txBody>
      </p:sp>
    </p:spTree>
    <p:extLst>
      <p:ext uri="{BB962C8B-B14F-4D97-AF65-F5344CB8AC3E}">
        <p14:creationId xmlns:p14="http://schemas.microsoft.com/office/powerpoint/2010/main" val="1564731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785A-8919-2348-A94F-D3483CDC14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F6D5C-881B-1E41-8095-57D5BB68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99AC-DDD5-DF48-AD05-2F385618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9613-A1D6-2A42-A382-D9275CCE0CC2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18F6A6F8-4C67-A746-9565-0391067A1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MTTF in disk array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67CF2D07-FEE4-CD4B-91B0-3B305AA84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/>
              <a:t>Suppose we have a single disk with a MTTF of 50,000 hrs (5.7 years).</a:t>
            </a:r>
          </a:p>
          <a:p>
            <a:pPr eaLnBrk="1" hangingPunct="1">
              <a:defRPr/>
            </a:pPr>
            <a:r>
              <a:rPr lang="en-US" altLang="en-US"/>
              <a:t>Then, if we build an array with 50 disks, then the have a MTTF for the array of 50,000/50 = 1000 hrs, or 42 days!, because any disk can fail at any given time with equal probability.</a:t>
            </a:r>
          </a:p>
          <a:p>
            <a:pPr lvl="1" eaLnBrk="1" hangingPunct="1">
              <a:defRPr/>
            </a:pPr>
            <a:r>
              <a:rPr lang="en-US" altLang="en-US"/>
              <a:t>Disk failures are more common when disks are new (bad disk from factory) or old (wear due to usage).</a:t>
            </a:r>
          </a:p>
          <a:p>
            <a:pPr eaLnBrk="1" hangingPunct="1">
              <a:defRPr/>
            </a:pPr>
            <a:r>
              <a:rPr lang="en-US" altLang="en-US"/>
              <a:t>Morale of the story: More does not necessarily means better!</a:t>
            </a:r>
          </a:p>
        </p:txBody>
      </p:sp>
    </p:spTree>
    <p:extLst>
      <p:ext uri="{BB962C8B-B14F-4D97-AF65-F5344CB8AC3E}">
        <p14:creationId xmlns:p14="http://schemas.microsoft.com/office/powerpoint/2010/main" val="225998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4DD2-912D-DB41-B0C8-75A29FAB7D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CADC-BF01-B945-93F4-9165CF7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32C4-6FB4-FF45-8D82-59E498A1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4D9C7-8BA0-994C-A6CF-3161BF167BEA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D828A42D-E7E7-4C4E-A202-A82FB8EEE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Increasing MTTF with redundancy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7F0B6C57-939E-1247-9A02-98A8965BD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We can increase the MTTF in a disk array by storing some redundant information in the disk array.</a:t>
            </a:r>
          </a:p>
          <a:p>
            <a:pPr lvl="1" eaLnBrk="1" hangingPunct="1">
              <a:defRPr/>
            </a:pPr>
            <a:r>
              <a:rPr lang="en-US" altLang="en-US"/>
              <a:t>This information can be used to recover from a disk failure.</a:t>
            </a:r>
          </a:p>
          <a:p>
            <a:pPr eaLnBrk="1" hangingPunct="1">
              <a:defRPr/>
            </a:pPr>
            <a:r>
              <a:rPr lang="en-US" altLang="en-US"/>
              <a:t>This information should be carefully selected so it can be used to reconstruct original data after a failure.</a:t>
            </a:r>
          </a:p>
          <a:p>
            <a:pPr eaLnBrk="1" hangingPunct="1">
              <a:defRPr/>
            </a:pPr>
            <a:r>
              <a:rPr lang="en-US" altLang="en-US"/>
              <a:t>What to store as redundant information?</a:t>
            </a:r>
          </a:p>
          <a:p>
            <a:pPr lvl="1" eaLnBrk="1" hangingPunct="1">
              <a:defRPr/>
            </a:pPr>
            <a:r>
              <a:rPr lang="en-US" altLang="en-US"/>
              <a:t>full data block?</a:t>
            </a:r>
          </a:p>
          <a:p>
            <a:pPr lvl="1" eaLnBrk="1" hangingPunct="1">
              <a:defRPr/>
            </a:pPr>
            <a:r>
              <a:rPr lang="en-US" altLang="en-US"/>
              <a:t>Parity bit for a set of bit locations across the disks</a:t>
            </a:r>
          </a:p>
        </p:txBody>
      </p:sp>
    </p:spTree>
    <p:extLst>
      <p:ext uri="{BB962C8B-B14F-4D97-AF65-F5344CB8AC3E}">
        <p14:creationId xmlns:p14="http://schemas.microsoft.com/office/powerpoint/2010/main" val="2997136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9502-C616-C047-92BC-2563919F3C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DD8D-BF70-F54D-8C9B-F35C0AB6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FCFC-01EA-F44A-9BE0-CDFBAE4E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DA347-9B90-4647-AAAE-2FA7F9B8E7D3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EA3F8EAB-7B75-A240-8F28-AF879CAAA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Storage in Modern Computers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B55FDAC8-A033-F94D-A410-AD478C939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Alternative Nomenclature</a:t>
            </a:r>
          </a:p>
          <a:p>
            <a:pPr lvl="1" eaLnBrk="1" hangingPunct="1">
              <a:defRPr/>
            </a:pPr>
            <a:r>
              <a:rPr lang="en-US" altLang="en-US" dirty="0"/>
              <a:t>Primary Storage</a:t>
            </a:r>
          </a:p>
          <a:p>
            <a:pPr lvl="1" eaLnBrk="1" hangingPunct="1">
              <a:defRPr/>
            </a:pPr>
            <a:r>
              <a:rPr lang="en-US" altLang="en-US" dirty="0"/>
              <a:t>Secondary Storage</a:t>
            </a:r>
          </a:p>
          <a:p>
            <a:pPr lvl="1" eaLnBrk="1" hangingPunct="1">
              <a:defRPr/>
            </a:pPr>
            <a:r>
              <a:rPr lang="en-US" altLang="en-US" dirty="0"/>
              <a:t>Tertiary Storage</a:t>
            </a:r>
          </a:p>
          <a:p>
            <a:pPr eaLnBrk="1" hangingPunct="1">
              <a:defRPr/>
            </a:pPr>
            <a:r>
              <a:rPr lang="en-US" altLang="en-US" dirty="0"/>
              <a:t>Primary Storage</a:t>
            </a:r>
          </a:p>
          <a:p>
            <a:pPr lvl="1" eaLnBrk="1" hangingPunct="1">
              <a:defRPr/>
            </a:pPr>
            <a:r>
              <a:rPr lang="en-US" altLang="en-US" dirty="0"/>
              <a:t>Cache, Main Memory</a:t>
            </a:r>
          </a:p>
          <a:p>
            <a:pPr eaLnBrk="1" hangingPunct="1">
              <a:defRPr/>
            </a:pPr>
            <a:r>
              <a:rPr lang="en-US" altLang="en-US" dirty="0"/>
              <a:t>Secondary Storage </a:t>
            </a:r>
          </a:p>
          <a:p>
            <a:pPr lvl="1" eaLnBrk="1" hangingPunct="1">
              <a:defRPr/>
            </a:pPr>
            <a:r>
              <a:rPr lang="en-US" altLang="en-US" dirty="0"/>
              <a:t>Flash Memory, SSD, Magnetic Disk</a:t>
            </a:r>
          </a:p>
          <a:p>
            <a:pPr eaLnBrk="1" hangingPunct="1">
              <a:defRPr/>
            </a:pPr>
            <a:r>
              <a:rPr lang="en-US" altLang="en-US" dirty="0"/>
              <a:t>Tertiary Storage</a:t>
            </a:r>
          </a:p>
          <a:p>
            <a:pPr lvl="1" eaLnBrk="1" hangingPunct="1">
              <a:defRPr/>
            </a:pPr>
            <a:r>
              <a:rPr lang="en-US" altLang="en-US" dirty="0"/>
              <a:t>Optical Disks, CDs, DVDs, Tape</a:t>
            </a:r>
          </a:p>
        </p:txBody>
      </p:sp>
    </p:spTree>
    <p:extLst>
      <p:ext uri="{BB962C8B-B14F-4D97-AF65-F5344CB8AC3E}">
        <p14:creationId xmlns:p14="http://schemas.microsoft.com/office/powerpoint/2010/main" val="245930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7C45DEA7-2D89-384F-B66E-8B0ED5CC71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EFDD15F-B040-DA46-BD14-AF50D00E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0FFDD9F3-4A34-B447-84A9-62FDA941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EE57-6AA8-2F48-B5CB-3C9FB6F34F71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136211" name="AutoShape 19">
            <a:extLst>
              <a:ext uri="{FF2B5EF4-FFF2-40B4-BE49-F238E27FC236}">
                <a16:creationId xmlns:a16="http://schemas.microsoft.com/office/drawing/2014/main" id="{19372E59-0D34-694D-9C9B-FD6514CF43C5}"/>
              </a:ext>
            </a:extLst>
          </p:cNvPr>
          <p:cNvCxnSpPr>
            <a:cxnSpLocks noChangeShapeType="1"/>
            <a:stCxn id="136199" idx="3"/>
            <a:endCxn id="136198" idx="3"/>
          </p:cNvCxnSpPr>
          <p:nvPr/>
        </p:nvCxnSpPr>
        <p:spPr bwMode="auto">
          <a:xfrm flipV="1">
            <a:off x="5638800" y="4648200"/>
            <a:ext cx="1981200" cy="914400"/>
          </a:xfrm>
          <a:prstGeom prst="curvedConnector3">
            <a:avLst>
              <a:gd name="adj1" fmla="val 111537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10" name="AutoShape 18">
            <a:extLst>
              <a:ext uri="{FF2B5EF4-FFF2-40B4-BE49-F238E27FC236}">
                <a16:creationId xmlns:a16="http://schemas.microsoft.com/office/drawing/2014/main" id="{CEC8BD90-58BE-1841-829A-76EC42D4BF0B}"/>
              </a:ext>
            </a:extLst>
          </p:cNvPr>
          <p:cNvCxnSpPr>
            <a:cxnSpLocks noChangeShapeType="1"/>
            <a:stCxn id="136198" idx="1"/>
            <a:endCxn id="136200" idx="1"/>
          </p:cNvCxnSpPr>
          <p:nvPr/>
        </p:nvCxnSpPr>
        <p:spPr bwMode="auto">
          <a:xfrm rot="10800000" flipH="1" flipV="1">
            <a:off x="4495800" y="4648200"/>
            <a:ext cx="2209800" cy="914400"/>
          </a:xfrm>
          <a:prstGeom prst="curvedConnector3">
            <a:avLst>
              <a:gd name="adj1" fmla="val -10343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F0828C30-1B72-3D4C-8D9B-CA5F03866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Processing of Data by DBMS</a:t>
            </a: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1206DD44-AC98-A247-A86C-B3310381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CACHE</a:t>
            </a:r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80631D99-D86F-9941-BE78-DE411D98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766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MAIN MEMORY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32C8E9B8-B5C8-484D-9BD2-141E44BA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MAGNETIC DISK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B51C6755-17D2-314B-ABB5-569ACE2E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78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TAPE</a:t>
            </a:r>
          </a:p>
        </p:txBody>
      </p:sp>
      <p:sp>
        <p:nvSpPr>
          <p:cNvPr id="136200" name="Rectangle 8">
            <a:extLst>
              <a:ext uri="{FF2B5EF4-FFF2-40B4-BE49-F238E27FC236}">
                <a16:creationId xmlns:a16="http://schemas.microsoft.com/office/drawing/2014/main" id="{891C1178-0E57-6D40-B382-8B6E5708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3124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OPTICAL DISK</a:t>
            </a: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2AA372BC-0507-7645-82A9-73B02474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447800"/>
            <a:ext cx="2819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CPU</a:t>
            </a:r>
          </a:p>
        </p:txBody>
      </p:sp>
      <p:cxnSp>
        <p:nvCxnSpPr>
          <p:cNvPr id="136203" name="AutoShape 11">
            <a:extLst>
              <a:ext uri="{FF2B5EF4-FFF2-40B4-BE49-F238E27FC236}">
                <a16:creationId xmlns:a16="http://schemas.microsoft.com/office/drawing/2014/main" id="{AFF09ED8-F381-B449-AD68-F0E793B86D7C}"/>
              </a:ext>
            </a:extLst>
          </p:cNvPr>
          <p:cNvCxnSpPr>
            <a:cxnSpLocks noChangeShapeType="1"/>
            <a:stCxn id="136201" idx="2"/>
            <a:endCxn id="136196" idx="1"/>
          </p:cNvCxnSpPr>
          <p:nvPr/>
        </p:nvCxnSpPr>
        <p:spPr bwMode="auto">
          <a:xfrm rot="10800000" flipV="1">
            <a:off x="4495800" y="1676400"/>
            <a:ext cx="228600" cy="838200"/>
          </a:xfrm>
          <a:prstGeom prst="curvedConnector3">
            <a:avLst>
              <a:gd name="adj1" fmla="val 2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05" name="AutoShape 13">
            <a:extLst>
              <a:ext uri="{FF2B5EF4-FFF2-40B4-BE49-F238E27FC236}">
                <a16:creationId xmlns:a16="http://schemas.microsoft.com/office/drawing/2014/main" id="{341BE257-7C08-AD42-B2EA-F82E10837A24}"/>
              </a:ext>
            </a:extLst>
          </p:cNvPr>
          <p:cNvCxnSpPr>
            <a:cxnSpLocks noChangeShapeType="1"/>
            <a:stCxn id="136196" idx="1"/>
            <a:endCxn id="136197" idx="1"/>
          </p:cNvCxnSpPr>
          <p:nvPr/>
        </p:nvCxnSpPr>
        <p:spPr bwMode="auto">
          <a:xfrm rot="10800000" flipH="1" flipV="1">
            <a:off x="4495800" y="2514600"/>
            <a:ext cx="1588" cy="1066800"/>
          </a:xfrm>
          <a:prstGeom prst="curvedConnector3">
            <a:avLst>
              <a:gd name="adj1" fmla="val -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06" name="AutoShape 14">
            <a:extLst>
              <a:ext uri="{FF2B5EF4-FFF2-40B4-BE49-F238E27FC236}">
                <a16:creationId xmlns:a16="http://schemas.microsoft.com/office/drawing/2014/main" id="{DBA0C173-D1AE-FE4F-8F63-B60D5B0E6364}"/>
              </a:ext>
            </a:extLst>
          </p:cNvPr>
          <p:cNvCxnSpPr>
            <a:cxnSpLocks noChangeShapeType="1"/>
            <a:stCxn id="136197" idx="1"/>
            <a:endCxn id="136198" idx="1"/>
          </p:cNvCxnSpPr>
          <p:nvPr/>
        </p:nvCxnSpPr>
        <p:spPr bwMode="auto">
          <a:xfrm rot="10800000" flipH="1" flipV="1">
            <a:off x="4495800" y="3581400"/>
            <a:ext cx="1588" cy="1066800"/>
          </a:xfrm>
          <a:prstGeom prst="curvedConnector3">
            <a:avLst>
              <a:gd name="adj1" fmla="val -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07" name="AutoShape 15">
            <a:extLst>
              <a:ext uri="{FF2B5EF4-FFF2-40B4-BE49-F238E27FC236}">
                <a16:creationId xmlns:a16="http://schemas.microsoft.com/office/drawing/2014/main" id="{2AD186CD-FA08-CC41-9A8E-E23EB5D2A515}"/>
              </a:ext>
            </a:extLst>
          </p:cNvPr>
          <p:cNvCxnSpPr>
            <a:cxnSpLocks noChangeShapeType="1"/>
            <a:stCxn id="136198" idx="1"/>
            <a:endCxn id="136199" idx="1"/>
          </p:cNvCxnSpPr>
          <p:nvPr/>
        </p:nvCxnSpPr>
        <p:spPr bwMode="auto">
          <a:xfrm rot="10800000" flipV="1">
            <a:off x="2514600" y="4648200"/>
            <a:ext cx="1981200" cy="914400"/>
          </a:xfrm>
          <a:prstGeom prst="curvedConnector3">
            <a:avLst>
              <a:gd name="adj1" fmla="val 11153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12" name="AutoShape 20">
            <a:extLst>
              <a:ext uri="{FF2B5EF4-FFF2-40B4-BE49-F238E27FC236}">
                <a16:creationId xmlns:a16="http://schemas.microsoft.com/office/drawing/2014/main" id="{95CAC2FF-1297-DC42-9824-31FCE05050FD}"/>
              </a:ext>
            </a:extLst>
          </p:cNvPr>
          <p:cNvCxnSpPr>
            <a:cxnSpLocks noChangeShapeType="1"/>
            <a:stCxn id="136200" idx="3"/>
            <a:endCxn id="136198" idx="3"/>
          </p:cNvCxnSpPr>
          <p:nvPr/>
        </p:nvCxnSpPr>
        <p:spPr bwMode="auto">
          <a:xfrm flipH="1" flipV="1">
            <a:off x="7620000" y="4648200"/>
            <a:ext cx="2209800" cy="914400"/>
          </a:xfrm>
          <a:prstGeom prst="curvedConnector3">
            <a:avLst>
              <a:gd name="adj1" fmla="val -10343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13" name="AutoShape 21">
            <a:extLst>
              <a:ext uri="{FF2B5EF4-FFF2-40B4-BE49-F238E27FC236}">
                <a16:creationId xmlns:a16="http://schemas.microsoft.com/office/drawing/2014/main" id="{9AEF826E-BCD6-8A47-B90D-A877677762E4}"/>
              </a:ext>
            </a:extLst>
          </p:cNvPr>
          <p:cNvCxnSpPr>
            <a:cxnSpLocks noChangeShapeType="1"/>
            <a:stCxn id="136198" idx="3"/>
            <a:endCxn id="136197" idx="3"/>
          </p:cNvCxnSpPr>
          <p:nvPr/>
        </p:nvCxnSpPr>
        <p:spPr bwMode="auto">
          <a:xfrm flipV="1">
            <a:off x="7620000" y="3581400"/>
            <a:ext cx="1588" cy="10668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14" name="AutoShape 22">
            <a:extLst>
              <a:ext uri="{FF2B5EF4-FFF2-40B4-BE49-F238E27FC236}">
                <a16:creationId xmlns:a16="http://schemas.microsoft.com/office/drawing/2014/main" id="{578E99DE-83CD-E44F-8E3D-9D40A75FBA9F}"/>
              </a:ext>
            </a:extLst>
          </p:cNvPr>
          <p:cNvCxnSpPr>
            <a:cxnSpLocks noChangeShapeType="1"/>
            <a:stCxn id="136197" idx="3"/>
            <a:endCxn id="136196" idx="3"/>
          </p:cNvCxnSpPr>
          <p:nvPr/>
        </p:nvCxnSpPr>
        <p:spPr bwMode="auto">
          <a:xfrm flipV="1">
            <a:off x="7620000" y="2514600"/>
            <a:ext cx="1588" cy="10668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215" name="AutoShape 23">
            <a:extLst>
              <a:ext uri="{FF2B5EF4-FFF2-40B4-BE49-F238E27FC236}">
                <a16:creationId xmlns:a16="http://schemas.microsoft.com/office/drawing/2014/main" id="{311D38C3-63A5-AC46-B2C8-CDF26D602EAD}"/>
              </a:ext>
            </a:extLst>
          </p:cNvPr>
          <p:cNvCxnSpPr>
            <a:cxnSpLocks noChangeShapeType="1"/>
            <a:stCxn id="136196" idx="3"/>
            <a:endCxn id="136201" idx="6"/>
          </p:cNvCxnSpPr>
          <p:nvPr/>
        </p:nvCxnSpPr>
        <p:spPr bwMode="auto">
          <a:xfrm flipH="1" flipV="1">
            <a:off x="7543800" y="1676400"/>
            <a:ext cx="76200" cy="838200"/>
          </a:xfrm>
          <a:prstGeom prst="curvedConnector3">
            <a:avLst>
              <a:gd name="adj1" fmla="val -30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216" name="Text Box 24">
            <a:extLst>
              <a:ext uri="{FF2B5EF4-FFF2-40B4-BE49-F238E27FC236}">
                <a16:creationId xmlns:a16="http://schemas.microsoft.com/office/drawing/2014/main" id="{3566930C-0EC2-9244-A861-EF39356F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743201"/>
            <a:ext cx="18614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Request for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Data </a:t>
            </a:r>
          </a:p>
        </p:txBody>
      </p:sp>
      <p:sp>
        <p:nvSpPr>
          <p:cNvPr id="136217" name="Text Box 25">
            <a:extLst>
              <a:ext uri="{FF2B5EF4-FFF2-40B4-BE49-F238E27FC236}">
                <a16:creationId xmlns:a16="http://schemas.microsoft.com/office/drawing/2014/main" id="{62497168-6CBF-EF49-8A3B-3CFEBBA9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667000"/>
            <a:ext cx="15728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75597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CA973A2B-E666-A449-8F34-A4B8EFF7A7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07BCC44-D449-9B4C-A811-5C8232BC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35E7ECBE-0E81-B844-92E6-1763D827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89344-8BC4-444B-ADDF-7428B1C2DC3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829D1326-04EF-7143-95C5-04F18605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Memory Hierarchy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4A7DDFCB-3E59-3D49-A438-03CEAE7DB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002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CACHE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5723AF32-A66B-5145-B260-9D253138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670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MAIN MEMORY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580AB625-6039-3A49-BB63-5AF7F0A36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MAGNETIC DISK</a:t>
            </a:r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id="{60F252D8-5DA6-9748-8C38-82739852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TAPE</a:t>
            </a:r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id="{55BB8F96-FD55-5C4B-89F1-31B0814D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000"/>
            <a:ext cx="3124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latin typeface="Arial" charset="0"/>
              </a:rPr>
              <a:t>OPTICAL DISK</a:t>
            </a:r>
          </a:p>
        </p:txBody>
      </p:sp>
      <p:sp>
        <p:nvSpPr>
          <p:cNvPr id="139287" name="Line 23">
            <a:extLst>
              <a:ext uri="{FF2B5EF4-FFF2-40B4-BE49-F238E27FC236}">
                <a16:creationId xmlns:a16="http://schemas.microsoft.com/office/drawing/2014/main" id="{23389B7E-FE06-B949-9C86-F660EBA31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752600"/>
            <a:ext cx="0" cy="4191000"/>
          </a:xfrm>
          <a:prstGeom prst="line">
            <a:avLst/>
          </a:prstGeom>
          <a:noFill/>
          <a:ln w="139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9288" name="Text Box 24">
            <a:extLst>
              <a:ext uri="{FF2B5EF4-FFF2-40B4-BE49-F238E27FC236}">
                <a16:creationId xmlns:a16="http://schemas.microsoft.com/office/drawing/2014/main" id="{C0B2817E-80C3-224C-93EB-43813881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67000"/>
            <a:ext cx="1503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Price &amp;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Speed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increases</a:t>
            </a:r>
          </a:p>
        </p:txBody>
      </p:sp>
      <p:sp>
        <p:nvSpPr>
          <p:cNvPr id="139289" name="Line 25">
            <a:extLst>
              <a:ext uri="{FF2B5EF4-FFF2-40B4-BE49-F238E27FC236}">
                <a16:creationId xmlns:a16="http://schemas.microsoft.com/office/drawing/2014/main" id="{6BEBE97E-5F47-D443-8955-D685FFF61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1752600"/>
            <a:ext cx="0" cy="4191000"/>
          </a:xfrm>
          <a:prstGeom prst="line">
            <a:avLst/>
          </a:prstGeom>
          <a:noFill/>
          <a:ln w="139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9292" name="Text Box 28">
            <a:extLst>
              <a:ext uri="{FF2B5EF4-FFF2-40B4-BE49-F238E27FC236}">
                <a16:creationId xmlns:a16="http://schemas.microsoft.com/office/drawing/2014/main" id="{DA3C5DC3-D3E3-F445-B322-12816C314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2819401"/>
            <a:ext cx="15055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Reliability</a:t>
            </a:r>
          </a:p>
          <a:p>
            <a:pPr eaLnBrk="1" hangingPunct="1">
              <a:defRPr/>
            </a:pPr>
            <a:r>
              <a:rPr lang="en-US" altLang="en-US" sz="2400" dirty="0">
                <a:latin typeface="Arial" charset="0"/>
              </a:rPr>
              <a:t>increases</a:t>
            </a:r>
          </a:p>
        </p:txBody>
      </p:sp>
    </p:spTree>
    <p:extLst>
      <p:ext uri="{BB962C8B-B14F-4D97-AF65-F5344CB8AC3E}">
        <p14:creationId xmlns:p14="http://schemas.microsoft.com/office/powerpoint/2010/main" val="161712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5C8D-BA10-D540-8821-BA03D03D08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D3A32-CD96-8C45-8FE4-66331444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7666-AC2E-4D42-95A5-91BF609C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132CF-B2C2-F848-BAC4-354C50081EDB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BD3DDD2-EECE-1E48-A7AC-92928FF2A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DBMS and Storage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DAE4720-7296-4B4E-8327-20EF18E2A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DBMS will try to keep frequently used data in memory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Go to disk only when you have to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Primary vs Secondary Storage Performance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If you need to go to tape or optical disk, bring lots of data (e.g. a few dozen or hundred MBs)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Secondary vs Tertiary Storage Performance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Most DBMS use tertiary storage to bring dataset that are big and used on one or few seldom run queries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Ex: Satellite Images, old data from backups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Magnetic or SSD Disk (or simply Disk) is the predominant method for storage in DBMS</a:t>
            </a:r>
          </a:p>
        </p:txBody>
      </p:sp>
    </p:spTree>
    <p:extLst>
      <p:ext uri="{BB962C8B-B14F-4D97-AF65-F5344CB8AC3E}">
        <p14:creationId xmlns:p14="http://schemas.microsoft.com/office/powerpoint/2010/main" val="26815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033F-4066-F442-9C8E-3C1553D4FA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ICOM 5016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6A50-FBBB-384F-B2BA-38FD792F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Manuel Rodriguez Martinez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DF91-4F2C-6847-B67C-2BB5D720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A260-C961-B640-93BF-73D97073B8E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E789D75E-21CC-1446-A34E-B6A698900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Performance in DBMS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A7E9E4B-BAEC-A347-9933-150FC3112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18834"/>
            <a:ext cx="10515600" cy="465812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800" dirty="0"/>
              <a:t>The performance of a DBMS depends on:</a:t>
            </a:r>
          </a:p>
          <a:p>
            <a:pPr lvl="1" eaLnBrk="1" hangingPunct="1">
              <a:defRPr/>
            </a:pPr>
            <a:r>
              <a:rPr lang="en-US" altLang="en-US" sz="2400" dirty="0"/>
              <a:t>CPU usage</a:t>
            </a:r>
          </a:p>
          <a:p>
            <a:pPr lvl="1" eaLnBrk="1" hangingPunct="1">
              <a:defRPr/>
            </a:pPr>
            <a:r>
              <a:rPr lang="en-US" altLang="en-US" sz="2400" dirty="0"/>
              <a:t>I/O usage</a:t>
            </a:r>
          </a:p>
          <a:p>
            <a:pPr lvl="1" eaLnBrk="1" hangingPunct="1">
              <a:defRPr/>
            </a:pPr>
            <a:r>
              <a:rPr lang="en-US" altLang="en-US" sz="2400" dirty="0"/>
              <a:t>Network usage</a:t>
            </a:r>
          </a:p>
          <a:p>
            <a:pPr eaLnBrk="1" hangingPunct="1">
              <a:defRPr/>
            </a:pPr>
            <a:r>
              <a:rPr lang="en-US" altLang="en-US" sz="2800" dirty="0"/>
              <a:t>We shall concentrate on I/O</a:t>
            </a:r>
          </a:p>
          <a:p>
            <a:pPr eaLnBrk="1" hangingPunct="1">
              <a:defRPr/>
            </a:pPr>
            <a:r>
              <a:rPr lang="en-US" altLang="en-US" sz="2800" dirty="0"/>
              <a:t>Disk I/O performance can be defined in terms of:</a:t>
            </a:r>
          </a:p>
          <a:p>
            <a:pPr lvl="1" eaLnBrk="1" hangingPunct="1">
              <a:defRPr/>
            </a:pPr>
            <a:r>
              <a:rPr lang="en-US" altLang="en-US" sz="2400" b="1" dirty="0"/>
              <a:t>Resource usage time</a:t>
            </a:r>
            <a:r>
              <a:rPr lang="en-US" altLang="en-US" sz="2400" dirty="0"/>
              <a:t>: time using the disk</a:t>
            </a:r>
          </a:p>
          <a:p>
            <a:pPr lvl="1" eaLnBrk="1" hangingPunct="1">
              <a:defRPr/>
            </a:pPr>
            <a:r>
              <a:rPr lang="en-US" altLang="en-US" sz="2400" b="1" dirty="0"/>
              <a:t>Response time</a:t>
            </a:r>
            <a:r>
              <a:rPr lang="en-US" altLang="en-US" sz="2400" dirty="0"/>
              <a:t>: wall-clock time to complete the query </a:t>
            </a:r>
          </a:p>
          <a:p>
            <a:pPr lvl="1" eaLnBrk="1" hangingPunct="1">
              <a:defRPr/>
            </a:pPr>
            <a:r>
              <a:rPr lang="en-US" altLang="en-US" sz="2400" b="1" dirty="0"/>
              <a:t>Number of I/</a:t>
            </a:r>
            <a:r>
              <a:rPr lang="en-US" altLang="en-US" sz="2400" b="1" dirty="0" err="1"/>
              <a:t>Os</a:t>
            </a:r>
            <a:r>
              <a:rPr lang="en-US" altLang="en-US" sz="2400" dirty="0"/>
              <a:t>: number of times an I/O operation is performed</a:t>
            </a:r>
          </a:p>
          <a:p>
            <a:pPr eaLnBrk="1" hangingPunct="1">
              <a:defRPr/>
            </a:pPr>
            <a:r>
              <a:rPr lang="en-US" altLang="en-US" sz="2800" dirty="0"/>
              <a:t>Parallel I/O – bringing data from various disk simultaneously </a:t>
            </a:r>
          </a:p>
          <a:p>
            <a:pPr lvl="1" eaLnBrk="1" hangingPunct="1">
              <a:defRPr/>
            </a:pPr>
            <a:r>
              <a:rPr lang="en-US" altLang="en-US" sz="2400" dirty="0"/>
              <a:t>Response time &lt;&gt; Resource usage time</a:t>
            </a:r>
          </a:p>
          <a:p>
            <a:pPr lvl="1" eaLnBrk="1" hangingPunct="1">
              <a:defRPr/>
            </a:pPr>
            <a:r>
              <a:rPr lang="en-US" altLang="en-US" sz="2400" dirty="0"/>
              <a:t>In this case usually Response time &lt;&lt; Resource usage time</a:t>
            </a:r>
          </a:p>
        </p:txBody>
      </p:sp>
    </p:spTree>
    <p:extLst>
      <p:ext uri="{BB962C8B-B14F-4D97-AF65-F5344CB8AC3E}">
        <p14:creationId xmlns:p14="http://schemas.microsoft.com/office/powerpoint/2010/main" val="157210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054-7A83-224A-A9B6-5CB57845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vs Parallel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DBA87-BC61-0D4A-8B90-6BD40928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EA7A4-6A10-B44A-B82E-AD8ECD70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BEA33AB-98B5-5244-894E-C6A4082C09E9}"/>
              </a:ext>
            </a:extLst>
          </p:cNvPr>
          <p:cNvSpPr/>
          <p:nvPr/>
        </p:nvSpPr>
        <p:spPr>
          <a:xfrm>
            <a:off x="1418491" y="2688125"/>
            <a:ext cx="1676401" cy="132556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455DED1-824F-A641-A376-E9EDDA10F56B}"/>
              </a:ext>
            </a:extLst>
          </p:cNvPr>
          <p:cNvSpPr/>
          <p:nvPr/>
        </p:nvSpPr>
        <p:spPr>
          <a:xfrm>
            <a:off x="5316995" y="2675895"/>
            <a:ext cx="1676401" cy="132556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6E4A280-B5D5-CC47-8BD6-8F70B37BCA29}"/>
              </a:ext>
            </a:extLst>
          </p:cNvPr>
          <p:cNvSpPr/>
          <p:nvPr/>
        </p:nvSpPr>
        <p:spPr>
          <a:xfrm>
            <a:off x="7661609" y="2675895"/>
            <a:ext cx="1676401" cy="132556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F0B89FC-CDBA-CB41-9749-270D67E96490}"/>
              </a:ext>
            </a:extLst>
          </p:cNvPr>
          <p:cNvSpPr/>
          <p:nvPr/>
        </p:nvSpPr>
        <p:spPr>
          <a:xfrm>
            <a:off x="9900718" y="2695555"/>
            <a:ext cx="1676401" cy="132556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5359F-ED6C-724D-8B1B-9B97A4407A40}"/>
              </a:ext>
            </a:extLst>
          </p:cNvPr>
          <p:cNvSpPr txBox="1"/>
          <p:nvPr/>
        </p:nvSpPr>
        <p:spPr>
          <a:xfrm>
            <a:off x="3295457" y="1416240"/>
            <a:ext cx="560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reading an objects  X takes 10 secs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54A6D-71A3-2249-9293-5AC218786FC0}"/>
              </a:ext>
            </a:extLst>
          </p:cNvPr>
          <p:cNvSpPr txBox="1"/>
          <p:nvPr/>
        </p:nvSpPr>
        <p:spPr>
          <a:xfrm>
            <a:off x="3295457" y="1895678"/>
            <a:ext cx="407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read 3 items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and X</a:t>
            </a:r>
            <a:r>
              <a:rPr lang="en-US" sz="2400" baseline="-25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ADBBD5-2F4A-5743-B2C7-3AD2A2870FA1}"/>
              </a:ext>
            </a:extLst>
          </p:cNvPr>
          <p:cNvSpPr/>
          <p:nvPr/>
        </p:nvSpPr>
        <p:spPr>
          <a:xfrm>
            <a:off x="5902421" y="3291729"/>
            <a:ext cx="38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491EB0-A4C6-8C46-B213-4AA60B02017B}"/>
              </a:ext>
            </a:extLst>
          </p:cNvPr>
          <p:cNvSpPr/>
          <p:nvPr/>
        </p:nvSpPr>
        <p:spPr>
          <a:xfrm>
            <a:off x="8153400" y="3338676"/>
            <a:ext cx="69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596EC9-7663-0943-8230-FFF8D4892EFE}"/>
              </a:ext>
            </a:extLst>
          </p:cNvPr>
          <p:cNvSpPr/>
          <p:nvPr/>
        </p:nvSpPr>
        <p:spPr>
          <a:xfrm>
            <a:off x="10490841" y="3298236"/>
            <a:ext cx="745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7A8F2-0BE2-5246-9373-EFE7D4D1D0A7}"/>
              </a:ext>
            </a:extLst>
          </p:cNvPr>
          <p:cNvSpPr/>
          <p:nvPr/>
        </p:nvSpPr>
        <p:spPr>
          <a:xfrm>
            <a:off x="1690016" y="3349476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, X</a:t>
            </a:r>
            <a:r>
              <a:rPr lang="en-US" baseline="-25000" dirty="0"/>
              <a:t>2 </a:t>
            </a:r>
            <a:r>
              <a:rPr lang="en-US" dirty="0"/>
              <a:t> , 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B7D31-4899-4941-91E3-C5557D39353E}"/>
              </a:ext>
            </a:extLst>
          </p:cNvPr>
          <p:cNvSpPr txBox="1"/>
          <p:nvPr/>
        </p:nvSpPr>
        <p:spPr>
          <a:xfrm>
            <a:off x="179455" y="2887811"/>
            <a:ext cx="11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</a:t>
            </a:r>
          </a:p>
          <a:p>
            <a:r>
              <a:rPr lang="en-US" dirty="0"/>
              <a:t> I/O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E9AEE-5275-0F40-9F3F-0EE89D586701}"/>
              </a:ext>
            </a:extLst>
          </p:cNvPr>
          <p:cNvSpPr txBox="1"/>
          <p:nvPr/>
        </p:nvSpPr>
        <p:spPr>
          <a:xfrm>
            <a:off x="4470629" y="2968563"/>
            <a:ext cx="86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</a:t>
            </a:r>
          </a:p>
          <a:p>
            <a:r>
              <a:rPr lang="en-US" dirty="0"/>
              <a:t> I/O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8E8605-D18D-C047-B3C6-501580EEA662}"/>
              </a:ext>
            </a:extLst>
          </p:cNvPr>
          <p:cNvSpPr txBox="1"/>
          <p:nvPr/>
        </p:nvSpPr>
        <p:spPr>
          <a:xfrm>
            <a:off x="1884634" y="40159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50E8E-8A35-F14E-A694-D3D47B110BF5}"/>
              </a:ext>
            </a:extLst>
          </p:cNvPr>
          <p:cNvSpPr txBox="1"/>
          <p:nvPr/>
        </p:nvSpPr>
        <p:spPr>
          <a:xfrm>
            <a:off x="5709350" y="4060440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02D9F-8D2F-C64F-ADAB-13C43A4023DF}"/>
              </a:ext>
            </a:extLst>
          </p:cNvPr>
          <p:cNvSpPr txBox="1"/>
          <p:nvPr/>
        </p:nvSpPr>
        <p:spPr>
          <a:xfrm>
            <a:off x="8087532" y="4039686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321F1-F4A1-A64A-9344-9651D5395814}"/>
              </a:ext>
            </a:extLst>
          </p:cNvPr>
          <p:cNvSpPr txBox="1"/>
          <p:nvPr/>
        </p:nvSpPr>
        <p:spPr>
          <a:xfrm>
            <a:off x="10366861" y="4071755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8811B7-226D-D141-98C8-08527878DC74}"/>
              </a:ext>
            </a:extLst>
          </p:cNvPr>
          <p:cNvSpPr txBox="1"/>
          <p:nvPr/>
        </p:nvSpPr>
        <p:spPr>
          <a:xfrm>
            <a:off x="1357470" y="4795430"/>
            <a:ext cx="206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X1 from Disk 0</a:t>
            </a:r>
          </a:p>
          <a:p>
            <a:r>
              <a:rPr lang="en-US" dirty="0"/>
              <a:t>Read X2 from Disk 0</a:t>
            </a:r>
          </a:p>
          <a:p>
            <a:r>
              <a:rPr lang="en-US" dirty="0"/>
              <a:t>Read X3 from Disk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46D24-3D42-6A4A-9A73-82F19B964F28}"/>
              </a:ext>
            </a:extLst>
          </p:cNvPr>
          <p:cNvSpPr txBox="1"/>
          <p:nvPr/>
        </p:nvSpPr>
        <p:spPr>
          <a:xfrm>
            <a:off x="651347" y="5665631"/>
            <a:ext cx="347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Usage: 3x10secs = 30secs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19417-434F-0B48-9DDF-3C545276F269}"/>
              </a:ext>
            </a:extLst>
          </p:cNvPr>
          <p:cNvSpPr txBox="1"/>
          <p:nvPr/>
        </p:nvSpPr>
        <p:spPr>
          <a:xfrm>
            <a:off x="651347" y="6034963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Wall-clock time : 3x10secs = 30secs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E8935D-40ED-3D40-8A91-FB7C42D33671}"/>
              </a:ext>
            </a:extLst>
          </p:cNvPr>
          <p:cNvSpPr txBox="1"/>
          <p:nvPr/>
        </p:nvSpPr>
        <p:spPr>
          <a:xfrm>
            <a:off x="179455" y="460821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 Sequence: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7D85DA-8F57-B04C-B886-1CB192D4E33E}"/>
              </a:ext>
            </a:extLst>
          </p:cNvPr>
          <p:cNvCxnSpPr/>
          <p:nvPr/>
        </p:nvCxnSpPr>
        <p:spPr>
          <a:xfrm flipH="1">
            <a:off x="4125631" y="2695555"/>
            <a:ext cx="10965" cy="2861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6A25F8-7831-EF48-A965-0A56946001CE}"/>
              </a:ext>
            </a:extLst>
          </p:cNvPr>
          <p:cNvSpPr txBox="1"/>
          <p:nvPr/>
        </p:nvSpPr>
        <p:spPr>
          <a:xfrm>
            <a:off x="5726845" y="4868370"/>
            <a:ext cx="592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X1 from Disk 0, Read X2 from Disk, Read X3 from Disk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82536-65A7-874B-9F1C-57B420CF2AD7}"/>
              </a:ext>
            </a:extLst>
          </p:cNvPr>
          <p:cNvSpPr txBox="1"/>
          <p:nvPr/>
        </p:nvSpPr>
        <p:spPr>
          <a:xfrm>
            <a:off x="5385238" y="5559735"/>
            <a:ext cx="347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Usage: 3x10secs = 30secs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8021-3833-6F49-9D26-9ED83272020D}"/>
              </a:ext>
            </a:extLst>
          </p:cNvPr>
          <p:cNvSpPr txBox="1"/>
          <p:nvPr/>
        </p:nvSpPr>
        <p:spPr>
          <a:xfrm>
            <a:off x="5385238" y="5929067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Wall-clock time : 10secs = 10secs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48A44-48B6-A14E-AE33-A58394D98040}"/>
              </a:ext>
            </a:extLst>
          </p:cNvPr>
          <p:cNvSpPr txBox="1"/>
          <p:nvPr/>
        </p:nvSpPr>
        <p:spPr>
          <a:xfrm>
            <a:off x="4913346" y="450231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 Sequence: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2A664-3432-914E-8232-DB2F29F707FA}"/>
              </a:ext>
            </a:extLst>
          </p:cNvPr>
          <p:cNvSpPr txBox="1"/>
          <p:nvPr/>
        </p:nvSpPr>
        <p:spPr>
          <a:xfrm>
            <a:off x="9527180" y="5491634"/>
            <a:ext cx="21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simultaneously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0A77D2-9BD7-AF48-969F-264F4B9E35FD}"/>
              </a:ext>
            </a:extLst>
          </p:cNvPr>
          <p:cNvCxnSpPr/>
          <p:nvPr/>
        </p:nvCxnSpPr>
        <p:spPr>
          <a:xfrm flipH="1" flipV="1">
            <a:off x="9214338" y="5237702"/>
            <a:ext cx="879231" cy="319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AA6E8A-BF40-414B-B9AB-84888818066F}"/>
              </a:ext>
            </a:extLst>
          </p:cNvPr>
          <p:cNvSpPr txBox="1"/>
          <p:nvPr/>
        </p:nvSpPr>
        <p:spPr>
          <a:xfrm>
            <a:off x="9218425" y="2175380"/>
            <a:ext cx="206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3x times faster</a:t>
            </a:r>
          </a:p>
        </p:txBody>
      </p:sp>
    </p:spTree>
    <p:extLst>
      <p:ext uri="{BB962C8B-B14F-4D97-AF65-F5344CB8AC3E}">
        <p14:creationId xmlns:p14="http://schemas.microsoft.com/office/powerpoint/2010/main" val="4200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2720</Words>
  <Application>Microsoft Macintosh PowerPoint</Application>
  <PresentationFormat>Widescreen</PresentationFormat>
  <Paragraphs>521</Paragraphs>
  <Slides>39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System Font Regular</vt:lpstr>
      <vt:lpstr>Office Theme</vt:lpstr>
      <vt:lpstr>Equation</vt:lpstr>
      <vt:lpstr>Database Systems</vt:lpstr>
      <vt:lpstr>Objectives</vt:lpstr>
      <vt:lpstr>Storage in Modern Computers</vt:lpstr>
      <vt:lpstr>Storage in Modern Computers</vt:lpstr>
      <vt:lpstr>Processing of Data by DBMS</vt:lpstr>
      <vt:lpstr>Memory Hierarchy</vt:lpstr>
      <vt:lpstr>DBMS and Storage</vt:lpstr>
      <vt:lpstr>Performance in DBMS</vt:lpstr>
      <vt:lpstr>Sequential vs Parallel I/O</vt:lpstr>
      <vt:lpstr>Single Disk Organization</vt:lpstr>
      <vt:lpstr>Disk Organization</vt:lpstr>
      <vt:lpstr>Few Notes on Disks </vt:lpstr>
      <vt:lpstr>Units that we shall use</vt:lpstr>
      <vt:lpstr>Cost of performing I/O</vt:lpstr>
      <vt:lpstr>Solid State Drive</vt:lpstr>
      <vt:lpstr>Performance Comparison: HDD vs SDD </vt:lpstr>
      <vt:lpstr>Example</vt:lpstr>
      <vt:lpstr>Random I/O vs Sequential I/O</vt:lpstr>
      <vt:lpstr>Disk Metrics Summary</vt:lpstr>
      <vt:lpstr>Example</vt:lpstr>
      <vt:lpstr>Example (2)</vt:lpstr>
      <vt:lpstr>Example (3)</vt:lpstr>
      <vt:lpstr>Example (4)</vt:lpstr>
      <vt:lpstr>Notes on Disks</vt:lpstr>
      <vt:lpstr>Disks as performance bottlenecks …</vt:lpstr>
      <vt:lpstr>Disk Array Organization</vt:lpstr>
      <vt:lpstr>Disk Striping</vt:lpstr>
      <vt:lpstr>Disk Striping – Block sized</vt:lpstr>
      <vt:lpstr>Data Allocation</vt:lpstr>
      <vt:lpstr>Benefits of Striping</vt:lpstr>
      <vt:lpstr>Single Disk Time Line</vt:lpstr>
      <vt:lpstr>Striping Time Line</vt:lpstr>
      <vt:lpstr>Time access estimates</vt:lpstr>
      <vt:lpstr>Single Disk Access time</vt:lpstr>
      <vt:lpstr>Striping Access Time</vt:lpstr>
      <vt:lpstr>The problem with Striping</vt:lpstr>
      <vt:lpstr>MTTF in disk array</vt:lpstr>
      <vt:lpstr>Increasing MTTF with redundancy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455</cp:revision>
  <dcterms:created xsi:type="dcterms:W3CDTF">2017-08-22T15:14:51Z</dcterms:created>
  <dcterms:modified xsi:type="dcterms:W3CDTF">2020-04-21T10:43:05Z</dcterms:modified>
</cp:coreProperties>
</file>