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9" r:id="rId12"/>
    <p:sldId id="490" r:id="rId13"/>
    <p:sldId id="491" r:id="rId14"/>
    <p:sldId id="492" r:id="rId15"/>
    <p:sldId id="493" r:id="rId16"/>
    <p:sldId id="496" r:id="rId17"/>
    <p:sldId id="497" r:id="rId18"/>
    <p:sldId id="494" r:id="rId19"/>
    <p:sldId id="49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/>
    <p:restoredTop sz="92618"/>
  </p:normalViewPr>
  <p:slideViewPr>
    <p:cSldViewPr snapToGrid="0" snapToObjects="1">
      <p:cViewPr varScale="1">
        <p:scale>
          <a:sx n="115" d="100"/>
          <a:sy n="115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Subqueries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some clause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clause enables testing against at least some value</a:t>
            </a:r>
          </a:p>
          <a:p>
            <a:r>
              <a:rPr lang="en-US" dirty="0"/>
              <a:t>Example: Find the Parts which cost more than some brown part 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some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pprice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parts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pcolor</a:t>
            </a:r>
            <a:r>
              <a:rPr lang="en-US" dirty="0"/>
              <a:t> = 'brown')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3269" y="3401129"/>
            <a:ext cx="47002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 this case part will be </a:t>
            </a:r>
          </a:p>
          <a:p>
            <a:r>
              <a:rPr lang="en-US" sz="2400" dirty="0"/>
              <a:t>Selected as long as it price is greater</a:t>
            </a:r>
          </a:p>
          <a:p>
            <a:r>
              <a:rPr lang="en-US" sz="2400" dirty="0"/>
              <a:t>Than the price of some brown part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77871" y="4001293"/>
            <a:ext cx="1325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 clause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clause enables testing against all values </a:t>
            </a:r>
          </a:p>
          <a:p>
            <a:r>
              <a:rPr lang="en-US" dirty="0"/>
              <a:t>Example: Find the Parts which cost more than all gray parts 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all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pprice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parts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pcolor</a:t>
            </a:r>
            <a:r>
              <a:rPr lang="en-US" dirty="0"/>
              <a:t> = ‘gray')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3269" y="3401129"/>
            <a:ext cx="48204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 this case part will be </a:t>
            </a:r>
          </a:p>
          <a:p>
            <a:r>
              <a:rPr lang="en-US" sz="2400" dirty="0"/>
              <a:t>selected as long as its price is greater</a:t>
            </a:r>
          </a:p>
          <a:p>
            <a:r>
              <a:rPr lang="en-US" sz="2400" dirty="0"/>
              <a:t>than the price of all gray parts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77871" y="4001293"/>
            <a:ext cx="1325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1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Correlated subqueries refer to subqueries where an attribute of outer query is used in the inner query</a:t>
            </a:r>
          </a:p>
          <a:p>
            <a:r>
              <a:rPr lang="en-US" dirty="0"/>
              <a:t>Example: Find all the suppliers located in the same city as supplier 2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supplier as S1</a:t>
            </a:r>
          </a:p>
          <a:p>
            <a:pPr marL="457200" lvl="1" indent="0">
              <a:buNone/>
            </a:pPr>
            <a:r>
              <a:rPr lang="en-US" dirty="0"/>
              <a:t>where S1.scity =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scity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supplier as S2</a:t>
            </a:r>
          </a:p>
          <a:p>
            <a:pPr marL="457200" lvl="1" indent="0">
              <a:buNone/>
            </a:pPr>
            <a:r>
              <a:rPr lang="en-US" dirty="0"/>
              <a:t>	where S2.sid = 2</a:t>
            </a:r>
          </a:p>
          <a:p>
            <a:pPr marL="457200" lvl="1" indent="0">
              <a:buNone/>
            </a:pPr>
            <a:r>
              <a:rPr lang="en-US" dirty="0"/>
              <a:t>	and S2.sid &lt;&gt; S1.sid)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6871" y="3816628"/>
            <a:ext cx="3529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is used</a:t>
            </a:r>
          </a:p>
          <a:p>
            <a:r>
              <a:rPr lang="en-US" sz="2400" dirty="0"/>
              <a:t>to prevent supplier 2 from </a:t>
            </a:r>
          </a:p>
          <a:p>
            <a:r>
              <a:rPr lang="en-US" sz="2400" dirty="0"/>
              <a:t>being in the result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4276165"/>
            <a:ext cx="3321424" cy="860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also add a subquery in the From clause</a:t>
            </a:r>
          </a:p>
          <a:p>
            <a:r>
              <a:rPr lang="en-US" dirty="0"/>
              <a:t>This expression enables you to have a derived table that can be joined or filtered with the where clause</a:t>
            </a:r>
          </a:p>
          <a:p>
            <a:r>
              <a:rPr lang="en-US" dirty="0"/>
              <a:t>Example: Find the id, and name for parts whose </a:t>
            </a:r>
            <a:r>
              <a:rPr lang="en-US" dirty="0" err="1"/>
              <a:t>ivu</a:t>
            </a:r>
            <a:r>
              <a:rPr lang="en-US" dirty="0"/>
              <a:t> is at least $1. 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compute_ivu</a:t>
            </a:r>
            <a:r>
              <a:rPr lang="en-US" dirty="0"/>
              <a:t>(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ivu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parts) as P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P.ivu</a:t>
            </a:r>
            <a:r>
              <a:rPr lang="en-US" dirty="0"/>
              <a:t> &gt;=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9400" y="4008812"/>
            <a:ext cx="456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 in from clause</a:t>
            </a:r>
          </a:p>
          <a:p>
            <a:r>
              <a:rPr lang="en-US" sz="2400" dirty="0"/>
              <a:t>becomes a type of temporary table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4082" y="4289612"/>
            <a:ext cx="2191872" cy="699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Find the </a:t>
            </a:r>
            <a:r>
              <a:rPr lang="en-US"/>
              <a:t>supplier id, part </a:t>
            </a:r>
            <a:r>
              <a:rPr lang="en-US" dirty="0"/>
              <a:t>id, price and name for the most expensive parts supplied by each supplier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S.sid</a:t>
            </a:r>
            <a:r>
              <a:rPr lang="en-US" dirty="0"/>
              <a:t>, </a:t>
            </a:r>
            <a:r>
              <a:rPr lang="en-US" dirty="0" err="1"/>
              <a:t>P.pid</a:t>
            </a:r>
            <a:r>
              <a:rPr lang="en-US" dirty="0"/>
              <a:t>, </a:t>
            </a:r>
            <a:r>
              <a:rPr lang="en-US" dirty="0" err="1"/>
              <a:t>P.pname</a:t>
            </a:r>
            <a:r>
              <a:rPr lang="en-US" dirty="0"/>
              <a:t>, </a:t>
            </a:r>
            <a:r>
              <a:rPr lang="en-US" dirty="0" err="1"/>
              <a:t>P.pprice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max(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max_price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from supplies natural inner join parts</a:t>
            </a:r>
          </a:p>
          <a:p>
            <a:pPr marL="457200" lvl="1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) as SP, Parts as P, Supplies as 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SP.sid</a:t>
            </a:r>
            <a:r>
              <a:rPr lang="en-US" dirty="0"/>
              <a:t> = </a:t>
            </a:r>
            <a:r>
              <a:rPr lang="en-US" dirty="0" err="1"/>
              <a:t>S.sid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S.pid</a:t>
            </a:r>
            <a:r>
              <a:rPr lang="en-US" dirty="0"/>
              <a:t> = </a:t>
            </a:r>
            <a:r>
              <a:rPr lang="en-US" dirty="0" err="1"/>
              <a:t>P.pid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P.pprice</a:t>
            </a:r>
            <a:r>
              <a:rPr lang="en-US" dirty="0"/>
              <a:t> = </a:t>
            </a:r>
            <a:r>
              <a:rPr lang="en-US" dirty="0" err="1"/>
              <a:t>SP.max_price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clause enables you to write a large query consisting of:</a:t>
            </a:r>
          </a:p>
          <a:p>
            <a:pPr lvl="1"/>
            <a:r>
              <a:rPr lang="en-US" dirty="0"/>
              <a:t>Several auxiliary queries </a:t>
            </a:r>
            <a:r>
              <a:rPr lang="mr-IN" dirty="0"/>
              <a:t>–</a:t>
            </a:r>
            <a:r>
              <a:rPr lang="en-US" dirty="0"/>
              <a:t> these compute several temporary tables</a:t>
            </a:r>
          </a:p>
          <a:p>
            <a:pPr lvl="1"/>
            <a:r>
              <a:rPr lang="en-US" dirty="0"/>
              <a:t>Final query  - this produces the query result</a:t>
            </a:r>
          </a:p>
          <a:p>
            <a:r>
              <a:rPr lang="en-US" dirty="0"/>
              <a:t>It is possible to use other commands besides Select</a:t>
            </a:r>
          </a:p>
          <a:p>
            <a:pPr lvl="1"/>
            <a:r>
              <a:rPr lang="en-US" dirty="0"/>
              <a:t>But I see this less often</a:t>
            </a:r>
          </a:p>
          <a:p>
            <a:r>
              <a:rPr lang="en-US" dirty="0"/>
              <a:t>Most often with clause is used when you need to compare against the results of aggregates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query: </a:t>
            </a:r>
            <a:r>
              <a:rPr lang="en-US" i="1" dirty="0"/>
              <a:t>Find the part id, name, price, total part sales for each supplier, including the supplier name.</a:t>
            </a:r>
          </a:p>
          <a:p>
            <a:r>
              <a:rPr lang="en-US" dirty="0"/>
              <a:t>This query involves 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total sales per part for each supplier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the results from (1) select the information about parts, suppliers and sales</a:t>
            </a:r>
          </a:p>
          <a:p>
            <a:r>
              <a:rPr lang="en-US" dirty="0"/>
              <a:t>Let’s see how to do this using the with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</a:t>
            </a:r>
          </a:p>
          <a:p>
            <a:pPr marL="457200" lvl="1" indent="0">
              <a:buNone/>
            </a:pPr>
            <a:r>
              <a:rPr lang="en-US" dirty="0"/>
              <a:t>with </a:t>
            </a:r>
            <a:r>
              <a:rPr lang="en-US" dirty="0" err="1"/>
              <a:t>part_sup_sales</a:t>
            </a:r>
            <a:r>
              <a:rPr lang="en-US" dirty="0"/>
              <a:t> as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sum(</a:t>
            </a:r>
            <a:r>
              <a:rPr lang="en-US" dirty="0" err="1"/>
              <a:t>sqty</a:t>
            </a:r>
            <a:r>
              <a:rPr lang="en-US" dirty="0"/>
              <a:t>*</a:t>
            </a:r>
            <a:r>
              <a:rPr lang="en-US" dirty="0" err="1"/>
              <a:t>sprice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from </a:t>
            </a:r>
            <a:r>
              <a:rPr lang="en-US" dirty="0" err="1"/>
              <a:t>PartSales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total_sales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supplier natural inner join supplies natural inner join </a:t>
            </a:r>
            <a:r>
              <a:rPr lang="en-US" dirty="0" err="1"/>
              <a:t>part_sup_sales</a:t>
            </a:r>
            <a:r>
              <a:rPr lang="en-US" dirty="0"/>
              <a:t> natural inner join parts</a:t>
            </a:r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99494" y="2326858"/>
            <a:ext cx="205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Auxiliary query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382436" y="2557691"/>
            <a:ext cx="2017058" cy="279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query: </a:t>
            </a:r>
            <a:r>
              <a:rPr lang="en-US" i="1" dirty="0"/>
              <a:t>Find the part id, </a:t>
            </a:r>
            <a:r>
              <a:rPr lang="en-US" i="1"/>
              <a:t>part name, </a:t>
            </a:r>
            <a:r>
              <a:rPr lang="en-US" i="1" dirty="0"/>
              <a:t>part price, supplier id, supplier name corresponding to the best selling part for each supplier</a:t>
            </a:r>
          </a:p>
          <a:p>
            <a:r>
              <a:rPr lang="en-US" dirty="0"/>
              <a:t>This query involves three major steps:</a:t>
            </a:r>
          </a:p>
          <a:p>
            <a:pPr lvl="1"/>
            <a:r>
              <a:rPr lang="en-US" dirty="0"/>
              <a:t>Find the total sales per part for each supplier</a:t>
            </a:r>
          </a:p>
          <a:p>
            <a:pPr lvl="1"/>
            <a:r>
              <a:rPr lang="en-US" dirty="0"/>
              <a:t>Find the maximum value for part and supplier record from (1)</a:t>
            </a:r>
          </a:p>
          <a:p>
            <a:pPr lvl="1"/>
            <a:r>
              <a:rPr lang="en-US" dirty="0"/>
              <a:t>Using the results from (1) and (2) you can then select the part that sold the most for each supplier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selling part per supplier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part_sup_sales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sum(</a:t>
            </a:r>
            <a:r>
              <a:rPr lang="en-US" dirty="0" err="1"/>
              <a:t>sqty</a:t>
            </a:r>
            <a:r>
              <a:rPr lang="en-US" dirty="0"/>
              <a:t>*</a:t>
            </a:r>
            <a:r>
              <a:rPr lang="en-US" dirty="0" err="1"/>
              <a:t>sprice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PartSales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err="1"/>
              <a:t>max_sup_sales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max(</a:t>
            </a:r>
            <a:r>
              <a:rPr lang="en-US" dirty="0" err="1"/>
              <a:t>total_sales</a:t>
            </a:r>
            <a:r>
              <a:rPr lang="en-US" dirty="0"/>
              <a:t>) as </a:t>
            </a:r>
            <a:r>
              <a:rPr lang="en-US" dirty="0" err="1"/>
              <a:t>max_sale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part_sup_sales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err="1"/>
              <a:t>max_sup_part_sales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max_sup_sales</a:t>
            </a:r>
            <a:r>
              <a:rPr lang="en-US" dirty="0"/>
              <a:t> natural inner join </a:t>
            </a:r>
            <a:r>
              <a:rPr lang="en-US" dirty="0" err="1"/>
              <a:t>part_sup_sales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max_sale</a:t>
            </a:r>
            <a:r>
              <a:rPr lang="en-US" dirty="0"/>
              <a:t> = </a:t>
            </a:r>
            <a:r>
              <a:rPr lang="en-US" dirty="0" err="1"/>
              <a:t>total_sales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supplier natural inner join supplies natural inner join parts natural inner join </a:t>
            </a:r>
            <a:r>
              <a:rPr lang="en-US" dirty="0" err="1"/>
              <a:t>max_sup_part_sales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sid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99494" y="2353752"/>
            <a:ext cx="205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Auxiliary query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84694" y="2584584"/>
            <a:ext cx="4114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05096" y="2719522"/>
            <a:ext cx="3989294" cy="827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52882" y="2815417"/>
            <a:ext cx="3146612" cy="195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3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more advanced operators SQL</a:t>
            </a:r>
          </a:p>
          <a:p>
            <a:pPr lvl="1"/>
            <a:r>
              <a:rPr lang="en-US" sz="3600" dirty="0"/>
              <a:t>Subqueries</a:t>
            </a:r>
          </a:p>
          <a:p>
            <a:pPr lvl="1"/>
            <a:r>
              <a:rPr lang="en-US" sz="3600" dirty="0"/>
              <a:t>Subqueries in From clause</a:t>
            </a:r>
          </a:p>
          <a:p>
            <a:pPr lvl="1"/>
            <a:r>
              <a:rPr lang="en-US" sz="3600" dirty="0"/>
              <a:t>With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a query depends on the result from another query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the parts whose price is above the average price part</a:t>
            </a:r>
          </a:p>
          <a:p>
            <a:r>
              <a:rPr lang="en-US" dirty="0"/>
              <a:t>In this example, we need to</a:t>
            </a:r>
          </a:p>
          <a:p>
            <a:pPr lvl="1"/>
            <a:r>
              <a:rPr lang="en-US" dirty="0"/>
              <a:t>Find the average price of parts </a:t>
            </a:r>
          </a:p>
          <a:p>
            <a:pPr lvl="1"/>
            <a:r>
              <a:rPr lang="en-US" dirty="0"/>
              <a:t>Use the value to filter our parts whose price less or equal than this average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option can be to first run the query to get the average part price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r>
              <a:rPr lang="en-US" dirty="0"/>
              <a:t>We can then store this value in a variable, say </a:t>
            </a:r>
            <a:r>
              <a:rPr lang="en-US" dirty="0" err="1"/>
              <a:t>avg_val</a:t>
            </a:r>
            <a:r>
              <a:rPr lang="en-US" dirty="0"/>
              <a:t> and run another query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</a:t>
            </a:r>
            <a:r>
              <a:rPr lang="en-US" dirty="0" err="1"/>
              <a:t>avg_sal</a:t>
            </a:r>
            <a:endParaRPr lang="en-US" dirty="0"/>
          </a:p>
          <a:p>
            <a:r>
              <a:rPr lang="en-US" dirty="0"/>
              <a:t>But this requires multiple calls to 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allow us to submit several queries that execute in sequence within one main query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the parts whose price is above the average price part</a:t>
            </a:r>
          </a:p>
          <a:p>
            <a:r>
              <a:rPr lang="en-US" dirty="0"/>
              <a:t>Solution with subqueries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(select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		 From Parts)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0" y="4598894"/>
            <a:ext cx="3345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only issue one </a:t>
            </a:r>
            <a:r>
              <a:rPr lang="en-US" sz="2400"/>
              <a:t>query </a:t>
            </a:r>
          </a:p>
          <a:p>
            <a:r>
              <a:rPr lang="en-US" sz="2400" dirty="0"/>
              <a:t>to the DBMS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333565" y="5014393"/>
            <a:ext cx="981635" cy="2971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0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subqueries: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</a:t>
            </a:r>
          </a:p>
          <a:p>
            <a:pPr marL="457200" lvl="1" indent="0">
              <a:buNone/>
            </a:pPr>
            <a:r>
              <a:rPr lang="en-US" dirty="0"/>
              <a:t>                             (select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		 From Parts)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  <p:sp>
        <p:nvSpPr>
          <p:cNvPr id="8" name="Left Brace 7"/>
          <p:cNvSpPr/>
          <p:nvPr/>
        </p:nvSpPr>
        <p:spPr>
          <a:xfrm flipH="1">
            <a:off x="6314289" y="4168588"/>
            <a:ext cx="610946" cy="1156446"/>
          </a:xfrm>
          <a:prstGeom prst="leftBrace">
            <a:avLst>
              <a:gd name="adj1" fmla="val 259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flipH="1">
            <a:off x="7246618" y="2871740"/>
            <a:ext cx="471994" cy="2453293"/>
          </a:xfrm>
          <a:prstGeom prst="leftBrace">
            <a:avLst>
              <a:gd name="adj1" fmla="val 259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95013" y="5325033"/>
            <a:ext cx="1820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Subquery</a:t>
            </a:r>
            <a:endParaRPr lang="en-US" sz="2400" dirty="0"/>
          </a:p>
          <a:p>
            <a:r>
              <a:rPr lang="en-US" sz="2400" dirty="0"/>
              <a:t>(inner query)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8711" y="4867835"/>
            <a:ext cx="909913" cy="457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2036" y="2871740"/>
            <a:ext cx="170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Outer query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271700" y="3102573"/>
            <a:ext cx="910336" cy="484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6921" y="3867553"/>
            <a:ext cx="95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478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Filtering tuples with Subqueries:  use them in where clauses</a:t>
            </a:r>
          </a:p>
          <a:p>
            <a:r>
              <a:rPr lang="en-US" dirty="0"/>
              <a:t>Example: Find the most expensive parts supplied by supplier with id 4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 natural inner join supplies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4</a:t>
            </a:r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pprice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(select max(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from parts natural inner join supplies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sid</a:t>
            </a:r>
            <a:r>
              <a:rPr lang="en-US" dirty="0"/>
              <a:t> =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 with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test against &gt;,&gt;=, =, &lt;&gt;, &lt;, &lt;= in subqueries</a:t>
            </a:r>
          </a:p>
          <a:p>
            <a:r>
              <a:rPr lang="en-US" dirty="0"/>
              <a:t>But you can also test for membership with IN and Not IN</a:t>
            </a:r>
          </a:p>
          <a:p>
            <a:r>
              <a:rPr lang="en-US" dirty="0"/>
              <a:t>Example: Find all products supplied  by a supplier from SJU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 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 IN</a:t>
            </a:r>
          </a:p>
          <a:p>
            <a:pPr marL="457200" lvl="1" indent="0">
              <a:buNone/>
            </a:pPr>
            <a:r>
              <a:rPr lang="en-US" dirty="0"/>
              <a:t> 	(select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	from supplier natural inner join supplies </a:t>
            </a:r>
          </a:p>
          <a:p>
            <a:pPr marL="457200" lvl="1" indent="0">
              <a:buNone/>
            </a:pPr>
            <a:r>
              <a:rPr lang="en-US" dirty="0"/>
              <a:t> 	where </a:t>
            </a:r>
            <a:r>
              <a:rPr lang="en-US" dirty="0" err="1"/>
              <a:t>scity</a:t>
            </a:r>
            <a:r>
              <a:rPr lang="en-US" dirty="0"/>
              <a:t> = 'SJU')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 with subqueries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parts not supplied by supplier 4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  not IN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supplies 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sid</a:t>
            </a:r>
            <a:r>
              <a:rPr lang="en-US" dirty="0"/>
              <a:t> =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9835</TotalTime>
  <Words>1357</Words>
  <Application>Microsoft Macintosh PowerPoint</Application>
  <PresentationFormat>Widescreen</PresentationFormat>
  <Paragraphs>222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Database Systems</vt:lpstr>
      <vt:lpstr>Objectives</vt:lpstr>
      <vt:lpstr>Motivation</vt:lpstr>
      <vt:lpstr>Motivation (2)</vt:lpstr>
      <vt:lpstr>Subqueries</vt:lpstr>
      <vt:lpstr>Subqueries  (2)</vt:lpstr>
      <vt:lpstr>Subqueries in the where clause</vt:lpstr>
      <vt:lpstr>Set membership with subqueries</vt:lpstr>
      <vt:lpstr>Set membership with subqueries (2)</vt:lpstr>
      <vt:lpstr>Subqueries with some clause </vt:lpstr>
      <vt:lpstr>Subqueries with all clause </vt:lpstr>
      <vt:lpstr>Correlated subqueries</vt:lpstr>
      <vt:lpstr>Subqueries in the From Clause</vt:lpstr>
      <vt:lpstr>Subqueries in the From Clause</vt:lpstr>
      <vt:lpstr>With Clause</vt:lpstr>
      <vt:lpstr>Example 1: with clause</vt:lpstr>
      <vt:lpstr>Example 1: With clause</vt:lpstr>
      <vt:lpstr>Example 2: With clause</vt:lpstr>
      <vt:lpstr>Finding best selling part per supplier (2)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432</cp:revision>
  <dcterms:created xsi:type="dcterms:W3CDTF">2017-08-22T15:14:51Z</dcterms:created>
  <dcterms:modified xsi:type="dcterms:W3CDTF">2020-04-15T09:33:10Z</dcterms:modified>
</cp:coreProperties>
</file>