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498" r:id="rId4"/>
    <p:sldId id="499" r:id="rId5"/>
    <p:sldId id="500" r:id="rId6"/>
    <p:sldId id="501" r:id="rId7"/>
    <p:sldId id="502" r:id="rId8"/>
    <p:sldId id="503" r:id="rId9"/>
    <p:sldId id="505" r:id="rId10"/>
    <p:sldId id="506" r:id="rId11"/>
    <p:sldId id="504" r:id="rId12"/>
    <p:sldId id="507" r:id="rId13"/>
    <p:sldId id="508" r:id="rId14"/>
    <p:sldId id="509" r:id="rId15"/>
    <p:sldId id="510" r:id="rId16"/>
    <p:sldId id="511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86"/>
    <p:restoredTop sz="92549"/>
  </p:normalViewPr>
  <p:slideViewPr>
    <p:cSldViewPr snapToGrid="0" snapToObjects="1">
      <p:cViewPr varScale="1">
        <p:scale>
          <a:sx n="115" d="100"/>
          <a:sy n="115" d="100"/>
        </p:scale>
        <p:origin x="2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750CE-C9C4-E64D-A49C-551907EBB59E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A22FD-3E22-C44E-9B50-6E69BE7E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20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A22FD-3E22-C44E-9B50-6E69BE7E20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52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13CF-43B7-1D4D-B47E-B9AA149F34E1}" type="datetime1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7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3C19-AD4C-F74E-856F-7A98D386A7ED}" type="datetime1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0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8767-5C15-A14D-8474-858A3E7A53A2}" type="datetime1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A469-0B10-2046-B255-60287FB19202}" type="datetime1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7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7D52-A377-0749-BC0D-CE88FB154891}" type="datetime1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3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CD12-4F5D-1646-B16D-E573B02830B2}" type="datetime1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A4C40-D174-8A45-B968-F987D9233F5C}" type="datetime1">
              <a:rPr lang="en-US" smtClean="0"/>
              <a:t>4/3/20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7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2EAC-706C-0348-ABE0-AA4F68C61735}" type="datetime1">
              <a:rPr lang="en-US" smtClean="0"/>
              <a:t>4/3/20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9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BB38-6F06-0748-898E-47B25B7B6FA6}" type="datetime1">
              <a:rPr lang="en-US" smtClean="0"/>
              <a:t>4/3/20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1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503E-AAC3-1F43-9826-71545043FA53}" type="datetime1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6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B02A-CC1E-EC49-93FA-D7E59BC2E162}" type="datetime1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CEF73-D6AA-004F-8129-0D88B2968F0D}" type="datetime1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6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030" y="2087159"/>
            <a:ext cx="6607445" cy="1029319"/>
          </a:xfrm>
        </p:spPr>
        <p:txBody>
          <a:bodyPr>
            <a:noAutofit/>
          </a:bodyPr>
          <a:lstStyle/>
          <a:p>
            <a:r>
              <a:rPr lang="en-US" sz="6600" b="1" dirty="0"/>
              <a:t>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502" y="4206472"/>
            <a:ext cx="9144000" cy="165576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4617B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r>
              <a:rPr lang="en-US" sz="4800" dirty="0"/>
              <a:t>Updates to the Database</a:t>
            </a:r>
          </a:p>
        </p:txBody>
      </p:sp>
      <p:sp>
        <p:nvSpPr>
          <p:cNvPr id="4" name="Can 3"/>
          <p:cNvSpPr/>
          <p:nvPr/>
        </p:nvSpPr>
        <p:spPr>
          <a:xfrm>
            <a:off x="1193370" y="987357"/>
            <a:ext cx="2774196" cy="26392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01858" y="3812583"/>
            <a:ext cx="9391973" cy="309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487838" y="2073557"/>
            <a:ext cx="2185260" cy="1038387"/>
            <a:chOff x="2076773" y="5393409"/>
            <a:chExt cx="2185260" cy="1038387"/>
          </a:xfrm>
        </p:grpSpPr>
        <p:sp>
          <p:nvSpPr>
            <p:cNvPr id="7" name="Rectangle 6"/>
            <p:cNvSpPr/>
            <p:nvPr/>
          </p:nvSpPr>
          <p:spPr>
            <a:xfrm>
              <a:off x="2076773" y="5393410"/>
              <a:ext cx="728420" cy="340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05193" y="5393410"/>
              <a:ext cx="728420" cy="340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33613" y="5393409"/>
              <a:ext cx="728420" cy="340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76773" y="573437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05193" y="573437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33613" y="5734372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76773" y="609083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05193" y="609083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33613" y="6090832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58543" y="3071625"/>
            <a:ext cx="4476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Manuel Rodriguez-Martinez, Ph.D.</a:t>
            </a:r>
          </a:p>
        </p:txBody>
      </p:sp>
    </p:spTree>
    <p:extLst>
      <p:ext uri="{BB962C8B-B14F-4D97-AF65-F5344CB8AC3E}">
        <p14:creationId xmlns:p14="http://schemas.microsoft.com/office/powerpoint/2010/main" val="130443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Erase from a subquery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table for pets</a:t>
            </a:r>
          </a:p>
          <a:p>
            <a:pPr lvl="1"/>
            <a:r>
              <a:rPr lang="en-US" dirty="0"/>
              <a:t> create table pets(</a:t>
            </a:r>
            <a:r>
              <a:rPr lang="en-US" dirty="0" err="1"/>
              <a:t>petid</a:t>
            </a:r>
            <a:r>
              <a:rPr lang="en-US" dirty="0"/>
              <a:t> serial primary key, </a:t>
            </a:r>
            <a:r>
              <a:rPr lang="en-US" dirty="0" err="1"/>
              <a:t>petname</a:t>
            </a:r>
            <a:r>
              <a:rPr lang="en-US" dirty="0"/>
              <a:t> varchar(10) not null , </a:t>
            </a:r>
            <a:r>
              <a:rPr lang="en-US" dirty="0" err="1"/>
              <a:t>pettype</a:t>
            </a:r>
            <a:r>
              <a:rPr lang="en-US" dirty="0"/>
              <a:t> varchar(10) not null , </a:t>
            </a:r>
            <a:r>
              <a:rPr lang="en-US" dirty="0" err="1"/>
              <a:t>petage</a:t>
            </a:r>
            <a:r>
              <a:rPr lang="en-US" dirty="0"/>
              <a:t> integer, </a:t>
            </a:r>
            <a:r>
              <a:rPr lang="en-US" dirty="0" err="1"/>
              <a:t>pid</a:t>
            </a:r>
            <a:r>
              <a:rPr lang="en-US" dirty="0"/>
              <a:t> integer References person(</a:t>
            </a:r>
            <a:r>
              <a:rPr lang="en-US" dirty="0" err="1"/>
              <a:t>pid</a:t>
            </a:r>
            <a:r>
              <a:rPr lang="en-US" dirty="0"/>
              <a:t>));</a:t>
            </a:r>
          </a:p>
          <a:p>
            <a:r>
              <a:rPr lang="en-US" dirty="0"/>
              <a:t>Now, suppose you want to erase all persons who own a dog</a:t>
            </a:r>
          </a:p>
          <a:p>
            <a:pPr marL="457200" lvl="1" indent="0">
              <a:buNone/>
            </a:pPr>
            <a:r>
              <a:rPr lang="en-US" dirty="0"/>
              <a:t>delete from person</a:t>
            </a:r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 err="1"/>
              <a:t>pid</a:t>
            </a:r>
            <a:r>
              <a:rPr lang="en-US" dirty="0"/>
              <a:t> in </a:t>
            </a:r>
          </a:p>
          <a:p>
            <a:pPr marL="457200" lvl="1" indent="0">
              <a:buNone/>
            </a:pPr>
            <a:r>
              <a:rPr lang="en-US" dirty="0"/>
              <a:t>         (select </a:t>
            </a:r>
            <a:r>
              <a:rPr lang="en-US" dirty="0" err="1"/>
              <a:t>pid</a:t>
            </a:r>
            <a:r>
              <a:rPr lang="en-US" dirty="0"/>
              <a:t> from pets where </a:t>
            </a:r>
            <a:r>
              <a:rPr lang="en-US" dirty="0" err="1"/>
              <a:t>pettype</a:t>
            </a:r>
            <a:r>
              <a:rPr lang="en-US" dirty="0"/>
              <a:t> = ‘dog’)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8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of caution on erasing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real-life, you do not erase data for most application</a:t>
            </a:r>
          </a:p>
          <a:p>
            <a:pPr lvl="1"/>
            <a:r>
              <a:rPr lang="en-US" sz="3200" dirty="0"/>
              <a:t>Might be illegal </a:t>
            </a:r>
          </a:p>
          <a:p>
            <a:pPr lvl="1"/>
            <a:r>
              <a:rPr lang="en-US" sz="3200" dirty="0"/>
              <a:t>Might loose valuable historical information </a:t>
            </a:r>
          </a:p>
          <a:p>
            <a:r>
              <a:rPr lang="en-US" sz="3600" dirty="0"/>
              <a:t>Most apps either </a:t>
            </a:r>
          </a:p>
          <a:p>
            <a:pPr lvl="1"/>
            <a:r>
              <a:rPr lang="en-US" dirty="0"/>
              <a:t>Move the data first to another table for archiving </a:t>
            </a:r>
          </a:p>
          <a:p>
            <a:pPr lvl="2"/>
            <a:r>
              <a:rPr lang="en-US" dirty="0"/>
              <a:t>Then erase those records</a:t>
            </a:r>
          </a:p>
          <a:p>
            <a:pPr lvl="1"/>
            <a:r>
              <a:rPr lang="en-US" dirty="0"/>
              <a:t>Mark data as erased with a field that indicates record is inactive</a:t>
            </a:r>
          </a:p>
          <a:p>
            <a:r>
              <a:rPr lang="en-US" sz="3600" dirty="0"/>
              <a:t>Beware of erase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existing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update existing data using the update command</a:t>
            </a:r>
          </a:p>
          <a:p>
            <a:r>
              <a:rPr lang="en-US" dirty="0"/>
              <a:t>Example: Update all persons by incrementing their age by one year</a:t>
            </a:r>
          </a:p>
          <a:p>
            <a:pPr marL="457200" lvl="1" indent="0">
              <a:buNone/>
            </a:pPr>
            <a:r>
              <a:rPr lang="en-US" dirty="0"/>
              <a:t>update person</a:t>
            </a:r>
          </a:p>
          <a:p>
            <a:pPr marL="457200" lvl="1" indent="0">
              <a:buNone/>
            </a:pPr>
            <a:r>
              <a:rPr lang="en-US" dirty="0"/>
              <a:t> set page = page + 1</a:t>
            </a:r>
          </a:p>
          <a:p>
            <a:r>
              <a:rPr lang="en-US" dirty="0"/>
              <a:t>This update applies to all records in the system</a:t>
            </a:r>
          </a:p>
          <a:p>
            <a:r>
              <a:rPr lang="en-US" dirty="0"/>
              <a:t>You can also make update conditionally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2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Update the price for all steel parts by 50%</a:t>
            </a:r>
          </a:p>
          <a:p>
            <a:pPr lvl="1"/>
            <a:r>
              <a:rPr lang="en-US" dirty="0"/>
              <a:t>update parts</a:t>
            </a:r>
          </a:p>
          <a:p>
            <a:pPr lvl="1"/>
            <a:r>
              <a:rPr lang="en-US" dirty="0"/>
              <a:t>set </a:t>
            </a:r>
            <a:r>
              <a:rPr lang="en-US" dirty="0" err="1"/>
              <a:t>pprice</a:t>
            </a:r>
            <a:r>
              <a:rPr lang="en-US" dirty="0"/>
              <a:t> = 1.50*</a:t>
            </a:r>
            <a:r>
              <a:rPr lang="en-US" dirty="0" err="1"/>
              <a:t>pprice</a:t>
            </a:r>
            <a:endParaRPr lang="en-US" dirty="0"/>
          </a:p>
          <a:p>
            <a:pPr lvl="1"/>
            <a:r>
              <a:rPr lang="en-US" dirty="0"/>
              <a:t>where </a:t>
            </a:r>
            <a:r>
              <a:rPr lang="en-US" dirty="0" err="1"/>
              <a:t>pmaterial</a:t>
            </a:r>
            <a:r>
              <a:rPr lang="en-US" dirty="0"/>
              <a:t> = 'steel’</a:t>
            </a:r>
          </a:p>
          <a:p>
            <a:r>
              <a:rPr lang="en-US" dirty="0"/>
              <a:t>It is possible to update multiple columns and use more complex conditions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85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with case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the table: create table employee(</a:t>
            </a:r>
            <a:r>
              <a:rPr lang="en-US" dirty="0" err="1"/>
              <a:t>eid</a:t>
            </a:r>
            <a:r>
              <a:rPr lang="en-US" dirty="0"/>
              <a:t> serial primary key, </a:t>
            </a:r>
            <a:r>
              <a:rPr lang="en-US" dirty="0" err="1"/>
              <a:t>ename</a:t>
            </a:r>
            <a:r>
              <a:rPr lang="en-US" dirty="0"/>
              <a:t> varchar(10), </a:t>
            </a:r>
            <a:r>
              <a:rPr lang="en-US" dirty="0" err="1"/>
              <a:t>elastnane</a:t>
            </a:r>
            <a:r>
              <a:rPr lang="en-US" dirty="0"/>
              <a:t> varchar(10), </a:t>
            </a:r>
            <a:r>
              <a:rPr lang="en-US" dirty="0" err="1"/>
              <a:t>esalary</a:t>
            </a:r>
            <a:r>
              <a:rPr lang="en-US" dirty="0"/>
              <a:t> float, </a:t>
            </a:r>
            <a:r>
              <a:rPr lang="en-US" dirty="0" err="1"/>
              <a:t>ecbonus</a:t>
            </a:r>
            <a:r>
              <a:rPr lang="en-US" dirty="0"/>
              <a:t> float, </a:t>
            </a:r>
            <a:r>
              <a:rPr lang="en-US" dirty="0" err="1"/>
              <a:t>eyservice</a:t>
            </a:r>
            <a:r>
              <a:rPr lang="en-US" dirty="0"/>
              <a:t> integer)</a:t>
            </a:r>
          </a:p>
          <a:p>
            <a:r>
              <a:rPr lang="en-US" dirty="0"/>
              <a:t>Suppose you want to raise the salary and Christmas bonus with the following rules:</a:t>
            </a:r>
          </a:p>
          <a:p>
            <a:pPr lvl="1"/>
            <a:r>
              <a:rPr lang="en-US" dirty="0"/>
              <a:t>Those with 20 years or more of service get 5% increase in salary and 2% in bonus</a:t>
            </a:r>
          </a:p>
          <a:p>
            <a:pPr lvl="1"/>
            <a:r>
              <a:rPr lang="en-US" dirty="0"/>
              <a:t>Those with 10 years but less than 20 of service get 3% increase in salary and 1% in bonus</a:t>
            </a:r>
          </a:p>
          <a:p>
            <a:pPr lvl="1"/>
            <a:r>
              <a:rPr lang="en-US" dirty="0"/>
              <a:t>Those with less than 10 years get 2 % increase and 0% in bonus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58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with case statement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Query:</a:t>
            </a:r>
          </a:p>
          <a:p>
            <a:pPr marL="457200" lvl="1" indent="0">
              <a:buNone/>
            </a:pPr>
            <a:r>
              <a:rPr lang="en-US" dirty="0"/>
              <a:t>update employee</a:t>
            </a:r>
          </a:p>
          <a:p>
            <a:pPr marL="457200" lvl="1" indent="0">
              <a:buNone/>
            </a:pPr>
            <a:r>
              <a:rPr lang="en-US" dirty="0"/>
              <a:t>set </a:t>
            </a:r>
            <a:r>
              <a:rPr lang="en-US" dirty="0" err="1"/>
              <a:t>esalary</a:t>
            </a:r>
            <a:r>
              <a:rPr lang="en-US" dirty="0"/>
              <a:t> = case</a:t>
            </a:r>
          </a:p>
          <a:p>
            <a:pPr marL="457200" lvl="1" indent="0">
              <a:buNone/>
            </a:pPr>
            <a:r>
              <a:rPr lang="en-US" dirty="0"/>
              <a:t>	when </a:t>
            </a:r>
            <a:r>
              <a:rPr lang="en-US" dirty="0" err="1"/>
              <a:t>eyservice</a:t>
            </a:r>
            <a:r>
              <a:rPr lang="en-US" dirty="0"/>
              <a:t> &gt;= 20 then </a:t>
            </a:r>
            <a:r>
              <a:rPr lang="en-US" dirty="0" err="1"/>
              <a:t>esalary</a:t>
            </a:r>
            <a:r>
              <a:rPr lang="en-US" dirty="0"/>
              <a:t>*1.05</a:t>
            </a:r>
          </a:p>
          <a:p>
            <a:pPr marL="457200" lvl="1" indent="0">
              <a:buNone/>
            </a:pPr>
            <a:r>
              <a:rPr lang="en-US" dirty="0"/>
              <a:t>	when </a:t>
            </a:r>
            <a:r>
              <a:rPr lang="en-US" dirty="0" err="1"/>
              <a:t>eyservice</a:t>
            </a:r>
            <a:r>
              <a:rPr lang="en-US" dirty="0"/>
              <a:t> &gt;= 10 then </a:t>
            </a:r>
            <a:r>
              <a:rPr lang="en-US" dirty="0" err="1"/>
              <a:t>esalary</a:t>
            </a:r>
            <a:r>
              <a:rPr lang="en-US" dirty="0"/>
              <a:t>*1.03</a:t>
            </a:r>
          </a:p>
          <a:p>
            <a:pPr marL="457200" lvl="1" indent="0">
              <a:buNone/>
            </a:pPr>
            <a:r>
              <a:rPr lang="en-US" dirty="0"/>
              <a:t>	else </a:t>
            </a:r>
            <a:r>
              <a:rPr lang="en-US" dirty="0" err="1"/>
              <a:t>esalary</a:t>
            </a:r>
            <a:r>
              <a:rPr lang="en-US" dirty="0"/>
              <a:t>*1.02</a:t>
            </a:r>
          </a:p>
          <a:p>
            <a:pPr marL="457200" lvl="1" indent="0">
              <a:buNone/>
            </a:pPr>
            <a:r>
              <a:rPr lang="en-US" dirty="0"/>
              <a:t>	end,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ecbonus</a:t>
            </a:r>
            <a:r>
              <a:rPr lang="en-US" dirty="0"/>
              <a:t> = case</a:t>
            </a:r>
          </a:p>
          <a:p>
            <a:pPr marL="457200" lvl="1" indent="0">
              <a:buNone/>
            </a:pPr>
            <a:r>
              <a:rPr lang="en-US" dirty="0"/>
              <a:t>	when </a:t>
            </a:r>
            <a:r>
              <a:rPr lang="en-US" dirty="0" err="1"/>
              <a:t>eyservice</a:t>
            </a:r>
            <a:r>
              <a:rPr lang="en-US" dirty="0"/>
              <a:t> &gt;= 20 then </a:t>
            </a:r>
            <a:r>
              <a:rPr lang="en-US" dirty="0" err="1"/>
              <a:t>ecbonus</a:t>
            </a:r>
            <a:r>
              <a:rPr lang="en-US" dirty="0"/>
              <a:t>*1.02</a:t>
            </a:r>
          </a:p>
          <a:p>
            <a:pPr marL="457200" lvl="1" indent="0">
              <a:buNone/>
            </a:pPr>
            <a:r>
              <a:rPr lang="en-US" dirty="0"/>
              <a:t>	when </a:t>
            </a:r>
            <a:r>
              <a:rPr lang="en-US" dirty="0" err="1"/>
              <a:t>eyservice</a:t>
            </a:r>
            <a:r>
              <a:rPr lang="en-US" dirty="0"/>
              <a:t> &gt;= 10 then </a:t>
            </a:r>
            <a:r>
              <a:rPr lang="en-US" dirty="0" err="1"/>
              <a:t>ecbonus</a:t>
            </a:r>
            <a:r>
              <a:rPr lang="en-US" dirty="0"/>
              <a:t>*1.01</a:t>
            </a:r>
          </a:p>
          <a:p>
            <a:pPr marL="457200" lvl="1" indent="0">
              <a:buNone/>
            </a:pPr>
            <a:r>
              <a:rPr lang="en-US" dirty="0"/>
              <a:t>	else </a:t>
            </a:r>
            <a:r>
              <a:rPr lang="en-US" dirty="0" err="1"/>
              <a:t>ecbonus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end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72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of caution on updating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In real-life, updating data has the effect of “erasing” old values for the data items</a:t>
            </a:r>
          </a:p>
          <a:p>
            <a:pPr lvl="1"/>
            <a:r>
              <a:rPr lang="en-US" dirty="0"/>
              <a:t>This side-effect might not be allowed </a:t>
            </a:r>
          </a:p>
          <a:p>
            <a:r>
              <a:rPr lang="en-US" sz="3600" dirty="0"/>
              <a:t>In many applications, what is done is that fields that must be preserved over time are treated as multi-value attributes and stored in another table</a:t>
            </a:r>
          </a:p>
          <a:p>
            <a:r>
              <a:rPr lang="en-US" sz="3600" dirty="0"/>
              <a:t>Some system treat update as append operations</a:t>
            </a:r>
          </a:p>
          <a:p>
            <a:pPr lvl="1"/>
            <a:r>
              <a:rPr lang="en-US" sz="3200" dirty="0"/>
              <a:t>Keep history of values in the column of each record </a:t>
            </a:r>
            <a:endParaRPr lang="en-US" dirty="0"/>
          </a:p>
          <a:p>
            <a:r>
              <a:rPr lang="en-US" sz="3600" dirty="0"/>
              <a:t>Beware of update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40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Email: </a:t>
            </a:r>
          </a:p>
          <a:p>
            <a:pPr lvl="1"/>
            <a:r>
              <a:rPr lang="en-US" dirty="0"/>
              <a:t>manuel.rodriguez7@upr.edu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2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600" dirty="0"/>
          </a:p>
          <a:p>
            <a:r>
              <a:rPr lang="en-US" sz="4000" dirty="0"/>
              <a:t>Describe operations that update the database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Update</a:t>
            </a:r>
          </a:p>
          <a:p>
            <a:pPr lvl="1"/>
            <a:r>
              <a:rPr lang="en-US" dirty="0"/>
              <a:t>Delete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6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new records to the DB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records are added with the insert operations</a:t>
            </a:r>
          </a:p>
          <a:p>
            <a:r>
              <a:rPr lang="en-US" dirty="0"/>
              <a:t>Two modalities:</a:t>
            </a:r>
          </a:p>
          <a:p>
            <a:pPr lvl="1"/>
            <a:r>
              <a:rPr lang="en-US" dirty="0"/>
              <a:t>Insert without mentioning columns</a:t>
            </a:r>
          </a:p>
          <a:p>
            <a:pPr lvl="1"/>
            <a:r>
              <a:rPr lang="en-US" dirty="0"/>
              <a:t>Insert with explicit mentions to columns</a:t>
            </a:r>
          </a:p>
          <a:p>
            <a:r>
              <a:rPr lang="en-US" dirty="0"/>
              <a:t>Insert without mentioning columns</a:t>
            </a:r>
          </a:p>
          <a:p>
            <a:pPr lvl="1"/>
            <a:r>
              <a:rPr lang="en-US" dirty="0"/>
              <a:t>You must provide values in the exact same order as you declared the table</a:t>
            </a:r>
          </a:p>
          <a:p>
            <a:pPr lvl="1"/>
            <a:r>
              <a:rPr lang="en-US" dirty="0"/>
              <a:t>Will not work with auto-increment columns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5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without mentioning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table statement</a:t>
            </a:r>
          </a:p>
          <a:p>
            <a:pPr lvl="1"/>
            <a:r>
              <a:rPr lang="en-US" dirty="0"/>
              <a:t>create table Person(</a:t>
            </a:r>
            <a:r>
              <a:rPr lang="en-US" dirty="0" err="1"/>
              <a:t>pid</a:t>
            </a:r>
            <a:r>
              <a:rPr lang="en-US" dirty="0"/>
              <a:t> integer primary key, </a:t>
            </a:r>
            <a:r>
              <a:rPr lang="en-US" dirty="0" err="1"/>
              <a:t>pname</a:t>
            </a:r>
            <a:r>
              <a:rPr lang="en-US" dirty="0"/>
              <a:t> varchar(10), </a:t>
            </a:r>
            <a:r>
              <a:rPr lang="en-US" dirty="0" err="1"/>
              <a:t>plastname</a:t>
            </a:r>
            <a:r>
              <a:rPr lang="en-US" dirty="0"/>
              <a:t> varchar(10), page integer);</a:t>
            </a:r>
          </a:p>
          <a:p>
            <a:r>
              <a:rPr lang="en-US" dirty="0"/>
              <a:t>Inserting records:</a:t>
            </a:r>
          </a:p>
          <a:p>
            <a:pPr lvl="1"/>
            <a:r>
              <a:rPr lang="en-US" dirty="0"/>
              <a:t>insert into Person values (1, ‘Joe', Li', 23)</a:t>
            </a:r>
          </a:p>
          <a:p>
            <a:pPr lvl="1"/>
            <a:r>
              <a:rPr lang="en-US" dirty="0"/>
              <a:t>insert into Person values (2, ‘Ned', ’Diaz', 18)</a:t>
            </a:r>
          </a:p>
          <a:p>
            <a:pPr lvl="1"/>
            <a:r>
              <a:rPr lang="en-US" dirty="0"/>
              <a:t>insert into Person values (3, 'Amy', 'Perez', 21)</a:t>
            </a:r>
          </a:p>
          <a:p>
            <a:r>
              <a:rPr lang="en-US" dirty="0"/>
              <a:t>In each case, values inserted are given in order to table creation </a:t>
            </a:r>
          </a:p>
          <a:p>
            <a:pPr lvl="1"/>
            <a:r>
              <a:rPr lang="en-US" dirty="0"/>
              <a:t>Otherwise, you get an error</a:t>
            </a:r>
          </a:p>
          <a:p>
            <a:pPr lvl="1"/>
            <a:r>
              <a:rPr lang="en-US" dirty="0"/>
              <a:t>Try: insert into Person values ( ’Tom', 'Perez', 4, 41)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8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with explicit mentions to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Inserting record:</a:t>
            </a:r>
          </a:p>
          <a:p>
            <a:pPr lvl="1"/>
            <a:r>
              <a:rPr lang="en-US" dirty="0"/>
              <a:t>insert into Person(</a:t>
            </a:r>
            <a:r>
              <a:rPr lang="en-US" dirty="0" err="1"/>
              <a:t>pname</a:t>
            </a:r>
            <a:r>
              <a:rPr lang="en-US" dirty="0"/>
              <a:t>, </a:t>
            </a:r>
            <a:r>
              <a:rPr lang="en-US" dirty="0" err="1"/>
              <a:t>plastname</a:t>
            </a:r>
            <a:r>
              <a:rPr lang="en-US" dirty="0"/>
              <a:t>, </a:t>
            </a:r>
            <a:r>
              <a:rPr lang="en-US" dirty="0" err="1"/>
              <a:t>pid</a:t>
            </a:r>
            <a:r>
              <a:rPr lang="en-US" dirty="0"/>
              <a:t>, page) values ('Tom', 'Perez', 4, 41)</a:t>
            </a:r>
          </a:p>
          <a:p>
            <a:pPr lvl="1"/>
            <a:r>
              <a:rPr lang="en-US" dirty="0"/>
              <a:t>Notice that now we provide a list of attributes and the order of values match those attributes</a:t>
            </a:r>
          </a:p>
          <a:p>
            <a:r>
              <a:rPr lang="en-US" dirty="0"/>
              <a:t>We can have many such orderings</a:t>
            </a:r>
          </a:p>
          <a:p>
            <a:pPr lvl="1"/>
            <a:r>
              <a:rPr lang="en-US" dirty="0"/>
              <a:t>insert into Person(</a:t>
            </a:r>
            <a:r>
              <a:rPr lang="en-US" dirty="0" err="1"/>
              <a:t>plastname</a:t>
            </a:r>
            <a:r>
              <a:rPr lang="en-US" dirty="0"/>
              <a:t>, </a:t>
            </a:r>
            <a:r>
              <a:rPr lang="en-US" dirty="0" err="1"/>
              <a:t>pname,page</a:t>
            </a:r>
            <a:r>
              <a:rPr lang="en-US" dirty="0"/>
              <a:t>, </a:t>
            </a:r>
            <a:r>
              <a:rPr lang="en-US" dirty="0" err="1"/>
              <a:t>pid</a:t>
            </a:r>
            <a:r>
              <a:rPr lang="en-US" dirty="0"/>
              <a:t>) values ('</a:t>
            </a:r>
            <a:r>
              <a:rPr lang="en-US" dirty="0" err="1"/>
              <a:t>Rin</a:t>
            </a:r>
            <a:r>
              <a:rPr lang="en-US" dirty="0"/>
              <a:t>', 'Min', 19,5)</a:t>
            </a:r>
          </a:p>
          <a:p>
            <a:pPr lvl="1"/>
            <a:r>
              <a:rPr lang="en-US" dirty="0"/>
              <a:t>insert into Person(page, </a:t>
            </a:r>
            <a:r>
              <a:rPr lang="en-US" dirty="0" err="1"/>
              <a:t>plastname</a:t>
            </a:r>
            <a:r>
              <a:rPr lang="en-US" dirty="0"/>
              <a:t>, </a:t>
            </a:r>
            <a:r>
              <a:rPr lang="en-US" dirty="0" err="1"/>
              <a:t>pid</a:t>
            </a:r>
            <a:r>
              <a:rPr lang="en-US" dirty="0"/>
              <a:t>, </a:t>
            </a:r>
            <a:r>
              <a:rPr lang="en-US" dirty="0" err="1"/>
              <a:t>pname</a:t>
            </a:r>
            <a:r>
              <a:rPr lang="en-US" dirty="0"/>
              <a:t>) values (22, 'La', 6, 'Lu')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Handing auto-increment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table Person2(</a:t>
            </a:r>
            <a:r>
              <a:rPr lang="en-US" dirty="0" err="1"/>
              <a:t>pid</a:t>
            </a:r>
            <a:r>
              <a:rPr lang="en-US" dirty="0"/>
              <a:t> serial primary key, </a:t>
            </a:r>
            <a:r>
              <a:rPr lang="en-US" dirty="0" err="1"/>
              <a:t>pname</a:t>
            </a:r>
            <a:r>
              <a:rPr lang="en-US" dirty="0"/>
              <a:t> varchar(10), </a:t>
            </a:r>
            <a:r>
              <a:rPr lang="en-US" dirty="0" err="1"/>
              <a:t>plastname</a:t>
            </a:r>
            <a:r>
              <a:rPr lang="en-US" dirty="0"/>
              <a:t> varchar(10), page integer);</a:t>
            </a:r>
          </a:p>
          <a:p>
            <a:r>
              <a:rPr lang="en-US" dirty="0"/>
              <a:t>For auto-increment columns do not supply a value and always use explicit list of columns</a:t>
            </a:r>
          </a:p>
          <a:p>
            <a:pPr lvl="1"/>
            <a:r>
              <a:rPr lang="en-US" dirty="0"/>
              <a:t>insert into Person2(</a:t>
            </a:r>
            <a:r>
              <a:rPr lang="en-US" dirty="0" err="1"/>
              <a:t>pname</a:t>
            </a:r>
            <a:r>
              <a:rPr lang="en-US" dirty="0"/>
              <a:t>, </a:t>
            </a:r>
            <a:r>
              <a:rPr lang="en-US" dirty="0" err="1"/>
              <a:t>plastname</a:t>
            </a:r>
            <a:r>
              <a:rPr lang="en-US" dirty="0"/>
              <a:t>, page) values ('King', 'Kong', 45)</a:t>
            </a:r>
          </a:p>
          <a:p>
            <a:pPr lvl="1"/>
            <a:r>
              <a:rPr lang="en-US" dirty="0"/>
              <a:t>Notice the value for </a:t>
            </a:r>
            <a:r>
              <a:rPr lang="en-US" dirty="0" err="1"/>
              <a:t>pid</a:t>
            </a:r>
            <a:r>
              <a:rPr lang="en-US" dirty="0"/>
              <a:t> is not given</a:t>
            </a:r>
          </a:p>
          <a:p>
            <a:r>
              <a:rPr lang="en-US" dirty="0"/>
              <a:t>Supplying a value for auto-increment will cause problems:</a:t>
            </a:r>
          </a:p>
          <a:p>
            <a:pPr lvl="1"/>
            <a:r>
              <a:rPr lang="en-US" dirty="0"/>
              <a:t>insert into Person2(</a:t>
            </a:r>
            <a:r>
              <a:rPr lang="en-US" dirty="0" err="1"/>
              <a:t>pid</a:t>
            </a:r>
            <a:r>
              <a:rPr lang="en-US" dirty="0"/>
              <a:t>, </a:t>
            </a:r>
            <a:r>
              <a:rPr lang="en-US" dirty="0" err="1"/>
              <a:t>pname</a:t>
            </a:r>
            <a:r>
              <a:rPr lang="en-US" dirty="0"/>
              <a:t>, </a:t>
            </a:r>
            <a:r>
              <a:rPr lang="en-US" dirty="0" err="1"/>
              <a:t>plastname</a:t>
            </a:r>
            <a:r>
              <a:rPr lang="en-US" dirty="0"/>
              <a:t>, page) values (2, ’Jon', ’Joe', 41)</a:t>
            </a:r>
          </a:p>
          <a:p>
            <a:pPr lvl="1"/>
            <a:r>
              <a:rPr lang="en-US" dirty="0"/>
              <a:t>insert into Person2(</a:t>
            </a:r>
            <a:r>
              <a:rPr lang="en-US" dirty="0" err="1"/>
              <a:t>pname</a:t>
            </a:r>
            <a:r>
              <a:rPr lang="en-US" dirty="0"/>
              <a:t>, </a:t>
            </a:r>
            <a:r>
              <a:rPr lang="en-US" dirty="0" err="1"/>
              <a:t>plastname</a:t>
            </a:r>
            <a:r>
              <a:rPr lang="en-US" dirty="0"/>
              <a:t>, page) values ('Al', 'Gore', 70)</a:t>
            </a:r>
          </a:p>
          <a:p>
            <a:pPr lvl="2"/>
            <a:r>
              <a:rPr lang="en-US" dirty="0"/>
              <a:t>You will get an error after second insert because id 2 was used. You will need to resubmit the query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94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8572"/>
            <a:ext cx="10515600" cy="1325563"/>
          </a:xfrm>
        </p:spPr>
        <p:txBody>
          <a:bodyPr/>
          <a:lstStyle/>
          <a:p>
            <a:r>
              <a:rPr lang="en-US" dirty="0"/>
              <a:t>Insert and null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4573"/>
            <a:ext cx="10515600" cy="4351338"/>
          </a:xfrm>
        </p:spPr>
        <p:txBody>
          <a:bodyPr/>
          <a:lstStyle/>
          <a:p>
            <a:r>
              <a:rPr lang="en-US" dirty="0"/>
              <a:t>SQL provides null as value that indicates NO value</a:t>
            </a:r>
          </a:p>
          <a:p>
            <a:r>
              <a:rPr lang="en-US" dirty="0"/>
              <a:t>Sometimes your insert will not provide values for all columns</a:t>
            </a:r>
          </a:p>
          <a:p>
            <a:r>
              <a:rPr lang="en-US" dirty="0"/>
              <a:t>In such cases, null will be added</a:t>
            </a:r>
          </a:p>
          <a:p>
            <a:r>
              <a:rPr lang="en-US" dirty="0"/>
              <a:t>Ex: insert into Person2(</a:t>
            </a:r>
            <a:r>
              <a:rPr lang="en-US" dirty="0" err="1"/>
              <a:t>pname</a:t>
            </a:r>
            <a:r>
              <a:rPr lang="en-US" dirty="0"/>
              <a:t>, page) values ('Don', 71)</a:t>
            </a:r>
          </a:p>
          <a:p>
            <a:pPr lvl="1"/>
            <a:r>
              <a:rPr lang="en-US" dirty="0" err="1"/>
              <a:t>plastname</a:t>
            </a:r>
            <a:r>
              <a:rPr lang="en-US" dirty="0"/>
              <a:t> is null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42" y="4456440"/>
            <a:ext cx="6134100" cy="1638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38984" y="6096465"/>
            <a:ext cx="1628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Null value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6938684" y="5919974"/>
            <a:ext cx="900300" cy="43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964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nulls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prevent a null value by explicitly indicating that a column is not null</a:t>
            </a:r>
          </a:p>
          <a:p>
            <a:r>
              <a:rPr lang="en-US" dirty="0"/>
              <a:t>create table Person3(</a:t>
            </a:r>
            <a:r>
              <a:rPr lang="en-US" dirty="0" err="1"/>
              <a:t>pid</a:t>
            </a:r>
            <a:r>
              <a:rPr lang="en-US" dirty="0"/>
              <a:t> serial primary key, </a:t>
            </a:r>
            <a:r>
              <a:rPr lang="en-US" dirty="0" err="1"/>
              <a:t>pname</a:t>
            </a:r>
            <a:r>
              <a:rPr lang="en-US" dirty="0"/>
              <a:t> varchar(10) not null , </a:t>
            </a:r>
            <a:r>
              <a:rPr lang="en-US" dirty="0" err="1"/>
              <a:t>plastname</a:t>
            </a:r>
            <a:r>
              <a:rPr lang="en-US" dirty="0"/>
              <a:t> varchar(10) not null , page integer);</a:t>
            </a:r>
          </a:p>
          <a:p>
            <a:r>
              <a:rPr lang="en-US" dirty="0"/>
              <a:t>Not null command provides an integrity constrain </a:t>
            </a:r>
          </a:p>
          <a:p>
            <a:r>
              <a:rPr lang="en-US" dirty="0"/>
              <a:t>Attempts to insert a record with a null value will fail</a:t>
            </a:r>
          </a:p>
          <a:p>
            <a:pPr lvl="1"/>
            <a:r>
              <a:rPr lang="en-US" dirty="0"/>
              <a:t>insert into Person3(</a:t>
            </a:r>
            <a:r>
              <a:rPr lang="en-US" dirty="0" err="1"/>
              <a:t>pname</a:t>
            </a:r>
            <a:r>
              <a:rPr lang="en-US" dirty="0"/>
              <a:t>, page) values ('Don', 71)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5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Erase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Erase allows you to eliminate one or more records from the DB</a:t>
            </a:r>
          </a:p>
          <a:p>
            <a:r>
              <a:rPr lang="en-US" dirty="0"/>
              <a:t>Example: erase all records from Person2 table </a:t>
            </a:r>
          </a:p>
          <a:p>
            <a:pPr lvl="1"/>
            <a:r>
              <a:rPr lang="en-US" dirty="0"/>
              <a:t>Delete from person2</a:t>
            </a:r>
          </a:p>
          <a:p>
            <a:pPr lvl="1"/>
            <a:r>
              <a:rPr lang="en-US" dirty="0"/>
              <a:t>This operation is dangerous because it erases everything </a:t>
            </a:r>
          </a:p>
          <a:p>
            <a:r>
              <a:rPr lang="en-US" dirty="0"/>
              <a:t>You can also control how to erase </a:t>
            </a:r>
          </a:p>
          <a:p>
            <a:r>
              <a:rPr lang="en-US" dirty="0"/>
              <a:t>Erase the records for those who are at least 25 old</a:t>
            </a:r>
          </a:p>
          <a:p>
            <a:pPr marL="457200" lvl="1" indent="0">
              <a:buNone/>
            </a:pPr>
            <a:r>
              <a:rPr lang="en-US" dirty="0"/>
              <a:t>Delete from person</a:t>
            </a:r>
          </a:p>
          <a:p>
            <a:pPr marL="457200" lvl="1" indent="0">
              <a:buNone/>
            </a:pPr>
            <a:r>
              <a:rPr lang="en-US" dirty="0"/>
              <a:t>Where page &gt;= 25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8663</TotalTime>
  <Words>1149</Words>
  <Application>Microsoft Macintosh PowerPoint</Application>
  <PresentationFormat>Widescreen</PresentationFormat>
  <Paragraphs>156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Database Systems</vt:lpstr>
      <vt:lpstr>Objectives</vt:lpstr>
      <vt:lpstr>Adding new records to the DB </vt:lpstr>
      <vt:lpstr>Inserting without mentioning columns</vt:lpstr>
      <vt:lpstr>Insert with explicit mentions to columns</vt:lpstr>
      <vt:lpstr>Handing auto-increment columns</vt:lpstr>
      <vt:lpstr>Insert and null values</vt:lpstr>
      <vt:lpstr>Preventing nulls </vt:lpstr>
      <vt:lpstr>Erase operation</vt:lpstr>
      <vt:lpstr>Erase from a subquery</vt:lpstr>
      <vt:lpstr>Word of caution on erasing data</vt:lpstr>
      <vt:lpstr>Updating existing data </vt:lpstr>
      <vt:lpstr>Conditional updates</vt:lpstr>
      <vt:lpstr>Updates with case statement</vt:lpstr>
      <vt:lpstr>Updates with case statement (2)</vt:lpstr>
      <vt:lpstr>Word of caution on updating data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Manuel Rodriguez Martinez</dc:creator>
  <cp:lastModifiedBy>Manuel Rodriguez Martinez</cp:lastModifiedBy>
  <cp:revision>436</cp:revision>
  <dcterms:created xsi:type="dcterms:W3CDTF">2017-08-22T15:14:51Z</dcterms:created>
  <dcterms:modified xsi:type="dcterms:W3CDTF">2020-04-03T10:30:03Z</dcterms:modified>
</cp:coreProperties>
</file>