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8" r:id="rId3"/>
    <p:sldId id="258" r:id="rId4"/>
    <p:sldId id="301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7099300" cy="10234613"/>
  <p:defaultTextStyle>
    <a:defPPr>
      <a:defRPr lang="pt-PT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B00"/>
    <a:srgbClr val="FFA02F"/>
    <a:srgbClr val="707172"/>
    <a:srgbClr val="707070"/>
    <a:srgbClr val="00386A"/>
    <a:srgbClr val="DDDDDD"/>
    <a:srgbClr val="FFFF66"/>
    <a:srgbClr val="00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 autoAdjust="0"/>
    <p:restoredTop sz="85667" autoAdjust="0"/>
  </p:normalViewPr>
  <p:slideViewPr>
    <p:cSldViewPr>
      <p:cViewPr>
        <p:scale>
          <a:sx n="125" d="100"/>
          <a:sy n="125" d="100"/>
        </p:scale>
        <p:origin x="-6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3136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C75157-6D55-4D42-8E7D-7BA3DB213D20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772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39AD27A-C0E7-4658-88AA-D8DE667CD25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2265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B1530-03DB-464A-8835-5B307E8BD5ED}" type="slidenum">
              <a:rPr lang="pt-PT" smtClean="0"/>
              <a:pPr/>
              <a:t>1</a:t>
            </a:fld>
            <a:endParaRPr lang="pt-PT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/>
              <a:t>Single </a:t>
            </a:r>
            <a:r>
              <a:rPr lang="pt-PT" sz="1200" b="1" dirty="0" err="1" smtClean="0"/>
              <a:t>Page</a:t>
            </a:r>
            <a:r>
              <a:rPr lang="pt-PT" sz="1200" b="1" dirty="0" smtClean="0"/>
              <a:t> </a:t>
            </a:r>
            <a:r>
              <a:rPr lang="pt-PT" sz="1200" b="1" dirty="0" err="1" smtClean="0"/>
              <a:t>Application</a:t>
            </a:r>
            <a:r>
              <a:rPr lang="pt-PT" sz="1200" b="1" dirty="0" smtClean="0"/>
              <a:t> (SPA)</a:t>
            </a:r>
          </a:p>
          <a:p>
            <a:r>
              <a:rPr lang="pt-PT" sz="1200" dirty="0" smtClean="0"/>
              <a:t>	O que é:</a:t>
            </a:r>
          </a:p>
          <a:p>
            <a:r>
              <a:rPr lang="pt-PT" sz="1200" dirty="0" smtClean="0"/>
              <a:t>		“Nova” forma de construir </a:t>
            </a:r>
            <a:r>
              <a:rPr lang="pt-PT" sz="1200" dirty="0" err="1" smtClean="0"/>
              <a:t>aplicaçoes</a:t>
            </a:r>
            <a:r>
              <a:rPr lang="pt-PT" sz="1200" dirty="0" smtClean="0"/>
              <a:t> web mais</a:t>
            </a:r>
            <a:r>
              <a:rPr lang="pt-PT" sz="1200" baseline="0" dirty="0" smtClean="0"/>
              <a:t> rápidas </a:t>
            </a:r>
          </a:p>
          <a:p>
            <a:r>
              <a:rPr lang="pt-PT" sz="1200" baseline="0" dirty="0" smtClean="0"/>
              <a:t>		Google Search, Google Drive, Google +, </a:t>
            </a:r>
            <a:r>
              <a:rPr lang="pt-PT" sz="1200" baseline="0" dirty="0" err="1" smtClean="0"/>
              <a:t>Facebook</a:t>
            </a:r>
            <a:r>
              <a:rPr lang="pt-PT" sz="1200" baseline="0" dirty="0" smtClean="0"/>
              <a:t>, </a:t>
            </a:r>
            <a:r>
              <a:rPr lang="pt-PT" sz="1200" baseline="0" dirty="0" err="1" smtClean="0"/>
              <a:t>Twitter</a:t>
            </a:r>
            <a:r>
              <a:rPr lang="pt-PT" sz="1200" baseline="0" dirty="0" smtClean="0"/>
              <a:t>, </a:t>
            </a:r>
            <a:r>
              <a:rPr lang="pt-PT" sz="1200" baseline="0" dirty="0" err="1" smtClean="0"/>
              <a:t>Tumblr</a:t>
            </a:r>
            <a:endParaRPr lang="pt-PT" sz="1200" baseline="0" dirty="0" smtClean="0"/>
          </a:p>
          <a:p>
            <a:r>
              <a:rPr lang="pt-PT" sz="1200" baseline="0" dirty="0" smtClean="0"/>
              <a:t>	Vantagens:</a:t>
            </a:r>
          </a:p>
          <a:p>
            <a:r>
              <a:rPr lang="pt-PT" sz="1200" baseline="0" dirty="0" smtClean="0"/>
              <a:t>		O HTML deixa de ser calculado pelo servidor e passa a ser responsabilidade do browser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Melhora a performance e experiencia das aplicações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	demonstrar uma ordenação clássica e uma com SPA (</a:t>
            </a:r>
            <a:r>
              <a:rPr lang="pt-PT" baseline="0" dirty="0" err="1" smtClean="0"/>
              <a:t>html</a:t>
            </a:r>
            <a:r>
              <a:rPr lang="pt-PT" baseline="0" dirty="0" smtClean="0"/>
              <a:t> VS </a:t>
            </a:r>
            <a:r>
              <a:rPr lang="pt-PT" baseline="0" dirty="0" err="1" smtClean="0"/>
              <a:t>json</a:t>
            </a:r>
            <a:r>
              <a:rPr lang="pt-PT" baseline="0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	demonstrar </a:t>
            </a:r>
            <a:r>
              <a:rPr lang="pt-PT" baseline="0" dirty="0" err="1" smtClean="0"/>
              <a:t>glossario</a:t>
            </a:r>
            <a:r>
              <a:rPr lang="pt-PT" baseline="0" dirty="0" smtClean="0"/>
              <a:t> do </a:t>
            </a:r>
            <a:r>
              <a:rPr lang="pt-PT" baseline="0" dirty="0" err="1" smtClean="0"/>
              <a:t>Tracer</a:t>
            </a:r>
            <a:r>
              <a:rPr lang="pt-PT" baseline="0" dirty="0" smtClean="0"/>
              <a:t> no BO e no FO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Usa HTML e Javascript – funciona em </a:t>
            </a:r>
            <a:r>
              <a:rPr lang="pt-PT" baseline="0" dirty="0" err="1" smtClean="0"/>
              <a:t>qq</a:t>
            </a:r>
            <a:r>
              <a:rPr lang="pt-PT" baseline="0" dirty="0" smtClean="0"/>
              <a:t> browser e sistema, independentemente da tecnologia server </a:t>
            </a:r>
            <a:r>
              <a:rPr lang="pt-PT" baseline="0" dirty="0" err="1" smtClean="0"/>
              <a:t>side</a:t>
            </a:r>
            <a:endParaRPr lang="pt-PT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</a:t>
            </a:r>
          </a:p>
          <a:p>
            <a:endParaRPr lang="pt-PT" sz="1200" baseline="0" dirty="0" smtClean="0"/>
          </a:p>
          <a:p>
            <a:r>
              <a:rPr lang="pt-PT" sz="1200" baseline="0" dirty="0" smtClean="0"/>
              <a:t>	Desvantagens</a:t>
            </a:r>
          </a:p>
          <a:p>
            <a:r>
              <a:rPr lang="pt-PT" sz="1200" baseline="0" dirty="0" smtClean="0"/>
              <a:t>		SEO</a:t>
            </a:r>
          </a:p>
          <a:p>
            <a:r>
              <a:rPr lang="pt-PT" sz="1200" baseline="0" dirty="0" smtClean="0"/>
              <a:t>		Muito código  em JS</a:t>
            </a:r>
          </a:p>
          <a:p>
            <a:r>
              <a:rPr lang="pt-PT" sz="1200" baseline="0" dirty="0" smtClean="0"/>
              <a:t>	</a:t>
            </a:r>
          </a:p>
          <a:p>
            <a:r>
              <a:rPr lang="pt-PT" sz="1200" baseline="0" dirty="0" smtClean="0"/>
              <a:t>	</a:t>
            </a:r>
            <a:endParaRPr lang="pt-PT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 err="1" smtClean="0"/>
              <a:t>WebAPI</a:t>
            </a:r>
            <a:endParaRPr lang="pt-PT" b="1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	</a:t>
            </a:r>
            <a:r>
              <a:rPr lang="pt-PT" sz="1600" dirty="0" smtClean="0"/>
              <a:t>O que é?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600" dirty="0" smtClean="0"/>
              <a:t>		É</a:t>
            </a:r>
            <a:r>
              <a:rPr lang="pt-PT" sz="1600" baseline="0" dirty="0" smtClean="0"/>
              <a:t> uma forma de fazer serviços </a:t>
            </a:r>
            <a:r>
              <a:rPr lang="pt-PT" sz="1600" baseline="0" dirty="0" err="1" smtClean="0"/>
              <a:t>RESTfull</a:t>
            </a:r>
            <a:endParaRPr lang="pt-PT" sz="1600" baseline="0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aseline="0" dirty="0" smtClean="0"/>
              <a:t>	</a:t>
            </a:r>
            <a:r>
              <a:rPr lang="pt-PT" sz="1600" dirty="0" smtClean="0"/>
              <a:t>Para que serve?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aseline="0" dirty="0" smtClean="0"/>
              <a:t>		Para expor os dados retornados por uma </a:t>
            </a:r>
            <a:r>
              <a:rPr lang="pt-PT" sz="1600" baseline="0" dirty="0" err="1" smtClean="0"/>
              <a:t>qq</a:t>
            </a:r>
            <a:r>
              <a:rPr lang="pt-PT" sz="1600" baseline="0" dirty="0" smtClean="0"/>
              <a:t> API server </a:t>
            </a:r>
            <a:r>
              <a:rPr lang="pt-PT" sz="1600" baseline="0" dirty="0" err="1" smtClean="0"/>
              <a:t>side</a:t>
            </a:r>
            <a:r>
              <a:rPr lang="pt-PT" sz="1600" baseline="0" dirty="0" smtClean="0"/>
              <a:t>		</a:t>
            </a:r>
            <a:endParaRPr lang="pt-PT" sz="16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dirty="0" err="1" smtClean="0"/>
              <a:t>AngularJS</a:t>
            </a:r>
            <a:endParaRPr lang="pt-PT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	Paradigma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		A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framework</a:t>
            </a:r>
            <a:r>
              <a:rPr lang="pt-PT" baseline="0" dirty="0" smtClean="0"/>
              <a:t> fornece uma forma de construir o </a:t>
            </a:r>
            <a:r>
              <a:rPr lang="pt-PT" baseline="0" dirty="0" err="1" smtClean="0"/>
              <a:t>markup</a:t>
            </a:r>
            <a:r>
              <a:rPr lang="pt-PT" baseline="0" dirty="0" smtClean="0"/>
              <a:t> no browser do cliente baseada em </a:t>
            </a:r>
            <a:r>
              <a:rPr lang="pt-PT" baseline="0" dirty="0" err="1" smtClean="0"/>
              <a:t>templates</a:t>
            </a:r>
            <a:r>
              <a:rPr lang="pt-PT" baseline="0" dirty="0" smtClean="0"/>
              <a:t> pré-definidos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	Objectivos</a:t>
            </a:r>
            <a:endParaRPr lang="pt-PT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Garantir a separação da logica de negócio do </a:t>
            </a:r>
            <a:r>
              <a:rPr lang="pt-PT" baseline="0" dirty="0" err="1" smtClean="0"/>
              <a:t>markup</a:t>
            </a:r>
            <a:endParaRPr lang="pt-PT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Fornecer as ferramentas necessárias para construir aplicações complexas de forma escalável e de fácil manutenção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Facilitar automação de testes (DI e IOC)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="1" baseline="0" dirty="0" err="1" smtClean="0"/>
              <a:t>TypeScipt</a:t>
            </a:r>
            <a:endParaRPr lang="pt-PT" b="1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dirty="0" smtClean="0"/>
              <a:t>Paradigma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</a:t>
            </a:r>
            <a:r>
              <a:rPr lang="pt-PT" baseline="0" dirty="0" err="1" smtClean="0"/>
              <a:t>Superset</a:t>
            </a:r>
            <a:r>
              <a:rPr lang="pt-PT" baseline="0" dirty="0" smtClean="0"/>
              <a:t> de Javascript com </a:t>
            </a:r>
            <a:r>
              <a:rPr lang="pt-PT" baseline="0" dirty="0" err="1" smtClean="0"/>
              <a:t>namespaces</a:t>
            </a:r>
            <a:r>
              <a:rPr lang="pt-PT" baseline="0" dirty="0" smtClean="0"/>
              <a:t>, classes, </a:t>
            </a:r>
            <a:r>
              <a:rPr lang="pt-PT" baseline="0" dirty="0" err="1" smtClean="0"/>
              <a:t>strong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typing</a:t>
            </a:r>
            <a:r>
              <a:rPr lang="pt-PT" baseline="0" dirty="0" smtClean="0"/>
              <a:t> </a:t>
            </a:r>
            <a:r>
              <a:rPr lang="pt-PT" b="1" baseline="0" dirty="0" smtClean="0"/>
              <a:t>opcional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É só e apenas uma ferramenta de apoio ao programador para ser mais produtivo a escrever </a:t>
            </a:r>
            <a:r>
              <a:rPr lang="pt-PT" baseline="0" dirty="0" err="1" smtClean="0"/>
              <a:t>Javascipt</a:t>
            </a:r>
            <a:endParaRPr lang="pt-PT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Objectivos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Facilitar a </a:t>
            </a:r>
            <a:r>
              <a:rPr lang="pt-PT" baseline="0" dirty="0" err="1" smtClean="0"/>
              <a:t>organzaçao</a:t>
            </a:r>
            <a:r>
              <a:rPr lang="pt-PT" baseline="0" dirty="0" smtClean="0"/>
              <a:t>, manutenção e </a:t>
            </a:r>
            <a:r>
              <a:rPr lang="pt-PT" baseline="0" dirty="0" err="1" smtClean="0"/>
              <a:t>refactoring</a:t>
            </a:r>
            <a:r>
              <a:rPr lang="pt-PT" baseline="0" dirty="0" smtClean="0"/>
              <a:t> do código (javascript).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Não criar uma nova linguagem – </a:t>
            </a:r>
            <a:r>
              <a:rPr lang="pt-PT" baseline="0" dirty="0" err="1" smtClean="0"/>
              <a:t>Typescript</a:t>
            </a:r>
            <a:r>
              <a:rPr lang="pt-PT" baseline="0" dirty="0" smtClean="0"/>
              <a:t> compila para Javascript. No cliente não há </a:t>
            </a:r>
            <a:r>
              <a:rPr lang="pt-PT" baseline="0" dirty="0" err="1" smtClean="0"/>
              <a:t>Typescript</a:t>
            </a:r>
            <a:r>
              <a:rPr lang="pt-PT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	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			</a:t>
            </a:r>
          </a:p>
          <a:p>
            <a:endParaRPr lang="pt-PT" sz="12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AD27A-C0E7-4658-88AA-D8DE667CD253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324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AD27A-C0E7-4658-88AA-D8DE667CD253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61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AD27A-C0E7-4658-88AA-D8DE667CD253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61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AD27A-C0E7-4658-88AA-D8DE667CD253}" type="slidenum">
              <a:rPr lang="pt-PT" smtClean="0"/>
              <a:pPr>
                <a:defRPr/>
              </a:pPr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61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AD27A-C0E7-4658-88AA-D8DE667CD253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61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41539-8835-49EA-B110-0A09E60BC9A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0CE1A-EAE1-4A05-AC31-C55953CA1FB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22D0D-C3B4-47FC-AA47-6A34349E682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569CC-F1BC-4035-A058-4D1C64FA53F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1FF77-77CB-450A-B18A-0576086DFEA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C1F6-5743-4D6D-AD40-325729DCD5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83738-C654-463D-AA3C-3C064EE1D73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4DBAF-69D4-4C96-849F-25ADAFBB096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5479B-7B7A-49DC-A8F5-01D7F4D81CC6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00CED-C6D0-4087-BB66-58FF3DF7DD4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5D59A-72E3-4BF9-911F-19A46FEA7EC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CF47304-38EF-4971-969A-47AD0D7CA6F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Playground/" TargetMode="External"/><Relationship Id="rId4" Type="http://schemas.openxmlformats.org/officeDocument/2006/relationships/hyperlink" Target="http://intrapcml/knowledgemanagement/articles/articledetails.aspx?artID=118" TargetMode="External"/><Relationship Id="rId5" Type="http://schemas.openxmlformats.org/officeDocument/2006/relationships/hyperlink" Target="http://intrapcml/KNOWLEDGEMANAGEMENT/articles/articledetails.aspx?artID=168" TargetMode="External"/><Relationship Id="rId6" Type="http://schemas.openxmlformats.org/officeDocument/2006/relationships/hyperlink" Target="http://intrapcml/knowledgemanagement/articles/articledetails.aspx?artID=89" TargetMode="External"/><Relationship Id="rId7" Type="http://schemas.openxmlformats.org/officeDocument/2006/relationships/hyperlink" Target="http://intrapcml/KNOWLEDGEMANAGEMENT/articles/articledetails.aspx?artID=16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ChangeArrowheads="1"/>
          </p:cNvSpPr>
          <p:nvPr/>
        </p:nvSpPr>
        <p:spPr bwMode="auto">
          <a:xfrm>
            <a:off x="395536" y="4581128"/>
            <a:ext cx="352901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pt-PT" sz="1600" b="1" dirty="0" smtClean="0">
                <a:solidFill>
                  <a:srgbClr val="707172"/>
                </a:solidFill>
              </a:rPr>
              <a:t>SPA com </a:t>
            </a:r>
            <a:r>
              <a:rPr lang="pt-PT" sz="1600" b="1" dirty="0" err="1" smtClean="0">
                <a:solidFill>
                  <a:srgbClr val="707172"/>
                </a:solidFill>
              </a:rPr>
              <a:t>AngularJS</a:t>
            </a:r>
            <a:r>
              <a:rPr lang="pt-PT" sz="1600" b="1" dirty="0" smtClean="0">
                <a:solidFill>
                  <a:srgbClr val="707172"/>
                </a:solidFill>
              </a:rPr>
              <a:t>, </a:t>
            </a:r>
            <a:r>
              <a:rPr lang="pt-PT" sz="1600" b="1" dirty="0" err="1" smtClean="0">
                <a:solidFill>
                  <a:srgbClr val="707172"/>
                </a:solidFill>
              </a:rPr>
              <a:t>TypeScript</a:t>
            </a:r>
            <a:r>
              <a:rPr lang="pt-PT" sz="1600" b="1" dirty="0" smtClean="0">
                <a:solidFill>
                  <a:srgbClr val="707172"/>
                </a:solidFill>
              </a:rPr>
              <a:t> e </a:t>
            </a:r>
            <a:r>
              <a:rPr lang="pt-PT" sz="1600" b="1" dirty="0" err="1" smtClean="0">
                <a:solidFill>
                  <a:srgbClr val="707172"/>
                </a:solidFill>
              </a:rPr>
              <a:t>WebAPI</a:t>
            </a:r>
            <a:endParaRPr lang="pt-PT" sz="1600" b="1" dirty="0" smtClean="0">
              <a:solidFill>
                <a:srgbClr val="707172"/>
              </a:solidFill>
            </a:endParaRPr>
          </a:p>
          <a:p>
            <a:pPr algn="l"/>
            <a:r>
              <a:rPr lang="pt-PT" sz="1600" b="1" dirty="0" smtClean="0">
                <a:solidFill>
                  <a:srgbClr val="707172"/>
                </a:solidFill>
              </a:rPr>
              <a:t/>
            </a:r>
            <a:br>
              <a:rPr lang="pt-PT" sz="1600" b="1" dirty="0" smtClean="0">
                <a:solidFill>
                  <a:srgbClr val="707172"/>
                </a:solidFill>
              </a:rPr>
            </a:br>
            <a:r>
              <a:rPr lang="pt-PT" sz="1050" b="1" dirty="0" smtClean="0">
                <a:solidFill>
                  <a:srgbClr val="707172"/>
                </a:solidFill>
              </a:rPr>
              <a:t>Alberto São Marcos</a:t>
            </a:r>
            <a:r>
              <a:rPr lang="pt-PT" sz="1050" b="1" dirty="0">
                <a:solidFill>
                  <a:srgbClr val="707172"/>
                </a:solidFill>
              </a:rPr>
              <a:t/>
            </a:r>
            <a:br>
              <a:rPr lang="pt-PT" sz="1050" b="1" dirty="0">
                <a:solidFill>
                  <a:srgbClr val="707172"/>
                </a:solidFill>
              </a:rPr>
            </a:br>
            <a:r>
              <a:rPr lang="pt-PT" sz="1050" b="1" dirty="0" smtClean="0">
                <a:solidFill>
                  <a:srgbClr val="707172"/>
                </a:solidFill>
              </a:rPr>
              <a:t>21/06/2013</a:t>
            </a:r>
            <a:endParaRPr lang="pt-PT" sz="1600" b="1" dirty="0">
              <a:solidFill>
                <a:srgbClr val="70717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6092825"/>
            <a:ext cx="1714500" cy="649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96752"/>
            <a:ext cx="4200525" cy="10858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84984"/>
            <a:ext cx="2676525" cy="170497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140968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816" y="260648"/>
            <a:ext cx="8229600" cy="346050"/>
          </a:xfrm>
        </p:spPr>
        <p:txBody>
          <a:bodyPr/>
          <a:lstStyle/>
          <a:p>
            <a:pPr algn="l"/>
            <a:r>
              <a:rPr lang="pt-PT" sz="2000" b="1" dirty="0" err="1" smtClean="0">
                <a:solidFill>
                  <a:schemeClr val="bg1"/>
                </a:solidFill>
              </a:rPr>
              <a:t>Indice</a:t>
            </a:r>
            <a:endParaRPr lang="pt-PT" sz="2000" b="1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/>
              <a:t>Single </a:t>
            </a:r>
            <a:r>
              <a:rPr lang="pt-PT" sz="2400" dirty="0" err="1"/>
              <a:t>Page</a:t>
            </a:r>
            <a:r>
              <a:rPr lang="pt-PT" sz="2400" dirty="0"/>
              <a:t> </a:t>
            </a:r>
            <a:r>
              <a:rPr lang="pt-PT" sz="2400" dirty="0" err="1"/>
              <a:t>Application</a:t>
            </a:r>
            <a:r>
              <a:rPr lang="pt-PT" sz="2400" dirty="0"/>
              <a:t> (SPA)</a:t>
            </a:r>
          </a:p>
          <a:p>
            <a:pPr lvl="1">
              <a:buFont typeface="Wingdings" pitchFamily="2" charset="2"/>
              <a:buChar char="Ø"/>
            </a:pPr>
            <a:r>
              <a:rPr lang="pt-PT" sz="1600" dirty="0" smtClean="0"/>
              <a:t>O que é?</a:t>
            </a:r>
          </a:p>
          <a:p>
            <a:pPr lvl="1">
              <a:buFont typeface="Wingdings" pitchFamily="2" charset="2"/>
              <a:buChar char="Ø"/>
            </a:pPr>
            <a:r>
              <a:rPr lang="pt-PT" sz="1600" dirty="0" smtClean="0"/>
              <a:t>Vantagens e desvantagens (relativamente ao modelo tradicional)</a:t>
            </a:r>
          </a:p>
          <a:p>
            <a:pPr marL="457200" lvl="1" indent="0">
              <a:buNone/>
            </a:pPr>
            <a:endParaRPr lang="pt-PT" sz="1600" dirty="0"/>
          </a:p>
          <a:p>
            <a:pPr marL="400050"/>
            <a:r>
              <a:rPr lang="pt-PT" sz="2400" dirty="0" err="1" smtClean="0">
                <a:ea typeface="+mn-ea"/>
                <a:cs typeface="+mn-cs"/>
              </a:rPr>
              <a:t>WebAPI</a:t>
            </a:r>
            <a:endParaRPr lang="pt-PT" sz="2400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Ø"/>
            </a:pPr>
            <a:r>
              <a:rPr lang="pt-PT" sz="1600" dirty="0"/>
              <a:t>O que é e para que serve?</a:t>
            </a:r>
          </a:p>
          <a:p>
            <a:pPr marL="457200" lvl="1" indent="0">
              <a:buNone/>
            </a:pPr>
            <a:endParaRPr lang="pt-PT" sz="1600" dirty="0"/>
          </a:p>
          <a:p>
            <a:pPr>
              <a:buFont typeface="Arial" pitchFamily="34" charset="0"/>
              <a:buChar char="•"/>
            </a:pPr>
            <a:r>
              <a:rPr lang="pt-PT" sz="2400" dirty="0" err="1"/>
              <a:t>AngularJS</a:t>
            </a:r>
            <a:endParaRPr lang="pt-PT" sz="2400" dirty="0"/>
          </a:p>
          <a:p>
            <a:pPr lvl="1">
              <a:buFont typeface="Wingdings" pitchFamily="2" charset="2"/>
              <a:buChar char="Ø"/>
            </a:pPr>
            <a:r>
              <a:rPr lang="pt-PT" sz="1600" dirty="0"/>
              <a:t>Paradigma</a:t>
            </a:r>
            <a:r>
              <a:rPr lang="pt-PT" sz="1600" dirty="0" smtClean="0">
                <a:ea typeface="+mn-ea"/>
                <a:cs typeface="+mn-cs"/>
              </a:rPr>
              <a:t> e objectivos</a:t>
            </a:r>
          </a:p>
          <a:p>
            <a:pPr marL="457200" lvl="1" indent="0">
              <a:buNone/>
            </a:pPr>
            <a:endParaRPr lang="pt-PT" sz="1600" dirty="0" smtClean="0">
              <a:ea typeface="+mn-ea"/>
              <a:cs typeface="+mn-cs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PT" sz="2400" dirty="0" err="1">
                <a:ea typeface="+mn-ea"/>
                <a:cs typeface="+mn-cs"/>
              </a:rPr>
              <a:t>TypeScript</a:t>
            </a:r>
            <a:endParaRPr lang="pt-PT" sz="2400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Ø"/>
            </a:pPr>
            <a:r>
              <a:rPr lang="pt-PT" sz="1600" dirty="0"/>
              <a:t>Paradigma e objectivos</a:t>
            </a:r>
          </a:p>
          <a:p>
            <a:pPr>
              <a:buFont typeface="Arial" pitchFamily="34" charset="0"/>
              <a:buChar char="•"/>
            </a:pPr>
            <a:endParaRPr lang="pt-PT" sz="3600" dirty="0" smtClean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pt-PT" sz="3600" dirty="0">
              <a:ea typeface="+mn-ea"/>
              <a:cs typeface="+mn-cs"/>
            </a:endParaRPr>
          </a:p>
          <a:p>
            <a:pPr marL="457200" lvl="1" indent="0">
              <a:buNone/>
            </a:pPr>
            <a:endParaRPr lang="pt-PT" dirty="0" smtClean="0"/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1"/>
          <p:cNvSpPr>
            <a:spLocks noGrp="1"/>
          </p:cNvSpPr>
          <p:nvPr>
            <p:ph type="title"/>
          </p:nvPr>
        </p:nvSpPr>
        <p:spPr>
          <a:xfrm>
            <a:off x="86816" y="260648"/>
            <a:ext cx="8229600" cy="346050"/>
          </a:xfrm>
        </p:spPr>
        <p:txBody>
          <a:bodyPr/>
          <a:lstStyle/>
          <a:p>
            <a:pPr algn="l"/>
            <a:r>
              <a:rPr lang="pt-PT" sz="2000" b="1" dirty="0" err="1" smtClean="0">
                <a:solidFill>
                  <a:schemeClr val="bg1"/>
                </a:solidFill>
              </a:rPr>
              <a:t>WebAPI</a:t>
            </a:r>
            <a:r>
              <a:rPr lang="pt-PT" sz="2000" b="1" dirty="0" smtClean="0">
                <a:solidFill>
                  <a:schemeClr val="bg1"/>
                </a:solidFill>
              </a:rPr>
              <a:t> - 1</a:t>
            </a:r>
            <a:endParaRPr lang="pt-PT" sz="20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349207" cy="288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1"/>
          <p:cNvSpPr>
            <a:spLocks noGrp="1"/>
          </p:cNvSpPr>
          <p:nvPr>
            <p:ph type="title"/>
          </p:nvPr>
        </p:nvSpPr>
        <p:spPr>
          <a:xfrm>
            <a:off x="86816" y="260648"/>
            <a:ext cx="8229600" cy="346050"/>
          </a:xfrm>
        </p:spPr>
        <p:txBody>
          <a:bodyPr/>
          <a:lstStyle/>
          <a:p>
            <a:pPr algn="l"/>
            <a:r>
              <a:rPr lang="pt-PT" sz="2000" b="1" dirty="0" err="1" smtClean="0">
                <a:solidFill>
                  <a:schemeClr val="bg1"/>
                </a:solidFill>
              </a:rPr>
              <a:t>WebAPI</a:t>
            </a:r>
            <a:r>
              <a:rPr lang="pt-PT" sz="2000" b="1" dirty="0" smtClean="0">
                <a:solidFill>
                  <a:schemeClr val="bg1"/>
                </a:solidFill>
              </a:rPr>
              <a:t> – 2</a:t>
            </a:r>
            <a:endParaRPr lang="pt-PT" sz="2000" b="1" dirty="0">
              <a:solidFill>
                <a:schemeClr val="bg1"/>
              </a:solidFill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B</a:t>
            </a:r>
            <a:r>
              <a:rPr lang="pt-PT" dirty="0" err="1" smtClean="0"/>
              <a:t>inding</a:t>
            </a:r>
            <a:endParaRPr lang="pt-PT" dirty="0"/>
          </a:p>
          <a:p>
            <a:r>
              <a:rPr lang="pt-PT" sz="2800" dirty="0" smtClean="0"/>
              <a:t>Serialização </a:t>
            </a:r>
            <a:r>
              <a:rPr lang="pt-PT" sz="2800" dirty="0"/>
              <a:t>(JSON, XML, ATOM)</a:t>
            </a:r>
          </a:p>
          <a:p>
            <a:r>
              <a:rPr lang="pt-PT" sz="2800" dirty="0"/>
              <a:t>URL </a:t>
            </a:r>
            <a:r>
              <a:rPr lang="pt-PT" sz="2800" dirty="0" err="1"/>
              <a:t>routing</a:t>
            </a:r>
            <a:endParaRPr lang="pt-PT" sz="2800" dirty="0"/>
          </a:p>
          <a:p>
            <a:r>
              <a:rPr lang="pt-PT" sz="2800" dirty="0" err="1"/>
              <a:t>Content</a:t>
            </a:r>
            <a:r>
              <a:rPr lang="pt-PT" sz="2800" dirty="0"/>
              <a:t> </a:t>
            </a:r>
            <a:r>
              <a:rPr lang="pt-PT" sz="2800" dirty="0" err="1"/>
              <a:t>Negotiation</a:t>
            </a:r>
            <a:endParaRPr lang="pt-PT" sz="2800" dirty="0"/>
          </a:p>
          <a:p>
            <a:r>
              <a:rPr lang="pt-PT" sz="2800" dirty="0" err="1" smtClean="0"/>
              <a:t>Convention</a:t>
            </a:r>
            <a:r>
              <a:rPr lang="pt-PT" sz="2800" dirty="0" smtClean="0"/>
              <a:t> </a:t>
            </a:r>
            <a:r>
              <a:rPr lang="pt-PT" sz="2800" dirty="0" err="1"/>
              <a:t>based</a:t>
            </a:r>
            <a:r>
              <a:rPr lang="pt-PT" sz="2800" dirty="0"/>
              <a:t> design</a:t>
            </a:r>
          </a:p>
          <a:p>
            <a:endParaRPr lang="pt-PT" sz="1600" dirty="0"/>
          </a:p>
          <a:p>
            <a:pPr>
              <a:buFont typeface="Arial" pitchFamily="34" charset="0"/>
              <a:buChar char="•"/>
            </a:pPr>
            <a:endParaRPr lang="pt-PT" sz="3600" dirty="0" smtClean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pt-PT" sz="3600" dirty="0">
              <a:ea typeface="+mn-ea"/>
              <a:cs typeface="+mn-cs"/>
            </a:endParaRPr>
          </a:p>
          <a:p>
            <a:pPr marL="457200" lvl="1" indent="0">
              <a:buNone/>
            </a:pP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934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331640" y="2282244"/>
            <a:ext cx="2589384" cy="25869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834244" y="3140968"/>
            <a:ext cx="1584176" cy="1512168"/>
          </a:xfrm>
          <a:prstGeom prst="ellips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940152" y="2348880"/>
            <a:ext cx="2088232" cy="1871836"/>
          </a:xfrm>
          <a:prstGeom prst="ellipse">
            <a:avLst/>
          </a:prstGeom>
          <a:solidFill>
            <a:srgbClr val="EF6B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0" name="Título 1"/>
          <p:cNvSpPr>
            <a:spLocks noGrp="1"/>
          </p:cNvSpPr>
          <p:nvPr>
            <p:ph type="title"/>
          </p:nvPr>
        </p:nvSpPr>
        <p:spPr>
          <a:xfrm>
            <a:off x="86816" y="260648"/>
            <a:ext cx="8229600" cy="346050"/>
          </a:xfrm>
        </p:spPr>
        <p:txBody>
          <a:bodyPr/>
          <a:lstStyle/>
          <a:p>
            <a:pPr algn="l"/>
            <a:r>
              <a:rPr lang="pt-PT" sz="2000" b="1" dirty="0" err="1" smtClean="0">
                <a:solidFill>
                  <a:schemeClr val="bg1"/>
                </a:solidFill>
              </a:rPr>
              <a:t>AngularJS</a:t>
            </a:r>
            <a:r>
              <a:rPr lang="pt-PT" sz="2000" b="1" dirty="0" smtClean="0">
                <a:solidFill>
                  <a:schemeClr val="bg1"/>
                </a:solidFill>
              </a:rPr>
              <a:t> - 1</a:t>
            </a:r>
            <a:endParaRPr lang="pt-PT" sz="2000" b="1" dirty="0">
              <a:solidFill>
                <a:schemeClr val="bg1"/>
              </a:solidFill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PT" dirty="0" smtClean="0"/>
              <a:t>MVC</a:t>
            </a:r>
          </a:p>
          <a:p>
            <a:pPr marL="457200" lvl="1" indent="0">
              <a:buNone/>
            </a:pPr>
            <a:endParaRPr lang="pt-PT" dirty="0"/>
          </a:p>
          <a:p>
            <a:pPr lvl="1">
              <a:buFont typeface="Arial" pitchFamily="34" charset="0"/>
              <a:buChar char="•"/>
            </a:pPr>
            <a:endParaRPr lang="pt-PT" dirty="0"/>
          </a:p>
          <a:p>
            <a:pPr>
              <a:buFont typeface="Arial" pitchFamily="34" charset="0"/>
              <a:buChar char="•"/>
            </a:pPr>
            <a:endParaRPr lang="pt-PT" dirty="0" smtClean="0"/>
          </a:p>
          <a:p>
            <a:pPr>
              <a:buFont typeface="Arial" pitchFamily="34" charset="0"/>
              <a:buChar char="•"/>
            </a:pPr>
            <a:endParaRPr lang="pt-PT" sz="2400" dirty="0"/>
          </a:p>
          <a:p>
            <a:pPr marL="457200" lvl="1" indent="0">
              <a:buNone/>
            </a:pPr>
            <a:endParaRPr lang="pt-PT" sz="1600" dirty="0" smtClean="0">
              <a:ea typeface="+mn-ea"/>
              <a:cs typeface="+mn-cs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PT" sz="2400" dirty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pt-PT" sz="3600" dirty="0" smtClean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pt-PT" sz="3600" dirty="0">
              <a:ea typeface="+mn-ea"/>
              <a:cs typeface="+mn-cs"/>
            </a:endParaRPr>
          </a:p>
          <a:p>
            <a:pPr marL="457200" lvl="1" indent="0">
              <a:buNone/>
            </a:pPr>
            <a:endParaRPr lang="pt-PT" dirty="0" smtClean="0"/>
          </a:p>
          <a:p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2015716" y="258680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Controller</a:t>
            </a:r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10" name="Conexão recta unidireccional 9"/>
          <p:cNvCxnSpPr/>
          <p:nvPr/>
        </p:nvCxnSpPr>
        <p:spPr bwMode="auto">
          <a:xfrm flipV="1">
            <a:off x="3167844" y="3284798"/>
            <a:ext cx="3276364" cy="6122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xão recta unidireccional 13"/>
          <p:cNvCxnSpPr/>
          <p:nvPr/>
        </p:nvCxnSpPr>
        <p:spPr bwMode="auto">
          <a:xfrm flipH="1">
            <a:off x="3069958" y="3726804"/>
            <a:ext cx="3374250" cy="562907"/>
          </a:xfrm>
          <a:prstGeom prst="straightConnector1">
            <a:avLst/>
          </a:prstGeom>
          <a:ln>
            <a:solidFill>
              <a:srgbClr val="EF6B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002095" y="2586809"/>
            <a:ext cx="196436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View</a:t>
            </a:r>
            <a:endParaRPr lang="pt-PT" dirty="0" smtClean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sz="1100" dirty="0" smtClean="0">
                <a:solidFill>
                  <a:schemeClr val="bg1"/>
                </a:solidFill>
              </a:rPr>
              <a:t>(.</a:t>
            </a:r>
            <a:r>
              <a:rPr lang="pt-PT" sz="1100" dirty="0" err="1" smtClean="0">
                <a:solidFill>
                  <a:schemeClr val="bg1"/>
                </a:solidFill>
              </a:rPr>
              <a:t>html</a:t>
            </a:r>
            <a:r>
              <a:rPr lang="pt-PT" sz="1100" dirty="0" smtClean="0">
                <a:solidFill>
                  <a:schemeClr val="bg1"/>
                </a:solidFill>
              </a:rPr>
              <a:t>; .</a:t>
            </a:r>
            <a:r>
              <a:rPr lang="pt-PT" sz="1100" dirty="0" err="1" smtClean="0">
                <a:solidFill>
                  <a:schemeClr val="bg1"/>
                </a:solidFill>
              </a:rPr>
              <a:t>aspx</a:t>
            </a:r>
            <a:r>
              <a:rPr lang="pt-PT" sz="1100" dirty="0" smtClean="0">
                <a:solidFill>
                  <a:schemeClr val="bg1"/>
                </a:solidFill>
              </a:rPr>
              <a:t>; .</a:t>
            </a:r>
            <a:r>
              <a:rPr lang="pt-PT" sz="1100" dirty="0" err="1" smtClean="0">
                <a:solidFill>
                  <a:schemeClr val="bg1"/>
                </a:solidFill>
              </a:rPr>
              <a:t>asp</a:t>
            </a:r>
            <a:r>
              <a:rPr lang="pt-PT" sz="1100" dirty="0" smtClean="0">
                <a:solidFill>
                  <a:schemeClr val="bg1"/>
                </a:solidFill>
              </a:rPr>
              <a:t>; .</a:t>
            </a:r>
            <a:r>
              <a:rPr lang="pt-PT" sz="1100" dirty="0" err="1" smtClean="0">
                <a:solidFill>
                  <a:schemeClr val="bg1"/>
                </a:solidFill>
              </a:rPr>
              <a:t>php</a:t>
            </a:r>
            <a:r>
              <a:rPr lang="pt-PT" sz="1100" dirty="0" smtClean="0">
                <a:solidFill>
                  <a:schemeClr val="bg1"/>
                </a:solidFill>
              </a:rPr>
              <a:t>, </a:t>
            </a:r>
            <a:r>
              <a:rPr lang="pt-PT" sz="1100" dirty="0" err="1" smtClean="0">
                <a:solidFill>
                  <a:schemeClr val="bg1"/>
                </a:solidFill>
              </a:rPr>
              <a:t>etc</a:t>
            </a:r>
            <a:r>
              <a:rPr lang="pt-PT" sz="1100" dirty="0" smtClean="0">
                <a:solidFill>
                  <a:schemeClr val="bg1"/>
                </a:solidFill>
              </a:rPr>
              <a:t>)</a:t>
            </a:r>
            <a:endParaRPr lang="pt-PT" sz="1100" dirty="0">
              <a:solidFill>
                <a:schemeClr val="bg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290342" y="3437036"/>
            <a:ext cx="671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chemeClr val="tx2"/>
                </a:solidFill>
              </a:rPr>
              <a:t>Model</a:t>
            </a:r>
            <a:endParaRPr lang="pt-P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1"/>
          <p:cNvSpPr>
            <a:spLocks noGrp="1"/>
          </p:cNvSpPr>
          <p:nvPr>
            <p:ph type="title"/>
          </p:nvPr>
        </p:nvSpPr>
        <p:spPr>
          <a:xfrm>
            <a:off x="86816" y="260648"/>
            <a:ext cx="8229600" cy="346050"/>
          </a:xfrm>
        </p:spPr>
        <p:txBody>
          <a:bodyPr/>
          <a:lstStyle/>
          <a:p>
            <a:pPr algn="l"/>
            <a:r>
              <a:rPr lang="pt-PT" sz="2000" b="1" dirty="0" err="1" smtClean="0">
                <a:solidFill>
                  <a:schemeClr val="bg1"/>
                </a:solidFill>
              </a:rPr>
              <a:t>AngularJS</a:t>
            </a:r>
            <a:r>
              <a:rPr lang="pt-PT" sz="2000" b="1" dirty="0" smtClean="0">
                <a:solidFill>
                  <a:schemeClr val="bg1"/>
                </a:solidFill>
              </a:rPr>
              <a:t> - 2</a:t>
            </a:r>
            <a:endParaRPr lang="pt-PT" sz="2000" b="1" dirty="0">
              <a:solidFill>
                <a:schemeClr val="bg1"/>
              </a:solidFill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pt-PT" sz="2400" dirty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pt-PT" sz="3600" dirty="0" smtClean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pt-PT" sz="3600" dirty="0">
              <a:ea typeface="+mn-ea"/>
              <a:cs typeface="+mn-cs"/>
            </a:endParaRPr>
          </a:p>
          <a:p>
            <a:pPr marL="457200" lvl="1" indent="0">
              <a:buNone/>
            </a:pPr>
            <a:endParaRPr lang="pt-PT" dirty="0" smtClean="0"/>
          </a:p>
          <a:p>
            <a:endParaRPr lang="pt-PT" dirty="0"/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 bwMode="auto">
          <a:xfrm>
            <a:off x="457200" y="155679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sz="2400" b="1" dirty="0" smtClean="0"/>
              <a:t>Templates (</a:t>
            </a:r>
            <a:r>
              <a:rPr lang="pt-PT" sz="2400" b="1" dirty="0" err="1" smtClean="0"/>
              <a:t>html</a:t>
            </a:r>
            <a:r>
              <a:rPr lang="pt-PT" sz="2400" b="1" dirty="0" smtClean="0"/>
              <a:t>)</a:t>
            </a:r>
          </a:p>
          <a:p>
            <a:r>
              <a:rPr lang="pt-PT" sz="2400" b="1" dirty="0" err="1" smtClean="0"/>
              <a:t>Directives</a:t>
            </a:r>
            <a:r>
              <a:rPr lang="pt-PT" sz="2400" b="1" dirty="0"/>
              <a:t> </a:t>
            </a:r>
            <a:r>
              <a:rPr lang="pt-PT" sz="2400" b="1" dirty="0" smtClean="0"/>
              <a:t>(</a:t>
            </a:r>
            <a:r>
              <a:rPr lang="pt-PT" sz="2400" dirty="0" smtClean="0"/>
              <a:t>{{}}, </a:t>
            </a:r>
            <a:r>
              <a:rPr lang="pt-PT" sz="2400" dirty="0" err="1" smtClean="0"/>
              <a:t>ng</a:t>
            </a:r>
            <a:r>
              <a:rPr lang="pt-PT" sz="2400" dirty="0" smtClean="0"/>
              <a:t>-view, </a:t>
            </a:r>
            <a:r>
              <a:rPr lang="pt-PT" sz="2400" dirty="0" err="1" smtClean="0"/>
              <a:t>ng-repeat</a:t>
            </a:r>
            <a:r>
              <a:rPr lang="pt-PT" sz="2400" dirty="0" smtClean="0"/>
              <a:t>, </a:t>
            </a:r>
            <a:r>
              <a:rPr lang="pt-PT" sz="2400" dirty="0" err="1" smtClean="0"/>
              <a:t>ng-model</a:t>
            </a:r>
            <a:r>
              <a:rPr lang="pt-PT" sz="2400" dirty="0" smtClean="0"/>
              <a:t>, </a:t>
            </a:r>
            <a:r>
              <a:rPr lang="pt-PT" sz="2400" dirty="0" err="1" smtClean="0"/>
              <a:t>ng</a:t>
            </a:r>
            <a:r>
              <a:rPr lang="pt-PT" sz="2400" dirty="0" smtClean="0"/>
              <a:t>-show, </a:t>
            </a:r>
            <a:r>
              <a:rPr lang="pt-PT" sz="2400" dirty="0" err="1"/>
              <a:t>ng-click</a:t>
            </a:r>
            <a:r>
              <a:rPr lang="pt-PT" sz="2400" b="1" dirty="0" smtClean="0"/>
              <a:t>)</a:t>
            </a:r>
          </a:p>
          <a:p>
            <a:r>
              <a:rPr lang="pt-PT" sz="2400" b="1" dirty="0" err="1" smtClean="0"/>
              <a:t>Two</a:t>
            </a:r>
            <a:r>
              <a:rPr lang="pt-PT" sz="2400" b="1" dirty="0" smtClean="0"/>
              <a:t> </a:t>
            </a:r>
            <a:r>
              <a:rPr lang="pt-PT" sz="2400" b="1" dirty="0" err="1"/>
              <a:t>Way</a:t>
            </a:r>
            <a:r>
              <a:rPr lang="pt-PT" sz="2400" b="1" dirty="0"/>
              <a:t> </a:t>
            </a:r>
            <a:r>
              <a:rPr lang="pt-PT" sz="2400" b="1" dirty="0" smtClean="0"/>
              <a:t>Data-</a:t>
            </a:r>
            <a:r>
              <a:rPr lang="pt-PT" sz="2400" b="1" dirty="0" err="1" smtClean="0"/>
              <a:t>Binding</a:t>
            </a:r>
            <a:endParaRPr lang="pt-PT" sz="2400" b="1" dirty="0" smtClean="0"/>
          </a:p>
          <a:p>
            <a:r>
              <a:rPr lang="pt-PT" sz="2400" b="1" dirty="0" smtClean="0"/>
              <a:t>Scopes (</a:t>
            </a:r>
            <a:r>
              <a:rPr lang="pt-PT" sz="2400" dirty="0"/>
              <a:t>$scope</a:t>
            </a:r>
            <a:r>
              <a:rPr lang="pt-PT" sz="2400" b="1" dirty="0" smtClean="0"/>
              <a:t>)</a:t>
            </a:r>
          </a:p>
          <a:p>
            <a:r>
              <a:rPr lang="pt-PT" sz="2400" b="1" dirty="0" err="1" smtClean="0"/>
              <a:t>Controllers</a:t>
            </a:r>
            <a:endParaRPr lang="pt-PT" sz="2400" b="1" dirty="0" smtClean="0"/>
          </a:p>
          <a:p>
            <a:r>
              <a:rPr lang="pt-PT" sz="2400" b="1" dirty="0" err="1" smtClean="0"/>
              <a:t>Services</a:t>
            </a:r>
            <a:r>
              <a:rPr lang="pt-PT" sz="2400" b="1" dirty="0" smtClean="0"/>
              <a:t> (</a:t>
            </a:r>
            <a:r>
              <a:rPr lang="pt-PT" sz="2400" dirty="0" err="1" smtClean="0"/>
              <a:t>myservices</a:t>
            </a:r>
            <a:r>
              <a:rPr lang="pt-PT" sz="2400" dirty="0" smtClean="0"/>
              <a:t>, </a:t>
            </a:r>
            <a:r>
              <a:rPr lang="pt-PT" sz="2400" dirty="0"/>
              <a:t>$</a:t>
            </a:r>
            <a:r>
              <a:rPr lang="pt-PT" sz="2400" dirty="0" err="1" smtClean="0"/>
              <a:t>http</a:t>
            </a:r>
            <a:r>
              <a:rPr lang="pt-PT" sz="2400" b="1" dirty="0" smtClean="0"/>
              <a:t>)</a:t>
            </a:r>
          </a:p>
          <a:p>
            <a:r>
              <a:rPr lang="pt-PT" sz="2400" b="1" dirty="0" err="1"/>
              <a:t>Dependency</a:t>
            </a:r>
            <a:r>
              <a:rPr lang="pt-PT" sz="2400" b="1" dirty="0"/>
              <a:t> </a:t>
            </a:r>
            <a:r>
              <a:rPr lang="pt-PT" sz="2400" b="1" dirty="0" smtClean="0"/>
              <a:t>Injection</a:t>
            </a:r>
          </a:p>
          <a:p>
            <a:r>
              <a:rPr lang="pt-PT" sz="2400" b="1" dirty="0" smtClean="0"/>
              <a:t>Routes (</a:t>
            </a:r>
            <a:r>
              <a:rPr lang="pt-PT" sz="2400" dirty="0"/>
              <a:t>$</a:t>
            </a:r>
            <a:r>
              <a:rPr lang="pt-PT" sz="2400" dirty="0" err="1" smtClean="0"/>
              <a:t>routeProvider</a:t>
            </a:r>
            <a:r>
              <a:rPr lang="pt-PT" sz="2400" dirty="0" smtClean="0"/>
              <a:t>, </a:t>
            </a:r>
            <a:r>
              <a:rPr lang="pt-PT" sz="2400" dirty="0"/>
              <a:t>$</a:t>
            </a:r>
            <a:r>
              <a:rPr lang="pt-PT" sz="2400" dirty="0" err="1"/>
              <a:t>routeParams</a:t>
            </a:r>
            <a:r>
              <a:rPr lang="pt-PT" sz="2400" b="1" dirty="0" smtClean="0"/>
              <a:t>)</a:t>
            </a:r>
          </a:p>
          <a:p>
            <a:r>
              <a:rPr lang="pt-PT" sz="2400" b="1" dirty="0" err="1" smtClean="0"/>
              <a:t>Dialogs</a:t>
            </a:r>
            <a:r>
              <a:rPr lang="pt-PT" sz="2400" b="1" dirty="0" smtClean="0"/>
              <a:t> (</a:t>
            </a:r>
            <a:r>
              <a:rPr lang="pt-PT" sz="2400" dirty="0"/>
              <a:t>$</a:t>
            </a:r>
            <a:r>
              <a:rPr lang="pt-PT" sz="2400" dirty="0" err="1"/>
              <a:t>dialog</a:t>
            </a:r>
            <a:r>
              <a:rPr lang="pt-PT" sz="2400" b="1" dirty="0" smtClean="0"/>
              <a:t>)</a:t>
            </a:r>
          </a:p>
          <a:p>
            <a:endParaRPr lang="pt-PT" sz="2400" b="1" dirty="0"/>
          </a:p>
          <a:p>
            <a:pPr>
              <a:buFont typeface="Arial" pitchFamily="34" charset="0"/>
              <a:buChar char="•"/>
            </a:pPr>
            <a:endParaRPr lang="pt-PT" sz="3600" kern="0" dirty="0" smtClean="0"/>
          </a:p>
          <a:p>
            <a:pPr>
              <a:buFont typeface="Arial" pitchFamily="34" charset="0"/>
              <a:buChar char="•"/>
            </a:pPr>
            <a:endParaRPr lang="pt-PT" sz="3600" kern="0" dirty="0" smtClean="0"/>
          </a:p>
          <a:p>
            <a:pPr marL="457200" lvl="1" indent="0">
              <a:buFontTx/>
              <a:buNone/>
            </a:pPr>
            <a:endParaRPr lang="pt-PT" kern="0" dirty="0" smtClean="0"/>
          </a:p>
          <a:p>
            <a:endParaRPr lang="pt-PT" kern="0" dirty="0"/>
          </a:p>
        </p:txBody>
      </p:sp>
    </p:spTree>
    <p:extLst>
      <p:ext uri="{BB962C8B-B14F-4D97-AF65-F5344CB8AC3E}">
        <p14:creationId xmlns:p14="http://schemas.microsoft.com/office/powerpoint/2010/main" val="247757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1"/>
          <p:cNvSpPr>
            <a:spLocks noGrp="1"/>
          </p:cNvSpPr>
          <p:nvPr>
            <p:ph type="title"/>
          </p:nvPr>
        </p:nvSpPr>
        <p:spPr>
          <a:xfrm>
            <a:off x="86816" y="260648"/>
            <a:ext cx="8229600" cy="346050"/>
          </a:xfrm>
        </p:spPr>
        <p:txBody>
          <a:bodyPr/>
          <a:lstStyle/>
          <a:p>
            <a:pPr algn="l"/>
            <a:r>
              <a:rPr lang="pt-PT" sz="2000" b="1" dirty="0" err="1" smtClean="0">
                <a:solidFill>
                  <a:schemeClr val="bg1"/>
                </a:solidFill>
              </a:rPr>
              <a:t>Typescript</a:t>
            </a:r>
            <a:r>
              <a:rPr lang="pt-PT" sz="2000" b="1" dirty="0" smtClean="0">
                <a:solidFill>
                  <a:schemeClr val="bg1"/>
                </a:solidFill>
              </a:rPr>
              <a:t> - 1</a:t>
            </a:r>
            <a:endParaRPr lang="pt-PT" sz="2000" b="1" dirty="0">
              <a:solidFill>
                <a:schemeClr val="bg1"/>
              </a:solidFill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pt-PT" sz="2400" dirty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pt-PT" sz="3600" dirty="0" smtClean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pt-PT" sz="3600" dirty="0">
              <a:ea typeface="+mn-ea"/>
              <a:cs typeface="+mn-cs"/>
            </a:endParaRPr>
          </a:p>
          <a:p>
            <a:pPr marL="457200" lvl="1" indent="0">
              <a:buNone/>
            </a:pPr>
            <a:endParaRPr lang="pt-PT" dirty="0" smtClean="0"/>
          </a:p>
          <a:p>
            <a:endParaRPr lang="pt-PT" dirty="0"/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 bwMode="auto">
          <a:xfrm>
            <a:off x="457200" y="155679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dirty="0" err="1" smtClean="0"/>
              <a:t>Reference</a:t>
            </a:r>
            <a:endParaRPr lang="pt-PT" dirty="0" smtClean="0"/>
          </a:p>
          <a:p>
            <a:r>
              <a:rPr lang="pt-PT" dirty="0" smtClean="0"/>
              <a:t>Module</a:t>
            </a:r>
            <a:endParaRPr lang="pt-PT" dirty="0"/>
          </a:p>
          <a:p>
            <a:r>
              <a:rPr lang="pt-PT" dirty="0"/>
              <a:t>Interface</a:t>
            </a:r>
          </a:p>
          <a:p>
            <a:r>
              <a:rPr lang="pt-PT" dirty="0" err="1"/>
              <a:t>Class</a:t>
            </a:r>
            <a:endParaRPr lang="pt-PT" dirty="0"/>
          </a:p>
          <a:p>
            <a:r>
              <a:rPr lang="pt-PT" dirty="0" smtClean="0"/>
              <a:t>Access </a:t>
            </a:r>
            <a:r>
              <a:rPr lang="pt-PT" dirty="0" err="1" smtClean="0"/>
              <a:t>Modifiers</a:t>
            </a:r>
            <a:endParaRPr lang="pt-PT" dirty="0"/>
          </a:p>
          <a:p>
            <a:r>
              <a:rPr lang="pt-PT" dirty="0" err="1" smtClean="0"/>
              <a:t>Regions</a:t>
            </a:r>
            <a:endParaRPr lang="pt-PT" dirty="0" smtClean="0"/>
          </a:p>
          <a:p>
            <a:r>
              <a:rPr lang="pt-PT" dirty="0" err="1" smtClean="0"/>
              <a:t>Intelisense</a:t>
            </a:r>
            <a:endParaRPr lang="pt-PT" dirty="0"/>
          </a:p>
          <a:p>
            <a:pPr>
              <a:buFont typeface="Arial" pitchFamily="34" charset="0"/>
              <a:buChar char="•"/>
            </a:pPr>
            <a:endParaRPr lang="pt-PT" sz="3600" kern="0" dirty="0" smtClean="0"/>
          </a:p>
          <a:p>
            <a:pPr>
              <a:buFont typeface="Arial" pitchFamily="34" charset="0"/>
              <a:buChar char="•"/>
            </a:pPr>
            <a:endParaRPr lang="pt-PT" sz="3600" kern="0" dirty="0" smtClean="0"/>
          </a:p>
          <a:p>
            <a:pPr marL="457200" lvl="1" indent="0">
              <a:buFontTx/>
              <a:buNone/>
            </a:pPr>
            <a:endParaRPr lang="pt-PT" kern="0" dirty="0" smtClean="0"/>
          </a:p>
          <a:p>
            <a:endParaRPr lang="pt-PT" kern="0" dirty="0"/>
          </a:p>
        </p:txBody>
      </p:sp>
    </p:spTree>
    <p:extLst>
      <p:ext uri="{BB962C8B-B14F-4D97-AF65-F5344CB8AC3E}">
        <p14:creationId xmlns:p14="http://schemas.microsoft.com/office/powerpoint/2010/main" val="396891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1"/>
          <p:cNvSpPr>
            <a:spLocks noGrp="1"/>
          </p:cNvSpPr>
          <p:nvPr>
            <p:ph type="title"/>
          </p:nvPr>
        </p:nvSpPr>
        <p:spPr>
          <a:xfrm>
            <a:off x="86816" y="260648"/>
            <a:ext cx="8229600" cy="346050"/>
          </a:xfrm>
        </p:spPr>
        <p:txBody>
          <a:bodyPr/>
          <a:lstStyle/>
          <a:p>
            <a:pPr algn="l"/>
            <a:r>
              <a:rPr lang="pt-PT" sz="2000" b="1" dirty="0" smtClean="0">
                <a:solidFill>
                  <a:schemeClr val="bg1"/>
                </a:solidFill>
              </a:rPr>
              <a:t>Referencias</a:t>
            </a:r>
            <a:endParaRPr lang="pt-PT" sz="2000" b="1" dirty="0">
              <a:solidFill>
                <a:schemeClr val="bg1"/>
              </a:solidFill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pt-PT" sz="2400" dirty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pt-PT" sz="3600" dirty="0" smtClean="0"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endParaRPr lang="pt-PT" sz="3600" dirty="0">
              <a:ea typeface="+mn-ea"/>
              <a:cs typeface="+mn-cs"/>
            </a:endParaRPr>
          </a:p>
          <a:p>
            <a:pPr marL="457200" lvl="1" indent="0">
              <a:buNone/>
            </a:pPr>
            <a:endParaRPr lang="pt-PT" dirty="0" smtClean="0"/>
          </a:p>
          <a:p>
            <a:endParaRPr lang="pt-PT" dirty="0"/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 bwMode="auto">
          <a:xfrm>
            <a:off x="457200" y="14953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PT" sz="1800" dirty="0" err="1">
                <a:solidFill>
                  <a:schemeClr val="tx2"/>
                </a:solidFill>
                <a:hlinkClick r:id="rId3"/>
              </a:rPr>
              <a:t>Typescript</a:t>
            </a:r>
            <a:endParaRPr lang="pt-PT" sz="1800" dirty="0">
              <a:solidFill>
                <a:schemeClr val="tx2"/>
              </a:solidFill>
              <a:hlinkClick r:id="rId3"/>
            </a:endParaRPr>
          </a:p>
          <a:p>
            <a:r>
              <a:rPr lang="pt-PT" sz="1400" dirty="0">
                <a:hlinkClick r:id="rId3"/>
              </a:rPr>
              <a:t>http://www.typescriptlang.org/Playground</a:t>
            </a:r>
            <a:r>
              <a:rPr lang="pt-PT" sz="1400" dirty="0" smtClean="0">
                <a:hlinkClick r:id="rId3"/>
              </a:rPr>
              <a:t>/</a:t>
            </a:r>
            <a:r>
              <a:rPr lang="pt-PT" sz="1400" dirty="0" smtClean="0"/>
              <a:t> </a:t>
            </a:r>
            <a:endParaRPr lang="pt-PT" sz="1400" dirty="0"/>
          </a:p>
          <a:p>
            <a:r>
              <a:rPr lang="pt-PT" sz="1400" dirty="0">
                <a:hlinkClick r:id="rId4"/>
              </a:rPr>
              <a:t>http://</a:t>
            </a:r>
            <a:r>
              <a:rPr lang="pt-PT" sz="1400" dirty="0" smtClean="0">
                <a:hlinkClick r:id="rId4"/>
              </a:rPr>
              <a:t>intrapcml/knowledgemanagement/articles/articledetails.aspx?artID=118</a:t>
            </a:r>
            <a:endParaRPr lang="pt-PT" sz="1400" dirty="0" smtClean="0"/>
          </a:p>
          <a:p>
            <a:r>
              <a:rPr lang="pt-PT" sz="1400" dirty="0">
                <a:hlinkClick r:id="rId5"/>
              </a:rPr>
              <a:t>http://</a:t>
            </a:r>
            <a:r>
              <a:rPr lang="pt-PT" sz="1400" dirty="0" smtClean="0">
                <a:hlinkClick r:id="rId5"/>
              </a:rPr>
              <a:t>intrapcml/</a:t>
            </a:r>
            <a:r>
              <a:rPr lang="pt-PT" sz="1400" dirty="0">
                <a:hlinkClick r:id="rId6"/>
              </a:rPr>
              <a:t>knowledgemanagement</a:t>
            </a:r>
            <a:r>
              <a:rPr lang="pt-PT" sz="1400" dirty="0" smtClean="0">
                <a:hlinkClick r:id="rId5"/>
              </a:rPr>
              <a:t>/articles/articledetails.aspx?artID=168</a:t>
            </a:r>
            <a:r>
              <a:rPr lang="pt-PT" sz="1400" dirty="0" smtClean="0"/>
              <a:t> </a:t>
            </a:r>
          </a:p>
          <a:p>
            <a:endParaRPr lang="pt-PT" sz="1400" dirty="0"/>
          </a:p>
          <a:p>
            <a:pPr marL="0" indent="0">
              <a:buNone/>
            </a:pPr>
            <a:r>
              <a:rPr lang="pt-PT" sz="1800" dirty="0" err="1">
                <a:solidFill>
                  <a:schemeClr val="tx2"/>
                </a:solidFill>
              </a:rPr>
              <a:t>AngularJS</a:t>
            </a:r>
            <a:endParaRPr lang="pt-PT" sz="1800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PT" sz="1400" dirty="0">
                <a:hlinkClick r:id="rId6"/>
              </a:rPr>
              <a:t>http://</a:t>
            </a:r>
            <a:r>
              <a:rPr lang="pt-PT" sz="1400" dirty="0" smtClean="0">
                <a:hlinkClick r:id="rId6"/>
              </a:rPr>
              <a:t>intrapcml/knowledgemanagement/articles/articledetails.aspx?artID=89</a:t>
            </a:r>
            <a:r>
              <a:rPr lang="pt-PT" sz="1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PT" sz="1400" dirty="0">
                <a:hlinkClick r:id="rId7"/>
              </a:rPr>
              <a:t>http://</a:t>
            </a:r>
            <a:r>
              <a:rPr lang="pt-PT" sz="1400" dirty="0" smtClean="0">
                <a:hlinkClick r:id="rId7"/>
              </a:rPr>
              <a:t>intrapcml/KNOWLEDGEMANAGEMENT/articles/articledetails.aspx?artID=165</a:t>
            </a:r>
            <a:r>
              <a:rPr lang="pt-PT" sz="1400" dirty="0" smtClean="0"/>
              <a:t> </a:t>
            </a:r>
            <a:endParaRPr lang="pt-PT" sz="1400" dirty="0"/>
          </a:p>
          <a:p>
            <a:pPr marL="457200" lvl="1" indent="0">
              <a:buFontTx/>
              <a:buNone/>
            </a:pPr>
            <a:endParaRPr lang="pt-PT" kern="0" dirty="0" smtClean="0"/>
          </a:p>
          <a:p>
            <a:endParaRPr lang="pt-PT" kern="0" dirty="0"/>
          </a:p>
        </p:txBody>
      </p:sp>
    </p:spTree>
    <p:extLst>
      <p:ext uri="{BB962C8B-B14F-4D97-AF65-F5344CB8AC3E}">
        <p14:creationId xmlns:p14="http://schemas.microsoft.com/office/powerpoint/2010/main" val="337211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1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5170</TotalTime>
  <Words>250</Words>
  <Application>Microsoft Macintosh PowerPoint</Application>
  <PresentationFormat>On-screen Show (4:3)</PresentationFormat>
  <Paragraphs>134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PowerPoint Presentation</vt:lpstr>
      <vt:lpstr>PowerPoint Presentation</vt:lpstr>
      <vt:lpstr>Indice</vt:lpstr>
      <vt:lpstr>WebAPI - 1</vt:lpstr>
      <vt:lpstr>WebAPI – 2</vt:lpstr>
      <vt:lpstr>AngularJS - 1</vt:lpstr>
      <vt:lpstr>AngularJS - 2</vt:lpstr>
      <vt:lpstr>Typescript - 1</vt:lpstr>
      <vt:lpstr>Referencias</vt:lpstr>
    </vt:vector>
  </TitlesOfParts>
  <Company>Ponto.C - Desenvolvimento de Sistemas de Informação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Ponto.C</dc:creator>
  <cp:lastModifiedBy>Alberto Sao Marcos</cp:lastModifiedBy>
  <cp:revision>357</cp:revision>
  <dcterms:created xsi:type="dcterms:W3CDTF">2005-02-16T19:02:24Z</dcterms:created>
  <dcterms:modified xsi:type="dcterms:W3CDTF">2013-06-21T12:34:43Z</dcterms:modified>
</cp:coreProperties>
</file>