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Lustri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B0F5D-A698-4922-AA3A-64F1FBE53DF0}">
  <a:tblStyle styleId="{90BB0F5D-A698-4922-AA3A-64F1FBE53D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font" Target="fonts/Lustri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270dbb6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d270dbb6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77fde3e81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377fde3e81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377fde3e81_1_8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74" name="Google Shape;274;g2377fde3e81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77fde3e81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377fde3e81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377fde3e81_1_10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98" name="Google Shape;298;g2377fde3e81_1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77fde3e8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377fde3e8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377fde3e81_0_7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18" name="Google Shape;318;g2377fde3e81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77fde3e81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377fde3e81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77fde3e81_0_16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31" name="Google Shape;331;g2377fde3e81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77fde3e81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377fde3e81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377fde3e81_0_15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47" name="Google Shape;347;g2377fde3e81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77fde3e8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377fde3e8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377fde3e81_0_11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60" name="Google Shape;360;g2377fde3e81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77fde3e81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377fde3e81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77fde3e81_0_89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73" name="Google Shape;373;g2377fde3e81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77fde3e81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377fde3e81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377fde3e81_0_12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87" name="Google Shape;387;g2377fde3e81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77fde3e81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377fde3e81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377fde3e81_0_14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401" name="Google Shape;401;g2377fde3e81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270dbb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2d270dbb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2d270dbb61_0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413" name="Google Shape;413;g22d270dbb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d270dbb61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2d270dbb61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d270dbb61_2_8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41" name="Google Shape;141;g22d270dbb61_2_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77fde3e81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377fde3e81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377fde3e81_1_1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53" name="Google Shape;153;g2377fde3e81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8bb9c0fbc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38bb9c0fbc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38bb9c0fbc_1_2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68" name="Google Shape;168;g238bb9c0fbc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77fde3e8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377fde3e8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77fde3e81_1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83" name="Google Shape;183;g2377fde3e8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7fde3e81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377fde3e81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377fde3e81_1_3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99" name="Google Shape;199;g2377fde3e81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77fde3e8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377fde3e8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77fde3e81_0_3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19" name="Google Shape;219;g2377fde3e81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77fde3e81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377fde3e81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77fde3e81_1_49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33" name="Google Shape;233;g2377fde3e81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7fde3e81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377fde3e81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77fde3e81_1_6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53" name="Google Shape;253;g2377fde3e81_1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85059" y="480060"/>
            <a:ext cx="8190311" cy="418336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726018" y="720082"/>
            <a:ext cx="7708392" cy="370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>
            <p:ph type="ctrTitle"/>
          </p:nvPr>
        </p:nvSpPr>
        <p:spPr>
          <a:xfrm>
            <a:off x="1151214" y="1195903"/>
            <a:ext cx="68580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stria"/>
              <a:buNone/>
            </a:pPr>
            <a:r>
              <a:rPr b="1" lang="es" sz="3000">
                <a:latin typeface="Lustria"/>
                <a:ea typeface="Lustria"/>
                <a:cs typeface="Lustria"/>
                <a:sym typeface="Lustria"/>
              </a:rPr>
              <a:t>Algoritmos Genéticos</a:t>
            </a:r>
            <a:r>
              <a:rPr lang="es" sz="3000">
                <a:latin typeface="Lustria"/>
                <a:ea typeface="Lustria"/>
                <a:cs typeface="Lustria"/>
                <a:sym typeface="Lustria"/>
              </a:rPr>
              <a:t>: Optimización de Hiperparámetros de una Red Neuronal Convolucional</a:t>
            </a:r>
            <a:endParaRPr b="1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514501" y="3502025"/>
            <a:ext cx="4114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s" sz="1000"/>
              <a:t>Asignatura</a:t>
            </a:r>
            <a:r>
              <a:rPr lang="es" sz="1000"/>
              <a:t>: Modelos Bioinspirados y Heurísticas de Búsqueda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s" sz="1000"/>
              <a:t>Alumno</a:t>
            </a:r>
            <a:r>
              <a:rPr lang="es" sz="1000"/>
              <a:t>: Alberto Fernández Merchán</a:t>
            </a:r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o, Logotipo&#10;&#10;Descripción generada automáticamente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01" y="3714842"/>
            <a:ext cx="927277" cy="927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481" y="3524708"/>
            <a:ext cx="1307542" cy="130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34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34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3149800" y="3399450"/>
            <a:ext cx="874800" cy="43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4156050" y="1265925"/>
            <a:ext cx="2423700" cy="4002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Cruce: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4156050" y="1740650"/>
            <a:ext cx="2423700" cy="4002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Selecciona a los 2 padres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4156050" y="2215375"/>
            <a:ext cx="2423700" cy="6156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Genera un vector binario aleatorio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156050" y="2891100"/>
            <a:ext cx="2423700" cy="12621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genes del primer padre se heredan si en el vector anterior hay un 1, por el contrario, se heredan los del segundo padre.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6719725" y="1265925"/>
            <a:ext cx="2238000" cy="4002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Mutación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6719575" y="1767325"/>
            <a:ext cx="2238000" cy="6156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Selecciona una fracción de los genes del hijo (p</a:t>
            </a:r>
            <a:r>
              <a:rPr baseline="-25000" lang="e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= 0.01)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6719575" y="2484125"/>
            <a:ext cx="2238000" cy="8313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Cada gen se reemplaza por un número aleatorio dentro del rango correspondiente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35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35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302" name="Google Shape;302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3189750" y="4113850"/>
            <a:ext cx="874800" cy="43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4490875" y="2910153"/>
            <a:ext cx="3126600" cy="4002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Criterio de parada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: Iteraciones fijas (5)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490875" y="3439015"/>
            <a:ext cx="3126600" cy="6156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Evaluación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de la calidad del mejor individuo.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490875" y="4200397"/>
            <a:ext cx="3126600" cy="4002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reinicia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si es necesario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36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6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Pseudocódigos</a:t>
            </a:r>
            <a:endParaRPr/>
          </a:p>
        </p:txBody>
      </p:sp>
      <p:graphicFrame>
        <p:nvGraphicFramePr>
          <p:cNvPr id="322" name="Google Shape;322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330875" y="1315950"/>
            <a:ext cx="8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63" y="1251100"/>
            <a:ext cx="7858679" cy="2746313"/>
          </a:xfrm>
          <a:prstGeom prst="rect">
            <a:avLst/>
          </a:prstGeom>
          <a:noFill/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37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37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Pseudocódigos</a:t>
            </a:r>
            <a:endParaRPr/>
          </a:p>
        </p:txBody>
      </p:sp>
      <p:graphicFrame>
        <p:nvGraphicFramePr>
          <p:cNvPr id="335" name="Google Shape;335;p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330875" y="1315950"/>
            <a:ext cx="8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37"/>
          <p:cNvGrpSpPr/>
          <p:nvPr/>
        </p:nvGrpSpPr>
        <p:grpSpPr>
          <a:xfrm>
            <a:off x="2601850" y="734374"/>
            <a:ext cx="6504549" cy="3969705"/>
            <a:chOff x="2601850" y="734374"/>
            <a:chExt cx="6504549" cy="3969705"/>
          </a:xfrm>
        </p:grpSpPr>
        <p:pic>
          <p:nvPicPr>
            <p:cNvPr id="340" name="Google Shape;34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1850" y="734374"/>
              <a:ext cx="6504549" cy="1424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01850" y="2174500"/>
              <a:ext cx="6504549" cy="2529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37"/>
          <p:cNvSpPr/>
          <p:nvPr/>
        </p:nvSpPr>
        <p:spPr>
          <a:xfrm>
            <a:off x="2616875" y="744450"/>
            <a:ext cx="6504600" cy="3969600"/>
          </a:xfrm>
          <a:prstGeom prst="rect">
            <a:avLst/>
          </a:prstGeom>
          <a:noFill/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38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38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Pseudocódigos</a:t>
            </a:r>
            <a:endParaRPr/>
          </a:p>
        </p:txBody>
      </p:sp>
      <p:graphicFrame>
        <p:nvGraphicFramePr>
          <p:cNvPr id="351" name="Google Shape;351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52" name="Google Shape;3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30875" y="1315950"/>
            <a:ext cx="8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085" y="532425"/>
            <a:ext cx="6070014" cy="4228825"/>
          </a:xfrm>
          <a:prstGeom prst="rect">
            <a:avLst/>
          </a:prstGeom>
          <a:noFill/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39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p39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Hiperparámetros del Algoritmo Genético</a:t>
            </a:r>
            <a:endParaRPr/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65" name="Google Shape;3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330875" y="1315950"/>
            <a:ext cx="8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975" y="1402325"/>
            <a:ext cx="6046037" cy="2746312"/>
          </a:xfrm>
          <a:prstGeom prst="rect">
            <a:avLst/>
          </a:prstGeom>
          <a:noFill/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40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76" name="Google Shape;376;p40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Resultados (I)</a:t>
            </a:r>
            <a:endParaRPr/>
          </a:p>
        </p:txBody>
      </p:sp>
      <p:graphicFrame>
        <p:nvGraphicFramePr>
          <p:cNvPr id="377" name="Google Shape;377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330875" y="1315950"/>
            <a:ext cx="488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enfoque ofrece un mejor resultado que cuando se hizo la CNN a mano. Sin embargo, podemos ver como el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oscila demasiado entre las generaciones. Esto provoca que la media no supere el 50%.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mejorar el resultado lo que se hace es utilizar una normalización por lotes (</a:t>
            </a:r>
            <a:r>
              <a:rPr b="1" i="1" lang="es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batch-normalization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). Estas capas se colocan entre las convolucionales y las ReLU.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106" y="660349"/>
            <a:ext cx="3645343" cy="41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36175"/>
            <a:ext cx="5323101" cy="93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41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41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Resultados (II)</a:t>
            </a:r>
            <a:endParaRPr/>
          </a:p>
        </p:txBody>
      </p:sp>
      <p:graphicFrame>
        <p:nvGraphicFramePr>
          <p:cNvPr id="391" name="Google Shape;391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392" name="Google Shape;3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330875" y="1315950"/>
            <a:ext cx="51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 esta pequeña mejora, la red puede alcanzar ahora hasta un </a:t>
            </a:r>
            <a:r>
              <a:rPr b="1" lang="es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98.94%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precisión.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125" y="565338"/>
            <a:ext cx="3208300" cy="416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19575"/>
            <a:ext cx="5719124" cy="132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42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42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 la CNN generada</a:t>
            </a:r>
            <a:endParaRPr/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406" name="Google Shape;4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08" name="Google Shape;4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50" y="1004550"/>
            <a:ext cx="4398034" cy="3762725"/>
          </a:xfrm>
          <a:prstGeom prst="rect">
            <a:avLst/>
          </a:prstGeom>
          <a:noFill/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43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43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Bibliografía</a:t>
            </a:r>
            <a:endParaRPr/>
          </a:p>
        </p:txBody>
      </p:sp>
      <p:graphicFrame>
        <p:nvGraphicFramePr>
          <p:cNvPr id="417" name="Google Shape;417;p4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418" name="Google Shape;4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290425" y="1410325"/>
            <a:ext cx="833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22222"/>
                </a:solidFill>
              </a:rPr>
              <a:t>Loussaief, S., &amp; Abdelkrim, A. (2018). Convolutional neural network hyper-parameters optimization based on genetic algorithms. </a:t>
            </a:r>
            <a:r>
              <a:rPr i="1" lang="es" sz="2000">
                <a:solidFill>
                  <a:srgbClr val="222222"/>
                </a:solidFill>
              </a:rPr>
              <a:t>International Journal of Advanced Computer Science and Applications</a:t>
            </a:r>
            <a:r>
              <a:rPr lang="es" sz="2000">
                <a:solidFill>
                  <a:srgbClr val="222222"/>
                </a:solidFill>
              </a:rPr>
              <a:t>, </a:t>
            </a:r>
            <a:r>
              <a:rPr i="1" lang="es" sz="2000">
                <a:solidFill>
                  <a:srgbClr val="222222"/>
                </a:solidFill>
              </a:rPr>
              <a:t>9</a:t>
            </a:r>
            <a:r>
              <a:rPr lang="es" sz="2000">
                <a:solidFill>
                  <a:srgbClr val="222222"/>
                </a:solidFill>
              </a:rPr>
              <a:t>(10).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6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6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Índice</a:t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30875" y="1315950"/>
            <a:ext cx="8296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1600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Primera Aproximación</a:t>
            </a:r>
            <a:endParaRPr b="1" sz="1600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Estructura del Algoritmo Genético</a:t>
            </a:r>
            <a:endParaRPr b="1" sz="1600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Pseudocódigos</a:t>
            </a:r>
            <a:endParaRPr b="1" sz="1600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 sz="1600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7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7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Introducción</a:t>
            </a:r>
            <a:endParaRPr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30875" y="1315950"/>
            <a:ext cx="8296200" cy="9696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de imágenes</a:t>
            </a: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tarea importante en el campo de la visión por computador, trata áreas de aplicación tales como detección, localización y segmentación de instancias.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30875" y="2458950"/>
            <a:ext cx="4654800" cy="20163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dichas tareas se utilizan, normalmente, </a:t>
            </a:r>
            <a:r>
              <a:rPr b="1"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 neuronales convolucionales</a:t>
            </a: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(CNN) que demuestran resultados incluso mejores que el de los humanos. Sin embargo, una CNN está compuesta de muchos hiper parámetros (número de capas convolucionales, número de filtros, tamaños…).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5090725" y="2458954"/>
            <a:ext cx="3536400" cy="14931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trabajo se consigue aprender un conjunto de hiper parámetros óptimos para la red utilizando un algoritmo genético basado en la </a:t>
            </a:r>
            <a:r>
              <a:rPr b="1" i="1"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propagación de la élite</a:t>
            </a: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400" y="4125447"/>
            <a:ext cx="626725" cy="6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8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Primera Aproximación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900" y="500288"/>
            <a:ext cx="2886224" cy="42931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964600" y="162126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Realizada a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mano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964600" y="230003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30.8%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929000" y="3031463"/>
            <a:ext cx="2910000" cy="10158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Valores de los hiperparámetros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no son óptimos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9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9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0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164825" y="1278075"/>
            <a:ext cx="874800" cy="43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332" y="3860723"/>
            <a:ext cx="5594475" cy="754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4170125" y="1265932"/>
            <a:ext cx="47613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Cada cromosoma = Solución del problema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387375" y="1954225"/>
            <a:ext cx="5594400" cy="1754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El tamaño del cromosoma será de 2*D</a:t>
            </a:r>
            <a:r>
              <a:rPr baseline="-25000" lang="es" sz="17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donde: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s" sz="17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: número de capas de convolución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La posición FNL</a:t>
            </a:r>
            <a:r>
              <a:rPr baseline="-25000" lang="es" sz="17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simboliza el </a:t>
            </a:r>
            <a:r>
              <a:rPr b="1" lang="es" sz="1700">
                <a:latin typeface="Calibri"/>
                <a:ea typeface="Calibri"/>
                <a:cs typeface="Calibri"/>
                <a:sym typeface="Calibri"/>
              </a:rPr>
              <a:t>número de filtros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por cada capa.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La posición FSL</a:t>
            </a:r>
            <a:r>
              <a:rPr baseline="-25000" lang="es" sz="17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simboliza el </a:t>
            </a:r>
            <a:r>
              <a:rPr b="1" lang="es" sz="1700">
                <a:latin typeface="Calibri"/>
                <a:ea typeface="Calibri"/>
                <a:cs typeface="Calibri"/>
                <a:sym typeface="Calibri"/>
              </a:rPr>
              <a:t>tamaño del filtro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1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1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Inicialización de la población</a:t>
            </a:r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236625" y="1555900"/>
            <a:ext cx="6440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Valores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Aleatorios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Uniformes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236625" y="2137650"/>
            <a:ext cx="6440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Tamaño del Cromosoma: 5 Capas Convolucionales →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10 genes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236625" y="2720775"/>
            <a:ext cx="6440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Tamaño de la población: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8 individuos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2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2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3164825" y="1966375"/>
            <a:ext cx="874800" cy="43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4359575" y="1605275"/>
            <a:ext cx="4020000" cy="18471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Minimizar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el error de clasificación de la CNN: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475" y="2750600"/>
            <a:ext cx="3769966" cy="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475" y="2452925"/>
            <a:ext cx="1903600" cy="1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3"/>
          <p:cNvGraphicFramePr/>
          <p:nvPr/>
        </p:nvGraphicFramePr>
        <p:xfrm>
          <a:off x="0" y="4820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6096000"/>
                <a:gridCol w="3048000"/>
              </a:tblGrid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Algoritmos Genéticos. Optimización de Hiperparámetros de una CNN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3"/>
          <p:cNvSpPr txBox="1"/>
          <p:nvPr>
            <p:ph type="title"/>
          </p:nvPr>
        </p:nvSpPr>
        <p:spPr>
          <a:xfrm>
            <a:off x="124691" y="567140"/>
            <a:ext cx="889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/>
              <a:t>Estructura del Algoritmo Genético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{90BB0F5D-A698-4922-AA3A-64F1FBE53DF0}</a:tableStyleId>
              </a:tblPr>
              <a:tblGrid>
                <a:gridCol w="2342850"/>
                <a:gridCol w="3822275"/>
                <a:gridCol w="2978875"/>
              </a:tblGrid>
              <a:tr h="4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Alberto F. Merchán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Modelos Bioinspirados y Heurística de Búsqueda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Universidad de Huelva (UHU)</a:t>
                      </a:r>
                      <a:endParaRPr sz="9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1131"/>
                    </a:solidFill>
                  </a:tcPr>
                </a:tc>
              </a:tr>
            </a:tbl>
          </a:graphicData>
        </a:graphic>
      </p:graphicFrame>
      <p:pic>
        <p:nvPicPr>
          <p:cNvPr descr="Imagen que contiene Logotipo&#10;&#10;Descripción generada automáticamente"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52" y="49361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75025" y="12659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Codificación del cromosoma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75025" y="1954213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Función Objetivo (</a:t>
            </a:r>
            <a:r>
              <a:rPr b="1" i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Fitness</a:t>
            </a: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75025" y="267075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Mecanismo de Selección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175025" y="3387300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Cruce y Mutación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75025" y="4101688"/>
            <a:ext cx="29100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Evolución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3172350" y="2682900"/>
            <a:ext cx="874800" cy="43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4259250" y="1265925"/>
            <a:ext cx="4256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Se aplica al comienzo de cada generación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259250" y="1989000"/>
            <a:ext cx="4256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Elitista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(20%)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214150" y="2738500"/>
            <a:ext cx="4256100" cy="7389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Para elegir a los padres se utiliza una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ruleta proporcional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4214150" y="3718075"/>
            <a:ext cx="4256100" cy="461700"/>
          </a:xfrm>
          <a:prstGeom prst="rect">
            <a:avLst/>
          </a:prstGeom>
          <a:solidFill>
            <a:srgbClr val="911131">
              <a:alpha val="45000"/>
            </a:srgbClr>
          </a:solidFill>
          <a:ln cap="flat" cmpd="sng" w="38100">
            <a:solidFill>
              <a:srgbClr val="911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Se crea un 40% de los hijos por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