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4" r:id="rId3"/>
    <p:sldId id="265" r:id="rId4"/>
    <p:sldId id="266" r:id="rId5"/>
    <p:sldId id="257" r:id="rId6"/>
    <p:sldId id="262" r:id="rId7"/>
    <p:sldId id="263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1131"/>
    <a:srgbClr val="CB7785"/>
    <a:srgbClr val="A80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F156617-075D-4985-FD0F-64BA98C616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Alberto F. Merchán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8ABD60-2CC1-47CB-150B-30B03020A0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40914-1033-471D-9D81-832899CC1A0A}" type="datetimeFigureOut">
              <a:rPr lang="es-ES" smtClean="0"/>
              <a:t>03/01/2023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DAD4EB-474E-F5FD-AA45-D595496CEA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F849DB3-3142-3710-4846-152B49123F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A0449-2013-4CF4-BEA4-F5026E5682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640283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Alberto F. Merchán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C2304-8B5C-471F-A50F-69D56CBB9FA6}" type="datetimeFigureOut">
              <a:rPr lang="es-ES" smtClean="0"/>
              <a:t>03/01/2023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7D141-A2F8-4D14-9586-816341BC12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272998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s-ES"/>
              <a:t>Alberto F. Merchán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7D141-A2F8-4D14-9586-816341BC12D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90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DD856-F0A2-018D-CD00-1CF8188B0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E05104-A8B2-DD79-4DBC-911DDBA65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CA2F11-9857-D2CF-FECF-CB9867EA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607A-3147-46E2-A2C6-9E346957AA33}" type="datetime1">
              <a:rPr lang="es-ES" smtClean="0"/>
              <a:t>03/01/2023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C0C748-8967-2EB8-0EED-56D989DA6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D46878-60C7-8827-0639-FF3FED20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34AA-3AC9-4CE3-8288-EDBF65FBAA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62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12263-DC1A-70EE-87A0-B1E1C0ED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5D4D98-E832-83AB-1C1C-CA66801DE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66CA25-5671-517E-86EF-9DE89900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5944-D18D-44F8-9D2D-F519BCD4E9AD}" type="datetime1">
              <a:rPr lang="es-ES" smtClean="0"/>
              <a:t>03/01/2023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7F65F7-357F-4F48-7279-5B9E8E19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EB706D-F5FA-5225-A3EC-84657BF7B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34AA-3AC9-4CE3-8288-EDBF65FBAA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380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3EEBA9-ED26-0D5B-D81B-0C617F2B6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33331D-1FD3-651E-DB94-7EA9A5392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E464A3-1115-5C5F-ADA2-256F2049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8AD0-7347-4686-B844-4F351925B062}" type="datetime1">
              <a:rPr lang="es-ES" smtClean="0"/>
              <a:t>03/01/2023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B6AE7F-D0D9-980A-8737-462FD731D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38A674-2C9D-B4EE-94E0-8C14F381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34AA-3AC9-4CE3-8288-EDBF65FBAA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12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B47C2-1B36-C1C0-1B7F-1AE6C304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15F332-9E65-FA2C-6C3F-FA84966B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FCEF2F-295A-0037-19A3-506E7E65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D442-A55D-4696-A2AA-4A17F2587381}" type="datetime1">
              <a:rPr lang="es-ES" smtClean="0"/>
              <a:t>03/01/2023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F2C53F-8C3A-A65C-A5BA-F87C08B0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2C7828-C902-50A1-66FF-14033E7E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34AA-3AC9-4CE3-8288-EDBF65FBAA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581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A2F85-0D9D-F114-5EDD-F8753E70D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2ACF77-6765-C875-CCA6-638F7CFDD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50F560-59F0-01CC-582C-2BB75B90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B5B3-6DAF-4C64-A355-7198163B8B6C}" type="datetime1">
              <a:rPr lang="es-ES" smtClean="0"/>
              <a:t>03/01/2023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71BCA8-66C4-0C8B-62DC-F0C1BCEF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5A9530-62AD-01E2-7F04-600217324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34AA-3AC9-4CE3-8288-EDBF65FBAA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578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5F3DC-321B-8E8D-6401-515ED56A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0BFA35-D573-A636-69CA-E140A4FAD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0C029C-70F4-F467-35BF-585F377C3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C4C5C5-8279-E415-5DE6-FB0F1141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2F15-4907-40CB-8B0E-82DA1902C797}" type="datetime1">
              <a:rPr lang="es-ES" smtClean="0"/>
              <a:t>03/01/2023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790CEB-367C-0833-FCED-B2DE6EAE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27137F-87AB-035D-C687-63583CA0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34AA-3AC9-4CE3-8288-EDBF65FBAA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330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F61DF-CAD5-0B50-94D6-FDEF11CA2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BEB166-1DC6-E9E0-94B5-E14D1CFB0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A36FAB-8151-69AF-CAB6-7E8F800FA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07BF02C-5464-7161-4955-780BE298F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ED492C4-9F39-B4CD-434D-938A5674C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D47A279-D989-F62B-6BE8-D0CAD93E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B578-C2EA-4451-B5D5-6F92B8330A1D}" type="datetime1">
              <a:rPr lang="es-ES" smtClean="0"/>
              <a:t>03/01/2023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3D68F96-5451-6B15-CF1E-E80F1BFD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CE38C59-D36E-4039-AD7E-50E47DD3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34AA-3AC9-4CE3-8288-EDBF65FBAA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358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40349-3915-930B-F8EC-B32AF1C08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FF59C70-4296-CCF9-0D7F-1735F212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1F99-0CBC-4C21-AB6C-C66B072A592D}" type="datetime1">
              <a:rPr lang="es-ES" smtClean="0"/>
              <a:t>03/01/2023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1EBCFC-FE0A-F790-5455-E6FEA474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C522947-1071-97D7-C8D0-787CE7FD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34AA-3AC9-4CE3-8288-EDBF65FBAA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67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76D0EC2-BE49-8C70-03CF-18092CC0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534E-FCD8-44F6-868B-DE566C32CA37}" type="datetime1">
              <a:rPr lang="es-ES" smtClean="0"/>
              <a:t>03/01/2023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84D2B0-D2D8-7F8E-B83B-1EDCDE331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547D3B-D332-D9B9-B480-83EF8FED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34AA-3AC9-4CE3-8288-EDBF65FBAA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394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375E1-64C7-B90E-5078-8919AF0A0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46873D-62BE-178F-00A2-8C4637CED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0F5EDD-374E-D6A0-A3ED-332A189CE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42290D-0B52-CE36-A43A-8C5D1BB8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EF0D-0470-4506-BA91-C8A11F77217E}" type="datetime1">
              <a:rPr lang="es-ES" smtClean="0"/>
              <a:t>03/01/2023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2521D8-8474-E591-D4C9-26DB62010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2A8872-1381-A17A-B5E1-37F85F68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34AA-3AC9-4CE3-8288-EDBF65FBAA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037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C134D-86C3-A557-AB97-B4EE087D9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04D52E4-01EC-8F41-1BB8-571559B9D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AAEAAF-E31F-9015-1D83-9EAE41D9A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AA0573-FE0D-2AC3-D68E-2B28B250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AB9D-9D43-41C3-AC3A-F41456FF4F3A}" type="datetime1">
              <a:rPr lang="es-ES" smtClean="0"/>
              <a:t>03/01/2023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113087-7CCB-2947-4DA0-4C7BDF21C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9D3246-99B8-D016-C443-0D05561A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34AA-3AC9-4CE3-8288-EDBF65FBAA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331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4EEC27-3E11-9E5B-F2F0-BCA40B9EF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AA38F6-13B6-33AC-9262-CD564A995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F6E92C-5A52-4249-5762-5566997ED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9BD3D-9F44-4553-8F7C-614362C3ECAE}" type="datetime1">
              <a:rPr lang="es-ES" smtClean="0"/>
              <a:t>03/01/2023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EA4F6E-0626-3D6E-2B10-030AFF684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1BE165-E7B7-447D-E7D7-41D15F226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534AA-3AC9-4CE3-8288-EDBF65FBAA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356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png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microsoft.com/office/2007/relationships/hdphoto" Target="../media/hdphoto1.wdp"/><Relationship Id="rId9" Type="http://schemas.openxmlformats.org/officeDocument/2006/relationships/image" Target="../media/image12.png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11E6E3-D90C-B228-96B8-8777C53A5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952" y="1594537"/>
            <a:ext cx="9144000" cy="174338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Calisto MT" panose="02040603050505030304" pitchFamily="18" charset="0"/>
              </a:rPr>
              <a:t>Sistema de Segmentación y Reconocimiento de Caracteres de Placas de Matrículas</a:t>
            </a:r>
            <a:endParaRPr lang="es-ES" dirty="0">
              <a:latin typeface="Calisto MT" panose="0204060305050503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7F0A35-91BC-C422-7F57-FAA09CF4E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0672" y="4669371"/>
            <a:ext cx="2839616" cy="944339"/>
          </a:xfrm>
        </p:spPr>
        <p:txBody>
          <a:bodyPr>
            <a:normAutofit/>
          </a:bodyPr>
          <a:lstStyle/>
          <a:p>
            <a:r>
              <a:rPr lang="es-ES" sz="1300" b="1" dirty="0"/>
              <a:t>Asignatura</a:t>
            </a:r>
            <a:r>
              <a:rPr lang="es-ES" sz="1300" dirty="0"/>
              <a:t>: Visión por Computador</a:t>
            </a:r>
          </a:p>
          <a:p>
            <a:r>
              <a:rPr lang="es-ES" sz="1300" b="1" dirty="0"/>
              <a:t>Alumno</a:t>
            </a:r>
            <a:r>
              <a:rPr lang="es-ES" sz="1300" dirty="0"/>
              <a:t>: Alberto Fernández Merchán</a:t>
            </a:r>
          </a:p>
          <a:p>
            <a:r>
              <a:rPr lang="es-ES" sz="1300" b="1" dirty="0"/>
              <a:t>Profesor</a:t>
            </a:r>
            <a:r>
              <a:rPr lang="es-ES" sz="1300" dirty="0"/>
              <a:t>: Diego Marín Santos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Texto, Logotipo&#10;&#10;Descripción generada automáticamente">
            <a:extLst>
              <a:ext uri="{FF2B5EF4-FFF2-40B4-BE49-F238E27FC236}">
                <a16:creationId xmlns:a16="http://schemas.microsoft.com/office/drawing/2014/main" id="{6F0FC1AA-1EA4-3616-5F61-3C52CAD25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1" y="4953122"/>
            <a:ext cx="1236369" cy="1236369"/>
          </a:xfrm>
          <a:prstGeom prst="rect">
            <a:avLst/>
          </a:prstGeom>
        </p:spPr>
      </p:pic>
      <p:pic>
        <p:nvPicPr>
          <p:cNvPr id="11" name="Imagen 10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9B6F8465-B377-F149-8E92-1895AD029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308" y="4699611"/>
            <a:ext cx="1743389" cy="174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a 6">
            <a:extLst>
              <a:ext uri="{FF2B5EF4-FFF2-40B4-BE49-F238E27FC236}">
                <a16:creationId xmlns:a16="http://schemas.microsoft.com/office/drawing/2014/main" id="{D3B1A763-5893-E62D-3434-AECDFC46D757}"/>
              </a:ext>
            </a:extLst>
          </p:cNvPr>
          <p:cNvGraphicFramePr>
            <a:graphicFrameLocks noGrp="1" noDrilldown="1" noMove="1" noResize="1"/>
          </p:cNvGraphicFramePr>
          <p:nvPr/>
        </p:nvGraphicFramePr>
        <p:xfrm>
          <a:off x="0" y="6427561"/>
          <a:ext cx="12192000" cy="432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659951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23215698"/>
                    </a:ext>
                  </a:extLst>
                </a:gridCol>
              </a:tblGrid>
              <a:tr h="432707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bg1"/>
                          </a:solidFill>
                        </a:rPr>
                        <a:t>Sistema de Segmentación y Reconocimiento de Caracteres de Placas de Matrículas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11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175773"/>
                  </a:ext>
                </a:extLst>
              </a:tr>
            </a:tbl>
          </a:graphicData>
        </a:graphic>
      </p:graphicFrame>
      <p:sp>
        <p:nvSpPr>
          <p:cNvPr id="2" name="Título 16">
            <a:extLst>
              <a:ext uri="{FF2B5EF4-FFF2-40B4-BE49-F238E27FC236}">
                <a16:creationId xmlns:a16="http://schemas.microsoft.com/office/drawing/2014/main" id="{F8C784B5-7F38-3178-FC13-7B8A9B7AE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756186"/>
            <a:ext cx="11859490" cy="583087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Objetivos del trabajo: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D9258AB-EA15-4C72-1240-5896F9C7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2100" y="6461351"/>
            <a:ext cx="2743200" cy="365125"/>
          </a:xfrm>
        </p:spPr>
        <p:txBody>
          <a:bodyPr/>
          <a:lstStyle/>
          <a:p>
            <a:fld id="{9D2534AA-3AC9-4CE3-8288-EDBF65FBAAA1}" type="slidenum">
              <a:rPr lang="es-ES" b="1" smtClean="0">
                <a:solidFill>
                  <a:schemeClr val="bg1"/>
                </a:solidFill>
              </a:rPr>
              <a:t>2</a:t>
            </a:fld>
            <a:endParaRPr lang="es-ES" b="1" dirty="0">
              <a:solidFill>
                <a:schemeClr val="bg1"/>
              </a:solidFill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FEBFD953-88E7-887A-D04C-A685C6D9195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12192000" cy="432707"/>
            <a:chOff x="0" y="0"/>
            <a:chExt cx="12192000" cy="432707"/>
          </a:xfrm>
        </p:grpSpPr>
        <p:graphicFrame>
          <p:nvGraphicFramePr>
            <p:cNvPr id="6" name="Tabla 6">
              <a:extLst>
                <a:ext uri="{FF2B5EF4-FFF2-40B4-BE49-F238E27FC236}">
                  <a16:creationId xmlns:a16="http://schemas.microsoft.com/office/drawing/2014/main" id="{D90CAAAD-8F6B-6375-3669-83327AE6A30B}"/>
                </a:ext>
              </a:extLst>
            </p:cNvPr>
            <p:cNvGraphicFramePr>
              <a:graphicFrameLocks noGrp="1" noDrilldown="1" noMove="1" noResize="1"/>
            </p:cNvGraphicFramePr>
            <p:nvPr/>
          </p:nvGraphicFramePr>
          <p:xfrm>
            <a:off x="0" y="0"/>
            <a:ext cx="12192000" cy="432707"/>
          </p:xfrm>
          <a:graphic>
            <a:graphicData uri="http://schemas.openxmlformats.org/drawingml/2006/table">
              <a:tbl>
                <a:tblPr>
                  <a:tableStyleId>{5C22544A-7EE6-4342-B048-85BDC9FD1C3A}</a:tableStyleId>
                </a:tblPr>
                <a:tblGrid>
                  <a:gridCol w="4064000">
                    <a:extLst>
                      <a:ext uri="{9D8B030D-6E8A-4147-A177-3AD203B41FA5}">
                        <a16:colId xmlns:a16="http://schemas.microsoft.com/office/drawing/2014/main" val="3965995166"/>
                      </a:ext>
                    </a:extLst>
                  </a:gridCol>
                  <a:gridCol w="4064000">
                    <a:extLst>
                      <a:ext uri="{9D8B030D-6E8A-4147-A177-3AD203B41FA5}">
                        <a16:colId xmlns:a16="http://schemas.microsoft.com/office/drawing/2014/main" val="2688743598"/>
                      </a:ext>
                    </a:extLst>
                  </a:gridCol>
                  <a:gridCol w="4064000">
                    <a:extLst>
                      <a:ext uri="{9D8B030D-6E8A-4147-A177-3AD203B41FA5}">
                        <a16:colId xmlns:a16="http://schemas.microsoft.com/office/drawing/2014/main" val="1823215698"/>
                      </a:ext>
                    </a:extLst>
                  </a:gridCol>
                </a:tblGrid>
                <a:tr h="432707">
                  <a:tc>
                    <a:txBody>
                      <a:bodyPr/>
                      <a:lstStyle/>
                      <a:p>
                        <a:pPr algn="ctr"/>
                        <a:r>
                          <a:rPr lang="es-ES" b="1" dirty="0">
                            <a:solidFill>
                              <a:schemeClr val="bg1"/>
                            </a:solidFill>
                          </a:rPr>
                          <a:t>Alberto F. Merchán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1113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s-ES" b="1" dirty="0">
                            <a:solidFill>
                              <a:schemeClr val="bg1"/>
                            </a:solidFill>
                          </a:rPr>
                          <a:t>Visión por Computador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11131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s-ES" b="1" dirty="0">
                            <a:solidFill>
                              <a:schemeClr val="bg1"/>
                            </a:solidFill>
                          </a:rPr>
                          <a:t>Universidad de Huelva (UHU)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1113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033175773"/>
                    </a:ext>
                  </a:extLst>
                </a:tr>
              </a:tbl>
            </a:graphicData>
          </a:graphic>
        </p:graphicFrame>
        <p:pic>
          <p:nvPicPr>
            <p:cNvPr id="4" name="Imagen 3" descr="Imagen que contiene Logotipo&#10;&#10;Descripción generada automáticamente">
              <a:extLst>
                <a:ext uri="{FF2B5EF4-FFF2-40B4-BE49-F238E27FC236}">
                  <a16:creationId xmlns:a16="http://schemas.microsoft.com/office/drawing/2014/main" id="{A2A3CA50-6BEE-4CF8-0EC6-56076CF5A0A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3800" y="32657"/>
              <a:ext cx="367392" cy="367392"/>
            </a:xfrm>
            <a:prstGeom prst="rect">
              <a:avLst/>
            </a:prstGeom>
          </p:spPr>
        </p:pic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8D9DC809-21C1-6ABD-EFFB-605CEA4EFB1F}"/>
              </a:ext>
            </a:extLst>
          </p:cNvPr>
          <p:cNvSpPr txBox="1"/>
          <p:nvPr/>
        </p:nvSpPr>
        <p:spPr>
          <a:xfrm>
            <a:off x="415635" y="2200088"/>
            <a:ext cx="3713020" cy="1015663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Segmentar los caracteres que hay en la placa de una matrícula de la Unión Europea (UE).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C79CA28-079D-9975-8835-5EEB85B2E2A8}"/>
              </a:ext>
            </a:extLst>
          </p:cNvPr>
          <p:cNvSpPr txBox="1"/>
          <p:nvPr/>
        </p:nvSpPr>
        <p:spPr>
          <a:xfrm>
            <a:off x="415635" y="4551082"/>
            <a:ext cx="3713019" cy="707886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defRPr sz="2000"/>
            </a:lvl1pPr>
          </a:lstStyle>
          <a:p>
            <a:r>
              <a:rPr lang="es-ES" dirty="0"/>
              <a:t>Reconocer cada uno de los caracteres segmentados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7637FF1-38CE-4A63-76D7-16B17A76D0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3681" y="2410317"/>
            <a:ext cx="2752684" cy="44576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6AE1142-DF67-99E2-25FB-2DEFF9F21B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9731" y="2410317"/>
            <a:ext cx="2752683" cy="444954"/>
          </a:xfrm>
          <a:prstGeom prst="rect">
            <a:avLst/>
          </a:prstGeom>
        </p:spPr>
      </p:pic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F3E908A3-373F-96BD-FFE7-15DD7B0A7224}"/>
              </a:ext>
            </a:extLst>
          </p:cNvPr>
          <p:cNvSpPr/>
          <p:nvPr/>
        </p:nvSpPr>
        <p:spPr>
          <a:xfrm>
            <a:off x="7915502" y="2507866"/>
            <a:ext cx="785090" cy="330123"/>
          </a:xfrm>
          <a:prstGeom prst="rightArrow">
            <a:avLst/>
          </a:prstGeom>
          <a:solidFill>
            <a:schemeClr val="bg2">
              <a:lumMod val="50000"/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>
              <a:solidFill>
                <a:schemeClr val="tx1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374D986-1DED-5ED1-3F5F-085CE86452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9731" y="4263812"/>
            <a:ext cx="6876248" cy="128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64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a 6">
            <a:extLst>
              <a:ext uri="{FF2B5EF4-FFF2-40B4-BE49-F238E27FC236}">
                <a16:creationId xmlns:a16="http://schemas.microsoft.com/office/drawing/2014/main" id="{D3B1A763-5893-E62D-3434-AECDFC46D757}"/>
              </a:ext>
            </a:extLst>
          </p:cNvPr>
          <p:cNvGraphicFramePr>
            <a:graphicFrameLocks noGrp="1" noDrilldown="1" noMove="1" noResize="1"/>
          </p:cNvGraphicFramePr>
          <p:nvPr/>
        </p:nvGraphicFramePr>
        <p:xfrm>
          <a:off x="0" y="6427561"/>
          <a:ext cx="12192000" cy="432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659951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23215698"/>
                    </a:ext>
                  </a:extLst>
                </a:gridCol>
              </a:tblGrid>
              <a:tr h="432707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bg1"/>
                          </a:solidFill>
                        </a:rPr>
                        <a:t>Sistema de Segmentación y Reconocimiento de Caracteres de Placas de Matrículas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11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175773"/>
                  </a:ext>
                </a:extLst>
              </a:tr>
            </a:tbl>
          </a:graphicData>
        </a:graphic>
      </p:graphicFrame>
      <p:sp>
        <p:nvSpPr>
          <p:cNvPr id="2" name="Título 16">
            <a:extLst>
              <a:ext uri="{FF2B5EF4-FFF2-40B4-BE49-F238E27FC236}">
                <a16:creationId xmlns:a16="http://schemas.microsoft.com/office/drawing/2014/main" id="{F8C784B5-7F38-3178-FC13-7B8A9B7AE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756186"/>
            <a:ext cx="11859490" cy="583087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Programas: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D9258AB-EA15-4C72-1240-5896F9C7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2100" y="6461351"/>
            <a:ext cx="2743200" cy="365125"/>
          </a:xfrm>
        </p:spPr>
        <p:txBody>
          <a:bodyPr/>
          <a:lstStyle/>
          <a:p>
            <a:fld id="{9D2534AA-3AC9-4CE3-8288-EDBF65FBAAA1}" type="slidenum">
              <a:rPr lang="es-ES" b="1" smtClean="0">
                <a:solidFill>
                  <a:schemeClr val="bg1"/>
                </a:solidFill>
              </a:rPr>
              <a:t>3</a:t>
            </a:fld>
            <a:endParaRPr lang="es-ES" b="1" dirty="0">
              <a:solidFill>
                <a:schemeClr val="bg1"/>
              </a:solidFill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FEBFD953-88E7-887A-D04C-A685C6D9195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12192000" cy="432707"/>
            <a:chOff x="0" y="0"/>
            <a:chExt cx="12192000" cy="432707"/>
          </a:xfrm>
        </p:grpSpPr>
        <p:graphicFrame>
          <p:nvGraphicFramePr>
            <p:cNvPr id="6" name="Tabla 6">
              <a:extLst>
                <a:ext uri="{FF2B5EF4-FFF2-40B4-BE49-F238E27FC236}">
                  <a16:creationId xmlns:a16="http://schemas.microsoft.com/office/drawing/2014/main" id="{D90CAAAD-8F6B-6375-3669-83327AE6A30B}"/>
                </a:ext>
              </a:extLst>
            </p:cNvPr>
            <p:cNvGraphicFramePr>
              <a:graphicFrameLocks noGrp="1" noDrilldown="1" noMove="1" noResize="1"/>
            </p:cNvGraphicFramePr>
            <p:nvPr/>
          </p:nvGraphicFramePr>
          <p:xfrm>
            <a:off x="0" y="0"/>
            <a:ext cx="12192000" cy="432707"/>
          </p:xfrm>
          <a:graphic>
            <a:graphicData uri="http://schemas.openxmlformats.org/drawingml/2006/table">
              <a:tbl>
                <a:tblPr>
                  <a:tableStyleId>{5C22544A-7EE6-4342-B048-85BDC9FD1C3A}</a:tableStyleId>
                </a:tblPr>
                <a:tblGrid>
                  <a:gridCol w="4064000">
                    <a:extLst>
                      <a:ext uri="{9D8B030D-6E8A-4147-A177-3AD203B41FA5}">
                        <a16:colId xmlns:a16="http://schemas.microsoft.com/office/drawing/2014/main" val="3965995166"/>
                      </a:ext>
                    </a:extLst>
                  </a:gridCol>
                  <a:gridCol w="4064000">
                    <a:extLst>
                      <a:ext uri="{9D8B030D-6E8A-4147-A177-3AD203B41FA5}">
                        <a16:colId xmlns:a16="http://schemas.microsoft.com/office/drawing/2014/main" val="2688743598"/>
                      </a:ext>
                    </a:extLst>
                  </a:gridCol>
                  <a:gridCol w="4064000">
                    <a:extLst>
                      <a:ext uri="{9D8B030D-6E8A-4147-A177-3AD203B41FA5}">
                        <a16:colId xmlns:a16="http://schemas.microsoft.com/office/drawing/2014/main" val="1823215698"/>
                      </a:ext>
                    </a:extLst>
                  </a:gridCol>
                </a:tblGrid>
                <a:tr h="432707">
                  <a:tc>
                    <a:txBody>
                      <a:bodyPr/>
                      <a:lstStyle/>
                      <a:p>
                        <a:pPr algn="ctr"/>
                        <a:r>
                          <a:rPr lang="es-ES" b="1" dirty="0">
                            <a:solidFill>
                              <a:schemeClr val="bg1"/>
                            </a:solidFill>
                          </a:rPr>
                          <a:t>Alberto F. Merchán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1113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s-ES" b="1" dirty="0">
                            <a:solidFill>
                              <a:schemeClr val="bg1"/>
                            </a:solidFill>
                          </a:rPr>
                          <a:t>Visión por Computador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11131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s-ES" b="1" dirty="0">
                            <a:solidFill>
                              <a:schemeClr val="bg1"/>
                            </a:solidFill>
                          </a:rPr>
                          <a:t>Universidad de Huelva (UHU)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1113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033175773"/>
                    </a:ext>
                  </a:extLst>
                </a:tr>
              </a:tbl>
            </a:graphicData>
          </a:graphic>
        </p:graphicFrame>
        <p:pic>
          <p:nvPicPr>
            <p:cNvPr id="4" name="Imagen 3" descr="Imagen que contiene Logotipo&#10;&#10;Descripción generada automáticamente">
              <a:extLst>
                <a:ext uri="{FF2B5EF4-FFF2-40B4-BE49-F238E27FC236}">
                  <a16:creationId xmlns:a16="http://schemas.microsoft.com/office/drawing/2014/main" id="{A2A3CA50-6BEE-4CF8-0EC6-56076CF5A0A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3800" y="32657"/>
              <a:ext cx="367392" cy="367392"/>
            </a:xfrm>
            <a:prstGeom prst="rect">
              <a:avLst/>
            </a:prstGeom>
          </p:spPr>
        </p:pic>
      </p:grpSp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8A9AB486-0DE7-3EE3-27FD-AAD9248094C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5466" y="1883700"/>
            <a:ext cx="3010336" cy="270494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6F01FAE-341B-28D2-9091-E33420A3406C}"/>
              </a:ext>
            </a:extLst>
          </p:cNvPr>
          <p:cNvSpPr txBox="1"/>
          <p:nvPr/>
        </p:nvSpPr>
        <p:spPr>
          <a:xfrm>
            <a:off x="5202488" y="4806849"/>
            <a:ext cx="1787024" cy="40011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Matlab R2022b</a:t>
            </a:r>
          </a:p>
        </p:txBody>
      </p:sp>
    </p:spTree>
    <p:extLst>
      <p:ext uri="{BB962C8B-B14F-4D97-AF65-F5344CB8AC3E}">
        <p14:creationId xmlns:p14="http://schemas.microsoft.com/office/powerpoint/2010/main" val="1343457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a 6">
            <a:extLst>
              <a:ext uri="{FF2B5EF4-FFF2-40B4-BE49-F238E27FC236}">
                <a16:creationId xmlns:a16="http://schemas.microsoft.com/office/drawing/2014/main" id="{D3B1A763-5893-E62D-3434-AECDFC46D757}"/>
              </a:ext>
            </a:extLst>
          </p:cNvPr>
          <p:cNvGraphicFramePr>
            <a:graphicFrameLocks noGrp="1" noDrilldown="1" noMove="1" noResize="1"/>
          </p:cNvGraphicFramePr>
          <p:nvPr/>
        </p:nvGraphicFramePr>
        <p:xfrm>
          <a:off x="0" y="6427561"/>
          <a:ext cx="12192000" cy="432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659951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23215698"/>
                    </a:ext>
                  </a:extLst>
                </a:gridCol>
              </a:tblGrid>
              <a:tr h="432707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bg1"/>
                          </a:solidFill>
                        </a:rPr>
                        <a:t>Sistema de Segmentación y Reconocimiento de Caracteres de Placas de Matrículas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11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175773"/>
                  </a:ext>
                </a:extLst>
              </a:tr>
            </a:tbl>
          </a:graphicData>
        </a:graphic>
      </p:graphicFrame>
      <p:sp>
        <p:nvSpPr>
          <p:cNvPr id="2" name="Título 16">
            <a:extLst>
              <a:ext uri="{FF2B5EF4-FFF2-40B4-BE49-F238E27FC236}">
                <a16:creationId xmlns:a16="http://schemas.microsoft.com/office/drawing/2014/main" id="{F8C784B5-7F38-3178-FC13-7B8A9B7AE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756186"/>
            <a:ext cx="11859490" cy="583087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Material Utilizado: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D9258AB-EA15-4C72-1240-5896F9C7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2100" y="6461351"/>
            <a:ext cx="2743200" cy="365125"/>
          </a:xfrm>
        </p:spPr>
        <p:txBody>
          <a:bodyPr/>
          <a:lstStyle/>
          <a:p>
            <a:fld id="{9D2534AA-3AC9-4CE3-8288-EDBF65FBAAA1}" type="slidenum">
              <a:rPr lang="es-ES" b="1" smtClean="0">
                <a:solidFill>
                  <a:schemeClr val="bg1"/>
                </a:solidFill>
              </a:rPr>
              <a:t>4</a:t>
            </a:fld>
            <a:endParaRPr lang="es-ES" b="1" dirty="0">
              <a:solidFill>
                <a:schemeClr val="bg1"/>
              </a:solidFill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FEBFD953-88E7-887A-D04C-A685C6D9195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12192000" cy="432707"/>
            <a:chOff x="0" y="0"/>
            <a:chExt cx="12192000" cy="432707"/>
          </a:xfrm>
        </p:grpSpPr>
        <p:graphicFrame>
          <p:nvGraphicFramePr>
            <p:cNvPr id="6" name="Tabla 6">
              <a:extLst>
                <a:ext uri="{FF2B5EF4-FFF2-40B4-BE49-F238E27FC236}">
                  <a16:creationId xmlns:a16="http://schemas.microsoft.com/office/drawing/2014/main" id="{D90CAAAD-8F6B-6375-3669-83327AE6A30B}"/>
                </a:ext>
              </a:extLst>
            </p:cNvPr>
            <p:cNvGraphicFramePr>
              <a:graphicFrameLocks noGrp="1" noDrilldown="1" noMove="1" noResize="1"/>
            </p:cNvGraphicFramePr>
            <p:nvPr/>
          </p:nvGraphicFramePr>
          <p:xfrm>
            <a:off x="0" y="0"/>
            <a:ext cx="12192000" cy="432707"/>
          </p:xfrm>
          <a:graphic>
            <a:graphicData uri="http://schemas.openxmlformats.org/drawingml/2006/table">
              <a:tbl>
                <a:tblPr>
                  <a:tableStyleId>{5C22544A-7EE6-4342-B048-85BDC9FD1C3A}</a:tableStyleId>
                </a:tblPr>
                <a:tblGrid>
                  <a:gridCol w="4064000">
                    <a:extLst>
                      <a:ext uri="{9D8B030D-6E8A-4147-A177-3AD203B41FA5}">
                        <a16:colId xmlns:a16="http://schemas.microsoft.com/office/drawing/2014/main" val="3965995166"/>
                      </a:ext>
                    </a:extLst>
                  </a:gridCol>
                  <a:gridCol w="4064000">
                    <a:extLst>
                      <a:ext uri="{9D8B030D-6E8A-4147-A177-3AD203B41FA5}">
                        <a16:colId xmlns:a16="http://schemas.microsoft.com/office/drawing/2014/main" val="2688743598"/>
                      </a:ext>
                    </a:extLst>
                  </a:gridCol>
                  <a:gridCol w="4064000">
                    <a:extLst>
                      <a:ext uri="{9D8B030D-6E8A-4147-A177-3AD203B41FA5}">
                        <a16:colId xmlns:a16="http://schemas.microsoft.com/office/drawing/2014/main" val="1823215698"/>
                      </a:ext>
                    </a:extLst>
                  </a:gridCol>
                </a:tblGrid>
                <a:tr h="432707">
                  <a:tc>
                    <a:txBody>
                      <a:bodyPr/>
                      <a:lstStyle/>
                      <a:p>
                        <a:pPr algn="ctr"/>
                        <a:r>
                          <a:rPr lang="es-ES" b="1" dirty="0">
                            <a:solidFill>
                              <a:schemeClr val="bg1"/>
                            </a:solidFill>
                          </a:rPr>
                          <a:t>Alberto F. Merchán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1113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s-ES" b="1" dirty="0">
                            <a:solidFill>
                              <a:schemeClr val="bg1"/>
                            </a:solidFill>
                          </a:rPr>
                          <a:t>Visión por Computador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11131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s-ES" b="1" dirty="0">
                            <a:solidFill>
                              <a:schemeClr val="bg1"/>
                            </a:solidFill>
                          </a:rPr>
                          <a:t>Universidad de Huelva (UHU)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1113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033175773"/>
                    </a:ext>
                  </a:extLst>
                </a:tr>
              </a:tbl>
            </a:graphicData>
          </a:graphic>
        </p:graphicFrame>
        <p:pic>
          <p:nvPicPr>
            <p:cNvPr id="4" name="Imagen 3" descr="Imagen que contiene Logotipo&#10;&#10;Descripción generada automáticamente">
              <a:extLst>
                <a:ext uri="{FF2B5EF4-FFF2-40B4-BE49-F238E27FC236}">
                  <a16:creationId xmlns:a16="http://schemas.microsoft.com/office/drawing/2014/main" id="{A2A3CA50-6BEE-4CF8-0EC6-56076CF5A0A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3800" y="32657"/>
              <a:ext cx="367392" cy="367392"/>
            </a:xfrm>
            <a:prstGeom prst="rect">
              <a:avLst/>
            </a:prstGeom>
          </p:spPr>
        </p:pic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9EDBFE6B-21F2-AF2D-AF27-E282FF8DC53C}"/>
              </a:ext>
            </a:extLst>
          </p:cNvPr>
          <p:cNvSpPr txBox="1"/>
          <p:nvPr/>
        </p:nvSpPr>
        <p:spPr>
          <a:xfrm>
            <a:off x="166255" y="2165589"/>
            <a:ext cx="2900220" cy="707886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Conjunto de Imágenes de </a:t>
            </a:r>
            <a:r>
              <a:rPr lang="es-ES" sz="2000" b="1" dirty="0"/>
              <a:t>Entrenamiento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42D39A4-2121-22F8-42C1-8947992E039C}"/>
              </a:ext>
            </a:extLst>
          </p:cNvPr>
          <p:cNvSpPr txBox="1"/>
          <p:nvPr/>
        </p:nvSpPr>
        <p:spPr>
          <a:xfrm>
            <a:off x="4674177" y="2165589"/>
            <a:ext cx="2900220" cy="707886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000"/>
            </a:lvl1pPr>
          </a:lstStyle>
          <a:p>
            <a:r>
              <a:rPr lang="es-ES" dirty="0"/>
              <a:t>Conjunto de Imágenes de </a:t>
            </a:r>
            <a:r>
              <a:rPr lang="es-ES" b="1" dirty="0"/>
              <a:t>Test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C5DE2B-B5B0-BEC3-1C87-035EF8A6ADAB}"/>
              </a:ext>
            </a:extLst>
          </p:cNvPr>
          <p:cNvSpPr txBox="1"/>
          <p:nvPr/>
        </p:nvSpPr>
        <p:spPr>
          <a:xfrm>
            <a:off x="9182099" y="2319477"/>
            <a:ext cx="2900220" cy="40011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000"/>
            </a:lvl1pPr>
          </a:lstStyle>
          <a:p>
            <a:r>
              <a:rPr lang="es-ES" dirty="0"/>
              <a:t>Conjunto de </a:t>
            </a:r>
            <a:r>
              <a:rPr lang="es-ES" b="1" dirty="0"/>
              <a:t>Plantillas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A5975E2-2AEF-C4AD-581D-0ED6D4C5A7B4}"/>
              </a:ext>
            </a:extLst>
          </p:cNvPr>
          <p:cNvSpPr txBox="1"/>
          <p:nvPr/>
        </p:nvSpPr>
        <p:spPr>
          <a:xfrm>
            <a:off x="166255" y="3020096"/>
            <a:ext cx="2900220" cy="369332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5 imágenes</a:t>
            </a:r>
            <a:endParaRPr lang="es-ES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C1EE9D8-2854-2D2B-20F8-E639A5645674}"/>
              </a:ext>
            </a:extLst>
          </p:cNvPr>
          <p:cNvSpPr txBox="1"/>
          <p:nvPr/>
        </p:nvSpPr>
        <p:spPr>
          <a:xfrm>
            <a:off x="4674177" y="3059668"/>
            <a:ext cx="2900220" cy="369332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20 imágenes</a:t>
            </a:r>
            <a:endParaRPr lang="es-ES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0592506-D6B8-E536-915C-E0907AE9B810}"/>
              </a:ext>
            </a:extLst>
          </p:cNvPr>
          <p:cNvSpPr txBox="1"/>
          <p:nvPr/>
        </p:nvSpPr>
        <p:spPr>
          <a:xfrm>
            <a:off x="9182099" y="3084379"/>
            <a:ext cx="2900220" cy="369332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182 imágenes</a:t>
            </a:r>
            <a:endParaRPr lang="es-ES" b="1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6F05EAA-C55E-4DE4-A083-F143FADE6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3330" y="3615519"/>
            <a:ext cx="447675" cy="71437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AB39EA2-9A6E-D1F6-DF87-C26A8A808E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8282" y="3622095"/>
            <a:ext cx="447675" cy="71437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68C80C66-1C30-49C7-68A3-55B42E0700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3234" y="3625045"/>
            <a:ext cx="438150" cy="69532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3A7795A3-829F-557E-3F62-A98AED03F2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8661" y="3644094"/>
            <a:ext cx="419100" cy="68580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4877FFE7-7615-301A-3328-1C787A447E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75138" y="3620281"/>
            <a:ext cx="428625" cy="70485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C008FE1D-4CDB-520D-1E56-9313C2BD19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36090" y="3620828"/>
            <a:ext cx="457200" cy="714375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26EE583D-9C29-9D9C-8625-DDC893C9EB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15594" y="3629806"/>
            <a:ext cx="466725" cy="685800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4C5BCA0E-12EF-7B68-317F-85308ADC12B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74177" y="3536049"/>
            <a:ext cx="821296" cy="2659795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628745F5-9C10-DC86-5C1A-0A806B12357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6255" y="3530115"/>
            <a:ext cx="1295400" cy="1028700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DB013086-AAE9-8703-1A91-B9711A10544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3792" y="4699502"/>
            <a:ext cx="2752683" cy="444954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281AA9C8-8CFE-8A15-5741-38D9AE9D439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37003" y="5194062"/>
            <a:ext cx="2037394" cy="369332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C6A135F9-2D25-28F0-3930-08FAE54DACA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540748" y="4513052"/>
            <a:ext cx="2033649" cy="372900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A80D3CCD-9F40-27EA-253F-31726A6396E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540748" y="3783951"/>
            <a:ext cx="2033649" cy="37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a 6">
            <a:extLst>
              <a:ext uri="{FF2B5EF4-FFF2-40B4-BE49-F238E27FC236}">
                <a16:creationId xmlns:a16="http://schemas.microsoft.com/office/drawing/2014/main" id="{D3B1A763-5893-E62D-3434-AECDFC46D757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3599072087"/>
              </p:ext>
            </p:extLst>
          </p:nvPr>
        </p:nvGraphicFramePr>
        <p:xfrm>
          <a:off x="0" y="6427561"/>
          <a:ext cx="12192000" cy="432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659951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23215698"/>
                    </a:ext>
                  </a:extLst>
                </a:gridCol>
              </a:tblGrid>
              <a:tr h="432707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bg1"/>
                          </a:solidFill>
                        </a:rPr>
                        <a:t>Sistema de Segmentación y Reconocimiento de Caracteres de Placas de Matrículas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11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175773"/>
                  </a:ext>
                </a:extLst>
              </a:tr>
            </a:tbl>
          </a:graphicData>
        </a:graphic>
      </p:graphicFrame>
      <p:sp>
        <p:nvSpPr>
          <p:cNvPr id="17" name="Título 16">
            <a:extLst>
              <a:ext uri="{FF2B5EF4-FFF2-40B4-BE49-F238E27FC236}">
                <a16:creationId xmlns:a16="http://schemas.microsoft.com/office/drawing/2014/main" id="{DFBBD3F2-11D9-F91E-E22B-3F7A212F6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756186"/>
            <a:ext cx="11859490" cy="583087"/>
          </a:xfrm>
        </p:spPr>
        <p:txBody>
          <a:bodyPr>
            <a:normAutofit fontScale="90000"/>
          </a:bodyPr>
          <a:lstStyle/>
          <a:p>
            <a:r>
              <a:rPr lang="es-ES" dirty="0"/>
              <a:t>Partes que componen el trabajo: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D9258AB-EA15-4C72-1240-5896F9C7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34AA-3AC9-4CE3-8288-EDBF65FBAAA1}" type="slidenum">
              <a:rPr lang="es-ES" b="1" smtClean="0">
                <a:solidFill>
                  <a:schemeClr val="bg1"/>
                </a:solidFill>
              </a:rPr>
              <a:t>5</a:t>
            </a:fld>
            <a:endParaRPr lang="es-ES" b="1" dirty="0">
              <a:solidFill>
                <a:schemeClr val="bg1"/>
              </a:solidFill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FEBFD953-88E7-887A-D04C-A685C6D9195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12192000" cy="432707"/>
            <a:chOff x="0" y="0"/>
            <a:chExt cx="12192000" cy="432707"/>
          </a:xfrm>
        </p:grpSpPr>
        <p:graphicFrame>
          <p:nvGraphicFramePr>
            <p:cNvPr id="6" name="Tabla 6">
              <a:extLst>
                <a:ext uri="{FF2B5EF4-FFF2-40B4-BE49-F238E27FC236}">
                  <a16:creationId xmlns:a16="http://schemas.microsoft.com/office/drawing/2014/main" id="{D90CAAAD-8F6B-6375-3669-83327AE6A30B}"/>
                </a:ext>
              </a:extLst>
            </p:cNvPr>
            <p:cNvGraphicFramePr>
              <a:graphicFrameLocks noGrp="1" noDrilldown="1" noMove="1" noResize="1"/>
            </p:cNvGraphicFramePr>
            <p:nvPr>
              <p:extLst>
                <p:ext uri="{D42A27DB-BD31-4B8C-83A1-F6EECF244321}">
                  <p14:modId xmlns:p14="http://schemas.microsoft.com/office/powerpoint/2010/main" val="4195564680"/>
                </p:ext>
              </p:extLst>
            </p:nvPr>
          </p:nvGraphicFramePr>
          <p:xfrm>
            <a:off x="0" y="0"/>
            <a:ext cx="12192000" cy="432707"/>
          </p:xfrm>
          <a:graphic>
            <a:graphicData uri="http://schemas.openxmlformats.org/drawingml/2006/table">
              <a:tbl>
                <a:tblPr>
                  <a:tableStyleId>{5C22544A-7EE6-4342-B048-85BDC9FD1C3A}</a:tableStyleId>
                </a:tblPr>
                <a:tblGrid>
                  <a:gridCol w="4064000">
                    <a:extLst>
                      <a:ext uri="{9D8B030D-6E8A-4147-A177-3AD203B41FA5}">
                        <a16:colId xmlns:a16="http://schemas.microsoft.com/office/drawing/2014/main" val="3965995166"/>
                      </a:ext>
                    </a:extLst>
                  </a:gridCol>
                  <a:gridCol w="4064000">
                    <a:extLst>
                      <a:ext uri="{9D8B030D-6E8A-4147-A177-3AD203B41FA5}">
                        <a16:colId xmlns:a16="http://schemas.microsoft.com/office/drawing/2014/main" val="2688743598"/>
                      </a:ext>
                    </a:extLst>
                  </a:gridCol>
                  <a:gridCol w="4064000">
                    <a:extLst>
                      <a:ext uri="{9D8B030D-6E8A-4147-A177-3AD203B41FA5}">
                        <a16:colId xmlns:a16="http://schemas.microsoft.com/office/drawing/2014/main" val="1823215698"/>
                      </a:ext>
                    </a:extLst>
                  </a:gridCol>
                </a:tblGrid>
                <a:tr h="432707">
                  <a:tc>
                    <a:txBody>
                      <a:bodyPr/>
                      <a:lstStyle/>
                      <a:p>
                        <a:pPr algn="ctr"/>
                        <a:r>
                          <a:rPr lang="es-ES" b="1" dirty="0">
                            <a:solidFill>
                              <a:schemeClr val="bg1"/>
                            </a:solidFill>
                          </a:rPr>
                          <a:t>Alberto F. Merchán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1113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s-ES" b="1" dirty="0">
                            <a:solidFill>
                              <a:schemeClr val="bg1"/>
                            </a:solidFill>
                          </a:rPr>
                          <a:t>Visión por Computador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11131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s-ES" b="1" dirty="0">
                            <a:solidFill>
                              <a:schemeClr val="bg1"/>
                            </a:solidFill>
                          </a:rPr>
                          <a:t>Universidad de Huelva (UHU)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1113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033175773"/>
                    </a:ext>
                  </a:extLst>
                </a:tr>
              </a:tbl>
            </a:graphicData>
          </a:graphic>
        </p:graphicFrame>
        <p:pic>
          <p:nvPicPr>
            <p:cNvPr id="4" name="Imagen 3" descr="Imagen que contiene Logotipo&#10;&#10;Descripción generada automáticamente">
              <a:extLst>
                <a:ext uri="{FF2B5EF4-FFF2-40B4-BE49-F238E27FC236}">
                  <a16:creationId xmlns:a16="http://schemas.microsoft.com/office/drawing/2014/main" id="{A2A3CA50-6BEE-4CF8-0EC6-56076CF5A0A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3800" y="32657"/>
              <a:ext cx="367392" cy="367392"/>
            </a:xfrm>
            <a:prstGeom prst="rect">
              <a:avLst/>
            </a:prstGeom>
          </p:spPr>
        </p:pic>
      </p:grp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F20AD43-6E70-CF7A-FBC1-AA938D391F31}"/>
              </a:ext>
            </a:extLst>
          </p:cNvPr>
          <p:cNvSpPr/>
          <p:nvPr/>
        </p:nvSpPr>
        <p:spPr>
          <a:xfrm>
            <a:off x="397164" y="1736436"/>
            <a:ext cx="3121891" cy="4365378"/>
          </a:xfrm>
          <a:prstGeom prst="roundRect">
            <a:avLst/>
          </a:prstGeom>
          <a:solidFill>
            <a:schemeClr val="bg2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</a:rPr>
              <a:t>Segmentación de Caracteres:</a:t>
            </a: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s-E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Suavizado</a:t>
            </a:r>
          </a:p>
          <a:p>
            <a:pPr marL="742950" indent="-742950">
              <a:buFont typeface="+mj-lt"/>
              <a:buAutoNum type="arabicPeriod"/>
            </a:pPr>
            <a:r>
              <a:rPr lang="es-E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Eliminación del fondo</a:t>
            </a:r>
          </a:p>
          <a:p>
            <a:pPr marL="742950" indent="-742950">
              <a:buFont typeface="+mj-lt"/>
              <a:buAutoNum type="arabicPeriod"/>
            </a:pPr>
            <a:r>
              <a:rPr lang="es-E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Cierre Morfológico</a:t>
            </a:r>
          </a:p>
          <a:p>
            <a:pPr marL="742950" indent="-742950">
              <a:buFont typeface="+mj-lt"/>
              <a:buAutoNum type="arabicPeriod"/>
            </a:pPr>
            <a:r>
              <a:rPr lang="es-E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Apertura Morfológica</a:t>
            </a:r>
          </a:p>
          <a:p>
            <a:pPr marL="742950" indent="-742950">
              <a:buFont typeface="+mj-lt"/>
              <a:buAutoNum type="arabicPeriod"/>
            </a:pPr>
            <a:r>
              <a:rPr lang="es-E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Zona de Interés</a:t>
            </a:r>
          </a:p>
          <a:p>
            <a:pPr marL="742950" indent="-742950">
              <a:buFont typeface="+mj-lt"/>
              <a:buAutoNum type="arabicPeriod"/>
            </a:pPr>
            <a:r>
              <a:rPr lang="es-E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Etiquetado</a:t>
            </a:r>
          </a:p>
          <a:p>
            <a:pPr marL="742950" indent="-742950">
              <a:buFont typeface="+mj-lt"/>
              <a:buAutoNum type="arabicPeriod"/>
            </a:pPr>
            <a:r>
              <a:rPr lang="es-E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Filtro de ruido</a:t>
            </a:r>
          </a:p>
          <a:p>
            <a:pPr marL="742950" indent="-742950">
              <a:buFont typeface="+mj-lt"/>
              <a:buAutoNum type="arabicPeriod"/>
            </a:pPr>
            <a:r>
              <a:rPr lang="es-ES" sz="16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Bounding</a:t>
            </a:r>
            <a:r>
              <a:rPr lang="es-ES" sz="1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Boxes </a:t>
            </a:r>
            <a:r>
              <a:rPr lang="es-E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 Centroides</a:t>
            </a:r>
            <a:endParaRPr lang="es-ES" sz="3600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FC81607B-AFE6-BA24-0032-F42C0C26CFB9}"/>
              </a:ext>
            </a:extLst>
          </p:cNvPr>
          <p:cNvSpPr/>
          <p:nvPr/>
        </p:nvSpPr>
        <p:spPr>
          <a:xfrm>
            <a:off x="4650509" y="1736436"/>
            <a:ext cx="3121891" cy="4365378"/>
          </a:xfrm>
          <a:prstGeom prst="roundRect">
            <a:avLst/>
          </a:prstGeom>
          <a:solidFill>
            <a:schemeClr val="bg2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</a:rPr>
              <a:t>Reconocimiento de Caracteres:</a:t>
            </a: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sz="1600" dirty="0">
                <a:solidFill>
                  <a:schemeClr val="tx1"/>
                </a:solidFill>
              </a:rPr>
              <a:t>Matriz de correlación</a:t>
            </a:r>
          </a:p>
          <a:p>
            <a:pPr marL="514350" indent="-514350" algn="ctr">
              <a:buFont typeface="+mj-lt"/>
              <a:buAutoNum type="arabicPeriod"/>
            </a:pPr>
            <a:endParaRPr lang="es-ES" sz="1600" dirty="0">
              <a:solidFill>
                <a:schemeClr val="tx1"/>
              </a:solidFill>
            </a:endParaRPr>
          </a:p>
          <a:p>
            <a:pPr algn="ctr"/>
            <a:endParaRPr lang="es-ES" sz="1600" dirty="0">
              <a:solidFill>
                <a:schemeClr val="tx1"/>
              </a:solidFill>
            </a:endParaRPr>
          </a:p>
          <a:p>
            <a:pPr marL="514350" indent="-514350" algn="ctr">
              <a:buFont typeface="+mj-lt"/>
              <a:buAutoNum type="arabicPeriod"/>
            </a:pPr>
            <a:endParaRPr lang="es-ES" sz="1600" dirty="0">
              <a:solidFill>
                <a:schemeClr val="tx1"/>
              </a:solidFill>
            </a:endParaRPr>
          </a:p>
          <a:p>
            <a:pPr marL="514350" indent="-514350" algn="ctr">
              <a:buFont typeface="+mj-lt"/>
              <a:buAutoNum type="arabicPeriod"/>
            </a:pPr>
            <a:endParaRPr lang="es-ES" sz="1600" dirty="0">
              <a:solidFill>
                <a:schemeClr val="tx1"/>
              </a:solidFill>
            </a:endParaRPr>
          </a:p>
          <a:p>
            <a:pPr marL="514350" indent="-514350" algn="ctr">
              <a:buFont typeface="+mj-lt"/>
              <a:buAutoNum type="arabicPeriod"/>
            </a:pPr>
            <a:endParaRPr lang="es-ES" sz="1600" dirty="0">
              <a:solidFill>
                <a:schemeClr val="tx1"/>
              </a:solidFill>
            </a:endParaRPr>
          </a:p>
          <a:p>
            <a:pPr marL="514350" indent="-514350" algn="ctr">
              <a:buFont typeface="+mj-lt"/>
              <a:buAutoNum type="arabicPeriod"/>
            </a:pPr>
            <a:endParaRPr lang="es-ES" sz="1600" dirty="0">
              <a:solidFill>
                <a:schemeClr val="tx1"/>
              </a:solidFill>
            </a:endParaRPr>
          </a:p>
          <a:p>
            <a:pPr marL="514350" indent="-514350" algn="ctr">
              <a:buFont typeface="+mj-lt"/>
              <a:buAutoNum type="arabicPeriod"/>
            </a:pPr>
            <a:endParaRPr lang="es-ES" sz="1600" dirty="0">
              <a:solidFill>
                <a:schemeClr val="tx1"/>
              </a:solidFill>
            </a:endParaRPr>
          </a:p>
          <a:p>
            <a:pPr marL="514350" indent="-514350" algn="ctr">
              <a:buFont typeface="+mj-lt"/>
              <a:buAutoNum type="arabicPeriod"/>
            </a:pP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CDA9C575-C229-8139-8E0D-47E43017921B}"/>
              </a:ext>
            </a:extLst>
          </p:cNvPr>
          <p:cNvSpPr/>
          <p:nvPr/>
        </p:nvSpPr>
        <p:spPr>
          <a:xfrm>
            <a:off x="3692237" y="3429000"/>
            <a:ext cx="785090" cy="583087"/>
          </a:xfrm>
          <a:prstGeom prst="rightArrow">
            <a:avLst/>
          </a:prstGeom>
          <a:solidFill>
            <a:schemeClr val="bg2">
              <a:lumMod val="50000"/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>
              <a:solidFill>
                <a:schemeClr val="tx1"/>
              </a:solidFill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8F3E08D7-7590-025B-CF18-DDE8FFEC824C}"/>
              </a:ext>
            </a:extLst>
          </p:cNvPr>
          <p:cNvSpPr/>
          <p:nvPr/>
        </p:nvSpPr>
        <p:spPr>
          <a:xfrm>
            <a:off x="8903854" y="1700728"/>
            <a:ext cx="3121891" cy="4365378"/>
          </a:xfrm>
          <a:prstGeom prst="roundRect">
            <a:avLst/>
          </a:prstGeom>
          <a:solidFill>
            <a:schemeClr val="bg2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Análisis de Resultados:</a:t>
            </a:r>
          </a:p>
          <a:p>
            <a:endParaRPr lang="es-ES" sz="28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s-ES" sz="1600" dirty="0">
                <a:solidFill>
                  <a:schemeClr val="tx1"/>
                </a:solidFill>
              </a:rPr>
              <a:t>Tasa de Acierto</a:t>
            </a:r>
          </a:p>
          <a:p>
            <a:pPr marL="342900" indent="-342900">
              <a:buAutoNum type="arabicPeriod"/>
            </a:pPr>
            <a:r>
              <a:rPr lang="es-ES" sz="1600" dirty="0">
                <a:solidFill>
                  <a:schemeClr val="tx1"/>
                </a:solidFill>
              </a:rPr>
              <a:t>Plantillas con diferentes orientaciones</a:t>
            </a:r>
          </a:p>
          <a:p>
            <a:pPr marL="342900" indent="-342900">
              <a:buAutoNum type="arabicPeriod"/>
            </a:pPr>
            <a:r>
              <a:rPr lang="es-ES" sz="1600" dirty="0">
                <a:solidFill>
                  <a:schemeClr val="tx1"/>
                </a:solidFill>
              </a:rPr>
              <a:t>Identificación de caracteres problemáticos</a:t>
            </a:r>
          </a:p>
          <a:p>
            <a:pPr algn="ctr"/>
            <a:endParaRPr lang="es-ES" sz="2800" dirty="0"/>
          </a:p>
          <a:p>
            <a:pPr algn="ctr"/>
            <a:endParaRPr lang="es-ES" sz="3600" dirty="0"/>
          </a:p>
          <a:p>
            <a:pPr algn="ctr"/>
            <a:endParaRPr lang="es-ES" sz="3600" dirty="0"/>
          </a:p>
          <a:p>
            <a:pPr algn="ctr"/>
            <a:endParaRPr lang="es-ES" sz="3600" dirty="0"/>
          </a:p>
          <a:p>
            <a:pPr algn="ctr"/>
            <a:endParaRPr lang="es-ES" sz="3600" dirty="0"/>
          </a:p>
          <a:p>
            <a:pPr algn="ctr"/>
            <a:endParaRPr lang="es-ES" sz="3600" dirty="0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284130EC-54C4-7900-6713-89D766F24601}"/>
              </a:ext>
            </a:extLst>
          </p:cNvPr>
          <p:cNvSpPr/>
          <p:nvPr/>
        </p:nvSpPr>
        <p:spPr>
          <a:xfrm>
            <a:off x="7947890" y="3520663"/>
            <a:ext cx="780473" cy="583087"/>
          </a:xfrm>
          <a:prstGeom prst="rightArrow">
            <a:avLst/>
          </a:prstGeom>
          <a:solidFill>
            <a:schemeClr val="bg2">
              <a:lumMod val="50000"/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762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a 6">
            <a:extLst>
              <a:ext uri="{FF2B5EF4-FFF2-40B4-BE49-F238E27FC236}">
                <a16:creationId xmlns:a16="http://schemas.microsoft.com/office/drawing/2014/main" id="{D3B1A763-5893-E62D-3434-AECDFC46D757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2580769092"/>
              </p:ext>
            </p:extLst>
          </p:nvPr>
        </p:nvGraphicFramePr>
        <p:xfrm>
          <a:off x="0" y="6427561"/>
          <a:ext cx="12192000" cy="432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659951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23215698"/>
                    </a:ext>
                  </a:extLst>
                </a:gridCol>
              </a:tblGrid>
              <a:tr h="432707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bg1"/>
                          </a:solidFill>
                        </a:rPr>
                        <a:t>Sistema de Segmentación y Reconocimiento de Caracteres de Placas de Matrículas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11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175773"/>
                  </a:ext>
                </a:extLst>
              </a:tr>
            </a:tbl>
          </a:graphicData>
        </a:graphic>
      </p:graphicFrame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D9258AB-EA15-4C72-1240-5896F9C7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2100" y="6461351"/>
            <a:ext cx="2743200" cy="365125"/>
          </a:xfrm>
        </p:spPr>
        <p:txBody>
          <a:bodyPr/>
          <a:lstStyle/>
          <a:p>
            <a:fld id="{9D2534AA-3AC9-4CE3-8288-EDBF65FBAAA1}" type="slidenum">
              <a:rPr lang="es-ES" b="1" smtClean="0">
                <a:solidFill>
                  <a:schemeClr val="bg1"/>
                </a:solidFill>
              </a:rPr>
              <a:t>6</a:t>
            </a:fld>
            <a:endParaRPr lang="es-ES" b="1" dirty="0">
              <a:solidFill>
                <a:schemeClr val="bg1"/>
              </a:solidFill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FEBFD953-88E7-887A-D04C-A685C6D9195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12192000" cy="432707"/>
            <a:chOff x="0" y="0"/>
            <a:chExt cx="12192000" cy="432707"/>
          </a:xfrm>
        </p:grpSpPr>
        <p:graphicFrame>
          <p:nvGraphicFramePr>
            <p:cNvPr id="6" name="Tabla 6">
              <a:extLst>
                <a:ext uri="{FF2B5EF4-FFF2-40B4-BE49-F238E27FC236}">
                  <a16:creationId xmlns:a16="http://schemas.microsoft.com/office/drawing/2014/main" id="{D90CAAAD-8F6B-6375-3669-83327AE6A30B}"/>
                </a:ext>
              </a:extLst>
            </p:cNvPr>
            <p:cNvGraphicFramePr>
              <a:graphicFrameLocks noGrp="1" noDrilldown="1" noMove="1" noResize="1"/>
            </p:cNvGraphicFramePr>
            <p:nvPr>
              <p:extLst>
                <p:ext uri="{D42A27DB-BD31-4B8C-83A1-F6EECF244321}">
                  <p14:modId xmlns:p14="http://schemas.microsoft.com/office/powerpoint/2010/main" val="2573419351"/>
                </p:ext>
              </p:extLst>
            </p:nvPr>
          </p:nvGraphicFramePr>
          <p:xfrm>
            <a:off x="0" y="0"/>
            <a:ext cx="12192000" cy="432707"/>
          </p:xfrm>
          <a:graphic>
            <a:graphicData uri="http://schemas.openxmlformats.org/drawingml/2006/table">
              <a:tbl>
                <a:tblPr>
                  <a:tableStyleId>{5C22544A-7EE6-4342-B048-85BDC9FD1C3A}</a:tableStyleId>
                </a:tblPr>
                <a:tblGrid>
                  <a:gridCol w="4064000">
                    <a:extLst>
                      <a:ext uri="{9D8B030D-6E8A-4147-A177-3AD203B41FA5}">
                        <a16:colId xmlns:a16="http://schemas.microsoft.com/office/drawing/2014/main" val="3965995166"/>
                      </a:ext>
                    </a:extLst>
                  </a:gridCol>
                  <a:gridCol w="4064000">
                    <a:extLst>
                      <a:ext uri="{9D8B030D-6E8A-4147-A177-3AD203B41FA5}">
                        <a16:colId xmlns:a16="http://schemas.microsoft.com/office/drawing/2014/main" val="2688743598"/>
                      </a:ext>
                    </a:extLst>
                  </a:gridCol>
                  <a:gridCol w="4064000">
                    <a:extLst>
                      <a:ext uri="{9D8B030D-6E8A-4147-A177-3AD203B41FA5}">
                        <a16:colId xmlns:a16="http://schemas.microsoft.com/office/drawing/2014/main" val="1823215698"/>
                      </a:ext>
                    </a:extLst>
                  </a:gridCol>
                </a:tblGrid>
                <a:tr h="432707">
                  <a:tc>
                    <a:txBody>
                      <a:bodyPr/>
                      <a:lstStyle/>
                      <a:p>
                        <a:pPr algn="ctr"/>
                        <a:r>
                          <a:rPr lang="es-ES" b="1" dirty="0">
                            <a:solidFill>
                              <a:schemeClr val="bg1"/>
                            </a:solidFill>
                          </a:rPr>
                          <a:t>Alberto F. Merchán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1113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s-ES" b="1" dirty="0">
                            <a:solidFill>
                              <a:schemeClr val="bg1"/>
                            </a:solidFill>
                          </a:rPr>
                          <a:t>Visión por Computador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11131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s-ES" b="1" dirty="0">
                            <a:solidFill>
                              <a:schemeClr val="bg1"/>
                            </a:solidFill>
                          </a:rPr>
                          <a:t>Universidad de Huelva (UHU)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1113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033175773"/>
                    </a:ext>
                  </a:extLst>
                </a:tr>
              </a:tbl>
            </a:graphicData>
          </a:graphic>
        </p:graphicFrame>
        <p:pic>
          <p:nvPicPr>
            <p:cNvPr id="4" name="Imagen 3" descr="Imagen que contiene Logotipo&#10;&#10;Descripción generada automáticamente">
              <a:extLst>
                <a:ext uri="{FF2B5EF4-FFF2-40B4-BE49-F238E27FC236}">
                  <a16:creationId xmlns:a16="http://schemas.microsoft.com/office/drawing/2014/main" id="{A2A3CA50-6BEE-4CF8-0EC6-56076CF5A0A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3800" y="32657"/>
              <a:ext cx="367392" cy="367392"/>
            </a:xfrm>
            <a:prstGeom prst="rect">
              <a:avLst/>
            </a:prstGeom>
          </p:spPr>
        </p:pic>
      </p:grpSp>
      <p:sp>
        <p:nvSpPr>
          <p:cNvPr id="2" name="Título 16">
            <a:extLst>
              <a:ext uri="{FF2B5EF4-FFF2-40B4-BE49-F238E27FC236}">
                <a16:creationId xmlns:a16="http://schemas.microsoft.com/office/drawing/2014/main" id="{F81116D6-7910-B8C8-C14D-2EE42A199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756186"/>
            <a:ext cx="11859490" cy="583087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Segmentación de Caracteres</a:t>
            </a:r>
          </a:p>
        </p:txBody>
      </p:sp>
    </p:spTree>
    <p:extLst>
      <p:ext uri="{BB962C8B-B14F-4D97-AF65-F5344CB8AC3E}">
        <p14:creationId xmlns:p14="http://schemas.microsoft.com/office/powerpoint/2010/main" val="154143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a 6">
            <a:extLst>
              <a:ext uri="{FF2B5EF4-FFF2-40B4-BE49-F238E27FC236}">
                <a16:creationId xmlns:a16="http://schemas.microsoft.com/office/drawing/2014/main" id="{D3B1A763-5893-E62D-3434-AECDFC46D757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942259207"/>
              </p:ext>
            </p:extLst>
          </p:nvPr>
        </p:nvGraphicFramePr>
        <p:xfrm>
          <a:off x="0" y="6427561"/>
          <a:ext cx="12192000" cy="432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659951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23215698"/>
                    </a:ext>
                  </a:extLst>
                </a:gridCol>
              </a:tblGrid>
              <a:tr h="432707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bg1"/>
                          </a:solidFill>
                        </a:rPr>
                        <a:t>Sistema de Segmentación y Reconocimiento de Caracteres de Placas de Matrículas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11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175773"/>
                  </a:ext>
                </a:extLst>
              </a:tr>
            </a:tbl>
          </a:graphicData>
        </a:graphic>
      </p:graphicFrame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D9258AB-EA15-4C72-1240-5896F9C7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2100" y="6461351"/>
            <a:ext cx="2743200" cy="365125"/>
          </a:xfrm>
        </p:spPr>
        <p:txBody>
          <a:bodyPr/>
          <a:lstStyle/>
          <a:p>
            <a:fld id="{9D2534AA-3AC9-4CE3-8288-EDBF65FBAAA1}" type="slidenum">
              <a:rPr lang="es-ES" b="1" smtClean="0">
                <a:solidFill>
                  <a:schemeClr val="bg1"/>
                </a:solidFill>
              </a:rPr>
              <a:t>7</a:t>
            </a:fld>
            <a:endParaRPr lang="es-ES" b="1" dirty="0">
              <a:solidFill>
                <a:schemeClr val="bg1"/>
              </a:solidFill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FEBFD953-88E7-887A-D04C-A685C6D9195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12192000" cy="432707"/>
            <a:chOff x="0" y="0"/>
            <a:chExt cx="12192000" cy="432707"/>
          </a:xfrm>
        </p:grpSpPr>
        <p:graphicFrame>
          <p:nvGraphicFramePr>
            <p:cNvPr id="6" name="Tabla 6">
              <a:extLst>
                <a:ext uri="{FF2B5EF4-FFF2-40B4-BE49-F238E27FC236}">
                  <a16:creationId xmlns:a16="http://schemas.microsoft.com/office/drawing/2014/main" id="{D90CAAAD-8F6B-6375-3669-83327AE6A30B}"/>
                </a:ext>
              </a:extLst>
            </p:cNvPr>
            <p:cNvGraphicFramePr>
              <a:graphicFrameLocks noGrp="1" noDrilldown="1" noMove="1" noResize="1"/>
            </p:cNvGraphicFramePr>
            <p:nvPr>
              <p:extLst>
                <p:ext uri="{D42A27DB-BD31-4B8C-83A1-F6EECF244321}">
                  <p14:modId xmlns:p14="http://schemas.microsoft.com/office/powerpoint/2010/main" val="2125000108"/>
                </p:ext>
              </p:extLst>
            </p:nvPr>
          </p:nvGraphicFramePr>
          <p:xfrm>
            <a:off x="0" y="0"/>
            <a:ext cx="12192000" cy="432707"/>
          </p:xfrm>
          <a:graphic>
            <a:graphicData uri="http://schemas.openxmlformats.org/drawingml/2006/table">
              <a:tbl>
                <a:tblPr>
                  <a:tableStyleId>{5C22544A-7EE6-4342-B048-85BDC9FD1C3A}</a:tableStyleId>
                </a:tblPr>
                <a:tblGrid>
                  <a:gridCol w="4064000">
                    <a:extLst>
                      <a:ext uri="{9D8B030D-6E8A-4147-A177-3AD203B41FA5}">
                        <a16:colId xmlns:a16="http://schemas.microsoft.com/office/drawing/2014/main" val="3965995166"/>
                      </a:ext>
                    </a:extLst>
                  </a:gridCol>
                  <a:gridCol w="4064000">
                    <a:extLst>
                      <a:ext uri="{9D8B030D-6E8A-4147-A177-3AD203B41FA5}">
                        <a16:colId xmlns:a16="http://schemas.microsoft.com/office/drawing/2014/main" val="2688743598"/>
                      </a:ext>
                    </a:extLst>
                  </a:gridCol>
                  <a:gridCol w="4064000">
                    <a:extLst>
                      <a:ext uri="{9D8B030D-6E8A-4147-A177-3AD203B41FA5}">
                        <a16:colId xmlns:a16="http://schemas.microsoft.com/office/drawing/2014/main" val="1823215698"/>
                      </a:ext>
                    </a:extLst>
                  </a:gridCol>
                </a:tblGrid>
                <a:tr h="432707">
                  <a:tc>
                    <a:txBody>
                      <a:bodyPr/>
                      <a:lstStyle/>
                      <a:p>
                        <a:pPr algn="ctr"/>
                        <a:r>
                          <a:rPr lang="es-ES" b="1" dirty="0">
                            <a:solidFill>
                              <a:schemeClr val="bg1"/>
                            </a:solidFill>
                          </a:rPr>
                          <a:t>Alberto F. Merchán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1113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s-ES" b="1" dirty="0">
                            <a:solidFill>
                              <a:schemeClr val="bg1"/>
                            </a:solidFill>
                          </a:rPr>
                          <a:t>Visión por Computador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11131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s-ES" b="1" dirty="0">
                            <a:solidFill>
                              <a:schemeClr val="bg1"/>
                            </a:solidFill>
                          </a:rPr>
                          <a:t>Universidad de Huelva (UHU)</a:t>
                        </a:r>
                      </a:p>
                    </a:txBody>
                    <a:tcPr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1113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033175773"/>
                    </a:ext>
                  </a:extLst>
                </a:tr>
              </a:tbl>
            </a:graphicData>
          </a:graphic>
        </p:graphicFrame>
        <p:pic>
          <p:nvPicPr>
            <p:cNvPr id="4" name="Imagen 3" descr="Imagen que contiene Logotipo&#10;&#10;Descripción generada automáticamente">
              <a:extLst>
                <a:ext uri="{FF2B5EF4-FFF2-40B4-BE49-F238E27FC236}">
                  <a16:creationId xmlns:a16="http://schemas.microsoft.com/office/drawing/2014/main" id="{A2A3CA50-6BEE-4CF8-0EC6-56076CF5A0A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3800" y="32657"/>
              <a:ext cx="367392" cy="3673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6570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</TotalTime>
  <Words>290</Words>
  <Application>Microsoft Office PowerPoint</Application>
  <PresentationFormat>Panorámica</PresentationFormat>
  <Paragraphs>83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Calisto MT</vt:lpstr>
      <vt:lpstr>Tema de Office</vt:lpstr>
      <vt:lpstr>Sistema de Segmentación y Reconocimiento de Caracteres de Placas de Matrículas</vt:lpstr>
      <vt:lpstr>Objetivos del trabajo:</vt:lpstr>
      <vt:lpstr>Programas:</vt:lpstr>
      <vt:lpstr>Material Utilizado:</vt:lpstr>
      <vt:lpstr>Partes que componen el trabajo:</vt:lpstr>
      <vt:lpstr>Segmentación de Caracteres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Final: Segmentación y Reconocimiento de Matriculas</dc:title>
  <dc:creator>Alberto Fernandez Merchan</dc:creator>
  <cp:lastModifiedBy>Alberto Fernandez Merchan</cp:lastModifiedBy>
  <cp:revision>3</cp:revision>
  <dcterms:created xsi:type="dcterms:W3CDTF">2022-12-12T15:51:45Z</dcterms:created>
  <dcterms:modified xsi:type="dcterms:W3CDTF">2023-01-03T18:33:26Z</dcterms:modified>
</cp:coreProperties>
</file>