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970413" cy="3365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978" y="-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781" y="5508672"/>
            <a:ext cx="25474851" cy="11718584"/>
          </a:xfrm>
        </p:spPr>
        <p:txBody>
          <a:bodyPr anchor="b"/>
          <a:lstStyle>
            <a:lvl1pPr algn="ctr">
              <a:defRPr sz="1966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6302" y="17679169"/>
            <a:ext cx="22477810" cy="8126649"/>
          </a:xfrm>
        </p:spPr>
        <p:txBody>
          <a:bodyPr/>
          <a:lstStyle>
            <a:lvl1pPr marL="0" indent="0" algn="ctr">
              <a:buNone/>
              <a:defRPr sz="7866"/>
            </a:lvl1pPr>
            <a:lvl2pPr marL="1498519" indent="0" algn="ctr">
              <a:buNone/>
              <a:defRPr sz="6555"/>
            </a:lvl2pPr>
            <a:lvl3pPr marL="2997037" indent="0" algn="ctr">
              <a:buNone/>
              <a:defRPr sz="5900"/>
            </a:lvl3pPr>
            <a:lvl4pPr marL="4495556" indent="0" algn="ctr">
              <a:buNone/>
              <a:defRPr sz="5244"/>
            </a:lvl4pPr>
            <a:lvl5pPr marL="5994075" indent="0" algn="ctr">
              <a:buNone/>
              <a:defRPr sz="5244"/>
            </a:lvl5pPr>
            <a:lvl6pPr marL="7492594" indent="0" algn="ctr">
              <a:buNone/>
              <a:defRPr sz="5244"/>
            </a:lvl6pPr>
            <a:lvl7pPr marL="8991112" indent="0" algn="ctr">
              <a:buNone/>
              <a:defRPr sz="5244"/>
            </a:lvl7pPr>
            <a:lvl8pPr marL="10489631" indent="0" algn="ctr">
              <a:buNone/>
              <a:defRPr sz="5244"/>
            </a:lvl8pPr>
            <a:lvl9pPr marL="11988150" indent="0" algn="ctr">
              <a:buNone/>
              <a:defRPr sz="524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83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1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447579" y="1792071"/>
            <a:ext cx="6462370" cy="2852509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60467" y="1792071"/>
            <a:ext cx="19012481" cy="2852509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93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29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858" y="8391576"/>
            <a:ext cx="25849481" cy="14001524"/>
          </a:xfrm>
        </p:spPr>
        <p:txBody>
          <a:bodyPr anchor="b"/>
          <a:lstStyle>
            <a:lvl1pPr>
              <a:defRPr sz="1966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858" y="22525559"/>
            <a:ext cx="25849481" cy="7363071"/>
          </a:xfrm>
        </p:spPr>
        <p:txBody>
          <a:bodyPr/>
          <a:lstStyle>
            <a:lvl1pPr marL="0" indent="0">
              <a:buNone/>
              <a:defRPr sz="7866">
                <a:solidFill>
                  <a:schemeClr val="tx1">
                    <a:tint val="82000"/>
                  </a:schemeClr>
                </a:solidFill>
              </a:defRPr>
            </a:lvl1pPr>
            <a:lvl2pPr marL="1498519" indent="0">
              <a:buNone/>
              <a:defRPr sz="6555">
                <a:solidFill>
                  <a:schemeClr val="tx1">
                    <a:tint val="82000"/>
                  </a:schemeClr>
                </a:solidFill>
              </a:defRPr>
            </a:lvl2pPr>
            <a:lvl3pPr marL="2997037" indent="0">
              <a:buNone/>
              <a:defRPr sz="5900">
                <a:solidFill>
                  <a:schemeClr val="tx1">
                    <a:tint val="82000"/>
                  </a:schemeClr>
                </a:solidFill>
              </a:defRPr>
            </a:lvl3pPr>
            <a:lvl4pPr marL="4495556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4pPr>
            <a:lvl5pPr marL="5994075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5pPr>
            <a:lvl6pPr marL="7492594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6pPr>
            <a:lvl7pPr marL="8991112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7pPr>
            <a:lvl8pPr marL="10489631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8pPr>
            <a:lvl9pPr marL="11988150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4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0466" y="8960354"/>
            <a:ext cx="12737426" cy="2135681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2521" y="8960354"/>
            <a:ext cx="12737426" cy="2135681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66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370" y="1792078"/>
            <a:ext cx="25849481" cy="6505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4373" y="8251319"/>
            <a:ext cx="12678888" cy="4043844"/>
          </a:xfrm>
        </p:spPr>
        <p:txBody>
          <a:bodyPr anchor="b"/>
          <a:lstStyle>
            <a:lvl1pPr marL="0" indent="0">
              <a:buNone/>
              <a:defRPr sz="7866" b="1"/>
            </a:lvl1pPr>
            <a:lvl2pPr marL="1498519" indent="0">
              <a:buNone/>
              <a:defRPr sz="6555" b="1"/>
            </a:lvl2pPr>
            <a:lvl3pPr marL="2997037" indent="0">
              <a:buNone/>
              <a:defRPr sz="5900" b="1"/>
            </a:lvl3pPr>
            <a:lvl4pPr marL="4495556" indent="0">
              <a:buNone/>
              <a:defRPr sz="5244" b="1"/>
            </a:lvl4pPr>
            <a:lvl5pPr marL="5994075" indent="0">
              <a:buNone/>
              <a:defRPr sz="5244" b="1"/>
            </a:lvl5pPr>
            <a:lvl6pPr marL="7492594" indent="0">
              <a:buNone/>
              <a:defRPr sz="5244" b="1"/>
            </a:lvl6pPr>
            <a:lvl7pPr marL="8991112" indent="0">
              <a:buNone/>
              <a:defRPr sz="5244" b="1"/>
            </a:lvl7pPr>
            <a:lvl8pPr marL="10489631" indent="0">
              <a:buNone/>
              <a:defRPr sz="5244" b="1"/>
            </a:lvl8pPr>
            <a:lvl9pPr marL="11988150" indent="0">
              <a:buNone/>
              <a:defRPr sz="524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4373" y="12295164"/>
            <a:ext cx="12678888" cy="1808433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172523" y="8251319"/>
            <a:ext cx="12741329" cy="4043844"/>
          </a:xfrm>
        </p:spPr>
        <p:txBody>
          <a:bodyPr anchor="b"/>
          <a:lstStyle>
            <a:lvl1pPr marL="0" indent="0">
              <a:buNone/>
              <a:defRPr sz="7866" b="1"/>
            </a:lvl1pPr>
            <a:lvl2pPr marL="1498519" indent="0">
              <a:buNone/>
              <a:defRPr sz="6555" b="1"/>
            </a:lvl2pPr>
            <a:lvl3pPr marL="2997037" indent="0">
              <a:buNone/>
              <a:defRPr sz="5900" b="1"/>
            </a:lvl3pPr>
            <a:lvl4pPr marL="4495556" indent="0">
              <a:buNone/>
              <a:defRPr sz="5244" b="1"/>
            </a:lvl4pPr>
            <a:lvl5pPr marL="5994075" indent="0">
              <a:buNone/>
              <a:defRPr sz="5244" b="1"/>
            </a:lvl5pPr>
            <a:lvl6pPr marL="7492594" indent="0">
              <a:buNone/>
              <a:defRPr sz="5244" b="1"/>
            </a:lvl6pPr>
            <a:lvl7pPr marL="8991112" indent="0">
              <a:buNone/>
              <a:defRPr sz="5244" b="1"/>
            </a:lvl7pPr>
            <a:lvl8pPr marL="10489631" indent="0">
              <a:buNone/>
              <a:defRPr sz="5244" b="1"/>
            </a:lvl8pPr>
            <a:lvl9pPr marL="11988150" indent="0">
              <a:buNone/>
              <a:defRPr sz="524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172523" y="12295164"/>
            <a:ext cx="12741329" cy="1808433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2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91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39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370" y="2243984"/>
            <a:ext cx="9666238" cy="7853945"/>
          </a:xfrm>
        </p:spPr>
        <p:txBody>
          <a:bodyPr anchor="b"/>
          <a:lstStyle>
            <a:lvl1pPr>
              <a:defRPr sz="104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1329" y="4846390"/>
            <a:ext cx="15172522" cy="23920248"/>
          </a:xfrm>
        </p:spPr>
        <p:txBody>
          <a:bodyPr/>
          <a:lstStyle>
            <a:lvl1pPr>
              <a:defRPr sz="10488"/>
            </a:lvl1pPr>
            <a:lvl2pPr>
              <a:defRPr sz="9177"/>
            </a:lvl2pPr>
            <a:lvl3pPr>
              <a:defRPr sz="7866"/>
            </a:lvl3pPr>
            <a:lvl4pPr>
              <a:defRPr sz="6555"/>
            </a:lvl4pPr>
            <a:lvl5pPr>
              <a:defRPr sz="6555"/>
            </a:lvl5pPr>
            <a:lvl6pPr>
              <a:defRPr sz="6555"/>
            </a:lvl6pPr>
            <a:lvl7pPr>
              <a:defRPr sz="6555"/>
            </a:lvl7pPr>
            <a:lvl8pPr>
              <a:defRPr sz="6555"/>
            </a:lvl8pPr>
            <a:lvl9pPr>
              <a:defRPr sz="655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4370" y="10097929"/>
            <a:ext cx="9666238" cy="18707662"/>
          </a:xfrm>
        </p:spPr>
        <p:txBody>
          <a:bodyPr/>
          <a:lstStyle>
            <a:lvl1pPr marL="0" indent="0">
              <a:buNone/>
              <a:defRPr sz="5244"/>
            </a:lvl1pPr>
            <a:lvl2pPr marL="1498519" indent="0">
              <a:buNone/>
              <a:defRPr sz="4589"/>
            </a:lvl2pPr>
            <a:lvl3pPr marL="2997037" indent="0">
              <a:buNone/>
              <a:defRPr sz="3933"/>
            </a:lvl3pPr>
            <a:lvl4pPr marL="4495556" indent="0">
              <a:buNone/>
              <a:defRPr sz="3278"/>
            </a:lvl4pPr>
            <a:lvl5pPr marL="5994075" indent="0">
              <a:buNone/>
              <a:defRPr sz="3278"/>
            </a:lvl5pPr>
            <a:lvl6pPr marL="7492594" indent="0">
              <a:buNone/>
              <a:defRPr sz="3278"/>
            </a:lvl6pPr>
            <a:lvl7pPr marL="8991112" indent="0">
              <a:buNone/>
              <a:defRPr sz="3278"/>
            </a:lvl7pPr>
            <a:lvl8pPr marL="10489631" indent="0">
              <a:buNone/>
              <a:defRPr sz="3278"/>
            </a:lvl8pPr>
            <a:lvl9pPr marL="11988150" indent="0">
              <a:buNone/>
              <a:defRPr sz="327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19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370" y="2243984"/>
            <a:ext cx="9666238" cy="7853945"/>
          </a:xfrm>
        </p:spPr>
        <p:txBody>
          <a:bodyPr anchor="b"/>
          <a:lstStyle>
            <a:lvl1pPr>
              <a:defRPr sz="104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41329" y="4846390"/>
            <a:ext cx="15172522" cy="23920248"/>
          </a:xfrm>
        </p:spPr>
        <p:txBody>
          <a:bodyPr anchor="t"/>
          <a:lstStyle>
            <a:lvl1pPr marL="0" indent="0">
              <a:buNone/>
              <a:defRPr sz="10488"/>
            </a:lvl1pPr>
            <a:lvl2pPr marL="1498519" indent="0">
              <a:buNone/>
              <a:defRPr sz="9177"/>
            </a:lvl2pPr>
            <a:lvl3pPr marL="2997037" indent="0">
              <a:buNone/>
              <a:defRPr sz="7866"/>
            </a:lvl3pPr>
            <a:lvl4pPr marL="4495556" indent="0">
              <a:buNone/>
              <a:defRPr sz="6555"/>
            </a:lvl4pPr>
            <a:lvl5pPr marL="5994075" indent="0">
              <a:buNone/>
              <a:defRPr sz="6555"/>
            </a:lvl5pPr>
            <a:lvl6pPr marL="7492594" indent="0">
              <a:buNone/>
              <a:defRPr sz="6555"/>
            </a:lvl6pPr>
            <a:lvl7pPr marL="8991112" indent="0">
              <a:buNone/>
              <a:defRPr sz="6555"/>
            </a:lvl7pPr>
            <a:lvl8pPr marL="10489631" indent="0">
              <a:buNone/>
              <a:defRPr sz="6555"/>
            </a:lvl8pPr>
            <a:lvl9pPr marL="11988150" indent="0">
              <a:buNone/>
              <a:defRPr sz="65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4370" y="10097929"/>
            <a:ext cx="9666238" cy="18707662"/>
          </a:xfrm>
        </p:spPr>
        <p:txBody>
          <a:bodyPr/>
          <a:lstStyle>
            <a:lvl1pPr marL="0" indent="0">
              <a:buNone/>
              <a:defRPr sz="5244"/>
            </a:lvl1pPr>
            <a:lvl2pPr marL="1498519" indent="0">
              <a:buNone/>
              <a:defRPr sz="4589"/>
            </a:lvl2pPr>
            <a:lvl3pPr marL="2997037" indent="0">
              <a:buNone/>
              <a:defRPr sz="3933"/>
            </a:lvl3pPr>
            <a:lvl4pPr marL="4495556" indent="0">
              <a:buNone/>
              <a:defRPr sz="3278"/>
            </a:lvl4pPr>
            <a:lvl5pPr marL="5994075" indent="0">
              <a:buNone/>
              <a:defRPr sz="3278"/>
            </a:lvl5pPr>
            <a:lvl6pPr marL="7492594" indent="0">
              <a:buNone/>
              <a:defRPr sz="3278"/>
            </a:lvl6pPr>
            <a:lvl7pPr marL="8991112" indent="0">
              <a:buNone/>
              <a:defRPr sz="3278"/>
            </a:lvl7pPr>
            <a:lvl8pPr marL="10489631" indent="0">
              <a:buNone/>
              <a:defRPr sz="3278"/>
            </a:lvl8pPr>
            <a:lvl9pPr marL="11988150" indent="0">
              <a:buNone/>
              <a:defRPr sz="327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3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0466" y="1792078"/>
            <a:ext cx="25849481" cy="6505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0466" y="8960354"/>
            <a:ext cx="25849481" cy="21356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60466" y="31197621"/>
            <a:ext cx="6743343" cy="1792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AF284-8F48-421A-9136-6D1B271EC2E8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27700" y="31197621"/>
            <a:ext cx="10115014" cy="1792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6604" y="31197621"/>
            <a:ext cx="6743343" cy="1792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91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97037" rtl="0" eaLnBrk="1" latinLnBrk="0" hangingPunct="1">
        <a:lnSpc>
          <a:spcPct val="90000"/>
        </a:lnSpc>
        <a:spcBef>
          <a:spcPct val="0"/>
        </a:spcBef>
        <a:buNone/>
        <a:defRPr sz="144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9259" indent="-749259" algn="l" defTabSz="2997037" rtl="0" eaLnBrk="1" latinLnBrk="0" hangingPunct="1">
        <a:lnSpc>
          <a:spcPct val="90000"/>
        </a:lnSpc>
        <a:spcBef>
          <a:spcPts val="3278"/>
        </a:spcBef>
        <a:buFont typeface="Arial" panose="020B0604020202020204" pitchFamily="34" charset="0"/>
        <a:buChar char="•"/>
        <a:defRPr sz="9177" kern="1200">
          <a:solidFill>
            <a:schemeClr val="tx1"/>
          </a:solidFill>
          <a:latin typeface="+mn-lt"/>
          <a:ea typeface="+mn-ea"/>
          <a:cs typeface="+mn-cs"/>
        </a:defRPr>
      </a:lvl1pPr>
      <a:lvl2pPr marL="2247778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7866" kern="1200">
          <a:solidFill>
            <a:schemeClr val="tx1"/>
          </a:solidFill>
          <a:latin typeface="+mn-lt"/>
          <a:ea typeface="+mn-ea"/>
          <a:cs typeface="+mn-cs"/>
        </a:defRPr>
      </a:lvl2pPr>
      <a:lvl3pPr marL="3746297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6555" kern="1200">
          <a:solidFill>
            <a:schemeClr val="tx1"/>
          </a:solidFill>
          <a:latin typeface="+mn-lt"/>
          <a:ea typeface="+mn-ea"/>
          <a:cs typeface="+mn-cs"/>
        </a:defRPr>
      </a:lvl3pPr>
      <a:lvl4pPr marL="5244816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743334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8241853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9740372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1238890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2737409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98519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97037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95556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994075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92594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991112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489631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988150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357C6CF8-CDBA-D7B4-B4BC-B806D11EBFA2}"/>
              </a:ext>
            </a:extLst>
          </p:cNvPr>
          <p:cNvSpPr/>
          <p:nvPr/>
        </p:nvSpPr>
        <p:spPr>
          <a:xfrm>
            <a:off x="10052049" y="13936695"/>
            <a:ext cx="10060831" cy="1133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 sz="2800" b="1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A3DEEC4-0136-A472-D5BC-551B8B8145FB}"/>
              </a:ext>
            </a:extLst>
          </p:cNvPr>
          <p:cNvSpPr/>
          <p:nvPr/>
        </p:nvSpPr>
        <p:spPr>
          <a:xfrm>
            <a:off x="-1" y="0"/>
            <a:ext cx="29970413" cy="29765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</a:t>
            </a:r>
            <a:r>
              <a:rPr lang="es-ES" sz="9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9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es-ES" sz="9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Cómo los Agentes Autónomos Aprenden a Decidir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37DAA8-326B-22F7-24A8-1F9F770DAC82}"/>
              </a:ext>
            </a:extLst>
          </p:cNvPr>
          <p:cNvSpPr/>
          <p:nvPr/>
        </p:nvSpPr>
        <p:spPr>
          <a:xfrm>
            <a:off x="0" y="30683199"/>
            <a:ext cx="29970413" cy="29765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7A6019-C53B-BA69-7DA8-51C168D1D9D7}"/>
              </a:ext>
            </a:extLst>
          </p:cNvPr>
          <p:cNvSpPr/>
          <p:nvPr/>
        </p:nvSpPr>
        <p:spPr>
          <a:xfrm>
            <a:off x="914400" y="4129881"/>
            <a:ext cx="8382000" cy="29765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3474E01-F9F6-8F34-C4E1-66F794AA4397}"/>
              </a:ext>
            </a:extLst>
          </p:cNvPr>
          <p:cNvSpPr/>
          <p:nvPr/>
        </p:nvSpPr>
        <p:spPr>
          <a:xfrm>
            <a:off x="10052049" y="4129882"/>
            <a:ext cx="10060831" cy="297656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8800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</a:t>
            </a:r>
            <a:r>
              <a:rPr sz="8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sz="8800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endParaRPr sz="88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6F514E6-37FC-A8FC-8CF4-24ED4D7892B6}"/>
              </a:ext>
            </a:extLst>
          </p:cNvPr>
          <p:cNvSpPr/>
          <p:nvPr/>
        </p:nvSpPr>
        <p:spPr>
          <a:xfrm>
            <a:off x="20868530" y="4138732"/>
            <a:ext cx="8391525" cy="297656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8800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Aplicaciones</a:t>
            </a:r>
            <a:endParaRPr sz="88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DE8BA23-EF4C-C316-FFEC-A6B64C9DBEAD}"/>
              </a:ext>
            </a:extLst>
          </p:cNvPr>
          <p:cNvSpPr/>
          <p:nvPr/>
        </p:nvSpPr>
        <p:spPr>
          <a:xfrm>
            <a:off x="914400" y="7875801"/>
            <a:ext cx="8382000" cy="38839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sz="3200" b="1" u="sng" dirty="0">
                <a:solidFill>
                  <a:schemeClr val="tx1"/>
                </a:solidFill>
              </a:rPr>
              <a:t>¿</a:t>
            </a:r>
            <a:r>
              <a:rPr sz="3200" b="1" u="sng" dirty="0" err="1">
                <a:solidFill>
                  <a:schemeClr val="tx1"/>
                </a:solidFill>
              </a:rPr>
              <a:t>Qué</a:t>
            </a:r>
            <a:r>
              <a:rPr lang="es-ES" sz="3200" b="1" u="sng" dirty="0">
                <a:solidFill>
                  <a:schemeClr val="tx1"/>
                </a:solidFill>
              </a:rPr>
              <a:t> es?</a:t>
            </a:r>
            <a:endParaRPr sz="3200" b="1" u="sng" dirty="0">
              <a:solidFill>
                <a:schemeClr val="tx1"/>
              </a:solidFill>
            </a:endParaRPr>
          </a:p>
          <a:p>
            <a:pPr algn="just"/>
            <a:endParaRPr sz="2800" dirty="0">
              <a:solidFill>
                <a:schemeClr val="tx1"/>
              </a:solidFill>
            </a:endParaRPr>
          </a:p>
          <a:p>
            <a:pPr algn="just"/>
            <a:r>
              <a:rPr sz="2800" dirty="0">
                <a:solidFill>
                  <a:schemeClr val="tx1"/>
                </a:solidFill>
              </a:rPr>
              <a:t>Es </a:t>
            </a:r>
            <a:r>
              <a:rPr sz="2800" dirty="0" err="1">
                <a:solidFill>
                  <a:schemeClr val="tx1"/>
                </a:solidFill>
              </a:rPr>
              <a:t>una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técnica</a:t>
            </a:r>
            <a:r>
              <a:rPr sz="2800" dirty="0">
                <a:solidFill>
                  <a:schemeClr val="tx1"/>
                </a:solidFill>
              </a:rPr>
              <a:t> de Machine Learning </a:t>
            </a:r>
            <a:r>
              <a:rPr sz="2800" dirty="0" err="1">
                <a:solidFill>
                  <a:schemeClr val="tx1"/>
                </a:solidFill>
              </a:rPr>
              <a:t>donde</a:t>
            </a:r>
            <a:r>
              <a:rPr sz="2800" dirty="0">
                <a:solidFill>
                  <a:schemeClr val="tx1"/>
                </a:solidFill>
              </a:rPr>
              <a:t> un </a:t>
            </a:r>
            <a:r>
              <a:rPr sz="2800" dirty="0" err="1">
                <a:solidFill>
                  <a:schemeClr val="tx1"/>
                </a:solidFill>
              </a:rPr>
              <a:t>agente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aprende</a:t>
            </a:r>
            <a:r>
              <a:rPr sz="2800" dirty="0">
                <a:solidFill>
                  <a:schemeClr val="tx1"/>
                </a:solidFill>
              </a:rPr>
              <a:t> a </a:t>
            </a:r>
            <a:r>
              <a:rPr sz="2800" dirty="0" err="1">
                <a:solidFill>
                  <a:schemeClr val="tx1"/>
                </a:solidFill>
              </a:rPr>
              <a:t>actuar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en</a:t>
            </a:r>
            <a:r>
              <a:rPr sz="2800" dirty="0">
                <a:solidFill>
                  <a:schemeClr val="tx1"/>
                </a:solidFill>
              </a:rPr>
              <a:t> un </a:t>
            </a:r>
            <a:r>
              <a:rPr sz="2800" dirty="0" err="1">
                <a:solidFill>
                  <a:schemeClr val="tx1"/>
                </a:solidFill>
              </a:rPr>
              <a:t>entorno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interactuando</a:t>
            </a:r>
            <a:r>
              <a:rPr sz="2800" dirty="0">
                <a:solidFill>
                  <a:schemeClr val="tx1"/>
                </a:solidFill>
              </a:rPr>
              <a:t> con </a:t>
            </a:r>
            <a:r>
              <a:rPr sz="2800" dirty="0" err="1">
                <a:solidFill>
                  <a:schemeClr val="tx1"/>
                </a:solidFill>
              </a:rPr>
              <a:t>él</a:t>
            </a:r>
            <a:r>
              <a:rPr sz="2800" dirty="0">
                <a:solidFill>
                  <a:schemeClr val="tx1"/>
                </a:solidFill>
              </a:rPr>
              <a:t>. </a:t>
            </a:r>
            <a:endParaRPr lang="es-ES" sz="2800" dirty="0">
              <a:solidFill>
                <a:schemeClr val="tx1"/>
              </a:solidFill>
            </a:endParaRPr>
          </a:p>
          <a:p>
            <a:pPr algn="just"/>
            <a:endParaRPr lang="es-ES" sz="2800" dirty="0">
              <a:solidFill>
                <a:schemeClr val="tx1"/>
              </a:solidFill>
            </a:endParaRPr>
          </a:p>
          <a:p>
            <a:pPr algn="just"/>
            <a:r>
              <a:rPr sz="2800" dirty="0" err="1">
                <a:solidFill>
                  <a:schemeClr val="tx1"/>
                </a:solidFill>
              </a:rPr>
              <a:t>Aprende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por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prueba</a:t>
            </a:r>
            <a:r>
              <a:rPr sz="2800" dirty="0">
                <a:solidFill>
                  <a:schemeClr val="tx1"/>
                </a:solidFill>
              </a:rPr>
              <a:t> y error, recibiendo </a:t>
            </a:r>
            <a:r>
              <a:rPr sz="2800" dirty="0" err="1">
                <a:solidFill>
                  <a:schemeClr val="tx1"/>
                </a:solidFill>
              </a:rPr>
              <a:t>recompensas</a:t>
            </a:r>
            <a:r>
              <a:rPr sz="2800" dirty="0">
                <a:solidFill>
                  <a:schemeClr val="tx1"/>
                </a:solidFill>
              </a:rPr>
              <a:t> o </a:t>
            </a:r>
            <a:r>
              <a:rPr sz="2800" dirty="0" err="1">
                <a:solidFill>
                  <a:schemeClr val="tx1"/>
                </a:solidFill>
              </a:rPr>
              <a:t>penalizaciones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según</a:t>
            </a:r>
            <a:r>
              <a:rPr sz="2800" dirty="0">
                <a:solidFill>
                  <a:schemeClr val="tx1"/>
                </a:solidFill>
              </a:rPr>
              <a:t> sus </a:t>
            </a:r>
            <a:r>
              <a:rPr sz="2800" dirty="0" err="1">
                <a:solidFill>
                  <a:schemeClr val="tx1"/>
                </a:solidFill>
              </a:rPr>
              <a:t>acciones</a:t>
            </a:r>
            <a:r>
              <a:rPr sz="2800" dirty="0">
                <a:solidFill>
                  <a:schemeClr val="tx1"/>
                </a:solidFill>
              </a:rPr>
              <a:t>, con </a:t>
            </a:r>
            <a:r>
              <a:rPr sz="2800" dirty="0" err="1">
                <a:solidFill>
                  <a:schemeClr val="tx1"/>
                </a:solidFill>
              </a:rPr>
              <a:t>el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objetivo</a:t>
            </a:r>
            <a:r>
              <a:rPr sz="2800" dirty="0">
                <a:solidFill>
                  <a:schemeClr val="tx1"/>
                </a:solidFill>
              </a:rPr>
              <a:t> de </a:t>
            </a:r>
            <a:r>
              <a:rPr sz="2800" dirty="0" err="1">
                <a:solidFill>
                  <a:schemeClr val="tx1"/>
                </a:solidFill>
              </a:rPr>
              <a:t>maximizar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su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recompensa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acumulada</a:t>
            </a:r>
            <a:r>
              <a:rPr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88036F-740E-75B1-DC2A-4F15C5EE29FA}"/>
              </a:ext>
            </a:extLst>
          </p:cNvPr>
          <p:cNvSpPr/>
          <p:nvPr/>
        </p:nvSpPr>
        <p:spPr>
          <a:xfrm>
            <a:off x="874039" y="25133075"/>
            <a:ext cx="11297265" cy="53849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sz="3200" b="1" u="sng" dirty="0" err="1">
                <a:solidFill>
                  <a:schemeClr val="tx1"/>
                </a:solidFill>
              </a:rPr>
              <a:t>Elementos</a:t>
            </a:r>
            <a:r>
              <a:rPr sz="3200" b="1" u="sng" dirty="0">
                <a:solidFill>
                  <a:schemeClr val="tx1"/>
                </a:solidFill>
              </a:rPr>
              <a:t> </a:t>
            </a:r>
            <a:r>
              <a:rPr sz="3200" b="1" u="sng" dirty="0" err="1">
                <a:solidFill>
                  <a:schemeClr val="tx1"/>
                </a:solidFill>
              </a:rPr>
              <a:t>Básicos</a:t>
            </a:r>
            <a:endParaRPr sz="3200" b="1" u="sng" dirty="0">
              <a:solidFill>
                <a:schemeClr val="tx1"/>
              </a:solidFill>
            </a:endParaRPr>
          </a:p>
          <a:p>
            <a:pPr algn="just"/>
            <a:endParaRPr sz="3200" dirty="0">
              <a:solidFill>
                <a:schemeClr val="tx1"/>
              </a:solidFill>
            </a:endParaRPr>
          </a:p>
          <a:p>
            <a:pPr algn="just"/>
            <a:r>
              <a:rPr lang="es-ES" sz="3200" b="1" dirty="0">
                <a:solidFill>
                  <a:schemeClr val="tx1"/>
                </a:solidFill>
              </a:rPr>
              <a:t>🤖 </a:t>
            </a:r>
            <a:r>
              <a:rPr sz="3200" b="1" dirty="0" err="1">
                <a:solidFill>
                  <a:schemeClr val="tx1"/>
                </a:solidFill>
              </a:rPr>
              <a:t>Agente</a:t>
            </a:r>
            <a:r>
              <a:rPr sz="3200" dirty="0">
                <a:solidFill>
                  <a:schemeClr val="tx1"/>
                </a:solidFill>
              </a:rPr>
              <a:t>: Toma </a:t>
            </a:r>
            <a:r>
              <a:rPr sz="3200" dirty="0" err="1">
                <a:solidFill>
                  <a:schemeClr val="tx1"/>
                </a:solidFill>
              </a:rPr>
              <a:t>decisiones</a:t>
            </a:r>
            <a:r>
              <a:rPr sz="3200" dirty="0">
                <a:solidFill>
                  <a:schemeClr val="tx1"/>
                </a:solidFill>
              </a:rPr>
              <a:t>.</a:t>
            </a:r>
            <a:endParaRPr lang="es-ES" sz="3200" dirty="0">
              <a:solidFill>
                <a:schemeClr val="tx1"/>
              </a:solidFill>
            </a:endParaRPr>
          </a:p>
          <a:p>
            <a:pPr algn="just"/>
            <a:r>
              <a:rPr lang="es-ES" sz="3200" b="1" dirty="0">
                <a:solidFill>
                  <a:schemeClr val="tx1"/>
                </a:solidFill>
              </a:rPr>
              <a:t>🌍 </a:t>
            </a:r>
            <a:r>
              <a:rPr sz="3200" b="1" dirty="0" err="1">
                <a:solidFill>
                  <a:schemeClr val="tx1"/>
                </a:solidFill>
              </a:rPr>
              <a:t>Entorno</a:t>
            </a:r>
            <a:r>
              <a:rPr sz="3200" dirty="0">
                <a:solidFill>
                  <a:schemeClr val="tx1"/>
                </a:solidFill>
              </a:rPr>
              <a:t>: Donde </a:t>
            </a:r>
            <a:r>
              <a:rPr sz="3200" dirty="0" err="1">
                <a:solidFill>
                  <a:schemeClr val="tx1"/>
                </a:solidFill>
              </a:rPr>
              <a:t>actúa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dirty="0" err="1">
                <a:solidFill>
                  <a:schemeClr val="tx1"/>
                </a:solidFill>
              </a:rPr>
              <a:t>el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dirty="0" err="1">
                <a:solidFill>
                  <a:schemeClr val="tx1"/>
                </a:solidFill>
              </a:rPr>
              <a:t>agente</a:t>
            </a:r>
            <a:r>
              <a:rPr sz="3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" sz="3200" b="1" dirty="0">
                <a:solidFill>
                  <a:schemeClr val="tx1"/>
                </a:solidFill>
              </a:rPr>
              <a:t>📍 </a:t>
            </a:r>
            <a:r>
              <a:rPr sz="3200" b="1" dirty="0">
                <a:solidFill>
                  <a:schemeClr val="tx1"/>
                </a:solidFill>
              </a:rPr>
              <a:t>Estado</a:t>
            </a:r>
            <a:r>
              <a:rPr sz="3200" dirty="0">
                <a:solidFill>
                  <a:schemeClr val="tx1"/>
                </a:solidFill>
              </a:rPr>
              <a:t>: </a:t>
            </a:r>
            <a:r>
              <a:rPr sz="3200" dirty="0" err="1">
                <a:solidFill>
                  <a:schemeClr val="tx1"/>
                </a:solidFill>
              </a:rPr>
              <a:t>Situación</a:t>
            </a:r>
            <a:r>
              <a:rPr sz="3200" dirty="0">
                <a:solidFill>
                  <a:schemeClr val="tx1"/>
                </a:solidFill>
              </a:rPr>
              <a:t> actual del </a:t>
            </a:r>
            <a:r>
              <a:rPr sz="3200" dirty="0" err="1">
                <a:solidFill>
                  <a:schemeClr val="tx1"/>
                </a:solidFill>
              </a:rPr>
              <a:t>agente</a:t>
            </a:r>
            <a:r>
              <a:rPr sz="3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" sz="3200" b="1" dirty="0">
                <a:solidFill>
                  <a:schemeClr val="tx1"/>
                </a:solidFill>
              </a:rPr>
              <a:t>🎯 </a:t>
            </a:r>
            <a:r>
              <a:rPr sz="3200" b="1" dirty="0" err="1">
                <a:solidFill>
                  <a:schemeClr val="tx1"/>
                </a:solidFill>
              </a:rPr>
              <a:t>Acción</a:t>
            </a:r>
            <a:r>
              <a:rPr sz="3200" dirty="0">
                <a:solidFill>
                  <a:schemeClr val="tx1"/>
                </a:solidFill>
              </a:rPr>
              <a:t>: </a:t>
            </a:r>
            <a:r>
              <a:rPr sz="3200" dirty="0" err="1">
                <a:solidFill>
                  <a:schemeClr val="tx1"/>
                </a:solidFill>
              </a:rPr>
              <a:t>Opción</a:t>
            </a:r>
            <a:r>
              <a:rPr sz="3200" dirty="0">
                <a:solidFill>
                  <a:schemeClr val="tx1"/>
                </a:solidFill>
              </a:rPr>
              <a:t> que </a:t>
            </a:r>
            <a:r>
              <a:rPr sz="3200" dirty="0" err="1">
                <a:solidFill>
                  <a:schemeClr val="tx1"/>
                </a:solidFill>
              </a:rPr>
              <a:t>elige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dirty="0" err="1">
                <a:solidFill>
                  <a:schemeClr val="tx1"/>
                </a:solidFill>
              </a:rPr>
              <a:t>el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dirty="0" err="1">
                <a:solidFill>
                  <a:schemeClr val="tx1"/>
                </a:solidFill>
              </a:rPr>
              <a:t>agente</a:t>
            </a:r>
            <a:r>
              <a:rPr sz="3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" sz="3200" b="1" dirty="0">
                <a:solidFill>
                  <a:schemeClr val="tx1"/>
                </a:solidFill>
              </a:rPr>
              <a:t>⭐ </a:t>
            </a:r>
            <a:r>
              <a:rPr sz="3200" b="1" dirty="0" err="1">
                <a:solidFill>
                  <a:schemeClr val="tx1"/>
                </a:solidFill>
              </a:rPr>
              <a:t>Recompensa</a:t>
            </a:r>
            <a:r>
              <a:rPr sz="3200" dirty="0">
                <a:solidFill>
                  <a:schemeClr val="tx1"/>
                </a:solidFill>
              </a:rPr>
              <a:t>: Valor </a:t>
            </a:r>
            <a:r>
              <a:rPr sz="3200" dirty="0" err="1">
                <a:solidFill>
                  <a:schemeClr val="tx1"/>
                </a:solidFill>
              </a:rPr>
              <a:t>numérico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dirty="0" err="1">
                <a:solidFill>
                  <a:schemeClr val="tx1"/>
                </a:solidFill>
              </a:rPr>
              <a:t>por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dirty="0" err="1">
                <a:solidFill>
                  <a:schemeClr val="tx1"/>
                </a:solidFill>
              </a:rPr>
              <a:t>una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dirty="0" err="1">
                <a:solidFill>
                  <a:schemeClr val="tx1"/>
                </a:solidFill>
              </a:rPr>
              <a:t>acción</a:t>
            </a:r>
            <a:r>
              <a:rPr sz="3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" sz="3200" b="1" dirty="0">
                <a:solidFill>
                  <a:schemeClr val="tx1"/>
                </a:solidFill>
              </a:rPr>
              <a:t>🗒️ </a:t>
            </a:r>
            <a:r>
              <a:rPr sz="3200" b="1" dirty="0">
                <a:solidFill>
                  <a:schemeClr val="tx1"/>
                </a:solidFill>
              </a:rPr>
              <a:t>Política</a:t>
            </a:r>
            <a:r>
              <a:rPr sz="3200" dirty="0">
                <a:solidFill>
                  <a:schemeClr val="tx1"/>
                </a:solidFill>
              </a:rPr>
              <a:t>: </a:t>
            </a:r>
            <a:r>
              <a:rPr sz="3200" dirty="0" err="1">
                <a:solidFill>
                  <a:schemeClr val="tx1"/>
                </a:solidFill>
              </a:rPr>
              <a:t>Estrategia</a:t>
            </a:r>
            <a:r>
              <a:rPr sz="3200" dirty="0">
                <a:solidFill>
                  <a:schemeClr val="tx1"/>
                </a:solidFill>
              </a:rPr>
              <a:t> de </a:t>
            </a:r>
            <a:r>
              <a:rPr sz="3200" dirty="0" err="1">
                <a:solidFill>
                  <a:schemeClr val="tx1"/>
                </a:solidFill>
              </a:rPr>
              <a:t>acción</a:t>
            </a:r>
            <a:r>
              <a:rPr sz="3200" dirty="0">
                <a:solidFill>
                  <a:schemeClr val="tx1"/>
                </a:solidFill>
              </a:rPr>
              <a:t> del </a:t>
            </a:r>
            <a:r>
              <a:rPr sz="3200" dirty="0" err="1">
                <a:solidFill>
                  <a:schemeClr val="tx1"/>
                </a:solidFill>
              </a:rPr>
              <a:t>agente</a:t>
            </a:r>
            <a:r>
              <a:rPr sz="3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" sz="3200" b="1" dirty="0">
                <a:solidFill>
                  <a:schemeClr val="tx1"/>
                </a:solidFill>
              </a:rPr>
              <a:t>📈</a:t>
            </a:r>
            <a:r>
              <a:rPr sz="3200" b="1" dirty="0" err="1">
                <a:solidFill>
                  <a:schemeClr val="tx1"/>
                </a:solidFill>
              </a:rPr>
              <a:t>Función</a:t>
            </a:r>
            <a:r>
              <a:rPr sz="3200" b="1" dirty="0">
                <a:solidFill>
                  <a:schemeClr val="tx1"/>
                </a:solidFill>
              </a:rPr>
              <a:t> de valor</a:t>
            </a:r>
            <a:r>
              <a:rPr sz="3200" dirty="0">
                <a:solidFill>
                  <a:schemeClr val="tx1"/>
                </a:solidFill>
              </a:rPr>
              <a:t>: </a:t>
            </a:r>
            <a:r>
              <a:rPr sz="3200" dirty="0" err="1">
                <a:solidFill>
                  <a:schemeClr val="tx1"/>
                </a:solidFill>
              </a:rPr>
              <a:t>Evalúa</a:t>
            </a:r>
            <a:r>
              <a:rPr sz="3200" dirty="0">
                <a:solidFill>
                  <a:schemeClr val="tx1"/>
                </a:solidFill>
              </a:rPr>
              <a:t> la </a:t>
            </a:r>
            <a:r>
              <a:rPr sz="3200" dirty="0" err="1">
                <a:solidFill>
                  <a:schemeClr val="tx1"/>
                </a:solidFill>
              </a:rPr>
              <a:t>calidad</a:t>
            </a:r>
            <a:r>
              <a:rPr sz="3200" dirty="0">
                <a:solidFill>
                  <a:schemeClr val="tx1"/>
                </a:solidFill>
              </a:rPr>
              <a:t> de </a:t>
            </a:r>
            <a:r>
              <a:rPr sz="3200" dirty="0" err="1">
                <a:solidFill>
                  <a:schemeClr val="tx1"/>
                </a:solidFill>
              </a:rPr>
              <a:t>una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dirty="0" err="1">
                <a:solidFill>
                  <a:schemeClr val="tx1"/>
                </a:solidFill>
              </a:rPr>
              <a:t>acción</a:t>
            </a:r>
            <a:r>
              <a:rPr sz="3200" dirty="0">
                <a:solidFill>
                  <a:schemeClr val="tx1"/>
                </a:solidFill>
              </a:rPr>
              <a:t> o </a:t>
            </a:r>
            <a:r>
              <a:rPr sz="3200" dirty="0" err="1">
                <a:solidFill>
                  <a:schemeClr val="tx1"/>
                </a:solidFill>
              </a:rPr>
              <a:t>estado</a:t>
            </a:r>
            <a:r>
              <a:rPr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287C36E-10BD-621F-B105-8C271AB11C33}"/>
              </a:ext>
            </a:extLst>
          </p:cNvPr>
          <p:cNvSpPr/>
          <p:nvPr/>
        </p:nvSpPr>
        <p:spPr>
          <a:xfrm>
            <a:off x="21135229" y="22094281"/>
            <a:ext cx="8391524" cy="16367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8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</a:t>
            </a:r>
            <a:r>
              <a:rPr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sz="8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Retos</a:t>
            </a:r>
            <a:endParaRPr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C2A27C0-853F-A479-218F-AAF3D4E78491}"/>
              </a:ext>
            </a:extLst>
          </p:cNvPr>
          <p:cNvGrpSpPr/>
          <p:nvPr/>
        </p:nvGrpSpPr>
        <p:grpSpPr>
          <a:xfrm>
            <a:off x="2270856" y="13535272"/>
            <a:ext cx="5669088" cy="4754880"/>
            <a:chOff x="412950" y="8897100"/>
            <a:chExt cx="8354656" cy="7007368"/>
          </a:xfrm>
        </p:grpSpPr>
        <p:sp>
          <p:nvSpPr>
            <p:cNvPr id="19" name="Círculo: vacío 18">
              <a:extLst>
                <a:ext uri="{FF2B5EF4-FFF2-40B4-BE49-F238E27FC236}">
                  <a16:creationId xmlns:a16="http://schemas.microsoft.com/office/drawing/2014/main" id="{5F212A4C-B4BB-A849-9972-924F25BF2682}"/>
                </a:ext>
              </a:extLst>
            </p:cNvPr>
            <p:cNvSpPr/>
            <p:nvPr/>
          </p:nvSpPr>
          <p:spPr>
            <a:xfrm>
              <a:off x="412950" y="8944547"/>
              <a:ext cx="4177328" cy="4177328"/>
            </a:xfrm>
            <a:prstGeom prst="donut">
              <a:avLst>
                <a:gd name="adj" fmla="val 5884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Aprendizaje </a:t>
              </a:r>
            </a:p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Supervisado</a:t>
              </a:r>
            </a:p>
          </p:txBody>
        </p:sp>
        <p:sp>
          <p:nvSpPr>
            <p:cNvPr id="20" name="Círculo: vacío 19">
              <a:extLst>
                <a:ext uri="{FF2B5EF4-FFF2-40B4-BE49-F238E27FC236}">
                  <a16:creationId xmlns:a16="http://schemas.microsoft.com/office/drawing/2014/main" id="{E6F504D7-707E-CEA9-46E0-AF61E3FA2FE7}"/>
                </a:ext>
              </a:extLst>
            </p:cNvPr>
            <p:cNvSpPr/>
            <p:nvPr/>
          </p:nvSpPr>
          <p:spPr>
            <a:xfrm>
              <a:off x="4590278" y="8897100"/>
              <a:ext cx="4177328" cy="4177328"/>
            </a:xfrm>
            <a:prstGeom prst="donut">
              <a:avLst>
                <a:gd name="adj" fmla="val 5884"/>
              </a:avLst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Aprendizaje </a:t>
              </a:r>
            </a:p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No Supervisado</a:t>
              </a:r>
            </a:p>
          </p:txBody>
        </p:sp>
        <p:sp>
          <p:nvSpPr>
            <p:cNvPr id="21" name="Círculo: vacío 20">
              <a:extLst>
                <a:ext uri="{FF2B5EF4-FFF2-40B4-BE49-F238E27FC236}">
                  <a16:creationId xmlns:a16="http://schemas.microsoft.com/office/drawing/2014/main" id="{476DAD49-63F3-C2B7-DF0E-1E0501361F9F}"/>
                </a:ext>
              </a:extLst>
            </p:cNvPr>
            <p:cNvSpPr/>
            <p:nvPr/>
          </p:nvSpPr>
          <p:spPr>
            <a:xfrm>
              <a:off x="2501614" y="11727140"/>
              <a:ext cx="4177328" cy="4177328"/>
            </a:xfrm>
            <a:prstGeom prst="donut">
              <a:avLst>
                <a:gd name="adj" fmla="val 5884"/>
              </a:avLst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Aprendizaje </a:t>
              </a:r>
            </a:p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Por Refuerzo</a:t>
              </a:r>
            </a:p>
          </p:txBody>
        </p:sp>
      </p:grp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9C19F387-6503-B89D-10A3-42BF34FF0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33082"/>
              </p:ext>
            </p:extLst>
          </p:nvPr>
        </p:nvGraphicFramePr>
        <p:xfrm>
          <a:off x="914400" y="20024207"/>
          <a:ext cx="838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18852761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133212267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797042186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803150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/>
                        <a:t>Learning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/>
                        <a:t>Goal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Supervisado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Ejemplos y etiquetas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Clasificación o Regresión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0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 supervisado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Sin etiquetas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❌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Clustering</a:t>
                      </a:r>
                      <a:r>
                        <a:rPr lang="es-E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o Reducir dimensiones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Por refuerzo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Interacción con el entorno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❌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Maximizar recompensa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59233"/>
                  </a:ext>
                </a:extLst>
              </a:tr>
            </a:tbl>
          </a:graphicData>
        </a:graphic>
      </p:graphicFrame>
      <p:sp>
        <p:nvSpPr>
          <p:cNvPr id="43" name="Rectángulo 42">
            <a:extLst>
              <a:ext uri="{FF2B5EF4-FFF2-40B4-BE49-F238E27FC236}">
                <a16:creationId xmlns:a16="http://schemas.microsoft.com/office/drawing/2014/main" id="{8F09C440-0793-4731-ECF0-7F7AB0413232}"/>
              </a:ext>
            </a:extLst>
          </p:cNvPr>
          <p:cNvSpPr/>
          <p:nvPr/>
        </p:nvSpPr>
        <p:spPr>
          <a:xfrm>
            <a:off x="21135229" y="24187885"/>
            <a:ext cx="8391527" cy="34313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3200" dirty="0">
                <a:solidFill>
                  <a:schemeClr val="tx1"/>
                </a:solidFill>
              </a:rPr>
              <a:t>✅ Aprende por experiencia y se adapta a entornos complejos.</a:t>
            </a:r>
          </a:p>
          <a:p>
            <a:endParaRPr lang="es-ES" sz="3200" dirty="0">
              <a:solidFill>
                <a:schemeClr val="tx1"/>
              </a:solidFill>
            </a:endParaRPr>
          </a:p>
          <a:p>
            <a:pPr algn="just"/>
            <a:r>
              <a:rPr lang="es-ES" sz="3200" dirty="0">
                <a:solidFill>
                  <a:schemeClr val="tx1"/>
                </a:solidFill>
              </a:rPr>
              <a:t>✅ Aplicable donde no se dispone de datos etiquetados.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8F1BFDD-9424-34EC-2A8E-DAE54E0E116C}"/>
              </a:ext>
            </a:extLst>
          </p:cNvPr>
          <p:cNvSpPr/>
          <p:nvPr/>
        </p:nvSpPr>
        <p:spPr>
          <a:xfrm>
            <a:off x="21135229" y="28117560"/>
            <a:ext cx="8391527" cy="24440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3200" dirty="0">
                <a:solidFill>
                  <a:schemeClr val="tx1"/>
                </a:solidFill>
              </a:rPr>
              <a:t>❌ Costoso computacionalmente.</a:t>
            </a:r>
          </a:p>
          <a:p>
            <a:pPr algn="just"/>
            <a:endParaRPr lang="es-ES" sz="3200" dirty="0">
              <a:solidFill>
                <a:schemeClr val="tx1"/>
              </a:solidFill>
            </a:endParaRPr>
          </a:p>
          <a:p>
            <a:pPr algn="just"/>
            <a:r>
              <a:rPr lang="es-ES" sz="3200" dirty="0">
                <a:solidFill>
                  <a:schemeClr val="tx1"/>
                </a:solidFill>
              </a:rPr>
              <a:t>❌ Difícil de entrenar en entornos con recompensas escasas.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360726" y="32741403"/>
            <a:ext cx="109906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200" i="1">
                <a:solidFill>
                  <a:srgbClr val="5A5A5A"/>
                </a:solidFill>
              </a:defRPr>
            </a:pPr>
            <a:r>
              <a:rPr sz="2400" b="1" dirty="0" err="1"/>
              <a:t>Basado</a:t>
            </a:r>
            <a:r>
              <a:rPr sz="2400" b="1" dirty="0"/>
              <a:t> </a:t>
            </a:r>
            <a:r>
              <a:rPr sz="2400" b="1" dirty="0" err="1"/>
              <a:t>en</a:t>
            </a:r>
            <a:r>
              <a:rPr sz="2400" b="1" dirty="0"/>
              <a:t>: Sutton &amp; Barto (2018). Reinforcement Learning: An Introduction.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F51F8D9-7C01-9AC7-9D54-3383B5B3E527}"/>
              </a:ext>
            </a:extLst>
          </p:cNvPr>
          <p:cNvSpPr/>
          <p:nvPr/>
        </p:nvSpPr>
        <p:spPr>
          <a:xfrm>
            <a:off x="20868530" y="7875801"/>
            <a:ext cx="8391525" cy="38839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Robótica (Boston Dynamics)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Juegos (</a:t>
            </a:r>
            <a:r>
              <a:rPr lang="es-ES" sz="3200" dirty="0" err="1">
                <a:solidFill>
                  <a:schemeClr val="tx1"/>
                </a:solidFill>
              </a:rPr>
              <a:t>AlphaGo</a:t>
            </a:r>
            <a:r>
              <a:rPr lang="es-ES" sz="3200" dirty="0">
                <a:solidFill>
                  <a:schemeClr val="tx1"/>
                </a:solidFill>
              </a:rPr>
              <a:t>, ATARI)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Finanzas y trading algorítmico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Logística y planificación de rutas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Conducción autónoma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Sistemas de recomendación (Netflix, YouTube)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Domótica e </a:t>
            </a:r>
            <a:r>
              <a:rPr lang="es-ES" sz="3200" dirty="0" err="1">
                <a:solidFill>
                  <a:schemeClr val="tx1"/>
                </a:solidFill>
              </a:rPr>
              <a:t>IoT</a:t>
            </a:r>
            <a:r>
              <a:rPr lang="es-ES" sz="3200" dirty="0">
                <a:solidFill>
                  <a:schemeClr val="tx1"/>
                </a:solidFill>
              </a:rPr>
              <a:t> inteligente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D7BC5F4-E604-FA25-7C75-0CCC480EC16D}"/>
              </a:ext>
            </a:extLst>
          </p:cNvPr>
          <p:cNvSpPr/>
          <p:nvPr/>
        </p:nvSpPr>
        <p:spPr>
          <a:xfrm>
            <a:off x="10052049" y="7875801"/>
            <a:ext cx="10060831" cy="38839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sz="2800" b="1" dirty="0">
                <a:solidFill>
                  <a:schemeClr val="tx1"/>
                </a:solidFill>
              </a:rPr>
              <a:t>Q-learning</a:t>
            </a:r>
            <a:r>
              <a:rPr sz="2800" dirty="0">
                <a:solidFill>
                  <a:schemeClr val="tx1"/>
                </a:solidFill>
              </a:rPr>
              <a:t>: </a:t>
            </a:r>
            <a:r>
              <a:rPr sz="2800" dirty="0" err="1">
                <a:solidFill>
                  <a:schemeClr val="tx1"/>
                </a:solidFill>
              </a:rPr>
              <a:t>Aprende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valores</a:t>
            </a:r>
            <a:r>
              <a:rPr sz="2800" dirty="0">
                <a:solidFill>
                  <a:schemeClr val="tx1"/>
                </a:solidFill>
              </a:rPr>
              <a:t> de </a:t>
            </a:r>
            <a:r>
              <a:rPr sz="2800" dirty="0" err="1">
                <a:solidFill>
                  <a:schemeClr val="tx1"/>
                </a:solidFill>
              </a:rPr>
              <a:t>acción</a:t>
            </a:r>
            <a:r>
              <a:rPr sz="2800" dirty="0">
                <a:solidFill>
                  <a:schemeClr val="tx1"/>
                </a:solidFill>
              </a:rPr>
              <a:t> sin </a:t>
            </a:r>
            <a:r>
              <a:rPr sz="2800" dirty="0" err="1">
                <a:solidFill>
                  <a:schemeClr val="tx1"/>
                </a:solidFill>
              </a:rPr>
              <a:t>modelo</a:t>
            </a:r>
            <a:r>
              <a:rPr sz="2800" dirty="0">
                <a:solidFill>
                  <a:schemeClr val="tx1"/>
                </a:solidFill>
              </a:rPr>
              <a:t> del </a:t>
            </a:r>
            <a:r>
              <a:rPr sz="2800" dirty="0" err="1">
                <a:solidFill>
                  <a:schemeClr val="tx1"/>
                </a:solidFill>
              </a:rPr>
              <a:t>entorno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sz="2800" b="1" dirty="0">
                <a:solidFill>
                  <a:schemeClr val="tx1"/>
                </a:solidFill>
              </a:rPr>
              <a:t>SARSA</a:t>
            </a:r>
            <a:r>
              <a:rPr sz="2800" dirty="0">
                <a:solidFill>
                  <a:schemeClr val="tx1"/>
                </a:solidFill>
              </a:rPr>
              <a:t>: Similar al Q-learning </a:t>
            </a:r>
            <a:r>
              <a:rPr sz="2800" dirty="0" err="1">
                <a:solidFill>
                  <a:schemeClr val="tx1"/>
                </a:solidFill>
              </a:rPr>
              <a:t>pero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usa</a:t>
            </a:r>
            <a:r>
              <a:rPr sz="2800" dirty="0">
                <a:solidFill>
                  <a:schemeClr val="tx1"/>
                </a:solidFill>
              </a:rPr>
              <a:t> la </a:t>
            </a:r>
            <a:r>
              <a:rPr sz="2800" dirty="0" err="1">
                <a:solidFill>
                  <a:schemeClr val="tx1"/>
                </a:solidFill>
              </a:rPr>
              <a:t>acción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realmente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tomada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sz="2800" b="1" dirty="0">
                <a:solidFill>
                  <a:schemeClr val="tx1"/>
                </a:solidFill>
              </a:rPr>
              <a:t>Deep Q-Learning (DQN)</a:t>
            </a:r>
            <a:r>
              <a:rPr sz="2800" dirty="0">
                <a:solidFill>
                  <a:schemeClr val="tx1"/>
                </a:solidFill>
              </a:rPr>
              <a:t>: Usa redes </a:t>
            </a:r>
            <a:r>
              <a:rPr sz="2800" dirty="0" err="1">
                <a:solidFill>
                  <a:schemeClr val="tx1"/>
                </a:solidFill>
              </a:rPr>
              <a:t>neuronales</a:t>
            </a:r>
            <a:r>
              <a:rPr sz="2800" dirty="0">
                <a:solidFill>
                  <a:schemeClr val="tx1"/>
                </a:solidFill>
              </a:rPr>
              <a:t> para </a:t>
            </a:r>
            <a:r>
              <a:rPr sz="2800" dirty="0" err="1">
                <a:solidFill>
                  <a:schemeClr val="tx1"/>
                </a:solidFill>
              </a:rPr>
              <a:t>aprender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valores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sz="2800" b="1" dirty="0">
                <a:solidFill>
                  <a:schemeClr val="tx1"/>
                </a:solidFill>
              </a:rPr>
              <a:t>Policy Gradient</a:t>
            </a:r>
            <a:r>
              <a:rPr sz="2800" dirty="0">
                <a:solidFill>
                  <a:schemeClr val="tx1"/>
                </a:solidFill>
              </a:rPr>
              <a:t>: </a:t>
            </a:r>
            <a:r>
              <a:rPr sz="2800" dirty="0" err="1">
                <a:solidFill>
                  <a:schemeClr val="tx1"/>
                </a:solidFill>
              </a:rPr>
              <a:t>Aprende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políticas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directamente</a:t>
            </a:r>
            <a:r>
              <a:rPr sz="2800" dirty="0">
                <a:solidFill>
                  <a:schemeClr val="tx1"/>
                </a:solidFill>
              </a:rPr>
              <a:t>, </a:t>
            </a:r>
            <a:r>
              <a:rPr sz="2800" dirty="0" err="1">
                <a:solidFill>
                  <a:schemeClr val="tx1"/>
                </a:solidFill>
              </a:rPr>
              <a:t>útil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en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acciones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continuas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30" name="Picture 6" descr="Reinforcement learning - Wikipedia">
            <a:extLst>
              <a:ext uri="{FF2B5EF4-FFF2-40B4-BE49-F238E27FC236}">
                <a16:creationId xmlns:a16="http://schemas.microsoft.com/office/drawing/2014/main" id="{D5D406AE-AEDD-C131-BC5F-BFC75CF54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289" y="22795445"/>
            <a:ext cx="6883591" cy="665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9307ECAD-375A-E82B-4207-8FD2D7B2C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3" b="38719"/>
          <a:stretch/>
        </p:blipFill>
        <p:spPr bwMode="auto">
          <a:xfrm>
            <a:off x="20868528" y="12029283"/>
            <a:ext cx="8391525" cy="18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DB52E603-8A25-8A93-1FD3-71AEA2B6A634}"/>
              </a:ext>
            </a:extLst>
          </p:cNvPr>
          <p:cNvSpPr/>
          <p:nvPr/>
        </p:nvSpPr>
        <p:spPr>
          <a:xfrm>
            <a:off x="20898026" y="13722533"/>
            <a:ext cx="8391525" cy="588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400" b="1" dirty="0">
                <a:solidFill>
                  <a:schemeClr val="tx1"/>
                </a:solidFill>
              </a:rPr>
              <a:t>Caso Práctico. Conducción Autónoma con RL en TORCS.</a:t>
            </a:r>
          </a:p>
        </p:txBody>
      </p:sp>
      <p:pic>
        <p:nvPicPr>
          <p:cNvPr id="31" name="Imagen 30" descr="Código QR&#10;&#10;El contenido generado por IA puede ser incorrecto.">
            <a:extLst>
              <a:ext uri="{FF2B5EF4-FFF2-40B4-BE49-F238E27FC236}">
                <a16:creationId xmlns:a16="http://schemas.microsoft.com/office/drawing/2014/main" id="{0344CD49-3A2C-22FB-B7F1-2C4949363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0862422"/>
            <a:ext cx="1918980" cy="1918980"/>
          </a:xfrm>
          <a:prstGeom prst="rect">
            <a:avLst/>
          </a:prstGeom>
        </p:spPr>
      </p:pic>
      <p:sp>
        <p:nvSpPr>
          <p:cNvPr id="32" name="TextBox 44">
            <a:extLst>
              <a:ext uri="{FF2B5EF4-FFF2-40B4-BE49-F238E27FC236}">
                <a16:creationId xmlns:a16="http://schemas.microsoft.com/office/drawing/2014/main" id="{A41D0F9C-0FD5-0756-F5BD-DB2DC3489159}"/>
              </a:ext>
            </a:extLst>
          </p:cNvPr>
          <p:cNvSpPr txBox="1"/>
          <p:nvPr/>
        </p:nvSpPr>
        <p:spPr>
          <a:xfrm>
            <a:off x="732875" y="65431332"/>
            <a:ext cx="4848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200" i="1">
                <a:solidFill>
                  <a:srgbClr val="5A5A5A"/>
                </a:solidFill>
              </a:defRPr>
            </a:pPr>
            <a:r>
              <a:rPr lang="es-ES" sz="2400" b="1" dirty="0"/>
              <a:t>de </a:t>
            </a:r>
            <a:endParaRPr sz="2400" b="1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F8541193-7F9E-6F07-B0E4-0C608E48C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979" y="30944749"/>
            <a:ext cx="42926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agente de Aprendizaje por Refuerzo entrenado para conducir en el simulador TORCS. Aprende mediante prueba y error a mantenerse en pista, girar y acelerar de forma óptima. Utiliza el algoritmo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QLearning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0AB2B43-493B-96C4-C309-9B112F2E303A}"/>
              </a:ext>
            </a:extLst>
          </p:cNvPr>
          <p:cNvSpPr txBox="1"/>
          <p:nvPr/>
        </p:nvSpPr>
        <p:spPr>
          <a:xfrm>
            <a:off x="338137" y="32863729"/>
            <a:ext cx="6699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Trabajo propio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https://github.com/albertofermer/QLearningTorcs</a:t>
            </a:r>
          </a:p>
        </p:txBody>
      </p:sp>
      <p:pic>
        <p:nvPicPr>
          <p:cNvPr id="1044" name="Picture 20" descr="image">
            <a:extLst>
              <a:ext uri="{FF2B5EF4-FFF2-40B4-BE49-F238E27FC236}">
                <a16:creationId xmlns:a16="http://schemas.microsoft.com/office/drawing/2014/main" id="{240212D7-E073-E3AB-C565-4CBE9F14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253" y="14668745"/>
            <a:ext cx="722947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887A524A-776C-6ACF-28AB-B96D31818AD7}"/>
              </a:ext>
            </a:extLst>
          </p:cNvPr>
          <p:cNvSpPr/>
          <p:nvPr/>
        </p:nvSpPr>
        <p:spPr>
          <a:xfrm>
            <a:off x="20826828" y="20427178"/>
            <a:ext cx="8699925" cy="4912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Gráfica de aprendizaje del agente de conducción autónoma en TORCS.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FCAB4E7-D8A8-9D25-7442-1C09242A57B0}"/>
              </a:ext>
            </a:extLst>
          </p:cNvPr>
          <p:cNvSpPr/>
          <p:nvPr/>
        </p:nvSpPr>
        <p:spPr>
          <a:xfrm>
            <a:off x="10052049" y="15197247"/>
            <a:ext cx="10060831" cy="32724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altLang="es-ES" sz="2800" b="1" dirty="0">
                <a:solidFill>
                  <a:schemeClr val="tx1"/>
                </a:solidFill>
              </a:rPr>
              <a:t>Donde: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chemeClr val="tx1"/>
                </a:solidFill>
              </a:rPr>
              <a:t>Q(</a:t>
            </a:r>
            <a:r>
              <a:rPr lang="es-ES" altLang="es-ES" sz="2800" b="1" dirty="0" err="1">
                <a:solidFill>
                  <a:schemeClr val="tx1"/>
                </a:solidFill>
              </a:rPr>
              <a:t>s,a</a:t>
            </a:r>
            <a:r>
              <a:rPr lang="es-ES" altLang="es-ES" sz="2800" b="1" dirty="0">
                <a:solidFill>
                  <a:schemeClr val="tx1"/>
                </a:solidFill>
              </a:rPr>
              <a:t>): valor actual estimado para el estado s y acción 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chemeClr val="tx1"/>
                </a:solidFill>
              </a:rPr>
              <a:t>R: recompensa recibida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chemeClr val="tx1"/>
                </a:solidFill>
              </a:rPr>
              <a:t>γ: descuento futuro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chemeClr val="tx1"/>
                </a:solidFill>
              </a:rPr>
              <a:t>α: tasa de aprendizaje</a:t>
            </a: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50811500-76A7-3B47-1396-6BDFFCA72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927" y="14107143"/>
            <a:ext cx="9228558" cy="744906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EECD5D42-32F6-CA76-EBF1-9D6B71C7EA68}"/>
              </a:ext>
            </a:extLst>
          </p:cNvPr>
          <p:cNvSpPr txBox="1"/>
          <p:nvPr/>
        </p:nvSpPr>
        <p:spPr>
          <a:xfrm>
            <a:off x="10052049" y="12973162"/>
            <a:ext cx="10060831" cy="73745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just">
              <a:defRPr sz="28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sz="3200" b="0" u="sng" dirty="0">
                <a:solidFill>
                  <a:schemeClr val="tx1"/>
                </a:solidFill>
              </a:rPr>
              <a:t>Actualización de </a:t>
            </a:r>
            <a:r>
              <a:rPr lang="es-ES" sz="3200" u="sng" dirty="0">
                <a:solidFill>
                  <a:schemeClr val="tx1"/>
                </a:solidFill>
              </a:rPr>
              <a:t>Q-</a:t>
            </a:r>
            <a:r>
              <a:rPr lang="es-ES" sz="3200" u="sng" dirty="0" err="1">
                <a:solidFill>
                  <a:schemeClr val="tx1"/>
                </a:solidFill>
              </a:rPr>
              <a:t>learning</a:t>
            </a:r>
            <a:endParaRPr lang="es-ES" sz="3200" b="0" u="sng" dirty="0">
              <a:solidFill>
                <a:schemeClr val="tx1"/>
              </a:solidFill>
            </a:endParaRPr>
          </a:p>
        </p:txBody>
      </p:sp>
      <p:pic>
        <p:nvPicPr>
          <p:cNvPr id="1048" name="Picture 24" descr="UCO - Portada">
            <a:extLst>
              <a:ext uri="{FF2B5EF4-FFF2-40B4-BE49-F238E27FC236}">
                <a16:creationId xmlns:a16="http://schemas.microsoft.com/office/drawing/2014/main" id="{638AB6FA-94F5-AFCB-71AD-1652104C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118" y="30949031"/>
            <a:ext cx="4074631" cy="213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dEP - Instituto de Estudios de Posgrado - Investigación en Formación del  profesorado desde la Didáctica de las Ciencias Experimentales">
            <a:extLst>
              <a:ext uri="{FF2B5EF4-FFF2-40B4-BE49-F238E27FC236}">
                <a16:creationId xmlns:a16="http://schemas.microsoft.com/office/drawing/2014/main" id="{67A9E0AE-8C9F-1931-749A-ACE8F4945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540" y="31189859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12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3064</TotalTime>
  <Words>402</Words>
  <Application>Microsoft Office PowerPoint</Application>
  <PresentationFormat>Personalizado</PresentationFormat>
  <Paragraphs>72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Fernández Merchán</dc:creator>
  <cp:lastModifiedBy>Alberto Fernández Merchán</cp:lastModifiedBy>
  <cp:revision>5</cp:revision>
  <dcterms:created xsi:type="dcterms:W3CDTF">2025-06-02T10:06:22Z</dcterms:created>
  <dcterms:modified xsi:type="dcterms:W3CDTF">2025-06-04T13:13:42Z</dcterms:modified>
</cp:coreProperties>
</file>