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Lustri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4E0E6-0AF2-46F4-A1FD-1DEFA92AF1A9}">
  <a:tblStyle styleId="{9464E0E6-0AF2-46F4-A1FD-1DEFA92AF1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d3fab7fb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5d3fab7fb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9d15367bb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349d15367bb_1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349d15367bb_1_1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77" name="Google Shape;277;g349d15367bb_1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9d15367bb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349d15367bb_1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349d15367bb_1_18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99" name="Google Shape;299;g349d15367bb_1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9d15367b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349d15367bb_1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349d15367bb_1_2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12" name="Google Shape;312;g349d15367bb_1_2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9d15367bb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349d15367bb_1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349d15367bb_1_26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29" name="Google Shape;329;g349d15367bb_1_2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9d15367bb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349d15367bb_1_2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49d15367bb_1_28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42" name="Google Shape;342;g349d15367bb_1_2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9d15367bb_1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349d15367bb_1_3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349d15367bb_1_32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57" name="Google Shape;357;g349d15367bb_1_3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9d15367bb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349d15367bb_1_3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349d15367bb_1_3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73" name="Google Shape;373;g349d15367bb_1_3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9d15367bb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349d15367bb_1_3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349d15367bb_1_36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86" name="Google Shape;386;g349d15367bb_1_3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976640b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27976640b0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7976640b06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399" name="Google Shape;399;g27976640b0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49d15367bb_1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349d15367bb_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91930b0c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791930b0c7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91930b0c7_0_2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44" name="Google Shape;144;g2791930b0c7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9ce345bf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49ce345bf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49ce345bf5_0_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55" name="Google Shape;155;g349ce345bf5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9d15367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49d15367b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49d15367bb_1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72" name="Google Shape;172;g349d15367bb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9d15367b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349d15367bb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49d15367bb_1_4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186" name="Google Shape;186;g349d15367bb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9d15367bb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349d15367bb_1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49d15367bb_1_7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07" name="Google Shape;207;g349d15367bb_1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d3fab7fb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5d3fab7fb5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5d3fab7fb5_0_5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25" name="Google Shape;225;g25d3fab7fb5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9d15367b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349d15367bb_1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49d15367bb_1_10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46" name="Google Shape;246;g349d15367bb_1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9d15367b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349d15367bb_1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349d15367bb_1_1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F. Merchán</a:t>
            </a:r>
            <a:endParaRPr/>
          </a:p>
        </p:txBody>
      </p:sp>
      <p:sp>
        <p:nvSpPr>
          <p:cNvPr id="262" name="Google Shape;262;g349d15367bb_1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85059" y="640080"/>
            <a:ext cx="8190311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142900" y="2846676"/>
            <a:ext cx="68580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stria"/>
              <a:buNone/>
            </a:pPr>
            <a:r>
              <a:rPr lang="es" sz="3000" b="1">
                <a:latin typeface="Lustria"/>
                <a:ea typeface="Lustria"/>
                <a:cs typeface="Lustria"/>
                <a:sym typeface="Lustria"/>
              </a:rPr>
              <a:t>Métodos de explicabilidad de CNN en regresión ordinal</a:t>
            </a:r>
            <a:endParaRPr sz="3000" b="1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2522825" y="4252250"/>
            <a:ext cx="41148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s" sz="1600" b="1"/>
              <a:t>Alumno</a:t>
            </a:r>
            <a:r>
              <a:rPr lang="es" sz="1600"/>
              <a:t>: Alberto Fernández Merchán</a:t>
            </a:r>
            <a:endParaRPr sz="1600"/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s" sz="1600" b="1"/>
              <a:t>Profesor: </a:t>
            </a:r>
            <a:r>
              <a:rPr lang="es" sz="1600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Pedro Antonio Gutierrez Peña</a:t>
            </a:r>
            <a:endParaRPr sz="1600"/>
          </a:p>
        </p:txBody>
      </p:sp>
      <p:cxnSp>
        <p:nvCxnSpPr>
          <p:cNvPr id="134" name="Google Shape;134;p25"/>
          <p:cNvCxnSpPr/>
          <p:nvPr/>
        </p:nvCxnSpPr>
        <p:spPr>
          <a:xfrm>
            <a:off x="2514600" y="4174476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893500" y="1027875"/>
            <a:ext cx="53568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rPr lang="es" sz="1000">
                <a:latin typeface="Georgia"/>
                <a:ea typeface="Georgia"/>
                <a:cs typeface="Georgia"/>
                <a:sym typeface="Georgia"/>
              </a:rPr>
              <a:t>Escuela Técnica Superior de Ingeniería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rPr lang="es" sz="1000">
                <a:latin typeface="Georgia"/>
                <a:ea typeface="Georgia"/>
                <a:cs typeface="Georgia"/>
                <a:sym typeface="Georgia"/>
              </a:rPr>
              <a:t>Universidad de Córdoba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2734613" y="1588025"/>
            <a:ext cx="3691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rPr lang="es" sz="1000">
                <a:latin typeface="Georgia"/>
                <a:ea typeface="Georgia"/>
                <a:cs typeface="Georgia"/>
                <a:sym typeface="Georgia"/>
              </a:rPr>
              <a:t>Máster en Inteligencia Computacional e Internet de las Cosas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2801113" y="1812150"/>
            <a:ext cx="3691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rPr lang="es" sz="1000">
                <a:latin typeface="Georgia"/>
                <a:ea typeface="Georgia"/>
                <a:cs typeface="Georgia"/>
                <a:sym typeface="Georgia"/>
              </a:rPr>
              <a:t>Aprendizaje Profundo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" name="Google Shape;138;p25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45" y="1096425"/>
            <a:ext cx="1638780" cy="8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 title="Logotipo-idep-Color-sin-logo-UC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626" y="1106225"/>
            <a:ext cx="1433125" cy="8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4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" name="Google Shape;280;p34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3. Métodos y Modelos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1" name="Google Shape;281;p34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" name="Google Shape;283;p34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8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4" name="Google Shape;284;p34"/>
          <p:cNvSpPr/>
          <p:nvPr/>
        </p:nvSpPr>
        <p:spPr>
          <a:xfrm>
            <a:off x="193774" y="3562632"/>
            <a:ext cx="20847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Grad-CAM++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193787" y="2717407"/>
            <a:ext cx="20847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Grad-CAM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193786" y="4407857"/>
            <a:ext cx="20847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Score-CAM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193775" y="1863232"/>
            <a:ext cx="20847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latin typeface="Calibri"/>
                <a:ea typeface="Calibri"/>
                <a:cs typeface="Calibri"/>
                <a:sym typeface="Calibri"/>
              </a:rPr>
              <a:t>Ordinary Binary Decomposition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159285" y="5253073"/>
            <a:ext cx="2153700" cy="81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Importance-Based Attribution (IBA)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2407200" y="1863225"/>
            <a:ext cx="66606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Descompone el problema en </a:t>
            </a:r>
            <a:r>
              <a:rPr lang="es" sz="1700" b="1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Nº de clases - 1</a:t>
            </a:r>
            <a:r>
              <a:rPr lang="es" sz="1700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problemas binarios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2407200" y="2717400"/>
            <a:ext cx="66606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Genera mapas de activación utilizando los gradientes de la capa final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2407200" y="3562625"/>
            <a:ext cx="66606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Redefine cálculos de importancia mejorando la localización y resolución del mapa de activación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2407200" y="4407850"/>
            <a:ext cx="66606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No utiliza gradientes para generar los mapas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2407200" y="5282400"/>
            <a:ext cx="66606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Se basa en su impacto directo sobre la predicción, no en las activaciones intermedias del modelo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5817725" y="831275"/>
            <a:ext cx="3159300" cy="831300"/>
          </a:xfrm>
          <a:prstGeom prst="rect">
            <a:avLst/>
          </a:prstGeom>
          <a:noFill/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Ninguno de estos métodos considera la relación de orden en tareas de regresión ordinal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Google Shape;301;p35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p35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GradOBD-CAM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3" name="Google Shape;303;p35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4" name="Google Shape;3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35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9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" name="Google Shape;306;p35"/>
          <p:cNvSpPr txBox="1"/>
          <p:nvPr/>
        </p:nvSpPr>
        <p:spPr>
          <a:xfrm>
            <a:off x="358400" y="1840325"/>
            <a:ext cx="8574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En lugar de centrarse únicamente en la activación de una neurona de salida, utiliza </a:t>
            </a:r>
            <a:r>
              <a:rPr lang="es" sz="2000" b="1">
                <a:solidFill>
                  <a:srgbClr val="911131"/>
                </a:solidFill>
              </a:rPr>
              <a:t>las derivadas de todas las neuronas de salida</a:t>
            </a:r>
            <a:r>
              <a:rPr lang="es" sz="2000"/>
              <a:t> del modelo OBD, donde cada una representa la probabilidad de superar un determinado umbral de clase</a:t>
            </a:r>
            <a:endParaRPr sz="2000"/>
          </a:p>
        </p:txBody>
      </p:sp>
      <p:sp>
        <p:nvSpPr>
          <p:cNvPr id="307" name="Google Shape;307;p35"/>
          <p:cNvSpPr txBox="1"/>
          <p:nvPr/>
        </p:nvSpPr>
        <p:spPr>
          <a:xfrm>
            <a:off x="358400" y="3569138"/>
            <a:ext cx="8574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Ofrece </a:t>
            </a:r>
            <a:r>
              <a:rPr lang="es" sz="2000" b="1">
                <a:solidFill>
                  <a:srgbClr val="911131"/>
                </a:solidFill>
              </a:rPr>
              <a:t>mayor importancia</a:t>
            </a:r>
            <a:r>
              <a:rPr lang="es" sz="2000"/>
              <a:t> a las características que contribuyen positivamente a las probabilidades de salida </a:t>
            </a:r>
            <a:r>
              <a:rPr lang="es" sz="2000" b="1">
                <a:solidFill>
                  <a:srgbClr val="911131"/>
                </a:solidFill>
              </a:rPr>
              <a:t>para clases inferiores</a:t>
            </a:r>
            <a:r>
              <a:rPr lang="es" sz="2000"/>
              <a:t> a la actual y </a:t>
            </a:r>
            <a:r>
              <a:rPr lang="es" sz="2000" b="1">
                <a:solidFill>
                  <a:srgbClr val="911131"/>
                </a:solidFill>
              </a:rPr>
              <a:t>penalice </a:t>
            </a:r>
            <a:r>
              <a:rPr lang="es" sz="2000"/>
              <a:t>las que contribuyen a </a:t>
            </a:r>
            <a:r>
              <a:rPr lang="es" sz="2000" b="1">
                <a:solidFill>
                  <a:srgbClr val="911131"/>
                </a:solidFill>
              </a:rPr>
              <a:t>clases superiores</a:t>
            </a:r>
            <a:r>
              <a:rPr lang="es" sz="2000"/>
              <a:t>, respetando la naturaleza ordinal de las etiquetas.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36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" name="Google Shape;315;p36"/>
          <p:cNvSpPr txBox="1"/>
          <p:nvPr/>
        </p:nvSpPr>
        <p:spPr>
          <a:xfrm>
            <a:off x="96325" y="823350"/>
            <a:ext cx="9047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OIBA (Ordinal Importance Based Attribution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16" name="Google Shape;316;p36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36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10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9" name="Google Shape;319;p36"/>
          <p:cNvSpPr txBox="1"/>
          <p:nvPr/>
        </p:nvSpPr>
        <p:spPr>
          <a:xfrm>
            <a:off x="358400" y="1830100"/>
            <a:ext cx="4114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Incorpora la pérdida ordinal propia del modelo OBD en el proceso de optimización de la máscara de perturbación.</a:t>
            </a:r>
            <a:endParaRPr sz="2000"/>
          </a:p>
        </p:txBody>
      </p:sp>
      <p:sp>
        <p:nvSpPr>
          <p:cNvPr id="320" name="Google Shape;320;p36"/>
          <p:cNvSpPr txBox="1"/>
          <p:nvPr/>
        </p:nvSpPr>
        <p:spPr>
          <a:xfrm>
            <a:off x="358400" y="4063025"/>
            <a:ext cx="3744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Sustituye la </a:t>
            </a:r>
            <a:r>
              <a:rPr lang="es" sz="2000" b="1">
                <a:solidFill>
                  <a:srgbClr val="911131"/>
                </a:solidFill>
              </a:rPr>
              <a:t>función de pérdida</a:t>
            </a:r>
            <a:r>
              <a:rPr lang="es" sz="2000"/>
              <a:t> de la entropía cruzada por la del </a:t>
            </a:r>
            <a:r>
              <a:rPr lang="es" sz="2000" b="1">
                <a:solidFill>
                  <a:srgbClr val="911131"/>
                </a:solidFill>
              </a:rPr>
              <a:t>error cuadrático</a:t>
            </a:r>
            <a:endParaRPr sz="2000" b="1">
              <a:solidFill>
                <a:srgbClr val="911131"/>
              </a:solidFill>
            </a:endParaRPr>
          </a:p>
        </p:txBody>
      </p:sp>
      <p:grpSp>
        <p:nvGrpSpPr>
          <p:cNvPr id="321" name="Google Shape;321;p36"/>
          <p:cNvGrpSpPr/>
          <p:nvPr/>
        </p:nvGrpSpPr>
        <p:grpSpPr>
          <a:xfrm>
            <a:off x="5127867" y="1453950"/>
            <a:ext cx="3401383" cy="4748975"/>
            <a:chOff x="5127867" y="1453950"/>
            <a:chExt cx="3401383" cy="4748975"/>
          </a:xfrm>
        </p:grpSpPr>
        <p:pic>
          <p:nvPicPr>
            <p:cNvPr id="322" name="Google Shape;32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33500" y="1453950"/>
              <a:ext cx="995750" cy="472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27867" y="1453950"/>
              <a:ext cx="1272933" cy="472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925" y="1473125"/>
              <a:ext cx="1063579" cy="472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37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" name="Google Shape;332;p37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4. Experimentos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33" name="Google Shape;333;p37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" name="Google Shape;335;p37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11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6" name="Google Shape;3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865763"/>
            <a:ext cx="7412003" cy="41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/>
          <p:nvPr/>
        </p:nvSpPr>
        <p:spPr>
          <a:xfrm rot="-5400000">
            <a:off x="-1008550" y="3421738"/>
            <a:ext cx="3653700" cy="919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DATASETS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38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5" name="Google Shape;345;p38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Modelo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6" name="Google Shape;346;p38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8" name="Google Shape;348;p38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12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" name="Google Shape;349;p38"/>
          <p:cNvSpPr/>
          <p:nvPr/>
        </p:nvSpPr>
        <p:spPr>
          <a:xfrm rot="-5400000">
            <a:off x="-1230850" y="3644102"/>
            <a:ext cx="4098300" cy="919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RESNET34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054800"/>
            <a:ext cx="7619999" cy="2052905"/>
          </a:xfrm>
          <a:prstGeom prst="rect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1" name="Google Shape;351;p38"/>
          <p:cNvSpPr/>
          <p:nvPr/>
        </p:nvSpPr>
        <p:spPr>
          <a:xfrm>
            <a:off x="1371600" y="4183750"/>
            <a:ext cx="7620000" cy="630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✅Pre-entrenada con ImageNet-1k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1371600" y="4945750"/>
            <a:ext cx="7620000" cy="1226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Batches</a:t>
            </a:r>
            <a:r>
              <a:rPr lang="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64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Epochs</a:t>
            </a:r>
            <a:r>
              <a:rPr lang="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200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Tr / Val / Test</a:t>
            </a:r>
            <a:r>
              <a:rPr lang="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80 / 10 / 10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39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0" name="Google Shape;360;p39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Resultados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61" name="Google Shape;361;p39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39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13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4" name="Google Shape;364;p39"/>
          <p:cNvSpPr txBox="1"/>
          <p:nvPr/>
        </p:nvSpPr>
        <p:spPr>
          <a:xfrm>
            <a:off x="247650" y="1924050"/>
            <a:ext cx="8648700" cy="800400"/>
          </a:xfrm>
          <a:prstGeom prst="rect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Los mapas de explicación generados por </a:t>
            </a:r>
            <a:r>
              <a:rPr lang="es" sz="2000" b="1">
                <a:solidFill>
                  <a:srgbClr val="911131"/>
                </a:solidFill>
              </a:rPr>
              <a:t>GradOBD-CAM</a:t>
            </a:r>
            <a:r>
              <a:rPr lang="es" sz="2000"/>
              <a:t> mostraron un rendimiento superior en comparación con Grad-CAM++ y Score-CAM.</a:t>
            </a:r>
            <a:endParaRPr sz="2000"/>
          </a:p>
        </p:txBody>
      </p:sp>
      <p:pic>
        <p:nvPicPr>
          <p:cNvPr id="365" name="Google Shape;3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34500"/>
            <a:ext cx="8839199" cy="162748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9"/>
          <p:cNvSpPr/>
          <p:nvPr/>
        </p:nvSpPr>
        <p:spPr>
          <a:xfrm>
            <a:off x="5276850" y="3134500"/>
            <a:ext cx="1352700" cy="1701000"/>
          </a:xfrm>
          <a:prstGeom prst="rect">
            <a:avLst/>
          </a:prstGeom>
          <a:noFill/>
          <a:ln w="762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209550" y="5310525"/>
            <a:ext cx="8839200" cy="800400"/>
          </a:xfrm>
          <a:prstGeom prst="rect">
            <a:avLst/>
          </a:prstGeom>
          <a:noFill/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En el caso de los métodos IBA, </a:t>
            </a:r>
            <a:r>
              <a:rPr lang="es" sz="2000" b="1">
                <a:solidFill>
                  <a:srgbClr val="911131"/>
                </a:solidFill>
              </a:rPr>
              <a:t>OIBA superó a IBA</a:t>
            </a:r>
            <a:r>
              <a:rPr lang="es" sz="2000"/>
              <a:t> en todos los conjuntos de datos</a:t>
            </a:r>
            <a:endParaRPr sz="2000"/>
          </a:p>
        </p:txBody>
      </p:sp>
      <p:sp>
        <p:nvSpPr>
          <p:cNvPr id="368" name="Google Shape;368;p39"/>
          <p:cNvSpPr/>
          <p:nvPr/>
        </p:nvSpPr>
        <p:spPr>
          <a:xfrm>
            <a:off x="7715250" y="3134500"/>
            <a:ext cx="1352700" cy="1701000"/>
          </a:xfrm>
          <a:prstGeom prst="rect">
            <a:avLst/>
          </a:prstGeom>
          <a:noFill/>
          <a:ln w="762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40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6" name="Google Shape;376;p40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5. Conclusiones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" name="Google Shape;379;p40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14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0" name="Google Shape;380;p40"/>
          <p:cNvSpPr txBox="1"/>
          <p:nvPr/>
        </p:nvSpPr>
        <p:spPr>
          <a:xfrm>
            <a:off x="358400" y="2019300"/>
            <a:ext cx="2183400" cy="569400"/>
          </a:xfrm>
          <a:prstGeom prst="rect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rgbClr val="911131"/>
                </a:solidFill>
              </a:rPr>
              <a:t>Limitaciones</a:t>
            </a:r>
            <a:endParaRPr sz="2500" b="1">
              <a:solidFill>
                <a:srgbClr val="911131"/>
              </a:solidFill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613200" y="2846600"/>
            <a:ext cx="7917600" cy="1600800"/>
          </a:xfrm>
          <a:prstGeom prst="rect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❌Limitación de modelos y datasets.</a:t>
            </a:r>
            <a:endParaRPr sz="2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Podrían no generalizar bien en otras arquitecturas o tipos de datos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41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" name="Google Shape;389;p41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5. Conclusiones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90" name="Google Shape;390;p41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2" name="Google Shape;392;p41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15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" name="Google Shape;393;p41"/>
          <p:cNvSpPr txBox="1"/>
          <p:nvPr/>
        </p:nvSpPr>
        <p:spPr>
          <a:xfrm>
            <a:off x="358400" y="1981200"/>
            <a:ext cx="8359200" cy="1385400"/>
          </a:xfrm>
          <a:prstGeom prst="rect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➡️Métodos para explicar CNNs en regresión ordinal.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➡️Mejoran significativamente a otros modelos.</a:t>
            </a:r>
            <a:endParaRPr sz="2600"/>
          </a:p>
        </p:txBody>
      </p:sp>
      <p:sp>
        <p:nvSpPr>
          <p:cNvPr id="394" name="Google Shape;394;p41"/>
          <p:cNvSpPr txBox="1"/>
          <p:nvPr/>
        </p:nvSpPr>
        <p:spPr>
          <a:xfrm>
            <a:off x="358400" y="4345375"/>
            <a:ext cx="8359200" cy="985200"/>
          </a:xfrm>
          <a:prstGeom prst="rect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🔜Integrar con otros métodos de interpretación como DeepLift, SHAP, o LRP.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2" descr="Imagen que contiene Logotipo&#10;&#10;Descripción generada automáticamen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2" y="128177"/>
            <a:ext cx="3742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285750" y="3048000"/>
            <a:ext cx="8572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¿Alguna pregunta?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03" name="Google Shape;403;p42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Estado del Arte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Modelo Propuesto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Experimentación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16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4" name="Google Shape;404;p42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5" name="Google Shape;4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3"/>
          <p:cNvSpPr/>
          <p:nvPr/>
        </p:nvSpPr>
        <p:spPr>
          <a:xfrm>
            <a:off x="485059" y="640080"/>
            <a:ext cx="8190300" cy="55779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/>
          <p:nvPr/>
        </p:nvSpPr>
        <p:spPr>
          <a:xfrm>
            <a:off x="726018" y="960109"/>
            <a:ext cx="7708500" cy="493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3"/>
          <p:cNvSpPr txBox="1">
            <a:spLocks noGrp="1"/>
          </p:cNvSpPr>
          <p:nvPr>
            <p:ph type="ctrTitle"/>
          </p:nvPr>
        </p:nvSpPr>
        <p:spPr>
          <a:xfrm>
            <a:off x="1142900" y="2846676"/>
            <a:ext cx="68580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stria"/>
              <a:buNone/>
            </a:pPr>
            <a:r>
              <a:rPr lang="es" sz="3000" b="1">
                <a:latin typeface="Lustria"/>
                <a:ea typeface="Lustria"/>
                <a:cs typeface="Lustria"/>
                <a:sym typeface="Lustria"/>
              </a:rPr>
              <a:t>Métodos de explicabilidad de CNN en regresión ordinal</a:t>
            </a:r>
            <a:endParaRPr sz="3000" b="1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4" name="Google Shape;414;p43"/>
          <p:cNvSpPr txBox="1">
            <a:spLocks noGrp="1"/>
          </p:cNvSpPr>
          <p:nvPr>
            <p:ph type="subTitle" idx="1"/>
          </p:nvPr>
        </p:nvSpPr>
        <p:spPr>
          <a:xfrm>
            <a:off x="2522825" y="4252250"/>
            <a:ext cx="41148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s" sz="1600" b="1"/>
              <a:t>Alumno</a:t>
            </a:r>
            <a:r>
              <a:rPr lang="es" sz="1600"/>
              <a:t>: Alberto Fernández Merchán</a:t>
            </a:r>
            <a:endParaRPr sz="1600"/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s" sz="1600" b="1"/>
              <a:t>Profesor: </a:t>
            </a:r>
            <a:r>
              <a:rPr lang="es" sz="1600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Pedro Antonio Gutierrez Peña</a:t>
            </a:r>
            <a:endParaRPr sz="1600"/>
          </a:p>
        </p:txBody>
      </p:sp>
      <p:cxnSp>
        <p:nvCxnSpPr>
          <p:cNvPr id="415" name="Google Shape;415;p43"/>
          <p:cNvCxnSpPr/>
          <p:nvPr/>
        </p:nvCxnSpPr>
        <p:spPr>
          <a:xfrm>
            <a:off x="2514600" y="4174476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43"/>
          <p:cNvSpPr txBox="1">
            <a:spLocks noGrp="1"/>
          </p:cNvSpPr>
          <p:nvPr>
            <p:ph type="subTitle" idx="1"/>
          </p:nvPr>
        </p:nvSpPr>
        <p:spPr>
          <a:xfrm>
            <a:off x="1893500" y="1027875"/>
            <a:ext cx="53568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rPr lang="es" sz="1000">
                <a:latin typeface="Georgia"/>
                <a:ea typeface="Georgia"/>
                <a:cs typeface="Georgia"/>
                <a:sym typeface="Georgia"/>
              </a:rPr>
              <a:t>Escuela Técnica Superior de Ingeniería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rPr lang="es" sz="1000">
                <a:latin typeface="Georgia"/>
                <a:ea typeface="Georgia"/>
                <a:cs typeface="Georgia"/>
                <a:sym typeface="Georgia"/>
              </a:rPr>
              <a:t>Universidad de Córdoba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2734613" y="1588025"/>
            <a:ext cx="3691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rPr lang="es" sz="1000">
                <a:latin typeface="Georgia"/>
                <a:ea typeface="Georgia"/>
                <a:cs typeface="Georgia"/>
                <a:sym typeface="Georgia"/>
              </a:rPr>
              <a:t>Máster en Inteligencia Computacional e Internet de las Cosas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8" name="Google Shape;418;p43"/>
          <p:cNvSpPr txBox="1">
            <a:spLocks noGrp="1"/>
          </p:cNvSpPr>
          <p:nvPr>
            <p:ph type="subTitle" idx="1"/>
          </p:nvPr>
        </p:nvSpPr>
        <p:spPr>
          <a:xfrm>
            <a:off x="2801113" y="1812150"/>
            <a:ext cx="3691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rPr lang="es" sz="1000">
                <a:latin typeface="Georgia"/>
                <a:ea typeface="Georgia"/>
                <a:cs typeface="Georgia"/>
                <a:sym typeface="Georgia"/>
              </a:rPr>
              <a:t>Aprendizaje Profundo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9" name="Google Shape;419;p4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45" y="1096425"/>
            <a:ext cx="1638780" cy="8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3" title="Logotipo-idep-Color-sin-logo-UC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626" y="1106225"/>
            <a:ext cx="1433125" cy="8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6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26"/>
          <p:cNvSpPr txBox="1"/>
          <p:nvPr/>
        </p:nvSpPr>
        <p:spPr>
          <a:xfrm>
            <a:off x="358400" y="823350"/>
            <a:ext cx="8572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Índice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6"/>
          <p:cNvSpPr txBox="1"/>
          <p:nvPr/>
        </p:nvSpPr>
        <p:spPr>
          <a:xfrm>
            <a:off x="142875" y="1962150"/>
            <a:ext cx="88965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s" sz="1900" dirty="0">
                <a:latin typeface="Calibri"/>
                <a:ea typeface="Calibri"/>
                <a:cs typeface="Calibri"/>
                <a:sym typeface="Calibri"/>
              </a:rPr>
              <a:t>Introducción                                        ………………………………………………………….   pág. 1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Importancia de la Explicabilidad</a:t>
            </a:r>
            <a:r>
              <a:rPr lang="es" sz="1900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………………………………………………………….    pág. 3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s" sz="1900" dirty="0">
                <a:latin typeface="Calibri"/>
                <a:ea typeface="Calibri"/>
                <a:cs typeface="Calibri"/>
                <a:sym typeface="Calibri"/>
              </a:rPr>
              <a:t>Métodos y Modelos 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………………………………………………………….    pág. 8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s" sz="1900" dirty="0">
                <a:latin typeface="Calibri"/>
                <a:ea typeface="Calibri"/>
                <a:cs typeface="Calibri"/>
                <a:sym typeface="Calibri"/>
              </a:rPr>
              <a:t>Experimentos 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………………………………………………………….    pág. 11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s" sz="1900" dirty="0">
                <a:latin typeface="Calibri"/>
                <a:ea typeface="Calibri"/>
                <a:cs typeface="Calibri"/>
                <a:sym typeface="Calibri"/>
              </a:rPr>
              <a:t>Conclusiones                                      </a:t>
            </a:r>
            <a:r>
              <a:rPr lang="e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………………………………………………………….    pág. 14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7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Introducción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7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159;p27"/>
          <p:cNvSpPr txBox="1"/>
          <p:nvPr/>
        </p:nvSpPr>
        <p:spPr>
          <a:xfrm>
            <a:off x="358400" y="823350"/>
            <a:ext cx="4213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1. Introducción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0" name="Google Shape;160;p27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358400" y="1950000"/>
            <a:ext cx="2875800" cy="909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Regresión Ordinal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358395" y="3002575"/>
            <a:ext cx="2875800" cy="3163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Clases ordenadas (niveles de gravedad de una enfermedad)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Conjunto discreto de niveles ordenados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3391190" y="1950000"/>
            <a:ext cx="2704800" cy="90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Clasificación Convencional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3391210" y="3002575"/>
            <a:ext cx="2704800" cy="3163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 clases no tienen un orden inherente (gatos o perros)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6253005" y="1950038"/>
            <a:ext cx="2606400" cy="90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Regresión Continua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253000" y="3002600"/>
            <a:ext cx="2606400" cy="3163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variable objetivo puede tomar cualquier valor en un rango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8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" name="Google Shape;175;p28"/>
          <p:cNvSpPr txBox="1"/>
          <p:nvPr/>
        </p:nvSpPr>
        <p:spPr>
          <a:xfrm>
            <a:off x="358400" y="823350"/>
            <a:ext cx="4213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Regresión Ordinal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6" name="Google Shape;176;p28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358400" y="2000825"/>
            <a:ext cx="4708200" cy="385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Facilita la </a:t>
            </a:r>
            <a:r>
              <a:rPr lang="es" sz="19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identificación de patrones</a:t>
            </a: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que distinguen entre clases ordinales (</a:t>
            </a:r>
            <a:r>
              <a:rPr lang="es" sz="1900" b="1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+ precisión</a:t>
            </a: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es" sz="19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Aumenta la interpretabilidad</a:t>
            </a: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 contextos como la medicina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Permite </a:t>
            </a:r>
            <a:r>
              <a:rPr lang="es" sz="19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detectar errores y sesgos </a:t>
            </a: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 aprovechar el orden de las clases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391350" y="1226750"/>
            <a:ext cx="3566400" cy="106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 importante </a:t>
            </a:r>
            <a:r>
              <a:rPr lang="es" sz="19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conocer la diferencia entre niveles</a:t>
            </a:r>
            <a:endParaRPr sz="19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391350" y="2424350"/>
            <a:ext cx="1480800" cy="1852200"/>
          </a:xfrm>
          <a:prstGeom prst="bentUpArrow">
            <a:avLst>
              <a:gd name="adj1" fmla="val 26175"/>
              <a:gd name="adj2" fmla="val 25000"/>
              <a:gd name="adj3" fmla="val 40102"/>
            </a:avLst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Introducción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9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9" name="Google Shape;189;p29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2. Importancia de la explicabilidad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9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Google Shape;193;p29"/>
          <p:cNvSpPr/>
          <p:nvPr/>
        </p:nvSpPr>
        <p:spPr>
          <a:xfrm>
            <a:off x="499725" y="1968950"/>
            <a:ext cx="3956700" cy="831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Naturaleza de </a:t>
            </a:r>
            <a:r>
              <a:rPr lang="es" sz="25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caja negra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262200" y="2945600"/>
            <a:ext cx="4662900" cy="1410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¿Te fiarías de extirpar un tumor si te lo dice una IA sin que te explique qué ha “visto”?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262200" y="4501850"/>
            <a:ext cx="4662900" cy="1410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¿Por qué ha decidido que es grave o es leve? ¿Qué patrones ha identificado?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5187300" y="3483775"/>
            <a:ext cx="3956700" cy="19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Predicciones: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 Precisas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✅Comprensibles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✅Justificables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6357125" y="1877675"/>
            <a:ext cx="1001700" cy="930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7863725" y="1914600"/>
            <a:ext cx="1280400" cy="8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4919375" y="1965000"/>
            <a:ext cx="822000" cy="75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Datos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00" name="Google Shape;200;p29"/>
          <p:cNvCxnSpPr>
            <a:stCxn id="199" idx="3"/>
            <a:endCxn id="197" idx="1"/>
          </p:cNvCxnSpPr>
          <p:nvPr/>
        </p:nvCxnSpPr>
        <p:spPr>
          <a:xfrm>
            <a:off x="5741375" y="2340900"/>
            <a:ext cx="615900" cy="2100"/>
          </a:xfrm>
          <a:prstGeom prst="straightConnector1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9"/>
          <p:cNvCxnSpPr>
            <a:stCxn id="197" idx="3"/>
            <a:endCxn id="198" idx="1"/>
          </p:cNvCxnSpPr>
          <p:nvPr/>
        </p:nvCxnSpPr>
        <p:spPr>
          <a:xfrm rot="10800000" flipH="1">
            <a:off x="7358825" y="2330075"/>
            <a:ext cx="504900" cy="12900"/>
          </a:xfrm>
          <a:prstGeom prst="straightConnector1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9"/>
          <p:cNvSpPr/>
          <p:nvPr/>
        </p:nvSpPr>
        <p:spPr>
          <a:xfrm>
            <a:off x="6446975" y="2601000"/>
            <a:ext cx="8220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?????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30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30"/>
          <p:cNvSpPr txBox="1"/>
          <p:nvPr/>
        </p:nvSpPr>
        <p:spPr>
          <a:xfrm>
            <a:off x="358400" y="823350"/>
            <a:ext cx="7019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2. Importancia de la explicabilidad</a:t>
            </a:r>
            <a:endParaRPr sz="30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>
            <a:off x="358400" y="1527501"/>
            <a:ext cx="411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30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4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" name="Google Shape;214;p30"/>
          <p:cNvSpPr/>
          <p:nvPr/>
        </p:nvSpPr>
        <p:spPr>
          <a:xfrm>
            <a:off x="600075" y="5915875"/>
            <a:ext cx="8096400" cy="18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Arquitectura de la ResNet34 (A Multi-Dimensional Covert Transaction Recognition Scheme for Blockchain)</a:t>
            </a:r>
            <a:endParaRPr sz="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5" y="3734638"/>
            <a:ext cx="8096250" cy="2181225"/>
          </a:xfrm>
          <a:prstGeom prst="rect">
            <a:avLst/>
          </a:prstGeom>
          <a:noFill/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30"/>
          <p:cNvSpPr/>
          <p:nvPr/>
        </p:nvSpPr>
        <p:spPr>
          <a:xfrm>
            <a:off x="152400" y="1847250"/>
            <a:ext cx="3525300" cy="548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Capas Convolucionales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52400" y="2395950"/>
            <a:ext cx="3525300" cy="548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Capas Activación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52400" y="2967050"/>
            <a:ext cx="3525300" cy="548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Capas Agrupamiento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3775750" y="2148525"/>
            <a:ext cx="2732100" cy="1117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Extraen </a:t>
            </a:r>
            <a:r>
              <a:rPr lang="es" sz="25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características complejas</a:t>
            </a:r>
            <a:endParaRPr sz="25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6602425" y="2148525"/>
            <a:ext cx="2295900" cy="1117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Procesamiento </a:t>
            </a:r>
            <a:r>
              <a:rPr lang="es" sz="25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No Lineal</a:t>
            </a:r>
            <a:r>
              <a:rPr lang="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la Información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31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/>
          <p:nvPr/>
        </p:nvSpPr>
        <p:spPr>
          <a:xfrm>
            <a:off x="367150" y="934174"/>
            <a:ext cx="8579100" cy="8181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 b="1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Métodos de explicación</a:t>
            </a:r>
            <a:endParaRPr sz="2700" b="1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696774" y="1889032"/>
            <a:ext cx="20847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Grad-CAM++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2531962" y="1889032"/>
            <a:ext cx="20847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Grad-CAM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6861586" y="1889032"/>
            <a:ext cx="20847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Score-CAM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67150" y="1889032"/>
            <a:ext cx="2084700" cy="711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Ordinary Binary Decomposition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1493610" y="2803623"/>
            <a:ext cx="2153700" cy="81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Importance-Based Attribution (IBA)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6096009" y="2803623"/>
            <a:ext cx="2153700" cy="818100"/>
          </a:xfrm>
          <a:prstGeom prst="rect">
            <a:avLst/>
          </a:prstGeom>
          <a:noFill/>
          <a:ln w="762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OIBA</a:t>
            </a:r>
            <a:endParaRPr sz="1700" b="1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3794809" y="2803623"/>
            <a:ext cx="2153700" cy="818100"/>
          </a:xfrm>
          <a:prstGeom prst="rect">
            <a:avLst/>
          </a:prstGeom>
          <a:noFill/>
          <a:ln w="762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911131"/>
                </a:solidFill>
                <a:latin typeface="Calibri"/>
                <a:ea typeface="Calibri"/>
                <a:cs typeface="Calibri"/>
                <a:sym typeface="Calibri"/>
              </a:rPr>
              <a:t>GradOBD-CAM</a:t>
            </a:r>
            <a:endParaRPr sz="1700" b="1">
              <a:solidFill>
                <a:srgbClr val="9111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31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5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8" name="Google Shape;238;p31"/>
          <p:cNvCxnSpPr/>
          <p:nvPr/>
        </p:nvCxnSpPr>
        <p:spPr>
          <a:xfrm>
            <a:off x="308225" y="3841250"/>
            <a:ext cx="84183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31"/>
          <p:cNvSpPr/>
          <p:nvPr/>
        </p:nvSpPr>
        <p:spPr>
          <a:xfrm>
            <a:off x="290950" y="4672705"/>
            <a:ext cx="2283600" cy="9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Modelos que generan </a:t>
            </a: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mapas de calor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539933" y="4543688"/>
            <a:ext cx="2131500" cy="117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Ayudan a entender qué partes de la imagen son más influyentes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66" y="4139625"/>
            <a:ext cx="3484581" cy="1909750"/>
          </a:xfrm>
          <a:prstGeom prst="rect">
            <a:avLst/>
          </a:prstGeom>
          <a:noFill/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32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2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6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1" name="Google Shape;251;p32"/>
          <p:cNvSpPr/>
          <p:nvPr/>
        </p:nvSpPr>
        <p:spPr>
          <a:xfrm>
            <a:off x="156100" y="3818800"/>
            <a:ext cx="5805000" cy="9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mapas de calor = matriz de explicabilidad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29" y="941775"/>
            <a:ext cx="5030350" cy="2756925"/>
          </a:xfrm>
          <a:prstGeom prst="rect">
            <a:avLst/>
          </a:prstGeom>
          <a:noFill/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68" y="4858700"/>
            <a:ext cx="2047861" cy="919800"/>
          </a:xfrm>
          <a:prstGeom prst="rect">
            <a:avLst/>
          </a:prstGeom>
          <a:noFill/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" name="Google Shape;254;p32"/>
          <p:cNvSpPr/>
          <p:nvPr/>
        </p:nvSpPr>
        <p:spPr>
          <a:xfrm>
            <a:off x="2754750" y="4601750"/>
            <a:ext cx="5030400" cy="143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Altura de la imagen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Ancho de la imagen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contiene valores de 0 a 1 que indican la importancia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5490300" y="1219075"/>
            <a:ext cx="3653700" cy="919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¿Cómo sabemos si es fiable?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5490300" y="2910413"/>
            <a:ext cx="3653700" cy="919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Análisis de Perturbación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7" name="Google Shape;257;p32"/>
          <p:cNvCxnSpPr>
            <a:stCxn id="255" idx="2"/>
            <a:endCxn id="256" idx="0"/>
          </p:cNvCxnSpPr>
          <p:nvPr/>
        </p:nvCxnSpPr>
        <p:spPr>
          <a:xfrm>
            <a:off x="7317150" y="2138875"/>
            <a:ext cx="0" cy="771600"/>
          </a:xfrm>
          <a:prstGeom prst="straightConnector1">
            <a:avLst/>
          </a:prstGeom>
          <a:noFill/>
          <a:ln w="38100" cap="flat" cmpd="sng">
            <a:solidFill>
              <a:srgbClr val="91113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33"/>
          <p:cNvGraphicFramePr/>
          <p:nvPr/>
        </p:nvGraphicFramePr>
        <p:xfrm>
          <a:off x="0" y="0"/>
          <a:ext cx="9144000" cy="630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Alberto F. Merchán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Métodos de explicabilidad en CNN para tareas de regresión ordinal</a:t>
                      </a:r>
                      <a:endParaRPr sz="13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Universidad de Córdoba (UCO)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650" y="102150"/>
            <a:ext cx="426350" cy="42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" name="Google Shape;266;p33"/>
          <p:cNvGraphicFramePr/>
          <p:nvPr/>
        </p:nvGraphicFramePr>
        <p:xfrm>
          <a:off x="0" y="6309361"/>
          <a:ext cx="9144000" cy="548650"/>
        </p:xfrm>
        <a:graphic>
          <a:graphicData uri="http://schemas.openxmlformats.org/drawingml/2006/table">
            <a:tbl>
              <a:tblPr>
                <a:noFill/>
                <a:tableStyleId>{9464E0E6-0AF2-46F4-A1FD-1DEFA92AF1A9}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Introducción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Importancia de la explicabilidad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Métodos y Modelos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Experimentos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rgbClr val="B7B7B7"/>
                          </a:solidFill>
                        </a:rPr>
                        <a:t>Conclusiones</a:t>
                      </a:r>
                      <a:endParaRPr sz="1500" b="1">
                        <a:solidFill>
                          <a:srgbClr val="B7B7B7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b="1">
                          <a:solidFill>
                            <a:schemeClr val="lt1"/>
                          </a:solidFill>
                        </a:rPr>
                        <a:t>7</a:t>
                      </a:r>
                      <a:endParaRPr sz="2500" b="1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1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" name="Google Shape;267;p33"/>
          <p:cNvSpPr/>
          <p:nvPr/>
        </p:nvSpPr>
        <p:spPr>
          <a:xfrm>
            <a:off x="156100" y="983988"/>
            <a:ext cx="3653700" cy="919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Análisis de Perturbación</a:t>
            </a:r>
            <a:endParaRPr sz="2200" b="1">
              <a:solidFill>
                <a:srgbClr val="9111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00" y="983998"/>
            <a:ext cx="4424300" cy="34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/>
          <p:nvPr/>
        </p:nvSpPr>
        <p:spPr>
          <a:xfrm>
            <a:off x="156100" y="2138175"/>
            <a:ext cx="3653700" cy="2119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Cuantifica la coherencia entre las regiones destacadas por la matriz y su impacto real en la predicción ordinal del modelo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0" y="4512671"/>
            <a:ext cx="9144000" cy="1035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♦️MoRF</a:t>
            </a:r>
            <a:r>
              <a:rPr lang="e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Se reemplazan las regiones más relevantes con valores neutros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♦️LeRF</a:t>
            </a:r>
            <a:r>
              <a:rPr lang="e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Se reemplazan las regiones menos relevantes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7550" y="5432450"/>
            <a:ext cx="3167825" cy="782550"/>
          </a:xfrm>
          <a:prstGeom prst="rect">
            <a:avLst/>
          </a:prstGeom>
          <a:noFill/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33"/>
          <p:cNvSpPr/>
          <p:nvPr/>
        </p:nvSpPr>
        <p:spPr>
          <a:xfrm>
            <a:off x="79900" y="5654325"/>
            <a:ext cx="5571600" cy="548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11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Cuanto </a:t>
            </a:r>
            <a:r>
              <a:rPr lang="es" sz="21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mayor </a:t>
            </a:r>
            <a:r>
              <a:rPr lang="e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área, </a:t>
            </a:r>
            <a:r>
              <a:rPr lang="es" sz="2100" b="1">
                <a:solidFill>
                  <a:srgbClr val="911131"/>
                </a:solidFill>
                <a:latin typeface="Georgia"/>
                <a:ea typeface="Georgia"/>
                <a:cs typeface="Georgia"/>
                <a:sym typeface="Georgia"/>
              </a:rPr>
              <a:t>mejor </a:t>
            </a:r>
            <a:r>
              <a:rPr lang="e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explicabilidad.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Microsoft Office PowerPoint</Application>
  <PresentationFormat>Presentación en pantalla (4:3)</PresentationFormat>
  <Paragraphs>297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Georgia</vt:lpstr>
      <vt:lpstr>Lustria</vt:lpstr>
      <vt:lpstr>Arial</vt:lpstr>
      <vt:lpstr>Simple Light</vt:lpstr>
      <vt:lpstr>Tema de Office</vt:lpstr>
      <vt:lpstr>Métodos de explicabilidad de CNN en regresión ordinal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Métodos de explicabilidad de CNN en regresión ordinal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Alberto Fernández Merchán</cp:lastModifiedBy>
  <cp:revision>1</cp:revision>
  <dcterms:modified xsi:type="dcterms:W3CDTF">2025-04-08T21:43:50Z</dcterms:modified>
</cp:coreProperties>
</file>