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3"/>
  </p:notesMasterIdLst>
  <p:sldIdLst>
    <p:sldId id="256" r:id="rId2"/>
    <p:sldId id="259" r:id="rId3"/>
    <p:sldId id="257" r:id="rId4"/>
    <p:sldId id="266" r:id="rId5"/>
    <p:sldId id="265" r:id="rId6"/>
    <p:sldId id="263" r:id="rId7"/>
    <p:sldId id="267" r:id="rId8"/>
    <p:sldId id="261" r:id="rId9"/>
    <p:sldId id="258" r:id="rId10"/>
    <p:sldId id="260" r:id="rId11"/>
    <p:sldId id="262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1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216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EEB6D0-ED7B-40FC-999A-84092036DBF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03F5479-D71C-4ED6-BB29-AEE8290C6D10}">
      <dgm:prSet/>
      <dgm:spPr/>
      <dgm:t>
        <a:bodyPr/>
        <a:lstStyle/>
        <a:p>
          <a:r>
            <a:rPr lang="es-ES"/>
            <a:t>Gran parte del éxito como comunicador depende de nuestro entusiasmo, energía y fuerza para transmitir un mensaje a la hora de exponer nuestras ideas.</a:t>
          </a:r>
          <a:endParaRPr lang="en-US"/>
        </a:p>
      </dgm:t>
    </dgm:pt>
    <dgm:pt modelId="{8862A3FC-8AFF-48F7-A7EC-67C2B7A92681}" type="parTrans" cxnId="{7A5FEEF1-82B2-4E8B-A82E-5064CB944B62}">
      <dgm:prSet/>
      <dgm:spPr/>
      <dgm:t>
        <a:bodyPr/>
        <a:lstStyle/>
        <a:p>
          <a:endParaRPr lang="en-US"/>
        </a:p>
      </dgm:t>
    </dgm:pt>
    <dgm:pt modelId="{5B308505-23D0-4C0B-8A2E-6F7E97839437}" type="sibTrans" cxnId="{7A5FEEF1-82B2-4E8B-A82E-5064CB944B62}">
      <dgm:prSet/>
      <dgm:spPr/>
      <dgm:t>
        <a:bodyPr/>
        <a:lstStyle/>
        <a:p>
          <a:endParaRPr lang="en-US"/>
        </a:p>
      </dgm:t>
    </dgm:pt>
    <dgm:pt modelId="{CE00CB65-C92E-4580-B1C8-2977AE7A2FD2}">
      <dgm:prSet/>
      <dgm:spPr/>
      <dgm:t>
        <a:bodyPr/>
        <a:lstStyle/>
        <a:p>
          <a:r>
            <a:rPr lang="es-ES" dirty="0"/>
            <a:t>Del orador depende que una charla del tema más aburrido resulte interesante al espectador.</a:t>
          </a:r>
          <a:endParaRPr lang="en-US" dirty="0"/>
        </a:p>
      </dgm:t>
    </dgm:pt>
    <dgm:pt modelId="{4011E07A-8AB4-475C-A429-DD63FDF1A6D4}" type="parTrans" cxnId="{CE3AF163-DA1E-4CEB-AACD-87F8199C52BC}">
      <dgm:prSet/>
      <dgm:spPr/>
      <dgm:t>
        <a:bodyPr/>
        <a:lstStyle/>
        <a:p>
          <a:endParaRPr lang="en-US"/>
        </a:p>
      </dgm:t>
    </dgm:pt>
    <dgm:pt modelId="{0E790A69-455A-4D0D-B50C-AA14943C4FB0}" type="sibTrans" cxnId="{CE3AF163-DA1E-4CEB-AACD-87F8199C52BC}">
      <dgm:prSet/>
      <dgm:spPr/>
      <dgm:t>
        <a:bodyPr/>
        <a:lstStyle/>
        <a:p>
          <a:endParaRPr lang="en-US"/>
        </a:p>
      </dgm:t>
    </dgm:pt>
    <dgm:pt modelId="{1E737FF4-E3C7-40B6-B64E-DC578A74228A}">
      <dgm:prSet/>
      <dgm:spPr/>
      <dgm:t>
        <a:bodyPr/>
        <a:lstStyle/>
        <a:p>
          <a:r>
            <a:rPr lang="es-ES"/>
            <a:t>Ya no es suficiente con presentar un mensaje, es necesario también despertar el entusiasmo del público.</a:t>
          </a:r>
          <a:endParaRPr lang="en-US"/>
        </a:p>
      </dgm:t>
    </dgm:pt>
    <dgm:pt modelId="{75E3A8F9-0E7D-430B-931C-984F52902996}" type="parTrans" cxnId="{56F66A16-1DE6-4F09-A8C4-8AA22D9EBC27}">
      <dgm:prSet/>
      <dgm:spPr/>
      <dgm:t>
        <a:bodyPr/>
        <a:lstStyle/>
        <a:p>
          <a:endParaRPr lang="en-US"/>
        </a:p>
      </dgm:t>
    </dgm:pt>
    <dgm:pt modelId="{FF755127-0D74-4F31-9C71-81A842644AAA}" type="sibTrans" cxnId="{56F66A16-1DE6-4F09-A8C4-8AA22D9EBC27}">
      <dgm:prSet/>
      <dgm:spPr/>
      <dgm:t>
        <a:bodyPr/>
        <a:lstStyle/>
        <a:p>
          <a:endParaRPr lang="en-US"/>
        </a:p>
      </dgm:t>
    </dgm:pt>
    <dgm:pt modelId="{F776997F-9651-4683-9F03-8270FC5E51CD}" type="pres">
      <dgm:prSet presAssocID="{22EEB6D0-ED7B-40FC-999A-84092036DBFB}" presName="diagram" presStyleCnt="0">
        <dgm:presLayoutVars>
          <dgm:dir/>
          <dgm:resizeHandles val="exact"/>
        </dgm:presLayoutVars>
      </dgm:prSet>
      <dgm:spPr/>
    </dgm:pt>
    <dgm:pt modelId="{83932040-B6BA-412E-8CED-117CF7D8BD8C}" type="pres">
      <dgm:prSet presAssocID="{D03F5479-D71C-4ED6-BB29-AEE8290C6D10}" presName="node" presStyleLbl="node1" presStyleIdx="0" presStyleCnt="3">
        <dgm:presLayoutVars>
          <dgm:bulletEnabled val="1"/>
        </dgm:presLayoutVars>
      </dgm:prSet>
      <dgm:spPr/>
    </dgm:pt>
    <dgm:pt modelId="{B4F146EA-7AAB-4981-BF6C-ADA98374F79C}" type="pres">
      <dgm:prSet presAssocID="{5B308505-23D0-4C0B-8A2E-6F7E97839437}" presName="sibTrans" presStyleCnt="0"/>
      <dgm:spPr/>
    </dgm:pt>
    <dgm:pt modelId="{09A9FE96-408B-46EB-AEA2-6800A6C2CEF3}" type="pres">
      <dgm:prSet presAssocID="{CE00CB65-C92E-4580-B1C8-2977AE7A2FD2}" presName="node" presStyleLbl="node1" presStyleIdx="1" presStyleCnt="3">
        <dgm:presLayoutVars>
          <dgm:bulletEnabled val="1"/>
        </dgm:presLayoutVars>
      </dgm:prSet>
      <dgm:spPr/>
    </dgm:pt>
    <dgm:pt modelId="{0EFEE538-7D65-41D8-899C-003EE37B6289}" type="pres">
      <dgm:prSet presAssocID="{0E790A69-455A-4D0D-B50C-AA14943C4FB0}" presName="sibTrans" presStyleCnt="0"/>
      <dgm:spPr/>
    </dgm:pt>
    <dgm:pt modelId="{208C5B07-2AE6-424A-B7C6-46FEE5EA3990}" type="pres">
      <dgm:prSet presAssocID="{1E737FF4-E3C7-40B6-B64E-DC578A74228A}" presName="node" presStyleLbl="node1" presStyleIdx="2" presStyleCnt="3">
        <dgm:presLayoutVars>
          <dgm:bulletEnabled val="1"/>
        </dgm:presLayoutVars>
      </dgm:prSet>
      <dgm:spPr/>
    </dgm:pt>
  </dgm:ptLst>
  <dgm:cxnLst>
    <dgm:cxn modelId="{56F66A16-1DE6-4F09-A8C4-8AA22D9EBC27}" srcId="{22EEB6D0-ED7B-40FC-999A-84092036DBFB}" destId="{1E737FF4-E3C7-40B6-B64E-DC578A74228A}" srcOrd="2" destOrd="0" parTransId="{75E3A8F9-0E7D-430B-931C-984F52902996}" sibTransId="{FF755127-0D74-4F31-9C71-81A842644AAA}"/>
    <dgm:cxn modelId="{3BCB8923-E058-4D96-8628-200D8CF8874C}" type="presOf" srcId="{22EEB6D0-ED7B-40FC-999A-84092036DBFB}" destId="{F776997F-9651-4683-9F03-8270FC5E51CD}" srcOrd="0" destOrd="0" presId="urn:microsoft.com/office/officeart/2005/8/layout/default"/>
    <dgm:cxn modelId="{CE3AF163-DA1E-4CEB-AACD-87F8199C52BC}" srcId="{22EEB6D0-ED7B-40FC-999A-84092036DBFB}" destId="{CE00CB65-C92E-4580-B1C8-2977AE7A2FD2}" srcOrd="1" destOrd="0" parTransId="{4011E07A-8AB4-475C-A429-DD63FDF1A6D4}" sibTransId="{0E790A69-455A-4D0D-B50C-AA14943C4FB0}"/>
    <dgm:cxn modelId="{112E6C93-8E6B-4376-A6A2-642D8371A76E}" type="presOf" srcId="{1E737FF4-E3C7-40B6-B64E-DC578A74228A}" destId="{208C5B07-2AE6-424A-B7C6-46FEE5EA3990}" srcOrd="0" destOrd="0" presId="urn:microsoft.com/office/officeart/2005/8/layout/default"/>
    <dgm:cxn modelId="{6C2EECBD-E382-4126-AFD4-54231CE47FCB}" type="presOf" srcId="{CE00CB65-C92E-4580-B1C8-2977AE7A2FD2}" destId="{09A9FE96-408B-46EB-AEA2-6800A6C2CEF3}" srcOrd="0" destOrd="0" presId="urn:microsoft.com/office/officeart/2005/8/layout/default"/>
    <dgm:cxn modelId="{47E9CAC9-AC10-4655-A96F-CFCFB39A52C3}" type="presOf" srcId="{D03F5479-D71C-4ED6-BB29-AEE8290C6D10}" destId="{83932040-B6BA-412E-8CED-117CF7D8BD8C}" srcOrd="0" destOrd="0" presId="urn:microsoft.com/office/officeart/2005/8/layout/default"/>
    <dgm:cxn modelId="{7A5FEEF1-82B2-4E8B-A82E-5064CB944B62}" srcId="{22EEB6D0-ED7B-40FC-999A-84092036DBFB}" destId="{D03F5479-D71C-4ED6-BB29-AEE8290C6D10}" srcOrd="0" destOrd="0" parTransId="{8862A3FC-8AFF-48F7-A7EC-67C2B7A92681}" sibTransId="{5B308505-23D0-4C0B-8A2E-6F7E97839437}"/>
    <dgm:cxn modelId="{6381EA8D-AB2A-4CEF-8D26-1646EDB7A5F1}" type="presParOf" srcId="{F776997F-9651-4683-9F03-8270FC5E51CD}" destId="{83932040-B6BA-412E-8CED-117CF7D8BD8C}" srcOrd="0" destOrd="0" presId="urn:microsoft.com/office/officeart/2005/8/layout/default"/>
    <dgm:cxn modelId="{961F8A9E-DE3F-4313-A387-657A94F8BD2F}" type="presParOf" srcId="{F776997F-9651-4683-9F03-8270FC5E51CD}" destId="{B4F146EA-7AAB-4981-BF6C-ADA98374F79C}" srcOrd="1" destOrd="0" presId="urn:microsoft.com/office/officeart/2005/8/layout/default"/>
    <dgm:cxn modelId="{2919451A-EE54-44FE-9FE7-37AB06C0F974}" type="presParOf" srcId="{F776997F-9651-4683-9F03-8270FC5E51CD}" destId="{09A9FE96-408B-46EB-AEA2-6800A6C2CEF3}" srcOrd="2" destOrd="0" presId="urn:microsoft.com/office/officeart/2005/8/layout/default"/>
    <dgm:cxn modelId="{8EE7746E-4940-47F3-9B32-D2DAE7183A60}" type="presParOf" srcId="{F776997F-9651-4683-9F03-8270FC5E51CD}" destId="{0EFEE538-7D65-41D8-899C-003EE37B6289}" srcOrd="3" destOrd="0" presId="urn:microsoft.com/office/officeart/2005/8/layout/default"/>
    <dgm:cxn modelId="{2475FF9F-A6A8-4E52-98B2-8371044D490E}" type="presParOf" srcId="{F776997F-9651-4683-9F03-8270FC5E51CD}" destId="{208C5B07-2AE6-424A-B7C6-46FEE5EA399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32040-B6BA-412E-8CED-117CF7D8BD8C}">
      <dsp:nvSpPr>
        <dsp:cNvPr id="0" name=""/>
        <dsp:cNvSpPr/>
      </dsp:nvSpPr>
      <dsp:spPr>
        <a:xfrm>
          <a:off x="397080" y="684"/>
          <a:ext cx="3093350" cy="18560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Gran parte del éxito como comunicador depende de nuestro entusiasmo, energía y fuerza para transmitir un mensaje a la hora de exponer nuestras ideas.</a:t>
          </a:r>
          <a:endParaRPr lang="en-US" sz="2100" kern="1200"/>
        </a:p>
      </dsp:txBody>
      <dsp:txXfrm>
        <a:off x="397080" y="684"/>
        <a:ext cx="3093350" cy="1856010"/>
      </dsp:txXfrm>
    </dsp:sp>
    <dsp:sp modelId="{09A9FE96-408B-46EB-AEA2-6800A6C2CEF3}">
      <dsp:nvSpPr>
        <dsp:cNvPr id="0" name=""/>
        <dsp:cNvSpPr/>
      </dsp:nvSpPr>
      <dsp:spPr>
        <a:xfrm>
          <a:off x="3799766" y="684"/>
          <a:ext cx="3093350" cy="1856010"/>
        </a:xfrm>
        <a:prstGeom prst="rect">
          <a:avLst/>
        </a:prstGeom>
        <a:solidFill>
          <a:schemeClr val="accent2">
            <a:hueOff val="-723100"/>
            <a:satOff val="-4962"/>
            <a:lumOff val="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Del orador depende que una charla del tema más aburrido resulte interesante al espectador.</a:t>
          </a:r>
          <a:endParaRPr lang="en-US" sz="2100" kern="1200" dirty="0"/>
        </a:p>
      </dsp:txBody>
      <dsp:txXfrm>
        <a:off x="3799766" y="684"/>
        <a:ext cx="3093350" cy="1856010"/>
      </dsp:txXfrm>
    </dsp:sp>
    <dsp:sp modelId="{208C5B07-2AE6-424A-B7C6-46FEE5EA3990}">
      <dsp:nvSpPr>
        <dsp:cNvPr id="0" name=""/>
        <dsp:cNvSpPr/>
      </dsp:nvSpPr>
      <dsp:spPr>
        <a:xfrm>
          <a:off x="2098423" y="2166030"/>
          <a:ext cx="3093350" cy="1856010"/>
        </a:xfrm>
        <a:prstGeom prst="rect">
          <a:avLst/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Ya no es suficiente con presentar un mensaje, es necesario también despertar el entusiasmo del público.</a:t>
          </a:r>
          <a:endParaRPr lang="en-US" sz="2100" kern="1200"/>
        </a:p>
      </dsp:txBody>
      <dsp:txXfrm>
        <a:off x="2098423" y="2166030"/>
        <a:ext cx="3093350" cy="1856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5377A-1BB2-4D87-AAF6-745EAFB1CBB6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3C51A-CD21-45CE-93C9-DCD562CCBD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560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A847CFC-816F-41D0-AAC0-9BF4FEBC753E}" type="datetimeFigureOut">
              <a:rPr lang="es-ES" smtClean="0"/>
              <a:pPr/>
              <a:t>19/11/2020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88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46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07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88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623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19/11/2020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365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19/11/2020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102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19/11/2020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857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300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37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847CFC-816F-41D0-AAC0-9BF4FEBC753E}" type="datetimeFigureOut">
              <a:rPr lang="es-ES" smtClean="0"/>
              <a:pPr/>
              <a:t>19/11/2020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05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78302B-9043-4250-A988-89B1B994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55" y="0"/>
            <a:ext cx="9141545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43600" y="640080"/>
            <a:ext cx="4720267" cy="3652405"/>
          </a:xfrm>
        </p:spPr>
        <p:txBody>
          <a:bodyPr anchor="b">
            <a:normAutofit/>
          </a:bodyPr>
          <a:lstStyle/>
          <a:p>
            <a:pPr algn="l"/>
            <a:r>
              <a:rPr lang="es-ES" sz="3800">
                <a:solidFill>
                  <a:schemeClr val="tx1">
                    <a:lumMod val="85000"/>
                    <a:lumOff val="15000"/>
                  </a:schemeClr>
                </a:solidFill>
              </a:rPr>
              <a:t>Recomendaciones para hablar en público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3643" y="4460708"/>
            <a:ext cx="4710224" cy="1753175"/>
          </a:xfrm>
        </p:spPr>
        <p:txBody>
          <a:bodyPr anchor="t">
            <a:normAutofit/>
          </a:bodyPr>
          <a:lstStyle/>
          <a:p>
            <a:r>
              <a:rPr lang="es-ES" altLang="es-E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Elaboración de Proyectos Informáticos </a:t>
            </a:r>
          </a:p>
          <a:p>
            <a:r>
              <a:rPr lang="es-ES" altLang="es-E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3º Grado Ingeniería Informática </a:t>
            </a:r>
          </a:p>
          <a:p>
            <a:endParaRPr lang="es-E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Graphic 6" descr="Border Dash">
            <a:extLst>
              <a:ext uri="{FF2B5EF4-FFF2-40B4-BE49-F238E27FC236}">
                <a16:creationId xmlns:a16="http://schemas.microsoft.com/office/drawing/2014/main" id="{8DE68B07-33CA-4EAF-97E0-D7DFC4D06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499" y="1921858"/>
            <a:ext cx="2995456" cy="299545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A36603-9C79-4CF3-BD10-5A18A9CE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82230" y="4388141"/>
            <a:ext cx="438912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FFE27-C8B3-4D11-A19E-B82B81087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1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8096" y="459317"/>
            <a:ext cx="3291840" cy="1749552"/>
          </a:xfrm>
        </p:spPr>
        <p:txBody>
          <a:bodyPr>
            <a:normAutofit/>
          </a:bodyPr>
          <a:lstStyle/>
          <a:p>
            <a:r>
              <a:rPr lang="es-ES" sz="3800" dirty="0"/>
              <a:t>La voz y el lenguaje corporal…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2FB2D-0639-41A5-BE02-A5CEA697B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8096" y="2286000"/>
            <a:ext cx="3587880" cy="3931920"/>
          </a:xfrm>
        </p:spPr>
        <p:txBody>
          <a:bodyPr>
            <a:normAutofit/>
          </a:bodyPr>
          <a:lstStyle/>
          <a:p>
            <a:r>
              <a:rPr lang="es-ES" sz="1050" dirty="0"/>
              <a:t>Un uso adecuado de la voz y  el lenguaje corporal ayudan a conseguir mayor atención.</a:t>
            </a:r>
          </a:p>
          <a:p>
            <a:pPr marL="228600" lvl="1"/>
            <a:r>
              <a:rPr lang="es-ES" sz="1050" dirty="0"/>
              <a:t>Debemos evitar un tono de voz monótono y de bajo volumen ya que lleva a la audiencia a desconectar y a perder interés en la exposición.  Hablar alto, lo suficiente para que nos oigan claramente todos los oyentes. </a:t>
            </a:r>
          </a:p>
          <a:p>
            <a:pPr marL="228600" lvl="1"/>
            <a:r>
              <a:rPr lang="es-ES" sz="1050" dirty="0"/>
              <a:t>Es importante aprender a modular la voz, es decir, a subir o bajar el volumen, cambiar el ritmo, hacer énfasis en determinadas palabras. Con todo ello conseguiremos captar la atención del público más fácilmente.</a:t>
            </a:r>
          </a:p>
          <a:p>
            <a:pPr marL="228600" lvl="1"/>
            <a:r>
              <a:rPr lang="es-ES" sz="1050" dirty="0"/>
              <a:t>Es muy positivo hacer énfasis en los puntos importantes del discurso, es decir, destacar las ideas, resaltar las conclusiones, etc. </a:t>
            </a:r>
          </a:p>
          <a:p>
            <a:pPr marL="228600" lvl="1"/>
            <a:r>
              <a:rPr lang="es-ES" sz="1050" dirty="0"/>
              <a:t>Cada vez que realicemos una afirmación, debemos hablar con determinación, con voz firme, alta y sin titubeos.</a:t>
            </a:r>
          </a:p>
          <a:p>
            <a:pPr marL="228600" lvl="1"/>
            <a:r>
              <a:rPr lang="es-ES" sz="1050" dirty="0"/>
              <a:t>Es imprescindible para transmitir correctamente el mensaje el hablar claro, hacer un esfuerzo en vocalizar correctamente.</a:t>
            </a:r>
          </a:p>
          <a:p>
            <a:pPr marL="228600" lvl="1"/>
            <a:r>
              <a:rPr lang="es-ES" sz="1050" dirty="0"/>
              <a:t>Es muy frecuente hablar demasiado rápido debido a los nervios. Hablar lento facilita enormemente la comprensión y además proyecta al espectador una imagen de seguridad.</a:t>
            </a:r>
          </a:p>
          <a:p>
            <a:endParaRPr lang="es-ES" sz="1050" dirty="0"/>
          </a:p>
        </p:txBody>
      </p:sp>
      <p:pic>
        <p:nvPicPr>
          <p:cNvPr id="7" name="Graphic 6" descr="Raised Hand">
            <a:extLst>
              <a:ext uri="{FF2B5EF4-FFF2-40B4-BE49-F238E27FC236}">
                <a16:creationId xmlns:a16="http://schemas.microsoft.com/office/drawing/2014/main" id="{9EE4B95E-3166-40FA-BBCE-45155C984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2087" y="1864635"/>
            <a:ext cx="3131821" cy="313182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rPr lang="es-ES"/>
              <a:t>Técnicas para la excelencia</a:t>
            </a:r>
          </a:p>
        </p:txBody>
      </p:sp>
      <p:graphicFrame>
        <p:nvGraphicFramePr>
          <p:cNvPr id="7" name="2 Marcador de contenido">
            <a:extLst>
              <a:ext uri="{FF2B5EF4-FFF2-40B4-BE49-F238E27FC236}">
                <a16:creationId xmlns:a16="http://schemas.microsoft.com/office/drawing/2014/main" id="{381A93EC-3DEF-4D01-95C5-F10DE9231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731437"/>
              </p:ext>
            </p:extLst>
          </p:nvPr>
        </p:nvGraphicFramePr>
        <p:xfrm>
          <a:off x="767953" y="2286000"/>
          <a:ext cx="729019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F73E21A-E0BB-47E2-B73B-7B170203F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8096" y="585216"/>
            <a:ext cx="2834314" cy="1499616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Hablar en público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487363-5661-4FE4-AE64-1549B5C9A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8096" y="2286000"/>
            <a:ext cx="2843784" cy="3931920"/>
          </a:xfrm>
        </p:spPr>
        <p:txBody>
          <a:bodyPr>
            <a:normAutofit/>
          </a:bodyPr>
          <a:lstStyle/>
          <a:p>
            <a:r>
              <a:rPr lang="es-ES" sz="1500">
                <a:solidFill>
                  <a:srgbClr val="FFFFFF"/>
                </a:solidFill>
              </a:rPr>
              <a:t>Hablar en Público se ha convertido en una habilidad imprescindible para desarrollarse en los campos laboral y social. </a:t>
            </a:r>
          </a:p>
          <a:p>
            <a:r>
              <a:rPr lang="es-ES" sz="1500">
                <a:solidFill>
                  <a:srgbClr val="FFFFFF"/>
                </a:solidFill>
              </a:rPr>
              <a:t>Esta habilidad consiste en lograr establecer una </a:t>
            </a:r>
            <a:r>
              <a:rPr lang="es-ES" sz="1500" b="1">
                <a:solidFill>
                  <a:srgbClr val="FFFFFF"/>
                </a:solidFill>
              </a:rPr>
              <a:t>Comunicación Efectiva </a:t>
            </a:r>
            <a:r>
              <a:rPr lang="es-ES" sz="1500">
                <a:solidFill>
                  <a:srgbClr val="FFFFFF"/>
                </a:solidFill>
              </a:rPr>
              <a:t>con nuestro público, asegurando la claridad en la comunicación: </a:t>
            </a:r>
          </a:p>
          <a:p>
            <a:pPr lvl="1"/>
            <a:r>
              <a:rPr lang="es-ES" sz="1500">
                <a:solidFill>
                  <a:srgbClr val="FFFFFF"/>
                </a:solidFill>
              </a:rPr>
              <a:t>Los mensajes que queramos transmitir al oyente deben ser perfectamente claros, comprensibles e inequívocos.</a:t>
            </a:r>
          </a:p>
          <a:p>
            <a:pPr lvl="1"/>
            <a:endParaRPr lang="es-ES" sz="1500">
              <a:solidFill>
                <a:srgbClr val="FFFFFF"/>
              </a:solidFill>
            </a:endParaRPr>
          </a:p>
          <a:p>
            <a:endParaRPr lang="es-ES" sz="1500">
              <a:solidFill>
                <a:srgbClr val="FFFFFF"/>
              </a:solidFill>
            </a:endParaRPr>
          </a:p>
        </p:txBody>
      </p:sp>
      <p:pic>
        <p:nvPicPr>
          <p:cNvPr id="7" name="Graphic 6" descr="Marketing">
            <a:extLst>
              <a:ext uri="{FF2B5EF4-FFF2-40B4-BE49-F238E27FC236}">
                <a16:creationId xmlns:a16="http://schemas.microsoft.com/office/drawing/2014/main" id="{4B71EFD6-376F-43AA-AA21-EB6A3594D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1383030"/>
            <a:ext cx="4091940" cy="40919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FFE27-C8B3-4D11-A19E-B82B81087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1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8096" y="459317"/>
            <a:ext cx="3291840" cy="1749552"/>
          </a:xfrm>
        </p:spPr>
        <p:txBody>
          <a:bodyPr>
            <a:normAutofit/>
          </a:bodyPr>
          <a:lstStyle/>
          <a:p>
            <a:br>
              <a:rPr lang="es-ES" sz="3800"/>
            </a:br>
            <a:r>
              <a:rPr lang="es-ES" sz="3800"/>
              <a:t>Miedo a exponer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2FB2D-0639-41A5-BE02-A5CEA697B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8096" y="2286000"/>
            <a:ext cx="3291840" cy="3931920"/>
          </a:xfrm>
        </p:spPr>
        <p:txBody>
          <a:bodyPr>
            <a:normAutofit/>
          </a:bodyPr>
          <a:lstStyle/>
          <a:p>
            <a:r>
              <a:rPr lang="es-ES" sz="1400" dirty="0"/>
              <a:t>El miedo en los momentos previos a una exposición en público es algo natural propio del ser humano, razones:</a:t>
            </a:r>
          </a:p>
          <a:p>
            <a:pPr lvl="1"/>
            <a:r>
              <a:rPr lang="es-ES" sz="1400" dirty="0"/>
              <a:t>Miedo a las críticas y al fracaso</a:t>
            </a:r>
          </a:p>
          <a:p>
            <a:pPr lvl="1"/>
            <a:r>
              <a:rPr lang="es-ES" sz="1400" dirty="0"/>
              <a:t>Ansiedad al sentirse el centro de atención </a:t>
            </a:r>
          </a:p>
          <a:p>
            <a:pPr lvl="1"/>
            <a:r>
              <a:rPr lang="es-ES" sz="1400" dirty="0"/>
              <a:t>Miedo a demostrar ignorancia</a:t>
            </a:r>
            <a:r>
              <a:rPr lang="es-ES" sz="1400" b="1" dirty="0"/>
              <a:t> </a:t>
            </a:r>
            <a:r>
              <a:rPr lang="es-ES" sz="1400" dirty="0"/>
              <a:t>del tema a tratar</a:t>
            </a:r>
          </a:p>
          <a:p>
            <a:pPr lvl="1"/>
            <a:r>
              <a:rPr lang="es-ES" sz="1400" dirty="0"/>
              <a:t>Miedo a las posibles reacciones negativas de los espectadores</a:t>
            </a:r>
          </a:p>
          <a:p>
            <a:pPr lvl="1"/>
            <a:r>
              <a:rPr lang="es-ES" sz="1400" dirty="0"/>
              <a:t>Temor a la pérdida del prestigio, …</a:t>
            </a:r>
          </a:p>
          <a:p>
            <a:r>
              <a:rPr lang="es-ES" sz="1400" dirty="0"/>
              <a:t>Gran parte de este miedo es irracional, es decir, </a:t>
            </a:r>
            <a:r>
              <a:rPr lang="es-ES" sz="1400" b="1" dirty="0"/>
              <a:t>no obedece a motivos lógicos.</a:t>
            </a:r>
          </a:p>
          <a:p>
            <a:pPr>
              <a:buNone/>
            </a:pPr>
            <a:br>
              <a:rPr lang="es-ES" sz="1400" dirty="0"/>
            </a:br>
            <a:endParaRPr lang="es-ES" sz="1400" dirty="0"/>
          </a:p>
          <a:p>
            <a:endParaRPr lang="es-ES" sz="1400" dirty="0"/>
          </a:p>
        </p:txBody>
      </p:sp>
      <p:pic>
        <p:nvPicPr>
          <p:cNvPr id="7" name="Graphic 6" descr="Error">
            <a:extLst>
              <a:ext uri="{FF2B5EF4-FFF2-40B4-BE49-F238E27FC236}">
                <a16:creationId xmlns:a16="http://schemas.microsoft.com/office/drawing/2014/main" id="{5521A516-B857-4ED0-B949-BA755277B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2087" y="1864635"/>
            <a:ext cx="3131821" cy="31318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BF2ABC8-4FD6-4B60-92A7-BB3BEE3C1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8096" y="585216"/>
            <a:ext cx="6013704" cy="1499616"/>
          </a:xfrm>
        </p:spPr>
        <p:txBody>
          <a:bodyPr>
            <a:normAutofit/>
          </a:bodyPr>
          <a:lstStyle/>
          <a:p>
            <a:r>
              <a:rPr lang="es-ES"/>
              <a:t>Consejos para vencer  el miedo a exponer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D479D3-536C-4161-A6F8-813D30719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8096" y="2286000"/>
            <a:ext cx="6013703" cy="4023360"/>
          </a:xfrm>
        </p:spPr>
        <p:txBody>
          <a:bodyPr>
            <a:normAutofit lnSpcReduction="10000"/>
          </a:bodyPr>
          <a:lstStyle/>
          <a:p>
            <a:r>
              <a:rPr lang="es-ES" sz="1600" dirty="0"/>
              <a:t>No debemos ser excesivamente críticos con nosotros mismos.</a:t>
            </a:r>
          </a:p>
          <a:p>
            <a:r>
              <a:rPr lang="es-ES" sz="1600" dirty="0"/>
              <a:t>Posiblemente, la mejor manera de vencer el miedo es con una </a:t>
            </a:r>
            <a:r>
              <a:rPr lang="es-ES" sz="1600" b="1" dirty="0"/>
              <a:t>preparación adecuada</a:t>
            </a:r>
            <a:r>
              <a:rPr lang="es-ES" sz="1600" dirty="0"/>
              <a:t>. </a:t>
            </a:r>
          </a:p>
          <a:p>
            <a:pPr lvl="1"/>
            <a:r>
              <a:rPr lang="es-ES" dirty="0"/>
              <a:t>Es muy aconsejable </a:t>
            </a:r>
            <a:r>
              <a:rPr lang="es-ES" b="1" dirty="0"/>
              <a:t>trabajar la intervención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Cuando se domina el tema de la exposición, las posibilidades de cometer fallos se reducen notablemente, lo cual </a:t>
            </a:r>
            <a:r>
              <a:rPr lang="es-ES" b="1" dirty="0"/>
              <a:t>genera confianza </a:t>
            </a:r>
            <a:r>
              <a:rPr lang="es-ES" dirty="0"/>
              <a:t>y </a:t>
            </a:r>
            <a:r>
              <a:rPr lang="es-ES" b="1" dirty="0"/>
              <a:t>disminuye el nivel de ansiedad</a:t>
            </a:r>
            <a:r>
              <a:rPr lang="es-ES" dirty="0"/>
              <a:t>.</a:t>
            </a:r>
          </a:p>
          <a:p>
            <a:r>
              <a:rPr lang="es-ES" sz="1600" dirty="0"/>
              <a:t>Suele resultar muy útil mantener una mentalidad positiva antes y durante la intervención.</a:t>
            </a:r>
          </a:p>
          <a:p>
            <a:r>
              <a:rPr lang="es-ES" sz="1600" dirty="0"/>
              <a:t>En la mayoría de los casos, es </a:t>
            </a:r>
            <a:r>
              <a:rPr lang="es-ES" sz="1600" b="1" dirty="0"/>
              <a:t>una cuestión de práctica</a:t>
            </a:r>
            <a:r>
              <a:rPr lang="es-ES" sz="1600" dirty="0"/>
              <a:t>. </a:t>
            </a:r>
          </a:p>
          <a:p>
            <a:pPr lvl="1"/>
            <a:r>
              <a:rPr lang="es-ES" dirty="0"/>
              <a:t>Muy aconsejable no dejar pasar cualquier oportunidad de hablar en público.</a:t>
            </a:r>
          </a:p>
          <a:p>
            <a:br>
              <a:rPr lang="es-ES" sz="1600" dirty="0"/>
            </a:br>
            <a:br>
              <a:rPr lang="es-ES" sz="1600" dirty="0"/>
            </a:br>
            <a:endParaRPr lang="es-ES" sz="1600" dirty="0"/>
          </a:p>
          <a:p>
            <a:endParaRPr lang="es-E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325601"/>
            <a:ext cx="171519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4394539"/>
            <a:ext cx="171519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9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">
            <a:extLst>
              <a:ext uri="{FF2B5EF4-FFF2-40B4-BE49-F238E27FC236}">
                <a16:creationId xmlns:a16="http://schemas.microsoft.com/office/drawing/2014/main" id="{D59876C1-9656-4C94-856C-1F83ECF75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82E0D7-37D0-4C31-B2DA-233C8F10C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59" y="321732"/>
            <a:ext cx="6823143" cy="61489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8096" y="585216"/>
            <a:ext cx="6051821" cy="149961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Pasos en la preparación…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D3A364-FD48-4C42-B623-DAD0C3ED6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8096" y="2286000"/>
            <a:ext cx="6055614" cy="3862971"/>
          </a:xfrm>
        </p:spPr>
        <p:txBody>
          <a:bodyPr>
            <a:normAutofit/>
          </a:bodyPr>
          <a:lstStyle/>
          <a:p>
            <a:r>
              <a:rPr lang="es-ES" sz="1200" dirty="0"/>
              <a:t>Es conveniente escribir unos días antes de la exposición un esquema que recoja los aspectos más importantes que se van a tratar y desarrollarlo.</a:t>
            </a:r>
          </a:p>
          <a:p>
            <a:pPr lvl="1"/>
            <a:endParaRPr lang="es-ES" sz="1200" dirty="0"/>
          </a:p>
          <a:p>
            <a:pPr marL="128016" lvl="1" indent="0">
              <a:buNone/>
            </a:pPr>
            <a:r>
              <a:rPr lang="es-ES" sz="1200" dirty="0"/>
              <a:t>Preparar todo el material de apoyo que se va a utilizar</a:t>
            </a:r>
          </a:p>
          <a:p>
            <a:r>
              <a:rPr lang="es-ES" sz="1200" dirty="0"/>
              <a:t>Es importante preparar en profundidad el discurso en todos sus aspectos con antelación:</a:t>
            </a:r>
          </a:p>
          <a:p>
            <a:pPr lvl="1"/>
            <a:r>
              <a:rPr lang="es-ES" sz="1200" dirty="0"/>
              <a:t>selección del tema a tratar y los objetivos que se persiguen</a:t>
            </a:r>
          </a:p>
          <a:p>
            <a:pPr lvl="1"/>
            <a:r>
              <a:rPr lang="es-ES" sz="1200" dirty="0"/>
              <a:t>recoger toda la información acerca del tema</a:t>
            </a:r>
          </a:p>
          <a:p>
            <a:pPr lvl="1"/>
            <a:r>
              <a:rPr lang="es-ES" sz="1200" dirty="0"/>
              <a:t>organizar adecuadamente las ideas:</a:t>
            </a:r>
          </a:p>
          <a:p>
            <a:pPr lvl="2"/>
            <a:r>
              <a:rPr lang="es-ES" dirty="0"/>
              <a:t>De problema o solución</a:t>
            </a:r>
          </a:p>
          <a:p>
            <a:pPr lvl="2"/>
            <a:r>
              <a:rPr lang="es-ES" dirty="0"/>
              <a:t>De causas a efectos</a:t>
            </a:r>
          </a:p>
          <a:p>
            <a:pPr lvl="2"/>
            <a:r>
              <a:rPr lang="es-ES" dirty="0"/>
              <a:t>Por contraste</a:t>
            </a:r>
          </a:p>
          <a:p>
            <a:pPr lvl="2"/>
            <a:r>
              <a:rPr lang="es-ES" dirty="0"/>
              <a:t>Por combinación de varios estilos de ordenamiento</a:t>
            </a:r>
          </a:p>
          <a:p>
            <a:r>
              <a:rPr lang="es-ES" sz="1200" dirty="0"/>
              <a:t>Con las primeras palabras se pretende captar la atención de los oyentes y despertar su interés.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F40211-4307-4706-AE59-83AC153FB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325601"/>
            <a:ext cx="1715190" cy="6145103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1280" y="1196752"/>
            <a:ext cx="7837144" cy="760189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Pasos en la preparación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62880" y="1999381"/>
            <a:ext cx="8229600" cy="4525963"/>
          </a:xfrm>
        </p:spPr>
        <p:txBody>
          <a:bodyPr>
            <a:noAutofit/>
          </a:bodyPr>
          <a:lstStyle/>
          <a:p>
            <a:pPr marL="0" lvl="1" indent="0" algn="just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s-ES" sz="1800" b="1" dirty="0"/>
              <a:t>Lo principal eres tú y tu mensaje.</a:t>
            </a:r>
          </a:p>
          <a:p>
            <a:pPr marL="0" indent="0" algn="just">
              <a:buNone/>
            </a:pPr>
            <a:r>
              <a:rPr lang="es-ES" sz="1800" b="1" dirty="0"/>
              <a:t>Sencillez: Utiliza el contraste de colores, imágenes y gráficos</a:t>
            </a:r>
          </a:p>
          <a:p>
            <a:pPr lvl="1" algn="just"/>
            <a:r>
              <a:rPr lang="es-ES" sz="1800" dirty="0"/>
              <a:t>Las presentaciones más eficaces son aquellas con gráficos sencillos y fáciles de comprender con no más de 5 líneas de texto por diapositiva.</a:t>
            </a:r>
          </a:p>
          <a:p>
            <a:pPr marL="0" indent="0" algn="just">
              <a:buNone/>
            </a:pPr>
            <a:r>
              <a:rPr lang="es-ES" sz="1800" b="1" dirty="0"/>
              <a:t>Evitar la lectura literal de diapositivas</a:t>
            </a:r>
          </a:p>
          <a:p>
            <a:pPr lvl="1" algn="just"/>
            <a:r>
              <a:rPr lang="es-ES" sz="1800" dirty="0"/>
              <a:t>Deja un tiempo para que los presentes lean el texto y a continuación expón alguna observación que pueda ampliar su contenido.</a:t>
            </a:r>
          </a:p>
          <a:p>
            <a:pPr marL="0" indent="0" algn="just">
              <a:buNone/>
            </a:pPr>
            <a:r>
              <a:rPr lang="es-ES" sz="1800" b="1" dirty="0"/>
              <a:t>Distribuye las notas e informes al final de la presentación</a:t>
            </a:r>
          </a:p>
          <a:p>
            <a:pPr marL="0" indent="0" algn="just">
              <a:buNone/>
            </a:pPr>
            <a:r>
              <a:rPr lang="es-ES" sz="1800" b="1" dirty="0"/>
              <a:t>No dudes en realizar modificaciones antes de exponer</a:t>
            </a:r>
          </a:p>
          <a:p>
            <a:pPr marL="0" indent="0" algn="just">
              <a:buNone/>
            </a:pPr>
            <a:r>
              <a:rPr lang="es-ES" sz="1800" b="1" dirty="0"/>
              <a:t>Prepara la conclusión. El final del discurso es fundamental, es la fase en la que se pide al oyente que reflexione sobre lo que se ha expuesto o que se haga algo al respecto. </a:t>
            </a:r>
          </a:p>
          <a:p>
            <a:pPr marL="0" indent="0" algn="just">
              <a:buNone/>
            </a:pPr>
            <a:r>
              <a:rPr lang="es-ES" sz="1800" b="1" dirty="0"/>
              <a:t>Al final, posibilita un turno de preguntas</a:t>
            </a:r>
          </a:p>
          <a:p>
            <a:pPr lvl="1" algn="just"/>
            <a:endParaRPr lang="es-ES" sz="1800" dirty="0"/>
          </a:p>
          <a:p>
            <a:pPr lvl="1" algn="just"/>
            <a:endParaRPr lang="es-ES" sz="1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FFE27-C8B3-4D11-A19E-B82B81087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1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8096" y="459317"/>
            <a:ext cx="3291840" cy="1749552"/>
          </a:xfrm>
        </p:spPr>
        <p:txBody>
          <a:bodyPr>
            <a:normAutofit/>
          </a:bodyPr>
          <a:lstStyle/>
          <a:p>
            <a:r>
              <a:rPr lang="es-ES" sz="3800"/>
              <a:t>…Pasos en la preparación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2FB2D-0639-41A5-BE02-A5CEA697B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8096" y="2286000"/>
            <a:ext cx="3291840" cy="3931920"/>
          </a:xfrm>
        </p:spPr>
        <p:txBody>
          <a:bodyPr>
            <a:normAutofit/>
          </a:bodyPr>
          <a:lstStyle/>
          <a:p>
            <a:r>
              <a:rPr lang="es-ES" sz="1400" dirty="0"/>
              <a:t>Conviene preparar las respuestas a las posibles cuestiones que pueda tener el auditorio.</a:t>
            </a:r>
          </a:p>
          <a:p>
            <a:r>
              <a:rPr lang="es-ES" sz="1400" dirty="0"/>
              <a:t>Es recomendable ensayar la conferencia varias veces. </a:t>
            </a:r>
          </a:p>
          <a:p>
            <a:pPr lvl="1"/>
            <a:r>
              <a:rPr lang="es-ES" sz="1400" dirty="0"/>
              <a:t>De esta forma se conseguirá una mayor fluidez verbal y se ejercitará la voz para conseguir que esta sea firme y sonora.</a:t>
            </a:r>
          </a:p>
          <a:p>
            <a:r>
              <a:rPr lang="es-ES" sz="1400" dirty="0"/>
              <a:t>No se debe memorizar la charla ya que le quitará toda la espontaneidad y naturalidad. </a:t>
            </a:r>
          </a:p>
        </p:txBody>
      </p:sp>
      <p:pic>
        <p:nvPicPr>
          <p:cNvPr id="7" name="Graphic 6" descr="Reloj despertador">
            <a:extLst>
              <a:ext uri="{FF2B5EF4-FFF2-40B4-BE49-F238E27FC236}">
                <a16:creationId xmlns:a16="http://schemas.microsoft.com/office/drawing/2014/main" id="{6D865C2C-DE57-4514-BBD1-2951D14A3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2087" y="1864635"/>
            <a:ext cx="3131821" cy="313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rPr lang="es-ES"/>
              <a:t>La atención y la persuasión…</a:t>
            </a:r>
          </a:p>
        </p:txBody>
      </p:sp>
      <p:pic>
        <p:nvPicPr>
          <p:cNvPr id="7" name="Graphic 6" descr="Huella digital">
            <a:extLst>
              <a:ext uri="{FF2B5EF4-FFF2-40B4-BE49-F238E27FC236}">
                <a16:creationId xmlns:a16="http://schemas.microsoft.com/office/drawing/2014/main" id="{1FD810D4-78A2-4C7E-8FCB-D9E7964EE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095" y="2754624"/>
            <a:ext cx="2711704" cy="2711704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797709" y="2286000"/>
            <a:ext cx="4260441" cy="4023360"/>
          </a:xfrm>
        </p:spPr>
        <p:txBody>
          <a:bodyPr>
            <a:normAutofit/>
          </a:bodyPr>
          <a:lstStyle/>
          <a:p>
            <a:r>
              <a:rPr lang="es-ES"/>
              <a:t>Para captar la atención del público debemos tener en cuenta una serie de factores:</a:t>
            </a:r>
          </a:p>
          <a:p>
            <a:pPr lvl="2"/>
            <a:r>
              <a:rPr lang="es-ES" dirty="0"/>
              <a:t>Es importante saludar al auditorio desde el primer momento, estableciendo contacto visual y agradecer de forma sincera su presencia.</a:t>
            </a:r>
          </a:p>
          <a:p>
            <a:pPr lvl="2"/>
            <a:r>
              <a:rPr lang="es-ES" dirty="0"/>
              <a:t>Mostrar una imagen amable, tanto en el lenguaje corporal como en el tono de la voz</a:t>
            </a:r>
          </a:p>
          <a:p>
            <a:pPr lvl="2"/>
            <a:r>
              <a:rPr lang="es-ES" dirty="0"/>
              <a:t>Mirar al público. El contacto visual es fundamental para mantener el hilo conductivo de la exposición.</a:t>
            </a:r>
          </a:p>
          <a:p>
            <a:pPr lvl="2"/>
            <a:r>
              <a:rPr lang="es-ES" dirty="0"/>
              <a:t>También se puede dar la oportunidad al público de participar en la exposición.</a:t>
            </a:r>
          </a:p>
          <a:p>
            <a:pPr lvl="2"/>
            <a:r>
              <a:rPr lang="es-ES" dirty="0"/>
              <a:t>El orador deberá estar atento a las reacciones del auditorio, tratando de detectar indicios de pérdidas de atención (mirar al reloj, hablar con un compañero, leer un folleto).</a:t>
            </a:r>
          </a:p>
          <a:p>
            <a:pPr lvl="2"/>
            <a:r>
              <a:rPr lang="es-ES" dirty="0"/>
              <a:t>Si se observan signos de desatención, es aconsejable cambiar el tono de la voz, enfatizar, comentar alguna anécdota curiosa, emplear el humor, …</a:t>
            </a:r>
          </a:p>
          <a:p>
            <a:pPr marL="329184" lvl="1" indent="0">
              <a:buNone/>
            </a:pPr>
            <a:endParaRPr lang="es-E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C471EA8-39FB-4BEB-8C73-631D6079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2"/>
            <a:ext cx="3052451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2529" y="640080"/>
            <a:ext cx="2572391" cy="5613236"/>
          </a:xfrm>
        </p:spPr>
        <p:txBody>
          <a:bodyPr anchor="ctr">
            <a:normAutofit/>
          </a:bodyPr>
          <a:lstStyle/>
          <a:p>
            <a:r>
              <a:rPr lang="es-ES" sz="4100">
                <a:solidFill>
                  <a:srgbClr val="FFFFFF"/>
                </a:solidFill>
              </a:rPr>
              <a:t>La voz y el lenguaje corporal…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84980" y="640080"/>
            <a:ext cx="5618987" cy="4517112"/>
          </a:xfrm>
        </p:spPr>
        <p:txBody>
          <a:bodyPr>
            <a:normAutofit fontScale="92500"/>
          </a:bodyPr>
          <a:lstStyle/>
          <a:p>
            <a:pPr lvl="1" algn="just"/>
            <a:r>
              <a:rPr lang="es-ES" sz="1400" dirty="0"/>
              <a:t>El Lenguaje Corporal es todo aquel conjunto de movimientos, gestos, actitudes que realizamos consciente o inconscientemente cuando nos comunicamos. </a:t>
            </a:r>
          </a:p>
          <a:p>
            <a:pPr lvl="1" algn="just"/>
            <a:r>
              <a:rPr lang="es-ES" sz="1400" dirty="0"/>
              <a:t>A través del lenguaje corporal, el orador transmite mensajes como:</a:t>
            </a:r>
          </a:p>
          <a:p>
            <a:pPr lvl="2" algn="just"/>
            <a:r>
              <a:rPr lang="es-ES" sz="1400" dirty="0"/>
              <a:t>nervios, timidez, seguridad, confianza, dominio, entusiasmo, vacilación, etc.  </a:t>
            </a:r>
          </a:p>
          <a:p>
            <a:pPr lvl="1" algn="just"/>
            <a:r>
              <a:rPr lang="es-ES" sz="1400" dirty="0"/>
              <a:t>Desde el primer momento en que se empieza la exposición, debemos utilizar el lenguaje corporal en sentido positivo:</a:t>
            </a:r>
          </a:p>
          <a:p>
            <a:pPr lvl="2" algn="just"/>
            <a:r>
              <a:rPr lang="es-ES" sz="1400" dirty="0"/>
              <a:t>Transmitir serenidad y espontaneidad evitando aquellos gestos, actitudes y movimientos que resulten exagerados.</a:t>
            </a:r>
          </a:p>
          <a:p>
            <a:pPr lvl="2" algn="just"/>
            <a:r>
              <a:rPr lang="es-ES" sz="1400" dirty="0"/>
              <a:t>Es conveniente no quedarse quieto o rígido ya que rompe la monotonía y ayuda a captar la atención del espectador. </a:t>
            </a:r>
          </a:p>
          <a:p>
            <a:pPr lvl="2" algn="just"/>
            <a:r>
              <a:rPr lang="es-ES" sz="1400" dirty="0"/>
              <a:t>La postura debe ser erguida y relajada. La posición en el escenario debe ser aquella que permita a todos los espectadores vernos con claridad.</a:t>
            </a:r>
          </a:p>
          <a:p>
            <a:pPr lvl="2" algn="just"/>
            <a:r>
              <a:rPr lang="es-ES" sz="1400" dirty="0"/>
              <a:t>Un factor muy importante que no conviene olvidar es establecer el contacto visual con el auditorio desde el primer momento. </a:t>
            </a:r>
          </a:p>
          <a:p>
            <a:pPr lvl="2" algn="just"/>
            <a:r>
              <a:rPr lang="es-ES" sz="1400" dirty="0"/>
              <a:t>Los gestos relajados del rostro ayudan notablemente a atraer la atención del público. Una sonrisa agradable siempre tiene un muy buen efecto. </a:t>
            </a:r>
          </a:p>
          <a:p>
            <a:pPr lvl="2" algn="just"/>
            <a:r>
              <a:rPr lang="es-ES" sz="1400" dirty="0"/>
              <a:t>Los movimientos de las manos deben estar cuidados, ni inmóviles ni en constante movimiento. Son útiles para enfatizar las ideas o conceptos cruciales que se están describiendo. </a:t>
            </a:r>
          </a:p>
          <a:p>
            <a:pPr algn="just"/>
            <a:endParaRPr lang="es-ES" sz="1400" dirty="0"/>
          </a:p>
        </p:txBody>
      </p:sp>
      <p:pic>
        <p:nvPicPr>
          <p:cNvPr id="7" name="Graphic 6" descr="Chat sólido">
            <a:extLst>
              <a:ext uri="{FF2B5EF4-FFF2-40B4-BE49-F238E27FC236}">
                <a16:creationId xmlns:a16="http://schemas.microsoft.com/office/drawing/2014/main" id="{9E0F3251-546A-4A6B-847C-4C23DADE5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6062" y="5013176"/>
            <a:ext cx="1685977" cy="168597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1201</Words>
  <Application>Microsoft Office PowerPoint</Application>
  <PresentationFormat>Presentación en pantalla (4:3)</PresentationFormat>
  <Paragraphs>84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Calibri</vt:lpstr>
      <vt:lpstr>Tw Cen MT</vt:lpstr>
      <vt:lpstr>Tw Cen MT Condensed</vt:lpstr>
      <vt:lpstr>Wingdings 3</vt:lpstr>
      <vt:lpstr>Integral</vt:lpstr>
      <vt:lpstr>Recomendaciones para hablar en público</vt:lpstr>
      <vt:lpstr>Hablar en público</vt:lpstr>
      <vt:lpstr> Miedo a exponer</vt:lpstr>
      <vt:lpstr>Consejos para vencer  el miedo a exponer</vt:lpstr>
      <vt:lpstr>Pasos en la preparación… </vt:lpstr>
      <vt:lpstr>Pasos en la preparación</vt:lpstr>
      <vt:lpstr>…Pasos en la preparación </vt:lpstr>
      <vt:lpstr>La atención y la persuasión…</vt:lpstr>
      <vt:lpstr>La voz y el lenguaje corporal…</vt:lpstr>
      <vt:lpstr>La voz y el lenguaje corporal…</vt:lpstr>
      <vt:lpstr>Técnicas para la excelencia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Recomendaciones para hablar en público</dc:title>
  <dc:creator>Estefanía Cortés Ancos</dc:creator>
  <cp:lastModifiedBy>Estefanía Cortés Ancos</cp:lastModifiedBy>
  <cp:revision>1</cp:revision>
  <dcterms:created xsi:type="dcterms:W3CDTF">2020-11-19T11:03:25Z</dcterms:created>
  <dcterms:modified xsi:type="dcterms:W3CDTF">2020-11-19T11:04:09Z</dcterms:modified>
</cp:coreProperties>
</file>