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A094B-791D-4DFA-BE21-6AD0E534A2EA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28AFA-5CBD-4D16-B107-22FB3224AC8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b="1" dirty="0" smtClean="0"/>
              <a:t>EL HARDWARE ES LO QUE PUEDES PATEAR Y EL SOFTWARE LO QUE PUEDES MALDECIR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b="1" smtClean="0"/>
              <a:t>EL HARDWARE ES LO QUE PUEDES PATEAR Y EL SOFTWARE LO QUE PUEDES MALDECIR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12CB-419D-40B5-BF1C-5454A5A4D82D}" type="datetimeFigureOut">
              <a:rPr lang="es-ES" smtClean="0"/>
              <a:pPr/>
              <a:t>14/01/2016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CF7B0-2ABF-4CCA-B4D6-4C61C92AE58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/>
            <a:r>
              <a:rPr lang="es-ES" dirty="0" smtClean="0"/>
              <a:t>Ejercicio 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eaLnBrk="1" hangingPunct="1"/>
            <a:r>
              <a:rPr lang="es-ES_tradnl" sz="1600" dirty="0" smtClean="0"/>
              <a:t>En una secuencia de envío de segmentos TCP, en la que las líneas horizontales deben representar tics de reloj, se sabe que: </a:t>
            </a:r>
            <a:endParaRPr lang="es-ES" sz="1600" dirty="0" smtClean="0"/>
          </a:p>
          <a:p>
            <a:pPr lvl="1" eaLnBrk="1" hangingPunct="1"/>
            <a:r>
              <a:rPr lang="es-ES_tradnl" sz="1100" dirty="0" smtClean="0"/>
              <a:t>A desea enviar a B la cadena de caracteres: </a:t>
            </a:r>
          </a:p>
          <a:p>
            <a:pPr lvl="1" eaLnBrk="1" hangingPunct="1">
              <a:buFontTx/>
              <a:buNone/>
            </a:pPr>
            <a:r>
              <a:rPr lang="es-ES" sz="1400" dirty="0" smtClean="0"/>
              <a:t>El hardware es lo que puedes patear y el software lo que puedes maldecir</a:t>
            </a:r>
            <a:endParaRPr lang="es-ES" sz="600" dirty="0" smtClean="0"/>
          </a:p>
          <a:p>
            <a:pPr lvl="1" eaLnBrk="1" hangingPunct="1"/>
            <a:r>
              <a:rPr lang="es-ES_tradnl" sz="1100" dirty="0" smtClean="0"/>
              <a:t>B no tiene datos que enviar a </a:t>
            </a:r>
            <a:r>
              <a:rPr lang="es-ES_tradnl" sz="1100" dirty="0" err="1" smtClean="0"/>
              <a:t>A</a:t>
            </a:r>
            <a:r>
              <a:rPr lang="es-ES_tradnl" sz="1100" dirty="0" smtClean="0"/>
              <a:t>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A usa un tamaño máximo de datos en cada segmento (en relación al MSS) de  9 caracteres (1 byte por carácter).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B tiene un tamaño de </a:t>
            </a:r>
            <a:r>
              <a:rPr lang="es-ES_tradnl" sz="1100" b="1" dirty="0" smtClean="0"/>
              <a:t>ventana inicial de 27 bytes</a:t>
            </a:r>
            <a:r>
              <a:rPr lang="es-ES_tradnl" sz="1100" dirty="0" smtClean="0"/>
              <a:t>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El número de secuencia inicial de A es el 1000 y el de B el 2000.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Tanto A como B sólo transmiten segmentos al principio del tic de reloj.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Todos los segmentos tardan en llegar al destino medio tic de reloj, si no se pierden.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A tiene un plazo para retransmitir segmentos de 4 tics de reloj.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A enviará segmentos con datos siempre que pueda.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B enviará un asentimiento cada vez que reciba un segmento de A.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Suponer que </a:t>
            </a:r>
            <a:r>
              <a:rPr lang="es-ES_tradnl" sz="1100" b="1" dirty="0" smtClean="0"/>
              <a:t>se pierde el segundo segmento de datos de A </a:t>
            </a:r>
            <a:r>
              <a:rPr lang="es-ES_tradnl" sz="1100" b="1" dirty="0" err="1" smtClean="0"/>
              <a:t>a</a:t>
            </a:r>
            <a:r>
              <a:rPr lang="es-ES_tradnl" sz="1100" b="1" dirty="0" smtClean="0"/>
              <a:t> B</a:t>
            </a:r>
            <a:r>
              <a:rPr lang="es-ES_tradnl" sz="1100" dirty="0" smtClean="0"/>
              <a:t> y que ya no a se pierde ninguno más.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El método utilizado para la recuperación de errores es: </a:t>
            </a:r>
            <a:r>
              <a:rPr lang="es-ES_tradnl" sz="1100" b="1" dirty="0" smtClean="0"/>
              <a:t>RECHAZO SELECTIVO</a:t>
            </a:r>
            <a:r>
              <a:rPr lang="es-ES_tradnl" sz="1100" dirty="0" smtClean="0"/>
              <a:t>.</a:t>
            </a:r>
            <a:endParaRPr lang="es-ES" sz="1100" dirty="0" smtClean="0"/>
          </a:p>
          <a:p>
            <a:pPr lvl="1" eaLnBrk="1" hangingPunct="1"/>
            <a:r>
              <a:rPr lang="es-ES_tradnl" sz="1100" dirty="0" smtClean="0"/>
              <a:t>La </a:t>
            </a:r>
            <a:r>
              <a:rPr lang="es-ES_tradnl" sz="1100" b="1" dirty="0" smtClean="0"/>
              <a:t>aplicación lee</a:t>
            </a:r>
            <a:r>
              <a:rPr lang="es-ES_tradnl" sz="1100" dirty="0" smtClean="0"/>
              <a:t> datos del buffer del RX </a:t>
            </a:r>
            <a:r>
              <a:rPr lang="es-ES_tradnl" sz="1100" b="1" dirty="0" smtClean="0"/>
              <a:t>cuando</a:t>
            </a:r>
            <a:r>
              <a:rPr lang="es-ES_tradnl" sz="1100" dirty="0" smtClean="0"/>
              <a:t> éste </a:t>
            </a:r>
            <a:r>
              <a:rPr lang="es-ES_tradnl" sz="1100" b="1" dirty="0" smtClean="0"/>
              <a:t>tiene ocupado más de la mitad de su capacidad</a:t>
            </a:r>
            <a:r>
              <a:rPr lang="es-ES_tradnl" sz="1100" dirty="0" smtClean="0"/>
              <a:t>, liberando espacio de la ventana de recepción de B. </a:t>
            </a:r>
            <a:endParaRPr lang="es-ES" sz="1100" dirty="0" smtClean="0"/>
          </a:p>
          <a:p>
            <a:pPr eaLnBrk="1" hangingPunct="1"/>
            <a:r>
              <a:rPr lang="es-ES_tradnl" sz="1600" dirty="0" smtClean="0"/>
              <a:t>Dibuja cómo se llevaría a cabo la transmisión TCP, incluyendo el establecimiento y el cierre de la conexión.</a:t>
            </a:r>
          </a:p>
          <a:p>
            <a:pPr eaLnBrk="1" hangingPunct="1"/>
            <a:r>
              <a:rPr lang="es-ES_tradnl" sz="1400" u="sng" dirty="0" smtClean="0"/>
              <a:t>Nota</a:t>
            </a:r>
            <a:r>
              <a:rPr lang="es-ES_tradnl" sz="1400" dirty="0" smtClean="0"/>
              <a:t>: suponer que los segmentos de acuse de recibo “puros” (no </a:t>
            </a:r>
            <a:r>
              <a:rPr lang="es-ES_tradnl" sz="1400" dirty="0" err="1" smtClean="0"/>
              <a:t>piggybacking</a:t>
            </a:r>
            <a:r>
              <a:rPr lang="es-ES_tradnl" sz="1400" dirty="0" smtClean="0"/>
              <a:t>) no gastan números de secuencia, mientras que los segmentos involucrados en el inicio y cierre de la conexión (que tengan activado el bit SYN o el bit FIN) gastan 1 número de secuencia.</a:t>
            </a:r>
            <a:endParaRPr lang="es-ES" sz="1400" dirty="0" smtClean="0"/>
          </a:p>
          <a:p>
            <a:pPr algn="just">
              <a:lnSpc>
                <a:spcPct val="80000"/>
              </a:lnSpc>
              <a:spcBef>
                <a:spcPct val="0"/>
              </a:spcBef>
            </a:pPr>
            <a:endParaRPr lang="es-ES" sz="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2195513" y="188913"/>
          <a:ext cx="4975225" cy="2590800"/>
        </p:xfrm>
        <a:graphic>
          <a:graphicData uri="http://schemas.openxmlformats.org/drawingml/2006/table">
            <a:tbl>
              <a:tblPr/>
              <a:tblGrid>
                <a:gridCol w="4975225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6" name="Line 58"/>
          <p:cNvSpPr>
            <a:spLocks noChangeShapeType="1"/>
          </p:cNvSpPr>
          <p:nvPr/>
        </p:nvSpPr>
        <p:spPr bwMode="auto">
          <a:xfrm>
            <a:off x="2179638" y="692150"/>
            <a:ext cx="4822825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5377" name="Line 59"/>
          <p:cNvSpPr>
            <a:spLocks noChangeShapeType="1"/>
          </p:cNvSpPr>
          <p:nvPr/>
        </p:nvSpPr>
        <p:spPr bwMode="auto">
          <a:xfrm>
            <a:off x="2205038" y="1773238"/>
            <a:ext cx="482600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5378" name="Line 60"/>
          <p:cNvSpPr>
            <a:spLocks noChangeShapeType="1"/>
          </p:cNvSpPr>
          <p:nvPr/>
        </p:nvSpPr>
        <p:spPr bwMode="auto">
          <a:xfrm flipH="1">
            <a:off x="2244725" y="1268413"/>
            <a:ext cx="4826000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5379" name="Text Box 63"/>
          <p:cNvSpPr txBox="1">
            <a:spLocks noChangeArrowheads="1"/>
          </p:cNvSpPr>
          <p:nvPr/>
        </p:nvSpPr>
        <p:spPr bwMode="auto">
          <a:xfrm>
            <a:off x="1652588" y="184150"/>
            <a:ext cx="3270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380" name="Text Box 64"/>
          <p:cNvSpPr txBox="1">
            <a:spLocks noChangeArrowheads="1"/>
          </p:cNvSpPr>
          <p:nvPr/>
        </p:nvSpPr>
        <p:spPr bwMode="auto">
          <a:xfrm>
            <a:off x="36513" y="763588"/>
            <a:ext cx="16702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NS=1000, SYN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(</a:t>
            </a:r>
            <a:r>
              <a:rPr lang="es-ES" sz="1400" b="1" dirty="0" smtClean="0">
                <a:solidFill>
                  <a:schemeClr val="accent2"/>
                </a:solidFill>
              </a:rPr>
              <a:t>MSS, RECH. SELEC.)</a:t>
            </a:r>
            <a:endParaRPr lang="es-ES" sz="1400" b="1" dirty="0">
              <a:solidFill>
                <a:schemeClr val="accent2"/>
              </a:solidFill>
            </a:endParaRPr>
          </a:p>
        </p:txBody>
      </p:sp>
      <p:sp>
        <p:nvSpPr>
          <p:cNvPr id="15381" name="Text Box 65"/>
          <p:cNvSpPr txBox="1">
            <a:spLocks noChangeArrowheads="1"/>
          </p:cNvSpPr>
          <p:nvPr/>
        </p:nvSpPr>
        <p:spPr bwMode="auto">
          <a:xfrm>
            <a:off x="11113" y="1831975"/>
            <a:ext cx="2035175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>
                <a:solidFill>
                  <a:schemeClr val="accent2"/>
                </a:solidFill>
              </a:rPr>
              <a:t>NS=1001, NACK 2001,ACK</a:t>
            </a:r>
          </a:p>
          <a:p>
            <a:endParaRPr lang="es-ES" sz="1400" b="1">
              <a:solidFill>
                <a:schemeClr val="accent2"/>
              </a:solidFill>
            </a:endParaRPr>
          </a:p>
        </p:txBody>
      </p:sp>
      <p:sp>
        <p:nvSpPr>
          <p:cNvPr id="15382" name="Text Box 76"/>
          <p:cNvSpPr txBox="1">
            <a:spLocks noChangeArrowheads="1"/>
          </p:cNvSpPr>
          <p:nvPr/>
        </p:nvSpPr>
        <p:spPr bwMode="auto">
          <a:xfrm>
            <a:off x="7170738" y="188913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20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383" name="Text Box 77"/>
          <p:cNvSpPr txBox="1">
            <a:spLocks noChangeArrowheads="1"/>
          </p:cNvSpPr>
          <p:nvPr/>
        </p:nvSpPr>
        <p:spPr bwMode="auto">
          <a:xfrm>
            <a:off x="7273925" y="1125538"/>
            <a:ext cx="167020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990000"/>
                </a:solidFill>
              </a:rPr>
              <a:t>NS=2000, SYN, ACK</a:t>
            </a:r>
          </a:p>
          <a:p>
            <a:r>
              <a:rPr lang="es-ES" sz="1400" b="1" dirty="0">
                <a:solidFill>
                  <a:srgbClr val="990000"/>
                </a:solidFill>
              </a:rPr>
              <a:t>NACK=1001 W=27</a:t>
            </a:r>
          </a:p>
          <a:p>
            <a:r>
              <a:rPr lang="es-ES" sz="1400" b="1" dirty="0">
                <a:solidFill>
                  <a:srgbClr val="990000"/>
                </a:solidFill>
              </a:rPr>
              <a:t>(</a:t>
            </a:r>
            <a:r>
              <a:rPr lang="es-ES" sz="1400" b="1" dirty="0" smtClean="0">
                <a:solidFill>
                  <a:srgbClr val="990000"/>
                </a:solidFill>
              </a:rPr>
              <a:t>MSS, RECH. SELEC.)</a:t>
            </a:r>
            <a:endParaRPr lang="es-ES" sz="1400" b="1" dirty="0">
              <a:solidFill>
                <a:srgbClr val="990000"/>
              </a:solidFill>
            </a:endParaRPr>
          </a:p>
        </p:txBody>
      </p:sp>
      <p:sp>
        <p:nvSpPr>
          <p:cNvPr id="15384" name="Text Box 116"/>
          <p:cNvSpPr txBox="1">
            <a:spLocks noChangeArrowheads="1"/>
          </p:cNvSpPr>
          <p:nvPr/>
        </p:nvSpPr>
        <p:spPr bwMode="auto">
          <a:xfrm>
            <a:off x="468313" y="3860800"/>
            <a:ext cx="84248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>
                <a:solidFill>
                  <a:schemeClr val="tx1"/>
                </a:solidFill>
              </a:rPr>
              <a:t>ESTABLECIDA LA CONEXIÓN POR “SALUDO DE TRES VÍAS”. </a:t>
            </a:r>
          </a:p>
          <a:p>
            <a:r>
              <a:rPr lang="es-ES" sz="1400" b="1">
                <a:solidFill>
                  <a:schemeClr val="tx1"/>
                </a:solidFill>
              </a:rPr>
              <a:t>A CONTINUACIÓN, FASE DE TRANSFERENCIA DE DATOS Y LIBERACIÓN DE LA CONEXIÓN…</a:t>
            </a:r>
          </a:p>
          <a:p>
            <a:endParaRPr lang="es-ES" sz="1400" b="1">
              <a:solidFill>
                <a:schemeClr val="tx1"/>
              </a:solidFill>
            </a:endParaRPr>
          </a:p>
        </p:txBody>
      </p: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7451725" y="1916113"/>
          <a:ext cx="1447800" cy="1905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126" name="Group 334"/>
          <p:cNvGraphicFramePr>
            <a:graphicFrameLocks noGrp="1"/>
          </p:cNvGraphicFramePr>
          <p:nvPr/>
        </p:nvGraphicFramePr>
        <p:xfrm>
          <a:off x="2195513" y="188913"/>
          <a:ext cx="4926012" cy="6217920"/>
        </p:xfrm>
        <a:graphic>
          <a:graphicData uri="http://schemas.openxmlformats.org/drawingml/2006/table">
            <a:tbl>
              <a:tblPr/>
              <a:tblGrid>
                <a:gridCol w="4926012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14" name="Line 130"/>
          <p:cNvSpPr>
            <a:spLocks noChangeShapeType="1"/>
          </p:cNvSpPr>
          <p:nvPr/>
        </p:nvSpPr>
        <p:spPr bwMode="auto">
          <a:xfrm>
            <a:off x="2268538" y="261938"/>
            <a:ext cx="4824412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15" name="Line 131"/>
          <p:cNvSpPr>
            <a:spLocks noChangeShapeType="1"/>
          </p:cNvSpPr>
          <p:nvPr/>
        </p:nvSpPr>
        <p:spPr bwMode="auto">
          <a:xfrm>
            <a:off x="2197100" y="765175"/>
            <a:ext cx="4103688" cy="21590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16" name="Line 132"/>
          <p:cNvSpPr>
            <a:spLocks noChangeShapeType="1"/>
          </p:cNvSpPr>
          <p:nvPr/>
        </p:nvSpPr>
        <p:spPr bwMode="auto">
          <a:xfrm>
            <a:off x="2195513" y="2781300"/>
            <a:ext cx="4824412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17" name="Line 133"/>
          <p:cNvSpPr>
            <a:spLocks noChangeShapeType="1"/>
          </p:cNvSpPr>
          <p:nvPr/>
        </p:nvSpPr>
        <p:spPr bwMode="auto">
          <a:xfrm>
            <a:off x="2195513" y="3860800"/>
            <a:ext cx="4824412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18" name="Line 134"/>
          <p:cNvSpPr>
            <a:spLocks noChangeShapeType="1"/>
          </p:cNvSpPr>
          <p:nvPr/>
        </p:nvSpPr>
        <p:spPr bwMode="auto">
          <a:xfrm>
            <a:off x="2195512" y="4365624"/>
            <a:ext cx="4968775" cy="287511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19" name="Line 136"/>
          <p:cNvSpPr>
            <a:spLocks noChangeShapeType="1"/>
          </p:cNvSpPr>
          <p:nvPr/>
        </p:nvSpPr>
        <p:spPr bwMode="auto">
          <a:xfrm flipH="1">
            <a:off x="2268538" y="692150"/>
            <a:ext cx="4824412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20" name="Line 137"/>
          <p:cNvSpPr>
            <a:spLocks noChangeShapeType="1"/>
          </p:cNvSpPr>
          <p:nvPr/>
        </p:nvSpPr>
        <p:spPr bwMode="auto">
          <a:xfrm flipH="1">
            <a:off x="2195513" y="3284538"/>
            <a:ext cx="4824412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22" name="Line 139"/>
          <p:cNvSpPr>
            <a:spLocks noChangeShapeType="1"/>
          </p:cNvSpPr>
          <p:nvPr/>
        </p:nvSpPr>
        <p:spPr bwMode="auto">
          <a:xfrm flipH="1">
            <a:off x="2195513" y="4364038"/>
            <a:ext cx="4824412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23" name="Text Box 140"/>
          <p:cNvSpPr txBox="1">
            <a:spLocks noChangeArrowheads="1"/>
          </p:cNvSpPr>
          <p:nvPr/>
        </p:nvSpPr>
        <p:spPr bwMode="auto">
          <a:xfrm>
            <a:off x="36513" y="260350"/>
            <a:ext cx="2255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>
                <a:solidFill>
                  <a:schemeClr val="accent2"/>
                </a:solidFill>
              </a:rPr>
              <a:t>NS=1001, ACK2001,ACK</a:t>
            </a:r>
          </a:p>
          <a:p>
            <a:r>
              <a:rPr lang="es-ES" sz="1400" b="1">
                <a:solidFill>
                  <a:schemeClr val="accent2"/>
                </a:solidFill>
              </a:rPr>
              <a:t>DATOS: EL HARDWA</a:t>
            </a:r>
          </a:p>
        </p:txBody>
      </p:sp>
      <p:sp>
        <p:nvSpPr>
          <p:cNvPr id="16424" name="Text Box 141"/>
          <p:cNvSpPr txBox="1">
            <a:spLocks noChangeArrowheads="1"/>
          </p:cNvSpPr>
          <p:nvPr/>
        </p:nvSpPr>
        <p:spPr bwMode="auto">
          <a:xfrm>
            <a:off x="-71438" y="2708275"/>
            <a:ext cx="1943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rgbClr val="00B050"/>
                </a:solidFill>
              </a:rPr>
              <a:t>NS=1010, ACK2001,ACK</a:t>
            </a:r>
          </a:p>
          <a:p>
            <a:r>
              <a:rPr lang="es-ES" sz="1400" b="1" dirty="0">
                <a:solidFill>
                  <a:srgbClr val="00B050"/>
                </a:solidFill>
              </a:rPr>
              <a:t>DATOS: RE ES LO_</a:t>
            </a:r>
          </a:p>
        </p:txBody>
      </p:sp>
      <p:sp>
        <p:nvSpPr>
          <p:cNvPr id="16425" name="Text Box 144"/>
          <p:cNvSpPr txBox="1">
            <a:spLocks noChangeArrowheads="1"/>
          </p:cNvSpPr>
          <p:nvPr/>
        </p:nvSpPr>
        <p:spPr bwMode="auto">
          <a:xfrm>
            <a:off x="7092950" y="115888"/>
            <a:ext cx="220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>
                <a:solidFill>
                  <a:srgbClr val="990000"/>
                </a:solidFill>
              </a:rPr>
              <a:t>NS=2001, NACK=1010,ACK,W=18</a:t>
            </a:r>
          </a:p>
        </p:txBody>
      </p:sp>
      <p:sp>
        <p:nvSpPr>
          <p:cNvPr id="16426" name="Text Box 165"/>
          <p:cNvSpPr txBox="1">
            <a:spLocks noChangeArrowheads="1"/>
          </p:cNvSpPr>
          <p:nvPr/>
        </p:nvSpPr>
        <p:spPr bwMode="auto">
          <a:xfrm>
            <a:off x="1043608" y="2348880"/>
            <a:ext cx="10146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Expira </a:t>
            </a:r>
            <a:r>
              <a:rPr lang="es-ES" sz="1400" dirty="0" err="1">
                <a:solidFill>
                  <a:schemeClr val="tx1"/>
                </a:solidFill>
              </a:rPr>
              <a:t>Trx</a:t>
            </a:r>
            <a:r>
              <a:rPr lang="es-E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259" name="Text Box 177"/>
          <p:cNvSpPr txBox="1">
            <a:spLocks noChangeArrowheads="1"/>
          </p:cNvSpPr>
          <p:nvPr/>
        </p:nvSpPr>
        <p:spPr bwMode="auto">
          <a:xfrm>
            <a:off x="7085013" y="3141663"/>
            <a:ext cx="1447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050" dirty="0">
                <a:solidFill>
                  <a:schemeClr val="tx1"/>
                </a:solidFill>
              </a:rPr>
              <a:t>LA  APLICACIÓN LEE</a:t>
            </a:r>
          </a:p>
        </p:txBody>
      </p:sp>
      <p:sp>
        <p:nvSpPr>
          <p:cNvPr id="16428" name="AutoShape 215"/>
          <p:cNvSpPr>
            <a:spLocks/>
          </p:cNvSpPr>
          <p:nvPr/>
        </p:nvSpPr>
        <p:spPr bwMode="auto">
          <a:xfrm>
            <a:off x="2051050" y="692150"/>
            <a:ext cx="128588" cy="2089150"/>
          </a:xfrm>
          <a:prstGeom prst="leftBrace">
            <a:avLst>
              <a:gd name="adj1" fmla="val 135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6429" name="Text Box 271"/>
          <p:cNvSpPr txBox="1">
            <a:spLocks noChangeArrowheads="1"/>
          </p:cNvSpPr>
          <p:nvPr/>
        </p:nvSpPr>
        <p:spPr bwMode="auto">
          <a:xfrm>
            <a:off x="-7938" y="750888"/>
            <a:ext cx="2255838" cy="523875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>
                <a:solidFill>
                  <a:schemeClr val="accent2"/>
                </a:solidFill>
              </a:rPr>
              <a:t>NS=1010, ACK2001,ACK</a:t>
            </a:r>
          </a:p>
          <a:p>
            <a:r>
              <a:rPr lang="es-ES" sz="1400" b="1">
                <a:solidFill>
                  <a:schemeClr val="accent2"/>
                </a:solidFill>
              </a:rPr>
              <a:t>DATOS: RE ES LO_</a:t>
            </a:r>
          </a:p>
        </p:txBody>
      </p:sp>
      <p:sp>
        <p:nvSpPr>
          <p:cNvPr id="16430" name="Text Box 272"/>
          <p:cNvSpPr txBox="1">
            <a:spLocks noChangeArrowheads="1"/>
          </p:cNvSpPr>
          <p:nvPr/>
        </p:nvSpPr>
        <p:spPr bwMode="auto">
          <a:xfrm>
            <a:off x="4716016" y="902047"/>
            <a:ext cx="1282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800" dirty="0">
                <a:solidFill>
                  <a:srgbClr val="00B050"/>
                </a:solidFill>
              </a:rPr>
              <a:t>SE PIERDE…</a:t>
            </a:r>
          </a:p>
        </p:txBody>
      </p:sp>
      <p:sp>
        <p:nvSpPr>
          <p:cNvPr id="16431" name="Text Box 292"/>
          <p:cNvSpPr txBox="1">
            <a:spLocks noChangeArrowheads="1"/>
          </p:cNvSpPr>
          <p:nvPr/>
        </p:nvSpPr>
        <p:spPr bwMode="auto">
          <a:xfrm>
            <a:off x="3857625" y="3262313"/>
            <a:ext cx="220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 dirty="0">
                <a:solidFill>
                  <a:srgbClr val="990000"/>
                </a:solidFill>
              </a:rPr>
              <a:t>NS=2001, </a:t>
            </a:r>
            <a:r>
              <a:rPr lang="es-ES" sz="1400" b="1" dirty="0" smtClean="0">
                <a:solidFill>
                  <a:srgbClr val="990000"/>
                </a:solidFill>
              </a:rPr>
              <a:t>NACK=1028,ACK,W=27</a:t>
            </a:r>
            <a:endParaRPr lang="es-ES" sz="1400" b="1" dirty="0">
              <a:solidFill>
                <a:srgbClr val="990000"/>
              </a:solidFill>
            </a:endParaRPr>
          </a:p>
        </p:txBody>
      </p:sp>
      <p:sp>
        <p:nvSpPr>
          <p:cNvPr id="16433" name="Line 295"/>
          <p:cNvSpPr>
            <a:spLocks noChangeShapeType="1"/>
          </p:cNvSpPr>
          <p:nvPr/>
        </p:nvSpPr>
        <p:spPr bwMode="auto">
          <a:xfrm flipH="1">
            <a:off x="2195513" y="4868863"/>
            <a:ext cx="4824412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34" name="Line 296"/>
          <p:cNvSpPr>
            <a:spLocks noChangeShapeType="1"/>
          </p:cNvSpPr>
          <p:nvPr/>
        </p:nvSpPr>
        <p:spPr bwMode="auto">
          <a:xfrm flipH="1">
            <a:off x="2195736" y="5373217"/>
            <a:ext cx="4896544" cy="28803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35" name="Text Box 313"/>
          <p:cNvSpPr txBox="1">
            <a:spLocks noChangeArrowheads="1"/>
          </p:cNvSpPr>
          <p:nvPr/>
        </p:nvSpPr>
        <p:spPr bwMode="auto">
          <a:xfrm>
            <a:off x="3635896" y="4941168"/>
            <a:ext cx="220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 dirty="0">
                <a:solidFill>
                  <a:srgbClr val="990000"/>
                </a:solidFill>
              </a:rPr>
              <a:t>NS=2001, </a:t>
            </a:r>
            <a:r>
              <a:rPr lang="es-ES" sz="1400" b="1" dirty="0" smtClean="0">
                <a:solidFill>
                  <a:srgbClr val="990000"/>
                </a:solidFill>
              </a:rPr>
              <a:t>NACK=1046,ACK,W=9</a:t>
            </a:r>
            <a:endParaRPr lang="es-ES" sz="1400" b="1" dirty="0">
              <a:solidFill>
                <a:srgbClr val="990000"/>
              </a:solidFill>
            </a:endParaRPr>
          </a:p>
        </p:txBody>
      </p:sp>
      <p:sp>
        <p:nvSpPr>
          <p:cNvPr id="16436" name="Text Box 314"/>
          <p:cNvSpPr txBox="1">
            <a:spLocks noChangeArrowheads="1"/>
          </p:cNvSpPr>
          <p:nvPr/>
        </p:nvSpPr>
        <p:spPr bwMode="auto">
          <a:xfrm>
            <a:off x="4672806" y="5425405"/>
            <a:ext cx="220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 dirty="0">
                <a:solidFill>
                  <a:srgbClr val="990000"/>
                </a:solidFill>
              </a:rPr>
              <a:t>NS=2001, NACK=1055,ACK,W=27</a:t>
            </a:r>
          </a:p>
        </p:txBody>
      </p:sp>
      <p:sp>
        <p:nvSpPr>
          <p:cNvPr id="16437" name="Text Box 315"/>
          <p:cNvSpPr txBox="1">
            <a:spLocks noChangeArrowheads="1"/>
          </p:cNvSpPr>
          <p:nvPr/>
        </p:nvSpPr>
        <p:spPr bwMode="auto">
          <a:xfrm>
            <a:off x="4960838" y="4417293"/>
            <a:ext cx="220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 dirty="0">
                <a:solidFill>
                  <a:srgbClr val="990000"/>
                </a:solidFill>
              </a:rPr>
              <a:t>NS=2001, </a:t>
            </a:r>
            <a:r>
              <a:rPr lang="es-ES" sz="1400" b="1" dirty="0" smtClean="0">
                <a:solidFill>
                  <a:srgbClr val="990000"/>
                </a:solidFill>
              </a:rPr>
              <a:t>NACK=1037,ACK,W=18</a:t>
            </a:r>
            <a:endParaRPr lang="es-ES" sz="1400" b="1" dirty="0">
              <a:solidFill>
                <a:srgbClr val="990000"/>
              </a:solidFill>
            </a:endParaRPr>
          </a:p>
        </p:txBody>
      </p:sp>
      <p:sp>
        <p:nvSpPr>
          <p:cNvPr id="16438" name="Text Box 316"/>
          <p:cNvSpPr txBox="1">
            <a:spLocks noChangeArrowheads="1"/>
          </p:cNvSpPr>
          <p:nvPr/>
        </p:nvSpPr>
        <p:spPr bwMode="auto">
          <a:xfrm>
            <a:off x="-36513" y="3716338"/>
            <a:ext cx="22415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NS=1028, ACK2001,ACK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DATO: S PATEAR_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16440" name="Text Box 202"/>
          <p:cNvSpPr txBox="1">
            <a:spLocks noChangeArrowheads="1"/>
          </p:cNvSpPr>
          <p:nvPr/>
        </p:nvSpPr>
        <p:spPr bwMode="auto">
          <a:xfrm>
            <a:off x="0" y="1341438"/>
            <a:ext cx="2241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>
                <a:solidFill>
                  <a:schemeClr val="accent2"/>
                </a:solidFill>
              </a:rPr>
              <a:t>NS=1019, ACK2001,ACK</a:t>
            </a:r>
          </a:p>
          <a:p>
            <a:r>
              <a:rPr lang="es-ES" sz="1400" b="1">
                <a:solidFill>
                  <a:schemeClr val="accent2"/>
                </a:solidFill>
              </a:rPr>
              <a:t>DATO: QUE PUEDE</a:t>
            </a:r>
            <a:endParaRPr lang="es-ES" b="1">
              <a:solidFill>
                <a:schemeClr val="accent2"/>
              </a:solidFill>
            </a:endParaRPr>
          </a:p>
        </p:txBody>
      </p:sp>
      <p:sp>
        <p:nvSpPr>
          <p:cNvPr id="16441" name="Line 132"/>
          <p:cNvSpPr>
            <a:spLocks noChangeShapeType="1"/>
          </p:cNvSpPr>
          <p:nvPr/>
        </p:nvSpPr>
        <p:spPr bwMode="auto">
          <a:xfrm>
            <a:off x="2268538" y="1268413"/>
            <a:ext cx="4824412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42" name="Line 137"/>
          <p:cNvSpPr>
            <a:spLocks noChangeShapeType="1"/>
          </p:cNvSpPr>
          <p:nvPr/>
        </p:nvSpPr>
        <p:spPr bwMode="auto">
          <a:xfrm flipH="1">
            <a:off x="2268538" y="1773238"/>
            <a:ext cx="4824412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43" name="Text Box 292"/>
          <p:cNvSpPr txBox="1">
            <a:spLocks noChangeArrowheads="1"/>
          </p:cNvSpPr>
          <p:nvPr/>
        </p:nvSpPr>
        <p:spPr bwMode="auto">
          <a:xfrm>
            <a:off x="4068763" y="1557338"/>
            <a:ext cx="2203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>
                <a:solidFill>
                  <a:srgbClr val="990000"/>
                </a:solidFill>
              </a:rPr>
              <a:t>NS=2001, </a:t>
            </a:r>
            <a:r>
              <a:rPr lang="es-ES" sz="1400" b="1" smtClean="0">
                <a:solidFill>
                  <a:srgbClr val="990000"/>
                </a:solidFill>
              </a:rPr>
              <a:t>NACK=1010,ACK,W=9</a:t>
            </a:r>
            <a:endParaRPr lang="es-ES" sz="1400" b="1">
              <a:solidFill>
                <a:srgbClr val="990000"/>
              </a:solidFill>
            </a:endParaRPr>
          </a:p>
        </p:txBody>
      </p:sp>
      <p:sp>
        <p:nvSpPr>
          <p:cNvPr id="16444" name="Text Box 177"/>
          <p:cNvSpPr txBox="1">
            <a:spLocks noChangeArrowheads="1"/>
          </p:cNvSpPr>
          <p:nvPr/>
        </p:nvSpPr>
        <p:spPr bwMode="auto">
          <a:xfrm>
            <a:off x="7092950" y="1628775"/>
            <a:ext cx="1274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dirty="0">
                <a:solidFill>
                  <a:schemeClr val="tx1"/>
                </a:solidFill>
              </a:rPr>
              <a:t>SE </a:t>
            </a:r>
            <a:r>
              <a:rPr lang="es-ES" sz="1400" dirty="0" smtClean="0"/>
              <a:t>ALMACENA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6445" name="Line 133"/>
          <p:cNvSpPr>
            <a:spLocks noChangeShapeType="1"/>
          </p:cNvSpPr>
          <p:nvPr/>
        </p:nvSpPr>
        <p:spPr bwMode="auto">
          <a:xfrm>
            <a:off x="2230438" y="3284538"/>
            <a:ext cx="4824412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46" name="Text Box 202"/>
          <p:cNvSpPr txBox="1">
            <a:spLocks noChangeArrowheads="1"/>
          </p:cNvSpPr>
          <p:nvPr/>
        </p:nvSpPr>
        <p:spPr bwMode="auto">
          <a:xfrm>
            <a:off x="-36513" y="3198813"/>
            <a:ext cx="22415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NS=1019, ACK2001,ACK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DATO: QUE PUEDE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16447" name="Text Box 190"/>
          <p:cNvSpPr txBox="1">
            <a:spLocks noChangeArrowheads="1"/>
          </p:cNvSpPr>
          <p:nvPr/>
        </p:nvSpPr>
        <p:spPr bwMode="auto">
          <a:xfrm>
            <a:off x="-60325" y="4221163"/>
            <a:ext cx="22415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NS=1037, ACK2001,ACK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DATO:  Y EL SOFT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16448" name="Text Box 191"/>
          <p:cNvSpPr txBox="1">
            <a:spLocks noChangeArrowheads="1"/>
          </p:cNvSpPr>
          <p:nvPr/>
        </p:nvSpPr>
        <p:spPr bwMode="auto">
          <a:xfrm>
            <a:off x="-36513" y="4706938"/>
            <a:ext cx="2241551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NS=1046, ACK2001,ACK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DATO:  WARE LO Q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16449" name="Text Box 193"/>
          <p:cNvSpPr txBox="1">
            <a:spLocks noChangeArrowheads="1"/>
          </p:cNvSpPr>
          <p:nvPr/>
        </p:nvSpPr>
        <p:spPr bwMode="auto">
          <a:xfrm>
            <a:off x="-36512" y="5805264"/>
            <a:ext cx="2255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NS=1055, ACK2001,ACK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DATO: UE PUEDES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16451" name="Line 134"/>
          <p:cNvSpPr>
            <a:spLocks noChangeShapeType="1"/>
          </p:cNvSpPr>
          <p:nvPr/>
        </p:nvSpPr>
        <p:spPr bwMode="auto">
          <a:xfrm>
            <a:off x="2268538" y="4868863"/>
            <a:ext cx="4822825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6452" name="Line 134"/>
          <p:cNvSpPr>
            <a:spLocks noChangeShapeType="1"/>
          </p:cNvSpPr>
          <p:nvPr/>
        </p:nvSpPr>
        <p:spPr bwMode="auto">
          <a:xfrm>
            <a:off x="2195736" y="5877272"/>
            <a:ext cx="4968552" cy="36004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graphicFrame>
        <p:nvGraphicFramePr>
          <p:cNvPr id="46" name="45 Tabla"/>
          <p:cNvGraphicFramePr>
            <a:graphicFrameLocks noGrp="1"/>
          </p:cNvGraphicFramePr>
          <p:nvPr/>
        </p:nvGraphicFramePr>
        <p:xfrm>
          <a:off x="7164388" y="5542756"/>
          <a:ext cx="1447800" cy="1905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47 Tabla"/>
          <p:cNvGraphicFramePr>
            <a:graphicFrameLocks noGrp="1"/>
          </p:cNvGraphicFramePr>
          <p:nvPr/>
        </p:nvGraphicFramePr>
        <p:xfrm>
          <a:off x="7164388" y="3357563"/>
          <a:ext cx="1447800" cy="1905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9" name="48 Tabla"/>
          <p:cNvGraphicFramePr>
            <a:graphicFrameLocks noGrp="1"/>
          </p:cNvGraphicFramePr>
          <p:nvPr/>
        </p:nvGraphicFramePr>
        <p:xfrm>
          <a:off x="7164388" y="620713"/>
          <a:ext cx="1447800" cy="1905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51 Tabla"/>
          <p:cNvGraphicFramePr>
            <a:graphicFrameLocks noGrp="1"/>
          </p:cNvGraphicFramePr>
          <p:nvPr/>
        </p:nvGraphicFramePr>
        <p:xfrm>
          <a:off x="7164288" y="4149080"/>
          <a:ext cx="1447800" cy="1905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1332" name="Group 132"/>
          <p:cNvGraphicFramePr>
            <a:graphicFrameLocks noGrp="1"/>
          </p:cNvGraphicFramePr>
          <p:nvPr/>
        </p:nvGraphicFramePr>
        <p:xfrm>
          <a:off x="7156450" y="2924175"/>
          <a:ext cx="1447800" cy="2159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52 Tabla"/>
          <p:cNvGraphicFramePr>
            <a:graphicFrameLocks noGrp="1"/>
          </p:cNvGraphicFramePr>
          <p:nvPr/>
        </p:nvGraphicFramePr>
        <p:xfrm>
          <a:off x="7164288" y="4725144"/>
          <a:ext cx="1447800" cy="1905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 Box 177"/>
          <p:cNvSpPr txBox="1">
            <a:spLocks noChangeArrowheads="1"/>
          </p:cNvSpPr>
          <p:nvPr/>
        </p:nvSpPr>
        <p:spPr bwMode="auto">
          <a:xfrm>
            <a:off x="7092950" y="5344765"/>
            <a:ext cx="1447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050" dirty="0">
                <a:solidFill>
                  <a:schemeClr val="tx1"/>
                </a:solidFill>
              </a:rPr>
              <a:t>LA  APLICACIÓN LEE</a:t>
            </a:r>
          </a:p>
        </p:txBody>
      </p:sp>
      <p:graphicFrame>
        <p:nvGraphicFramePr>
          <p:cNvPr id="4" name="51 Tabla"/>
          <p:cNvGraphicFramePr>
            <a:graphicFrameLocks noGrp="1"/>
          </p:cNvGraphicFramePr>
          <p:nvPr/>
        </p:nvGraphicFramePr>
        <p:xfrm>
          <a:off x="7164388" y="6190828"/>
          <a:ext cx="1447800" cy="1905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8" name="Group 132"/>
          <p:cNvGraphicFramePr>
            <a:graphicFrameLocks noGrp="1"/>
          </p:cNvGraphicFramePr>
          <p:nvPr/>
        </p:nvGraphicFramePr>
        <p:xfrm>
          <a:off x="7236296" y="1988840"/>
          <a:ext cx="1447800" cy="2159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0" name="Text Box 177"/>
          <p:cNvSpPr txBox="1">
            <a:spLocks noChangeArrowheads="1"/>
          </p:cNvSpPr>
          <p:nvPr/>
        </p:nvSpPr>
        <p:spPr bwMode="auto">
          <a:xfrm>
            <a:off x="7046246" y="3501008"/>
            <a:ext cx="20977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dirty="0" smtClean="0">
                <a:solidFill>
                  <a:schemeClr val="tx1"/>
                </a:solidFill>
              </a:rPr>
              <a:t>DUPLICADO, SE DESCARTA</a:t>
            </a:r>
            <a:endParaRPr lang="es-ES" sz="1400" dirty="0">
              <a:solidFill>
                <a:schemeClr val="tx1"/>
              </a:solidFill>
            </a:endParaRPr>
          </a:p>
        </p:txBody>
      </p:sp>
      <p:graphicFrame>
        <p:nvGraphicFramePr>
          <p:cNvPr id="61" name="Group 132"/>
          <p:cNvGraphicFramePr>
            <a:graphicFrameLocks noGrp="1"/>
          </p:cNvGraphicFramePr>
          <p:nvPr/>
        </p:nvGraphicFramePr>
        <p:xfrm>
          <a:off x="7164288" y="5157316"/>
          <a:ext cx="1447800" cy="2159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2" name="AutoShape 215"/>
          <p:cNvSpPr>
            <a:spLocks/>
          </p:cNvSpPr>
          <p:nvPr/>
        </p:nvSpPr>
        <p:spPr bwMode="auto">
          <a:xfrm>
            <a:off x="1923132" y="1195834"/>
            <a:ext cx="128588" cy="2089150"/>
          </a:xfrm>
          <a:prstGeom prst="leftBrace">
            <a:avLst>
              <a:gd name="adj1" fmla="val 1353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63" name="Text Box 165"/>
          <p:cNvSpPr txBox="1">
            <a:spLocks noChangeArrowheads="1"/>
          </p:cNvSpPr>
          <p:nvPr/>
        </p:nvSpPr>
        <p:spPr bwMode="auto">
          <a:xfrm>
            <a:off x="1475656" y="2924945"/>
            <a:ext cx="65459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tx1"/>
                </a:solidFill>
              </a:rPr>
              <a:t>Expira </a:t>
            </a:r>
            <a:r>
              <a:rPr lang="es-ES" sz="1100" dirty="0" err="1">
                <a:solidFill>
                  <a:schemeClr val="tx1"/>
                </a:solidFill>
              </a:rPr>
              <a:t>Trx</a:t>
            </a:r>
            <a:r>
              <a:rPr lang="es-ES" sz="11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2195736" y="1268760"/>
            <a:ext cx="4824412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83" name="Group 195"/>
          <p:cNvGraphicFramePr>
            <a:graphicFrameLocks noGrp="1"/>
          </p:cNvGraphicFramePr>
          <p:nvPr/>
        </p:nvGraphicFramePr>
        <p:xfrm>
          <a:off x="2195513" y="188913"/>
          <a:ext cx="4852987" cy="6217920"/>
        </p:xfrm>
        <a:graphic>
          <a:graphicData uri="http://schemas.openxmlformats.org/drawingml/2006/table">
            <a:tbl>
              <a:tblPr/>
              <a:tblGrid>
                <a:gridCol w="4852987"/>
              </a:tblGrid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438" name="Line 133"/>
          <p:cNvSpPr>
            <a:spLocks noChangeShapeType="1"/>
          </p:cNvSpPr>
          <p:nvPr/>
        </p:nvSpPr>
        <p:spPr bwMode="auto">
          <a:xfrm>
            <a:off x="2195736" y="1268760"/>
            <a:ext cx="4824412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439" name="Line 134"/>
          <p:cNvSpPr>
            <a:spLocks noChangeShapeType="1"/>
          </p:cNvSpPr>
          <p:nvPr/>
        </p:nvSpPr>
        <p:spPr bwMode="auto">
          <a:xfrm>
            <a:off x="2123728" y="2276872"/>
            <a:ext cx="4824412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440" name="Line 136"/>
          <p:cNvSpPr>
            <a:spLocks noChangeShapeType="1"/>
          </p:cNvSpPr>
          <p:nvPr/>
        </p:nvSpPr>
        <p:spPr bwMode="auto">
          <a:xfrm flipH="1">
            <a:off x="2195736" y="1772816"/>
            <a:ext cx="4824412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441" name="Line 137"/>
          <p:cNvSpPr>
            <a:spLocks noChangeShapeType="1"/>
          </p:cNvSpPr>
          <p:nvPr/>
        </p:nvSpPr>
        <p:spPr bwMode="auto">
          <a:xfrm flipH="1">
            <a:off x="2195736" y="764704"/>
            <a:ext cx="4824412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7442" name="Text Box 142"/>
          <p:cNvSpPr txBox="1">
            <a:spLocks noChangeArrowheads="1"/>
          </p:cNvSpPr>
          <p:nvPr/>
        </p:nvSpPr>
        <p:spPr bwMode="auto">
          <a:xfrm>
            <a:off x="7092280" y="692696"/>
            <a:ext cx="220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 dirty="0">
                <a:solidFill>
                  <a:srgbClr val="990000"/>
                </a:solidFill>
              </a:rPr>
              <a:t>NS=2001, NACK=1073,ACK,W=27</a:t>
            </a:r>
          </a:p>
        </p:txBody>
      </p:sp>
      <p:sp>
        <p:nvSpPr>
          <p:cNvPr id="17443" name="Text Box 186"/>
          <p:cNvSpPr txBox="1">
            <a:spLocks noChangeArrowheads="1"/>
          </p:cNvSpPr>
          <p:nvPr/>
        </p:nvSpPr>
        <p:spPr bwMode="auto">
          <a:xfrm>
            <a:off x="7092280" y="1700808"/>
            <a:ext cx="22034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 dirty="0">
                <a:solidFill>
                  <a:srgbClr val="990000"/>
                </a:solidFill>
              </a:rPr>
              <a:t>NS=2001, NACK=1074,ACK,FIN</a:t>
            </a:r>
          </a:p>
          <a:p>
            <a:endParaRPr lang="es-ES" sz="1400" b="1" dirty="0">
              <a:solidFill>
                <a:srgbClr val="990000"/>
              </a:solidFill>
            </a:endParaRPr>
          </a:p>
        </p:txBody>
      </p:sp>
      <p:sp>
        <p:nvSpPr>
          <p:cNvPr id="17444" name="Text Box 187"/>
          <p:cNvSpPr txBox="1">
            <a:spLocks noChangeArrowheads="1"/>
          </p:cNvSpPr>
          <p:nvPr/>
        </p:nvSpPr>
        <p:spPr bwMode="auto">
          <a:xfrm>
            <a:off x="0" y="2132856"/>
            <a:ext cx="22034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NS=1074, NACK=2002,ACK</a:t>
            </a:r>
          </a:p>
        </p:txBody>
      </p:sp>
      <p:sp>
        <p:nvSpPr>
          <p:cNvPr id="17445" name="Text Box 189"/>
          <p:cNvSpPr txBox="1">
            <a:spLocks noChangeArrowheads="1"/>
          </p:cNvSpPr>
          <p:nvPr/>
        </p:nvSpPr>
        <p:spPr bwMode="auto">
          <a:xfrm>
            <a:off x="107504" y="1196752"/>
            <a:ext cx="200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NS=1073, NACK2001,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ACK,FIN</a:t>
            </a:r>
          </a:p>
        </p:txBody>
      </p:sp>
      <p:graphicFrame>
        <p:nvGraphicFramePr>
          <p:cNvPr id="48" name="47 Tabla"/>
          <p:cNvGraphicFramePr>
            <a:graphicFrameLocks noGrp="1"/>
          </p:cNvGraphicFramePr>
          <p:nvPr/>
        </p:nvGraphicFramePr>
        <p:xfrm>
          <a:off x="7236296" y="1484784"/>
          <a:ext cx="1447800" cy="190500"/>
        </p:xfrm>
        <a:graphic>
          <a:graphicData uri="http://schemas.openxmlformats.org/drawingml/2006/table">
            <a:tbl>
              <a:tblPr/>
              <a:tblGrid>
                <a:gridCol w="504527"/>
                <a:gridCol w="460673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Line 133"/>
          <p:cNvSpPr>
            <a:spLocks noChangeShapeType="1"/>
          </p:cNvSpPr>
          <p:nvPr/>
        </p:nvSpPr>
        <p:spPr bwMode="auto">
          <a:xfrm>
            <a:off x="2195736" y="260648"/>
            <a:ext cx="4824412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15" name="Text Box 193"/>
          <p:cNvSpPr txBox="1">
            <a:spLocks noChangeArrowheads="1"/>
          </p:cNvSpPr>
          <p:nvPr/>
        </p:nvSpPr>
        <p:spPr bwMode="auto">
          <a:xfrm>
            <a:off x="0" y="188640"/>
            <a:ext cx="22558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sz="1400" b="1" dirty="0">
                <a:solidFill>
                  <a:schemeClr val="accent2"/>
                </a:solidFill>
              </a:rPr>
              <a:t>NS=1064, ACK2001,ACK</a:t>
            </a:r>
          </a:p>
          <a:p>
            <a:r>
              <a:rPr lang="es-ES" sz="1400" b="1" dirty="0">
                <a:solidFill>
                  <a:schemeClr val="accent2"/>
                </a:solidFill>
              </a:rPr>
              <a:t>DATO: _MALDECIR</a:t>
            </a:r>
            <a:endParaRPr lang="es-ES" b="1" dirty="0">
              <a:solidFill>
                <a:schemeClr val="accent2"/>
              </a:solidFill>
            </a:endParaRPr>
          </a:p>
        </p:txBody>
      </p:sp>
      <p:sp>
        <p:nvSpPr>
          <p:cNvPr id="16" name="Text Box 314"/>
          <p:cNvSpPr txBox="1">
            <a:spLocks noChangeArrowheads="1"/>
          </p:cNvSpPr>
          <p:nvPr/>
        </p:nvSpPr>
        <p:spPr bwMode="auto">
          <a:xfrm>
            <a:off x="6940550" y="0"/>
            <a:ext cx="22034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 b="1" dirty="0">
                <a:solidFill>
                  <a:srgbClr val="990000"/>
                </a:solidFill>
              </a:rPr>
              <a:t>NS=2001, NACK=1064,ACK,W=18</a:t>
            </a:r>
          </a:p>
        </p:txBody>
      </p:sp>
      <p:sp>
        <p:nvSpPr>
          <p:cNvPr id="17" name="Text Box 177"/>
          <p:cNvSpPr txBox="1">
            <a:spLocks noChangeArrowheads="1"/>
          </p:cNvSpPr>
          <p:nvPr/>
        </p:nvSpPr>
        <p:spPr bwMode="auto">
          <a:xfrm>
            <a:off x="7308304" y="1268760"/>
            <a:ext cx="1447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1050" dirty="0">
                <a:solidFill>
                  <a:schemeClr val="tx1"/>
                </a:solidFill>
              </a:rPr>
              <a:t>LA  APLICACIÓN LEE</a:t>
            </a:r>
          </a:p>
        </p:txBody>
      </p:sp>
      <p:graphicFrame>
        <p:nvGraphicFramePr>
          <p:cNvPr id="18" name="52 Tabla"/>
          <p:cNvGraphicFramePr>
            <a:graphicFrameLocks noGrp="1"/>
          </p:cNvGraphicFramePr>
          <p:nvPr/>
        </p:nvGraphicFramePr>
        <p:xfrm>
          <a:off x="7164288" y="476672"/>
          <a:ext cx="1447800" cy="1905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 bytes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Group 132"/>
          <p:cNvGraphicFramePr>
            <a:graphicFrameLocks noGrp="1"/>
          </p:cNvGraphicFramePr>
          <p:nvPr/>
        </p:nvGraphicFramePr>
        <p:xfrm>
          <a:off x="7156450" y="2924175"/>
          <a:ext cx="1447800" cy="215900"/>
        </p:xfrm>
        <a:graphic>
          <a:graphicData uri="http://schemas.openxmlformats.org/drawingml/2006/table">
            <a:tbl>
              <a:tblPr/>
              <a:tblGrid>
                <a:gridCol w="482600"/>
                <a:gridCol w="482600"/>
                <a:gridCol w="48260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 bytes</a:t>
                      </a:r>
                    </a:p>
                  </a:txBody>
                  <a:tcPr marL="9525" marR="9525" marT="9525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322</Words>
  <Application>Microsoft Office PowerPoint</Application>
  <PresentationFormat>Presentación en pantalla (4:3)</PresentationFormat>
  <Paragraphs>109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Ejercicio 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</dc:title>
  <dc:creator>usuario</dc:creator>
  <cp:lastModifiedBy>usuario</cp:lastModifiedBy>
  <cp:revision>9</cp:revision>
  <dcterms:created xsi:type="dcterms:W3CDTF">2016-01-13T11:34:04Z</dcterms:created>
  <dcterms:modified xsi:type="dcterms:W3CDTF">2016-01-14T10:19:57Z</dcterms:modified>
</cp:coreProperties>
</file>