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04"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328" r:id="rId36"/>
    <p:sldId id="329" r:id="rId37"/>
    <p:sldId id="293" r:id="rId38"/>
    <p:sldId id="294" r:id="rId39"/>
    <p:sldId id="295" r:id="rId40"/>
    <p:sldId id="296" r:id="rId41"/>
    <p:sldId id="297" r:id="rId42"/>
    <p:sldId id="298" r:id="rId43"/>
    <p:sldId id="299" r:id="rId44"/>
    <p:sldId id="300" r:id="rId45"/>
    <p:sldId id="327" r:id="rId46"/>
    <p:sldId id="334" r:id="rId47"/>
    <p:sldId id="332" r:id="rId48"/>
    <p:sldId id="333" r:id="rId49"/>
    <p:sldId id="325" r:id="rId50"/>
    <p:sldId id="302" r:id="rId51"/>
    <p:sldId id="303" r:id="rId52"/>
    <p:sldId id="330" r:id="rId5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7F363-CA6E-40C0-8835-7F86134363CE}" v="7" dt="2021-09-30T07:50:50.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2" y="6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Fernandez Merchan" userId="78a84c73-f82a-4350-bcdb-9d3ec95123ac" providerId="ADAL" clId="{A827F363-CA6E-40C0-8835-7F86134363CE}"/>
    <pc:docChg chg="modSld">
      <pc:chgData name="Alberto Fernandez Merchan" userId="78a84c73-f82a-4350-bcdb-9d3ec95123ac" providerId="ADAL" clId="{A827F363-CA6E-40C0-8835-7F86134363CE}" dt="2021-09-30T07:50:50.952" v="7" actId="1076"/>
      <pc:docMkLst>
        <pc:docMk/>
      </pc:docMkLst>
      <pc:sldChg chg="modSp">
        <pc:chgData name="Alberto Fernandez Merchan" userId="78a84c73-f82a-4350-bcdb-9d3ec95123ac" providerId="ADAL" clId="{A827F363-CA6E-40C0-8835-7F86134363CE}" dt="2021-09-30T07:05:10.314" v="2" actId="1035"/>
        <pc:sldMkLst>
          <pc:docMk/>
          <pc:sldMk cId="3003059210" sldId="265"/>
        </pc:sldMkLst>
        <pc:picChg chg="mod">
          <ac:chgData name="Alberto Fernandez Merchan" userId="78a84c73-f82a-4350-bcdb-9d3ec95123ac" providerId="ADAL" clId="{A827F363-CA6E-40C0-8835-7F86134363CE}" dt="2021-09-30T07:05:10.314" v="2" actId="1035"/>
          <ac:picMkLst>
            <pc:docMk/>
            <pc:sldMk cId="3003059210" sldId="265"/>
            <ac:picMk id="171011" creationId="{00000000-0000-0000-0000-000000000000}"/>
          </ac:picMkLst>
        </pc:picChg>
      </pc:sldChg>
      <pc:sldChg chg="modSp">
        <pc:chgData name="Alberto Fernandez Merchan" userId="78a84c73-f82a-4350-bcdb-9d3ec95123ac" providerId="ADAL" clId="{A827F363-CA6E-40C0-8835-7F86134363CE}" dt="2021-09-30T07:11:24.760" v="4" actId="1035"/>
        <pc:sldMkLst>
          <pc:docMk/>
          <pc:sldMk cId="2882721466" sldId="269"/>
        </pc:sldMkLst>
        <pc:picChg chg="mod">
          <ac:chgData name="Alberto Fernandez Merchan" userId="78a84c73-f82a-4350-bcdb-9d3ec95123ac" providerId="ADAL" clId="{A827F363-CA6E-40C0-8835-7F86134363CE}" dt="2021-09-30T07:11:24.760" v="4" actId="1035"/>
          <ac:picMkLst>
            <pc:docMk/>
            <pc:sldMk cId="2882721466" sldId="269"/>
            <ac:picMk id="174083" creationId="{00000000-0000-0000-0000-000000000000}"/>
          </ac:picMkLst>
        </pc:picChg>
      </pc:sldChg>
      <pc:sldChg chg="modSp">
        <pc:chgData name="Alberto Fernandez Merchan" userId="78a84c73-f82a-4350-bcdb-9d3ec95123ac" providerId="ADAL" clId="{A827F363-CA6E-40C0-8835-7F86134363CE}" dt="2021-09-30T07:44:52.364" v="5" actId="1076"/>
        <pc:sldMkLst>
          <pc:docMk/>
          <pc:sldMk cId="2143502104" sldId="291"/>
        </pc:sldMkLst>
        <pc:picChg chg="mod">
          <ac:chgData name="Alberto Fernandez Merchan" userId="78a84c73-f82a-4350-bcdb-9d3ec95123ac" providerId="ADAL" clId="{A827F363-CA6E-40C0-8835-7F86134363CE}" dt="2021-09-30T07:44:52.364" v="5" actId="1076"/>
          <ac:picMkLst>
            <pc:docMk/>
            <pc:sldMk cId="2143502104" sldId="291"/>
            <ac:picMk id="128004" creationId="{00000000-0000-0000-0000-000000000000}"/>
          </ac:picMkLst>
        </pc:picChg>
      </pc:sldChg>
      <pc:sldChg chg="modSp">
        <pc:chgData name="Alberto Fernandez Merchan" userId="78a84c73-f82a-4350-bcdb-9d3ec95123ac" providerId="ADAL" clId="{A827F363-CA6E-40C0-8835-7F86134363CE}" dt="2021-09-30T07:50:50.952" v="7" actId="1076"/>
        <pc:sldMkLst>
          <pc:docMk/>
          <pc:sldMk cId="1527956113" sldId="293"/>
        </pc:sldMkLst>
        <pc:spChg chg="mod">
          <ac:chgData name="Alberto Fernandez Merchan" userId="78a84c73-f82a-4350-bcdb-9d3ec95123ac" providerId="ADAL" clId="{A827F363-CA6E-40C0-8835-7F86134363CE}" dt="2021-09-30T07:50:50.952" v="7" actId="1076"/>
          <ac:spMkLst>
            <pc:docMk/>
            <pc:sldMk cId="1527956113" sldId="293"/>
            <ac:spMk id="31778" creationId="{00000000-0000-0000-0000-000000000000}"/>
          </ac:spMkLst>
        </pc:spChg>
      </pc:sldChg>
      <pc:sldChg chg="modSp mod">
        <pc:chgData name="Alberto Fernandez Merchan" userId="78a84c73-f82a-4350-bcdb-9d3ec95123ac" providerId="ADAL" clId="{A827F363-CA6E-40C0-8835-7F86134363CE}" dt="2021-09-30T07:50:39.974" v="6" actId="1076"/>
        <pc:sldMkLst>
          <pc:docMk/>
          <pc:sldMk cId="2746585109" sldId="328"/>
        </pc:sldMkLst>
        <pc:cxnChg chg="mod">
          <ac:chgData name="Alberto Fernandez Merchan" userId="78a84c73-f82a-4350-bcdb-9d3ec95123ac" providerId="ADAL" clId="{A827F363-CA6E-40C0-8835-7F86134363CE}" dt="2021-09-30T07:50:39.974" v="6" actId="1076"/>
          <ac:cxnSpMkLst>
            <pc:docMk/>
            <pc:sldMk cId="2746585109" sldId="328"/>
            <ac:cxnSpMk id="15"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D1FAD0-424A-4A0E-95E3-A54AAE091D2E}" type="datetimeFigureOut">
              <a:rPr lang="es-ES" smtClean="0"/>
              <a:t>30/09/2021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DFB2B7-0061-48FC-95DF-13FA45FD2AC5}" type="slidenum">
              <a:rPr lang="es-ES" smtClean="0"/>
              <a:t>‹Nº›</a:t>
            </a:fld>
            <a:endParaRPr lang="es-ES"/>
          </a:p>
        </p:txBody>
      </p:sp>
    </p:spTree>
    <p:extLst>
      <p:ext uri="{BB962C8B-B14F-4D97-AF65-F5344CB8AC3E}">
        <p14:creationId xmlns:p14="http://schemas.microsoft.com/office/powerpoint/2010/main" val="2575730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43011"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071190FB-87D1-484F-823B-C02AB3714D72}" type="slidenum">
              <a:rPr lang="es-ES" altLang="es-ES" sz="1100"/>
              <a:pPr/>
              <a:t>1</a:t>
            </a:fld>
            <a:endParaRPr lang="es-ES" altLang="es-ES" sz="1100"/>
          </a:p>
        </p:txBody>
      </p:sp>
      <p:sp>
        <p:nvSpPr>
          <p:cNvPr id="43012" name="Rectangle 2"/>
          <p:cNvSpPr>
            <a:spLocks noGrp="1" noRot="1" noChangeAspect="1" noChangeArrowheads="1" noTextEdit="1"/>
          </p:cNvSpPr>
          <p:nvPr>
            <p:ph type="sldImg"/>
          </p:nvPr>
        </p:nvSpPr>
        <p:spPr>
          <a:xfrm>
            <a:off x="814388" y="450850"/>
            <a:ext cx="5229225" cy="3921125"/>
          </a:xfrm>
          <a:ln/>
        </p:spPr>
      </p:sp>
      <p:sp>
        <p:nvSpPr>
          <p:cNvPr id="43013"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815975" y="450850"/>
            <a:ext cx="5227638" cy="3921125"/>
          </a:xfrm>
          <a:ln/>
        </p:spPr>
      </p:sp>
      <p:sp>
        <p:nvSpPr>
          <p:cNvPr id="175107"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El Nivel de Red en Internet</a:t>
            </a:r>
          </a:p>
        </p:txBody>
      </p:sp>
      <p:sp>
        <p:nvSpPr>
          <p:cNvPr id="159747" name="Rectangle 6"/>
          <p:cNvSpPr txBox="1">
            <a:spLocks noGrp="1" noChangeArrowheads="1"/>
          </p:cNvSpPr>
          <p:nvPr/>
        </p:nvSpPr>
        <p:spPr bwMode="auto">
          <a:xfrm>
            <a:off x="1"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nchor="b"/>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Redes</a:t>
            </a:r>
          </a:p>
        </p:txBody>
      </p:sp>
      <p:sp>
        <p:nvSpPr>
          <p:cNvPr id="159748" name="Rectangle 7"/>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nchor="b"/>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s-ES" altLang="es-ES" sz="1100"/>
              <a:t>3-</a:t>
            </a:r>
            <a:fld id="{5CF4E6AB-DC58-462B-9D27-9811AED0A5E1}" type="slidenum">
              <a:rPr lang="es-ES" altLang="es-ES" sz="1100"/>
              <a:pPr algn="r" eaLnBrk="1" hangingPunct="1"/>
              <a:t>14</a:t>
            </a:fld>
            <a:endParaRPr lang="es-ES" altLang="es-ES" sz="1100"/>
          </a:p>
        </p:txBody>
      </p:sp>
      <p:sp>
        <p:nvSpPr>
          <p:cNvPr id="159749" name="Rectangle 2"/>
          <p:cNvSpPr>
            <a:spLocks noGrp="1" noRot="1" noChangeAspect="1" noChangeArrowheads="1" noTextEdit="1"/>
          </p:cNvSpPr>
          <p:nvPr>
            <p:ph type="sldImg"/>
          </p:nvPr>
        </p:nvSpPr>
        <p:spPr>
          <a:xfrm>
            <a:off x="814388" y="450850"/>
            <a:ext cx="5229225" cy="3921125"/>
          </a:xfrm>
          <a:ln/>
        </p:spPr>
      </p:sp>
      <p:sp>
        <p:nvSpPr>
          <p:cNvPr id="159750" name="Rectangle 3"/>
          <p:cNvSpPr>
            <a:spLocks noGrp="1" noChangeArrowheads="1"/>
          </p:cNvSpPr>
          <p:nvPr>
            <p:ph type="body" idx="1"/>
          </p:nvPr>
        </p:nvSpPr>
        <p:spPr/>
        <p:txBody>
          <a:bodyPr lIns="87598" tIns="43799" rIns="87598" bIns="43799"/>
          <a:lstStyle/>
          <a:p>
            <a:r>
              <a:rPr lang="es-ES" altLang="es-ES"/>
              <a:t>Desde sus orígenes Internet ha sido una red de redes, es decir un conjunto de sistemas autónomos interconectados. Algunos de estos sistemas autónomos tienen como objetivo dar acceso al usuario final, mientras que otros han sido creados con la finalidad de permitir la interconexión de otros sistemas autónomos. Aunque algunos ISP administran varios sistemas autónomos, podemos considerar a estos efectos que cada ISP tiene a su cargo un sistema autónomo. De forma natural Internet ha evolucionado hacia una estructura jerárquica con diferentes niveles en función del alcance de cada ISP; en este modelo un ISP de un determinado nivel es a la vez proveedor del ISP de nivel inferior y cliente del ISP de nivel superior. </a:t>
            </a:r>
          </a:p>
          <a:p>
            <a:r>
              <a:rPr lang="es-ES" altLang="es-ES"/>
              <a:t>La estructura jerárquica da lugar en ocasiones a ineficiencias, tal como se muestra en la figura, debido a que la intercomunicación entre dos usuarios requiere subir muchos niveles con el consiguiente costo en los recursos utilizados.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El Nivel de Red en Internet</a:t>
            </a:r>
          </a:p>
        </p:txBody>
      </p:sp>
      <p:sp>
        <p:nvSpPr>
          <p:cNvPr id="163843" name="Rectangle 6"/>
          <p:cNvSpPr txBox="1">
            <a:spLocks noGrp="1" noChangeArrowheads="1"/>
          </p:cNvSpPr>
          <p:nvPr/>
        </p:nvSpPr>
        <p:spPr bwMode="auto">
          <a:xfrm>
            <a:off x="1"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nchor="b"/>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Redes</a:t>
            </a:r>
          </a:p>
        </p:txBody>
      </p:sp>
      <p:sp>
        <p:nvSpPr>
          <p:cNvPr id="163844" name="Rectangle 7"/>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nchor="b"/>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s-ES" altLang="es-ES" sz="1100"/>
              <a:t>3-</a:t>
            </a:r>
            <a:fld id="{B5C64745-D244-45E6-8CE8-7370754F0032}" type="slidenum">
              <a:rPr lang="es-ES" altLang="es-ES" sz="1100"/>
              <a:pPr algn="r" eaLnBrk="1" hangingPunct="1"/>
              <a:t>15</a:t>
            </a:fld>
            <a:endParaRPr lang="es-ES" altLang="es-ES" sz="1100"/>
          </a:p>
        </p:txBody>
      </p:sp>
      <p:sp>
        <p:nvSpPr>
          <p:cNvPr id="163845" name="Rectangle 2"/>
          <p:cNvSpPr>
            <a:spLocks noGrp="1" noRot="1" noChangeAspect="1" noChangeArrowheads="1" noTextEdit="1"/>
          </p:cNvSpPr>
          <p:nvPr>
            <p:ph type="sldImg"/>
          </p:nvPr>
        </p:nvSpPr>
        <p:spPr>
          <a:xfrm>
            <a:off x="814388" y="450850"/>
            <a:ext cx="5229225" cy="3921125"/>
          </a:xfrm>
          <a:ln/>
        </p:spPr>
      </p:sp>
      <p:sp>
        <p:nvSpPr>
          <p:cNvPr id="163846" name="Rectangle 3"/>
          <p:cNvSpPr>
            <a:spLocks noGrp="1" noChangeArrowheads="1"/>
          </p:cNvSpPr>
          <p:nvPr>
            <p:ph type="body" idx="1"/>
          </p:nvPr>
        </p:nvSpPr>
        <p:spPr/>
        <p:txBody>
          <a:bodyPr lIns="87598" tIns="43799" rIns="87598" bIns="43799"/>
          <a:lstStyle/>
          <a:p>
            <a:r>
              <a:rPr lang="es-ES" altLang="es-ES"/>
              <a:t>Las relaciones y acuerdos de interconectividad entre ISP se rigen por reglas algo diferentes de las que rigen la relación de los clientes finales con los ISPs. Estos acuerdos se conocen con el nombre acuerdos entre iguales o acuerdos de ‘peering’ (ISP-ISP). El aspecto fundamental a tener en cuenta al establecer una cuerdo de peering es el tamaño relativo de los ISP; si un ISP es mucho más grande que el otro se considera que la interconexión de ambos beneficia sobre todo al pequeño, por lo que este debe compensar económicamente al primero por la interconexión de sus AS. </a:t>
            </a:r>
          </a:p>
          <a:p>
            <a:endParaRPr lang="es-ES" alt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El Nivel de Red en Internet</a:t>
            </a:r>
          </a:p>
        </p:txBody>
      </p:sp>
      <p:sp>
        <p:nvSpPr>
          <p:cNvPr id="165891" name="Rectangle 6"/>
          <p:cNvSpPr txBox="1">
            <a:spLocks noGrp="1" noChangeArrowheads="1"/>
          </p:cNvSpPr>
          <p:nvPr/>
        </p:nvSpPr>
        <p:spPr bwMode="auto">
          <a:xfrm>
            <a:off x="1"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nchor="b"/>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Redes</a:t>
            </a:r>
          </a:p>
        </p:txBody>
      </p:sp>
      <p:sp>
        <p:nvSpPr>
          <p:cNvPr id="165892" name="Rectangle 7"/>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nchor="b"/>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s-ES" altLang="es-ES" sz="1100"/>
              <a:t>3-</a:t>
            </a:r>
            <a:fld id="{7B82F21D-A67B-478C-AEE2-20071CE299E6}" type="slidenum">
              <a:rPr lang="es-ES" altLang="es-ES" sz="1100"/>
              <a:pPr algn="r" eaLnBrk="1" hangingPunct="1"/>
              <a:t>16</a:t>
            </a:fld>
            <a:endParaRPr lang="es-ES" altLang="es-ES" sz="1100"/>
          </a:p>
        </p:txBody>
      </p:sp>
      <p:sp>
        <p:nvSpPr>
          <p:cNvPr id="165893" name="Rectangle 2"/>
          <p:cNvSpPr>
            <a:spLocks noGrp="1" noRot="1" noChangeAspect="1" noChangeArrowheads="1" noTextEdit="1"/>
          </p:cNvSpPr>
          <p:nvPr>
            <p:ph type="sldImg"/>
          </p:nvPr>
        </p:nvSpPr>
        <p:spPr>
          <a:xfrm>
            <a:off x="814388" y="450850"/>
            <a:ext cx="5229225" cy="3921125"/>
          </a:xfrm>
          <a:ln/>
        </p:spPr>
      </p:sp>
      <p:sp>
        <p:nvSpPr>
          <p:cNvPr id="165894" name="Rectangle 3"/>
          <p:cNvSpPr>
            <a:spLocks noGrp="1" noChangeArrowheads="1"/>
          </p:cNvSpPr>
          <p:nvPr>
            <p:ph type="body" idx="1"/>
          </p:nvPr>
        </p:nvSpPr>
        <p:spPr/>
        <p:txBody>
          <a:bodyPr lIns="87598" tIns="43799" rIns="87598" bIns="43799"/>
          <a:lstStyle/>
          <a:p>
            <a:endParaRPr lang="es-ES" alt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54275"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F69ECC85-E1DF-4BEE-B3CA-FEE18C97D0A6}" type="slidenum">
              <a:rPr lang="es-ES" altLang="es-ES" sz="1100"/>
              <a:pPr/>
              <a:t>17</a:t>
            </a:fld>
            <a:endParaRPr lang="es-ES" altLang="es-ES" sz="1100"/>
          </a:p>
        </p:txBody>
      </p:sp>
      <p:sp>
        <p:nvSpPr>
          <p:cNvPr id="54276" name="Rectangle 2"/>
          <p:cNvSpPr>
            <a:spLocks noGrp="1" noRot="1" noChangeAspect="1" noChangeArrowheads="1" noTextEdit="1"/>
          </p:cNvSpPr>
          <p:nvPr>
            <p:ph type="sldImg"/>
          </p:nvPr>
        </p:nvSpPr>
        <p:spPr>
          <a:xfrm>
            <a:off x="814388" y="450850"/>
            <a:ext cx="5229225" cy="3921125"/>
          </a:xfrm>
          <a:ln/>
        </p:spPr>
      </p:sp>
      <p:sp>
        <p:nvSpPr>
          <p:cNvPr id="54277"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55299"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BFD54BBA-9673-4CF2-9427-7B9136E48E02}" type="slidenum">
              <a:rPr lang="es-ES" altLang="es-ES" sz="1100"/>
              <a:pPr/>
              <a:t>18</a:t>
            </a:fld>
            <a:endParaRPr lang="es-ES" altLang="es-ES" sz="1100"/>
          </a:p>
        </p:txBody>
      </p:sp>
      <p:sp>
        <p:nvSpPr>
          <p:cNvPr id="55300" name="Rectangle 2"/>
          <p:cNvSpPr>
            <a:spLocks noGrp="1" noRot="1" noChangeAspect="1" noChangeArrowheads="1" noTextEdit="1"/>
          </p:cNvSpPr>
          <p:nvPr>
            <p:ph type="sldImg"/>
          </p:nvPr>
        </p:nvSpPr>
        <p:spPr>
          <a:xfrm>
            <a:off x="814388" y="450850"/>
            <a:ext cx="5229225" cy="3921125"/>
          </a:xfrm>
          <a:ln/>
        </p:spPr>
      </p:sp>
      <p:sp>
        <p:nvSpPr>
          <p:cNvPr id="55301"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56323"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44269C8B-83AB-42A0-9F18-FD0B6C9B8F14}" type="slidenum">
              <a:rPr lang="es-ES" altLang="es-ES" sz="1100"/>
              <a:pPr/>
              <a:t>19</a:t>
            </a:fld>
            <a:endParaRPr lang="es-ES" altLang="es-ES" sz="1100"/>
          </a:p>
        </p:txBody>
      </p:sp>
      <p:sp>
        <p:nvSpPr>
          <p:cNvPr id="56324" name="Rectangle 2"/>
          <p:cNvSpPr>
            <a:spLocks noGrp="1" noRot="1" noChangeAspect="1" noChangeArrowheads="1" noTextEdit="1"/>
          </p:cNvSpPr>
          <p:nvPr>
            <p:ph type="sldImg"/>
          </p:nvPr>
        </p:nvSpPr>
        <p:spPr>
          <a:xfrm>
            <a:off x="814388" y="450850"/>
            <a:ext cx="5229225" cy="3921125"/>
          </a:xfrm>
          <a:ln/>
        </p:spPr>
      </p:sp>
      <p:sp>
        <p:nvSpPr>
          <p:cNvPr id="56325"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57347"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EDCB2313-63E5-4649-B4F3-B64F879E6C40}" type="slidenum">
              <a:rPr lang="es-ES" altLang="es-ES" sz="1100"/>
              <a:pPr/>
              <a:t>20</a:t>
            </a:fld>
            <a:endParaRPr lang="es-ES" altLang="es-ES" sz="1100"/>
          </a:p>
        </p:txBody>
      </p:sp>
      <p:sp>
        <p:nvSpPr>
          <p:cNvPr id="57348" name="Rectangle 2"/>
          <p:cNvSpPr>
            <a:spLocks noGrp="1" noRot="1" noChangeAspect="1" noChangeArrowheads="1" noTextEdit="1"/>
          </p:cNvSpPr>
          <p:nvPr>
            <p:ph type="sldImg"/>
          </p:nvPr>
        </p:nvSpPr>
        <p:spPr>
          <a:xfrm>
            <a:off x="814388" y="450850"/>
            <a:ext cx="5229225" cy="3921125"/>
          </a:xfrm>
          <a:ln/>
        </p:spPr>
      </p:sp>
      <p:sp>
        <p:nvSpPr>
          <p:cNvPr id="57349" name="Rectangle 3"/>
          <p:cNvSpPr>
            <a:spLocks noGrp="1" noChangeArrowheads="1"/>
          </p:cNvSpPr>
          <p:nvPr>
            <p:ph type="body" idx="1"/>
          </p:nvPr>
        </p:nvSpPr>
        <p:spPr/>
        <p:txBody>
          <a:bodyPr/>
          <a:lstStyle/>
          <a:p>
            <a:r>
              <a:rPr lang="es-ES_tradnl" altLang="es-ES"/>
              <a:t>La interconexión de ordenadores es un problema de gran complejidad, ya que a los aspectos de diseño y realización hardware y software propios de cualquier producto informático se añade la necesidad de interoperar con otros productos, a menudo desarrollados por diferentes fabricantes y por tanto por diferentes equipos de personas.</a:t>
            </a:r>
          </a:p>
          <a:p>
            <a:r>
              <a:rPr lang="es-ES_tradnl" altLang="es-ES"/>
              <a:t>Para resolverlo se aplica la estrategia del ‘divide y vencerás’.</a:t>
            </a:r>
          </a:p>
          <a:p>
            <a:r>
              <a:rPr lang="es-ES_tradnl" altLang="es-ES"/>
              <a:t>Las partes en que se divide el problema de la comunicación entre ordenadores se acoplan entre sí siguiendo un orden determinado, por lo que se las conoce como </a:t>
            </a:r>
            <a:r>
              <a:rPr lang="es-ES_tradnl" altLang="es-ES" b="1"/>
              <a:t>capas</a:t>
            </a:r>
            <a:r>
              <a:rPr lang="es-ES_tradnl" altLang="es-ES"/>
              <a:t>.</a:t>
            </a:r>
          </a:p>
          <a:p>
            <a:r>
              <a:rPr lang="es-ES_tradnl" altLang="es-ES"/>
              <a:t>El modelo de capas es el que se utiliza para cualquier diseño de red desde hace ya bastantes años. Su modularidad permite que una capa pueda modificarse sin que las demás se vean afectadas (aunque a veces hay que hacer algún reajuste).</a:t>
            </a:r>
          </a:p>
          <a:p>
            <a:r>
              <a:rPr lang="es-ES_tradnl" altLang="es-ES"/>
              <a:t>El modelo de redes más conocido es el denominado modelo OSI de siete capas (OSI = Open Systems Interconnection) desarrollado por la ISO (International Organization for Standardization) entre 1997 y 1983. En realidad el primer modelo de capas (también siete) fue desarrollado por IBM en 1974 en su red SNA (Systems Network Architecture). Aunque el modelo de capas se utiliza en prácticamente todas las redes, el número puede variar.</a:t>
            </a:r>
            <a:endParaRPr lang="es-ES" altLang="es-ES"/>
          </a:p>
          <a:p>
            <a:endParaRPr lang="es-ES" alt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58371"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EE76648E-5FF9-4856-814A-AB1A6342325A}" type="slidenum">
              <a:rPr lang="es-ES" altLang="es-ES" sz="1100"/>
              <a:pPr/>
              <a:t>21</a:t>
            </a:fld>
            <a:endParaRPr lang="es-ES" altLang="es-ES" sz="1100"/>
          </a:p>
        </p:txBody>
      </p:sp>
      <p:sp>
        <p:nvSpPr>
          <p:cNvPr id="58372" name="Rectangle 2"/>
          <p:cNvSpPr>
            <a:spLocks noGrp="1" noRot="1" noChangeAspect="1" noChangeArrowheads="1" noTextEdit="1"/>
          </p:cNvSpPr>
          <p:nvPr>
            <p:ph type="sldImg"/>
          </p:nvPr>
        </p:nvSpPr>
        <p:spPr>
          <a:xfrm>
            <a:off x="814388" y="450850"/>
            <a:ext cx="5229225" cy="3921125"/>
          </a:xfrm>
          <a:ln/>
        </p:spPr>
      </p:sp>
      <p:sp>
        <p:nvSpPr>
          <p:cNvPr id="58373"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1"/>
          <p:cNvSpPr txBox="1">
            <a:spLocks noGrp="1" noChangeArrowheads="1"/>
          </p:cNvSpPr>
          <p:nvPr/>
        </p:nvSpPr>
        <p:spPr bwMode="auto">
          <a:xfrm>
            <a:off x="5799856" y="8535535"/>
            <a:ext cx="795909" cy="28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32" tIns="0" rIns="17732" bIns="0" anchor="b"/>
          <a:lstStyle>
            <a:lvl1pPr defTabSz="920750">
              <a:defRPr sz="2400">
                <a:solidFill>
                  <a:schemeClr val="tx1"/>
                </a:solidFill>
                <a:latin typeface="Times New Roman" pitchFamily="18" charset="0"/>
              </a:defRPr>
            </a:lvl1pPr>
            <a:lvl2pPr marL="776288" indent="-298450" defTabSz="920750">
              <a:defRPr sz="2400">
                <a:solidFill>
                  <a:schemeClr val="tx1"/>
                </a:solidFill>
                <a:latin typeface="Times New Roman" pitchFamily="18" charset="0"/>
              </a:defRPr>
            </a:lvl2pPr>
            <a:lvl3pPr marL="1195388" indent="-239713" defTabSz="920750">
              <a:defRPr sz="2400">
                <a:solidFill>
                  <a:schemeClr val="tx1"/>
                </a:solidFill>
                <a:latin typeface="Times New Roman" pitchFamily="18" charset="0"/>
              </a:defRPr>
            </a:lvl3pPr>
            <a:lvl4pPr marL="1671638" indent="-238125" defTabSz="920750">
              <a:defRPr sz="2400">
                <a:solidFill>
                  <a:schemeClr val="tx1"/>
                </a:solidFill>
                <a:latin typeface="Times New Roman" pitchFamily="18" charset="0"/>
              </a:defRPr>
            </a:lvl4pPr>
            <a:lvl5pPr marL="2149475" indent="-239713" defTabSz="920750">
              <a:defRPr sz="2400">
                <a:solidFill>
                  <a:schemeClr val="tx1"/>
                </a:solidFill>
                <a:latin typeface="Times New Roman" pitchFamily="18" charset="0"/>
              </a:defRPr>
            </a:lvl5pPr>
            <a:lvl6pPr marL="2606675" indent="-239713" defTabSz="920750" eaLnBrk="0" fontAlgn="base" hangingPunct="0">
              <a:spcBef>
                <a:spcPct val="0"/>
              </a:spcBef>
              <a:spcAft>
                <a:spcPct val="0"/>
              </a:spcAft>
              <a:defRPr sz="2400">
                <a:solidFill>
                  <a:schemeClr val="tx1"/>
                </a:solidFill>
                <a:latin typeface="Times New Roman" pitchFamily="18" charset="0"/>
              </a:defRPr>
            </a:lvl6pPr>
            <a:lvl7pPr marL="3063875" indent="-239713" defTabSz="920750" eaLnBrk="0" fontAlgn="base" hangingPunct="0">
              <a:spcBef>
                <a:spcPct val="0"/>
              </a:spcBef>
              <a:spcAft>
                <a:spcPct val="0"/>
              </a:spcAft>
              <a:defRPr sz="2400">
                <a:solidFill>
                  <a:schemeClr val="tx1"/>
                </a:solidFill>
                <a:latin typeface="Times New Roman" pitchFamily="18" charset="0"/>
              </a:defRPr>
            </a:lvl7pPr>
            <a:lvl8pPr marL="3521075" indent="-239713" defTabSz="920750" eaLnBrk="0" fontAlgn="base" hangingPunct="0">
              <a:spcBef>
                <a:spcPct val="0"/>
              </a:spcBef>
              <a:spcAft>
                <a:spcPct val="0"/>
              </a:spcAft>
              <a:defRPr sz="2400">
                <a:solidFill>
                  <a:schemeClr val="tx1"/>
                </a:solidFill>
                <a:latin typeface="Times New Roman" pitchFamily="18" charset="0"/>
              </a:defRPr>
            </a:lvl8pPr>
            <a:lvl9pPr marL="3978275" indent="-239713" defTabSz="920750" eaLnBrk="0" fontAlgn="base" hangingPunct="0">
              <a:spcBef>
                <a:spcPct val="0"/>
              </a:spcBef>
              <a:spcAft>
                <a:spcPct val="0"/>
              </a:spcAft>
              <a:defRPr sz="2400">
                <a:solidFill>
                  <a:schemeClr val="tx1"/>
                </a:solidFill>
                <a:latin typeface="Times New Roman" pitchFamily="18" charset="0"/>
              </a:defRPr>
            </a:lvl9pPr>
          </a:lstStyle>
          <a:p>
            <a:pPr algn="r"/>
            <a:fld id="{5116FC4E-CDA6-4B1A-AD0B-722EE477B70D}" type="slidenum">
              <a:rPr lang="en-US" altLang="es-ES" sz="700">
                <a:latin typeface="Arial" charset="0"/>
              </a:rPr>
              <a:pPr algn="r"/>
              <a:t>22</a:t>
            </a:fld>
            <a:endParaRPr lang="en-US" altLang="es-ES" sz="700">
              <a:latin typeface="Arial" charset="0"/>
            </a:endParaRPr>
          </a:p>
        </p:txBody>
      </p:sp>
      <p:sp>
        <p:nvSpPr>
          <p:cNvPr id="120835" name="Rectangle 2"/>
          <p:cNvSpPr>
            <a:spLocks noGrp="1" noRot="1" noChangeAspect="1" noChangeArrowheads="1" noTextEdit="1"/>
          </p:cNvSpPr>
          <p:nvPr>
            <p:ph type="sldImg"/>
          </p:nvPr>
        </p:nvSpPr>
        <p:spPr>
          <a:xfrm>
            <a:off x="841375" y="241300"/>
            <a:ext cx="5235575" cy="3925888"/>
          </a:xfrm>
          <a:ln/>
        </p:spPr>
      </p:sp>
      <p:sp>
        <p:nvSpPr>
          <p:cNvPr id="120836" name="Rectangle 3"/>
          <p:cNvSpPr>
            <a:spLocks noGrp="1" noChangeArrowheads="1"/>
          </p:cNvSpPr>
          <p:nvPr>
            <p:ph type="body" idx="1"/>
          </p:nvPr>
        </p:nvSpPr>
        <p:spPr>
          <a:xfrm>
            <a:off x="395654" y="4306062"/>
            <a:ext cx="5990015" cy="4182668"/>
          </a:xfrm>
        </p:spPr>
        <p:txBody>
          <a:bodyPr lIns="90136" tIns="47283" rIns="90136" bIns="47283"/>
          <a:lstStyle/>
          <a:p>
            <a:pPr marL="104045" indent="-104045" defTabSz="942266"/>
            <a:endParaRPr lang="es-E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44035"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4B98E598-003B-40FE-8B16-ECE13C416695}" type="slidenum">
              <a:rPr lang="es-ES" altLang="es-ES" sz="1100"/>
              <a:pPr/>
              <a:t>2</a:t>
            </a:fld>
            <a:endParaRPr lang="es-ES" altLang="es-ES" sz="1100"/>
          </a:p>
        </p:txBody>
      </p:sp>
      <p:sp>
        <p:nvSpPr>
          <p:cNvPr id="44036" name="Rectangle 2"/>
          <p:cNvSpPr>
            <a:spLocks noGrp="1" noRot="1" noChangeAspect="1" noChangeArrowheads="1" noTextEdit="1"/>
          </p:cNvSpPr>
          <p:nvPr>
            <p:ph type="sldImg"/>
          </p:nvPr>
        </p:nvSpPr>
        <p:spPr>
          <a:xfrm>
            <a:off x="814388" y="450850"/>
            <a:ext cx="5229225" cy="3921125"/>
          </a:xfrm>
          <a:ln/>
        </p:spPr>
      </p:sp>
      <p:sp>
        <p:nvSpPr>
          <p:cNvPr id="44037"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59395"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9EF8D052-93AA-482B-A2F2-FF77839805F2}" type="slidenum">
              <a:rPr lang="es-ES" altLang="es-ES" sz="1100"/>
              <a:pPr/>
              <a:t>23</a:t>
            </a:fld>
            <a:endParaRPr lang="es-ES" altLang="es-ES" sz="1100"/>
          </a:p>
        </p:txBody>
      </p:sp>
      <p:sp>
        <p:nvSpPr>
          <p:cNvPr id="59396" name="Rectangle 2"/>
          <p:cNvSpPr>
            <a:spLocks noGrp="1" noRot="1" noChangeAspect="1" noChangeArrowheads="1" noTextEdit="1"/>
          </p:cNvSpPr>
          <p:nvPr>
            <p:ph type="sldImg"/>
          </p:nvPr>
        </p:nvSpPr>
        <p:spPr>
          <a:xfrm>
            <a:off x="814388" y="450850"/>
            <a:ext cx="5229225" cy="3921125"/>
          </a:xfrm>
          <a:ln/>
        </p:spPr>
      </p:sp>
      <p:sp>
        <p:nvSpPr>
          <p:cNvPr id="59397" name="Rectangle 3"/>
          <p:cNvSpPr>
            <a:spLocks noGrp="1" noChangeArrowheads="1"/>
          </p:cNvSpPr>
          <p:nvPr>
            <p:ph type="body" idx="1"/>
          </p:nvPr>
        </p:nvSpPr>
        <p:spPr/>
        <p:txBody>
          <a:bodyPr/>
          <a:lstStyle/>
          <a:p>
            <a:r>
              <a:rPr lang="es-ES" altLang="es-ES"/>
              <a:t>Aunque aparentemente la comunicación se realiza entre cada entidad y su homóloga en el otro lado, en la práctica la comunicación se efectúa siempre con las entidades vecinas inferior y superior (excepto para la capa más baja de la pila, que realmente ha de comunicar con el otro extremo).</a:t>
            </a:r>
          </a:p>
          <a:p>
            <a:endParaRPr lang="es-ES" alt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60419"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51422E84-FC00-4639-90F8-09C1500A5F47}" type="slidenum">
              <a:rPr lang="es-ES" altLang="es-ES" sz="1100"/>
              <a:pPr/>
              <a:t>24</a:t>
            </a:fld>
            <a:endParaRPr lang="es-ES" altLang="es-ES" sz="1100"/>
          </a:p>
        </p:txBody>
      </p:sp>
      <p:sp>
        <p:nvSpPr>
          <p:cNvPr id="60420" name="Rectangle 2"/>
          <p:cNvSpPr>
            <a:spLocks noGrp="1" noRot="1" noChangeAspect="1" noChangeArrowheads="1" noTextEdit="1"/>
          </p:cNvSpPr>
          <p:nvPr>
            <p:ph type="sldImg"/>
          </p:nvPr>
        </p:nvSpPr>
        <p:spPr>
          <a:xfrm>
            <a:off x="814388" y="450850"/>
            <a:ext cx="5229225" cy="3921125"/>
          </a:xfrm>
          <a:ln/>
        </p:spPr>
      </p:sp>
      <p:sp>
        <p:nvSpPr>
          <p:cNvPr id="60421" name="Rectangle 3"/>
          <p:cNvSpPr>
            <a:spLocks noGrp="1" noChangeArrowheads="1"/>
          </p:cNvSpPr>
          <p:nvPr>
            <p:ph type="body" idx="1"/>
          </p:nvPr>
        </p:nvSpPr>
        <p:spPr/>
        <p:txBody>
          <a:bodyPr/>
          <a:lstStyle/>
          <a:p>
            <a:r>
              <a:rPr lang="es-ES_tradnl" altLang="es-ES"/>
              <a:t>Mediante esta analogía explicaremos los principios básicos que rigen el diseño de cualquier red según el modelo de capas. </a:t>
            </a:r>
            <a:endParaRPr lang="es-ES" altLang="es-ES"/>
          </a:p>
          <a:p>
            <a:endParaRPr lang="es-ES" alt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62467"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902EC34A-0202-4FE3-AA0F-F8A44107C041}" type="slidenum">
              <a:rPr lang="es-ES" altLang="es-ES" sz="1100"/>
              <a:pPr/>
              <a:t>25</a:t>
            </a:fld>
            <a:endParaRPr lang="es-ES" altLang="es-ES" sz="1100"/>
          </a:p>
        </p:txBody>
      </p:sp>
      <p:sp>
        <p:nvSpPr>
          <p:cNvPr id="62468" name="Rectangle 2"/>
          <p:cNvSpPr>
            <a:spLocks noGrp="1" noRot="1" noChangeAspect="1" noChangeArrowheads="1" noTextEdit="1"/>
          </p:cNvSpPr>
          <p:nvPr>
            <p:ph type="sldImg"/>
          </p:nvPr>
        </p:nvSpPr>
        <p:spPr>
          <a:xfrm>
            <a:off x="814388" y="450850"/>
            <a:ext cx="5229225" cy="3921125"/>
          </a:xfrm>
          <a:ln/>
        </p:spPr>
      </p:sp>
      <p:sp>
        <p:nvSpPr>
          <p:cNvPr id="62469"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63491"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D9277B19-B77E-4E62-85DE-C51E879AE09D}" type="slidenum">
              <a:rPr lang="es-ES" altLang="es-ES" sz="1100"/>
              <a:pPr/>
              <a:t>26</a:t>
            </a:fld>
            <a:endParaRPr lang="es-ES" altLang="es-ES" sz="1100"/>
          </a:p>
        </p:txBody>
      </p:sp>
      <p:sp>
        <p:nvSpPr>
          <p:cNvPr id="63492" name="Rectangle 2"/>
          <p:cNvSpPr>
            <a:spLocks noGrp="1" noRot="1" noChangeAspect="1" noChangeArrowheads="1" noTextEdit="1"/>
          </p:cNvSpPr>
          <p:nvPr>
            <p:ph type="sldImg"/>
          </p:nvPr>
        </p:nvSpPr>
        <p:spPr>
          <a:xfrm>
            <a:off x="814388" y="450850"/>
            <a:ext cx="5229225" cy="3921125"/>
          </a:xfrm>
          <a:ln/>
        </p:spPr>
      </p:sp>
      <p:sp>
        <p:nvSpPr>
          <p:cNvPr id="63493"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64515"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757D7853-B3FE-4537-B505-C8162090777F}" type="slidenum">
              <a:rPr lang="es-ES" altLang="es-ES" sz="1100"/>
              <a:pPr/>
              <a:t>27</a:t>
            </a:fld>
            <a:endParaRPr lang="es-ES" altLang="es-ES" sz="1100"/>
          </a:p>
        </p:txBody>
      </p:sp>
      <p:sp>
        <p:nvSpPr>
          <p:cNvPr id="64516" name="Rectangle 2"/>
          <p:cNvSpPr>
            <a:spLocks noGrp="1" noRot="1" noChangeAspect="1" noChangeArrowheads="1" noTextEdit="1"/>
          </p:cNvSpPr>
          <p:nvPr>
            <p:ph type="sldImg"/>
          </p:nvPr>
        </p:nvSpPr>
        <p:spPr>
          <a:xfrm>
            <a:off x="814388" y="450850"/>
            <a:ext cx="5229225" cy="3921125"/>
          </a:xfrm>
          <a:ln/>
        </p:spPr>
      </p:sp>
      <p:sp>
        <p:nvSpPr>
          <p:cNvPr id="64517"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65539"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5F1EF3ED-6473-4AB3-990C-6261BCF7F397}" type="slidenum">
              <a:rPr lang="es-ES" altLang="es-ES" sz="1100"/>
              <a:pPr/>
              <a:t>28</a:t>
            </a:fld>
            <a:endParaRPr lang="es-ES" altLang="es-ES" sz="1100"/>
          </a:p>
        </p:txBody>
      </p:sp>
      <p:sp>
        <p:nvSpPr>
          <p:cNvPr id="65540" name="Rectangle 2"/>
          <p:cNvSpPr>
            <a:spLocks noGrp="1" noRot="1" noChangeAspect="1" noChangeArrowheads="1" noTextEdit="1"/>
          </p:cNvSpPr>
          <p:nvPr>
            <p:ph type="sldImg"/>
          </p:nvPr>
        </p:nvSpPr>
        <p:spPr>
          <a:xfrm>
            <a:off x="814388" y="450850"/>
            <a:ext cx="5229225" cy="3921125"/>
          </a:xfrm>
          <a:ln/>
        </p:spPr>
      </p:sp>
      <p:sp>
        <p:nvSpPr>
          <p:cNvPr id="65541"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66563"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49B648D7-E0F0-481C-9F77-A904FCB79D04}" type="slidenum">
              <a:rPr lang="es-ES" altLang="es-ES" sz="1100"/>
              <a:pPr/>
              <a:t>29</a:t>
            </a:fld>
            <a:endParaRPr lang="es-ES" altLang="es-ES" sz="1100"/>
          </a:p>
        </p:txBody>
      </p:sp>
      <p:sp>
        <p:nvSpPr>
          <p:cNvPr id="66564" name="Rectangle 2"/>
          <p:cNvSpPr>
            <a:spLocks noGrp="1" noRot="1" noChangeAspect="1" noChangeArrowheads="1" noTextEdit="1"/>
          </p:cNvSpPr>
          <p:nvPr>
            <p:ph type="sldImg"/>
          </p:nvPr>
        </p:nvSpPr>
        <p:spPr>
          <a:xfrm>
            <a:off x="814388" y="450850"/>
            <a:ext cx="5229225" cy="3921125"/>
          </a:xfrm>
          <a:ln/>
        </p:spPr>
      </p:sp>
      <p:sp>
        <p:nvSpPr>
          <p:cNvPr id="66565"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67587"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47EFE25D-099C-419F-8A57-9A6E12E42103}" type="slidenum">
              <a:rPr lang="es-ES" altLang="es-ES" sz="1100"/>
              <a:pPr/>
              <a:t>30</a:t>
            </a:fld>
            <a:endParaRPr lang="es-ES" altLang="es-ES" sz="1100"/>
          </a:p>
        </p:txBody>
      </p:sp>
      <p:sp>
        <p:nvSpPr>
          <p:cNvPr id="67588" name="Rectangle 2"/>
          <p:cNvSpPr>
            <a:spLocks noGrp="1" noRot="1" noChangeAspect="1" noChangeArrowheads="1" noTextEdit="1"/>
          </p:cNvSpPr>
          <p:nvPr>
            <p:ph type="sldImg"/>
          </p:nvPr>
        </p:nvSpPr>
        <p:spPr>
          <a:xfrm>
            <a:off x="814388" y="450850"/>
            <a:ext cx="5229225" cy="3921125"/>
          </a:xfrm>
          <a:ln/>
        </p:spPr>
      </p:sp>
      <p:sp>
        <p:nvSpPr>
          <p:cNvPr id="67589"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68611"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EF8FF523-EFEC-427E-BEAE-52F2DA8834C8}" type="slidenum">
              <a:rPr lang="es-ES" altLang="es-ES" sz="1100"/>
              <a:pPr/>
              <a:t>31</a:t>
            </a:fld>
            <a:endParaRPr lang="es-ES" altLang="es-ES" sz="1100"/>
          </a:p>
        </p:txBody>
      </p:sp>
      <p:sp>
        <p:nvSpPr>
          <p:cNvPr id="68612" name="Rectangle 2"/>
          <p:cNvSpPr>
            <a:spLocks noGrp="1" noRot="1" noChangeAspect="1" noChangeArrowheads="1" noTextEdit="1"/>
          </p:cNvSpPr>
          <p:nvPr>
            <p:ph type="sldImg"/>
          </p:nvPr>
        </p:nvSpPr>
        <p:spPr>
          <a:xfrm>
            <a:off x="814388" y="450850"/>
            <a:ext cx="5229225" cy="3921125"/>
          </a:xfrm>
          <a:ln/>
        </p:spPr>
      </p:sp>
      <p:sp>
        <p:nvSpPr>
          <p:cNvPr id="68613"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69635"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7C5C27CD-D508-4C67-A9E8-9BF7F6DA7DAF}" type="slidenum">
              <a:rPr lang="es-ES" altLang="es-ES" sz="1100"/>
              <a:pPr/>
              <a:t>32</a:t>
            </a:fld>
            <a:endParaRPr lang="es-ES" altLang="es-ES" sz="1100"/>
          </a:p>
        </p:txBody>
      </p:sp>
      <p:sp>
        <p:nvSpPr>
          <p:cNvPr id="69636" name="Rectangle 2"/>
          <p:cNvSpPr>
            <a:spLocks noGrp="1" noRot="1" noChangeAspect="1" noChangeArrowheads="1" noTextEdit="1"/>
          </p:cNvSpPr>
          <p:nvPr>
            <p:ph type="sldImg"/>
          </p:nvPr>
        </p:nvSpPr>
        <p:spPr>
          <a:xfrm>
            <a:off x="814388" y="450850"/>
            <a:ext cx="5229225" cy="3921125"/>
          </a:xfrm>
          <a:ln/>
        </p:spPr>
      </p:sp>
      <p:sp>
        <p:nvSpPr>
          <p:cNvPr id="69637"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9"/>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860" tIns="43929" rIns="87860" bIns="43929"/>
          <a:lstStyle>
            <a:lvl1pPr defTabSz="952500">
              <a:defRPr sz="2400">
                <a:solidFill>
                  <a:schemeClr val="tx1"/>
                </a:solidFill>
                <a:latin typeface="Times New Roman" pitchFamily="18" charset="0"/>
              </a:defRPr>
            </a:lvl1pPr>
            <a:lvl2pPr marL="773113" indent="-296863" defTabSz="952500">
              <a:defRPr sz="2400">
                <a:solidFill>
                  <a:schemeClr val="tx1"/>
                </a:solidFill>
                <a:latin typeface="Times New Roman" pitchFamily="18" charset="0"/>
              </a:defRPr>
            </a:lvl2pPr>
            <a:lvl3pPr marL="1190625" indent="-238125" defTabSz="952500">
              <a:defRPr sz="2400">
                <a:solidFill>
                  <a:schemeClr val="tx1"/>
                </a:solidFill>
                <a:latin typeface="Times New Roman" pitchFamily="18" charset="0"/>
              </a:defRPr>
            </a:lvl3pPr>
            <a:lvl4pPr marL="1665288" indent="-238125" defTabSz="952500">
              <a:defRPr sz="2400">
                <a:solidFill>
                  <a:schemeClr val="tx1"/>
                </a:solidFill>
                <a:latin typeface="Times New Roman" pitchFamily="18" charset="0"/>
              </a:defRPr>
            </a:lvl4pPr>
            <a:lvl5pPr marL="2141538" indent="-238125" defTabSz="952500">
              <a:defRPr sz="2400">
                <a:solidFill>
                  <a:schemeClr val="tx1"/>
                </a:solidFill>
                <a:latin typeface="Times New Roman" pitchFamily="18" charset="0"/>
              </a:defRPr>
            </a:lvl5pPr>
            <a:lvl6pPr marL="2598738" indent="-238125" defTabSz="952500" eaLnBrk="0" fontAlgn="base" hangingPunct="0">
              <a:spcBef>
                <a:spcPct val="0"/>
              </a:spcBef>
              <a:spcAft>
                <a:spcPct val="0"/>
              </a:spcAft>
              <a:defRPr sz="2400">
                <a:solidFill>
                  <a:schemeClr val="tx1"/>
                </a:solidFill>
                <a:latin typeface="Times New Roman" pitchFamily="18" charset="0"/>
              </a:defRPr>
            </a:lvl6pPr>
            <a:lvl7pPr marL="3055938" indent="-238125" defTabSz="952500" eaLnBrk="0" fontAlgn="base" hangingPunct="0">
              <a:spcBef>
                <a:spcPct val="0"/>
              </a:spcBef>
              <a:spcAft>
                <a:spcPct val="0"/>
              </a:spcAft>
              <a:defRPr sz="2400">
                <a:solidFill>
                  <a:schemeClr val="tx1"/>
                </a:solidFill>
                <a:latin typeface="Times New Roman" pitchFamily="18" charset="0"/>
              </a:defRPr>
            </a:lvl7pPr>
            <a:lvl8pPr marL="3513138" indent="-238125" defTabSz="952500" eaLnBrk="0" fontAlgn="base" hangingPunct="0">
              <a:spcBef>
                <a:spcPct val="0"/>
              </a:spcBef>
              <a:spcAft>
                <a:spcPct val="0"/>
              </a:spcAft>
              <a:defRPr sz="2400">
                <a:solidFill>
                  <a:schemeClr val="tx1"/>
                </a:solidFill>
                <a:latin typeface="Times New Roman" pitchFamily="18" charset="0"/>
              </a:defRPr>
            </a:lvl8pPr>
            <a:lvl9pPr marL="3970338" indent="-238125" defTabSz="9525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Fundamentos</a:t>
            </a:r>
          </a:p>
        </p:txBody>
      </p:sp>
      <p:sp>
        <p:nvSpPr>
          <p:cNvPr id="108547" name="Rectangle 14"/>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860" tIns="43929" rIns="87860" bIns="43929" anchor="b"/>
          <a:lstStyle>
            <a:lvl1pPr defTabSz="952500">
              <a:defRPr sz="2400">
                <a:solidFill>
                  <a:schemeClr val="tx1"/>
                </a:solidFill>
                <a:latin typeface="Times New Roman" pitchFamily="18" charset="0"/>
              </a:defRPr>
            </a:lvl1pPr>
            <a:lvl2pPr marL="773113" indent="-296863" defTabSz="952500">
              <a:defRPr sz="2400">
                <a:solidFill>
                  <a:schemeClr val="tx1"/>
                </a:solidFill>
                <a:latin typeface="Times New Roman" pitchFamily="18" charset="0"/>
              </a:defRPr>
            </a:lvl2pPr>
            <a:lvl3pPr marL="1190625" indent="-238125" defTabSz="952500">
              <a:defRPr sz="2400">
                <a:solidFill>
                  <a:schemeClr val="tx1"/>
                </a:solidFill>
                <a:latin typeface="Times New Roman" pitchFamily="18" charset="0"/>
              </a:defRPr>
            </a:lvl3pPr>
            <a:lvl4pPr marL="1665288" indent="-238125" defTabSz="952500">
              <a:defRPr sz="2400">
                <a:solidFill>
                  <a:schemeClr val="tx1"/>
                </a:solidFill>
                <a:latin typeface="Times New Roman" pitchFamily="18" charset="0"/>
              </a:defRPr>
            </a:lvl4pPr>
            <a:lvl5pPr marL="2141538" indent="-238125" defTabSz="952500">
              <a:defRPr sz="2400">
                <a:solidFill>
                  <a:schemeClr val="tx1"/>
                </a:solidFill>
                <a:latin typeface="Times New Roman" pitchFamily="18" charset="0"/>
              </a:defRPr>
            </a:lvl5pPr>
            <a:lvl6pPr marL="2598738" indent="-238125" defTabSz="952500" eaLnBrk="0" fontAlgn="base" hangingPunct="0">
              <a:spcBef>
                <a:spcPct val="0"/>
              </a:spcBef>
              <a:spcAft>
                <a:spcPct val="0"/>
              </a:spcAft>
              <a:defRPr sz="2400">
                <a:solidFill>
                  <a:schemeClr val="tx1"/>
                </a:solidFill>
                <a:latin typeface="Times New Roman" pitchFamily="18" charset="0"/>
              </a:defRPr>
            </a:lvl6pPr>
            <a:lvl7pPr marL="3055938" indent="-238125" defTabSz="952500" eaLnBrk="0" fontAlgn="base" hangingPunct="0">
              <a:spcBef>
                <a:spcPct val="0"/>
              </a:spcBef>
              <a:spcAft>
                <a:spcPct val="0"/>
              </a:spcAft>
              <a:defRPr sz="2400">
                <a:solidFill>
                  <a:schemeClr val="tx1"/>
                </a:solidFill>
                <a:latin typeface="Times New Roman" pitchFamily="18" charset="0"/>
              </a:defRPr>
            </a:lvl7pPr>
            <a:lvl8pPr marL="3513138" indent="-238125" defTabSz="952500" eaLnBrk="0" fontAlgn="base" hangingPunct="0">
              <a:spcBef>
                <a:spcPct val="0"/>
              </a:spcBef>
              <a:spcAft>
                <a:spcPct val="0"/>
              </a:spcAft>
              <a:defRPr sz="2400">
                <a:solidFill>
                  <a:schemeClr val="tx1"/>
                </a:solidFill>
                <a:latin typeface="Times New Roman" pitchFamily="18" charset="0"/>
              </a:defRPr>
            </a:lvl8pPr>
            <a:lvl9pPr marL="3970338" indent="-238125" defTabSz="952500" eaLnBrk="0" fontAlgn="base" hangingPunct="0">
              <a:spcBef>
                <a:spcPct val="0"/>
              </a:spcBef>
              <a:spcAft>
                <a:spcPct val="0"/>
              </a:spcAft>
              <a:defRPr sz="2400">
                <a:solidFill>
                  <a:schemeClr val="tx1"/>
                </a:solidFill>
                <a:latin typeface="Times New Roman" pitchFamily="18" charset="0"/>
              </a:defRPr>
            </a:lvl9pPr>
          </a:lstStyle>
          <a:p>
            <a:pPr algn="r" eaLnBrk="1" hangingPunct="1"/>
            <a:fld id="{34F7B3F6-BB7F-4BD2-8FCA-318B51ACD0AB}" type="slidenum">
              <a:rPr lang="es-ES" altLang="es-ES" sz="1100"/>
              <a:pPr algn="r" eaLnBrk="1" hangingPunct="1"/>
              <a:t>4</a:t>
            </a:fld>
            <a:endParaRPr lang="es-ES" altLang="es-ES" sz="1100"/>
          </a:p>
        </p:txBody>
      </p:sp>
      <p:sp>
        <p:nvSpPr>
          <p:cNvPr id="108548" name="Rectangle 2"/>
          <p:cNvSpPr>
            <a:spLocks noGrp="1" noRot="1" noChangeAspect="1" noChangeArrowheads="1" noTextEdit="1"/>
          </p:cNvSpPr>
          <p:nvPr>
            <p:ph type="sldImg"/>
          </p:nvPr>
        </p:nvSpPr>
        <p:spPr>
          <a:xfrm>
            <a:off x="814388" y="450850"/>
            <a:ext cx="5229225" cy="3921125"/>
          </a:xfrm>
          <a:ln/>
        </p:spPr>
      </p:sp>
      <p:sp>
        <p:nvSpPr>
          <p:cNvPr id="108549"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1"/>
          <p:cNvSpPr txBox="1">
            <a:spLocks noGrp="1" noChangeArrowheads="1"/>
          </p:cNvSpPr>
          <p:nvPr/>
        </p:nvSpPr>
        <p:spPr bwMode="auto">
          <a:xfrm>
            <a:off x="5799856" y="8535535"/>
            <a:ext cx="795909" cy="28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32" tIns="0" rIns="17732" bIns="0" anchor="b"/>
          <a:lstStyle>
            <a:lvl1pPr defTabSz="920750">
              <a:defRPr sz="2400">
                <a:solidFill>
                  <a:schemeClr val="tx1"/>
                </a:solidFill>
                <a:latin typeface="Times New Roman" pitchFamily="18" charset="0"/>
              </a:defRPr>
            </a:lvl1pPr>
            <a:lvl2pPr marL="776288" indent="-298450" defTabSz="920750">
              <a:defRPr sz="2400">
                <a:solidFill>
                  <a:schemeClr val="tx1"/>
                </a:solidFill>
                <a:latin typeface="Times New Roman" pitchFamily="18" charset="0"/>
              </a:defRPr>
            </a:lvl2pPr>
            <a:lvl3pPr marL="1195388" indent="-239713" defTabSz="920750">
              <a:defRPr sz="2400">
                <a:solidFill>
                  <a:schemeClr val="tx1"/>
                </a:solidFill>
                <a:latin typeface="Times New Roman" pitchFamily="18" charset="0"/>
              </a:defRPr>
            </a:lvl3pPr>
            <a:lvl4pPr marL="1671638" indent="-238125" defTabSz="920750">
              <a:defRPr sz="2400">
                <a:solidFill>
                  <a:schemeClr val="tx1"/>
                </a:solidFill>
                <a:latin typeface="Times New Roman" pitchFamily="18" charset="0"/>
              </a:defRPr>
            </a:lvl4pPr>
            <a:lvl5pPr marL="2149475" indent="-239713" defTabSz="920750">
              <a:defRPr sz="2400">
                <a:solidFill>
                  <a:schemeClr val="tx1"/>
                </a:solidFill>
                <a:latin typeface="Times New Roman" pitchFamily="18" charset="0"/>
              </a:defRPr>
            </a:lvl5pPr>
            <a:lvl6pPr marL="2606675" indent="-239713" defTabSz="920750" eaLnBrk="0" fontAlgn="base" hangingPunct="0">
              <a:spcBef>
                <a:spcPct val="0"/>
              </a:spcBef>
              <a:spcAft>
                <a:spcPct val="0"/>
              </a:spcAft>
              <a:defRPr sz="2400">
                <a:solidFill>
                  <a:schemeClr val="tx1"/>
                </a:solidFill>
                <a:latin typeface="Times New Roman" pitchFamily="18" charset="0"/>
              </a:defRPr>
            </a:lvl6pPr>
            <a:lvl7pPr marL="3063875" indent="-239713" defTabSz="920750" eaLnBrk="0" fontAlgn="base" hangingPunct="0">
              <a:spcBef>
                <a:spcPct val="0"/>
              </a:spcBef>
              <a:spcAft>
                <a:spcPct val="0"/>
              </a:spcAft>
              <a:defRPr sz="2400">
                <a:solidFill>
                  <a:schemeClr val="tx1"/>
                </a:solidFill>
                <a:latin typeface="Times New Roman" pitchFamily="18" charset="0"/>
              </a:defRPr>
            </a:lvl7pPr>
            <a:lvl8pPr marL="3521075" indent="-239713" defTabSz="920750" eaLnBrk="0" fontAlgn="base" hangingPunct="0">
              <a:spcBef>
                <a:spcPct val="0"/>
              </a:spcBef>
              <a:spcAft>
                <a:spcPct val="0"/>
              </a:spcAft>
              <a:defRPr sz="2400">
                <a:solidFill>
                  <a:schemeClr val="tx1"/>
                </a:solidFill>
                <a:latin typeface="Times New Roman" pitchFamily="18" charset="0"/>
              </a:defRPr>
            </a:lvl8pPr>
            <a:lvl9pPr marL="3978275" indent="-239713" defTabSz="920750" eaLnBrk="0" fontAlgn="base" hangingPunct="0">
              <a:spcBef>
                <a:spcPct val="0"/>
              </a:spcBef>
              <a:spcAft>
                <a:spcPct val="0"/>
              </a:spcAft>
              <a:defRPr sz="2400">
                <a:solidFill>
                  <a:schemeClr val="tx1"/>
                </a:solidFill>
                <a:latin typeface="Times New Roman" pitchFamily="18" charset="0"/>
              </a:defRPr>
            </a:lvl9pPr>
          </a:lstStyle>
          <a:p>
            <a:pPr algn="r"/>
            <a:fld id="{2821086B-CF1E-4A41-811C-BD8E4AEEC2D3}" type="slidenum">
              <a:rPr lang="en-US" altLang="es-ES" sz="700">
                <a:latin typeface="Arial" charset="0"/>
              </a:rPr>
              <a:pPr algn="r"/>
              <a:t>33</a:t>
            </a:fld>
            <a:endParaRPr lang="en-US" altLang="es-ES" sz="700">
              <a:latin typeface="Arial" charset="0"/>
            </a:endParaRPr>
          </a:p>
        </p:txBody>
      </p:sp>
      <p:sp>
        <p:nvSpPr>
          <p:cNvPr id="129027" name="Rectangle 2"/>
          <p:cNvSpPr>
            <a:spLocks noGrp="1" noRot="1" noChangeAspect="1" noChangeArrowheads="1" noTextEdit="1"/>
          </p:cNvSpPr>
          <p:nvPr>
            <p:ph type="sldImg"/>
          </p:nvPr>
        </p:nvSpPr>
        <p:spPr>
          <a:xfrm>
            <a:off x="841375" y="241300"/>
            <a:ext cx="5235575" cy="3925888"/>
          </a:xfrm>
          <a:ln/>
        </p:spPr>
      </p:sp>
      <p:sp>
        <p:nvSpPr>
          <p:cNvPr id="129028" name="Rectangle 3"/>
          <p:cNvSpPr>
            <a:spLocks noGrp="1" noChangeArrowheads="1"/>
          </p:cNvSpPr>
          <p:nvPr>
            <p:ph type="body" idx="1"/>
          </p:nvPr>
        </p:nvSpPr>
        <p:spPr>
          <a:xfrm>
            <a:off x="395654" y="4306062"/>
            <a:ext cx="5990015" cy="4182668"/>
          </a:xfrm>
        </p:spPr>
        <p:txBody>
          <a:bodyPr lIns="90136" tIns="47283" rIns="90136" bIns="47283"/>
          <a:lstStyle/>
          <a:p>
            <a:pPr marL="104045" indent="-104045" defTabSz="942266"/>
            <a:endParaRPr lang="es-ES" alt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71683"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E1669D9E-5597-435B-A80E-BA2488459717}" type="slidenum">
              <a:rPr lang="es-ES" altLang="es-ES" sz="1100"/>
              <a:pPr/>
              <a:t>34</a:t>
            </a:fld>
            <a:endParaRPr lang="es-ES" altLang="es-ES" sz="1100"/>
          </a:p>
        </p:txBody>
      </p:sp>
      <p:sp>
        <p:nvSpPr>
          <p:cNvPr id="71684" name="Rectangle 2"/>
          <p:cNvSpPr>
            <a:spLocks noGrp="1" noRot="1" noChangeAspect="1" noChangeArrowheads="1" noTextEdit="1"/>
          </p:cNvSpPr>
          <p:nvPr>
            <p:ph type="sldImg"/>
          </p:nvPr>
        </p:nvSpPr>
        <p:spPr>
          <a:xfrm>
            <a:off x="814388" y="450850"/>
            <a:ext cx="5229225" cy="3921125"/>
          </a:xfrm>
          <a:ln/>
        </p:spPr>
      </p:sp>
      <p:sp>
        <p:nvSpPr>
          <p:cNvPr id="71685" name="Rectangle 3"/>
          <p:cNvSpPr>
            <a:spLocks noGrp="1" noChangeArrowheads="1"/>
          </p:cNvSpPr>
          <p:nvPr>
            <p:ph type="body" idx="1"/>
          </p:nvPr>
        </p:nvSpPr>
        <p:spPr/>
        <p:txBody>
          <a:bodyPr/>
          <a:lstStyle/>
          <a:p>
            <a:r>
              <a:rPr lang="es-ES_tradnl" altLang="es-ES"/>
              <a:t>Aunque el modelo OSI especifica siete capas, aquí exponemos un modelo simplificado de cinco capas que es actualmente el más utilizado para describir la Internet, ya que dos de las capas OSI ( las de sesión y presentación, que se ubican entre la de transporte y la de aplicación) quedan a menudo embebidas en su función por la capa de aplicación.</a:t>
            </a:r>
          </a:p>
          <a:p>
            <a:r>
              <a:rPr lang="es-ES_tradnl" altLang="es-ES"/>
              <a:t>En la transparencia mostramos diversos ejemplos de protocolos posibles para cada capa. Todos los protocolos enumerados aquí coexisten en mayor o menor medida en la Internet actualmente. </a:t>
            </a:r>
            <a:endParaRPr lang="es-ES" altLang="es-ES"/>
          </a:p>
          <a:p>
            <a:endParaRPr lang="es-ES" altLang="es-ES"/>
          </a:p>
          <a:p>
            <a:endParaRPr lang="es-ES" alt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72707"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93BC203B-9F78-4B22-8F8E-FDAA769D8A68}" type="slidenum">
              <a:rPr lang="es-ES" altLang="es-ES" sz="1100"/>
              <a:pPr/>
              <a:t>37</a:t>
            </a:fld>
            <a:endParaRPr lang="es-ES" altLang="es-ES" sz="1100"/>
          </a:p>
        </p:txBody>
      </p:sp>
      <p:sp>
        <p:nvSpPr>
          <p:cNvPr id="72708" name="Rectangle 2"/>
          <p:cNvSpPr>
            <a:spLocks noGrp="1" noRot="1" noChangeAspect="1" noChangeArrowheads="1" noTextEdit="1"/>
          </p:cNvSpPr>
          <p:nvPr>
            <p:ph type="sldImg"/>
          </p:nvPr>
        </p:nvSpPr>
        <p:spPr>
          <a:xfrm>
            <a:off x="814388" y="450850"/>
            <a:ext cx="5229225" cy="3921125"/>
          </a:xfrm>
          <a:ln/>
        </p:spPr>
      </p:sp>
      <p:sp>
        <p:nvSpPr>
          <p:cNvPr id="72709"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74755"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6C14A594-8500-4729-AA98-EFDF5D824689}" type="slidenum">
              <a:rPr lang="es-ES" altLang="es-ES" sz="1100"/>
              <a:pPr/>
              <a:t>38</a:t>
            </a:fld>
            <a:endParaRPr lang="es-ES" altLang="es-ES" sz="1100"/>
          </a:p>
        </p:txBody>
      </p:sp>
      <p:sp>
        <p:nvSpPr>
          <p:cNvPr id="74756" name="Rectangle 2"/>
          <p:cNvSpPr>
            <a:spLocks noGrp="1" noRot="1" noChangeAspect="1" noChangeArrowheads="1" noTextEdit="1"/>
          </p:cNvSpPr>
          <p:nvPr>
            <p:ph type="sldImg"/>
          </p:nvPr>
        </p:nvSpPr>
        <p:spPr>
          <a:xfrm>
            <a:off x="814388" y="450850"/>
            <a:ext cx="5229225" cy="3921125"/>
          </a:xfrm>
          <a:ln/>
        </p:spPr>
      </p:sp>
      <p:sp>
        <p:nvSpPr>
          <p:cNvPr id="74757"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75779"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6FC420C2-144E-4481-9C13-A1C53254B4E2}" type="slidenum">
              <a:rPr lang="es-ES" altLang="es-ES" sz="1100"/>
              <a:pPr/>
              <a:t>39</a:t>
            </a:fld>
            <a:endParaRPr lang="es-ES" altLang="es-ES" sz="1100"/>
          </a:p>
        </p:txBody>
      </p:sp>
      <p:sp>
        <p:nvSpPr>
          <p:cNvPr id="75780" name="Rectangle 2"/>
          <p:cNvSpPr>
            <a:spLocks noGrp="1" noRot="1" noChangeAspect="1" noChangeArrowheads="1" noTextEdit="1"/>
          </p:cNvSpPr>
          <p:nvPr>
            <p:ph type="sldImg"/>
          </p:nvPr>
        </p:nvSpPr>
        <p:spPr>
          <a:xfrm>
            <a:off x="814388" y="450850"/>
            <a:ext cx="5229225" cy="3921125"/>
          </a:xfrm>
          <a:ln/>
        </p:spPr>
      </p:sp>
      <p:sp>
        <p:nvSpPr>
          <p:cNvPr id="75781"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1"/>
          <p:cNvSpPr txBox="1">
            <a:spLocks noGrp="1" noChangeArrowheads="1"/>
          </p:cNvSpPr>
          <p:nvPr/>
        </p:nvSpPr>
        <p:spPr bwMode="auto">
          <a:xfrm>
            <a:off x="5799856" y="8535535"/>
            <a:ext cx="795909" cy="28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32" tIns="0" rIns="17732" bIns="0" anchor="b"/>
          <a:lstStyle>
            <a:lvl1pPr defTabSz="920750">
              <a:defRPr sz="2400">
                <a:solidFill>
                  <a:schemeClr val="tx1"/>
                </a:solidFill>
                <a:latin typeface="Times New Roman" pitchFamily="18" charset="0"/>
              </a:defRPr>
            </a:lvl1pPr>
            <a:lvl2pPr marL="776288" indent="-298450" defTabSz="920750">
              <a:defRPr sz="2400">
                <a:solidFill>
                  <a:schemeClr val="tx1"/>
                </a:solidFill>
                <a:latin typeface="Times New Roman" pitchFamily="18" charset="0"/>
              </a:defRPr>
            </a:lvl2pPr>
            <a:lvl3pPr marL="1195388" indent="-239713" defTabSz="920750">
              <a:defRPr sz="2400">
                <a:solidFill>
                  <a:schemeClr val="tx1"/>
                </a:solidFill>
                <a:latin typeface="Times New Roman" pitchFamily="18" charset="0"/>
              </a:defRPr>
            </a:lvl3pPr>
            <a:lvl4pPr marL="1671638" indent="-238125" defTabSz="920750">
              <a:defRPr sz="2400">
                <a:solidFill>
                  <a:schemeClr val="tx1"/>
                </a:solidFill>
                <a:latin typeface="Times New Roman" pitchFamily="18" charset="0"/>
              </a:defRPr>
            </a:lvl4pPr>
            <a:lvl5pPr marL="2149475" indent="-239713" defTabSz="920750">
              <a:defRPr sz="2400">
                <a:solidFill>
                  <a:schemeClr val="tx1"/>
                </a:solidFill>
                <a:latin typeface="Times New Roman" pitchFamily="18" charset="0"/>
              </a:defRPr>
            </a:lvl5pPr>
            <a:lvl6pPr marL="2606675" indent="-239713" defTabSz="920750" eaLnBrk="0" fontAlgn="base" hangingPunct="0">
              <a:spcBef>
                <a:spcPct val="0"/>
              </a:spcBef>
              <a:spcAft>
                <a:spcPct val="0"/>
              </a:spcAft>
              <a:defRPr sz="2400">
                <a:solidFill>
                  <a:schemeClr val="tx1"/>
                </a:solidFill>
                <a:latin typeface="Times New Roman" pitchFamily="18" charset="0"/>
              </a:defRPr>
            </a:lvl6pPr>
            <a:lvl7pPr marL="3063875" indent="-239713" defTabSz="920750" eaLnBrk="0" fontAlgn="base" hangingPunct="0">
              <a:spcBef>
                <a:spcPct val="0"/>
              </a:spcBef>
              <a:spcAft>
                <a:spcPct val="0"/>
              </a:spcAft>
              <a:defRPr sz="2400">
                <a:solidFill>
                  <a:schemeClr val="tx1"/>
                </a:solidFill>
                <a:latin typeface="Times New Roman" pitchFamily="18" charset="0"/>
              </a:defRPr>
            </a:lvl7pPr>
            <a:lvl8pPr marL="3521075" indent="-239713" defTabSz="920750" eaLnBrk="0" fontAlgn="base" hangingPunct="0">
              <a:spcBef>
                <a:spcPct val="0"/>
              </a:spcBef>
              <a:spcAft>
                <a:spcPct val="0"/>
              </a:spcAft>
              <a:defRPr sz="2400">
                <a:solidFill>
                  <a:schemeClr val="tx1"/>
                </a:solidFill>
                <a:latin typeface="Times New Roman" pitchFamily="18" charset="0"/>
              </a:defRPr>
            </a:lvl8pPr>
            <a:lvl9pPr marL="3978275" indent="-239713" defTabSz="920750" eaLnBrk="0" fontAlgn="base" hangingPunct="0">
              <a:spcBef>
                <a:spcPct val="0"/>
              </a:spcBef>
              <a:spcAft>
                <a:spcPct val="0"/>
              </a:spcAft>
              <a:defRPr sz="2400">
                <a:solidFill>
                  <a:schemeClr val="tx1"/>
                </a:solidFill>
                <a:latin typeface="Times New Roman" pitchFamily="18" charset="0"/>
              </a:defRPr>
            </a:lvl9pPr>
          </a:lstStyle>
          <a:p>
            <a:pPr algn="r"/>
            <a:fld id="{48F70597-CE70-4F68-BD17-6B499211BE18}" type="slidenum">
              <a:rPr lang="en-US" altLang="es-ES" sz="700">
                <a:latin typeface="Arial" charset="0"/>
              </a:rPr>
              <a:pPr algn="r"/>
              <a:t>40</a:t>
            </a:fld>
            <a:endParaRPr lang="en-US" altLang="es-ES" sz="700">
              <a:latin typeface="Arial" charset="0"/>
            </a:endParaRPr>
          </a:p>
        </p:txBody>
      </p:sp>
      <p:sp>
        <p:nvSpPr>
          <p:cNvPr id="135171" name="Rectangle 2"/>
          <p:cNvSpPr>
            <a:spLocks noGrp="1" noRot="1" noChangeAspect="1" noChangeArrowheads="1" noTextEdit="1"/>
          </p:cNvSpPr>
          <p:nvPr>
            <p:ph type="sldImg"/>
          </p:nvPr>
        </p:nvSpPr>
        <p:spPr>
          <a:xfrm>
            <a:off x="841375" y="241300"/>
            <a:ext cx="5235575" cy="3925888"/>
          </a:xfrm>
          <a:ln/>
        </p:spPr>
      </p:sp>
      <p:sp>
        <p:nvSpPr>
          <p:cNvPr id="135172" name="Rectangle 3"/>
          <p:cNvSpPr>
            <a:spLocks noGrp="1" noChangeArrowheads="1"/>
          </p:cNvSpPr>
          <p:nvPr>
            <p:ph type="body" idx="1"/>
          </p:nvPr>
        </p:nvSpPr>
        <p:spPr>
          <a:xfrm>
            <a:off x="395654" y="4306062"/>
            <a:ext cx="5990015" cy="4182668"/>
          </a:xfrm>
        </p:spPr>
        <p:txBody>
          <a:bodyPr lIns="90136" tIns="47283" rIns="90136" bIns="47283"/>
          <a:lstStyle/>
          <a:p>
            <a:pPr marL="104045" indent="-104045" defTabSz="942266"/>
            <a:endParaRPr lang="es-ES" alt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1"/>
          <p:cNvSpPr txBox="1">
            <a:spLocks noGrp="1" noChangeArrowheads="1"/>
          </p:cNvSpPr>
          <p:nvPr/>
        </p:nvSpPr>
        <p:spPr bwMode="auto">
          <a:xfrm>
            <a:off x="5799856" y="8535535"/>
            <a:ext cx="795909" cy="28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32" tIns="0" rIns="17732" bIns="0" anchor="b"/>
          <a:lstStyle>
            <a:lvl1pPr defTabSz="920750">
              <a:defRPr sz="2400">
                <a:solidFill>
                  <a:schemeClr val="tx1"/>
                </a:solidFill>
                <a:latin typeface="Times New Roman" pitchFamily="18" charset="0"/>
              </a:defRPr>
            </a:lvl1pPr>
            <a:lvl2pPr marL="776288" indent="-298450" defTabSz="920750">
              <a:defRPr sz="2400">
                <a:solidFill>
                  <a:schemeClr val="tx1"/>
                </a:solidFill>
                <a:latin typeface="Times New Roman" pitchFamily="18" charset="0"/>
              </a:defRPr>
            </a:lvl2pPr>
            <a:lvl3pPr marL="1195388" indent="-239713" defTabSz="920750">
              <a:defRPr sz="2400">
                <a:solidFill>
                  <a:schemeClr val="tx1"/>
                </a:solidFill>
                <a:latin typeface="Times New Roman" pitchFamily="18" charset="0"/>
              </a:defRPr>
            </a:lvl3pPr>
            <a:lvl4pPr marL="1671638" indent="-238125" defTabSz="920750">
              <a:defRPr sz="2400">
                <a:solidFill>
                  <a:schemeClr val="tx1"/>
                </a:solidFill>
                <a:latin typeface="Times New Roman" pitchFamily="18" charset="0"/>
              </a:defRPr>
            </a:lvl4pPr>
            <a:lvl5pPr marL="2149475" indent="-239713" defTabSz="920750">
              <a:defRPr sz="2400">
                <a:solidFill>
                  <a:schemeClr val="tx1"/>
                </a:solidFill>
                <a:latin typeface="Times New Roman" pitchFamily="18" charset="0"/>
              </a:defRPr>
            </a:lvl5pPr>
            <a:lvl6pPr marL="2606675" indent="-239713" defTabSz="920750" eaLnBrk="0" fontAlgn="base" hangingPunct="0">
              <a:spcBef>
                <a:spcPct val="0"/>
              </a:spcBef>
              <a:spcAft>
                <a:spcPct val="0"/>
              </a:spcAft>
              <a:defRPr sz="2400">
                <a:solidFill>
                  <a:schemeClr val="tx1"/>
                </a:solidFill>
                <a:latin typeface="Times New Roman" pitchFamily="18" charset="0"/>
              </a:defRPr>
            </a:lvl6pPr>
            <a:lvl7pPr marL="3063875" indent="-239713" defTabSz="920750" eaLnBrk="0" fontAlgn="base" hangingPunct="0">
              <a:spcBef>
                <a:spcPct val="0"/>
              </a:spcBef>
              <a:spcAft>
                <a:spcPct val="0"/>
              </a:spcAft>
              <a:defRPr sz="2400">
                <a:solidFill>
                  <a:schemeClr val="tx1"/>
                </a:solidFill>
                <a:latin typeface="Times New Roman" pitchFamily="18" charset="0"/>
              </a:defRPr>
            </a:lvl7pPr>
            <a:lvl8pPr marL="3521075" indent="-239713" defTabSz="920750" eaLnBrk="0" fontAlgn="base" hangingPunct="0">
              <a:spcBef>
                <a:spcPct val="0"/>
              </a:spcBef>
              <a:spcAft>
                <a:spcPct val="0"/>
              </a:spcAft>
              <a:defRPr sz="2400">
                <a:solidFill>
                  <a:schemeClr val="tx1"/>
                </a:solidFill>
                <a:latin typeface="Times New Roman" pitchFamily="18" charset="0"/>
              </a:defRPr>
            </a:lvl8pPr>
            <a:lvl9pPr marL="3978275" indent="-239713" defTabSz="920750" eaLnBrk="0" fontAlgn="base" hangingPunct="0">
              <a:spcBef>
                <a:spcPct val="0"/>
              </a:spcBef>
              <a:spcAft>
                <a:spcPct val="0"/>
              </a:spcAft>
              <a:defRPr sz="2400">
                <a:solidFill>
                  <a:schemeClr val="tx1"/>
                </a:solidFill>
                <a:latin typeface="Times New Roman" pitchFamily="18" charset="0"/>
              </a:defRPr>
            </a:lvl9pPr>
          </a:lstStyle>
          <a:p>
            <a:pPr algn="r"/>
            <a:fld id="{64D792E2-B815-4B02-B11A-93801DA10B0F}" type="slidenum">
              <a:rPr lang="en-US" altLang="es-ES" sz="700">
                <a:latin typeface="Arial" charset="0"/>
              </a:rPr>
              <a:pPr algn="r"/>
              <a:t>41</a:t>
            </a:fld>
            <a:endParaRPr lang="en-US" altLang="es-ES" sz="700">
              <a:latin typeface="Arial" charset="0"/>
            </a:endParaRPr>
          </a:p>
        </p:txBody>
      </p:sp>
      <p:sp>
        <p:nvSpPr>
          <p:cNvPr id="137219" name="Rectangle 2"/>
          <p:cNvSpPr>
            <a:spLocks noGrp="1" noRot="1" noChangeAspect="1" noChangeArrowheads="1" noTextEdit="1"/>
          </p:cNvSpPr>
          <p:nvPr>
            <p:ph type="sldImg"/>
          </p:nvPr>
        </p:nvSpPr>
        <p:spPr>
          <a:xfrm>
            <a:off x="841375" y="241300"/>
            <a:ext cx="5235575" cy="3925888"/>
          </a:xfrm>
          <a:ln/>
        </p:spPr>
      </p:sp>
      <p:sp>
        <p:nvSpPr>
          <p:cNvPr id="137220" name="Rectangle 3"/>
          <p:cNvSpPr>
            <a:spLocks noGrp="1" noChangeArrowheads="1"/>
          </p:cNvSpPr>
          <p:nvPr>
            <p:ph type="body" idx="1"/>
          </p:nvPr>
        </p:nvSpPr>
        <p:spPr>
          <a:xfrm>
            <a:off x="395654" y="4306062"/>
            <a:ext cx="5990015" cy="4182668"/>
          </a:xfrm>
        </p:spPr>
        <p:txBody>
          <a:bodyPr lIns="90136" tIns="47283" rIns="90136" bIns="47283"/>
          <a:lstStyle/>
          <a:p>
            <a:pPr marL="104045" indent="-104045" defTabSz="942266"/>
            <a:endParaRPr lang="es-ES" alt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76803"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13B70FC2-CEC0-4684-8F9D-30FAA4255E33}" type="slidenum">
              <a:rPr lang="es-ES" altLang="es-ES" sz="1100"/>
              <a:pPr/>
              <a:t>42</a:t>
            </a:fld>
            <a:endParaRPr lang="es-ES" altLang="es-ES" sz="1100"/>
          </a:p>
        </p:txBody>
      </p:sp>
      <p:sp>
        <p:nvSpPr>
          <p:cNvPr id="76804" name="Rectangle 2"/>
          <p:cNvSpPr>
            <a:spLocks noGrp="1" noRot="1" noChangeAspect="1" noChangeArrowheads="1" noTextEdit="1"/>
          </p:cNvSpPr>
          <p:nvPr>
            <p:ph type="sldImg"/>
          </p:nvPr>
        </p:nvSpPr>
        <p:spPr>
          <a:xfrm>
            <a:off x="814388" y="450850"/>
            <a:ext cx="5229225" cy="3921125"/>
          </a:xfrm>
          <a:ln/>
        </p:spPr>
      </p:sp>
      <p:sp>
        <p:nvSpPr>
          <p:cNvPr id="76805"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77827"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76027495-5275-47D0-B9D8-90BD3D3C425E}" type="slidenum">
              <a:rPr lang="es-ES" altLang="es-ES" sz="1100"/>
              <a:pPr/>
              <a:t>43</a:t>
            </a:fld>
            <a:endParaRPr lang="es-ES" altLang="es-ES" sz="1100"/>
          </a:p>
        </p:txBody>
      </p:sp>
      <p:sp>
        <p:nvSpPr>
          <p:cNvPr id="77828" name="Rectangle 2"/>
          <p:cNvSpPr>
            <a:spLocks noGrp="1" noRot="1" noChangeAspect="1" noChangeArrowheads="1" noTextEdit="1"/>
          </p:cNvSpPr>
          <p:nvPr>
            <p:ph type="sldImg"/>
          </p:nvPr>
        </p:nvSpPr>
        <p:spPr>
          <a:xfrm>
            <a:off x="814388" y="450850"/>
            <a:ext cx="5229225" cy="3921125"/>
          </a:xfrm>
          <a:ln/>
        </p:spPr>
      </p:sp>
      <p:sp>
        <p:nvSpPr>
          <p:cNvPr id="77829"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8BAB74B1-EC21-524B-9928-EC992C9F11AD}" type="slidenum">
              <a:rPr lang="en-US" sz="800">
                <a:latin typeface="Arial"/>
                <a:ea typeface="ＭＳ Ｐゴシック"/>
                <a:cs typeface="+mn-cs"/>
              </a:rPr>
              <a:pPr defTabSz="886353"/>
              <a:t>46</a:t>
            </a:fld>
            <a:endParaRPr lang="en-US" sz="8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lnSpc>
                <a:spcPct val="80000"/>
              </a:lnSpc>
            </a:pPr>
            <a:r>
              <a:rPr lang="es-ES" dirty="0">
                <a:solidFill>
                  <a:srgbClr val="000000"/>
                </a:solidFill>
                <a:latin typeface="Arial"/>
                <a:ea typeface="ＭＳ Ｐゴシック"/>
                <a:cs typeface="ＭＳ Ｐゴシック"/>
              </a:rPr>
              <a:t>Sección 4.4.4.6</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9"/>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860" tIns="43929" rIns="87860" bIns="43929"/>
          <a:lstStyle>
            <a:lvl1pPr defTabSz="952500">
              <a:defRPr sz="2400">
                <a:solidFill>
                  <a:schemeClr val="tx1"/>
                </a:solidFill>
                <a:latin typeface="Times New Roman" pitchFamily="18" charset="0"/>
              </a:defRPr>
            </a:lvl1pPr>
            <a:lvl2pPr marL="773113" indent="-296863" defTabSz="952500">
              <a:defRPr sz="2400">
                <a:solidFill>
                  <a:schemeClr val="tx1"/>
                </a:solidFill>
                <a:latin typeface="Times New Roman" pitchFamily="18" charset="0"/>
              </a:defRPr>
            </a:lvl2pPr>
            <a:lvl3pPr marL="1190625" indent="-238125" defTabSz="952500">
              <a:defRPr sz="2400">
                <a:solidFill>
                  <a:schemeClr val="tx1"/>
                </a:solidFill>
                <a:latin typeface="Times New Roman" pitchFamily="18" charset="0"/>
              </a:defRPr>
            </a:lvl3pPr>
            <a:lvl4pPr marL="1665288" indent="-238125" defTabSz="952500">
              <a:defRPr sz="2400">
                <a:solidFill>
                  <a:schemeClr val="tx1"/>
                </a:solidFill>
                <a:latin typeface="Times New Roman" pitchFamily="18" charset="0"/>
              </a:defRPr>
            </a:lvl4pPr>
            <a:lvl5pPr marL="2141538" indent="-238125" defTabSz="952500">
              <a:defRPr sz="2400">
                <a:solidFill>
                  <a:schemeClr val="tx1"/>
                </a:solidFill>
                <a:latin typeface="Times New Roman" pitchFamily="18" charset="0"/>
              </a:defRPr>
            </a:lvl5pPr>
            <a:lvl6pPr marL="2598738" indent="-238125" defTabSz="952500" eaLnBrk="0" fontAlgn="base" hangingPunct="0">
              <a:spcBef>
                <a:spcPct val="0"/>
              </a:spcBef>
              <a:spcAft>
                <a:spcPct val="0"/>
              </a:spcAft>
              <a:defRPr sz="2400">
                <a:solidFill>
                  <a:schemeClr val="tx1"/>
                </a:solidFill>
                <a:latin typeface="Times New Roman" pitchFamily="18" charset="0"/>
              </a:defRPr>
            </a:lvl6pPr>
            <a:lvl7pPr marL="3055938" indent="-238125" defTabSz="952500" eaLnBrk="0" fontAlgn="base" hangingPunct="0">
              <a:spcBef>
                <a:spcPct val="0"/>
              </a:spcBef>
              <a:spcAft>
                <a:spcPct val="0"/>
              </a:spcAft>
              <a:defRPr sz="2400">
                <a:solidFill>
                  <a:schemeClr val="tx1"/>
                </a:solidFill>
                <a:latin typeface="Times New Roman" pitchFamily="18" charset="0"/>
              </a:defRPr>
            </a:lvl7pPr>
            <a:lvl8pPr marL="3513138" indent="-238125" defTabSz="952500" eaLnBrk="0" fontAlgn="base" hangingPunct="0">
              <a:spcBef>
                <a:spcPct val="0"/>
              </a:spcBef>
              <a:spcAft>
                <a:spcPct val="0"/>
              </a:spcAft>
              <a:defRPr sz="2400">
                <a:solidFill>
                  <a:schemeClr val="tx1"/>
                </a:solidFill>
                <a:latin typeface="Times New Roman" pitchFamily="18" charset="0"/>
              </a:defRPr>
            </a:lvl8pPr>
            <a:lvl9pPr marL="3970338" indent="-238125" defTabSz="9525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Fundamentos</a:t>
            </a:r>
          </a:p>
        </p:txBody>
      </p:sp>
      <p:sp>
        <p:nvSpPr>
          <p:cNvPr id="110595" name="Rectangle 14"/>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860" tIns="43929" rIns="87860" bIns="43929" anchor="b"/>
          <a:lstStyle>
            <a:lvl1pPr defTabSz="952500">
              <a:defRPr sz="2400">
                <a:solidFill>
                  <a:schemeClr val="tx1"/>
                </a:solidFill>
                <a:latin typeface="Times New Roman" pitchFamily="18" charset="0"/>
              </a:defRPr>
            </a:lvl1pPr>
            <a:lvl2pPr marL="773113" indent="-296863" defTabSz="952500">
              <a:defRPr sz="2400">
                <a:solidFill>
                  <a:schemeClr val="tx1"/>
                </a:solidFill>
                <a:latin typeface="Times New Roman" pitchFamily="18" charset="0"/>
              </a:defRPr>
            </a:lvl2pPr>
            <a:lvl3pPr marL="1190625" indent="-238125" defTabSz="952500">
              <a:defRPr sz="2400">
                <a:solidFill>
                  <a:schemeClr val="tx1"/>
                </a:solidFill>
                <a:latin typeface="Times New Roman" pitchFamily="18" charset="0"/>
              </a:defRPr>
            </a:lvl3pPr>
            <a:lvl4pPr marL="1665288" indent="-238125" defTabSz="952500">
              <a:defRPr sz="2400">
                <a:solidFill>
                  <a:schemeClr val="tx1"/>
                </a:solidFill>
                <a:latin typeface="Times New Roman" pitchFamily="18" charset="0"/>
              </a:defRPr>
            </a:lvl4pPr>
            <a:lvl5pPr marL="2141538" indent="-238125" defTabSz="952500">
              <a:defRPr sz="2400">
                <a:solidFill>
                  <a:schemeClr val="tx1"/>
                </a:solidFill>
                <a:latin typeface="Times New Roman" pitchFamily="18" charset="0"/>
              </a:defRPr>
            </a:lvl5pPr>
            <a:lvl6pPr marL="2598738" indent="-238125" defTabSz="952500" eaLnBrk="0" fontAlgn="base" hangingPunct="0">
              <a:spcBef>
                <a:spcPct val="0"/>
              </a:spcBef>
              <a:spcAft>
                <a:spcPct val="0"/>
              </a:spcAft>
              <a:defRPr sz="2400">
                <a:solidFill>
                  <a:schemeClr val="tx1"/>
                </a:solidFill>
                <a:latin typeface="Times New Roman" pitchFamily="18" charset="0"/>
              </a:defRPr>
            </a:lvl6pPr>
            <a:lvl7pPr marL="3055938" indent="-238125" defTabSz="952500" eaLnBrk="0" fontAlgn="base" hangingPunct="0">
              <a:spcBef>
                <a:spcPct val="0"/>
              </a:spcBef>
              <a:spcAft>
                <a:spcPct val="0"/>
              </a:spcAft>
              <a:defRPr sz="2400">
                <a:solidFill>
                  <a:schemeClr val="tx1"/>
                </a:solidFill>
                <a:latin typeface="Times New Roman" pitchFamily="18" charset="0"/>
              </a:defRPr>
            </a:lvl7pPr>
            <a:lvl8pPr marL="3513138" indent="-238125" defTabSz="952500" eaLnBrk="0" fontAlgn="base" hangingPunct="0">
              <a:spcBef>
                <a:spcPct val="0"/>
              </a:spcBef>
              <a:spcAft>
                <a:spcPct val="0"/>
              </a:spcAft>
              <a:defRPr sz="2400">
                <a:solidFill>
                  <a:schemeClr val="tx1"/>
                </a:solidFill>
                <a:latin typeface="Times New Roman" pitchFamily="18" charset="0"/>
              </a:defRPr>
            </a:lvl8pPr>
            <a:lvl9pPr marL="3970338" indent="-238125" defTabSz="952500" eaLnBrk="0" fontAlgn="base" hangingPunct="0">
              <a:spcBef>
                <a:spcPct val="0"/>
              </a:spcBef>
              <a:spcAft>
                <a:spcPct val="0"/>
              </a:spcAft>
              <a:defRPr sz="2400">
                <a:solidFill>
                  <a:schemeClr val="tx1"/>
                </a:solidFill>
                <a:latin typeface="Times New Roman" pitchFamily="18" charset="0"/>
              </a:defRPr>
            </a:lvl9pPr>
          </a:lstStyle>
          <a:p>
            <a:pPr algn="r" eaLnBrk="1" hangingPunct="1"/>
            <a:fld id="{AAC113D7-B46B-4AF2-96A5-833A14E64094}" type="slidenum">
              <a:rPr lang="es-ES" altLang="es-ES" sz="1100"/>
              <a:pPr algn="r" eaLnBrk="1" hangingPunct="1"/>
              <a:t>6</a:t>
            </a:fld>
            <a:endParaRPr lang="es-ES" altLang="es-ES" sz="1100"/>
          </a:p>
        </p:txBody>
      </p:sp>
      <p:sp>
        <p:nvSpPr>
          <p:cNvPr id="110596" name="Rectangle 2"/>
          <p:cNvSpPr>
            <a:spLocks noGrp="1" noRot="1" noChangeAspect="1" noChangeArrowheads="1" noTextEdit="1"/>
          </p:cNvSpPr>
          <p:nvPr>
            <p:ph type="sldImg"/>
          </p:nvPr>
        </p:nvSpPr>
        <p:spPr>
          <a:xfrm>
            <a:off x="814388" y="450850"/>
            <a:ext cx="5229225" cy="3921125"/>
          </a:xfrm>
          <a:ln/>
        </p:spPr>
      </p:sp>
      <p:sp>
        <p:nvSpPr>
          <p:cNvPr id="110597"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C8712CA5-6EF6-4A4A-9862-224E67F2018F}" type="slidenum">
              <a:rPr lang="en-US" sz="800">
                <a:latin typeface="Arial"/>
                <a:ea typeface="ＭＳ Ｐゴシック"/>
                <a:cs typeface="+mn-cs"/>
              </a:rPr>
              <a:pPr defTabSz="886353"/>
              <a:t>47</a:t>
            </a:fld>
            <a:endParaRPr lang="en-US" sz="800"/>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lnSpc>
                <a:spcPct val="80000"/>
              </a:lnSpc>
            </a:pPr>
            <a:r>
              <a:rPr lang="en-US">
                <a:solidFill>
                  <a:srgbClr val="000000"/>
                </a:solidFill>
                <a:latin typeface="Arial"/>
                <a:ea typeface="ＭＳ Ｐゴシック"/>
                <a:cs typeface="ＭＳ Ｐゴシック"/>
              </a:rPr>
              <a:t>Sección 4.4.4.7</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4CC523E2-925D-444C-B25B-2361B91BE0D4}" type="slidenum">
              <a:rPr lang="en-US" sz="800">
                <a:latin typeface="Arial"/>
                <a:ea typeface="ＭＳ Ｐゴシック"/>
                <a:cs typeface="+mn-cs"/>
              </a:rPr>
              <a:pPr defTabSz="886353"/>
              <a:t>48</a:t>
            </a:fld>
            <a:endParaRPr lang="en-US" sz="8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lnSpc>
                <a:spcPct val="80000"/>
              </a:lnSpc>
            </a:pPr>
            <a:r>
              <a:rPr lang="es-ES" dirty="0">
                <a:solidFill>
                  <a:srgbClr val="000000"/>
                </a:solidFill>
                <a:latin typeface="Arial"/>
                <a:ea typeface="ＭＳ Ｐゴシック"/>
                <a:cs typeface="ＭＳ Ｐゴシック"/>
              </a:rPr>
              <a:t>Sección 4.4.4.8</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78851"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41C85223-ACDD-4AED-B5E4-A427C99042B4}" type="slidenum">
              <a:rPr lang="es-ES" altLang="es-ES" sz="1100"/>
              <a:pPr/>
              <a:t>50</a:t>
            </a:fld>
            <a:endParaRPr lang="es-ES" altLang="es-ES" sz="1100"/>
          </a:p>
        </p:txBody>
      </p:sp>
      <p:sp>
        <p:nvSpPr>
          <p:cNvPr id="78852" name="Rectangle 2"/>
          <p:cNvSpPr>
            <a:spLocks noGrp="1" noRot="1" noChangeAspect="1" noChangeArrowheads="1" noTextEdit="1"/>
          </p:cNvSpPr>
          <p:nvPr>
            <p:ph type="sldImg"/>
          </p:nvPr>
        </p:nvSpPr>
        <p:spPr>
          <a:xfrm>
            <a:off x="814388" y="450850"/>
            <a:ext cx="5229225" cy="3921125"/>
          </a:xfrm>
          <a:ln/>
        </p:spPr>
      </p:sp>
      <p:sp>
        <p:nvSpPr>
          <p:cNvPr id="78853" name="Rectangle 3"/>
          <p:cNvSpPr>
            <a:spLocks noGrp="1" noChangeArrowheads="1"/>
          </p:cNvSpPr>
          <p:nvPr>
            <p:ph type="body" idx="1"/>
          </p:nvPr>
        </p:nvSpPr>
        <p:spPr/>
        <p:txBody>
          <a:bodyPr/>
          <a:lstStyle/>
          <a:p>
            <a:r>
              <a:rPr lang="es-ES_tradnl" altLang="es-ES"/>
              <a:t>Un aspecto fundamental de toda red es el tipo de servicio que ofrece, que puede ser orientado a conexión o no orientado a conexión.</a:t>
            </a:r>
          </a:p>
          <a:p>
            <a:r>
              <a:rPr lang="es-ES_tradnl" altLang="es-ES"/>
              <a:t>En  el servicio orientado a conexión o CONS (Connection Oriented network Service) la entidad que desea enviar la información debe en primer lugar establecer el canal de comunicación (también llamado circuito) antes de mandar los datos. Existe por tanto una llamada previa a la comunicación. Cuando la comunicación no es posible la llamada fracasa, por lo que si conseguimos conectar tenemos una seguridad razonable de que podremos comunicar.  Un ejemplo de red que ofrece un servicio orientado a conexión es la red telefónica tradicional.</a:t>
            </a:r>
          </a:p>
          <a:p>
            <a:r>
              <a:rPr lang="es-ES_tradnl" altLang="es-ES"/>
              <a:t>Por el contrario en un servicio no orientado a conexión o CLNS (Connectionless Network Service) la información se envía sin efectuar ningún contacto previo. Podría suceder que la comunicación no fuera posible, en cuyo caso los datos se perderían. Un ejemplo de red  no orientada a conexión es el servicio postal o el telegráfico.</a:t>
            </a:r>
            <a:endParaRPr lang="es-ES" altLang="es-ES"/>
          </a:p>
          <a:p>
            <a:endParaRPr lang="es-ES" alt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hdr" sz="quarter"/>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r>
              <a:rPr lang="es-ES" altLang="es-ES" sz="1100"/>
              <a:t>Fundamentos</a:t>
            </a:r>
          </a:p>
        </p:txBody>
      </p:sp>
      <p:sp>
        <p:nvSpPr>
          <p:cNvPr id="81923" name="Rectangle 14"/>
          <p:cNvSpPr>
            <a:spLocks noGrp="1" noChangeArrowheads="1"/>
          </p:cNvSpPr>
          <p:nvPr>
            <p:ph type="sldNum" sz="quarter" idx="5"/>
          </p:nvPr>
        </p:nvSpPr>
        <p:spPr/>
        <p:txBody>
          <a:bodyPr/>
          <a:lstStyle>
            <a:lvl1pPr defTabSz="879253">
              <a:defRPr sz="2200">
                <a:solidFill>
                  <a:schemeClr val="tx1"/>
                </a:solidFill>
                <a:latin typeface="Times New Roman" pitchFamily="18" charset="0"/>
              </a:defRPr>
            </a:lvl1pPr>
            <a:lvl2pPr marL="713661" indent="-274034" defTabSz="879253">
              <a:defRPr sz="2200">
                <a:solidFill>
                  <a:schemeClr val="tx1"/>
                </a:solidFill>
                <a:latin typeface="Times New Roman" pitchFamily="18" charset="0"/>
              </a:defRPr>
            </a:lvl2pPr>
            <a:lvl3pPr marL="1099066" indent="-219813" defTabSz="879253">
              <a:defRPr sz="2200">
                <a:solidFill>
                  <a:schemeClr val="tx1"/>
                </a:solidFill>
                <a:latin typeface="Times New Roman" pitchFamily="18" charset="0"/>
              </a:defRPr>
            </a:lvl3pPr>
            <a:lvl4pPr marL="1537227" indent="-219813" defTabSz="879253">
              <a:defRPr sz="2200">
                <a:solidFill>
                  <a:schemeClr val="tx1"/>
                </a:solidFill>
                <a:latin typeface="Times New Roman" pitchFamily="18" charset="0"/>
              </a:defRPr>
            </a:lvl4pPr>
            <a:lvl5pPr marL="1976854" indent="-219813" defTabSz="879253">
              <a:defRPr sz="2200">
                <a:solidFill>
                  <a:schemeClr val="tx1"/>
                </a:solidFill>
                <a:latin typeface="Times New Roman" pitchFamily="18" charset="0"/>
              </a:defRPr>
            </a:lvl5pPr>
            <a:lvl6pPr marL="2398895" indent="-219813" defTabSz="879253" eaLnBrk="0" fontAlgn="base" hangingPunct="0">
              <a:spcBef>
                <a:spcPct val="0"/>
              </a:spcBef>
              <a:spcAft>
                <a:spcPct val="0"/>
              </a:spcAft>
              <a:defRPr sz="2200">
                <a:solidFill>
                  <a:schemeClr val="tx1"/>
                </a:solidFill>
                <a:latin typeface="Times New Roman" pitchFamily="18" charset="0"/>
              </a:defRPr>
            </a:lvl6pPr>
            <a:lvl7pPr marL="2820936" indent="-219813" defTabSz="879253" eaLnBrk="0" fontAlgn="base" hangingPunct="0">
              <a:spcBef>
                <a:spcPct val="0"/>
              </a:spcBef>
              <a:spcAft>
                <a:spcPct val="0"/>
              </a:spcAft>
              <a:defRPr sz="2200">
                <a:solidFill>
                  <a:schemeClr val="tx1"/>
                </a:solidFill>
                <a:latin typeface="Times New Roman" pitchFamily="18" charset="0"/>
              </a:defRPr>
            </a:lvl7pPr>
            <a:lvl8pPr marL="3242978" indent="-219813" defTabSz="879253" eaLnBrk="0" fontAlgn="base" hangingPunct="0">
              <a:spcBef>
                <a:spcPct val="0"/>
              </a:spcBef>
              <a:spcAft>
                <a:spcPct val="0"/>
              </a:spcAft>
              <a:defRPr sz="2200">
                <a:solidFill>
                  <a:schemeClr val="tx1"/>
                </a:solidFill>
                <a:latin typeface="Times New Roman" pitchFamily="18" charset="0"/>
              </a:defRPr>
            </a:lvl8pPr>
            <a:lvl9pPr marL="3665019" indent="-219813" defTabSz="879253" eaLnBrk="0" fontAlgn="base" hangingPunct="0">
              <a:spcBef>
                <a:spcPct val="0"/>
              </a:spcBef>
              <a:spcAft>
                <a:spcPct val="0"/>
              </a:spcAft>
              <a:defRPr sz="2200">
                <a:solidFill>
                  <a:schemeClr val="tx1"/>
                </a:solidFill>
                <a:latin typeface="Times New Roman" pitchFamily="18" charset="0"/>
              </a:defRPr>
            </a:lvl9pPr>
          </a:lstStyle>
          <a:p>
            <a:fld id="{972392D3-A2C4-48E3-BFEE-65C165D43767}" type="slidenum">
              <a:rPr lang="es-ES" altLang="es-ES" sz="1100"/>
              <a:pPr/>
              <a:t>51</a:t>
            </a:fld>
            <a:endParaRPr lang="es-ES" altLang="es-ES" sz="1100"/>
          </a:p>
        </p:txBody>
      </p:sp>
      <p:sp>
        <p:nvSpPr>
          <p:cNvPr id="81924" name="Rectangle 2"/>
          <p:cNvSpPr>
            <a:spLocks noGrp="1" noRot="1" noChangeAspect="1" noChangeArrowheads="1" noTextEdit="1"/>
          </p:cNvSpPr>
          <p:nvPr>
            <p:ph type="sldImg"/>
          </p:nvPr>
        </p:nvSpPr>
        <p:spPr>
          <a:xfrm>
            <a:off x="814388" y="450850"/>
            <a:ext cx="5229225" cy="3921125"/>
          </a:xfrm>
          <a:ln/>
        </p:spPr>
      </p:sp>
      <p:sp>
        <p:nvSpPr>
          <p:cNvPr id="81925"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4.1 – Diseño de una red LAN</a:t>
            </a:r>
            <a:endParaRPr lang="es-ES" dirty="0">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4.1.1.2 – Elementos de una red convergente</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9"/>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860" tIns="43929" rIns="87860" bIns="43929"/>
          <a:lstStyle>
            <a:lvl1pPr defTabSz="952500">
              <a:defRPr sz="2400">
                <a:solidFill>
                  <a:schemeClr val="tx1"/>
                </a:solidFill>
                <a:latin typeface="Times New Roman" pitchFamily="18" charset="0"/>
              </a:defRPr>
            </a:lvl1pPr>
            <a:lvl2pPr marL="773113" indent="-296863" defTabSz="952500">
              <a:defRPr sz="2400">
                <a:solidFill>
                  <a:schemeClr val="tx1"/>
                </a:solidFill>
                <a:latin typeface="Times New Roman" pitchFamily="18" charset="0"/>
              </a:defRPr>
            </a:lvl2pPr>
            <a:lvl3pPr marL="1190625" indent="-238125" defTabSz="952500">
              <a:defRPr sz="2400">
                <a:solidFill>
                  <a:schemeClr val="tx1"/>
                </a:solidFill>
                <a:latin typeface="Times New Roman" pitchFamily="18" charset="0"/>
              </a:defRPr>
            </a:lvl3pPr>
            <a:lvl4pPr marL="1665288" indent="-238125" defTabSz="952500">
              <a:defRPr sz="2400">
                <a:solidFill>
                  <a:schemeClr val="tx1"/>
                </a:solidFill>
                <a:latin typeface="Times New Roman" pitchFamily="18" charset="0"/>
              </a:defRPr>
            </a:lvl4pPr>
            <a:lvl5pPr marL="2141538" indent="-238125" defTabSz="952500">
              <a:defRPr sz="2400">
                <a:solidFill>
                  <a:schemeClr val="tx1"/>
                </a:solidFill>
                <a:latin typeface="Times New Roman" pitchFamily="18" charset="0"/>
              </a:defRPr>
            </a:lvl5pPr>
            <a:lvl6pPr marL="2598738" indent="-238125" defTabSz="952500" eaLnBrk="0" fontAlgn="base" hangingPunct="0">
              <a:spcBef>
                <a:spcPct val="0"/>
              </a:spcBef>
              <a:spcAft>
                <a:spcPct val="0"/>
              </a:spcAft>
              <a:defRPr sz="2400">
                <a:solidFill>
                  <a:schemeClr val="tx1"/>
                </a:solidFill>
                <a:latin typeface="Times New Roman" pitchFamily="18" charset="0"/>
              </a:defRPr>
            </a:lvl6pPr>
            <a:lvl7pPr marL="3055938" indent="-238125" defTabSz="952500" eaLnBrk="0" fontAlgn="base" hangingPunct="0">
              <a:spcBef>
                <a:spcPct val="0"/>
              </a:spcBef>
              <a:spcAft>
                <a:spcPct val="0"/>
              </a:spcAft>
              <a:defRPr sz="2400">
                <a:solidFill>
                  <a:schemeClr val="tx1"/>
                </a:solidFill>
                <a:latin typeface="Times New Roman" pitchFamily="18" charset="0"/>
              </a:defRPr>
            </a:lvl7pPr>
            <a:lvl8pPr marL="3513138" indent="-238125" defTabSz="952500" eaLnBrk="0" fontAlgn="base" hangingPunct="0">
              <a:spcBef>
                <a:spcPct val="0"/>
              </a:spcBef>
              <a:spcAft>
                <a:spcPct val="0"/>
              </a:spcAft>
              <a:defRPr sz="2400">
                <a:solidFill>
                  <a:schemeClr val="tx1"/>
                </a:solidFill>
                <a:latin typeface="Times New Roman" pitchFamily="18" charset="0"/>
              </a:defRPr>
            </a:lvl8pPr>
            <a:lvl9pPr marL="3970338" indent="-238125" defTabSz="9525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Fundamentos</a:t>
            </a:r>
          </a:p>
        </p:txBody>
      </p:sp>
      <p:sp>
        <p:nvSpPr>
          <p:cNvPr id="116739" name="Rectangle 14"/>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860" tIns="43929" rIns="87860" bIns="43929" anchor="b"/>
          <a:lstStyle>
            <a:lvl1pPr defTabSz="952500">
              <a:defRPr sz="2400">
                <a:solidFill>
                  <a:schemeClr val="tx1"/>
                </a:solidFill>
                <a:latin typeface="Times New Roman" pitchFamily="18" charset="0"/>
              </a:defRPr>
            </a:lvl1pPr>
            <a:lvl2pPr marL="773113" indent="-296863" defTabSz="952500">
              <a:defRPr sz="2400">
                <a:solidFill>
                  <a:schemeClr val="tx1"/>
                </a:solidFill>
                <a:latin typeface="Times New Roman" pitchFamily="18" charset="0"/>
              </a:defRPr>
            </a:lvl2pPr>
            <a:lvl3pPr marL="1190625" indent="-238125" defTabSz="952500">
              <a:defRPr sz="2400">
                <a:solidFill>
                  <a:schemeClr val="tx1"/>
                </a:solidFill>
                <a:latin typeface="Times New Roman" pitchFamily="18" charset="0"/>
              </a:defRPr>
            </a:lvl3pPr>
            <a:lvl4pPr marL="1665288" indent="-238125" defTabSz="952500">
              <a:defRPr sz="2400">
                <a:solidFill>
                  <a:schemeClr val="tx1"/>
                </a:solidFill>
                <a:latin typeface="Times New Roman" pitchFamily="18" charset="0"/>
              </a:defRPr>
            </a:lvl4pPr>
            <a:lvl5pPr marL="2141538" indent="-238125" defTabSz="952500">
              <a:defRPr sz="2400">
                <a:solidFill>
                  <a:schemeClr val="tx1"/>
                </a:solidFill>
                <a:latin typeface="Times New Roman" pitchFamily="18" charset="0"/>
              </a:defRPr>
            </a:lvl5pPr>
            <a:lvl6pPr marL="2598738" indent="-238125" defTabSz="952500" eaLnBrk="0" fontAlgn="base" hangingPunct="0">
              <a:spcBef>
                <a:spcPct val="0"/>
              </a:spcBef>
              <a:spcAft>
                <a:spcPct val="0"/>
              </a:spcAft>
              <a:defRPr sz="2400">
                <a:solidFill>
                  <a:schemeClr val="tx1"/>
                </a:solidFill>
                <a:latin typeface="Times New Roman" pitchFamily="18" charset="0"/>
              </a:defRPr>
            </a:lvl6pPr>
            <a:lvl7pPr marL="3055938" indent="-238125" defTabSz="952500" eaLnBrk="0" fontAlgn="base" hangingPunct="0">
              <a:spcBef>
                <a:spcPct val="0"/>
              </a:spcBef>
              <a:spcAft>
                <a:spcPct val="0"/>
              </a:spcAft>
              <a:defRPr sz="2400">
                <a:solidFill>
                  <a:schemeClr val="tx1"/>
                </a:solidFill>
                <a:latin typeface="Times New Roman" pitchFamily="18" charset="0"/>
              </a:defRPr>
            </a:lvl7pPr>
            <a:lvl8pPr marL="3513138" indent="-238125" defTabSz="952500" eaLnBrk="0" fontAlgn="base" hangingPunct="0">
              <a:spcBef>
                <a:spcPct val="0"/>
              </a:spcBef>
              <a:spcAft>
                <a:spcPct val="0"/>
              </a:spcAft>
              <a:defRPr sz="2400">
                <a:solidFill>
                  <a:schemeClr val="tx1"/>
                </a:solidFill>
                <a:latin typeface="Times New Roman" pitchFamily="18" charset="0"/>
              </a:defRPr>
            </a:lvl8pPr>
            <a:lvl9pPr marL="3970338" indent="-238125" defTabSz="952500" eaLnBrk="0" fontAlgn="base" hangingPunct="0">
              <a:spcBef>
                <a:spcPct val="0"/>
              </a:spcBef>
              <a:spcAft>
                <a:spcPct val="0"/>
              </a:spcAft>
              <a:defRPr sz="2400">
                <a:solidFill>
                  <a:schemeClr val="tx1"/>
                </a:solidFill>
                <a:latin typeface="Times New Roman" pitchFamily="18" charset="0"/>
              </a:defRPr>
            </a:lvl9pPr>
          </a:lstStyle>
          <a:p>
            <a:pPr algn="r" eaLnBrk="1" hangingPunct="1"/>
            <a:fld id="{23EF2163-71C0-4FB3-BC0C-5A21CC11BEF1}" type="slidenum">
              <a:rPr lang="es-ES" altLang="es-ES" sz="1100"/>
              <a:pPr algn="r" eaLnBrk="1" hangingPunct="1"/>
              <a:t>7</a:t>
            </a:fld>
            <a:endParaRPr lang="es-ES" altLang="es-ES" sz="1100"/>
          </a:p>
        </p:txBody>
      </p:sp>
      <p:sp>
        <p:nvSpPr>
          <p:cNvPr id="116740" name="Rectangle 2"/>
          <p:cNvSpPr>
            <a:spLocks noGrp="1" noRot="1" noChangeAspect="1" noChangeArrowheads="1" noTextEdit="1"/>
          </p:cNvSpPr>
          <p:nvPr>
            <p:ph type="sldImg"/>
          </p:nvPr>
        </p:nvSpPr>
        <p:spPr>
          <a:xfrm>
            <a:off x="814388" y="450850"/>
            <a:ext cx="5229225" cy="3921125"/>
          </a:xfrm>
          <a:ln/>
        </p:spPr>
      </p:sp>
      <p:sp>
        <p:nvSpPr>
          <p:cNvPr id="116741"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9"/>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860" tIns="43929" rIns="87860" bIns="43929"/>
          <a:lstStyle>
            <a:lvl1pPr defTabSz="952500">
              <a:defRPr sz="2400">
                <a:solidFill>
                  <a:schemeClr val="tx1"/>
                </a:solidFill>
                <a:latin typeface="Times New Roman" pitchFamily="18" charset="0"/>
              </a:defRPr>
            </a:lvl1pPr>
            <a:lvl2pPr marL="773113" indent="-296863" defTabSz="952500">
              <a:defRPr sz="2400">
                <a:solidFill>
                  <a:schemeClr val="tx1"/>
                </a:solidFill>
                <a:latin typeface="Times New Roman" pitchFamily="18" charset="0"/>
              </a:defRPr>
            </a:lvl2pPr>
            <a:lvl3pPr marL="1190625" indent="-238125" defTabSz="952500">
              <a:defRPr sz="2400">
                <a:solidFill>
                  <a:schemeClr val="tx1"/>
                </a:solidFill>
                <a:latin typeface="Times New Roman" pitchFamily="18" charset="0"/>
              </a:defRPr>
            </a:lvl3pPr>
            <a:lvl4pPr marL="1665288" indent="-238125" defTabSz="952500">
              <a:defRPr sz="2400">
                <a:solidFill>
                  <a:schemeClr val="tx1"/>
                </a:solidFill>
                <a:latin typeface="Times New Roman" pitchFamily="18" charset="0"/>
              </a:defRPr>
            </a:lvl4pPr>
            <a:lvl5pPr marL="2141538" indent="-238125" defTabSz="952500">
              <a:defRPr sz="2400">
                <a:solidFill>
                  <a:schemeClr val="tx1"/>
                </a:solidFill>
                <a:latin typeface="Times New Roman" pitchFamily="18" charset="0"/>
              </a:defRPr>
            </a:lvl5pPr>
            <a:lvl6pPr marL="2598738" indent="-238125" defTabSz="952500" eaLnBrk="0" fontAlgn="base" hangingPunct="0">
              <a:spcBef>
                <a:spcPct val="0"/>
              </a:spcBef>
              <a:spcAft>
                <a:spcPct val="0"/>
              </a:spcAft>
              <a:defRPr sz="2400">
                <a:solidFill>
                  <a:schemeClr val="tx1"/>
                </a:solidFill>
                <a:latin typeface="Times New Roman" pitchFamily="18" charset="0"/>
              </a:defRPr>
            </a:lvl6pPr>
            <a:lvl7pPr marL="3055938" indent="-238125" defTabSz="952500" eaLnBrk="0" fontAlgn="base" hangingPunct="0">
              <a:spcBef>
                <a:spcPct val="0"/>
              </a:spcBef>
              <a:spcAft>
                <a:spcPct val="0"/>
              </a:spcAft>
              <a:defRPr sz="2400">
                <a:solidFill>
                  <a:schemeClr val="tx1"/>
                </a:solidFill>
                <a:latin typeface="Times New Roman" pitchFamily="18" charset="0"/>
              </a:defRPr>
            </a:lvl7pPr>
            <a:lvl8pPr marL="3513138" indent="-238125" defTabSz="952500" eaLnBrk="0" fontAlgn="base" hangingPunct="0">
              <a:spcBef>
                <a:spcPct val="0"/>
              </a:spcBef>
              <a:spcAft>
                <a:spcPct val="0"/>
              </a:spcAft>
              <a:defRPr sz="2400">
                <a:solidFill>
                  <a:schemeClr val="tx1"/>
                </a:solidFill>
                <a:latin typeface="Times New Roman" pitchFamily="18" charset="0"/>
              </a:defRPr>
            </a:lvl8pPr>
            <a:lvl9pPr marL="3970338" indent="-238125" defTabSz="9525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Fundamentos</a:t>
            </a:r>
          </a:p>
        </p:txBody>
      </p:sp>
      <p:sp>
        <p:nvSpPr>
          <p:cNvPr id="118787" name="Rectangle 14"/>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860" tIns="43929" rIns="87860" bIns="43929" anchor="b"/>
          <a:lstStyle>
            <a:lvl1pPr defTabSz="952500">
              <a:defRPr sz="2400">
                <a:solidFill>
                  <a:schemeClr val="tx1"/>
                </a:solidFill>
                <a:latin typeface="Times New Roman" pitchFamily="18" charset="0"/>
              </a:defRPr>
            </a:lvl1pPr>
            <a:lvl2pPr marL="773113" indent="-296863" defTabSz="952500">
              <a:defRPr sz="2400">
                <a:solidFill>
                  <a:schemeClr val="tx1"/>
                </a:solidFill>
                <a:latin typeface="Times New Roman" pitchFamily="18" charset="0"/>
              </a:defRPr>
            </a:lvl2pPr>
            <a:lvl3pPr marL="1190625" indent="-238125" defTabSz="952500">
              <a:defRPr sz="2400">
                <a:solidFill>
                  <a:schemeClr val="tx1"/>
                </a:solidFill>
                <a:latin typeface="Times New Roman" pitchFamily="18" charset="0"/>
              </a:defRPr>
            </a:lvl3pPr>
            <a:lvl4pPr marL="1665288" indent="-238125" defTabSz="952500">
              <a:defRPr sz="2400">
                <a:solidFill>
                  <a:schemeClr val="tx1"/>
                </a:solidFill>
                <a:latin typeface="Times New Roman" pitchFamily="18" charset="0"/>
              </a:defRPr>
            </a:lvl4pPr>
            <a:lvl5pPr marL="2141538" indent="-238125" defTabSz="952500">
              <a:defRPr sz="2400">
                <a:solidFill>
                  <a:schemeClr val="tx1"/>
                </a:solidFill>
                <a:latin typeface="Times New Roman" pitchFamily="18" charset="0"/>
              </a:defRPr>
            </a:lvl5pPr>
            <a:lvl6pPr marL="2598738" indent="-238125" defTabSz="952500" eaLnBrk="0" fontAlgn="base" hangingPunct="0">
              <a:spcBef>
                <a:spcPct val="0"/>
              </a:spcBef>
              <a:spcAft>
                <a:spcPct val="0"/>
              </a:spcAft>
              <a:defRPr sz="2400">
                <a:solidFill>
                  <a:schemeClr val="tx1"/>
                </a:solidFill>
                <a:latin typeface="Times New Roman" pitchFamily="18" charset="0"/>
              </a:defRPr>
            </a:lvl6pPr>
            <a:lvl7pPr marL="3055938" indent="-238125" defTabSz="952500" eaLnBrk="0" fontAlgn="base" hangingPunct="0">
              <a:spcBef>
                <a:spcPct val="0"/>
              </a:spcBef>
              <a:spcAft>
                <a:spcPct val="0"/>
              </a:spcAft>
              <a:defRPr sz="2400">
                <a:solidFill>
                  <a:schemeClr val="tx1"/>
                </a:solidFill>
                <a:latin typeface="Times New Roman" pitchFamily="18" charset="0"/>
              </a:defRPr>
            </a:lvl7pPr>
            <a:lvl8pPr marL="3513138" indent="-238125" defTabSz="952500" eaLnBrk="0" fontAlgn="base" hangingPunct="0">
              <a:spcBef>
                <a:spcPct val="0"/>
              </a:spcBef>
              <a:spcAft>
                <a:spcPct val="0"/>
              </a:spcAft>
              <a:defRPr sz="2400">
                <a:solidFill>
                  <a:schemeClr val="tx1"/>
                </a:solidFill>
                <a:latin typeface="Times New Roman" pitchFamily="18" charset="0"/>
              </a:defRPr>
            </a:lvl8pPr>
            <a:lvl9pPr marL="3970338" indent="-238125" defTabSz="952500" eaLnBrk="0" fontAlgn="base" hangingPunct="0">
              <a:spcBef>
                <a:spcPct val="0"/>
              </a:spcBef>
              <a:spcAft>
                <a:spcPct val="0"/>
              </a:spcAft>
              <a:defRPr sz="2400">
                <a:solidFill>
                  <a:schemeClr val="tx1"/>
                </a:solidFill>
                <a:latin typeface="Times New Roman" pitchFamily="18" charset="0"/>
              </a:defRPr>
            </a:lvl9pPr>
          </a:lstStyle>
          <a:p>
            <a:pPr algn="r" eaLnBrk="1" hangingPunct="1"/>
            <a:fld id="{304E3ADB-3439-4893-87DA-0E606532AE1D}" type="slidenum">
              <a:rPr lang="es-ES" altLang="es-ES" sz="1100"/>
              <a:pPr algn="r" eaLnBrk="1" hangingPunct="1"/>
              <a:t>8</a:t>
            </a:fld>
            <a:endParaRPr lang="es-ES" altLang="es-ES" sz="1100"/>
          </a:p>
        </p:txBody>
      </p:sp>
      <p:sp>
        <p:nvSpPr>
          <p:cNvPr id="118788" name="Rectangle 2"/>
          <p:cNvSpPr>
            <a:spLocks noGrp="1" noRot="1" noChangeAspect="1" noChangeArrowheads="1" noTextEdit="1"/>
          </p:cNvSpPr>
          <p:nvPr>
            <p:ph type="sldImg"/>
          </p:nvPr>
        </p:nvSpPr>
        <p:spPr>
          <a:xfrm>
            <a:off x="814388" y="450850"/>
            <a:ext cx="5229225" cy="3921125"/>
          </a:xfrm>
          <a:ln/>
        </p:spPr>
      </p:sp>
      <p:sp>
        <p:nvSpPr>
          <p:cNvPr id="118789" name="Rectangle 3"/>
          <p:cNvSpPr>
            <a:spLocks noGrp="1" noChangeArrowheads="1"/>
          </p:cNvSpPr>
          <p:nvPr>
            <p:ph type="body" idx="1"/>
          </p:nvPr>
        </p:nvSpPr>
        <p:spPr/>
        <p:txBody>
          <a:bodyPr/>
          <a:lstStyle/>
          <a:p>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1"/>
          <p:cNvSpPr txBox="1">
            <a:spLocks noGrp="1" noChangeArrowheads="1"/>
          </p:cNvSpPr>
          <p:nvPr/>
        </p:nvSpPr>
        <p:spPr bwMode="auto">
          <a:xfrm>
            <a:off x="5799856" y="8535535"/>
            <a:ext cx="795909" cy="28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32" tIns="0" rIns="17732" bIns="0" anchor="b"/>
          <a:lstStyle>
            <a:lvl1pPr defTabSz="920750">
              <a:defRPr sz="2400">
                <a:solidFill>
                  <a:schemeClr val="tx1"/>
                </a:solidFill>
                <a:latin typeface="Times New Roman" pitchFamily="18" charset="0"/>
              </a:defRPr>
            </a:lvl1pPr>
            <a:lvl2pPr marL="776288" indent="-298450" defTabSz="920750">
              <a:defRPr sz="2400">
                <a:solidFill>
                  <a:schemeClr val="tx1"/>
                </a:solidFill>
                <a:latin typeface="Times New Roman" pitchFamily="18" charset="0"/>
              </a:defRPr>
            </a:lvl2pPr>
            <a:lvl3pPr marL="1195388" indent="-239713" defTabSz="920750">
              <a:defRPr sz="2400">
                <a:solidFill>
                  <a:schemeClr val="tx1"/>
                </a:solidFill>
                <a:latin typeface="Times New Roman" pitchFamily="18" charset="0"/>
              </a:defRPr>
            </a:lvl3pPr>
            <a:lvl4pPr marL="1671638" indent="-238125" defTabSz="920750">
              <a:defRPr sz="2400">
                <a:solidFill>
                  <a:schemeClr val="tx1"/>
                </a:solidFill>
                <a:latin typeface="Times New Roman" pitchFamily="18" charset="0"/>
              </a:defRPr>
            </a:lvl4pPr>
            <a:lvl5pPr marL="2149475" indent="-239713" defTabSz="920750">
              <a:defRPr sz="2400">
                <a:solidFill>
                  <a:schemeClr val="tx1"/>
                </a:solidFill>
                <a:latin typeface="Times New Roman" pitchFamily="18" charset="0"/>
              </a:defRPr>
            </a:lvl5pPr>
            <a:lvl6pPr marL="2606675" indent="-239713" defTabSz="920750" eaLnBrk="0" fontAlgn="base" hangingPunct="0">
              <a:spcBef>
                <a:spcPct val="0"/>
              </a:spcBef>
              <a:spcAft>
                <a:spcPct val="0"/>
              </a:spcAft>
              <a:defRPr sz="2400">
                <a:solidFill>
                  <a:schemeClr val="tx1"/>
                </a:solidFill>
                <a:latin typeface="Times New Roman" pitchFamily="18" charset="0"/>
              </a:defRPr>
            </a:lvl6pPr>
            <a:lvl7pPr marL="3063875" indent="-239713" defTabSz="920750" eaLnBrk="0" fontAlgn="base" hangingPunct="0">
              <a:spcBef>
                <a:spcPct val="0"/>
              </a:spcBef>
              <a:spcAft>
                <a:spcPct val="0"/>
              </a:spcAft>
              <a:defRPr sz="2400">
                <a:solidFill>
                  <a:schemeClr val="tx1"/>
                </a:solidFill>
                <a:latin typeface="Times New Roman" pitchFamily="18" charset="0"/>
              </a:defRPr>
            </a:lvl7pPr>
            <a:lvl8pPr marL="3521075" indent="-239713" defTabSz="920750" eaLnBrk="0" fontAlgn="base" hangingPunct="0">
              <a:spcBef>
                <a:spcPct val="0"/>
              </a:spcBef>
              <a:spcAft>
                <a:spcPct val="0"/>
              </a:spcAft>
              <a:defRPr sz="2400">
                <a:solidFill>
                  <a:schemeClr val="tx1"/>
                </a:solidFill>
                <a:latin typeface="Times New Roman" pitchFamily="18" charset="0"/>
              </a:defRPr>
            </a:lvl8pPr>
            <a:lvl9pPr marL="3978275" indent="-239713" defTabSz="920750" eaLnBrk="0" fontAlgn="base" hangingPunct="0">
              <a:spcBef>
                <a:spcPct val="0"/>
              </a:spcBef>
              <a:spcAft>
                <a:spcPct val="0"/>
              </a:spcAft>
              <a:defRPr sz="2400">
                <a:solidFill>
                  <a:schemeClr val="tx1"/>
                </a:solidFill>
                <a:latin typeface="Times New Roman" pitchFamily="18" charset="0"/>
              </a:defRPr>
            </a:lvl9pPr>
          </a:lstStyle>
          <a:p>
            <a:pPr algn="r"/>
            <a:fld id="{E1E9E8C1-F071-4FBF-8079-4E8A6EF06574}" type="slidenum">
              <a:rPr lang="en-US" altLang="es-ES" sz="700">
                <a:latin typeface="Arial" charset="0"/>
              </a:rPr>
              <a:pPr algn="r"/>
              <a:t>10</a:t>
            </a:fld>
            <a:endParaRPr lang="en-US" altLang="es-ES" sz="700">
              <a:latin typeface="Arial" charset="0"/>
            </a:endParaRPr>
          </a:p>
        </p:txBody>
      </p:sp>
      <p:sp>
        <p:nvSpPr>
          <p:cNvPr id="98307" name="Rectangle 2"/>
          <p:cNvSpPr>
            <a:spLocks noGrp="1" noRot="1" noChangeAspect="1" noChangeArrowheads="1" noTextEdit="1"/>
          </p:cNvSpPr>
          <p:nvPr>
            <p:ph type="sldImg"/>
          </p:nvPr>
        </p:nvSpPr>
        <p:spPr>
          <a:xfrm>
            <a:off x="841375" y="241300"/>
            <a:ext cx="5235575" cy="3925888"/>
          </a:xfrm>
          <a:ln/>
        </p:spPr>
      </p:sp>
      <p:sp>
        <p:nvSpPr>
          <p:cNvPr id="98308" name="Rectangle 3"/>
          <p:cNvSpPr>
            <a:spLocks noGrp="1" noChangeArrowheads="1"/>
          </p:cNvSpPr>
          <p:nvPr>
            <p:ph type="body" idx="1"/>
          </p:nvPr>
        </p:nvSpPr>
        <p:spPr>
          <a:xfrm>
            <a:off x="395654" y="4306062"/>
            <a:ext cx="5990015" cy="4182668"/>
          </a:xfrm>
        </p:spPr>
        <p:txBody>
          <a:bodyPr lIns="90136" tIns="47283" rIns="90136" bIns="47283"/>
          <a:lstStyle/>
          <a:p>
            <a:pPr marL="104045" indent="-104045" defTabSz="942266"/>
            <a:endParaRPr lang="es-ES"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El Nivel de Red en Internet</a:t>
            </a:r>
          </a:p>
        </p:txBody>
      </p:sp>
      <p:sp>
        <p:nvSpPr>
          <p:cNvPr id="161795" name="Rectangle 6"/>
          <p:cNvSpPr txBox="1">
            <a:spLocks noGrp="1" noChangeArrowheads="1"/>
          </p:cNvSpPr>
          <p:nvPr/>
        </p:nvSpPr>
        <p:spPr bwMode="auto">
          <a:xfrm>
            <a:off x="1"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nchor="b"/>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100"/>
              <a:t>Redes</a:t>
            </a:r>
          </a:p>
        </p:txBody>
      </p:sp>
      <p:sp>
        <p:nvSpPr>
          <p:cNvPr id="161796" name="Rectangle 7"/>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8" tIns="43799" rIns="87598" bIns="43799" anchor="b"/>
          <a:lstStyle>
            <a:lvl1pPr defTabSz="949325">
              <a:defRPr sz="2400">
                <a:solidFill>
                  <a:schemeClr val="tx1"/>
                </a:solidFill>
                <a:latin typeface="Times New Roman" pitchFamily="18" charset="0"/>
              </a:defRPr>
            </a:lvl1pPr>
            <a:lvl2pPr marL="771525" indent="-296863" defTabSz="949325">
              <a:defRPr sz="2400">
                <a:solidFill>
                  <a:schemeClr val="tx1"/>
                </a:solidFill>
                <a:latin typeface="Times New Roman" pitchFamily="18" charset="0"/>
              </a:defRPr>
            </a:lvl2pPr>
            <a:lvl3pPr marL="1185863" indent="-236538" defTabSz="949325">
              <a:defRPr sz="2400">
                <a:solidFill>
                  <a:schemeClr val="tx1"/>
                </a:solidFill>
                <a:latin typeface="Times New Roman" pitchFamily="18" charset="0"/>
              </a:defRPr>
            </a:lvl3pPr>
            <a:lvl4pPr marL="1660525" indent="-236538" defTabSz="949325">
              <a:defRPr sz="2400">
                <a:solidFill>
                  <a:schemeClr val="tx1"/>
                </a:solidFill>
                <a:latin typeface="Times New Roman" pitchFamily="18" charset="0"/>
              </a:defRPr>
            </a:lvl4pPr>
            <a:lvl5pPr marL="2135188" indent="-236538" defTabSz="949325">
              <a:defRPr sz="2400">
                <a:solidFill>
                  <a:schemeClr val="tx1"/>
                </a:solidFill>
                <a:latin typeface="Times New Roman" pitchFamily="18" charset="0"/>
              </a:defRPr>
            </a:lvl5pPr>
            <a:lvl6pPr marL="2592388" indent="-236538" defTabSz="949325" eaLnBrk="0" fontAlgn="base" hangingPunct="0">
              <a:spcBef>
                <a:spcPct val="0"/>
              </a:spcBef>
              <a:spcAft>
                <a:spcPct val="0"/>
              </a:spcAft>
              <a:defRPr sz="2400">
                <a:solidFill>
                  <a:schemeClr val="tx1"/>
                </a:solidFill>
                <a:latin typeface="Times New Roman" pitchFamily="18" charset="0"/>
              </a:defRPr>
            </a:lvl6pPr>
            <a:lvl7pPr marL="3049588" indent="-236538" defTabSz="949325" eaLnBrk="0" fontAlgn="base" hangingPunct="0">
              <a:spcBef>
                <a:spcPct val="0"/>
              </a:spcBef>
              <a:spcAft>
                <a:spcPct val="0"/>
              </a:spcAft>
              <a:defRPr sz="2400">
                <a:solidFill>
                  <a:schemeClr val="tx1"/>
                </a:solidFill>
                <a:latin typeface="Times New Roman" pitchFamily="18" charset="0"/>
              </a:defRPr>
            </a:lvl7pPr>
            <a:lvl8pPr marL="3506788" indent="-236538" defTabSz="949325" eaLnBrk="0" fontAlgn="base" hangingPunct="0">
              <a:spcBef>
                <a:spcPct val="0"/>
              </a:spcBef>
              <a:spcAft>
                <a:spcPct val="0"/>
              </a:spcAft>
              <a:defRPr sz="2400">
                <a:solidFill>
                  <a:schemeClr val="tx1"/>
                </a:solidFill>
                <a:latin typeface="Times New Roman" pitchFamily="18" charset="0"/>
              </a:defRPr>
            </a:lvl8pPr>
            <a:lvl9pPr marL="3963988" indent="-236538" defTabSz="949325"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s-ES" altLang="es-ES" sz="1100"/>
              <a:t>3-</a:t>
            </a:r>
            <a:fld id="{A11D565B-9285-44D8-A87B-43E798553EB4}" type="slidenum">
              <a:rPr lang="es-ES" altLang="es-ES" sz="1100"/>
              <a:pPr algn="r" eaLnBrk="1" hangingPunct="1"/>
              <a:t>11</a:t>
            </a:fld>
            <a:endParaRPr lang="es-ES" altLang="es-ES" sz="1100"/>
          </a:p>
        </p:txBody>
      </p:sp>
      <p:sp>
        <p:nvSpPr>
          <p:cNvPr id="161797" name="Rectangle 2"/>
          <p:cNvSpPr>
            <a:spLocks noGrp="1" noRot="1" noChangeAspect="1" noChangeArrowheads="1" noTextEdit="1"/>
          </p:cNvSpPr>
          <p:nvPr>
            <p:ph type="sldImg"/>
          </p:nvPr>
        </p:nvSpPr>
        <p:spPr>
          <a:xfrm>
            <a:off x="814388" y="450850"/>
            <a:ext cx="5229225" cy="3921125"/>
          </a:xfrm>
          <a:ln/>
        </p:spPr>
      </p:sp>
      <p:sp>
        <p:nvSpPr>
          <p:cNvPr id="161798" name="Rectangle 3"/>
          <p:cNvSpPr>
            <a:spLocks noGrp="1" noChangeArrowheads="1"/>
          </p:cNvSpPr>
          <p:nvPr>
            <p:ph type="body" idx="1"/>
          </p:nvPr>
        </p:nvSpPr>
        <p:spPr/>
        <p:txBody>
          <a:bodyPr lIns="87598" tIns="43799" rIns="87598" bIns="43799"/>
          <a:lstStyle/>
          <a:p>
            <a:endParaRPr lang="es-ES" alt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814388" y="450850"/>
            <a:ext cx="5229225" cy="3921125"/>
          </a:xfrm>
          <a:ln/>
        </p:spPr>
      </p:sp>
      <p:sp>
        <p:nvSpPr>
          <p:cNvPr id="173059" name="Rectangle 3"/>
          <p:cNvSpPr>
            <a:spLocks noGrp="1" noChangeArrowheads="1"/>
          </p:cNvSpPr>
          <p:nvPr>
            <p:ph type="body" idx="1"/>
          </p:nvPr>
        </p:nvSpPr>
        <p:spPr/>
        <p:txBody>
          <a:bodyPr/>
          <a:lstStyle/>
          <a:p>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37926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8542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80596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lgn="ctr" defTabSz="914400" rtl="0" eaLnBrk="1" latinLnBrk="0" hangingPunct="1">
              <a:lnSpc>
                <a:spcPct val="80000"/>
              </a:lnSpc>
              <a:spcBef>
                <a:spcPct val="0"/>
              </a:spcBef>
              <a:buNone/>
              <a:defRPr kumimoji="0" lang="es-E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Arial"/>
                <a:ea typeface="+mj-ea"/>
                <a:cs typeface="Arial"/>
              </a:defRPr>
            </a:lvl1pPr>
          </a:lstStyle>
          <a:p>
            <a:r>
              <a:rPr lang="es-ES" dirty="0"/>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357084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15328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158820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52385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09245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49612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16285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245A032-B0A2-4F48-B4A9-FA671BFCD4A4}" type="datetimeFigureOut">
              <a:rPr lang="es-ES" smtClean="0"/>
              <a:t>30/09/2021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A3ACAC-5B90-4E87-BF2E-3E676EC00F26}" type="slidenum">
              <a:rPr lang="es-ES" smtClean="0"/>
              <a:t>‹Nº›</a:t>
            </a:fld>
            <a:endParaRPr lang="es-ES"/>
          </a:p>
        </p:txBody>
      </p:sp>
    </p:spTree>
    <p:extLst>
      <p:ext uri="{BB962C8B-B14F-4D97-AF65-F5344CB8AC3E}">
        <p14:creationId xmlns:p14="http://schemas.microsoft.com/office/powerpoint/2010/main" val="214689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5A032-B0A2-4F48-B4A9-FA671BFCD4A4}" type="datetimeFigureOut">
              <a:rPr lang="es-ES" smtClean="0"/>
              <a:t>30/09/2021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3ACAC-5B90-4E87-BF2E-3E676EC00F26}" type="slidenum">
              <a:rPr lang="es-ES" smtClean="0"/>
              <a:t>‹Nº›</a:t>
            </a:fld>
            <a:endParaRPr lang="es-ES"/>
          </a:p>
        </p:txBody>
      </p:sp>
    </p:spTree>
    <p:extLst>
      <p:ext uri="{BB962C8B-B14F-4D97-AF65-F5344CB8AC3E}">
        <p14:creationId xmlns:p14="http://schemas.microsoft.com/office/powerpoint/2010/main" val="2742962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www.euskonix.com/" TargetMode="External"/><Relationship Id="rId3" Type="http://schemas.openxmlformats.org/officeDocument/2006/relationships/hyperlink" Target="http://www.espanix.net/" TargetMode="External"/><Relationship Id="rId7" Type="http://schemas.openxmlformats.org/officeDocument/2006/relationships/hyperlink" Target="http://www.mad-ix.net/"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www.napmadrid.com/" TargetMode="External"/><Relationship Id="rId5" Type="http://schemas.openxmlformats.org/officeDocument/2006/relationships/hyperlink" Target="http://www.galnix.net/" TargetMode="External"/><Relationship Id="rId4" Type="http://schemas.openxmlformats.org/officeDocument/2006/relationships/hyperlink" Target="http://www.catnix.ne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4.bin"/><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image" Target="../media/image7.wmf"/></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1" name="Rectangle 4"/>
          <p:cNvSpPr>
            <a:spLocks noChangeArrowheads="1"/>
          </p:cNvSpPr>
          <p:nvPr/>
        </p:nvSpPr>
        <p:spPr bwMode="auto">
          <a:xfrm>
            <a:off x="685800" y="2286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3600" dirty="0">
                <a:solidFill>
                  <a:schemeClr val="tx2"/>
                </a:solidFill>
                <a:latin typeface="Arial" panose="020B0604020202020204" pitchFamily="34" charset="0"/>
                <a:cs typeface="Arial" panose="020B0604020202020204" pitchFamily="34" charset="0"/>
              </a:rPr>
              <a:t>Tema 1</a:t>
            </a:r>
            <a:br>
              <a:rPr lang="es-ES_tradnl" altLang="es-ES" sz="3600" dirty="0">
                <a:solidFill>
                  <a:schemeClr val="tx2"/>
                </a:solidFill>
                <a:latin typeface="Arial" panose="020B0604020202020204" pitchFamily="34" charset="0"/>
                <a:cs typeface="Arial" panose="020B0604020202020204" pitchFamily="34" charset="0"/>
              </a:rPr>
            </a:br>
            <a:br>
              <a:rPr lang="es-ES_tradnl" altLang="es-ES" sz="3600" dirty="0">
                <a:solidFill>
                  <a:schemeClr val="tx2"/>
                </a:solidFill>
                <a:latin typeface="Arial" panose="020B0604020202020204" pitchFamily="34" charset="0"/>
                <a:cs typeface="Arial" panose="020B0604020202020204" pitchFamily="34" charset="0"/>
              </a:rPr>
            </a:br>
            <a:r>
              <a:rPr lang="es-ES_tradnl" altLang="es-ES" sz="4800" dirty="0">
                <a:solidFill>
                  <a:schemeClr val="tx2"/>
                </a:solidFill>
                <a:latin typeface="Arial" panose="020B0604020202020204" pitchFamily="34" charset="0"/>
                <a:cs typeface="Arial" panose="020B0604020202020204" pitchFamily="34" charset="0"/>
              </a:rPr>
              <a:t>Fundamentos de Redes</a:t>
            </a:r>
            <a:endParaRPr lang="es-ES" altLang="es-ES" sz="4800" dirty="0">
              <a:solidFill>
                <a:schemeClr val="tx2"/>
              </a:solidFill>
              <a:latin typeface="Arial" panose="020B0604020202020204" pitchFamily="34" charset="0"/>
              <a:cs typeface="Arial" panose="020B0604020202020204" pitchFamily="34" charset="0"/>
            </a:endParaRPr>
          </a:p>
        </p:txBody>
      </p:sp>
      <p:sp>
        <p:nvSpPr>
          <p:cNvPr id="7172" name="Text Box 5"/>
          <p:cNvSpPr txBox="1">
            <a:spLocks noChangeArrowheads="1"/>
          </p:cNvSpPr>
          <p:nvPr/>
        </p:nvSpPr>
        <p:spPr bwMode="auto">
          <a:xfrm>
            <a:off x="1920875" y="4581525"/>
            <a:ext cx="52863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sz="2000">
                <a:latin typeface="Century Schoolbook" pitchFamily="18" charset="0"/>
              </a:rPr>
              <a:t>Estefanía Cortés Ancos</a:t>
            </a:r>
          </a:p>
          <a:p>
            <a:pPr algn="ctr"/>
            <a:r>
              <a:rPr lang="es-ES" altLang="es-ES" sz="2000">
                <a:latin typeface="Century Schoolbook" pitchFamily="18" charset="0"/>
              </a:rPr>
              <a:t>D.I.E.S.I.A</a:t>
            </a:r>
          </a:p>
          <a:p>
            <a:pPr algn="ctr"/>
            <a:r>
              <a:rPr lang="es-ES" altLang="es-ES" sz="2000">
                <a:latin typeface="Century Schoolbook" pitchFamily="18" charset="0"/>
              </a:rPr>
              <a:t>E.T.S. I. La Rábida. Universidad de Huelva</a:t>
            </a:r>
          </a:p>
        </p:txBody>
      </p:sp>
    </p:spTree>
    <p:extLst>
      <p:ext uri="{BB962C8B-B14F-4D97-AF65-F5344CB8AC3E}">
        <p14:creationId xmlns:p14="http://schemas.microsoft.com/office/powerpoint/2010/main" val="181088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0" y="404813"/>
            <a:ext cx="7772400" cy="684212"/>
          </a:xfrm>
        </p:spPr>
        <p:txBody>
          <a:bodyPr lIns="82060" tIns="41029" rIns="82060" bIns="41029" anchor="b">
            <a:normAutofit/>
          </a:bodyPr>
          <a:lstStyle/>
          <a:p>
            <a:pPr>
              <a:lnSpc>
                <a:spcPct val="80000"/>
              </a:lnSpc>
            </a:pPr>
            <a:r>
              <a:rPr lang="en-US" altLang="es-ES" sz="3600" dirty="0">
                <a:gradFill flip="none" rotWithShape="1">
                  <a:gsLst>
                    <a:gs pos="16000">
                      <a:schemeClr val="tx2"/>
                    </a:gs>
                    <a:gs pos="100000">
                      <a:srgbClr val="28A7DF"/>
                    </a:gs>
                  </a:gsLst>
                  <a:lin ang="1800000" scaled="0"/>
                  <a:tileRect/>
                </a:gradFill>
                <a:latin typeface="Arial"/>
                <a:cs typeface="Arial"/>
                <a:sym typeface="Arial" charset="0"/>
              </a:rPr>
              <a:t>La red global: Internet</a:t>
            </a:r>
          </a:p>
        </p:txBody>
      </p:sp>
      <p:sp>
        <p:nvSpPr>
          <p:cNvPr id="97283" name="Rectangle 3"/>
          <p:cNvSpPr>
            <a:spLocks noGrp="1" noChangeArrowheads="1"/>
          </p:cNvSpPr>
          <p:nvPr>
            <p:ph type="body" idx="4294967295"/>
          </p:nvPr>
        </p:nvSpPr>
        <p:spPr>
          <a:xfrm>
            <a:off x="0" y="1011238"/>
            <a:ext cx="8353425" cy="5076825"/>
          </a:xfrm>
        </p:spPr>
        <p:txBody>
          <a:bodyPr lIns="82060" tIns="41029" rIns="82060" bIns="41029"/>
          <a:lstStyle/>
          <a:p>
            <a:pPr marL="574675" lvl="1" indent="0" defTabSz="814388">
              <a:buFontTx/>
              <a:buNone/>
            </a:pPr>
            <a:r>
              <a:rPr lang="en-US" altLang="es-ES" sz="2400" dirty="0" err="1">
                <a:solidFill>
                  <a:srgbClr val="000000"/>
                </a:solidFill>
                <a:sym typeface="Arial" charset="0"/>
              </a:rPr>
              <a:t>Entramado</a:t>
            </a:r>
            <a:r>
              <a:rPr lang="en-US" altLang="es-ES" sz="2400" dirty="0">
                <a:solidFill>
                  <a:srgbClr val="000000"/>
                </a:solidFill>
                <a:sym typeface="Arial" charset="0"/>
              </a:rPr>
              <a:t> global de </a:t>
            </a:r>
            <a:r>
              <a:rPr lang="en-US" altLang="es-ES" sz="2400" dirty="0" err="1">
                <a:solidFill>
                  <a:srgbClr val="000000"/>
                </a:solidFill>
                <a:sym typeface="Arial" charset="0"/>
              </a:rPr>
              <a:t>redes</a:t>
            </a:r>
            <a:r>
              <a:rPr lang="en-US" altLang="es-ES" sz="2400" dirty="0">
                <a:solidFill>
                  <a:srgbClr val="000000"/>
                </a:solidFill>
                <a:sym typeface="Arial" charset="0"/>
              </a:rPr>
              <a:t> </a:t>
            </a:r>
            <a:r>
              <a:rPr lang="en-US" altLang="es-ES" sz="2400" dirty="0" err="1">
                <a:solidFill>
                  <a:srgbClr val="000000"/>
                </a:solidFill>
                <a:sym typeface="Arial" charset="0"/>
              </a:rPr>
              <a:t>interconectadas</a:t>
            </a:r>
            <a:r>
              <a:rPr lang="en-US" altLang="es-ES" sz="2400" dirty="0">
                <a:solidFill>
                  <a:srgbClr val="000000"/>
                </a:solidFill>
                <a:sym typeface="Arial" charset="0"/>
              </a:rPr>
              <a:t> de </a:t>
            </a:r>
            <a:r>
              <a:rPr lang="en-US" altLang="es-ES" sz="2400" dirty="0" err="1">
                <a:solidFill>
                  <a:srgbClr val="000000"/>
                </a:solidFill>
                <a:sym typeface="Arial" charset="0"/>
              </a:rPr>
              <a:t>distintas</a:t>
            </a:r>
            <a:r>
              <a:rPr lang="en-US" altLang="es-ES" sz="2400" dirty="0">
                <a:solidFill>
                  <a:srgbClr val="000000"/>
                </a:solidFill>
                <a:sym typeface="Arial" charset="0"/>
              </a:rPr>
              <a:t> </a:t>
            </a:r>
            <a:r>
              <a:rPr lang="en-US" altLang="es-ES" sz="2400" dirty="0" err="1">
                <a:solidFill>
                  <a:srgbClr val="000000"/>
                </a:solidFill>
                <a:sym typeface="Arial" charset="0"/>
              </a:rPr>
              <a:t>organizaciones</a:t>
            </a:r>
            <a:r>
              <a:rPr lang="en-US" altLang="es-ES" sz="2400" dirty="0">
                <a:solidFill>
                  <a:srgbClr val="000000"/>
                </a:solidFill>
                <a:sym typeface="Arial" charset="0"/>
              </a:rPr>
              <a:t> e ISPs (Internet Service Providers)</a:t>
            </a:r>
          </a:p>
        </p:txBody>
      </p:sp>
      <p:pic>
        <p:nvPicPr>
          <p:cNvPr id="972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425" y="2449513"/>
            <a:ext cx="4873625" cy="363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0446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3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eaLnBrk="1" hangingPunct="1">
              <a:defRPr/>
            </a:pPr>
            <a:fld id="{E2CA2871-8A08-433B-B3DD-0EF74D4EBFD9}" type="slidenum">
              <a:rPr lang="es-ES" sz="1400">
                <a:latin typeface="+mn-lt"/>
              </a:rPr>
              <a:pPr algn="r" eaLnBrk="1" hangingPunct="1">
                <a:defRPr/>
              </a:pPr>
              <a:t>11</a:t>
            </a:fld>
            <a:endParaRPr lang="es-ES" sz="1400">
              <a:latin typeface="+mn-lt"/>
            </a:endParaRPr>
          </a:p>
        </p:txBody>
      </p:sp>
      <p:sp>
        <p:nvSpPr>
          <p:cNvPr id="160771" name="Line 2"/>
          <p:cNvSpPr>
            <a:spLocks noChangeShapeType="1"/>
          </p:cNvSpPr>
          <p:nvPr/>
        </p:nvSpPr>
        <p:spPr bwMode="auto">
          <a:xfrm>
            <a:off x="4716463" y="1700213"/>
            <a:ext cx="1295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772" name="Line 3"/>
          <p:cNvSpPr>
            <a:spLocks noChangeShapeType="1"/>
          </p:cNvSpPr>
          <p:nvPr/>
        </p:nvSpPr>
        <p:spPr bwMode="auto">
          <a:xfrm rot="5400000">
            <a:off x="3136106" y="2301082"/>
            <a:ext cx="1411287" cy="41275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0773" name="Line 4"/>
          <p:cNvSpPr>
            <a:spLocks noChangeShapeType="1"/>
          </p:cNvSpPr>
          <p:nvPr/>
        </p:nvSpPr>
        <p:spPr bwMode="auto">
          <a:xfrm>
            <a:off x="5940425" y="1700213"/>
            <a:ext cx="0" cy="1584325"/>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0774" name="Line 5"/>
          <p:cNvSpPr>
            <a:spLocks noChangeShapeType="1"/>
          </p:cNvSpPr>
          <p:nvPr/>
        </p:nvSpPr>
        <p:spPr bwMode="auto">
          <a:xfrm flipH="1">
            <a:off x="4073525" y="3573463"/>
            <a:ext cx="1219200" cy="9525"/>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0775" name="Line 6"/>
          <p:cNvSpPr>
            <a:spLocks noChangeShapeType="1"/>
          </p:cNvSpPr>
          <p:nvPr/>
        </p:nvSpPr>
        <p:spPr bwMode="auto">
          <a:xfrm flipV="1">
            <a:off x="5219700" y="1846263"/>
            <a:ext cx="552450" cy="503237"/>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0776" name="Line 7"/>
          <p:cNvSpPr>
            <a:spLocks noChangeShapeType="1"/>
          </p:cNvSpPr>
          <p:nvPr/>
        </p:nvSpPr>
        <p:spPr bwMode="auto">
          <a:xfrm flipH="1">
            <a:off x="3243263" y="2420938"/>
            <a:ext cx="823912" cy="25400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0777" name="Line 8"/>
          <p:cNvSpPr>
            <a:spLocks noChangeShapeType="1"/>
          </p:cNvSpPr>
          <p:nvPr/>
        </p:nvSpPr>
        <p:spPr bwMode="auto">
          <a:xfrm rot="2700000">
            <a:off x="2745582" y="3150394"/>
            <a:ext cx="576262"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0778" name="Line 9"/>
          <p:cNvSpPr>
            <a:spLocks noChangeShapeType="1"/>
          </p:cNvSpPr>
          <p:nvPr/>
        </p:nvSpPr>
        <p:spPr bwMode="auto">
          <a:xfrm flipH="1">
            <a:off x="1258888" y="2781300"/>
            <a:ext cx="67691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779" name="Line 10"/>
          <p:cNvSpPr>
            <a:spLocks noChangeShapeType="1"/>
          </p:cNvSpPr>
          <p:nvPr/>
        </p:nvSpPr>
        <p:spPr bwMode="auto">
          <a:xfrm flipH="1">
            <a:off x="3563938" y="2708275"/>
            <a:ext cx="4608512" cy="792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780" name="Line 11"/>
          <p:cNvSpPr>
            <a:spLocks noChangeShapeType="1"/>
          </p:cNvSpPr>
          <p:nvPr/>
        </p:nvSpPr>
        <p:spPr bwMode="auto">
          <a:xfrm>
            <a:off x="2627313" y="4365625"/>
            <a:ext cx="1800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781" name="Line 12"/>
          <p:cNvSpPr>
            <a:spLocks noChangeShapeType="1"/>
          </p:cNvSpPr>
          <p:nvPr/>
        </p:nvSpPr>
        <p:spPr bwMode="auto">
          <a:xfrm flipV="1">
            <a:off x="1258888" y="1628775"/>
            <a:ext cx="1368425" cy="1079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782" name="Line 13"/>
          <p:cNvSpPr>
            <a:spLocks noChangeShapeType="1"/>
          </p:cNvSpPr>
          <p:nvPr/>
        </p:nvSpPr>
        <p:spPr bwMode="auto">
          <a:xfrm>
            <a:off x="1187450" y="2781300"/>
            <a:ext cx="1368425" cy="151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783" name="Line 14"/>
          <p:cNvSpPr>
            <a:spLocks noChangeShapeType="1"/>
          </p:cNvSpPr>
          <p:nvPr/>
        </p:nvSpPr>
        <p:spPr bwMode="auto">
          <a:xfrm>
            <a:off x="6227763" y="1628775"/>
            <a:ext cx="1873250" cy="1152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784" name="Line 15"/>
          <p:cNvSpPr>
            <a:spLocks noChangeShapeType="1"/>
          </p:cNvSpPr>
          <p:nvPr/>
        </p:nvSpPr>
        <p:spPr bwMode="auto">
          <a:xfrm flipV="1">
            <a:off x="4356100" y="1628775"/>
            <a:ext cx="1655763" cy="2736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785" name="Line 16"/>
          <p:cNvSpPr>
            <a:spLocks noChangeShapeType="1"/>
          </p:cNvSpPr>
          <p:nvPr/>
        </p:nvSpPr>
        <p:spPr bwMode="auto">
          <a:xfrm>
            <a:off x="4572000" y="2492375"/>
            <a:ext cx="1944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786" name="AutoShape 17"/>
          <p:cNvSpPr>
            <a:spLocks noChangeArrowheads="1"/>
          </p:cNvSpPr>
          <p:nvPr/>
        </p:nvSpPr>
        <p:spPr bwMode="auto">
          <a:xfrm rot="-5400000">
            <a:off x="6192838" y="2025650"/>
            <a:ext cx="576262" cy="503238"/>
          </a:xfrm>
          <a:prstGeom prst="rightArrow">
            <a:avLst>
              <a:gd name="adj1" fmla="val 50000"/>
              <a:gd name="adj2" fmla="val 28628"/>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grpSp>
        <p:nvGrpSpPr>
          <p:cNvPr id="160787" name="Group 18"/>
          <p:cNvGrpSpPr>
            <a:grpSpLocks/>
          </p:cNvGrpSpPr>
          <p:nvPr/>
        </p:nvGrpSpPr>
        <p:grpSpPr bwMode="auto">
          <a:xfrm>
            <a:off x="3919538" y="2205038"/>
            <a:ext cx="1516062" cy="431800"/>
            <a:chOff x="1245" y="3067"/>
            <a:chExt cx="955" cy="272"/>
          </a:xfrm>
        </p:grpSpPr>
        <p:pic>
          <p:nvPicPr>
            <p:cNvPr id="16078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5" y="3067"/>
              <a:ext cx="95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789" name="Text Box 20"/>
            <p:cNvSpPr txBox="1">
              <a:spLocks noChangeArrowheads="1"/>
            </p:cNvSpPr>
            <p:nvPr/>
          </p:nvSpPr>
          <p:spPr bwMode="auto">
            <a:xfrm>
              <a:off x="1306" y="3102"/>
              <a:ext cx="8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Red IP cliente</a:t>
              </a:r>
            </a:p>
          </p:txBody>
        </p:sp>
      </p:grpSp>
      <p:grpSp>
        <p:nvGrpSpPr>
          <p:cNvPr id="160790" name="Group 21"/>
          <p:cNvGrpSpPr>
            <a:grpSpLocks/>
          </p:cNvGrpSpPr>
          <p:nvPr/>
        </p:nvGrpSpPr>
        <p:grpSpPr bwMode="auto">
          <a:xfrm>
            <a:off x="3924300" y="1412875"/>
            <a:ext cx="1368425" cy="650875"/>
            <a:chOff x="1882" y="1298"/>
            <a:chExt cx="862" cy="410"/>
          </a:xfrm>
        </p:grpSpPr>
        <p:sp>
          <p:nvSpPr>
            <p:cNvPr id="160791" name="AutoShape 22"/>
            <p:cNvSpPr>
              <a:spLocks noChangeArrowheads="1"/>
            </p:cNvSpPr>
            <p:nvPr/>
          </p:nvSpPr>
          <p:spPr bwMode="auto">
            <a:xfrm>
              <a:off x="1882" y="1298"/>
              <a:ext cx="862" cy="410"/>
            </a:xfrm>
            <a:prstGeom prst="irregularSeal1">
              <a:avLst/>
            </a:prstGeom>
            <a:solidFill>
              <a:srgbClr val="00FF00"/>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sp>
          <p:nvSpPr>
            <p:cNvPr id="160792" name="Text Box 23"/>
            <p:cNvSpPr txBox="1">
              <a:spLocks noChangeArrowheads="1"/>
            </p:cNvSpPr>
            <p:nvPr/>
          </p:nvSpPr>
          <p:spPr bwMode="auto">
            <a:xfrm>
              <a:off x="2018" y="1389"/>
              <a:ext cx="6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Exchange</a:t>
              </a:r>
            </a:p>
          </p:txBody>
        </p:sp>
      </p:grpSp>
      <p:grpSp>
        <p:nvGrpSpPr>
          <p:cNvPr id="160793" name="Group 24"/>
          <p:cNvGrpSpPr>
            <a:grpSpLocks/>
          </p:cNvGrpSpPr>
          <p:nvPr/>
        </p:nvGrpSpPr>
        <p:grpSpPr bwMode="auto">
          <a:xfrm>
            <a:off x="498475" y="1052513"/>
            <a:ext cx="977900" cy="1000125"/>
            <a:chOff x="521" y="572"/>
            <a:chExt cx="616" cy="630"/>
          </a:xfrm>
        </p:grpSpPr>
        <p:pic>
          <p:nvPicPr>
            <p:cNvPr id="160794"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 y="572"/>
              <a:ext cx="48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0795"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708"/>
              <a:ext cx="48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60796" name="AutoShape 27"/>
          <p:cNvSpPr>
            <a:spLocks noChangeArrowheads="1"/>
          </p:cNvSpPr>
          <p:nvPr/>
        </p:nvSpPr>
        <p:spPr bwMode="auto">
          <a:xfrm>
            <a:off x="1476375" y="1485900"/>
            <a:ext cx="576263" cy="503238"/>
          </a:xfrm>
          <a:prstGeom prst="rightArrow">
            <a:avLst>
              <a:gd name="adj1" fmla="val 50000"/>
              <a:gd name="adj2" fmla="val 28628"/>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sp>
        <p:nvSpPr>
          <p:cNvPr id="160797" name="Line 28"/>
          <p:cNvSpPr>
            <a:spLocks noChangeShapeType="1"/>
          </p:cNvSpPr>
          <p:nvPr/>
        </p:nvSpPr>
        <p:spPr bwMode="auto">
          <a:xfrm flipV="1">
            <a:off x="3305175" y="1700213"/>
            <a:ext cx="619125" cy="9525"/>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0798" name="AutoShape 29"/>
          <p:cNvSpPr>
            <a:spLocks noChangeArrowheads="1"/>
          </p:cNvSpPr>
          <p:nvPr/>
        </p:nvSpPr>
        <p:spPr bwMode="auto">
          <a:xfrm rot="10800000">
            <a:off x="6804025" y="1484313"/>
            <a:ext cx="576263" cy="503237"/>
          </a:xfrm>
          <a:prstGeom prst="rightArrow">
            <a:avLst>
              <a:gd name="adj1" fmla="val 50000"/>
              <a:gd name="adj2" fmla="val 28628"/>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grpSp>
        <p:nvGrpSpPr>
          <p:cNvPr id="160799" name="Group 30"/>
          <p:cNvGrpSpPr>
            <a:grpSpLocks/>
          </p:cNvGrpSpPr>
          <p:nvPr/>
        </p:nvGrpSpPr>
        <p:grpSpPr bwMode="auto">
          <a:xfrm>
            <a:off x="7380288" y="1268413"/>
            <a:ext cx="977900" cy="1000125"/>
            <a:chOff x="521" y="572"/>
            <a:chExt cx="616" cy="630"/>
          </a:xfrm>
        </p:grpSpPr>
        <p:pic>
          <p:nvPicPr>
            <p:cNvPr id="160800"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 y="572"/>
              <a:ext cx="48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0801"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708"/>
              <a:ext cx="48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60802" name="Group 33"/>
          <p:cNvGrpSpPr>
            <a:grpSpLocks/>
          </p:cNvGrpSpPr>
          <p:nvPr/>
        </p:nvGrpSpPr>
        <p:grpSpPr bwMode="auto">
          <a:xfrm>
            <a:off x="354013" y="3716338"/>
            <a:ext cx="977900" cy="1000125"/>
            <a:chOff x="521" y="572"/>
            <a:chExt cx="616" cy="630"/>
          </a:xfrm>
        </p:grpSpPr>
        <p:pic>
          <p:nvPicPr>
            <p:cNvPr id="160803"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 y="572"/>
              <a:ext cx="48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0804"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708"/>
              <a:ext cx="48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60805" name="AutoShape 36"/>
          <p:cNvSpPr>
            <a:spLocks noChangeArrowheads="1"/>
          </p:cNvSpPr>
          <p:nvPr/>
        </p:nvSpPr>
        <p:spPr bwMode="auto">
          <a:xfrm>
            <a:off x="1331913" y="4078288"/>
            <a:ext cx="576262" cy="503237"/>
          </a:xfrm>
          <a:prstGeom prst="rightArrow">
            <a:avLst>
              <a:gd name="adj1" fmla="val 50000"/>
              <a:gd name="adj2" fmla="val 28628"/>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grpSp>
        <p:nvGrpSpPr>
          <p:cNvPr id="160806" name="Group 37"/>
          <p:cNvGrpSpPr>
            <a:grpSpLocks/>
          </p:cNvGrpSpPr>
          <p:nvPr/>
        </p:nvGrpSpPr>
        <p:grpSpPr bwMode="auto">
          <a:xfrm>
            <a:off x="6008688" y="2276475"/>
            <a:ext cx="1516062" cy="431800"/>
            <a:chOff x="1245" y="3067"/>
            <a:chExt cx="955" cy="272"/>
          </a:xfrm>
        </p:grpSpPr>
        <p:pic>
          <p:nvPicPr>
            <p:cNvPr id="160807"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5" y="3067"/>
              <a:ext cx="95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08" name="Text Box 39"/>
            <p:cNvSpPr txBox="1">
              <a:spLocks noChangeArrowheads="1"/>
            </p:cNvSpPr>
            <p:nvPr/>
          </p:nvSpPr>
          <p:spPr bwMode="auto">
            <a:xfrm>
              <a:off x="1306" y="3102"/>
              <a:ext cx="8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Red IP cliente</a:t>
              </a:r>
            </a:p>
          </p:txBody>
        </p:sp>
      </p:grpSp>
      <p:grpSp>
        <p:nvGrpSpPr>
          <p:cNvPr id="160809" name="Group 40"/>
          <p:cNvGrpSpPr>
            <a:grpSpLocks/>
          </p:cNvGrpSpPr>
          <p:nvPr/>
        </p:nvGrpSpPr>
        <p:grpSpPr bwMode="auto">
          <a:xfrm>
            <a:off x="2987675" y="3284538"/>
            <a:ext cx="1082675" cy="528637"/>
            <a:chOff x="1247" y="2734"/>
            <a:chExt cx="682" cy="333"/>
          </a:xfrm>
        </p:grpSpPr>
        <p:pic>
          <p:nvPicPr>
            <p:cNvPr id="160810"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2734"/>
              <a:ext cx="68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11" name="Text Box 42"/>
            <p:cNvSpPr txBox="1">
              <a:spLocks noChangeArrowheads="1"/>
            </p:cNvSpPr>
            <p:nvPr/>
          </p:nvSpPr>
          <p:spPr bwMode="auto">
            <a:xfrm>
              <a:off x="1325" y="2795"/>
              <a:ext cx="5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a:t>
              </a:r>
            </a:p>
          </p:txBody>
        </p:sp>
      </p:grpSp>
      <p:grpSp>
        <p:nvGrpSpPr>
          <p:cNvPr id="160812" name="Group 43"/>
          <p:cNvGrpSpPr>
            <a:grpSpLocks/>
          </p:cNvGrpSpPr>
          <p:nvPr/>
        </p:nvGrpSpPr>
        <p:grpSpPr bwMode="auto">
          <a:xfrm>
            <a:off x="2195513" y="2468563"/>
            <a:ext cx="1082675" cy="528637"/>
            <a:chOff x="1247" y="2734"/>
            <a:chExt cx="682" cy="333"/>
          </a:xfrm>
        </p:grpSpPr>
        <p:pic>
          <p:nvPicPr>
            <p:cNvPr id="160813"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2734"/>
              <a:ext cx="68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14" name="Text Box 45"/>
            <p:cNvSpPr txBox="1">
              <a:spLocks noChangeArrowheads="1"/>
            </p:cNvSpPr>
            <p:nvPr/>
          </p:nvSpPr>
          <p:spPr bwMode="auto">
            <a:xfrm>
              <a:off x="1325" y="2795"/>
              <a:ext cx="5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a:t>
              </a:r>
            </a:p>
          </p:txBody>
        </p:sp>
      </p:grpSp>
      <p:grpSp>
        <p:nvGrpSpPr>
          <p:cNvPr id="160815" name="Group 46"/>
          <p:cNvGrpSpPr>
            <a:grpSpLocks/>
          </p:cNvGrpSpPr>
          <p:nvPr/>
        </p:nvGrpSpPr>
        <p:grpSpPr bwMode="auto">
          <a:xfrm>
            <a:off x="5649913" y="1412875"/>
            <a:ext cx="1082675" cy="528638"/>
            <a:chOff x="1247" y="2734"/>
            <a:chExt cx="682" cy="333"/>
          </a:xfrm>
        </p:grpSpPr>
        <p:pic>
          <p:nvPicPr>
            <p:cNvPr id="160816"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2734"/>
              <a:ext cx="68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17" name="Text Box 48"/>
            <p:cNvSpPr txBox="1">
              <a:spLocks noChangeArrowheads="1"/>
            </p:cNvSpPr>
            <p:nvPr/>
          </p:nvSpPr>
          <p:spPr bwMode="auto">
            <a:xfrm>
              <a:off x="1325" y="2795"/>
              <a:ext cx="5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a:t>
              </a:r>
            </a:p>
          </p:txBody>
        </p:sp>
      </p:grpSp>
      <p:grpSp>
        <p:nvGrpSpPr>
          <p:cNvPr id="160818" name="Group 49"/>
          <p:cNvGrpSpPr>
            <a:grpSpLocks/>
          </p:cNvGrpSpPr>
          <p:nvPr/>
        </p:nvGrpSpPr>
        <p:grpSpPr bwMode="auto">
          <a:xfrm>
            <a:off x="2265363" y="1412875"/>
            <a:ext cx="1082675" cy="528638"/>
            <a:chOff x="1247" y="2734"/>
            <a:chExt cx="682" cy="333"/>
          </a:xfrm>
        </p:grpSpPr>
        <p:pic>
          <p:nvPicPr>
            <p:cNvPr id="160819"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2734"/>
              <a:ext cx="68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20" name="Text Box 51"/>
            <p:cNvSpPr txBox="1">
              <a:spLocks noChangeArrowheads="1"/>
            </p:cNvSpPr>
            <p:nvPr/>
          </p:nvSpPr>
          <p:spPr bwMode="auto">
            <a:xfrm>
              <a:off x="1325" y="2795"/>
              <a:ext cx="5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a:t>
              </a:r>
            </a:p>
          </p:txBody>
        </p:sp>
      </p:grpSp>
      <p:sp>
        <p:nvSpPr>
          <p:cNvPr id="160821" name="Line 52"/>
          <p:cNvSpPr>
            <a:spLocks noChangeShapeType="1"/>
          </p:cNvSpPr>
          <p:nvPr/>
        </p:nvSpPr>
        <p:spPr bwMode="auto">
          <a:xfrm rot="5400000">
            <a:off x="2519362" y="2168526"/>
            <a:ext cx="504825"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0822" name="Line 53"/>
          <p:cNvSpPr>
            <a:spLocks noChangeShapeType="1"/>
          </p:cNvSpPr>
          <p:nvPr/>
        </p:nvSpPr>
        <p:spPr bwMode="auto">
          <a:xfrm rot="-2700000">
            <a:off x="2781300" y="3957638"/>
            <a:ext cx="576263"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160823" name="Group 54"/>
          <p:cNvGrpSpPr>
            <a:grpSpLocks/>
          </p:cNvGrpSpPr>
          <p:nvPr/>
        </p:nvGrpSpPr>
        <p:grpSpPr bwMode="auto">
          <a:xfrm>
            <a:off x="468313" y="2420938"/>
            <a:ext cx="1368425" cy="650875"/>
            <a:chOff x="1882" y="1298"/>
            <a:chExt cx="862" cy="410"/>
          </a:xfrm>
        </p:grpSpPr>
        <p:sp>
          <p:nvSpPr>
            <p:cNvPr id="160824" name="AutoShape 55"/>
            <p:cNvSpPr>
              <a:spLocks noChangeArrowheads="1"/>
            </p:cNvSpPr>
            <p:nvPr/>
          </p:nvSpPr>
          <p:spPr bwMode="auto">
            <a:xfrm>
              <a:off x="1882" y="1298"/>
              <a:ext cx="862" cy="410"/>
            </a:xfrm>
            <a:prstGeom prst="irregularSeal1">
              <a:avLst/>
            </a:prstGeom>
            <a:solidFill>
              <a:srgbClr val="00FF00"/>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sp>
          <p:nvSpPr>
            <p:cNvPr id="160825" name="Text Box 56"/>
            <p:cNvSpPr txBox="1">
              <a:spLocks noChangeArrowheads="1"/>
            </p:cNvSpPr>
            <p:nvPr/>
          </p:nvSpPr>
          <p:spPr bwMode="auto">
            <a:xfrm>
              <a:off x="2018" y="1389"/>
              <a:ext cx="6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Exchange</a:t>
              </a:r>
            </a:p>
          </p:txBody>
        </p:sp>
      </p:grpSp>
      <p:grpSp>
        <p:nvGrpSpPr>
          <p:cNvPr id="160826" name="Group 57"/>
          <p:cNvGrpSpPr>
            <a:grpSpLocks/>
          </p:cNvGrpSpPr>
          <p:nvPr/>
        </p:nvGrpSpPr>
        <p:grpSpPr bwMode="auto">
          <a:xfrm>
            <a:off x="7524750" y="2490788"/>
            <a:ext cx="1368425" cy="650875"/>
            <a:chOff x="1882" y="1298"/>
            <a:chExt cx="862" cy="410"/>
          </a:xfrm>
        </p:grpSpPr>
        <p:sp>
          <p:nvSpPr>
            <p:cNvPr id="160827" name="AutoShape 58"/>
            <p:cNvSpPr>
              <a:spLocks noChangeArrowheads="1"/>
            </p:cNvSpPr>
            <p:nvPr/>
          </p:nvSpPr>
          <p:spPr bwMode="auto">
            <a:xfrm>
              <a:off x="1882" y="1298"/>
              <a:ext cx="862" cy="410"/>
            </a:xfrm>
            <a:prstGeom prst="irregularSeal1">
              <a:avLst/>
            </a:prstGeom>
            <a:solidFill>
              <a:srgbClr val="00FF00"/>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sp>
          <p:nvSpPr>
            <p:cNvPr id="160828" name="Text Box 59"/>
            <p:cNvSpPr txBox="1">
              <a:spLocks noChangeArrowheads="1"/>
            </p:cNvSpPr>
            <p:nvPr/>
          </p:nvSpPr>
          <p:spPr bwMode="auto">
            <a:xfrm>
              <a:off x="2018" y="1389"/>
              <a:ext cx="6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Exchange</a:t>
              </a:r>
            </a:p>
          </p:txBody>
        </p:sp>
      </p:grpSp>
      <p:grpSp>
        <p:nvGrpSpPr>
          <p:cNvPr id="160829" name="Group 60"/>
          <p:cNvGrpSpPr>
            <a:grpSpLocks/>
          </p:cNvGrpSpPr>
          <p:nvPr/>
        </p:nvGrpSpPr>
        <p:grpSpPr bwMode="auto">
          <a:xfrm>
            <a:off x="3779838" y="4005263"/>
            <a:ext cx="1368425" cy="650875"/>
            <a:chOff x="1882" y="1298"/>
            <a:chExt cx="862" cy="410"/>
          </a:xfrm>
        </p:grpSpPr>
        <p:sp>
          <p:nvSpPr>
            <p:cNvPr id="160830" name="AutoShape 61"/>
            <p:cNvSpPr>
              <a:spLocks noChangeArrowheads="1"/>
            </p:cNvSpPr>
            <p:nvPr/>
          </p:nvSpPr>
          <p:spPr bwMode="auto">
            <a:xfrm>
              <a:off x="1882" y="1298"/>
              <a:ext cx="862" cy="410"/>
            </a:xfrm>
            <a:prstGeom prst="irregularSeal1">
              <a:avLst/>
            </a:prstGeom>
            <a:solidFill>
              <a:srgbClr val="00FF00"/>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sp>
          <p:nvSpPr>
            <p:cNvPr id="160831" name="Text Box 62"/>
            <p:cNvSpPr txBox="1">
              <a:spLocks noChangeArrowheads="1"/>
            </p:cNvSpPr>
            <p:nvPr/>
          </p:nvSpPr>
          <p:spPr bwMode="auto">
            <a:xfrm>
              <a:off x="2018" y="1389"/>
              <a:ext cx="6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Exchange</a:t>
              </a:r>
            </a:p>
          </p:txBody>
        </p:sp>
      </p:grpSp>
      <p:grpSp>
        <p:nvGrpSpPr>
          <p:cNvPr id="160832" name="Group 63"/>
          <p:cNvGrpSpPr>
            <a:grpSpLocks/>
          </p:cNvGrpSpPr>
          <p:nvPr/>
        </p:nvGrpSpPr>
        <p:grpSpPr bwMode="auto">
          <a:xfrm>
            <a:off x="1979613" y="4044950"/>
            <a:ext cx="1082675" cy="528638"/>
            <a:chOff x="1247" y="2734"/>
            <a:chExt cx="682" cy="333"/>
          </a:xfrm>
        </p:grpSpPr>
        <p:pic>
          <p:nvPicPr>
            <p:cNvPr id="160833"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2734"/>
              <a:ext cx="68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34" name="Text Box 65"/>
            <p:cNvSpPr txBox="1">
              <a:spLocks noChangeArrowheads="1"/>
            </p:cNvSpPr>
            <p:nvPr/>
          </p:nvSpPr>
          <p:spPr bwMode="auto">
            <a:xfrm>
              <a:off x="1325" y="2795"/>
              <a:ext cx="5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a:t>
              </a:r>
            </a:p>
          </p:txBody>
        </p:sp>
      </p:grpSp>
      <p:sp>
        <p:nvSpPr>
          <p:cNvPr id="160835" name="Line 66"/>
          <p:cNvSpPr>
            <a:spLocks noChangeShapeType="1"/>
          </p:cNvSpPr>
          <p:nvPr/>
        </p:nvSpPr>
        <p:spPr bwMode="auto">
          <a:xfrm rot="-7800000">
            <a:off x="3851275" y="3968751"/>
            <a:ext cx="504825"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160836" name="Group 67"/>
          <p:cNvGrpSpPr>
            <a:grpSpLocks/>
          </p:cNvGrpSpPr>
          <p:nvPr/>
        </p:nvGrpSpPr>
        <p:grpSpPr bwMode="auto">
          <a:xfrm>
            <a:off x="5218113" y="3284538"/>
            <a:ext cx="1082675" cy="528637"/>
            <a:chOff x="1247" y="2734"/>
            <a:chExt cx="682" cy="333"/>
          </a:xfrm>
        </p:grpSpPr>
        <p:pic>
          <p:nvPicPr>
            <p:cNvPr id="160837"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2734"/>
              <a:ext cx="68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38" name="Text Box 69"/>
            <p:cNvSpPr txBox="1">
              <a:spLocks noChangeArrowheads="1"/>
            </p:cNvSpPr>
            <p:nvPr/>
          </p:nvSpPr>
          <p:spPr bwMode="auto">
            <a:xfrm>
              <a:off x="1325" y="2795"/>
              <a:ext cx="5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a:t>
              </a:r>
            </a:p>
          </p:txBody>
        </p:sp>
      </p:grpSp>
      <p:sp>
        <p:nvSpPr>
          <p:cNvPr id="160839" name="Line 70"/>
          <p:cNvSpPr>
            <a:spLocks noChangeShapeType="1"/>
          </p:cNvSpPr>
          <p:nvPr/>
        </p:nvSpPr>
        <p:spPr bwMode="auto">
          <a:xfrm rot="-5400000">
            <a:off x="6191250" y="5553076"/>
            <a:ext cx="504825"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0840" name="AutoShape 71"/>
          <p:cNvSpPr>
            <a:spLocks noChangeArrowheads="1"/>
          </p:cNvSpPr>
          <p:nvPr/>
        </p:nvSpPr>
        <p:spPr bwMode="auto">
          <a:xfrm rot="10800000">
            <a:off x="6300788" y="3429000"/>
            <a:ext cx="576262" cy="503238"/>
          </a:xfrm>
          <a:prstGeom prst="rightArrow">
            <a:avLst>
              <a:gd name="adj1" fmla="val 50000"/>
              <a:gd name="adj2" fmla="val 28628"/>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grpSp>
        <p:nvGrpSpPr>
          <p:cNvPr id="160841" name="Group 72"/>
          <p:cNvGrpSpPr>
            <a:grpSpLocks/>
          </p:cNvGrpSpPr>
          <p:nvPr/>
        </p:nvGrpSpPr>
        <p:grpSpPr bwMode="auto">
          <a:xfrm>
            <a:off x="6877050" y="3141663"/>
            <a:ext cx="977900" cy="1000125"/>
            <a:chOff x="521" y="572"/>
            <a:chExt cx="616" cy="630"/>
          </a:xfrm>
        </p:grpSpPr>
        <p:pic>
          <p:nvPicPr>
            <p:cNvPr id="160842" name="Picture 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 y="572"/>
              <a:ext cx="48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0843" name="Picture 7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708"/>
              <a:ext cx="48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60844" name="AutoShape 75"/>
          <p:cNvSpPr>
            <a:spLocks noChangeArrowheads="1"/>
          </p:cNvSpPr>
          <p:nvPr/>
        </p:nvSpPr>
        <p:spPr bwMode="auto">
          <a:xfrm rot="-5400000">
            <a:off x="5548313" y="3825875"/>
            <a:ext cx="576262" cy="503238"/>
          </a:xfrm>
          <a:prstGeom prst="rightArrow">
            <a:avLst>
              <a:gd name="adj1" fmla="val 50000"/>
              <a:gd name="adj2" fmla="val 28628"/>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grpSp>
        <p:nvGrpSpPr>
          <p:cNvPr id="160845" name="Group 76"/>
          <p:cNvGrpSpPr>
            <a:grpSpLocks/>
          </p:cNvGrpSpPr>
          <p:nvPr/>
        </p:nvGrpSpPr>
        <p:grpSpPr bwMode="auto">
          <a:xfrm>
            <a:off x="5364163" y="4221163"/>
            <a:ext cx="1516062" cy="431800"/>
            <a:chOff x="1245" y="3067"/>
            <a:chExt cx="955" cy="272"/>
          </a:xfrm>
        </p:grpSpPr>
        <p:pic>
          <p:nvPicPr>
            <p:cNvPr id="160846"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5" y="3067"/>
              <a:ext cx="95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47" name="Text Box 78"/>
            <p:cNvSpPr txBox="1">
              <a:spLocks noChangeArrowheads="1"/>
            </p:cNvSpPr>
            <p:nvPr/>
          </p:nvSpPr>
          <p:spPr bwMode="auto">
            <a:xfrm>
              <a:off x="1306" y="3102"/>
              <a:ext cx="8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Red IP cliente</a:t>
              </a:r>
            </a:p>
          </p:txBody>
        </p:sp>
      </p:grpSp>
      <p:sp>
        <p:nvSpPr>
          <p:cNvPr id="160848" name="AutoShape 79"/>
          <p:cNvSpPr>
            <a:spLocks noChangeArrowheads="1"/>
          </p:cNvSpPr>
          <p:nvPr/>
        </p:nvSpPr>
        <p:spPr bwMode="auto">
          <a:xfrm rot="-5400000">
            <a:off x="2663825" y="4618038"/>
            <a:ext cx="576263" cy="503237"/>
          </a:xfrm>
          <a:prstGeom prst="rightArrow">
            <a:avLst>
              <a:gd name="adj1" fmla="val 50000"/>
              <a:gd name="adj2" fmla="val 28628"/>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grpSp>
        <p:nvGrpSpPr>
          <p:cNvPr id="160849" name="Group 80"/>
          <p:cNvGrpSpPr>
            <a:grpSpLocks/>
          </p:cNvGrpSpPr>
          <p:nvPr/>
        </p:nvGrpSpPr>
        <p:grpSpPr bwMode="auto">
          <a:xfrm>
            <a:off x="2551113" y="4941888"/>
            <a:ext cx="1516062" cy="431800"/>
            <a:chOff x="1245" y="3067"/>
            <a:chExt cx="955" cy="272"/>
          </a:xfrm>
        </p:grpSpPr>
        <p:pic>
          <p:nvPicPr>
            <p:cNvPr id="160850" name="Picture 8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5" y="3067"/>
              <a:ext cx="95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51" name="Text Box 82"/>
            <p:cNvSpPr txBox="1">
              <a:spLocks noChangeArrowheads="1"/>
            </p:cNvSpPr>
            <p:nvPr/>
          </p:nvSpPr>
          <p:spPr bwMode="auto">
            <a:xfrm>
              <a:off x="1306" y="3102"/>
              <a:ext cx="8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Red IP cliente</a:t>
              </a:r>
            </a:p>
          </p:txBody>
        </p:sp>
      </p:grpSp>
      <p:sp>
        <p:nvSpPr>
          <p:cNvPr id="160852" name="AutoShape 83"/>
          <p:cNvSpPr>
            <a:spLocks noChangeArrowheads="1"/>
          </p:cNvSpPr>
          <p:nvPr/>
        </p:nvSpPr>
        <p:spPr bwMode="auto">
          <a:xfrm rot="-5400000">
            <a:off x="1943100" y="4618038"/>
            <a:ext cx="576263" cy="503237"/>
          </a:xfrm>
          <a:prstGeom prst="rightArrow">
            <a:avLst>
              <a:gd name="adj1" fmla="val 50000"/>
              <a:gd name="adj2" fmla="val 28628"/>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grpSp>
        <p:nvGrpSpPr>
          <p:cNvPr id="160853" name="Group 84"/>
          <p:cNvGrpSpPr>
            <a:grpSpLocks/>
          </p:cNvGrpSpPr>
          <p:nvPr/>
        </p:nvGrpSpPr>
        <p:grpSpPr bwMode="auto">
          <a:xfrm>
            <a:off x="966788" y="4940300"/>
            <a:ext cx="1516062" cy="431800"/>
            <a:chOff x="1245" y="3067"/>
            <a:chExt cx="955" cy="272"/>
          </a:xfrm>
        </p:grpSpPr>
        <p:pic>
          <p:nvPicPr>
            <p:cNvPr id="160854" name="Picture 8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5" y="3067"/>
              <a:ext cx="95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55" name="Text Box 86"/>
            <p:cNvSpPr txBox="1">
              <a:spLocks noChangeArrowheads="1"/>
            </p:cNvSpPr>
            <p:nvPr/>
          </p:nvSpPr>
          <p:spPr bwMode="auto">
            <a:xfrm>
              <a:off x="1306" y="3102"/>
              <a:ext cx="8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Red IP cliente</a:t>
              </a:r>
            </a:p>
          </p:txBody>
        </p:sp>
      </p:grpSp>
      <p:pic>
        <p:nvPicPr>
          <p:cNvPr id="160856"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8175" y="5524500"/>
            <a:ext cx="7620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0857"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7113" y="5661025"/>
            <a:ext cx="7620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0858" name="Text Box 89"/>
          <p:cNvSpPr txBox="1">
            <a:spLocks noChangeArrowheads="1"/>
          </p:cNvSpPr>
          <p:nvPr/>
        </p:nvSpPr>
        <p:spPr bwMode="auto">
          <a:xfrm>
            <a:off x="539750" y="5589588"/>
            <a:ext cx="873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Clientes</a:t>
            </a:r>
          </a:p>
        </p:txBody>
      </p:sp>
      <p:sp>
        <p:nvSpPr>
          <p:cNvPr id="160859" name="AutoShape 90"/>
          <p:cNvSpPr>
            <a:spLocks noChangeArrowheads="1"/>
          </p:cNvSpPr>
          <p:nvPr/>
        </p:nvSpPr>
        <p:spPr bwMode="auto">
          <a:xfrm rot="-5400000">
            <a:off x="4464050" y="5265738"/>
            <a:ext cx="576263" cy="503237"/>
          </a:xfrm>
          <a:prstGeom prst="rightArrow">
            <a:avLst>
              <a:gd name="adj1" fmla="val 50000"/>
              <a:gd name="adj2" fmla="val 28628"/>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sp>
        <p:nvSpPr>
          <p:cNvPr id="160860" name="Line 91"/>
          <p:cNvSpPr>
            <a:spLocks noChangeShapeType="1"/>
          </p:cNvSpPr>
          <p:nvPr/>
        </p:nvSpPr>
        <p:spPr bwMode="auto">
          <a:xfrm rot="-5400000">
            <a:off x="7602537" y="5553076"/>
            <a:ext cx="5048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861" name="Text Box 92"/>
          <p:cNvSpPr txBox="1">
            <a:spLocks noChangeArrowheads="1"/>
          </p:cNvSpPr>
          <p:nvPr/>
        </p:nvSpPr>
        <p:spPr bwMode="auto">
          <a:xfrm>
            <a:off x="4352925" y="5876925"/>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Cliente</a:t>
            </a:r>
          </a:p>
        </p:txBody>
      </p:sp>
      <p:sp>
        <p:nvSpPr>
          <p:cNvPr id="160862" name="Text Box 93"/>
          <p:cNvSpPr txBox="1">
            <a:spLocks noChangeArrowheads="1"/>
          </p:cNvSpPr>
          <p:nvPr/>
        </p:nvSpPr>
        <p:spPr bwMode="auto">
          <a:xfrm>
            <a:off x="6029325" y="5876925"/>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Cliente</a:t>
            </a:r>
          </a:p>
        </p:txBody>
      </p:sp>
      <p:sp>
        <p:nvSpPr>
          <p:cNvPr id="160863" name="Text Box 94"/>
          <p:cNvSpPr txBox="1">
            <a:spLocks noChangeArrowheads="1"/>
          </p:cNvSpPr>
          <p:nvPr/>
        </p:nvSpPr>
        <p:spPr bwMode="auto">
          <a:xfrm>
            <a:off x="5886450" y="5013325"/>
            <a:ext cx="1062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Proveedor</a:t>
            </a:r>
          </a:p>
        </p:txBody>
      </p:sp>
      <p:sp>
        <p:nvSpPr>
          <p:cNvPr id="160864" name="Text Box 95"/>
          <p:cNvSpPr txBox="1">
            <a:spLocks noChangeArrowheads="1"/>
          </p:cNvSpPr>
          <p:nvPr/>
        </p:nvSpPr>
        <p:spPr bwMode="auto">
          <a:xfrm>
            <a:off x="4211638" y="4941888"/>
            <a:ext cx="1062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Proveedor</a:t>
            </a:r>
          </a:p>
        </p:txBody>
      </p:sp>
      <p:sp>
        <p:nvSpPr>
          <p:cNvPr id="160865" name="Text Box 96"/>
          <p:cNvSpPr txBox="1">
            <a:spLocks noChangeArrowheads="1"/>
          </p:cNvSpPr>
          <p:nvPr/>
        </p:nvSpPr>
        <p:spPr bwMode="auto">
          <a:xfrm>
            <a:off x="7573963" y="5013325"/>
            <a:ext cx="569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Peer</a:t>
            </a:r>
          </a:p>
        </p:txBody>
      </p:sp>
      <p:sp>
        <p:nvSpPr>
          <p:cNvPr id="160866" name="Text Box 97"/>
          <p:cNvSpPr txBox="1">
            <a:spLocks noChangeArrowheads="1"/>
          </p:cNvSpPr>
          <p:nvPr/>
        </p:nvSpPr>
        <p:spPr bwMode="auto">
          <a:xfrm>
            <a:off x="7567613" y="5861050"/>
            <a:ext cx="569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Peer</a:t>
            </a:r>
          </a:p>
        </p:txBody>
      </p:sp>
      <p:sp>
        <p:nvSpPr>
          <p:cNvPr id="160867" name="Text Box 98"/>
          <p:cNvSpPr txBox="1">
            <a:spLocks noChangeArrowheads="1"/>
          </p:cNvSpPr>
          <p:nvPr/>
        </p:nvSpPr>
        <p:spPr bwMode="auto">
          <a:xfrm>
            <a:off x="7854950" y="5287963"/>
            <a:ext cx="1109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Acuedo de Peering</a:t>
            </a:r>
          </a:p>
        </p:txBody>
      </p:sp>
      <p:sp>
        <p:nvSpPr>
          <p:cNvPr id="160868" name="Text Box 99"/>
          <p:cNvSpPr txBox="1">
            <a:spLocks noChangeArrowheads="1"/>
          </p:cNvSpPr>
          <p:nvPr/>
        </p:nvSpPr>
        <p:spPr bwMode="auto">
          <a:xfrm>
            <a:off x="6443663" y="5359400"/>
            <a:ext cx="11096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Servicio al por mayor</a:t>
            </a:r>
          </a:p>
        </p:txBody>
      </p:sp>
      <p:sp>
        <p:nvSpPr>
          <p:cNvPr id="160869" name="Text Box 100"/>
          <p:cNvSpPr txBox="1">
            <a:spLocks noChangeArrowheads="1"/>
          </p:cNvSpPr>
          <p:nvPr/>
        </p:nvSpPr>
        <p:spPr bwMode="auto">
          <a:xfrm>
            <a:off x="4859338" y="5359400"/>
            <a:ext cx="11096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Servicio minorista</a:t>
            </a:r>
          </a:p>
        </p:txBody>
      </p:sp>
      <p:sp>
        <p:nvSpPr>
          <p:cNvPr id="160870" name="Text Box 101"/>
          <p:cNvSpPr txBox="1">
            <a:spLocks noChangeArrowheads="1"/>
          </p:cNvSpPr>
          <p:nvPr/>
        </p:nvSpPr>
        <p:spPr bwMode="auto">
          <a:xfrm>
            <a:off x="405473" y="257175"/>
            <a:ext cx="836639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80000"/>
              </a:lnSpc>
            </a:pPr>
            <a:r>
              <a:rPr lang="es-ES" altLang="es-ES" sz="3600" dirty="0">
                <a:gradFill flip="none" rotWithShape="1">
                  <a:gsLst>
                    <a:gs pos="16000">
                      <a:schemeClr val="tx2"/>
                    </a:gs>
                    <a:gs pos="100000">
                      <a:srgbClr val="28A7DF"/>
                    </a:gs>
                  </a:gsLst>
                  <a:lin ang="1800000" scaled="0"/>
                  <a:tileRect/>
                </a:gradFill>
                <a:latin typeface="Arial"/>
                <a:ea typeface="+mj-ea"/>
                <a:cs typeface="Arial"/>
              </a:rPr>
              <a:t>Interconexiones y relaciones en Internet</a:t>
            </a:r>
          </a:p>
        </p:txBody>
      </p:sp>
    </p:spTree>
    <p:extLst>
      <p:ext uri="{BB962C8B-B14F-4D97-AF65-F5344CB8AC3E}">
        <p14:creationId xmlns:p14="http://schemas.microsoft.com/office/powerpoint/2010/main" val="94131526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450628" y="257175"/>
            <a:ext cx="807605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ES"/>
            </a:defPPr>
            <a:lvl1pPr algn="ctr" eaLnBrk="1" hangingPunct="1">
              <a:lnSpc>
                <a:spcPct val="80000"/>
              </a:lnSpc>
              <a:defRPr sz="3600">
                <a:gradFill flip="none" rotWithShape="1">
                  <a:gsLst>
                    <a:gs pos="16000">
                      <a:schemeClr val="tx2"/>
                    </a:gs>
                    <a:gs pos="100000">
                      <a:srgbClr val="28A7DF"/>
                    </a:gs>
                  </a:gsLst>
                  <a:lin ang="1800000" scaled="0"/>
                  <a:tileRect/>
                </a:gradFill>
                <a:latin typeface="Arial"/>
                <a:ea typeface="+mj-ea"/>
                <a:cs typeface="Arial"/>
              </a:defRPr>
            </a:lvl1pPr>
            <a:lvl2pPr marL="742950" indent="-285750">
              <a:defRPr>
                <a:latin typeface="Times New Roman" pitchFamily="18" charset="0"/>
              </a:defRPr>
            </a:lvl2pPr>
            <a:lvl3pPr marL="1143000" indent="-228600">
              <a:defRPr>
                <a:latin typeface="Times New Roman" pitchFamily="18" charset="0"/>
              </a:defRPr>
            </a:lvl3pPr>
            <a:lvl4pPr marL="1600200" indent="-228600">
              <a:defRPr>
                <a:latin typeface="Times New Roman" pitchFamily="18" charset="0"/>
              </a:defRPr>
            </a:lvl4pPr>
            <a:lvl5pPr marL="2057400" indent="-228600">
              <a:defRPr>
                <a:latin typeface="Times New Roman" pitchFamily="18" charset="0"/>
              </a:defRPr>
            </a:lvl5pPr>
            <a:lvl6pPr marL="2514600" indent="-228600" eaLnBrk="0" fontAlgn="base" hangingPunct="0">
              <a:spcBef>
                <a:spcPct val="0"/>
              </a:spcBef>
              <a:spcAft>
                <a:spcPct val="0"/>
              </a:spcAft>
              <a:defRPr>
                <a:latin typeface="Times New Roman" pitchFamily="18" charset="0"/>
              </a:defRPr>
            </a:lvl6pPr>
            <a:lvl7pPr marL="2971800" indent="-228600" eaLnBrk="0" fontAlgn="base" hangingPunct="0">
              <a:spcBef>
                <a:spcPct val="0"/>
              </a:spcBef>
              <a:spcAft>
                <a:spcPct val="0"/>
              </a:spcAft>
              <a:defRPr>
                <a:latin typeface="Times New Roman" pitchFamily="18" charset="0"/>
              </a:defRPr>
            </a:lvl7pPr>
            <a:lvl8pPr marL="3429000" indent="-228600" eaLnBrk="0" fontAlgn="base" hangingPunct="0">
              <a:spcBef>
                <a:spcPct val="0"/>
              </a:spcBef>
              <a:spcAft>
                <a:spcPct val="0"/>
              </a:spcAft>
              <a:defRPr>
                <a:latin typeface="Times New Roman" pitchFamily="18" charset="0"/>
              </a:defRPr>
            </a:lvl8pPr>
            <a:lvl9pPr marL="3886200" indent="-228600" eaLnBrk="0" fontAlgn="base" hangingPunct="0">
              <a:spcBef>
                <a:spcPct val="0"/>
              </a:spcBef>
              <a:spcAft>
                <a:spcPct val="0"/>
              </a:spcAft>
              <a:defRPr>
                <a:latin typeface="Times New Roman" pitchFamily="18" charset="0"/>
              </a:defRPr>
            </a:lvl9pPr>
          </a:lstStyle>
          <a:p>
            <a:r>
              <a:rPr lang="es-ES" altLang="es-ES" dirty="0"/>
              <a:t>ISP. Proveedores Servicios de Internet</a:t>
            </a:r>
          </a:p>
        </p:txBody>
      </p:sp>
      <p:sp>
        <p:nvSpPr>
          <p:cNvPr id="172035" name="Rectangle 3"/>
          <p:cNvSpPr>
            <a:spLocks noChangeArrowheads="1"/>
          </p:cNvSpPr>
          <p:nvPr/>
        </p:nvSpPr>
        <p:spPr bwMode="auto">
          <a:xfrm>
            <a:off x="250825" y="1089025"/>
            <a:ext cx="878522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s-ES" altLang="es-ES" sz="1400" dirty="0">
                <a:latin typeface="Arial" charset="0"/>
              </a:rPr>
              <a:t>La mayoría de las compañías u organizaciones obtiene sus bloques de direcciones IPv4 de un ISP. </a:t>
            </a:r>
          </a:p>
          <a:p>
            <a:pPr eaLnBrk="1" hangingPunct="1"/>
            <a:r>
              <a:rPr lang="es-ES" altLang="es-ES" sz="1400" dirty="0">
                <a:latin typeface="Arial" charset="0"/>
              </a:rPr>
              <a:t>Un ISP  generalmente suministrará una pequeña cantidad de direcciones IPv4 utilizables (6 </a:t>
            </a:r>
            <a:r>
              <a:rPr lang="es-ES" altLang="es-ES" sz="1400" dirty="0" err="1">
                <a:latin typeface="Arial" charset="0"/>
              </a:rPr>
              <a:t>ó</a:t>
            </a:r>
            <a:r>
              <a:rPr lang="es-ES" altLang="es-ES" sz="1400" dirty="0">
                <a:latin typeface="Arial" charset="0"/>
              </a:rPr>
              <a:t> 14) a sus clientes como parte de los servicios. </a:t>
            </a:r>
          </a:p>
          <a:p>
            <a:pPr eaLnBrk="1" hangingPunct="1"/>
            <a:r>
              <a:rPr lang="es-ES" altLang="es-ES" sz="1400" dirty="0">
                <a:latin typeface="Arial" charset="0"/>
              </a:rPr>
              <a:t>Entre los servicios que un ISP generalmente ofrece a sus clientes se encuentran: DNS, servicios de correo electrónico y un sitio Web. </a:t>
            </a:r>
          </a:p>
          <a:p>
            <a:pPr eaLnBrk="1" hangingPunct="1"/>
            <a:r>
              <a:rPr lang="es-ES" altLang="es-ES" sz="1400" dirty="0">
                <a:latin typeface="Arial" charset="0"/>
              </a:rPr>
              <a:t>Dependiendo del nivel de servicio requerido y disponible, los clientes usan diferentes niveles de un ISP.</a:t>
            </a:r>
          </a:p>
          <a:p>
            <a:pPr eaLnBrk="1" hangingPunct="1">
              <a:buFontTx/>
              <a:buChar char="•"/>
            </a:pPr>
            <a:r>
              <a:rPr lang="es-ES" altLang="es-ES" sz="1400" b="1" dirty="0">
                <a:latin typeface="Arial" charset="0"/>
              </a:rPr>
              <a:t>Nivel 1</a:t>
            </a:r>
          </a:p>
          <a:p>
            <a:pPr lvl="1" eaLnBrk="1" hangingPunct="1">
              <a:buFontTx/>
              <a:buChar char="•"/>
            </a:pPr>
            <a:r>
              <a:rPr lang="es-ES" altLang="es-ES" sz="1400" dirty="0">
                <a:latin typeface="Arial" charset="0"/>
              </a:rPr>
              <a:t>Grandes ISP a nivel nacional o internacional que se conectan directamente al </a:t>
            </a:r>
            <a:r>
              <a:rPr lang="es-ES" altLang="es-ES" sz="1400" dirty="0" err="1">
                <a:latin typeface="Arial" charset="0"/>
              </a:rPr>
              <a:t>backbone</a:t>
            </a:r>
            <a:r>
              <a:rPr lang="es-ES" altLang="es-ES" sz="1400" dirty="0">
                <a:latin typeface="Arial" charset="0"/>
              </a:rPr>
              <a:t> de Internet. </a:t>
            </a:r>
          </a:p>
          <a:p>
            <a:pPr lvl="1" eaLnBrk="1" hangingPunct="1">
              <a:buFontTx/>
              <a:buChar char="•"/>
            </a:pPr>
            <a:r>
              <a:rPr lang="es-ES" altLang="es-ES" sz="1400" dirty="0">
                <a:latin typeface="Arial" charset="0"/>
              </a:rPr>
              <a:t>Los clientes de ISP de nivel 1 son ISP de menor nivel o grandes compañías y organizaciones.</a:t>
            </a:r>
          </a:p>
          <a:p>
            <a:pPr lvl="1" eaLnBrk="1" hangingPunct="1">
              <a:buFontTx/>
              <a:buChar char="•"/>
            </a:pPr>
            <a:r>
              <a:rPr lang="es-ES" altLang="es-ES" sz="1400" b="1" dirty="0">
                <a:latin typeface="Arial" charset="0"/>
              </a:rPr>
              <a:t>Las principales ventajas para los clientes de ISP de nivel 1 son la confiabilidad y la velocidad</a:t>
            </a:r>
            <a:r>
              <a:rPr lang="es-ES" altLang="es-ES" sz="1400" dirty="0">
                <a:latin typeface="Arial" charset="0"/>
              </a:rPr>
              <a:t>. </a:t>
            </a:r>
          </a:p>
          <a:p>
            <a:pPr eaLnBrk="1" hangingPunct="1">
              <a:buFontTx/>
              <a:buChar char="•"/>
            </a:pPr>
            <a:r>
              <a:rPr lang="es-ES" altLang="es-ES" sz="1400" b="1" dirty="0">
                <a:latin typeface="Arial" charset="0"/>
              </a:rPr>
              <a:t>Nivel 2</a:t>
            </a:r>
          </a:p>
          <a:p>
            <a:pPr lvl="1" eaLnBrk="1" hangingPunct="1">
              <a:buFontTx/>
              <a:buChar char="•"/>
            </a:pPr>
            <a:r>
              <a:rPr lang="es-ES" altLang="es-ES" sz="1400" b="1" dirty="0">
                <a:latin typeface="Arial" charset="0"/>
              </a:rPr>
              <a:t>Los ISP de nivel 2 generalmente se centran en los clientes empresa. </a:t>
            </a:r>
            <a:endParaRPr lang="es-ES" altLang="es-ES" sz="1400" dirty="0">
              <a:latin typeface="Arial" charset="0"/>
            </a:endParaRPr>
          </a:p>
          <a:p>
            <a:pPr lvl="1" eaLnBrk="1" hangingPunct="1">
              <a:buFontTx/>
              <a:buChar char="•"/>
            </a:pPr>
            <a:r>
              <a:rPr lang="es-ES" altLang="es-ES" sz="1400" dirty="0">
                <a:latin typeface="Arial" charset="0"/>
              </a:rPr>
              <a:t>Estos ISP de nivel 2 suelen ofrecer sus propios servicios como DNS, servidores de correo electrónico y servidores web,  desarrollo y mantenimiento de sitios web, e-</a:t>
            </a:r>
            <a:r>
              <a:rPr lang="es-ES" altLang="es-ES" sz="1400" dirty="0" err="1">
                <a:latin typeface="Arial" charset="0"/>
              </a:rPr>
              <a:t>commerce</a:t>
            </a:r>
            <a:r>
              <a:rPr lang="es-ES" altLang="es-ES" sz="1400" dirty="0">
                <a:latin typeface="Arial" charset="0"/>
              </a:rPr>
              <a:t>/e-</a:t>
            </a:r>
            <a:r>
              <a:rPr lang="es-ES" altLang="es-ES" sz="1400" dirty="0" err="1">
                <a:latin typeface="Arial" charset="0"/>
              </a:rPr>
              <a:t>business</a:t>
            </a:r>
            <a:r>
              <a:rPr lang="es-ES" altLang="es-ES" sz="1400" dirty="0">
                <a:latin typeface="Arial" charset="0"/>
              </a:rPr>
              <a:t> y </a:t>
            </a:r>
            <a:r>
              <a:rPr lang="es-ES" altLang="es-ES" sz="1400" dirty="0" err="1">
                <a:latin typeface="Arial" charset="0"/>
              </a:rPr>
              <a:t>VoIP</a:t>
            </a:r>
            <a:r>
              <a:rPr lang="es-ES" altLang="es-ES" sz="1400" dirty="0">
                <a:latin typeface="Arial" charset="0"/>
              </a:rPr>
              <a:t>.</a:t>
            </a:r>
          </a:p>
          <a:p>
            <a:pPr eaLnBrk="1" hangingPunct="1">
              <a:buFontTx/>
              <a:buChar char="•"/>
            </a:pPr>
            <a:r>
              <a:rPr lang="es-ES" altLang="es-ES" sz="1400" b="1" dirty="0">
                <a:latin typeface="Arial" charset="0"/>
              </a:rPr>
              <a:t>Nivel 3</a:t>
            </a:r>
          </a:p>
          <a:p>
            <a:pPr lvl="1" eaLnBrk="1" hangingPunct="1">
              <a:buFontTx/>
              <a:buChar char="•"/>
            </a:pPr>
            <a:r>
              <a:rPr lang="es-ES" altLang="es-ES" sz="1400" b="1" dirty="0">
                <a:latin typeface="Arial" charset="0"/>
              </a:rPr>
              <a:t>El objetivo de estos ISP son los mercados minoristas y del hogar en una ubicación específica. </a:t>
            </a:r>
          </a:p>
          <a:p>
            <a:pPr lvl="1" eaLnBrk="1" hangingPunct="1">
              <a:buFontTx/>
              <a:buChar char="•"/>
            </a:pPr>
            <a:r>
              <a:rPr lang="es-ES" altLang="es-ES" sz="1400" dirty="0">
                <a:latin typeface="Arial" charset="0"/>
              </a:rPr>
              <a:t>los proveedores de nivel 1 y 2, suelen ser buenas opciones para pequeñas y medianas empresas.</a:t>
            </a:r>
          </a:p>
          <a:p>
            <a:pPr lvl="1" eaLnBrk="1" hangingPunct="1">
              <a:buFontTx/>
              <a:buChar char="•"/>
            </a:pPr>
            <a:endParaRPr lang="es-ES" altLang="es-ES" sz="1200" dirty="0">
              <a:latin typeface="Arial" charset="0"/>
            </a:endParaRPr>
          </a:p>
          <a:p>
            <a:pPr algn="just" eaLnBrk="1" hangingPunct="1"/>
            <a:r>
              <a:rPr lang="es-ES" altLang="es-ES" sz="1400" dirty="0">
                <a:latin typeface="Arial" charset="0"/>
              </a:rPr>
              <a:t>Cuando dos </a:t>
            </a:r>
            <a:r>
              <a:rPr lang="es-ES" altLang="es-ES" sz="1400" dirty="0" err="1">
                <a:latin typeface="Arial" charset="0"/>
              </a:rPr>
              <a:t>ISPs</a:t>
            </a:r>
            <a:r>
              <a:rPr lang="es-ES" altLang="es-ES" sz="1400" dirty="0">
                <a:latin typeface="Arial" charset="0"/>
              </a:rPr>
              <a:t> acuerdan conectar sus redes e intercambiar tráfico normalmente no se cobran por el servicio que mutuamente se prestan. A esto se le denomina ‘</a:t>
            </a:r>
            <a:r>
              <a:rPr lang="es-ES" altLang="es-ES" sz="1400" b="1" dirty="0">
                <a:latin typeface="Arial" charset="0"/>
              </a:rPr>
              <a:t>acuerdos de </a:t>
            </a:r>
            <a:r>
              <a:rPr lang="es-ES" altLang="es-ES" sz="1400" b="1" dirty="0" err="1">
                <a:latin typeface="Arial" charset="0"/>
              </a:rPr>
              <a:t>peering</a:t>
            </a:r>
            <a:r>
              <a:rPr lang="es-ES" altLang="es-ES" sz="1400" dirty="0">
                <a:latin typeface="Arial" charset="0"/>
              </a:rPr>
              <a:t>’ (acuerdos entre pares)</a:t>
            </a:r>
          </a:p>
          <a:p>
            <a:pPr algn="just" eaLnBrk="1" hangingPunct="1"/>
            <a:r>
              <a:rPr lang="es-ES" altLang="es-ES" sz="1400" dirty="0">
                <a:latin typeface="Arial" charset="0"/>
              </a:rPr>
              <a:t>Sin embargo, a veces sí que hay pago pues el servicio no es simétrico, por ejemplo cuando un ISP utiliza a otro para acceder a terceros. O simplemente cuando un ISP pequeño se conecta a uno grande.</a:t>
            </a:r>
            <a:r>
              <a:rPr lang="es-ES" altLang="es-ES" sz="1600" dirty="0">
                <a:latin typeface="Arial" charset="0"/>
              </a:rPr>
              <a:t> </a:t>
            </a:r>
          </a:p>
          <a:p>
            <a:pPr lvl="1" eaLnBrk="1" hangingPunct="1">
              <a:buFontTx/>
              <a:buChar char="•"/>
            </a:pPr>
            <a:endParaRPr lang="es-ES" altLang="es-ES" sz="1200" dirty="0">
              <a:latin typeface="Arial" charset="0"/>
            </a:endParaRPr>
          </a:p>
        </p:txBody>
      </p:sp>
    </p:spTree>
    <p:extLst>
      <p:ext uri="{BB962C8B-B14F-4D97-AF65-F5344CB8AC3E}">
        <p14:creationId xmlns:p14="http://schemas.microsoft.com/office/powerpoint/2010/main" val="5884343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54100" y="332656"/>
            <a:ext cx="7772400" cy="1143000"/>
          </a:xfrm>
        </p:spPr>
        <p:txBody>
          <a:bodyPr/>
          <a:lstStyle/>
          <a:p>
            <a:r>
              <a:rPr lang="es-ES" altLang="es-ES" sz="3600" kern="1200" dirty="0">
                <a:gradFill flip="none" rotWithShape="1">
                  <a:gsLst>
                    <a:gs pos="16000">
                      <a:schemeClr val="tx2"/>
                    </a:gs>
                    <a:gs pos="100000">
                      <a:srgbClr val="28A7DF"/>
                    </a:gs>
                  </a:gsLst>
                  <a:lin ang="1800000" scaled="0"/>
                  <a:tileRect/>
                </a:gradFill>
                <a:latin typeface="Arial"/>
                <a:cs typeface="Arial"/>
              </a:rPr>
              <a:t>Jerarquía </a:t>
            </a:r>
            <a:r>
              <a:rPr lang="es-ES" altLang="es-ES" sz="3600" kern="1200" dirty="0" err="1">
                <a:gradFill flip="none" rotWithShape="1">
                  <a:gsLst>
                    <a:gs pos="16000">
                      <a:schemeClr val="tx2"/>
                    </a:gs>
                    <a:gs pos="100000">
                      <a:srgbClr val="28A7DF"/>
                    </a:gs>
                  </a:gsLst>
                  <a:lin ang="1800000" scaled="0"/>
                  <a:tileRect/>
                </a:gradFill>
                <a:latin typeface="Arial"/>
                <a:cs typeface="Arial"/>
              </a:rPr>
              <a:t>ISPs</a:t>
            </a:r>
            <a:endParaRPr lang="es-ES" altLang="es-ES" sz="3600" kern="1200" dirty="0">
              <a:gradFill flip="none" rotWithShape="1">
                <a:gsLst>
                  <a:gs pos="16000">
                    <a:schemeClr val="tx2"/>
                  </a:gs>
                  <a:gs pos="100000">
                    <a:srgbClr val="28A7DF"/>
                  </a:gs>
                </a:gsLst>
                <a:lin ang="1800000" scaled="0"/>
                <a:tileRect/>
              </a:gradFill>
              <a:latin typeface="Arial"/>
              <a:cs typeface="Arial"/>
            </a:endParaRPr>
          </a:p>
        </p:txBody>
      </p:sp>
      <p:pic>
        <p:nvPicPr>
          <p:cNvPr id="174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628800"/>
            <a:ext cx="7319962" cy="410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214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3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eaLnBrk="1" hangingPunct="1">
              <a:defRPr/>
            </a:pPr>
            <a:fld id="{14F31208-2079-4BDD-A219-6205A19425EF}" type="slidenum">
              <a:rPr lang="es-ES" sz="1400">
                <a:latin typeface="+mn-lt"/>
              </a:rPr>
              <a:pPr algn="r" eaLnBrk="1" hangingPunct="1">
                <a:defRPr/>
              </a:pPr>
              <a:t>14</a:t>
            </a:fld>
            <a:endParaRPr lang="es-ES" sz="1400">
              <a:latin typeface="+mn-lt"/>
            </a:endParaRPr>
          </a:p>
        </p:txBody>
      </p:sp>
      <p:sp>
        <p:nvSpPr>
          <p:cNvPr id="1416194" name="Line 2"/>
          <p:cNvSpPr>
            <a:spLocks noChangeShapeType="1"/>
          </p:cNvSpPr>
          <p:nvPr/>
        </p:nvSpPr>
        <p:spPr bwMode="auto">
          <a:xfrm>
            <a:off x="5435600" y="5084763"/>
            <a:ext cx="0" cy="863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16195" name="Line 3"/>
          <p:cNvSpPr>
            <a:spLocks noChangeShapeType="1"/>
          </p:cNvSpPr>
          <p:nvPr/>
        </p:nvSpPr>
        <p:spPr bwMode="auto">
          <a:xfrm>
            <a:off x="8532813" y="5084763"/>
            <a:ext cx="0" cy="863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8725" name="Line 4"/>
          <p:cNvSpPr>
            <a:spLocks noChangeShapeType="1"/>
          </p:cNvSpPr>
          <p:nvPr/>
        </p:nvSpPr>
        <p:spPr bwMode="auto">
          <a:xfrm flipV="1">
            <a:off x="611188" y="1700213"/>
            <a:ext cx="1800225" cy="33845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8726" name="Line 5"/>
          <p:cNvSpPr>
            <a:spLocks noChangeShapeType="1"/>
          </p:cNvSpPr>
          <p:nvPr/>
        </p:nvSpPr>
        <p:spPr bwMode="auto">
          <a:xfrm>
            <a:off x="1547813" y="2636838"/>
            <a:ext cx="2087562" cy="2447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8727" name="Line 6"/>
          <p:cNvSpPr>
            <a:spLocks noChangeShapeType="1"/>
          </p:cNvSpPr>
          <p:nvPr/>
        </p:nvSpPr>
        <p:spPr bwMode="auto">
          <a:xfrm flipH="1">
            <a:off x="2195513" y="3932238"/>
            <a:ext cx="504825" cy="1152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8728" name="Line 7"/>
          <p:cNvSpPr>
            <a:spLocks noChangeShapeType="1"/>
          </p:cNvSpPr>
          <p:nvPr/>
        </p:nvSpPr>
        <p:spPr bwMode="auto">
          <a:xfrm flipH="1">
            <a:off x="3708400" y="1555750"/>
            <a:ext cx="792163" cy="12239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8729" name="Line 8"/>
          <p:cNvSpPr>
            <a:spLocks noChangeShapeType="1"/>
          </p:cNvSpPr>
          <p:nvPr/>
        </p:nvSpPr>
        <p:spPr bwMode="auto">
          <a:xfrm>
            <a:off x="3708400" y="2779713"/>
            <a:ext cx="1655763" cy="2305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8730" name="Line 9"/>
          <p:cNvSpPr>
            <a:spLocks noChangeShapeType="1"/>
          </p:cNvSpPr>
          <p:nvPr/>
        </p:nvSpPr>
        <p:spPr bwMode="auto">
          <a:xfrm>
            <a:off x="4500563" y="1555750"/>
            <a:ext cx="2519362" cy="3457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8731" name="Line 10"/>
          <p:cNvSpPr>
            <a:spLocks noChangeShapeType="1"/>
          </p:cNvSpPr>
          <p:nvPr/>
        </p:nvSpPr>
        <p:spPr bwMode="auto">
          <a:xfrm>
            <a:off x="6659563" y="1628775"/>
            <a:ext cx="1800225" cy="34559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8732" name="Line 11"/>
          <p:cNvSpPr>
            <a:spLocks noChangeShapeType="1"/>
          </p:cNvSpPr>
          <p:nvPr/>
        </p:nvSpPr>
        <p:spPr bwMode="auto">
          <a:xfrm flipH="1">
            <a:off x="6443663" y="2852738"/>
            <a:ext cx="865187" cy="12239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8733" name="Line 12"/>
          <p:cNvSpPr>
            <a:spLocks noChangeShapeType="1"/>
          </p:cNvSpPr>
          <p:nvPr/>
        </p:nvSpPr>
        <p:spPr bwMode="auto">
          <a:xfrm>
            <a:off x="2051050" y="1771650"/>
            <a:ext cx="4537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58734" name="Group 13"/>
          <p:cNvGrpSpPr>
            <a:grpSpLocks/>
          </p:cNvGrpSpPr>
          <p:nvPr/>
        </p:nvGrpSpPr>
        <p:grpSpPr bwMode="auto">
          <a:xfrm>
            <a:off x="1760538" y="1316038"/>
            <a:ext cx="1082675" cy="744537"/>
            <a:chOff x="3241" y="1389"/>
            <a:chExt cx="682" cy="469"/>
          </a:xfrm>
        </p:grpSpPr>
        <p:pic>
          <p:nvPicPr>
            <p:cNvPr id="158735"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1" y="1389"/>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36" name="Text Box 15"/>
            <p:cNvSpPr txBox="1">
              <a:spLocks noChangeArrowheads="1"/>
            </p:cNvSpPr>
            <p:nvPr/>
          </p:nvSpPr>
          <p:spPr bwMode="auto">
            <a:xfrm>
              <a:off x="3321" y="1471"/>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de tránsito</a:t>
              </a:r>
            </a:p>
          </p:txBody>
        </p:sp>
      </p:grpSp>
      <p:grpSp>
        <p:nvGrpSpPr>
          <p:cNvPr id="158737" name="Group 16"/>
          <p:cNvGrpSpPr>
            <a:grpSpLocks/>
          </p:cNvGrpSpPr>
          <p:nvPr/>
        </p:nvGrpSpPr>
        <p:grpSpPr bwMode="auto">
          <a:xfrm>
            <a:off x="6732588" y="2468563"/>
            <a:ext cx="1082675" cy="744537"/>
            <a:chOff x="4830" y="845"/>
            <a:chExt cx="682" cy="469"/>
          </a:xfrm>
        </p:grpSpPr>
        <p:pic>
          <p:nvPicPr>
            <p:cNvPr id="158738"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 y="845"/>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39" name="Text Box 18"/>
            <p:cNvSpPr txBox="1">
              <a:spLocks noChangeArrowheads="1"/>
            </p:cNvSpPr>
            <p:nvPr/>
          </p:nvSpPr>
          <p:spPr bwMode="auto">
            <a:xfrm>
              <a:off x="4876" y="935"/>
              <a:ext cx="6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nacional</a:t>
              </a:r>
            </a:p>
          </p:txBody>
        </p:sp>
      </p:grpSp>
      <p:grpSp>
        <p:nvGrpSpPr>
          <p:cNvPr id="158740" name="Group 19"/>
          <p:cNvGrpSpPr>
            <a:grpSpLocks/>
          </p:cNvGrpSpPr>
          <p:nvPr/>
        </p:nvGrpSpPr>
        <p:grpSpPr bwMode="auto">
          <a:xfrm>
            <a:off x="539750" y="3571875"/>
            <a:ext cx="1082675" cy="744538"/>
            <a:chOff x="2833" y="2704"/>
            <a:chExt cx="682" cy="469"/>
          </a:xfrm>
        </p:grpSpPr>
        <p:pic>
          <p:nvPicPr>
            <p:cNvPr id="158741"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3" y="2704"/>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42" name="Text Box 21"/>
            <p:cNvSpPr txBox="1">
              <a:spLocks noChangeArrowheads="1"/>
            </p:cNvSpPr>
            <p:nvPr/>
          </p:nvSpPr>
          <p:spPr bwMode="auto">
            <a:xfrm>
              <a:off x="2925" y="2795"/>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regional</a:t>
              </a:r>
            </a:p>
          </p:txBody>
        </p:sp>
      </p:grpSp>
      <p:grpSp>
        <p:nvGrpSpPr>
          <p:cNvPr id="158743" name="Group 22"/>
          <p:cNvGrpSpPr>
            <a:grpSpLocks/>
          </p:cNvGrpSpPr>
          <p:nvPr/>
        </p:nvGrpSpPr>
        <p:grpSpPr bwMode="auto">
          <a:xfrm>
            <a:off x="7953375" y="4652963"/>
            <a:ext cx="1082675" cy="744537"/>
            <a:chOff x="4195" y="2750"/>
            <a:chExt cx="682" cy="469"/>
          </a:xfrm>
        </p:grpSpPr>
        <p:pic>
          <p:nvPicPr>
            <p:cNvPr id="158744"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5" y="2750"/>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45" name="Text Box 24"/>
            <p:cNvSpPr txBox="1">
              <a:spLocks noChangeArrowheads="1"/>
            </p:cNvSpPr>
            <p:nvPr/>
          </p:nvSpPr>
          <p:spPr bwMode="auto">
            <a:xfrm>
              <a:off x="4241" y="2840"/>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local</a:t>
              </a:r>
            </a:p>
          </p:txBody>
        </p:sp>
      </p:grpSp>
      <p:grpSp>
        <p:nvGrpSpPr>
          <p:cNvPr id="158746" name="Group 25"/>
          <p:cNvGrpSpPr>
            <a:grpSpLocks/>
          </p:cNvGrpSpPr>
          <p:nvPr/>
        </p:nvGrpSpPr>
        <p:grpSpPr bwMode="auto">
          <a:xfrm>
            <a:off x="3921125" y="1387475"/>
            <a:ext cx="1082675" cy="744538"/>
            <a:chOff x="3241" y="1389"/>
            <a:chExt cx="682" cy="469"/>
          </a:xfrm>
        </p:grpSpPr>
        <p:pic>
          <p:nvPicPr>
            <p:cNvPr id="158747"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1" y="1389"/>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48" name="Text Box 27"/>
            <p:cNvSpPr txBox="1">
              <a:spLocks noChangeArrowheads="1"/>
            </p:cNvSpPr>
            <p:nvPr/>
          </p:nvSpPr>
          <p:spPr bwMode="auto">
            <a:xfrm>
              <a:off x="3321" y="1471"/>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de tránsito</a:t>
              </a:r>
            </a:p>
          </p:txBody>
        </p:sp>
      </p:grpSp>
      <p:grpSp>
        <p:nvGrpSpPr>
          <p:cNvPr id="158749" name="Group 28"/>
          <p:cNvGrpSpPr>
            <a:grpSpLocks/>
          </p:cNvGrpSpPr>
          <p:nvPr/>
        </p:nvGrpSpPr>
        <p:grpSpPr bwMode="auto">
          <a:xfrm>
            <a:off x="6081713" y="1387475"/>
            <a:ext cx="1082675" cy="744538"/>
            <a:chOff x="3241" y="1389"/>
            <a:chExt cx="682" cy="469"/>
          </a:xfrm>
        </p:grpSpPr>
        <p:pic>
          <p:nvPicPr>
            <p:cNvPr id="158750"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1" y="1389"/>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51" name="Text Box 30"/>
            <p:cNvSpPr txBox="1">
              <a:spLocks noChangeArrowheads="1"/>
            </p:cNvSpPr>
            <p:nvPr/>
          </p:nvSpPr>
          <p:spPr bwMode="auto">
            <a:xfrm>
              <a:off x="3321" y="1471"/>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de tránsito</a:t>
              </a:r>
            </a:p>
          </p:txBody>
        </p:sp>
      </p:grpSp>
      <p:grpSp>
        <p:nvGrpSpPr>
          <p:cNvPr id="158752" name="Group 31"/>
          <p:cNvGrpSpPr>
            <a:grpSpLocks/>
          </p:cNvGrpSpPr>
          <p:nvPr/>
        </p:nvGrpSpPr>
        <p:grpSpPr bwMode="auto">
          <a:xfrm>
            <a:off x="4857750" y="2540000"/>
            <a:ext cx="1082675" cy="744538"/>
            <a:chOff x="4830" y="845"/>
            <a:chExt cx="682" cy="469"/>
          </a:xfrm>
        </p:grpSpPr>
        <p:pic>
          <p:nvPicPr>
            <p:cNvPr id="158753"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 y="845"/>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54" name="Text Box 33"/>
            <p:cNvSpPr txBox="1">
              <a:spLocks noChangeArrowheads="1"/>
            </p:cNvSpPr>
            <p:nvPr/>
          </p:nvSpPr>
          <p:spPr bwMode="auto">
            <a:xfrm>
              <a:off x="4876" y="935"/>
              <a:ext cx="6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nacional</a:t>
              </a:r>
            </a:p>
          </p:txBody>
        </p:sp>
      </p:grpSp>
      <p:grpSp>
        <p:nvGrpSpPr>
          <p:cNvPr id="158755" name="Group 34"/>
          <p:cNvGrpSpPr>
            <a:grpSpLocks/>
          </p:cNvGrpSpPr>
          <p:nvPr/>
        </p:nvGrpSpPr>
        <p:grpSpPr bwMode="auto">
          <a:xfrm>
            <a:off x="3203575" y="2395538"/>
            <a:ext cx="1082675" cy="744537"/>
            <a:chOff x="4830" y="845"/>
            <a:chExt cx="682" cy="469"/>
          </a:xfrm>
        </p:grpSpPr>
        <p:pic>
          <p:nvPicPr>
            <p:cNvPr id="158756"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 y="845"/>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57" name="Text Box 36"/>
            <p:cNvSpPr txBox="1">
              <a:spLocks noChangeArrowheads="1"/>
            </p:cNvSpPr>
            <p:nvPr/>
          </p:nvSpPr>
          <p:spPr bwMode="auto">
            <a:xfrm>
              <a:off x="4876" y="935"/>
              <a:ext cx="6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nacional</a:t>
              </a:r>
            </a:p>
          </p:txBody>
        </p:sp>
      </p:grpSp>
      <p:grpSp>
        <p:nvGrpSpPr>
          <p:cNvPr id="158758" name="Group 37"/>
          <p:cNvGrpSpPr>
            <a:grpSpLocks/>
          </p:cNvGrpSpPr>
          <p:nvPr/>
        </p:nvGrpSpPr>
        <p:grpSpPr bwMode="auto">
          <a:xfrm>
            <a:off x="1328738" y="2420938"/>
            <a:ext cx="1082675" cy="744537"/>
            <a:chOff x="4830" y="845"/>
            <a:chExt cx="682" cy="469"/>
          </a:xfrm>
        </p:grpSpPr>
        <p:pic>
          <p:nvPicPr>
            <p:cNvPr id="158759"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 y="845"/>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60" name="Text Box 39"/>
            <p:cNvSpPr txBox="1">
              <a:spLocks noChangeArrowheads="1"/>
            </p:cNvSpPr>
            <p:nvPr/>
          </p:nvSpPr>
          <p:spPr bwMode="auto">
            <a:xfrm>
              <a:off x="4876" y="935"/>
              <a:ext cx="6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nacional</a:t>
              </a:r>
            </a:p>
          </p:txBody>
        </p:sp>
      </p:grpSp>
      <p:grpSp>
        <p:nvGrpSpPr>
          <p:cNvPr id="158761" name="Group 40"/>
          <p:cNvGrpSpPr>
            <a:grpSpLocks/>
          </p:cNvGrpSpPr>
          <p:nvPr/>
        </p:nvGrpSpPr>
        <p:grpSpPr bwMode="auto">
          <a:xfrm>
            <a:off x="2120900" y="3619500"/>
            <a:ext cx="1082675" cy="744538"/>
            <a:chOff x="2833" y="2704"/>
            <a:chExt cx="682" cy="469"/>
          </a:xfrm>
        </p:grpSpPr>
        <p:pic>
          <p:nvPicPr>
            <p:cNvPr id="158762"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3" y="2704"/>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63" name="Text Box 42"/>
            <p:cNvSpPr txBox="1">
              <a:spLocks noChangeArrowheads="1"/>
            </p:cNvSpPr>
            <p:nvPr/>
          </p:nvSpPr>
          <p:spPr bwMode="auto">
            <a:xfrm>
              <a:off x="2925" y="2795"/>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regional</a:t>
              </a:r>
            </a:p>
          </p:txBody>
        </p:sp>
      </p:grpSp>
      <p:grpSp>
        <p:nvGrpSpPr>
          <p:cNvPr id="158764" name="Group 43"/>
          <p:cNvGrpSpPr>
            <a:grpSpLocks/>
          </p:cNvGrpSpPr>
          <p:nvPr/>
        </p:nvGrpSpPr>
        <p:grpSpPr bwMode="auto">
          <a:xfrm>
            <a:off x="3924300" y="3644900"/>
            <a:ext cx="1082675" cy="744538"/>
            <a:chOff x="2833" y="2704"/>
            <a:chExt cx="682" cy="469"/>
          </a:xfrm>
        </p:grpSpPr>
        <p:pic>
          <p:nvPicPr>
            <p:cNvPr id="158765"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3" y="2704"/>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66" name="Text Box 45"/>
            <p:cNvSpPr txBox="1">
              <a:spLocks noChangeArrowheads="1"/>
            </p:cNvSpPr>
            <p:nvPr/>
          </p:nvSpPr>
          <p:spPr bwMode="auto">
            <a:xfrm>
              <a:off x="2925" y="2795"/>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regional</a:t>
              </a:r>
            </a:p>
          </p:txBody>
        </p:sp>
      </p:grpSp>
      <p:grpSp>
        <p:nvGrpSpPr>
          <p:cNvPr id="158767" name="Group 46"/>
          <p:cNvGrpSpPr>
            <a:grpSpLocks/>
          </p:cNvGrpSpPr>
          <p:nvPr/>
        </p:nvGrpSpPr>
        <p:grpSpPr bwMode="auto">
          <a:xfrm>
            <a:off x="5865813" y="3692525"/>
            <a:ext cx="1082675" cy="744538"/>
            <a:chOff x="2833" y="2704"/>
            <a:chExt cx="682" cy="469"/>
          </a:xfrm>
        </p:grpSpPr>
        <p:pic>
          <p:nvPicPr>
            <p:cNvPr id="158768"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3" y="2704"/>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69" name="Text Box 48"/>
            <p:cNvSpPr txBox="1">
              <a:spLocks noChangeArrowheads="1"/>
            </p:cNvSpPr>
            <p:nvPr/>
          </p:nvSpPr>
          <p:spPr bwMode="auto">
            <a:xfrm>
              <a:off x="2925" y="2795"/>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regional</a:t>
              </a:r>
            </a:p>
          </p:txBody>
        </p:sp>
      </p:grpSp>
      <p:grpSp>
        <p:nvGrpSpPr>
          <p:cNvPr id="158770" name="Group 49"/>
          <p:cNvGrpSpPr>
            <a:grpSpLocks/>
          </p:cNvGrpSpPr>
          <p:nvPr/>
        </p:nvGrpSpPr>
        <p:grpSpPr bwMode="auto">
          <a:xfrm>
            <a:off x="7380288" y="3716338"/>
            <a:ext cx="1082675" cy="744537"/>
            <a:chOff x="2833" y="2704"/>
            <a:chExt cx="682" cy="469"/>
          </a:xfrm>
        </p:grpSpPr>
        <p:pic>
          <p:nvPicPr>
            <p:cNvPr id="158771"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3" y="2704"/>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72" name="Text Box 51"/>
            <p:cNvSpPr txBox="1">
              <a:spLocks noChangeArrowheads="1"/>
            </p:cNvSpPr>
            <p:nvPr/>
          </p:nvSpPr>
          <p:spPr bwMode="auto">
            <a:xfrm>
              <a:off x="2925" y="2795"/>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regional</a:t>
              </a:r>
            </a:p>
          </p:txBody>
        </p:sp>
      </p:grpSp>
      <p:grpSp>
        <p:nvGrpSpPr>
          <p:cNvPr id="158773" name="Group 52"/>
          <p:cNvGrpSpPr>
            <a:grpSpLocks/>
          </p:cNvGrpSpPr>
          <p:nvPr/>
        </p:nvGrpSpPr>
        <p:grpSpPr bwMode="auto">
          <a:xfrm>
            <a:off x="6443663" y="4652963"/>
            <a:ext cx="1082675" cy="744537"/>
            <a:chOff x="4195" y="2750"/>
            <a:chExt cx="682" cy="469"/>
          </a:xfrm>
        </p:grpSpPr>
        <p:pic>
          <p:nvPicPr>
            <p:cNvPr id="158774"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5" y="2750"/>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75" name="Text Box 54"/>
            <p:cNvSpPr txBox="1">
              <a:spLocks noChangeArrowheads="1"/>
            </p:cNvSpPr>
            <p:nvPr/>
          </p:nvSpPr>
          <p:spPr bwMode="auto">
            <a:xfrm>
              <a:off x="4241" y="2840"/>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local</a:t>
              </a:r>
            </a:p>
          </p:txBody>
        </p:sp>
      </p:grpSp>
      <p:grpSp>
        <p:nvGrpSpPr>
          <p:cNvPr id="158776" name="Group 55"/>
          <p:cNvGrpSpPr>
            <a:grpSpLocks/>
          </p:cNvGrpSpPr>
          <p:nvPr/>
        </p:nvGrpSpPr>
        <p:grpSpPr bwMode="auto">
          <a:xfrm>
            <a:off x="4859338" y="4652963"/>
            <a:ext cx="1082675" cy="744537"/>
            <a:chOff x="4195" y="2750"/>
            <a:chExt cx="682" cy="469"/>
          </a:xfrm>
        </p:grpSpPr>
        <p:pic>
          <p:nvPicPr>
            <p:cNvPr id="158777"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5" y="2750"/>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78" name="Text Box 57"/>
            <p:cNvSpPr txBox="1">
              <a:spLocks noChangeArrowheads="1"/>
            </p:cNvSpPr>
            <p:nvPr/>
          </p:nvSpPr>
          <p:spPr bwMode="auto">
            <a:xfrm>
              <a:off x="4241" y="2840"/>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local</a:t>
              </a:r>
            </a:p>
          </p:txBody>
        </p:sp>
      </p:grpSp>
      <p:grpSp>
        <p:nvGrpSpPr>
          <p:cNvPr id="158779" name="Group 58"/>
          <p:cNvGrpSpPr>
            <a:grpSpLocks/>
          </p:cNvGrpSpPr>
          <p:nvPr/>
        </p:nvGrpSpPr>
        <p:grpSpPr bwMode="auto">
          <a:xfrm>
            <a:off x="3201988" y="4652963"/>
            <a:ext cx="1082675" cy="744537"/>
            <a:chOff x="4195" y="2750"/>
            <a:chExt cx="682" cy="469"/>
          </a:xfrm>
        </p:grpSpPr>
        <p:pic>
          <p:nvPicPr>
            <p:cNvPr id="158780"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5" y="2750"/>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81" name="Text Box 60"/>
            <p:cNvSpPr txBox="1">
              <a:spLocks noChangeArrowheads="1"/>
            </p:cNvSpPr>
            <p:nvPr/>
          </p:nvSpPr>
          <p:spPr bwMode="auto">
            <a:xfrm>
              <a:off x="4241" y="2840"/>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local</a:t>
              </a:r>
            </a:p>
          </p:txBody>
        </p:sp>
      </p:grpSp>
      <p:grpSp>
        <p:nvGrpSpPr>
          <p:cNvPr id="158782" name="Group 61"/>
          <p:cNvGrpSpPr>
            <a:grpSpLocks/>
          </p:cNvGrpSpPr>
          <p:nvPr/>
        </p:nvGrpSpPr>
        <p:grpSpPr bwMode="auto">
          <a:xfrm>
            <a:off x="1689100" y="4652963"/>
            <a:ext cx="1082675" cy="744537"/>
            <a:chOff x="4195" y="2750"/>
            <a:chExt cx="682" cy="469"/>
          </a:xfrm>
        </p:grpSpPr>
        <p:pic>
          <p:nvPicPr>
            <p:cNvPr id="158783"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5" y="2750"/>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84" name="Text Box 63"/>
            <p:cNvSpPr txBox="1">
              <a:spLocks noChangeArrowheads="1"/>
            </p:cNvSpPr>
            <p:nvPr/>
          </p:nvSpPr>
          <p:spPr bwMode="auto">
            <a:xfrm>
              <a:off x="4241" y="2840"/>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local</a:t>
              </a:r>
            </a:p>
          </p:txBody>
        </p:sp>
      </p:grpSp>
      <p:grpSp>
        <p:nvGrpSpPr>
          <p:cNvPr id="158785" name="Group 64"/>
          <p:cNvGrpSpPr>
            <a:grpSpLocks/>
          </p:cNvGrpSpPr>
          <p:nvPr/>
        </p:nvGrpSpPr>
        <p:grpSpPr bwMode="auto">
          <a:xfrm>
            <a:off x="107950" y="4652963"/>
            <a:ext cx="1082675" cy="744537"/>
            <a:chOff x="4195" y="2750"/>
            <a:chExt cx="682" cy="469"/>
          </a:xfrm>
        </p:grpSpPr>
        <p:pic>
          <p:nvPicPr>
            <p:cNvPr id="158786"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5" y="2750"/>
              <a:ext cx="68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87" name="Text Box 66"/>
            <p:cNvSpPr txBox="1">
              <a:spLocks noChangeArrowheads="1"/>
            </p:cNvSpPr>
            <p:nvPr/>
          </p:nvSpPr>
          <p:spPr bwMode="auto">
            <a:xfrm>
              <a:off x="4241" y="2840"/>
              <a:ext cx="5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1400" b="1">
                  <a:latin typeface="Arial" charset="0"/>
                </a:rPr>
                <a:t>ISP local</a:t>
              </a:r>
            </a:p>
          </p:txBody>
        </p:sp>
      </p:grpSp>
      <p:sp>
        <p:nvSpPr>
          <p:cNvPr id="158788" name="Text Box 67"/>
          <p:cNvSpPr txBox="1">
            <a:spLocks noChangeArrowheads="1"/>
          </p:cNvSpPr>
          <p:nvPr/>
        </p:nvSpPr>
        <p:spPr bwMode="auto">
          <a:xfrm>
            <a:off x="250825" y="1395413"/>
            <a:ext cx="1062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Proveedor</a:t>
            </a:r>
          </a:p>
        </p:txBody>
      </p:sp>
      <p:sp>
        <p:nvSpPr>
          <p:cNvPr id="158789" name="Text Box 68"/>
          <p:cNvSpPr txBox="1">
            <a:spLocks noChangeArrowheads="1"/>
          </p:cNvSpPr>
          <p:nvPr/>
        </p:nvSpPr>
        <p:spPr bwMode="auto">
          <a:xfrm>
            <a:off x="395288" y="2116138"/>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1400" b="1">
                <a:latin typeface="Arial" charset="0"/>
              </a:rPr>
              <a:t>Cliente</a:t>
            </a:r>
          </a:p>
        </p:txBody>
      </p:sp>
      <p:sp>
        <p:nvSpPr>
          <p:cNvPr id="158790" name="Line 69"/>
          <p:cNvSpPr>
            <a:spLocks noChangeShapeType="1"/>
          </p:cNvSpPr>
          <p:nvPr/>
        </p:nvSpPr>
        <p:spPr bwMode="auto">
          <a:xfrm flipV="1">
            <a:off x="755650" y="1700213"/>
            <a:ext cx="0" cy="431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pic>
        <p:nvPicPr>
          <p:cNvPr id="1416262"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825" y="5589588"/>
            <a:ext cx="7620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16263"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1175" y="5589588"/>
            <a:ext cx="7620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8793" name="Text Box 72"/>
          <p:cNvSpPr txBox="1">
            <a:spLocks noChangeArrowheads="1"/>
          </p:cNvSpPr>
          <p:nvPr/>
        </p:nvSpPr>
        <p:spPr bwMode="auto">
          <a:xfrm>
            <a:off x="1255802" y="401638"/>
            <a:ext cx="61863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lvl1pPr algn="ctr">
              <a:defRPr sz="3600">
                <a:gradFill flip="none" rotWithShape="1">
                  <a:gsLst>
                    <a:gs pos="16000">
                      <a:schemeClr val="tx2"/>
                    </a:gs>
                    <a:gs pos="100000">
                      <a:srgbClr val="28A7DF"/>
                    </a:gs>
                  </a:gsLst>
                  <a:lin ang="1800000" scaled="0"/>
                  <a:tileRect/>
                </a:gradFill>
                <a:latin typeface="Arial"/>
                <a:ea typeface="+mj-ea"/>
                <a:cs typeface="Arial"/>
              </a:defRPr>
            </a:lvl1pPr>
            <a:lvl2pPr algn="ctr">
              <a:defRPr sz="4400">
                <a:solidFill>
                  <a:schemeClr val="tx2"/>
                </a:solidFill>
              </a:defRPr>
            </a:lvl2pPr>
            <a:lvl3pPr algn="ctr">
              <a:defRPr sz="4400">
                <a:solidFill>
                  <a:schemeClr val="tx2"/>
                </a:solidFill>
              </a:defRPr>
            </a:lvl3pPr>
            <a:lvl4pPr algn="ctr">
              <a:defRPr sz="4400">
                <a:solidFill>
                  <a:schemeClr val="tx2"/>
                </a:solidFill>
              </a:defRPr>
            </a:lvl4pPr>
            <a:lvl5pPr algn="ctr">
              <a:defRPr sz="4400">
                <a:solidFill>
                  <a:schemeClr val="tx2"/>
                </a:solidFill>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es-ES" altLang="es-ES" dirty="0"/>
              <a:t>Modelo jerárquico de Internet</a:t>
            </a:r>
          </a:p>
        </p:txBody>
      </p:sp>
      <p:sp>
        <p:nvSpPr>
          <p:cNvPr id="1416265" name="Freeform 73"/>
          <p:cNvSpPr>
            <a:spLocks/>
          </p:cNvSpPr>
          <p:nvPr/>
        </p:nvSpPr>
        <p:spPr bwMode="auto">
          <a:xfrm>
            <a:off x="3838575" y="1524000"/>
            <a:ext cx="4826000" cy="4427538"/>
          </a:xfrm>
          <a:custGeom>
            <a:avLst/>
            <a:gdLst>
              <a:gd name="T0" fmla="*/ 1038 w 3040"/>
              <a:gd name="T1" fmla="*/ 2770 h 2789"/>
              <a:gd name="T2" fmla="*/ 1075 w 3040"/>
              <a:gd name="T3" fmla="*/ 2725 h 2789"/>
              <a:gd name="T4" fmla="*/ 1102 w 3040"/>
              <a:gd name="T5" fmla="*/ 2578 h 2789"/>
              <a:gd name="T6" fmla="*/ 1093 w 3040"/>
              <a:gd name="T7" fmla="*/ 2368 h 2789"/>
              <a:gd name="T8" fmla="*/ 937 w 3040"/>
              <a:gd name="T9" fmla="*/ 2112 h 2789"/>
              <a:gd name="T10" fmla="*/ 873 w 3040"/>
              <a:gd name="T11" fmla="*/ 2048 h 2789"/>
              <a:gd name="T12" fmla="*/ 809 w 3040"/>
              <a:gd name="T13" fmla="*/ 1975 h 2789"/>
              <a:gd name="T14" fmla="*/ 736 w 3040"/>
              <a:gd name="T15" fmla="*/ 1893 h 2789"/>
              <a:gd name="T16" fmla="*/ 718 w 3040"/>
              <a:gd name="T17" fmla="*/ 1865 h 2789"/>
              <a:gd name="T18" fmla="*/ 672 w 3040"/>
              <a:gd name="T19" fmla="*/ 1819 h 2789"/>
              <a:gd name="T20" fmla="*/ 526 w 3040"/>
              <a:gd name="T21" fmla="*/ 1637 h 2789"/>
              <a:gd name="T22" fmla="*/ 453 w 3040"/>
              <a:gd name="T23" fmla="*/ 1536 h 2789"/>
              <a:gd name="T24" fmla="*/ 352 w 3040"/>
              <a:gd name="T25" fmla="*/ 1408 h 2789"/>
              <a:gd name="T26" fmla="*/ 316 w 3040"/>
              <a:gd name="T27" fmla="*/ 1353 h 2789"/>
              <a:gd name="T28" fmla="*/ 279 w 3040"/>
              <a:gd name="T29" fmla="*/ 1298 h 2789"/>
              <a:gd name="T30" fmla="*/ 233 w 3040"/>
              <a:gd name="T31" fmla="*/ 1216 h 2789"/>
              <a:gd name="T32" fmla="*/ 197 w 3040"/>
              <a:gd name="T33" fmla="*/ 1134 h 2789"/>
              <a:gd name="T34" fmla="*/ 124 w 3040"/>
              <a:gd name="T35" fmla="*/ 997 h 2789"/>
              <a:gd name="T36" fmla="*/ 87 w 3040"/>
              <a:gd name="T37" fmla="*/ 923 h 2789"/>
              <a:gd name="T38" fmla="*/ 23 w 3040"/>
              <a:gd name="T39" fmla="*/ 768 h 2789"/>
              <a:gd name="T40" fmla="*/ 23 w 3040"/>
              <a:gd name="T41" fmla="*/ 603 h 2789"/>
              <a:gd name="T42" fmla="*/ 60 w 3040"/>
              <a:gd name="T43" fmla="*/ 503 h 2789"/>
              <a:gd name="T44" fmla="*/ 160 w 3040"/>
              <a:gd name="T45" fmla="*/ 347 h 2789"/>
              <a:gd name="T46" fmla="*/ 371 w 3040"/>
              <a:gd name="T47" fmla="*/ 146 h 2789"/>
              <a:gd name="T48" fmla="*/ 517 w 3040"/>
              <a:gd name="T49" fmla="*/ 101 h 2789"/>
              <a:gd name="T50" fmla="*/ 1065 w 3040"/>
              <a:gd name="T51" fmla="*/ 0 h 2789"/>
              <a:gd name="T52" fmla="*/ 1395 w 3040"/>
              <a:gd name="T53" fmla="*/ 27 h 2789"/>
              <a:gd name="T54" fmla="*/ 1523 w 3040"/>
              <a:gd name="T55" fmla="*/ 46 h 2789"/>
              <a:gd name="T56" fmla="*/ 1806 w 3040"/>
              <a:gd name="T57" fmla="*/ 137 h 2789"/>
              <a:gd name="T58" fmla="*/ 1888 w 3040"/>
              <a:gd name="T59" fmla="*/ 183 h 2789"/>
              <a:gd name="T60" fmla="*/ 1934 w 3040"/>
              <a:gd name="T61" fmla="*/ 219 h 2789"/>
              <a:gd name="T62" fmla="*/ 2044 w 3040"/>
              <a:gd name="T63" fmla="*/ 320 h 2789"/>
              <a:gd name="T64" fmla="*/ 2089 w 3040"/>
              <a:gd name="T65" fmla="*/ 357 h 2789"/>
              <a:gd name="T66" fmla="*/ 2108 w 3040"/>
              <a:gd name="T67" fmla="*/ 384 h 2789"/>
              <a:gd name="T68" fmla="*/ 2135 w 3040"/>
              <a:gd name="T69" fmla="*/ 402 h 2789"/>
              <a:gd name="T70" fmla="*/ 2190 w 3040"/>
              <a:gd name="T71" fmla="*/ 466 h 2789"/>
              <a:gd name="T72" fmla="*/ 2236 w 3040"/>
              <a:gd name="T73" fmla="*/ 503 h 2789"/>
              <a:gd name="T74" fmla="*/ 2300 w 3040"/>
              <a:gd name="T75" fmla="*/ 594 h 2789"/>
              <a:gd name="T76" fmla="*/ 2355 w 3040"/>
              <a:gd name="T77" fmla="*/ 704 h 2789"/>
              <a:gd name="T78" fmla="*/ 2364 w 3040"/>
              <a:gd name="T79" fmla="*/ 731 h 2789"/>
              <a:gd name="T80" fmla="*/ 2382 w 3040"/>
              <a:gd name="T81" fmla="*/ 759 h 2789"/>
              <a:gd name="T82" fmla="*/ 2419 w 3040"/>
              <a:gd name="T83" fmla="*/ 832 h 2789"/>
              <a:gd name="T84" fmla="*/ 2501 w 3040"/>
              <a:gd name="T85" fmla="*/ 1006 h 2789"/>
              <a:gd name="T86" fmla="*/ 2537 w 3040"/>
              <a:gd name="T87" fmla="*/ 1061 h 2789"/>
              <a:gd name="T88" fmla="*/ 2583 w 3040"/>
              <a:gd name="T89" fmla="*/ 1143 h 2789"/>
              <a:gd name="T90" fmla="*/ 2601 w 3040"/>
              <a:gd name="T91" fmla="*/ 1170 h 2789"/>
              <a:gd name="T92" fmla="*/ 2665 w 3040"/>
              <a:gd name="T93" fmla="*/ 1289 h 2789"/>
              <a:gd name="T94" fmla="*/ 2684 w 3040"/>
              <a:gd name="T95" fmla="*/ 1344 h 2789"/>
              <a:gd name="T96" fmla="*/ 2748 w 3040"/>
              <a:gd name="T97" fmla="*/ 1445 h 2789"/>
              <a:gd name="T98" fmla="*/ 2757 w 3040"/>
              <a:gd name="T99" fmla="*/ 1472 h 2789"/>
              <a:gd name="T100" fmla="*/ 2775 w 3040"/>
              <a:gd name="T101" fmla="*/ 1499 h 2789"/>
              <a:gd name="T102" fmla="*/ 2812 w 3040"/>
              <a:gd name="T103" fmla="*/ 1582 h 2789"/>
              <a:gd name="T104" fmla="*/ 2949 w 3040"/>
              <a:gd name="T105" fmla="*/ 2030 h 2789"/>
              <a:gd name="T106" fmla="*/ 2995 w 3040"/>
              <a:gd name="T107" fmla="*/ 2167 h 2789"/>
              <a:gd name="T108" fmla="*/ 3022 w 3040"/>
              <a:gd name="T109" fmla="*/ 2286 h 2789"/>
              <a:gd name="T110" fmla="*/ 3022 w 3040"/>
              <a:gd name="T111" fmla="*/ 2606 h 2789"/>
              <a:gd name="T112" fmla="*/ 2985 w 3040"/>
              <a:gd name="T113" fmla="*/ 2789 h 27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40"/>
              <a:gd name="T172" fmla="*/ 0 h 2789"/>
              <a:gd name="T173" fmla="*/ 3040 w 3040"/>
              <a:gd name="T174" fmla="*/ 2789 h 27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40" h="2789">
                <a:moveTo>
                  <a:pt x="1038" y="2770"/>
                </a:moveTo>
                <a:cubicBezTo>
                  <a:pt x="1049" y="2754"/>
                  <a:pt x="1065" y="2742"/>
                  <a:pt x="1075" y="2725"/>
                </a:cubicBezTo>
                <a:cubicBezTo>
                  <a:pt x="1097" y="2688"/>
                  <a:pt x="1097" y="2617"/>
                  <a:pt x="1102" y="2578"/>
                </a:cubicBezTo>
                <a:cubicBezTo>
                  <a:pt x="1099" y="2508"/>
                  <a:pt x="1098" y="2438"/>
                  <a:pt x="1093" y="2368"/>
                </a:cubicBezTo>
                <a:cubicBezTo>
                  <a:pt x="1086" y="2256"/>
                  <a:pt x="1025" y="2176"/>
                  <a:pt x="937" y="2112"/>
                </a:cubicBezTo>
                <a:cubicBezTo>
                  <a:pt x="917" y="2082"/>
                  <a:pt x="903" y="2068"/>
                  <a:pt x="873" y="2048"/>
                </a:cubicBezTo>
                <a:cubicBezTo>
                  <a:pt x="843" y="2003"/>
                  <a:pt x="863" y="2029"/>
                  <a:pt x="809" y="1975"/>
                </a:cubicBezTo>
                <a:cubicBezTo>
                  <a:pt x="678" y="1844"/>
                  <a:pt x="851" y="1977"/>
                  <a:pt x="736" y="1893"/>
                </a:cubicBezTo>
                <a:cubicBezTo>
                  <a:pt x="730" y="1884"/>
                  <a:pt x="725" y="1873"/>
                  <a:pt x="718" y="1865"/>
                </a:cubicBezTo>
                <a:cubicBezTo>
                  <a:pt x="704" y="1849"/>
                  <a:pt x="684" y="1837"/>
                  <a:pt x="672" y="1819"/>
                </a:cubicBezTo>
                <a:cubicBezTo>
                  <a:pt x="628" y="1753"/>
                  <a:pt x="583" y="1693"/>
                  <a:pt x="526" y="1637"/>
                </a:cubicBezTo>
                <a:cubicBezTo>
                  <a:pt x="501" y="1612"/>
                  <a:pt x="477" y="1564"/>
                  <a:pt x="453" y="1536"/>
                </a:cubicBezTo>
                <a:cubicBezTo>
                  <a:pt x="418" y="1495"/>
                  <a:pt x="384" y="1451"/>
                  <a:pt x="352" y="1408"/>
                </a:cubicBezTo>
                <a:cubicBezTo>
                  <a:pt x="339" y="1390"/>
                  <a:pt x="316" y="1353"/>
                  <a:pt x="316" y="1353"/>
                </a:cubicBezTo>
                <a:cubicBezTo>
                  <a:pt x="297" y="1275"/>
                  <a:pt x="324" y="1352"/>
                  <a:pt x="279" y="1298"/>
                </a:cubicBezTo>
                <a:cubicBezTo>
                  <a:pt x="255" y="1270"/>
                  <a:pt x="260" y="1241"/>
                  <a:pt x="233" y="1216"/>
                </a:cubicBezTo>
                <a:cubicBezTo>
                  <a:pt x="212" y="1151"/>
                  <a:pt x="226" y="1177"/>
                  <a:pt x="197" y="1134"/>
                </a:cubicBezTo>
                <a:cubicBezTo>
                  <a:pt x="186" y="1100"/>
                  <a:pt x="146" y="1031"/>
                  <a:pt x="124" y="997"/>
                </a:cubicBezTo>
                <a:cubicBezTo>
                  <a:pt x="114" y="967"/>
                  <a:pt x="109" y="946"/>
                  <a:pt x="87" y="923"/>
                </a:cubicBezTo>
                <a:cubicBezTo>
                  <a:pt x="70" y="873"/>
                  <a:pt x="52" y="811"/>
                  <a:pt x="23" y="768"/>
                </a:cubicBezTo>
                <a:cubicBezTo>
                  <a:pt x="3" y="666"/>
                  <a:pt x="0" y="691"/>
                  <a:pt x="23" y="603"/>
                </a:cubicBezTo>
                <a:cubicBezTo>
                  <a:pt x="46" y="515"/>
                  <a:pt x="25" y="552"/>
                  <a:pt x="60" y="503"/>
                </a:cubicBezTo>
                <a:cubicBezTo>
                  <a:pt x="80" y="440"/>
                  <a:pt x="121" y="399"/>
                  <a:pt x="160" y="347"/>
                </a:cubicBezTo>
                <a:cubicBezTo>
                  <a:pt x="222" y="264"/>
                  <a:pt x="285" y="204"/>
                  <a:pt x="371" y="146"/>
                </a:cubicBezTo>
                <a:cubicBezTo>
                  <a:pt x="404" y="124"/>
                  <a:pt x="477" y="116"/>
                  <a:pt x="517" y="101"/>
                </a:cubicBezTo>
                <a:cubicBezTo>
                  <a:pt x="694" y="35"/>
                  <a:pt x="879" y="23"/>
                  <a:pt x="1065" y="0"/>
                </a:cubicBezTo>
                <a:cubicBezTo>
                  <a:pt x="1175" y="6"/>
                  <a:pt x="1285" y="14"/>
                  <a:pt x="1395" y="27"/>
                </a:cubicBezTo>
                <a:cubicBezTo>
                  <a:pt x="1438" y="32"/>
                  <a:pt x="1523" y="46"/>
                  <a:pt x="1523" y="46"/>
                </a:cubicBezTo>
                <a:cubicBezTo>
                  <a:pt x="1617" y="77"/>
                  <a:pt x="1712" y="106"/>
                  <a:pt x="1806" y="137"/>
                </a:cubicBezTo>
                <a:cubicBezTo>
                  <a:pt x="1836" y="147"/>
                  <a:pt x="1858" y="173"/>
                  <a:pt x="1888" y="183"/>
                </a:cubicBezTo>
                <a:cubicBezTo>
                  <a:pt x="1949" y="241"/>
                  <a:pt x="1857" y="156"/>
                  <a:pt x="1934" y="219"/>
                </a:cubicBezTo>
                <a:cubicBezTo>
                  <a:pt x="1973" y="251"/>
                  <a:pt x="2001" y="292"/>
                  <a:pt x="2044" y="320"/>
                </a:cubicBezTo>
                <a:cubicBezTo>
                  <a:pt x="2093" y="394"/>
                  <a:pt x="2029" y="308"/>
                  <a:pt x="2089" y="357"/>
                </a:cubicBezTo>
                <a:cubicBezTo>
                  <a:pt x="2098" y="364"/>
                  <a:pt x="2100" y="376"/>
                  <a:pt x="2108" y="384"/>
                </a:cubicBezTo>
                <a:cubicBezTo>
                  <a:pt x="2116" y="392"/>
                  <a:pt x="2127" y="395"/>
                  <a:pt x="2135" y="402"/>
                </a:cubicBezTo>
                <a:cubicBezTo>
                  <a:pt x="2158" y="421"/>
                  <a:pt x="2170" y="446"/>
                  <a:pt x="2190" y="466"/>
                </a:cubicBezTo>
                <a:cubicBezTo>
                  <a:pt x="2204" y="480"/>
                  <a:pt x="2222" y="489"/>
                  <a:pt x="2236" y="503"/>
                </a:cubicBezTo>
                <a:cubicBezTo>
                  <a:pt x="2248" y="538"/>
                  <a:pt x="2273" y="568"/>
                  <a:pt x="2300" y="594"/>
                </a:cubicBezTo>
                <a:cubicBezTo>
                  <a:pt x="2312" y="632"/>
                  <a:pt x="2332" y="671"/>
                  <a:pt x="2355" y="704"/>
                </a:cubicBezTo>
                <a:cubicBezTo>
                  <a:pt x="2358" y="713"/>
                  <a:pt x="2360" y="722"/>
                  <a:pt x="2364" y="731"/>
                </a:cubicBezTo>
                <a:cubicBezTo>
                  <a:pt x="2369" y="741"/>
                  <a:pt x="2378" y="749"/>
                  <a:pt x="2382" y="759"/>
                </a:cubicBezTo>
                <a:cubicBezTo>
                  <a:pt x="2414" y="833"/>
                  <a:pt x="2381" y="796"/>
                  <a:pt x="2419" y="832"/>
                </a:cubicBezTo>
                <a:cubicBezTo>
                  <a:pt x="2438" y="890"/>
                  <a:pt x="2472" y="952"/>
                  <a:pt x="2501" y="1006"/>
                </a:cubicBezTo>
                <a:cubicBezTo>
                  <a:pt x="2511" y="1025"/>
                  <a:pt x="2529" y="1040"/>
                  <a:pt x="2537" y="1061"/>
                </a:cubicBezTo>
                <a:cubicBezTo>
                  <a:pt x="2554" y="1108"/>
                  <a:pt x="2542" y="1081"/>
                  <a:pt x="2583" y="1143"/>
                </a:cubicBezTo>
                <a:cubicBezTo>
                  <a:pt x="2589" y="1152"/>
                  <a:pt x="2601" y="1170"/>
                  <a:pt x="2601" y="1170"/>
                </a:cubicBezTo>
                <a:cubicBezTo>
                  <a:pt x="2613" y="1216"/>
                  <a:pt x="2639" y="1250"/>
                  <a:pt x="2665" y="1289"/>
                </a:cubicBezTo>
                <a:cubicBezTo>
                  <a:pt x="2676" y="1305"/>
                  <a:pt x="2678" y="1326"/>
                  <a:pt x="2684" y="1344"/>
                </a:cubicBezTo>
                <a:cubicBezTo>
                  <a:pt x="2685" y="1347"/>
                  <a:pt x="2738" y="1435"/>
                  <a:pt x="2748" y="1445"/>
                </a:cubicBezTo>
                <a:cubicBezTo>
                  <a:pt x="2751" y="1454"/>
                  <a:pt x="2753" y="1464"/>
                  <a:pt x="2757" y="1472"/>
                </a:cubicBezTo>
                <a:cubicBezTo>
                  <a:pt x="2762" y="1482"/>
                  <a:pt x="2771" y="1489"/>
                  <a:pt x="2775" y="1499"/>
                </a:cubicBezTo>
                <a:cubicBezTo>
                  <a:pt x="2817" y="1595"/>
                  <a:pt x="2770" y="1520"/>
                  <a:pt x="2812" y="1582"/>
                </a:cubicBezTo>
                <a:cubicBezTo>
                  <a:pt x="2843" y="1735"/>
                  <a:pt x="2901" y="1882"/>
                  <a:pt x="2949" y="2030"/>
                </a:cubicBezTo>
                <a:cubicBezTo>
                  <a:pt x="2964" y="2074"/>
                  <a:pt x="2986" y="2121"/>
                  <a:pt x="2995" y="2167"/>
                </a:cubicBezTo>
                <a:cubicBezTo>
                  <a:pt x="3015" y="2268"/>
                  <a:pt x="3004" y="2229"/>
                  <a:pt x="3022" y="2286"/>
                </a:cubicBezTo>
                <a:cubicBezTo>
                  <a:pt x="3040" y="2430"/>
                  <a:pt x="3036" y="2372"/>
                  <a:pt x="3022" y="2606"/>
                </a:cubicBezTo>
                <a:cubicBezTo>
                  <a:pt x="3018" y="2670"/>
                  <a:pt x="2985" y="2725"/>
                  <a:pt x="2985" y="2789"/>
                </a:cubicBezTo>
              </a:path>
            </a:pathLst>
          </a:custGeom>
          <a:noFill/>
          <a:ln w="190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800">
              <a:latin typeface="Arial" charset="0"/>
            </a:endParaRPr>
          </a:p>
        </p:txBody>
      </p:sp>
    </p:spTree>
    <p:extLst>
      <p:ext uri="{BB962C8B-B14F-4D97-AF65-F5344CB8AC3E}">
        <p14:creationId xmlns:p14="http://schemas.microsoft.com/office/powerpoint/2010/main" val="30215945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6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62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161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1626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16265"/>
                                        </p:tgtEl>
                                        <p:attrNameLst>
                                          <p:attrName>style.visibility</p:attrName>
                                        </p:attrNameLst>
                                      </p:cBhvr>
                                      <p:to>
                                        <p:strVal val="visible"/>
                                      </p:to>
                                    </p:set>
                                    <p:animEffect transition="in" filter="wipe(up)">
                                      <p:cBhvr>
                                        <p:cTn id="17" dur="500"/>
                                        <p:tgtEl>
                                          <p:spTgt spid="1416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4" grpId="0" animBg="1"/>
      <p:bldP spid="1416195" grpId="0" animBg="1"/>
      <p:bldP spid="14162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eaLnBrk="1" hangingPunct="1">
              <a:defRPr/>
            </a:pPr>
            <a:fld id="{4E2CA6DA-81F5-4725-B33A-E48B3EA8EC49}" type="slidenum">
              <a:rPr lang="es-ES" sz="1400">
                <a:latin typeface="+mn-lt"/>
              </a:rPr>
              <a:pPr algn="r" eaLnBrk="1" hangingPunct="1">
                <a:defRPr/>
              </a:pPr>
              <a:t>15</a:t>
            </a:fld>
            <a:endParaRPr lang="es-ES" sz="1400">
              <a:latin typeface="+mn-lt"/>
            </a:endParaRPr>
          </a:p>
        </p:txBody>
      </p:sp>
      <p:sp>
        <p:nvSpPr>
          <p:cNvPr id="162819" name="Rectangle 2"/>
          <p:cNvSpPr>
            <a:spLocks noGrp="1" noChangeArrowheads="1"/>
          </p:cNvSpPr>
          <p:nvPr>
            <p:ph type="title" idx="4294967295"/>
          </p:nvPr>
        </p:nvSpPr>
        <p:spPr>
          <a:xfrm>
            <a:off x="323850" y="404813"/>
            <a:ext cx="8569325" cy="1143000"/>
          </a:xfrm>
        </p:spPr>
        <p:txBody>
          <a:bodyPr lIns="91440" tIns="45720" rIns="91440" bIns="45720"/>
          <a:lstStyle/>
          <a:p>
            <a:pPr eaLnBrk="1" hangingPunct="1"/>
            <a:r>
              <a:rPr lang="es-ES" altLang="es-ES" sz="3600" kern="1200" dirty="0">
                <a:gradFill flip="none" rotWithShape="1">
                  <a:gsLst>
                    <a:gs pos="16000">
                      <a:schemeClr val="tx2"/>
                    </a:gs>
                    <a:gs pos="100000">
                      <a:srgbClr val="28A7DF"/>
                    </a:gs>
                  </a:gsLst>
                  <a:lin ang="1800000" scaled="0"/>
                  <a:tileRect/>
                </a:gradFill>
                <a:latin typeface="Arial"/>
                <a:cs typeface="Arial"/>
              </a:rPr>
              <a:t>Puntos neutros de interconexión</a:t>
            </a:r>
          </a:p>
        </p:txBody>
      </p:sp>
      <p:sp>
        <p:nvSpPr>
          <p:cNvPr id="162820" name="Rectangle 3"/>
          <p:cNvSpPr>
            <a:spLocks noGrp="1" noChangeArrowheads="1"/>
          </p:cNvSpPr>
          <p:nvPr>
            <p:ph type="body" idx="4294967295"/>
          </p:nvPr>
        </p:nvSpPr>
        <p:spPr>
          <a:xfrm>
            <a:off x="179388" y="1628775"/>
            <a:ext cx="8507412" cy="4467225"/>
          </a:xfrm>
        </p:spPr>
        <p:txBody>
          <a:bodyPr lIns="91440" tIns="45720" rIns="91440" bIns="45720"/>
          <a:lstStyle/>
          <a:p>
            <a:pPr algn="just" eaLnBrk="1" hangingPunct="1">
              <a:lnSpc>
                <a:spcPct val="90000"/>
              </a:lnSpc>
            </a:pPr>
            <a:r>
              <a:rPr lang="es-ES" altLang="es-ES" sz="2400" dirty="0">
                <a:latin typeface="Arial" panose="020B0604020202020204" pitchFamily="34" charset="0"/>
                <a:cs typeface="Arial" panose="020B0604020202020204" pitchFamily="34" charset="0"/>
              </a:rPr>
              <a:t>Permiten el fácil intercambio de tráfico entre </a:t>
            </a:r>
            <a:r>
              <a:rPr lang="es-ES" altLang="es-ES" sz="2400" dirty="0" err="1">
                <a:latin typeface="Arial" panose="020B0604020202020204" pitchFamily="34" charset="0"/>
                <a:cs typeface="Arial" panose="020B0604020202020204" pitchFamily="34" charset="0"/>
              </a:rPr>
              <a:t>ISPs</a:t>
            </a:r>
            <a:r>
              <a:rPr lang="es-ES" altLang="es-ES" sz="2400" dirty="0">
                <a:latin typeface="Arial" panose="020B0604020202020204" pitchFamily="34" charset="0"/>
                <a:cs typeface="Arial" panose="020B0604020202020204" pitchFamily="34" charset="0"/>
              </a:rPr>
              <a:t>.</a:t>
            </a:r>
          </a:p>
          <a:p>
            <a:pPr algn="just" eaLnBrk="1" hangingPunct="1">
              <a:lnSpc>
                <a:spcPct val="90000"/>
              </a:lnSpc>
            </a:pPr>
            <a:r>
              <a:rPr lang="es-ES" altLang="es-ES" sz="2400" dirty="0">
                <a:latin typeface="Arial" panose="020B0604020202020204" pitchFamily="34" charset="0"/>
                <a:cs typeface="Arial" panose="020B0604020202020204" pitchFamily="34" charset="0"/>
              </a:rPr>
              <a:t>También se llaman IX </a:t>
            </a:r>
            <a:r>
              <a:rPr lang="es-ES" altLang="es-ES" sz="2400" dirty="0" err="1">
                <a:latin typeface="Arial" panose="020B0604020202020204" pitchFamily="34" charset="0"/>
                <a:cs typeface="Arial" panose="020B0604020202020204" pitchFamily="34" charset="0"/>
              </a:rPr>
              <a:t>ó</a:t>
            </a:r>
            <a:r>
              <a:rPr lang="es-ES" altLang="es-ES" sz="2400" dirty="0">
                <a:latin typeface="Arial" panose="020B0604020202020204" pitchFamily="34" charset="0"/>
                <a:cs typeface="Arial" panose="020B0604020202020204" pitchFamily="34" charset="0"/>
              </a:rPr>
              <a:t> IXP (Internet Exchange Point) </a:t>
            </a:r>
            <a:r>
              <a:rPr lang="es-ES" altLang="es-ES" sz="2400" dirty="0" err="1">
                <a:latin typeface="Arial" panose="020B0604020202020204" pitchFamily="34" charset="0"/>
                <a:cs typeface="Arial" panose="020B0604020202020204" pitchFamily="34" charset="0"/>
              </a:rPr>
              <a:t>ó</a:t>
            </a:r>
            <a:r>
              <a:rPr lang="es-ES" altLang="es-ES" sz="2400" dirty="0">
                <a:latin typeface="Arial" panose="020B0604020202020204" pitchFamily="34" charset="0"/>
                <a:cs typeface="Arial" panose="020B0604020202020204" pitchFamily="34" charset="0"/>
              </a:rPr>
              <a:t> CIX (</a:t>
            </a:r>
            <a:r>
              <a:rPr lang="es-ES" altLang="es-ES" sz="2400" dirty="0" err="1">
                <a:latin typeface="Arial" panose="020B0604020202020204" pitchFamily="34" charset="0"/>
                <a:cs typeface="Arial" panose="020B0604020202020204" pitchFamily="34" charset="0"/>
              </a:rPr>
              <a:t>Commercial</a:t>
            </a:r>
            <a:r>
              <a:rPr lang="es-ES" altLang="es-ES" sz="2400" dirty="0">
                <a:latin typeface="Arial" panose="020B0604020202020204" pitchFamily="34" charset="0"/>
                <a:cs typeface="Arial" panose="020B0604020202020204" pitchFamily="34" charset="0"/>
              </a:rPr>
              <a:t> Internet Exchange)</a:t>
            </a:r>
          </a:p>
          <a:p>
            <a:pPr algn="just" eaLnBrk="1" hangingPunct="1">
              <a:lnSpc>
                <a:spcPct val="90000"/>
              </a:lnSpc>
            </a:pPr>
            <a:r>
              <a:rPr lang="es-ES" altLang="es-ES" sz="2400" dirty="0">
                <a:latin typeface="Arial" panose="020B0604020202020204" pitchFamily="34" charset="0"/>
                <a:cs typeface="Arial" panose="020B0604020202020204" pitchFamily="34" charset="0"/>
              </a:rPr>
              <a:t>El hecho de que dos </a:t>
            </a:r>
            <a:r>
              <a:rPr lang="es-ES" altLang="es-ES" sz="2400" dirty="0" err="1">
                <a:latin typeface="Arial" panose="020B0604020202020204" pitchFamily="34" charset="0"/>
                <a:cs typeface="Arial" panose="020B0604020202020204" pitchFamily="34" charset="0"/>
              </a:rPr>
              <a:t>ISPs</a:t>
            </a:r>
            <a:r>
              <a:rPr lang="es-ES" altLang="es-ES" sz="2400" dirty="0">
                <a:latin typeface="Arial" panose="020B0604020202020204" pitchFamily="34" charset="0"/>
                <a:cs typeface="Arial" panose="020B0604020202020204" pitchFamily="34" charset="0"/>
              </a:rPr>
              <a:t> estén conectados al mismo CIX no implica necesariamente que todos los </a:t>
            </a:r>
            <a:r>
              <a:rPr lang="es-ES" altLang="es-ES" sz="2400" dirty="0" err="1">
                <a:latin typeface="Arial" panose="020B0604020202020204" pitchFamily="34" charset="0"/>
                <a:cs typeface="Arial" panose="020B0604020202020204" pitchFamily="34" charset="0"/>
              </a:rPr>
              <a:t>ISPs</a:t>
            </a:r>
            <a:r>
              <a:rPr lang="es-ES" altLang="es-ES" sz="2400" dirty="0">
                <a:latin typeface="Arial" panose="020B0604020202020204" pitchFamily="34" charset="0"/>
                <a:cs typeface="Arial" panose="020B0604020202020204" pitchFamily="34" charset="0"/>
              </a:rPr>
              <a:t> a él conectados intercambien tráfico. </a:t>
            </a:r>
          </a:p>
          <a:p>
            <a:pPr lvl="1" algn="just" eaLnBrk="1" hangingPunct="1">
              <a:lnSpc>
                <a:spcPct val="90000"/>
              </a:lnSpc>
            </a:pPr>
            <a:r>
              <a:rPr lang="es-ES" altLang="es-ES" sz="2000" dirty="0">
                <a:latin typeface="Arial" panose="020B0604020202020204" pitchFamily="34" charset="0"/>
                <a:cs typeface="Arial" panose="020B0604020202020204" pitchFamily="34" charset="0"/>
              </a:rPr>
              <a:t>Para ello es necesario que además haya acuerdo entre los </a:t>
            </a:r>
            <a:r>
              <a:rPr lang="es-ES" altLang="es-ES" sz="2000" dirty="0" err="1">
                <a:latin typeface="Arial" panose="020B0604020202020204" pitchFamily="34" charset="0"/>
                <a:cs typeface="Arial" panose="020B0604020202020204" pitchFamily="34" charset="0"/>
              </a:rPr>
              <a:t>ISPs</a:t>
            </a:r>
            <a:endParaRPr lang="es-ES" alt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46925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3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eaLnBrk="1" hangingPunct="1">
              <a:defRPr/>
            </a:pPr>
            <a:fld id="{F2BCFACA-0BA5-42A2-B555-07245B698264}" type="slidenum">
              <a:rPr lang="es-ES" sz="1400">
                <a:latin typeface="+mn-lt"/>
              </a:rPr>
              <a:pPr algn="r" eaLnBrk="1" hangingPunct="1">
                <a:defRPr/>
              </a:pPr>
              <a:t>16</a:t>
            </a:fld>
            <a:endParaRPr lang="es-ES" sz="1400">
              <a:latin typeface="+mn-lt"/>
            </a:endParaRPr>
          </a:p>
        </p:txBody>
      </p:sp>
      <p:sp>
        <p:nvSpPr>
          <p:cNvPr id="164867" name="Text Box 2"/>
          <p:cNvSpPr txBox="1">
            <a:spLocks noChangeArrowheads="1"/>
          </p:cNvSpPr>
          <p:nvPr/>
        </p:nvSpPr>
        <p:spPr bwMode="auto">
          <a:xfrm>
            <a:off x="1043608" y="833438"/>
            <a:ext cx="7776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3600">
                <a:gradFill flip="none" rotWithShape="1">
                  <a:gsLst>
                    <a:gs pos="16000">
                      <a:schemeClr val="tx2"/>
                    </a:gs>
                    <a:gs pos="100000">
                      <a:srgbClr val="28A7DF"/>
                    </a:gs>
                  </a:gsLst>
                  <a:lin ang="1800000" scaled="0"/>
                  <a:tileRect/>
                </a:gradFill>
                <a:latin typeface="Arial"/>
                <a:ea typeface="+mj-ea"/>
                <a:cs typeface="Arial"/>
              </a:defRPr>
            </a:lvl1pPr>
            <a:lvl2pPr algn="ctr">
              <a:defRPr sz="4400">
                <a:solidFill>
                  <a:schemeClr val="tx2"/>
                </a:solidFill>
              </a:defRPr>
            </a:lvl2pPr>
            <a:lvl3pPr algn="ctr">
              <a:defRPr sz="4400">
                <a:solidFill>
                  <a:schemeClr val="tx2"/>
                </a:solidFill>
              </a:defRPr>
            </a:lvl3pPr>
            <a:lvl4pPr algn="ctr">
              <a:defRPr sz="4400">
                <a:solidFill>
                  <a:schemeClr val="tx2"/>
                </a:solidFill>
              </a:defRPr>
            </a:lvl4pPr>
            <a:lvl5pPr algn="ctr">
              <a:defRPr sz="4400">
                <a:solidFill>
                  <a:schemeClr val="tx2"/>
                </a:solidFill>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es-ES" altLang="es-ES" dirty="0"/>
              <a:t>Puntos neutros de interconexión en España</a:t>
            </a:r>
          </a:p>
        </p:txBody>
      </p:sp>
      <p:graphicFrame>
        <p:nvGraphicFramePr>
          <p:cNvPr id="1422339" name="Group 3"/>
          <p:cNvGraphicFramePr>
            <a:graphicFrameLocks noGrp="1"/>
          </p:cNvGraphicFramePr>
          <p:nvPr>
            <p:extLst>
              <p:ext uri="{D42A27DB-BD31-4B8C-83A1-F6EECF244321}">
                <p14:modId xmlns:p14="http://schemas.microsoft.com/office/powerpoint/2010/main" val="233579233"/>
              </p:ext>
            </p:extLst>
          </p:nvPr>
        </p:nvGraphicFramePr>
        <p:xfrm>
          <a:off x="1043608" y="1844824"/>
          <a:ext cx="7272162" cy="2889885"/>
        </p:xfrm>
        <a:graphic>
          <a:graphicData uri="http://schemas.openxmlformats.org/drawingml/2006/table">
            <a:tbl>
              <a:tblPr/>
              <a:tblGrid>
                <a:gridCol w="1348123">
                  <a:extLst>
                    <a:ext uri="{9D8B030D-6E8A-4147-A177-3AD203B41FA5}">
                      <a16:colId xmlns:a16="http://schemas.microsoft.com/office/drawing/2014/main" val="20000"/>
                    </a:ext>
                  </a:extLst>
                </a:gridCol>
                <a:gridCol w="1702487">
                  <a:extLst>
                    <a:ext uri="{9D8B030D-6E8A-4147-A177-3AD203B41FA5}">
                      <a16:colId xmlns:a16="http://schemas.microsoft.com/office/drawing/2014/main" val="20001"/>
                    </a:ext>
                  </a:extLst>
                </a:gridCol>
                <a:gridCol w="1409752">
                  <a:extLst>
                    <a:ext uri="{9D8B030D-6E8A-4147-A177-3AD203B41FA5}">
                      <a16:colId xmlns:a16="http://schemas.microsoft.com/office/drawing/2014/main" val="20002"/>
                    </a:ext>
                  </a:extLst>
                </a:gridCol>
                <a:gridCol w="2811800">
                  <a:extLst>
                    <a:ext uri="{9D8B030D-6E8A-4147-A177-3AD203B41FA5}">
                      <a16:colId xmlns:a16="http://schemas.microsoft.com/office/drawing/2014/main" val="20003"/>
                    </a:ext>
                  </a:extLst>
                </a:gridCol>
              </a:tblGrid>
              <a:tr h="317500">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1" i="0" u="none" strike="noStrike" cap="none" normalizeH="0" baseline="0" dirty="0">
                          <a:ln>
                            <a:noFill/>
                          </a:ln>
                          <a:solidFill>
                            <a:schemeClr val="tx1"/>
                          </a:solidFill>
                          <a:effectLst/>
                          <a:latin typeface="Arial" charset="0"/>
                        </a:rPr>
                        <a:t>Nombre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1" i="0" u="none" strike="noStrike" cap="none" normalizeH="0" baseline="0">
                          <a:ln>
                            <a:noFill/>
                          </a:ln>
                          <a:solidFill>
                            <a:schemeClr val="tx1"/>
                          </a:solidFill>
                          <a:effectLst/>
                          <a:latin typeface="Arial" charset="0"/>
                        </a:rPr>
                        <a:t>Ubicación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1" i="0" u="none" strike="noStrike" cap="none" normalizeH="0" baseline="0">
                          <a:ln>
                            <a:noFill/>
                          </a:ln>
                          <a:solidFill>
                            <a:schemeClr val="tx1"/>
                          </a:solidFill>
                          <a:effectLst/>
                          <a:latin typeface="Arial" charset="0"/>
                        </a:rPr>
                        <a:t>Creación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1" i="0" u="none" strike="noStrike" cap="none" normalizeH="0" baseline="0">
                          <a:ln>
                            <a:noFill/>
                          </a:ln>
                          <a:solidFill>
                            <a:schemeClr val="tx1"/>
                          </a:solidFill>
                          <a:effectLst/>
                          <a:latin typeface="Arial" charset="0"/>
                        </a:rPr>
                        <a:t>URL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Espanix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Madrid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2/1997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hlinkClick r:id="rId3"/>
                        </a:rPr>
                        <a:t>www.espanix.net</a:t>
                      </a:r>
                      <a:endParaRPr kumimoji="0" lang="es-ES" altLang="es-E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Catnix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Barcelona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6/1999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hlinkClick r:id="rId4"/>
                        </a:rPr>
                        <a:t>www.catnix.net</a:t>
                      </a:r>
                      <a:endParaRPr kumimoji="0" lang="es-ES" altLang="es-E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5325">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Galnix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Santiago de</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Compostela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7/2002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hlinkClick r:id="rId5"/>
                        </a:rPr>
                        <a:t>www.galnix.net</a:t>
                      </a:r>
                      <a:endParaRPr kumimoji="0" lang="es-ES" altLang="es-E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NAP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Madrid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9/2002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hlinkClick r:id="rId6"/>
                        </a:rPr>
                        <a:t>www.napmadrid.com</a:t>
                      </a:r>
                      <a:r>
                        <a:rPr kumimoji="0" lang="es-ES" altLang="es-E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Mad-IX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Madrid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3/2003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hlinkClick r:id="rId7"/>
                        </a:rPr>
                        <a:t>www.mad-ix.net</a:t>
                      </a:r>
                      <a:endParaRPr kumimoji="0" lang="es-ES" altLang="es-E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7500">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Euskonix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Bilbao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a:ln>
                            <a:noFill/>
                          </a:ln>
                          <a:solidFill>
                            <a:schemeClr val="tx1"/>
                          </a:solidFill>
                          <a:effectLst/>
                          <a:latin typeface="Arial" charset="0"/>
                        </a:rPr>
                        <a:t>6/2003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s-ES" altLang="es-ES" sz="1800" b="0" i="0" u="none" strike="noStrike" cap="none" normalizeH="0" baseline="0" dirty="0">
                          <a:ln>
                            <a:noFill/>
                          </a:ln>
                          <a:solidFill>
                            <a:schemeClr val="tx1"/>
                          </a:solidFill>
                          <a:effectLst/>
                          <a:latin typeface="Arial" charset="0"/>
                          <a:hlinkClick r:id="rId8"/>
                        </a:rPr>
                        <a:t>www.euskonix.com</a:t>
                      </a:r>
                      <a:r>
                        <a:rPr kumimoji="0" lang="es-ES" altLang="es-E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449092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1EA89789-B35E-4A46-BFE9-B32BBE00F39A}" type="slidenum">
              <a:rPr lang="es-ES" altLang="es-ES" sz="1400"/>
              <a:pPr algn="r"/>
              <a:t>17</a:t>
            </a:fld>
            <a:endParaRPr lang="es-ES" altLang="es-ES" sz="1400"/>
          </a:p>
        </p:txBody>
      </p:sp>
      <p:sp>
        <p:nvSpPr>
          <p:cNvPr id="18435"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8437" name="Rectangle 6"/>
          <p:cNvSpPr>
            <a:spLocks noChangeArrowheads="1"/>
          </p:cNvSpPr>
          <p:nvPr/>
        </p:nvSpPr>
        <p:spPr bwMode="auto">
          <a:xfrm>
            <a:off x="286991" y="476672"/>
            <a:ext cx="849694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r>
              <a:rPr lang="es-ES_tradnl" altLang="es-ES" sz="3600" dirty="0">
                <a:gradFill flip="none" rotWithShape="1">
                  <a:gsLst>
                    <a:gs pos="16000">
                      <a:schemeClr val="tx2"/>
                    </a:gs>
                    <a:gs pos="100000">
                      <a:srgbClr val="28A7DF"/>
                    </a:gs>
                  </a:gsLst>
                  <a:lin ang="1800000" scaled="0"/>
                  <a:tileRect/>
                </a:gradFill>
                <a:latin typeface="Arial"/>
                <a:ea typeface="+mj-ea"/>
                <a:cs typeface="Arial"/>
              </a:rPr>
              <a:t>Posibles formas de enviar la información</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sp>
        <p:nvSpPr>
          <p:cNvPr id="18438" name="Rectangle 7"/>
          <p:cNvSpPr>
            <a:spLocks noChangeArrowheads="1"/>
          </p:cNvSpPr>
          <p:nvPr/>
        </p:nvSpPr>
        <p:spPr bwMode="auto">
          <a:xfrm>
            <a:off x="609600" y="1447800"/>
            <a:ext cx="784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buSzPct val="100000"/>
              <a:buFontTx/>
              <a:buChar char="•"/>
            </a:pPr>
            <a:r>
              <a:rPr lang="es-ES_tradnl" altLang="es-ES" sz="2000" dirty="0">
                <a:latin typeface="Arial" panose="020B0604020202020204" pitchFamily="34" charset="0"/>
                <a:cs typeface="Arial" panose="020B0604020202020204" pitchFamily="34" charset="0"/>
              </a:rPr>
              <a:t>Según el número de destinatarios el envío de un paquete puede ser:</a:t>
            </a:r>
          </a:p>
          <a:p>
            <a:pPr lvl="1" algn="just">
              <a:spcBef>
                <a:spcPct val="20000"/>
              </a:spcBef>
              <a:buSzPct val="100000"/>
              <a:buFontTx/>
              <a:buChar char="–"/>
            </a:pPr>
            <a:r>
              <a:rPr lang="es-ES_tradnl" altLang="es-ES" sz="1800" b="1" dirty="0" err="1">
                <a:latin typeface="Arial" panose="020B0604020202020204" pitchFamily="34" charset="0"/>
                <a:cs typeface="Arial" panose="020B0604020202020204" pitchFamily="34" charset="0"/>
              </a:rPr>
              <a:t>Unicast</a:t>
            </a:r>
            <a:r>
              <a:rPr lang="es-ES_tradnl" altLang="es-ES" sz="1800" dirty="0">
                <a:latin typeface="Arial" panose="020B0604020202020204" pitchFamily="34" charset="0"/>
                <a:cs typeface="Arial" panose="020B0604020202020204" pitchFamily="34" charset="0"/>
              </a:rPr>
              <a:t>: si se envía a un destinatario concreto.</a:t>
            </a:r>
          </a:p>
          <a:p>
            <a:pPr lvl="1" algn="just">
              <a:spcBef>
                <a:spcPct val="20000"/>
              </a:spcBef>
              <a:buSzPct val="100000"/>
              <a:buFontTx/>
              <a:buChar char="–"/>
            </a:pPr>
            <a:r>
              <a:rPr lang="es-ES_tradnl" altLang="es-ES" sz="1800" b="1" dirty="0" err="1">
                <a:latin typeface="Arial" panose="020B0604020202020204" pitchFamily="34" charset="0"/>
                <a:cs typeface="Arial" panose="020B0604020202020204" pitchFamily="34" charset="0"/>
              </a:rPr>
              <a:t>Broadcast</a:t>
            </a:r>
            <a:r>
              <a:rPr lang="es-ES_tradnl" altLang="es-ES" sz="1800" dirty="0">
                <a:latin typeface="Arial" panose="020B0604020202020204" pitchFamily="34" charset="0"/>
                <a:cs typeface="Arial" panose="020B0604020202020204" pitchFamily="34" charset="0"/>
              </a:rPr>
              <a:t>: si se envía a todos los destinatarios posibles en la red. Ejemplo: para anunciar nuevos servicios en la red.</a:t>
            </a:r>
          </a:p>
          <a:p>
            <a:pPr lvl="1" algn="just">
              <a:spcBef>
                <a:spcPct val="20000"/>
              </a:spcBef>
              <a:buSzPct val="100000"/>
              <a:buFontTx/>
              <a:buChar char="–"/>
            </a:pPr>
            <a:r>
              <a:rPr lang="es-ES_tradnl" altLang="es-ES" sz="1800" b="1" dirty="0" err="1">
                <a:latin typeface="Arial" panose="020B0604020202020204" pitchFamily="34" charset="0"/>
                <a:cs typeface="Arial" panose="020B0604020202020204" pitchFamily="34" charset="0"/>
              </a:rPr>
              <a:t>Multicast</a:t>
            </a:r>
            <a:r>
              <a:rPr lang="es-ES_tradnl" altLang="es-ES" sz="1800" dirty="0">
                <a:latin typeface="Arial" panose="020B0604020202020204" pitchFamily="34" charset="0"/>
                <a:cs typeface="Arial" panose="020B0604020202020204" pitchFamily="34" charset="0"/>
              </a:rPr>
              <a:t>: si se envía a un grupo selecto de destinatarios de entre todos los que hay en la red. </a:t>
            </a:r>
          </a:p>
          <a:p>
            <a:pPr lvl="2" algn="just">
              <a:spcBef>
                <a:spcPct val="20000"/>
              </a:spcBef>
              <a:buSzPct val="100000"/>
              <a:buFontTx/>
              <a:buChar char="–"/>
            </a:pPr>
            <a:r>
              <a:rPr lang="es-ES_tradnl" altLang="es-ES" sz="1800" dirty="0">
                <a:latin typeface="Arial" panose="020B0604020202020204" pitchFamily="34" charset="0"/>
                <a:cs typeface="Arial" panose="020B0604020202020204" pitchFamily="34" charset="0"/>
              </a:rPr>
              <a:t>Ejemplos: emisión de videoconferencia, envío de información de enrutamiento dinámico entre </a:t>
            </a:r>
            <a:r>
              <a:rPr lang="es-ES_tradnl" altLang="es-ES" sz="1800" dirty="0" err="1">
                <a:latin typeface="Arial" panose="020B0604020202020204" pitchFamily="34" charset="0"/>
                <a:cs typeface="Arial" panose="020B0604020202020204" pitchFamily="34" charset="0"/>
              </a:rPr>
              <a:t>routers</a:t>
            </a:r>
            <a:r>
              <a:rPr lang="es-ES_tradnl" altLang="es-ES" sz="1800" dirty="0">
                <a:latin typeface="Arial" panose="020B0604020202020204" pitchFamily="34" charset="0"/>
                <a:cs typeface="Arial" panose="020B0604020202020204" pitchFamily="34" charset="0"/>
              </a:rPr>
              <a:t> que implementan el mismo protocolo de enrutamiento.</a:t>
            </a:r>
          </a:p>
          <a:p>
            <a:pPr lvl="1" algn="just">
              <a:spcBef>
                <a:spcPct val="20000"/>
              </a:spcBef>
              <a:buSzPct val="100000"/>
              <a:buFontTx/>
              <a:buChar char="–"/>
            </a:pPr>
            <a:r>
              <a:rPr lang="es-ES_tradnl" altLang="es-ES" sz="1800" b="1" dirty="0" err="1">
                <a:latin typeface="Arial" panose="020B0604020202020204" pitchFamily="34" charset="0"/>
                <a:cs typeface="Arial" panose="020B0604020202020204" pitchFamily="34" charset="0"/>
              </a:rPr>
              <a:t>Anycast</a:t>
            </a:r>
            <a:r>
              <a:rPr lang="es-ES_tradnl" altLang="es-ES" sz="1800" dirty="0">
                <a:latin typeface="Arial" panose="020B0604020202020204" pitchFamily="34" charset="0"/>
                <a:cs typeface="Arial" panose="020B0604020202020204" pitchFamily="34" charset="0"/>
              </a:rPr>
              <a:t>: si se envía a uno cualquiera de un conjunto de destinatarios posibles. </a:t>
            </a:r>
          </a:p>
          <a:p>
            <a:pPr lvl="2" algn="just">
              <a:spcBef>
                <a:spcPct val="20000"/>
              </a:spcBef>
              <a:buSzPct val="100000"/>
              <a:buFontTx/>
              <a:buChar char="–"/>
            </a:pPr>
            <a:r>
              <a:rPr lang="es-ES_tradnl" altLang="es-ES" sz="1800" dirty="0">
                <a:latin typeface="Arial" panose="020B0604020202020204" pitchFamily="34" charset="0"/>
                <a:cs typeface="Arial" panose="020B0604020202020204" pitchFamily="34" charset="0"/>
              </a:rPr>
              <a:t>Ejemplo: servicio de alta disponibilidad ofrecido por varios servidores DNS simultáneamente; el cliente solicita una determinada información y espera recibir respuesta de uno cualquiera de ellos.</a:t>
            </a:r>
            <a:endParaRPr lang="es-ES" altLang="es-E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637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4207E06-AE89-4AB9-B169-1C8BB254AE3C}" type="slidenum">
              <a:rPr lang="es-ES" altLang="es-ES" sz="1400"/>
              <a:pPr algn="r"/>
              <a:t>18</a:t>
            </a:fld>
            <a:endParaRPr lang="es-ES" altLang="es-ES" sz="1400"/>
          </a:p>
        </p:txBody>
      </p:sp>
      <p:sp>
        <p:nvSpPr>
          <p:cNvPr id="19459"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9460"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9461" name="Rectangle 6"/>
          <p:cNvSpPr>
            <a:spLocks noChangeArrowheads="1"/>
          </p:cNvSpPr>
          <p:nvPr/>
        </p:nvSpPr>
        <p:spPr bwMode="auto">
          <a:xfrm>
            <a:off x="685800" y="40466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r>
              <a:rPr lang="es-ES" altLang="es-ES" sz="3600" dirty="0" err="1">
                <a:gradFill flip="none" rotWithShape="1">
                  <a:gsLst>
                    <a:gs pos="16000">
                      <a:schemeClr val="tx2"/>
                    </a:gs>
                    <a:gs pos="100000">
                      <a:srgbClr val="28A7DF"/>
                    </a:gs>
                  </a:gsLst>
                  <a:lin ang="1800000" scaled="0"/>
                  <a:tileRect/>
                </a:gradFill>
                <a:latin typeface="Arial"/>
                <a:ea typeface="+mj-ea"/>
                <a:cs typeface="Arial"/>
              </a:rPr>
              <a:t>Internetworking</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sp>
        <p:nvSpPr>
          <p:cNvPr id="19462" name="Rectangle 7"/>
          <p:cNvSpPr>
            <a:spLocks noChangeArrowheads="1"/>
          </p:cNvSpPr>
          <p:nvPr/>
        </p:nvSpPr>
        <p:spPr bwMode="auto">
          <a:xfrm>
            <a:off x="609600" y="1196752"/>
            <a:ext cx="8138864" cy="489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buSzPct val="100000"/>
              <a:buFontTx/>
              <a:buChar char="•"/>
            </a:pPr>
            <a:r>
              <a:rPr lang="es-ES" altLang="es-ES" dirty="0">
                <a:latin typeface="Arial" panose="020B0604020202020204" pitchFamily="34" charset="0"/>
                <a:cs typeface="Arial" panose="020B0604020202020204" pitchFamily="34" charset="0"/>
              </a:rPr>
              <a:t>Se denomina así a la interconexión de redes diferentes</a:t>
            </a:r>
          </a:p>
          <a:p>
            <a:pPr algn="just">
              <a:spcBef>
                <a:spcPct val="20000"/>
              </a:spcBef>
              <a:buSzPct val="100000"/>
              <a:buFontTx/>
              <a:buChar char="•"/>
            </a:pPr>
            <a:r>
              <a:rPr lang="es-ES" altLang="es-ES" dirty="0">
                <a:latin typeface="Arial" panose="020B0604020202020204" pitchFamily="34" charset="0"/>
                <a:cs typeface="Arial" panose="020B0604020202020204" pitchFamily="34" charset="0"/>
              </a:rPr>
              <a:t>Las redes pueden diferir en tecnología (p. ej. Ethernet-</a:t>
            </a:r>
            <a:r>
              <a:rPr lang="es-ES" altLang="es-ES" dirty="0" err="1">
                <a:latin typeface="Arial" panose="020B0604020202020204" pitchFamily="34" charset="0"/>
                <a:cs typeface="Arial" panose="020B0604020202020204" pitchFamily="34" charset="0"/>
              </a:rPr>
              <a:t>Token</a:t>
            </a:r>
            <a:r>
              <a:rPr lang="es-ES" altLang="es-ES" dirty="0">
                <a:latin typeface="Arial" panose="020B0604020202020204" pitchFamily="34" charset="0"/>
                <a:cs typeface="Arial" panose="020B0604020202020204" pitchFamily="34" charset="0"/>
              </a:rPr>
              <a:t> Ring) o en tipo (p. ej. LAN-WAN).</a:t>
            </a:r>
          </a:p>
          <a:p>
            <a:pPr algn="just">
              <a:spcBef>
                <a:spcPct val="20000"/>
              </a:spcBef>
              <a:buSzPct val="100000"/>
              <a:buFontTx/>
              <a:buChar char="•"/>
            </a:pPr>
            <a:r>
              <a:rPr lang="es-ES" altLang="es-ES" dirty="0">
                <a:latin typeface="Arial" panose="020B0604020202020204" pitchFamily="34" charset="0"/>
                <a:cs typeface="Arial" panose="020B0604020202020204" pitchFamily="34" charset="0"/>
              </a:rPr>
              <a:t>También pueden diferir en el protocolo utilizado, p. ej. DECNET y TCP/IP.</a:t>
            </a:r>
          </a:p>
          <a:p>
            <a:pPr algn="just">
              <a:spcBef>
                <a:spcPct val="20000"/>
              </a:spcBef>
              <a:buSzPct val="100000"/>
              <a:buFontTx/>
              <a:buChar char="•"/>
            </a:pPr>
            <a:r>
              <a:rPr lang="es-ES" altLang="es-ES" dirty="0">
                <a:latin typeface="Arial" panose="020B0604020202020204" pitchFamily="34" charset="0"/>
                <a:cs typeface="Arial" panose="020B0604020202020204" pitchFamily="34" charset="0"/>
              </a:rPr>
              <a:t>Los dispositivos que permiten la interconexión de redes diversas son:</a:t>
            </a:r>
            <a:endParaRPr lang="es-ES_tradnl" altLang="es-ES" dirty="0">
              <a:latin typeface="Arial" panose="020B0604020202020204" pitchFamily="34" charset="0"/>
              <a:cs typeface="Arial" panose="020B0604020202020204" pitchFamily="34" charset="0"/>
            </a:endParaRPr>
          </a:p>
          <a:p>
            <a:pPr lvl="1" algn="just">
              <a:spcBef>
                <a:spcPct val="20000"/>
              </a:spcBef>
              <a:buSzPct val="100000"/>
              <a:buFontTx/>
              <a:buChar char="–"/>
            </a:pPr>
            <a:r>
              <a:rPr lang="es-ES_tradnl" altLang="es-ES" sz="2000" dirty="0">
                <a:latin typeface="Arial" panose="020B0604020202020204" pitchFamily="34" charset="0"/>
                <a:cs typeface="Arial" panose="020B0604020202020204" pitchFamily="34" charset="0"/>
              </a:rPr>
              <a:t>Repetidores y amplificadores</a:t>
            </a:r>
            <a:endParaRPr lang="es-ES" altLang="es-ES" sz="2000" dirty="0">
              <a:latin typeface="Arial" panose="020B0604020202020204" pitchFamily="34" charset="0"/>
              <a:cs typeface="Arial" panose="020B0604020202020204" pitchFamily="34" charset="0"/>
            </a:endParaRPr>
          </a:p>
          <a:p>
            <a:pPr lvl="1" algn="just">
              <a:spcBef>
                <a:spcPct val="20000"/>
              </a:spcBef>
              <a:buSzPct val="100000"/>
              <a:buFontTx/>
              <a:buChar char="–"/>
            </a:pPr>
            <a:r>
              <a:rPr lang="es-ES" altLang="es-ES" sz="2000" dirty="0">
                <a:latin typeface="Arial" panose="020B0604020202020204" pitchFamily="34" charset="0"/>
                <a:cs typeface="Arial" panose="020B0604020202020204" pitchFamily="34" charset="0"/>
              </a:rPr>
              <a:t>Puentes (Bridges)</a:t>
            </a:r>
          </a:p>
          <a:p>
            <a:pPr lvl="1" algn="just">
              <a:spcBef>
                <a:spcPct val="20000"/>
              </a:spcBef>
              <a:buSzPct val="100000"/>
              <a:buFontTx/>
              <a:buChar char="–"/>
            </a:pPr>
            <a:r>
              <a:rPr lang="es-ES" altLang="es-ES" sz="2000" dirty="0" err="1">
                <a:latin typeface="Arial" panose="020B0604020202020204" pitchFamily="34" charset="0"/>
                <a:cs typeface="Arial" panose="020B0604020202020204" pitchFamily="34" charset="0"/>
              </a:rPr>
              <a:t>Routers</a:t>
            </a:r>
            <a:r>
              <a:rPr lang="es-ES_tradnl" altLang="es-ES" sz="2000" dirty="0">
                <a:latin typeface="Arial" panose="020B0604020202020204" pitchFamily="34" charset="0"/>
                <a:cs typeface="Arial" panose="020B0604020202020204" pitchFamily="34" charset="0"/>
              </a:rPr>
              <a:t> y</a:t>
            </a:r>
            <a:r>
              <a:rPr lang="es-ES" altLang="es-ES" sz="2000" dirty="0">
                <a:latin typeface="Arial" panose="020B0604020202020204" pitchFamily="34" charset="0"/>
                <a:cs typeface="Arial" panose="020B0604020202020204" pitchFamily="34" charset="0"/>
              </a:rPr>
              <a:t> Conmutadores (</a:t>
            </a:r>
            <a:r>
              <a:rPr lang="es-ES" altLang="es-ES" sz="2000" dirty="0" err="1">
                <a:latin typeface="Arial" panose="020B0604020202020204" pitchFamily="34" charset="0"/>
                <a:cs typeface="Arial" panose="020B0604020202020204" pitchFamily="34" charset="0"/>
              </a:rPr>
              <a:t>Switches</a:t>
            </a:r>
            <a:r>
              <a:rPr lang="es-ES" altLang="es-ES" sz="2000" dirty="0">
                <a:latin typeface="Arial" panose="020B0604020202020204" pitchFamily="34" charset="0"/>
                <a:cs typeface="Arial" panose="020B0604020202020204" pitchFamily="34" charset="0"/>
              </a:rPr>
              <a:t>)</a:t>
            </a:r>
          </a:p>
          <a:p>
            <a:pPr lvl="1" algn="just">
              <a:spcBef>
                <a:spcPct val="20000"/>
              </a:spcBef>
              <a:buSzPct val="100000"/>
              <a:buFontTx/>
              <a:buChar char="–"/>
            </a:pPr>
            <a:r>
              <a:rPr lang="es-ES" altLang="es-ES" sz="2000" dirty="0">
                <a:latin typeface="Arial" panose="020B0604020202020204" pitchFamily="34" charset="0"/>
                <a:cs typeface="Arial" panose="020B0604020202020204" pitchFamily="34" charset="0"/>
              </a:rPr>
              <a:t>Pasarelas </a:t>
            </a:r>
            <a:r>
              <a:rPr lang="es-ES_tradnl" altLang="es-ES" sz="2000" dirty="0">
                <a:latin typeface="Arial" panose="020B0604020202020204" pitchFamily="34" charset="0"/>
                <a:cs typeface="Arial" panose="020B0604020202020204" pitchFamily="34" charset="0"/>
              </a:rPr>
              <a:t>de nivel de transporte o aplicación </a:t>
            </a:r>
            <a:r>
              <a:rPr lang="es-ES" altLang="es-ES" sz="2000" dirty="0">
                <a:latin typeface="Arial" panose="020B0604020202020204" pitchFamily="34" charset="0"/>
                <a:cs typeface="Arial" panose="020B0604020202020204" pitchFamily="34" charset="0"/>
              </a:rPr>
              <a:t>(</a:t>
            </a:r>
            <a:r>
              <a:rPr lang="es-ES" altLang="es-ES" sz="2000" dirty="0" err="1">
                <a:latin typeface="Arial" panose="020B0604020202020204" pitchFamily="34" charset="0"/>
                <a:cs typeface="Arial" panose="020B0604020202020204" pitchFamily="34" charset="0"/>
              </a:rPr>
              <a:t>Gateways</a:t>
            </a:r>
            <a:r>
              <a:rPr lang="es-ES" altLang="es-E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53205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82" name="1 Marcador de número de diapositiva"/>
          <p:cNvSpPr>
            <a:spLocks noGrp="1"/>
          </p:cNvSpPr>
          <p:nvPr>
            <p:ph type="sldNum" sz="quarter" idx="12"/>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C98B362-F944-4FB1-A2CB-07DFFBC3D4D8}" type="slidenum">
              <a:rPr lang="es-ES" altLang="es-ES" sz="1400"/>
              <a:pPr algn="r"/>
              <a:t>19</a:t>
            </a:fld>
            <a:endParaRPr lang="es-ES" altLang="es-ES" sz="1400"/>
          </a:p>
        </p:txBody>
      </p:sp>
      <p:sp>
        <p:nvSpPr>
          <p:cNvPr id="20483" name="Rectangle 4"/>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s-ES_tradnl" altLang="es-ES" sz="3600" dirty="0">
                <a:gradFill flip="none" rotWithShape="1">
                  <a:gsLst>
                    <a:gs pos="16000">
                      <a:schemeClr val="tx2"/>
                    </a:gs>
                    <a:gs pos="100000">
                      <a:srgbClr val="28A7DF"/>
                    </a:gs>
                  </a:gsLst>
                  <a:lin ang="1800000" scaled="0"/>
                  <a:tileRect/>
                </a:gradFill>
                <a:latin typeface="Arial"/>
                <a:ea typeface="+mj-ea"/>
                <a:cs typeface="Arial"/>
              </a:rPr>
              <a:t>Planteamiento del problema</a:t>
            </a:r>
          </a:p>
        </p:txBody>
      </p:sp>
      <p:sp>
        <p:nvSpPr>
          <p:cNvPr id="20484" name="Rectangle 5"/>
          <p:cNvSpPr>
            <a:spLocks noChangeArrowheads="1"/>
          </p:cNvSpPr>
          <p:nvPr/>
        </p:nvSpPr>
        <p:spPr bwMode="auto">
          <a:xfrm>
            <a:off x="684213"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just">
              <a:spcBef>
                <a:spcPct val="20000"/>
              </a:spcBef>
              <a:buSzPct val="100000"/>
              <a:buFontTx/>
              <a:buChar char="•"/>
            </a:pPr>
            <a:r>
              <a:rPr lang="es-ES_tradnl" altLang="es-ES" sz="2400" dirty="0">
                <a:latin typeface="Arial" panose="020B0604020202020204" pitchFamily="34" charset="0"/>
                <a:cs typeface="Arial" panose="020B0604020202020204" pitchFamily="34" charset="0"/>
              </a:rPr>
              <a:t>La interconexión de equipos y redes es un problema técnico de complejidad elevada.</a:t>
            </a:r>
          </a:p>
          <a:p>
            <a:pPr marL="342900" indent="-342900" algn="just">
              <a:spcBef>
                <a:spcPct val="20000"/>
              </a:spcBef>
              <a:buSzPct val="100000"/>
              <a:buFontTx/>
              <a:buChar char="•"/>
            </a:pPr>
            <a:r>
              <a:rPr lang="es-ES_tradnl" altLang="es-ES" sz="2400" dirty="0">
                <a:latin typeface="Arial" panose="020B0604020202020204" pitchFamily="34" charset="0"/>
                <a:cs typeface="Arial" panose="020B0604020202020204" pitchFamily="34" charset="0"/>
              </a:rPr>
              <a:t>Requiere el funcionamiento correcto de equipos (hardware) y programas (software) desarrollados por diferentes equipos humanos.</a:t>
            </a:r>
          </a:p>
          <a:p>
            <a:pPr marL="342900" indent="-342900" algn="just">
              <a:spcBef>
                <a:spcPct val="20000"/>
              </a:spcBef>
              <a:buSzPct val="100000"/>
              <a:buFontTx/>
              <a:buChar char="•"/>
            </a:pPr>
            <a:r>
              <a:rPr lang="es-ES_tradnl" altLang="es-ES" sz="2400" dirty="0">
                <a:latin typeface="Arial" panose="020B0604020202020204" pitchFamily="34" charset="0"/>
                <a:cs typeface="Arial" panose="020B0604020202020204" pitchFamily="34" charset="0"/>
              </a:rPr>
              <a:t>Estos problemas se agravan más aún cuando se interconectan equipos de distintos fabricantes.</a:t>
            </a:r>
          </a:p>
        </p:txBody>
      </p:sp>
    </p:spTree>
    <p:extLst>
      <p:ext uri="{BB962C8B-B14F-4D97-AF65-F5344CB8AC3E}">
        <p14:creationId xmlns:p14="http://schemas.microsoft.com/office/powerpoint/2010/main" val="159489854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8197" name="Rectangle 6"/>
          <p:cNvSpPr>
            <a:spLocks noChangeArrowheads="1"/>
          </p:cNvSpPr>
          <p:nvPr/>
        </p:nvSpPr>
        <p:spPr bwMode="auto">
          <a:xfrm>
            <a:off x="685800" y="371475"/>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3600" dirty="0">
                <a:solidFill>
                  <a:schemeClr val="tx2"/>
                </a:solidFill>
              </a:rPr>
              <a:t>Clasificación</a:t>
            </a:r>
            <a:r>
              <a:rPr lang="es-ES" altLang="es-ES" sz="3600" dirty="0">
                <a:solidFill>
                  <a:schemeClr val="tx2"/>
                </a:solidFill>
              </a:rPr>
              <a:t> de </a:t>
            </a:r>
            <a:r>
              <a:rPr lang="es-ES_tradnl" altLang="es-ES" sz="3600" dirty="0">
                <a:solidFill>
                  <a:schemeClr val="tx2"/>
                </a:solidFill>
              </a:rPr>
              <a:t>las </a:t>
            </a:r>
            <a:r>
              <a:rPr lang="es-ES" altLang="es-ES" sz="3600" dirty="0">
                <a:solidFill>
                  <a:schemeClr val="tx2"/>
                </a:solidFill>
              </a:rPr>
              <a:t>redes: Según tamaño</a:t>
            </a:r>
          </a:p>
        </p:txBody>
      </p:sp>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96975"/>
            <a:ext cx="7399337"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68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325175E6-89A9-4425-9B0A-4D99614A228F}" type="slidenum">
              <a:rPr lang="es-ES" altLang="es-ES" sz="1400"/>
              <a:pPr algn="r"/>
              <a:t>20</a:t>
            </a:fld>
            <a:endParaRPr lang="es-ES" altLang="es-ES" sz="1400"/>
          </a:p>
        </p:txBody>
      </p:sp>
      <p:sp>
        <p:nvSpPr>
          <p:cNvPr id="21507" name="Rectangle 4"/>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s-ES_tradnl" altLang="es-ES" sz="3600" dirty="0">
                <a:gradFill flip="none" rotWithShape="1">
                  <a:gsLst>
                    <a:gs pos="16000">
                      <a:schemeClr val="tx2"/>
                    </a:gs>
                    <a:gs pos="100000">
                      <a:srgbClr val="28A7DF"/>
                    </a:gs>
                  </a:gsLst>
                  <a:lin ang="1800000" scaled="0"/>
                  <a:tileRect/>
                </a:gradFill>
                <a:latin typeface="Arial"/>
                <a:ea typeface="+mj-ea"/>
                <a:cs typeface="Arial"/>
              </a:rPr>
              <a:t>La solución</a:t>
            </a:r>
          </a:p>
        </p:txBody>
      </p:sp>
      <p:sp>
        <p:nvSpPr>
          <p:cNvPr id="21508" name="Rectangle 5"/>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just">
              <a:spcBef>
                <a:spcPct val="20000"/>
              </a:spcBef>
              <a:buSzPct val="100000"/>
              <a:buFontTx/>
              <a:buChar char="•"/>
            </a:pPr>
            <a:r>
              <a:rPr lang="es-ES_tradnl" altLang="es-ES" sz="2400" dirty="0">
                <a:latin typeface="Arial" panose="020B0604020202020204" pitchFamily="34" charset="0"/>
                <a:cs typeface="Arial" panose="020B0604020202020204" pitchFamily="34" charset="0"/>
              </a:rPr>
              <a:t>La mejor forma de resolver un problema complejo es dividirlo en partes.</a:t>
            </a:r>
          </a:p>
          <a:p>
            <a:pPr marL="342900" indent="-342900" algn="just">
              <a:spcBef>
                <a:spcPct val="20000"/>
              </a:spcBef>
              <a:buSzPct val="100000"/>
              <a:buFontTx/>
              <a:buChar char="•"/>
            </a:pPr>
            <a:r>
              <a:rPr lang="es-ES_tradnl" altLang="es-ES" sz="2400" dirty="0">
                <a:latin typeface="Arial" panose="020B0604020202020204" pitchFamily="34" charset="0"/>
                <a:cs typeface="Arial" panose="020B0604020202020204" pitchFamily="34" charset="0"/>
              </a:rPr>
              <a:t>En telemática dichas ‘partes’ se llaman capas y tienen funciones bien definidas.</a:t>
            </a:r>
          </a:p>
          <a:p>
            <a:pPr marL="342900" indent="-342900" algn="just">
              <a:spcBef>
                <a:spcPct val="20000"/>
              </a:spcBef>
              <a:buSzPct val="100000"/>
              <a:buFontTx/>
              <a:buChar char="•"/>
            </a:pPr>
            <a:r>
              <a:rPr lang="es-ES_tradnl" altLang="es-ES" sz="2400" dirty="0">
                <a:latin typeface="Arial" panose="020B0604020202020204" pitchFamily="34" charset="0"/>
                <a:cs typeface="Arial" panose="020B0604020202020204" pitchFamily="34" charset="0"/>
              </a:rPr>
              <a:t>El modelo de capas permite describir el funcionamiento de las redes de forma modular y hacer cambios de manera sencilla. </a:t>
            </a:r>
          </a:p>
          <a:p>
            <a:pPr marL="342900" indent="-342900" algn="just">
              <a:spcBef>
                <a:spcPct val="20000"/>
              </a:spcBef>
              <a:buSzPct val="100000"/>
              <a:buFontTx/>
              <a:buChar char="•"/>
            </a:pPr>
            <a:r>
              <a:rPr lang="es-ES_tradnl" altLang="es-ES" sz="2400" dirty="0">
                <a:latin typeface="Arial" panose="020B0604020202020204" pitchFamily="34" charset="0"/>
                <a:cs typeface="Arial" panose="020B0604020202020204" pitchFamily="34" charset="0"/>
              </a:rPr>
              <a:t>El modelo de capas más conocido es el llamado modelo OSI de ISO (OSI = Open </a:t>
            </a:r>
            <a:r>
              <a:rPr lang="es-ES_tradnl" altLang="es-ES" sz="2400" dirty="0" err="1">
                <a:latin typeface="Arial" panose="020B0604020202020204" pitchFamily="34" charset="0"/>
                <a:cs typeface="Arial" panose="020B0604020202020204" pitchFamily="34" charset="0"/>
              </a:rPr>
              <a:t>Systems</a:t>
            </a:r>
            <a:r>
              <a:rPr lang="es-ES_tradnl" altLang="es-ES" sz="2400" dirty="0">
                <a:latin typeface="Arial" panose="020B0604020202020204" pitchFamily="34" charset="0"/>
                <a:cs typeface="Arial" panose="020B0604020202020204" pitchFamily="34" charset="0"/>
              </a:rPr>
              <a:t> </a:t>
            </a:r>
            <a:r>
              <a:rPr lang="es-ES_tradnl" altLang="es-ES" sz="2400" dirty="0" err="1">
                <a:latin typeface="Arial" panose="020B0604020202020204" pitchFamily="34" charset="0"/>
                <a:cs typeface="Arial" panose="020B0604020202020204" pitchFamily="34" charset="0"/>
              </a:rPr>
              <a:t>Interconnection</a:t>
            </a:r>
            <a:r>
              <a:rPr lang="es-ES_tradnl" altLang="es-E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20042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30" name="1 Marcador de número de diapositiva"/>
          <p:cNvSpPr>
            <a:spLocks noGrp="1"/>
          </p:cNvSpPr>
          <p:nvPr>
            <p:ph type="sldNum" sz="quarter" idx="12"/>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C55ED097-5FBC-4211-979B-4C9E2C733463}" type="slidenum">
              <a:rPr lang="es-ES" altLang="es-ES" sz="1400"/>
              <a:pPr algn="r"/>
              <a:t>21</a:t>
            </a:fld>
            <a:endParaRPr lang="es-ES" altLang="es-ES" sz="1400"/>
          </a:p>
        </p:txBody>
      </p:sp>
      <p:sp>
        <p:nvSpPr>
          <p:cNvPr id="22531"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2532"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2533" name="Rectangle 6"/>
          <p:cNvSpPr>
            <a:spLocks noChangeArrowheads="1"/>
          </p:cNvSpPr>
          <p:nvPr/>
        </p:nvSpPr>
        <p:spPr bwMode="auto">
          <a:xfrm>
            <a:off x="685800" y="609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s-ES_tradnl" altLang="es-ES" sz="3600" dirty="0">
                <a:gradFill flip="none" rotWithShape="1">
                  <a:gsLst>
                    <a:gs pos="16000">
                      <a:schemeClr val="tx2"/>
                    </a:gs>
                    <a:gs pos="100000">
                      <a:srgbClr val="28A7DF"/>
                    </a:gs>
                  </a:gsLst>
                  <a:lin ang="1800000" scaled="0"/>
                  <a:tileRect/>
                </a:gradFill>
                <a:latin typeface="Arial"/>
                <a:ea typeface="+mj-ea"/>
                <a:cs typeface="Arial"/>
              </a:rPr>
              <a:t>Principios del modelo de capas</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sp>
        <p:nvSpPr>
          <p:cNvPr id="22534" name="Rectangle 7"/>
          <p:cNvSpPr>
            <a:spLocks noChangeArrowheads="1"/>
          </p:cNvSpPr>
          <p:nvPr/>
        </p:nvSpPr>
        <p:spPr bwMode="auto">
          <a:xfrm>
            <a:off x="609600" y="1524000"/>
            <a:ext cx="799484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just">
              <a:spcBef>
                <a:spcPct val="20000"/>
              </a:spcBef>
              <a:buSzPct val="100000"/>
              <a:buFontTx/>
              <a:buChar char="•"/>
            </a:pPr>
            <a:r>
              <a:rPr lang="es-ES" altLang="es-ES" sz="2400" dirty="0">
                <a:latin typeface="Arial" panose="020B0604020202020204" pitchFamily="34" charset="0"/>
                <a:cs typeface="Arial" panose="020B0604020202020204" pitchFamily="34" charset="0"/>
              </a:rPr>
              <a:t>El modelo de capas se basa en los siguientes principios:</a:t>
            </a:r>
          </a:p>
          <a:p>
            <a:pPr marL="742950" lvl="1" indent="-285750">
              <a:buFont typeface="Arial" panose="020B0604020202020204" pitchFamily="34" charset="0"/>
              <a:buChar char="•"/>
            </a:pPr>
            <a:r>
              <a:rPr lang="es-ES" altLang="es-ES" dirty="0"/>
              <a:t>La capa n ofrece sus servicios a la capa n+1</a:t>
            </a:r>
            <a:r>
              <a:rPr lang="es-ES_tradnl" altLang="es-ES" dirty="0"/>
              <a:t>. </a:t>
            </a:r>
          </a:p>
          <a:p>
            <a:pPr marL="742950" lvl="1" indent="-285750">
              <a:buFont typeface="Arial" panose="020B0604020202020204" pitchFamily="34" charset="0"/>
              <a:buChar char="•"/>
            </a:pPr>
            <a:r>
              <a:rPr lang="es-ES" altLang="es-ES" dirty="0"/>
              <a:t>La capa n+1 solo usa los servicios de la capa n</a:t>
            </a:r>
            <a:r>
              <a:rPr lang="es-ES_tradnl" altLang="es-ES" dirty="0"/>
              <a:t>.</a:t>
            </a:r>
          </a:p>
          <a:p>
            <a:pPr marL="742950" lvl="1" indent="-285750">
              <a:buFont typeface="Arial" panose="020B0604020202020204" pitchFamily="34" charset="0"/>
              <a:buChar char="•"/>
            </a:pPr>
            <a:r>
              <a:rPr lang="es-ES_tradnl" altLang="es-ES" dirty="0"/>
              <a:t>La comunicación entre capas se realiza mediante una interfaz.</a:t>
            </a:r>
            <a:endParaRPr lang="es-ES" altLang="es-ES" dirty="0"/>
          </a:p>
          <a:p>
            <a:pPr marL="742950" lvl="1" indent="-285750">
              <a:buFont typeface="Arial" panose="020B0604020202020204" pitchFamily="34" charset="0"/>
              <a:buChar char="•"/>
            </a:pPr>
            <a:r>
              <a:rPr lang="es-ES_tradnl" altLang="es-ES" dirty="0"/>
              <a:t>Cada</a:t>
            </a:r>
            <a:r>
              <a:rPr lang="es-ES" altLang="es-ES" dirty="0"/>
              <a:t> capa s</a:t>
            </a:r>
            <a:r>
              <a:rPr lang="es-ES_tradnl" altLang="es-ES" dirty="0"/>
              <a:t>e comunica con</a:t>
            </a:r>
            <a:r>
              <a:rPr lang="es-ES" altLang="es-ES" dirty="0"/>
              <a:t> la capa </a:t>
            </a:r>
            <a:r>
              <a:rPr lang="es-ES_tradnl" altLang="es-ES" dirty="0"/>
              <a:t>equivalente en el</a:t>
            </a:r>
            <a:r>
              <a:rPr lang="es-ES" altLang="es-ES" dirty="0"/>
              <a:t> otro sistema </a:t>
            </a:r>
            <a:r>
              <a:rPr lang="es-ES_tradnl" altLang="es-ES" dirty="0"/>
              <a:t>utilizando un protocolo característico de esa capa (protocolo de la capa</a:t>
            </a:r>
            <a:r>
              <a:rPr lang="es-ES" altLang="es-ES" dirty="0"/>
              <a:t> n</a:t>
            </a:r>
            <a:r>
              <a:rPr lang="es-ES_tradnl" altLang="es-ES" dirty="0"/>
              <a:t>).</a:t>
            </a:r>
            <a:endParaRPr lang="es-ES" altLang="es-ES" dirty="0"/>
          </a:p>
          <a:p>
            <a:pPr marL="342900" indent="-342900" algn="just">
              <a:spcBef>
                <a:spcPct val="20000"/>
              </a:spcBef>
              <a:buSzPct val="100000"/>
              <a:buFontTx/>
              <a:buChar char="•"/>
            </a:pPr>
            <a:r>
              <a:rPr lang="es-ES" altLang="es-ES" sz="2400" dirty="0">
                <a:latin typeface="Arial" panose="020B0604020202020204" pitchFamily="34" charset="0"/>
                <a:cs typeface="Arial" panose="020B0604020202020204" pitchFamily="34" charset="0"/>
              </a:rPr>
              <a:t>El conjunto de protocolos que </a:t>
            </a:r>
            <a:r>
              <a:rPr lang="es-ES" altLang="es-ES" sz="2400" dirty="0" err="1">
                <a:latin typeface="Arial" panose="020B0604020202020204" pitchFamily="34" charset="0"/>
                <a:cs typeface="Arial" panose="020B0604020202020204" pitchFamily="34" charset="0"/>
              </a:rPr>
              <a:t>interoperan</a:t>
            </a:r>
            <a:r>
              <a:rPr lang="es-ES" altLang="es-ES" sz="2400" dirty="0">
                <a:latin typeface="Arial" panose="020B0604020202020204" pitchFamily="34" charset="0"/>
                <a:cs typeface="Arial" panose="020B0604020202020204" pitchFamily="34" charset="0"/>
              </a:rPr>
              <a:t> en todos los niveles de una arquitectura dada se conoce como pila de protocolos o </a:t>
            </a:r>
            <a:r>
              <a:rPr lang="es-ES_tradnl" altLang="es-ES" sz="2400" dirty="0">
                <a:latin typeface="Arial" panose="020B0604020202020204" pitchFamily="34" charset="0"/>
                <a:cs typeface="Arial" panose="020B0604020202020204" pitchFamily="34" charset="0"/>
              </a:rPr>
              <a:t>‘</a:t>
            </a:r>
            <a:r>
              <a:rPr lang="es-ES" altLang="es-ES" sz="2400" i="1" dirty="0" err="1">
                <a:latin typeface="Arial" panose="020B0604020202020204" pitchFamily="34" charset="0"/>
                <a:cs typeface="Arial" panose="020B0604020202020204" pitchFamily="34" charset="0"/>
              </a:rPr>
              <a:t>protocol</a:t>
            </a:r>
            <a:r>
              <a:rPr lang="es-ES" altLang="es-ES" sz="2400" i="1" dirty="0">
                <a:latin typeface="Arial" panose="020B0604020202020204" pitchFamily="34" charset="0"/>
                <a:cs typeface="Arial" panose="020B0604020202020204" pitchFamily="34" charset="0"/>
              </a:rPr>
              <a:t> </a:t>
            </a:r>
            <a:r>
              <a:rPr lang="es-ES" altLang="es-ES" sz="2400" i="1" dirty="0" err="1">
                <a:latin typeface="Arial" panose="020B0604020202020204" pitchFamily="34" charset="0"/>
                <a:cs typeface="Arial" panose="020B0604020202020204" pitchFamily="34" charset="0"/>
              </a:rPr>
              <a:t>stack</a:t>
            </a:r>
            <a:r>
              <a:rPr lang="es-ES_tradnl" altLang="es-ES" sz="2400" dirty="0">
                <a:latin typeface="Arial" panose="020B0604020202020204" pitchFamily="34" charset="0"/>
                <a:cs typeface="Arial" panose="020B0604020202020204" pitchFamily="34" charset="0"/>
              </a:rPr>
              <a:t>’</a:t>
            </a:r>
            <a:r>
              <a:rPr lang="es-ES" altLang="es-ES" sz="2400"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s-ES" altLang="es-ES" dirty="0"/>
              <a:t>Ejemplos: la pila de protocolos OSI, SNA, TCP/IP, etc.</a:t>
            </a:r>
          </a:p>
        </p:txBody>
      </p:sp>
    </p:spTree>
    <p:extLst>
      <p:ext uri="{BB962C8B-B14F-4D97-AF65-F5344CB8AC3E}">
        <p14:creationId xmlns:p14="http://schemas.microsoft.com/office/powerpoint/2010/main" val="334824180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655638" y="225425"/>
            <a:ext cx="8145462" cy="839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es-ES" sz="3600">
                <a:gradFill flip="none" rotWithShape="1">
                  <a:gsLst>
                    <a:gs pos="16000">
                      <a:schemeClr val="tx2"/>
                    </a:gs>
                    <a:gs pos="100000">
                      <a:srgbClr val="28A7DF"/>
                    </a:gs>
                  </a:gsLst>
                  <a:lin ang="1800000" scaled="0"/>
                  <a:tileRect/>
                </a:gradFill>
                <a:latin typeface="Arial"/>
                <a:cs typeface="Arial"/>
                <a:sym typeface="Arial" charset="0"/>
              </a:rPr>
              <a:t>Protocolos de comunicaciones</a:t>
            </a:r>
          </a:p>
        </p:txBody>
      </p:sp>
      <p:sp>
        <p:nvSpPr>
          <p:cNvPr id="119811" name="Rectangle 3"/>
          <p:cNvSpPr>
            <a:spLocks noGrp="1" noChangeArrowheads="1"/>
          </p:cNvSpPr>
          <p:nvPr>
            <p:ph type="body" idx="4294967295"/>
          </p:nvPr>
        </p:nvSpPr>
        <p:spPr>
          <a:xfrm>
            <a:off x="655638" y="1141413"/>
            <a:ext cx="7940675" cy="50768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ormAutofit/>
          </a:bodyPr>
          <a:lstStyle/>
          <a:p>
            <a:pPr algn="just">
              <a:buSzPct val="100000"/>
              <a:buFontTx/>
            </a:pPr>
            <a:r>
              <a:rPr lang="es-ES" altLang="es-ES" sz="2000">
                <a:latin typeface="Arial" panose="020B0604020202020204" pitchFamily="34" charset="0"/>
                <a:cs typeface="Arial" panose="020B0604020202020204" pitchFamily="34" charset="0"/>
              </a:rPr>
              <a:t>Un protocolo es un conjunto de reglas que determina cómo se comunican los computadores entre sí a través de las redes. </a:t>
            </a:r>
          </a:p>
          <a:p>
            <a:pPr algn="just">
              <a:buSzPct val="100000"/>
              <a:buFontTx/>
            </a:pPr>
            <a:r>
              <a:rPr lang="es-ES" altLang="es-ES" sz="2000">
                <a:latin typeface="Arial" panose="020B0604020202020204" pitchFamily="34" charset="0"/>
                <a:cs typeface="Arial" panose="020B0604020202020204" pitchFamily="34" charset="0"/>
              </a:rPr>
              <a:t>Un protocolo describe lo siguiente: </a:t>
            </a:r>
          </a:p>
          <a:p>
            <a:pPr lvl="1">
              <a:buChar char="•"/>
            </a:pPr>
            <a:r>
              <a:rPr lang="es-ES" altLang="es-ES" sz="1600"/>
              <a:t>El formato al cual el mensaje se debe conformar </a:t>
            </a:r>
          </a:p>
          <a:p>
            <a:pPr lvl="1">
              <a:buChar char="•"/>
            </a:pPr>
            <a:r>
              <a:rPr lang="es-ES" altLang="es-ES" sz="1600"/>
              <a:t>La manera en que los computadores intercambian un mensaje dentro del contexto de una actividad en particular</a:t>
            </a:r>
            <a:endParaRPr lang="en-US" altLang="es-ES" sz="1600"/>
          </a:p>
        </p:txBody>
      </p:sp>
      <p:pic>
        <p:nvPicPr>
          <p:cNvPr id="1198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75" y="3089275"/>
            <a:ext cx="5970588"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40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48026F6-79FA-41E5-B428-FBC0C05F6306}" type="slidenum">
              <a:rPr lang="es-ES" altLang="es-ES" sz="1400"/>
              <a:pPr algn="r"/>
              <a:t>23</a:t>
            </a:fld>
            <a:endParaRPr lang="es-ES" altLang="es-ES" sz="1400"/>
          </a:p>
        </p:txBody>
      </p:sp>
      <p:sp>
        <p:nvSpPr>
          <p:cNvPr id="23555" name="Rectangle 4"/>
          <p:cNvSpPr>
            <a:spLocks noChangeArrowheads="1"/>
          </p:cNvSpPr>
          <p:nvPr/>
        </p:nvSpPr>
        <p:spPr bwMode="auto">
          <a:xfrm>
            <a:off x="2209800" y="2895600"/>
            <a:ext cx="2438400" cy="1066800"/>
          </a:xfrm>
          <a:prstGeom prst="rect">
            <a:avLst/>
          </a:prstGeom>
          <a:solidFill>
            <a:srgbClr val="FFFF00"/>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800"/>
              <a:t>Capa N</a:t>
            </a:r>
            <a:endParaRPr lang="es-ES" altLang="es-ES" sz="2800"/>
          </a:p>
        </p:txBody>
      </p:sp>
      <p:sp>
        <p:nvSpPr>
          <p:cNvPr id="23556" name="Line 5"/>
          <p:cNvSpPr>
            <a:spLocks noChangeShapeType="1"/>
          </p:cNvSpPr>
          <p:nvPr/>
        </p:nvSpPr>
        <p:spPr bwMode="auto">
          <a:xfrm>
            <a:off x="3429000" y="3733800"/>
            <a:ext cx="0" cy="11430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3557" name="Line 6"/>
          <p:cNvSpPr>
            <a:spLocks noChangeShapeType="1"/>
          </p:cNvSpPr>
          <p:nvPr/>
        </p:nvSpPr>
        <p:spPr bwMode="auto">
          <a:xfrm>
            <a:off x="3429000" y="1905000"/>
            <a:ext cx="0" cy="11430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3558" name="Line 7"/>
          <p:cNvSpPr>
            <a:spLocks noChangeShapeType="1"/>
          </p:cNvSpPr>
          <p:nvPr/>
        </p:nvSpPr>
        <p:spPr bwMode="auto">
          <a:xfrm>
            <a:off x="4419600" y="3505200"/>
            <a:ext cx="1143000"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3559" name="Text Box 8"/>
          <p:cNvSpPr txBox="1">
            <a:spLocks noChangeArrowheads="1"/>
          </p:cNvSpPr>
          <p:nvPr/>
        </p:nvSpPr>
        <p:spPr bwMode="auto">
          <a:xfrm>
            <a:off x="1566863" y="5105400"/>
            <a:ext cx="37242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t>Servicios utilizados de la capa N-1</a:t>
            </a:r>
            <a:endParaRPr lang="es-ES" altLang="es-ES" sz="2000"/>
          </a:p>
        </p:txBody>
      </p:sp>
      <p:sp>
        <p:nvSpPr>
          <p:cNvPr id="23560" name="Text Box 9"/>
          <p:cNvSpPr txBox="1">
            <a:spLocks noChangeArrowheads="1"/>
          </p:cNvSpPr>
          <p:nvPr/>
        </p:nvSpPr>
        <p:spPr bwMode="auto">
          <a:xfrm>
            <a:off x="1619250" y="1355725"/>
            <a:ext cx="36147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t>Servicios ofrecidos a la capa N+1</a:t>
            </a:r>
            <a:endParaRPr lang="es-ES" altLang="es-ES" sz="2000"/>
          </a:p>
        </p:txBody>
      </p:sp>
      <p:sp>
        <p:nvSpPr>
          <p:cNvPr id="23561" name="Text Box 10"/>
          <p:cNvSpPr txBox="1">
            <a:spLocks noChangeArrowheads="1"/>
          </p:cNvSpPr>
          <p:nvPr/>
        </p:nvSpPr>
        <p:spPr bwMode="auto">
          <a:xfrm>
            <a:off x="5759450" y="2955925"/>
            <a:ext cx="3162300" cy="1019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t>Comunicación con la entidad</a:t>
            </a:r>
          </a:p>
          <a:p>
            <a:pPr algn="ctr"/>
            <a:r>
              <a:rPr lang="es-ES_tradnl" altLang="es-ES" sz="2000"/>
              <a:t>homóloga mediante el </a:t>
            </a:r>
          </a:p>
          <a:p>
            <a:pPr algn="ctr"/>
            <a:r>
              <a:rPr lang="es-ES_tradnl" altLang="es-ES" sz="2000"/>
              <a:t>protocolo de la capa N</a:t>
            </a:r>
            <a:endParaRPr lang="es-ES" altLang="es-ES" sz="2000"/>
          </a:p>
        </p:txBody>
      </p:sp>
      <p:sp>
        <p:nvSpPr>
          <p:cNvPr id="23562" name="Line 11"/>
          <p:cNvSpPr>
            <a:spLocks noChangeShapeType="1"/>
          </p:cNvSpPr>
          <p:nvPr/>
        </p:nvSpPr>
        <p:spPr bwMode="auto">
          <a:xfrm flipH="1" flipV="1">
            <a:off x="5181600" y="3657600"/>
            <a:ext cx="6858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3563" name="Text Box 12"/>
          <p:cNvSpPr txBox="1">
            <a:spLocks noChangeArrowheads="1"/>
          </p:cNvSpPr>
          <p:nvPr/>
        </p:nvSpPr>
        <p:spPr bwMode="auto">
          <a:xfrm>
            <a:off x="5829300" y="4648200"/>
            <a:ext cx="217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t>Comunicación virtual</a:t>
            </a:r>
          </a:p>
          <a:p>
            <a:pPr algn="ctr"/>
            <a:r>
              <a:rPr lang="es-ES_tradnl" altLang="es-ES" sz="1800"/>
              <a:t>(salvo si N=1)</a:t>
            </a:r>
            <a:endParaRPr lang="es-ES" altLang="es-ES" sz="1800"/>
          </a:p>
        </p:txBody>
      </p:sp>
      <p:sp>
        <p:nvSpPr>
          <p:cNvPr id="23564" name="Line 13"/>
          <p:cNvSpPr>
            <a:spLocks noChangeShapeType="1"/>
          </p:cNvSpPr>
          <p:nvPr/>
        </p:nvSpPr>
        <p:spPr bwMode="auto">
          <a:xfrm flipV="1">
            <a:off x="1066800" y="2133600"/>
            <a:ext cx="220980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3565" name="Text Box 14"/>
          <p:cNvSpPr txBox="1">
            <a:spLocks noChangeArrowheads="1"/>
          </p:cNvSpPr>
          <p:nvPr/>
        </p:nvSpPr>
        <p:spPr bwMode="auto">
          <a:xfrm>
            <a:off x="381000" y="3124200"/>
            <a:ext cx="1517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t>Comunicación</a:t>
            </a:r>
          </a:p>
          <a:p>
            <a:pPr algn="ctr"/>
            <a:r>
              <a:rPr lang="es-ES_tradnl" altLang="es-ES" sz="1800"/>
              <a:t>real</a:t>
            </a:r>
            <a:endParaRPr lang="es-ES" altLang="es-ES" sz="1800"/>
          </a:p>
        </p:txBody>
      </p:sp>
      <p:sp>
        <p:nvSpPr>
          <p:cNvPr id="23566" name="Line 15"/>
          <p:cNvSpPr>
            <a:spLocks noChangeShapeType="1"/>
          </p:cNvSpPr>
          <p:nvPr/>
        </p:nvSpPr>
        <p:spPr bwMode="auto">
          <a:xfrm>
            <a:off x="1143000" y="3886200"/>
            <a:ext cx="20574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2182066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F848B0AE-3AE6-4ABF-A0A4-763085AC7E9A}" type="slidenum">
              <a:rPr lang="es-ES" altLang="es-ES" sz="1400"/>
              <a:pPr algn="r"/>
              <a:t>24</a:t>
            </a:fld>
            <a:endParaRPr lang="es-ES" altLang="es-ES" sz="1400"/>
          </a:p>
        </p:txBody>
      </p:sp>
      <p:sp>
        <p:nvSpPr>
          <p:cNvPr id="24579" name="Rectangle 4"/>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Modelo de capas</a:t>
            </a:r>
          </a:p>
        </p:txBody>
      </p:sp>
      <p:sp>
        <p:nvSpPr>
          <p:cNvPr id="24580" name="Rectangle 5"/>
          <p:cNvSpPr>
            <a:spLocks noChangeArrowheads="1"/>
          </p:cNvSpPr>
          <p:nvPr/>
        </p:nvSpPr>
        <p:spPr bwMode="auto">
          <a:xfrm>
            <a:off x="304800" y="1371600"/>
            <a:ext cx="830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0488" tIns="44450" rIns="90488" bIns="44450" rtlCol="0">
            <a:normAutofit/>
          </a:bodyPr>
          <a:lstStyle/>
          <a:p>
            <a:pPr marL="342900" indent="-342900" algn="just">
              <a:spcBef>
                <a:spcPct val="20000"/>
              </a:spcBef>
              <a:buSzPct val="100000"/>
              <a:buFontTx/>
              <a:buChar char="•"/>
            </a:pPr>
            <a:r>
              <a:rPr lang="es-ES" altLang="es-ES" sz="2000" dirty="0">
                <a:latin typeface="Arial" panose="020B0604020202020204" pitchFamily="34" charset="0"/>
                <a:cs typeface="Arial" panose="020B0604020202020204" pitchFamily="34" charset="0"/>
              </a:rPr>
              <a:t>Actualmente todas las arquitecturas </a:t>
            </a:r>
            <a:r>
              <a:rPr lang="es-ES_tradnl" altLang="es-ES" sz="2000" dirty="0">
                <a:latin typeface="Arial" panose="020B0604020202020204" pitchFamily="34" charset="0"/>
                <a:cs typeface="Arial" panose="020B0604020202020204" pitchFamily="34" charset="0"/>
              </a:rPr>
              <a:t>de red se describen </a:t>
            </a:r>
            <a:r>
              <a:rPr lang="es-ES" altLang="es-ES" sz="2000" dirty="0">
                <a:latin typeface="Arial" panose="020B0604020202020204" pitchFamily="34" charset="0"/>
                <a:cs typeface="Arial" panose="020B0604020202020204" pitchFamily="34" charset="0"/>
              </a:rPr>
              <a:t>utilizan</a:t>
            </a:r>
            <a:r>
              <a:rPr lang="es-ES_tradnl" altLang="es-ES" sz="2000" dirty="0">
                <a:latin typeface="Arial" panose="020B0604020202020204" pitchFamily="34" charset="0"/>
                <a:cs typeface="Arial" panose="020B0604020202020204" pitchFamily="34" charset="0"/>
              </a:rPr>
              <a:t>do</a:t>
            </a:r>
            <a:r>
              <a:rPr lang="es-ES" altLang="es-ES" sz="2000" dirty="0">
                <a:latin typeface="Arial" panose="020B0604020202020204" pitchFamily="34" charset="0"/>
                <a:cs typeface="Arial" panose="020B0604020202020204" pitchFamily="34" charset="0"/>
              </a:rPr>
              <a:t> un modelo de capas. </a:t>
            </a:r>
          </a:p>
          <a:p>
            <a:pPr marL="342900" indent="-342900" algn="just">
              <a:spcBef>
                <a:spcPct val="20000"/>
              </a:spcBef>
              <a:buSzPct val="100000"/>
              <a:buFontTx/>
              <a:buChar char="•"/>
            </a:pPr>
            <a:r>
              <a:rPr lang="es-ES" altLang="es-ES" sz="2000" dirty="0">
                <a:latin typeface="Arial" panose="020B0604020202020204" pitchFamily="34" charset="0"/>
                <a:cs typeface="Arial" panose="020B0604020202020204" pitchFamily="34" charset="0"/>
              </a:rPr>
              <a:t>La primera fue SNA (</a:t>
            </a:r>
            <a:r>
              <a:rPr lang="es-ES" altLang="es-ES" sz="2000" dirty="0" err="1">
                <a:latin typeface="Arial" panose="020B0604020202020204" pitchFamily="34" charset="0"/>
                <a:cs typeface="Arial" panose="020B0604020202020204" pitchFamily="34" charset="0"/>
              </a:rPr>
              <a:t>Systems</a:t>
            </a:r>
            <a:r>
              <a:rPr lang="es-ES" altLang="es-ES" sz="2000" dirty="0">
                <a:latin typeface="Arial" panose="020B0604020202020204" pitchFamily="34" charset="0"/>
                <a:cs typeface="Arial" panose="020B0604020202020204" pitchFamily="34" charset="0"/>
              </a:rPr>
              <a:t> Networks </a:t>
            </a:r>
            <a:r>
              <a:rPr lang="es-ES" altLang="es-ES" sz="2000" dirty="0" err="1">
                <a:latin typeface="Arial" panose="020B0604020202020204" pitchFamily="34" charset="0"/>
                <a:cs typeface="Arial" panose="020B0604020202020204" pitchFamily="34" charset="0"/>
              </a:rPr>
              <a:t>Architecture</a:t>
            </a:r>
            <a:r>
              <a:rPr lang="es-ES" altLang="es-ES" sz="2000" dirty="0">
                <a:latin typeface="Arial" panose="020B0604020202020204" pitchFamily="34" charset="0"/>
                <a:cs typeface="Arial" panose="020B0604020202020204" pitchFamily="34" charset="0"/>
              </a:rPr>
              <a:t>) de IBM en 1974 que utilizó un modelo de 7 capas.</a:t>
            </a:r>
          </a:p>
          <a:p>
            <a:pPr marL="342900" indent="-342900" algn="just">
              <a:spcBef>
                <a:spcPct val="20000"/>
              </a:spcBef>
              <a:buSzPct val="100000"/>
              <a:buFontTx/>
              <a:buChar char="•"/>
            </a:pPr>
            <a:r>
              <a:rPr lang="es-ES" altLang="es-ES" sz="2000" dirty="0">
                <a:latin typeface="Arial" panose="020B0604020202020204" pitchFamily="34" charset="0"/>
                <a:cs typeface="Arial" panose="020B0604020202020204" pitchFamily="34" charset="0"/>
              </a:rPr>
              <a:t>El más conocido </a:t>
            </a:r>
            <a:r>
              <a:rPr lang="es-ES_tradnl" altLang="es-ES" sz="2000" dirty="0">
                <a:latin typeface="Arial" panose="020B0604020202020204" pitchFamily="34" charset="0"/>
                <a:cs typeface="Arial" panose="020B0604020202020204" pitchFamily="34" charset="0"/>
              </a:rPr>
              <a:t>es el denominado Modelo de Referencia OSI (Open </a:t>
            </a:r>
            <a:r>
              <a:rPr lang="es-ES_tradnl" altLang="es-ES" sz="2000" dirty="0" err="1">
                <a:latin typeface="Arial" panose="020B0604020202020204" pitchFamily="34" charset="0"/>
                <a:cs typeface="Arial" panose="020B0604020202020204" pitchFamily="34" charset="0"/>
              </a:rPr>
              <a:t>Systems</a:t>
            </a:r>
            <a:r>
              <a:rPr lang="es-ES_tradnl" altLang="es-ES" sz="2000" dirty="0">
                <a:latin typeface="Arial" panose="020B0604020202020204" pitchFamily="34" charset="0"/>
                <a:cs typeface="Arial" panose="020B0604020202020204" pitchFamily="34" charset="0"/>
              </a:rPr>
              <a:t> </a:t>
            </a:r>
            <a:r>
              <a:rPr lang="es-ES_tradnl" altLang="es-ES" sz="2000" dirty="0" err="1">
                <a:latin typeface="Arial" panose="020B0604020202020204" pitchFamily="34" charset="0"/>
                <a:cs typeface="Arial" panose="020B0604020202020204" pitchFamily="34" charset="0"/>
              </a:rPr>
              <a:t>Interconnect</a:t>
            </a:r>
            <a:r>
              <a:rPr lang="es-ES_tradnl" altLang="es-ES" sz="2000" dirty="0">
                <a:latin typeface="Arial" panose="020B0604020202020204" pitchFamily="34" charset="0"/>
                <a:cs typeface="Arial" panose="020B0604020202020204" pitchFamily="34" charset="0"/>
              </a:rPr>
              <a:t>) de ISO, que tiene 7 capas</a:t>
            </a:r>
            <a:r>
              <a:rPr lang="es-ES" altLang="es-ES" sz="2000" dirty="0">
                <a:latin typeface="Arial" panose="020B0604020202020204" pitchFamily="34" charset="0"/>
                <a:cs typeface="Arial" panose="020B0604020202020204" pitchFamily="34" charset="0"/>
              </a:rPr>
              <a:t>.</a:t>
            </a:r>
            <a:endParaRPr lang="es-ES_tradnl" altLang="es-ES" sz="2000" dirty="0">
              <a:latin typeface="Arial" panose="020B0604020202020204" pitchFamily="34" charset="0"/>
              <a:cs typeface="Arial" panose="020B0604020202020204" pitchFamily="34" charset="0"/>
            </a:endParaRPr>
          </a:p>
          <a:p>
            <a:pPr marL="342900" indent="-342900" algn="just">
              <a:spcBef>
                <a:spcPct val="20000"/>
              </a:spcBef>
              <a:buSzPct val="100000"/>
              <a:buFontTx/>
              <a:buChar char="•"/>
            </a:pPr>
            <a:r>
              <a:rPr lang="es-ES_tradnl" altLang="es-ES" sz="2000" dirty="0">
                <a:latin typeface="Arial" panose="020B0604020202020204" pitchFamily="34" charset="0"/>
                <a:cs typeface="Arial" panose="020B0604020202020204" pitchFamily="34" charset="0"/>
              </a:rPr>
              <a:t>Los objetivos fundamentales del modelo de capas son:</a:t>
            </a:r>
          </a:p>
          <a:p>
            <a:pPr marL="742950" lvl="1" indent="-285750">
              <a:spcBef>
                <a:spcPct val="20000"/>
              </a:spcBef>
              <a:buFont typeface="Arial" panose="020B0604020202020204" pitchFamily="34" charset="0"/>
              <a:buChar char="•"/>
            </a:pPr>
            <a:r>
              <a:rPr lang="es-ES_tradnl" altLang="es-ES" sz="1600" dirty="0"/>
              <a:t>Sencillez: hace abordable el complejo problema de la comunicación entre ordenadores</a:t>
            </a:r>
          </a:p>
          <a:p>
            <a:pPr marL="742950" lvl="1" indent="-285750">
              <a:spcBef>
                <a:spcPct val="20000"/>
              </a:spcBef>
              <a:buFont typeface="Arial" panose="020B0604020202020204" pitchFamily="34" charset="0"/>
              <a:buChar char="•"/>
            </a:pPr>
            <a:r>
              <a:rPr lang="es-ES_tradnl" altLang="es-ES" sz="1600" dirty="0"/>
              <a:t>Modularidad: permite realizar cambios con relativa facilidad a una de sus partes sin afectar al resto</a:t>
            </a:r>
          </a:p>
          <a:p>
            <a:pPr marL="742950" lvl="1" indent="-285750">
              <a:spcBef>
                <a:spcPct val="20000"/>
              </a:spcBef>
              <a:buFont typeface="Arial" panose="020B0604020202020204" pitchFamily="34" charset="0"/>
              <a:buChar char="•"/>
            </a:pPr>
            <a:r>
              <a:rPr lang="es-ES_tradnl" altLang="es-ES" sz="1600" dirty="0"/>
              <a:t>Compatibilidad: La comunicación entre dos entidades de una capa puede realizarse independientemente de las demás.</a:t>
            </a:r>
          </a:p>
        </p:txBody>
      </p:sp>
    </p:spTree>
    <p:extLst>
      <p:ext uri="{BB962C8B-B14F-4D97-AF65-F5344CB8AC3E}">
        <p14:creationId xmlns:p14="http://schemas.microsoft.com/office/powerpoint/2010/main" val="1650262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788F88A-0AE8-44A0-AD93-695243848E6D}" type="slidenum">
              <a:rPr lang="es-ES" altLang="es-ES" sz="1400"/>
              <a:pPr algn="r"/>
              <a:t>25</a:t>
            </a:fld>
            <a:endParaRPr lang="es-ES" altLang="es-ES" sz="1400"/>
          </a:p>
        </p:txBody>
      </p:sp>
      <p:sp>
        <p:nvSpPr>
          <p:cNvPr id="26627"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6628"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6629" name="Rectangle 6"/>
          <p:cNvSpPr>
            <a:spLocks noChangeArrowheads="1"/>
          </p:cNvSpPr>
          <p:nvPr/>
        </p:nvSpPr>
        <p:spPr bwMode="auto">
          <a:xfrm>
            <a:off x="533400" y="4572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77500" lnSpcReduction="20000"/>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El </a:t>
            </a:r>
            <a:r>
              <a:rPr lang="es-ES" altLang="es-ES" sz="3600" dirty="0">
                <a:gradFill flip="none" rotWithShape="1">
                  <a:gsLst>
                    <a:gs pos="16000">
                      <a:schemeClr val="tx2"/>
                    </a:gs>
                    <a:gs pos="100000">
                      <a:srgbClr val="28A7DF"/>
                    </a:gs>
                  </a:gsLst>
                  <a:lin ang="1800000" scaled="0"/>
                  <a:tileRect/>
                </a:gradFill>
                <a:latin typeface="Arial"/>
                <a:ea typeface="+mj-ea"/>
                <a:cs typeface="Arial"/>
              </a:rPr>
              <a:t>Modelo de referencia OSI </a:t>
            </a:r>
            <a:r>
              <a:rPr lang="es-ES_tradnl" altLang="es-ES" sz="3600" dirty="0">
                <a:gradFill flip="none" rotWithShape="1">
                  <a:gsLst>
                    <a:gs pos="16000">
                      <a:schemeClr val="tx2"/>
                    </a:gs>
                    <a:gs pos="100000">
                      <a:srgbClr val="28A7DF"/>
                    </a:gs>
                  </a:gsLst>
                  <a:lin ang="1800000" scaled="0"/>
                  <a:tileRect/>
                </a:gradFill>
                <a:latin typeface="Arial"/>
                <a:ea typeface="+mj-ea"/>
                <a:cs typeface="Arial"/>
              </a:rPr>
              <a:t>de ISO </a:t>
            </a:r>
            <a:r>
              <a:rPr lang="es-ES" altLang="es-ES" sz="3600" dirty="0">
                <a:gradFill flip="none" rotWithShape="1">
                  <a:gsLst>
                    <a:gs pos="16000">
                      <a:schemeClr val="tx2"/>
                    </a:gs>
                    <a:gs pos="100000">
                      <a:srgbClr val="28A7DF"/>
                    </a:gs>
                  </a:gsLst>
                  <a:lin ang="1800000" scaled="0"/>
                  <a:tileRect/>
                </a:gradFill>
                <a:latin typeface="Arial"/>
                <a:ea typeface="+mj-ea"/>
                <a:cs typeface="Arial"/>
              </a:rPr>
              <a:t>(OSIRM) </a:t>
            </a:r>
          </a:p>
        </p:txBody>
      </p:sp>
      <p:sp>
        <p:nvSpPr>
          <p:cNvPr id="26630" name="Rectangle 7"/>
          <p:cNvSpPr>
            <a:spLocks noChangeArrowheads="1"/>
          </p:cNvSpPr>
          <p:nvPr/>
        </p:nvSpPr>
        <p:spPr bwMode="auto">
          <a:xfrm>
            <a:off x="609600" y="12192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0488" tIns="44450" rIns="90488" bIns="44450" rtlCol="0">
            <a:normAutofit/>
          </a:bodyPr>
          <a:lstStyle/>
          <a:p>
            <a:pPr marL="342900" indent="-342900" algn="just">
              <a:spcBef>
                <a:spcPct val="20000"/>
              </a:spcBef>
              <a:buSzPct val="100000"/>
              <a:buFontTx/>
              <a:buChar char="•"/>
            </a:pPr>
            <a:r>
              <a:rPr lang="es-ES" altLang="es-ES" sz="2000" dirty="0">
                <a:latin typeface="Arial" panose="020B0604020202020204" pitchFamily="34" charset="0"/>
                <a:cs typeface="Arial" panose="020B0604020202020204" pitchFamily="34" charset="0"/>
              </a:rPr>
              <a:t>Fue </a:t>
            </a:r>
            <a:r>
              <a:rPr lang="es-ES" altLang="es-ES" sz="2000" dirty="0" err="1">
                <a:latin typeface="Arial" panose="020B0604020202020204" pitchFamily="34" charset="0"/>
                <a:cs typeface="Arial" panose="020B0604020202020204" pitchFamily="34" charset="0"/>
              </a:rPr>
              <a:t>def</a:t>
            </a:r>
            <a:r>
              <a:rPr lang="es-ES_tradnl" altLang="es-ES" sz="2000" dirty="0">
                <a:latin typeface="Arial" panose="020B0604020202020204" pitchFamily="34" charset="0"/>
                <a:cs typeface="Arial" panose="020B0604020202020204" pitchFamily="34" charset="0"/>
              </a:rPr>
              <a:t>i</a:t>
            </a:r>
            <a:r>
              <a:rPr lang="es-ES" altLang="es-ES" sz="2000" dirty="0">
                <a:latin typeface="Arial" panose="020B0604020202020204" pitchFamily="34" charset="0"/>
                <a:cs typeface="Arial" panose="020B0604020202020204" pitchFamily="34" charset="0"/>
              </a:rPr>
              <a:t>nido entre 1977 y 1983 por la ISO (International </a:t>
            </a:r>
            <a:r>
              <a:rPr lang="es-ES" altLang="es-ES" sz="2000" dirty="0" err="1">
                <a:latin typeface="Arial" panose="020B0604020202020204" pitchFamily="34" charset="0"/>
                <a:cs typeface="Arial" panose="020B0604020202020204" pitchFamily="34" charset="0"/>
              </a:rPr>
              <a:t>Standards</a:t>
            </a:r>
            <a:r>
              <a:rPr lang="es-ES" altLang="es-ES" sz="2000" dirty="0">
                <a:latin typeface="Arial" panose="020B0604020202020204" pitchFamily="34" charset="0"/>
                <a:cs typeface="Arial" panose="020B0604020202020204" pitchFamily="34" charset="0"/>
              </a:rPr>
              <a:t> </a:t>
            </a:r>
            <a:r>
              <a:rPr lang="es-ES" altLang="es-ES" sz="2000" dirty="0" err="1">
                <a:latin typeface="Arial" panose="020B0604020202020204" pitchFamily="34" charset="0"/>
                <a:cs typeface="Arial" panose="020B0604020202020204" pitchFamily="34" charset="0"/>
              </a:rPr>
              <a:t>Organization</a:t>
            </a:r>
            <a:r>
              <a:rPr lang="es-ES" altLang="es-ES" sz="2000" dirty="0">
                <a:latin typeface="Arial" panose="020B0604020202020204" pitchFamily="34" charset="0"/>
                <a:cs typeface="Arial" panose="020B0604020202020204" pitchFamily="34" charset="0"/>
              </a:rPr>
              <a:t>) para promover la creación de estándares independientes del fabricante</a:t>
            </a:r>
            <a:r>
              <a:rPr lang="es-ES_tradnl" altLang="es-ES" sz="2000" dirty="0">
                <a:latin typeface="Arial" panose="020B0604020202020204" pitchFamily="34" charset="0"/>
                <a:cs typeface="Arial" panose="020B0604020202020204" pitchFamily="34" charset="0"/>
              </a:rPr>
              <a:t>. </a:t>
            </a:r>
            <a:r>
              <a:rPr lang="es-ES" altLang="es-ES" sz="2000" dirty="0">
                <a:latin typeface="Arial" panose="020B0604020202020204" pitchFamily="34" charset="0"/>
                <a:cs typeface="Arial" panose="020B0604020202020204" pitchFamily="34" charset="0"/>
              </a:rPr>
              <a:t>Define 7 capas:</a:t>
            </a:r>
          </a:p>
        </p:txBody>
      </p:sp>
      <p:grpSp>
        <p:nvGrpSpPr>
          <p:cNvPr id="26631" name="Group 8"/>
          <p:cNvGrpSpPr>
            <a:grpSpLocks/>
          </p:cNvGrpSpPr>
          <p:nvPr/>
        </p:nvGrpSpPr>
        <p:grpSpPr bwMode="auto">
          <a:xfrm>
            <a:off x="1492250" y="2792413"/>
            <a:ext cx="6159500" cy="3367087"/>
            <a:chOff x="940" y="1759"/>
            <a:chExt cx="3880" cy="2121"/>
          </a:xfrm>
        </p:grpSpPr>
        <p:sp>
          <p:nvSpPr>
            <p:cNvPr id="26632" name="Rectangle 9"/>
            <p:cNvSpPr>
              <a:spLocks noChangeArrowheads="1"/>
            </p:cNvSpPr>
            <p:nvPr/>
          </p:nvSpPr>
          <p:spPr bwMode="auto">
            <a:xfrm>
              <a:off x="1781" y="1759"/>
              <a:ext cx="2198" cy="305"/>
            </a:xfrm>
            <a:prstGeom prst="rect">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Capa de Aplicación</a:t>
              </a:r>
              <a:endParaRPr lang="es-ES" altLang="es-ES" b="1">
                <a:latin typeface="Arial" charset="0"/>
              </a:endParaRPr>
            </a:p>
          </p:txBody>
        </p:sp>
        <p:sp>
          <p:nvSpPr>
            <p:cNvPr id="26633" name="Rectangle 10"/>
            <p:cNvSpPr>
              <a:spLocks noChangeArrowheads="1"/>
            </p:cNvSpPr>
            <p:nvPr/>
          </p:nvSpPr>
          <p:spPr bwMode="auto">
            <a:xfrm>
              <a:off x="940" y="3576"/>
              <a:ext cx="3880" cy="304"/>
            </a:xfrm>
            <a:prstGeom prst="rect">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Capa Física</a:t>
              </a:r>
              <a:endParaRPr lang="es-ES" altLang="es-ES" b="1">
                <a:latin typeface="Arial" charset="0"/>
              </a:endParaRPr>
            </a:p>
          </p:txBody>
        </p:sp>
        <p:sp>
          <p:nvSpPr>
            <p:cNvPr id="26634" name="Rectangle 11"/>
            <p:cNvSpPr>
              <a:spLocks noChangeArrowheads="1"/>
            </p:cNvSpPr>
            <p:nvPr/>
          </p:nvSpPr>
          <p:spPr bwMode="auto">
            <a:xfrm>
              <a:off x="1168" y="3271"/>
              <a:ext cx="3424" cy="304"/>
            </a:xfrm>
            <a:prstGeom prst="rect">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Capa de Enlace</a:t>
              </a:r>
              <a:endParaRPr lang="es-ES" altLang="es-ES" b="1">
                <a:latin typeface="Arial" charset="0"/>
              </a:endParaRPr>
            </a:p>
          </p:txBody>
        </p:sp>
        <p:sp>
          <p:nvSpPr>
            <p:cNvPr id="26635" name="Rectangle 12"/>
            <p:cNvSpPr>
              <a:spLocks noChangeArrowheads="1"/>
            </p:cNvSpPr>
            <p:nvPr/>
          </p:nvSpPr>
          <p:spPr bwMode="auto">
            <a:xfrm>
              <a:off x="1315" y="2963"/>
              <a:ext cx="3130" cy="305"/>
            </a:xfrm>
            <a:prstGeom prst="rect">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Capa de Red</a:t>
              </a:r>
              <a:endParaRPr lang="es-ES" altLang="es-ES" b="1">
                <a:latin typeface="Arial" charset="0"/>
              </a:endParaRPr>
            </a:p>
          </p:txBody>
        </p:sp>
        <p:sp>
          <p:nvSpPr>
            <p:cNvPr id="26636" name="Rectangle 13"/>
            <p:cNvSpPr>
              <a:spLocks noChangeArrowheads="1"/>
            </p:cNvSpPr>
            <p:nvPr/>
          </p:nvSpPr>
          <p:spPr bwMode="auto">
            <a:xfrm>
              <a:off x="1404" y="2654"/>
              <a:ext cx="2953" cy="305"/>
            </a:xfrm>
            <a:prstGeom prst="rect">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Capa de Transporte</a:t>
              </a:r>
              <a:endParaRPr lang="es-ES" altLang="es-ES" b="1">
                <a:latin typeface="Arial" charset="0"/>
              </a:endParaRPr>
            </a:p>
          </p:txBody>
        </p:sp>
        <p:sp>
          <p:nvSpPr>
            <p:cNvPr id="26637" name="Rectangle 14"/>
            <p:cNvSpPr>
              <a:spLocks noChangeArrowheads="1"/>
            </p:cNvSpPr>
            <p:nvPr/>
          </p:nvSpPr>
          <p:spPr bwMode="auto">
            <a:xfrm>
              <a:off x="1544" y="2351"/>
              <a:ext cx="2672" cy="305"/>
            </a:xfrm>
            <a:prstGeom prst="rect">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Capa de Sesión</a:t>
              </a:r>
              <a:endParaRPr lang="es-ES" altLang="es-ES" b="1">
                <a:latin typeface="Arial" charset="0"/>
              </a:endParaRPr>
            </a:p>
          </p:txBody>
        </p:sp>
        <p:sp>
          <p:nvSpPr>
            <p:cNvPr id="26638" name="Rectangle 15"/>
            <p:cNvSpPr>
              <a:spLocks noChangeArrowheads="1"/>
            </p:cNvSpPr>
            <p:nvPr/>
          </p:nvSpPr>
          <p:spPr bwMode="auto">
            <a:xfrm>
              <a:off x="1686" y="2047"/>
              <a:ext cx="2388" cy="305"/>
            </a:xfrm>
            <a:prstGeom prst="rect">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Capa de Presentación</a:t>
              </a:r>
              <a:endParaRPr lang="es-ES" altLang="es-ES" b="1">
                <a:latin typeface="Arial" charset="0"/>
              </a:endParaRPr>
            </a:p>
          </p:txBody>
        </p:sp>
      </p:grpSp>
    </p:spTree>
    <p:extLst>
      <p:ext uri="{BB962C8B-B14F-4D97-AF65-F5344CB8AC3E}">
        <p14:creationId xmlns:p14="http://schemas.microsoft.com/office/powerpoint/2010/main" val="3838527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91D56AC7-EBB2-41E6-9C40-2DBC31B91B2B}" type="slidenum">
              <a:rPr lang="es-ES" altLang="es-ES" sz="1400"/>
              <a:pPr algn="r"/>
              <a:t>26</a:t>
            </a:fld>
            <a:endParaRPr lang="es-ES" altLang="es-ES" sz="1400"/>
          </a:p>
        </p:txBody>
      </p:sp>
      <p:sp>
        <p:nvSpPr>
          <p:cNvPr id="27651" name="Rectangle 4"/>
          <p:cNvSpPr>
            <a:spLocks noChangeArrowheads="1"/>
          </p:cNvSpPr>
          <p:nvPr/>
        </p:nvSpPr>
        <p:spPr bwMode="auto">
          <a:xfrm>
            <a:off x="685800" y="60769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52" name="Rectangle 5"/>
          <p:cNvSpPr>
            <a:spLocks noChangeArrowheads="1"/>
          </p:cNvSpPr>
          <p:nvPr/>
        </p:nvSpPr>
        <p:spPr bwMode="auto">
          <a:xfrm>
            <a:off x="3124200" y="60769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53" name="Rectangle 6"/>
          <p:cNvSpPr>
            <a:spLocks noChangeArrowheads="1"/>
          </p:cNvSpPr>
          <p:nvPr/>
        </p:nvSpPr>
        <p:spPr bwMode="auto">
          <a:xfrm>
            <a:off x="685800" y="-1714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Capa Física</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grpSp>
        <p:nvGrpSpPr>
          <p:cNvPr id="27654" name="Group 7"/>
          <p:cNvGrpSpPr>
            <a:grpSpLocks/>
          </p:cNvGrpSpPr>
          <p:nvPr/>
        </p:nvGrpSpPr>
        <p:grpSpPr bwMode="auto">
          <a:xfrm>
            <a:off x="158750" y="4406900"/>
            <a:ext cx="1033463" cy="1035050"/>
            <a:chOff x="100" y="2884"/>
            <a:chExt cx="651" cy="652"/>
          </a:xfrm>
        </p:grpSpPr>
        <p:grpSp>
          <p:nvGrpSpPr>
            <p:cNvPr id="27752" name="Group 8"/>
            <p:cNvGrpSpPr>
              <a:grpSpLocks/>
            </p:cNvGrpSpPr>
            <p:nvPr/>
          </p:nvGrpSpPr>
          <p:grpSpPr bwMode="auto">
            <a:xfrm>
              <a:off x="100" y="2884"/>
              <a:ext cx="651" cy="652"/>
              <a:chOff x="100" y="2884"/>
              <a:chExt cx="651" cy="652"/>
            </a:xfrm>
          </p:grpSpPr>
          <p:sp>
            <p:nvSpPr>
              <p:cNvPr id="27754" name="Oval 9"/>
              <p:cNvSpPr>
                <a:spLocks noChangeArrowheads="1"/>
              </p:cNvSpPr>
              <p:nvPr/>
            </p:nvSpPr>
            <p:spPr bwMode="auto">
              <a:xfrm>
                <a:off x="100" y="2884"/>
                <a:ext cx="651" cy="652"/>
              </a:xfrm>
              <a:prstGeom prst="ellipse">
                <a:avLst/>
              </a:prstGeom>
              <a:solidFill>
                <a:srgbClr val="9F9FBF"/>
              </a:solidFill>
              <a:ln w="12700">
                <a:solidFill>
                  <a:srgbClr val="000000"/>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55" name="Oval 10"/>
              <p:cNvSpPr>
                <a:spLocks noChangeArrowheads="1"/>
              </p:cNvSpPr>
              <p:nvPr/>
            </p:nvSpPr>
            <p:spPr bwMode="auto">
              <a:xfrm>
                <a:off x="141" y="2891"/>
                <a:ext cx="583" cy="577"/>
              </a:xfrm>
              <a:prstGeom prst="ellipse">
                <a:avLst/>
              </a:prstGeom>
              <a:solidFill>
                <a:srgbClr val="BFBFD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56" name="Oval 11"/>
              <p:cNvSpPr>
                <a:spLocks noChangeArrowheads="1"/>
              </p:cNvSpPr>
              <p:nvPr/>
            </p:nvSpPr>
            <p:spPr bwMode="auto">
              <a:xfrm>
                <a:off x="246" y="2923"/>
                <a:ext cx="452" cy="440"/>
              </a:xfrm>
              <a:prstGeom prst="ellipse">
                <a:avLst/>
              </a:prstGeom>
              <a:solidFill>
                <a:srgbClr val="DFD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753" name="Oval 12"/>
            <p:cNvSpPr>
              <a:spLocks noChangeArrowheads="1"/>
            </p:cNvSpPr>
            <p:nvPr/>
          </p:nvSpPr>
          <p:spPr bwMode="auto">
            <a:xfrm>
              <a:off x="472" y="2987"/>
              <a:ext cx="116" cy="11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655" name="Freeform 13"/>
          <p:cNvSpPr>
            <a:spLocks/>
          </p:cNvSpPr>
          <p:nvPr/>
        </p:nvSpPr>
        <p:spPr bwMode="auto">
          <a:xfrm>
            <a:off x="3284538" y="2797175"/>
            <a:ext cx="1455737" cy="942975"/>
          </a:xfrm>
          <a:custGeom>
            <a:avLst/>
            <a:gdLst>
              <a:gd name="T0" fmla="*/ 110 w 917"/>
              <a:gd name="T1" fmla="*/ 544 h 594"/>
              <a:gd name="T2" fmla="*/ 501 w 917"/>
              <a:gd name="T3" fmla="*/ 221 h 594"/>
              <a:gd name="T4" fmla="*/ 492 w 917"/>
              <a:gd name="T5" fmla="*/ 184 h 594"/>
              <a:gd name="T6" fmla="*/ 512 w 917"/>
              <a:gd name="T7" fmla="*/ 141 h 594"/>
              <a:gd name="T8" fmla="*/ 524 w 917"/>
              <a:gd name="T9" fmla="*/ 114 h 594"/>
              <a:gd name="T10" fmla="*/ 521 w 917"/>
              <a:gd name="T11" fmla="*/ 73 h 594"/>
              <a:gd name="T12" fmla="*/ 515 w 917"/>
              <a:gd name="T13" fmla="*/ 38 h 594"/>
              <a:gd name="T14" fmla="*/ 535 w 917"/>
              <a:gd name="T15" fmla="*/ 19 h 594"/>
              <a:gd name="T16" fmla="*/ 574 w 917"/>
              <a:gd name="T17" fmla="*/ 14 h 594"/>
              <a:gd name="T18" fmla="*/ 601 w 917"/>
              <a:gd name="T19" fmla="*/ 36 h 594"/>
              <a:gd name="T20" fmla="*/ 604 w 917"/>
              <a:gd name="T21" fmla="*/ 74 h 594"/>
              <a:gd name="T22" fmla="*/ 581 w 917"/>
              <a:gd name="T23" fmla="*/ 112 h 594"/>
              <a:gd name="T24" fmla="*/ 745 w 917"/>
              <a:gd name="T25" fmla="*/ 13 h 594"/>
              <a:gd name="T26" fmla="*/ 775 w 917"/>
              <a:gd name="T27" fmla="*/ 0 h 594"/>
              <a:gd name="T28" fmla="*/ 796 w 917"/>
              <a:gd name="T29" fmla="*/ 16 h 594"/>
              <a:gd name="T30" fmla="*/ 757 w 917"/>
              <a:gd name="T31" fmla="*/ 58 h 594"/>
              <a:gd name="T32" fmla="*/ 670 w 917"/>
              <a:gd name="T33" fmla="*/ 131 h 594"/>
              <a:gd name="T34" fmla="*/ 825 w 917"/>
              <a:gd name="T35" fmla="*/ 38 h 594"/>
              <a:gd name="T36" fmla="*/ 851 w 917"/>
              <a:gd name="T37" fmla="*/ 40 h 594"/>
              <a:gd name="T38" fmla="*/ 850 w 917"/>
              <a:gd name="T39" fmla="*/ 66 h 594"/>
              <a:gd name="T40" fmla="*/ 718 w 917"/>
              <a:gd name="T41" fmla="*/ 155 h 594"/>
              <a:gd name="T42" fmla="*/ 880 w 917"/>
              <a:gd name="T43" fmla="*/ 84 h 594"/>
              <a:gd name="T44" fmla="*/ 899 w 917"/>
              <a:gd name="T45" fmla="*/ 92 h 594"/>
              <a:gd name="T46" fmla="*/ 898 w 917"/>
              <a:gd name="T47" fmla="*/ 111 h 594"/>
              <a:gd name="T48" fmla="*/ 800 w 917"/>
              <a:gd name="T49" fmla="*/ 152 h 594"/>
              <a:gd name="T50" fmla="*/ 754 w 917"/>
              <a:gd name="T51" fmla="*/ 183 h 594"/>
              <a:gd name="T52" fmla="*/ 887 w 917"/>
              <a:gd name="T53" fmla="*/ 131 h 594"/>
              <a:gd name="T54" fmla="*/ 916 w 917"/>
              <a:gd name="T55" fmla="*/ 138 h 594"/>
              <a:gd name="T56" fmla="*/ 907 w 917"/>
              <a:gd name="T57" fmla="*/ 159 h 594"/>
              <a:gd name="T58" fmla="*/ 766 w 917"/>
              <a:gd name="T59" fmla="*/ 208 h 594"/>
              <a:gd name="T60" fmla="*/ 702 w 917"/>
              <a:gd name="T61" fmla="*/ 242 h 594"/>
              <a:gd name="T62" fmla="*/ 658 w 917"/>
              <a:gd name="T63" fmla="*/ 269 h 594"/>
              <a:gd name="T64" fmla="*/ 567 w 917"/>
              <a:gd name="T65" fmla="*/ 273 h 594"/>
              <a:gd name="T66" fmla="*/ 133 w 917"/>
              <a:gd name="T67" fmla="*/ 576 h 594"/>
              <a:gd name="T68" fmla="*/ 101 w 917"/>
              <a:gd name="T69" fmla="*/ 593 h 594"/>
              <a:gd name="T70" fmla="*/ 71 w 917"/>
              <a:gd name="T71" fmla="*/ 582 h 594"/>
              <a:gd name="T72" fmla="*/ 0 w 917"/>
              <a:gd name="T73" fmla="*/ 485 h 5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17"/>
              <a:gd name="T112" fmla="*/ 0 h 594"/>
              <a:gd name="T113" fmla="*/ 917 w 917"/>
              <a:gd name="T114" fmla="*/ 594 h 5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17" h="594">
                <a:moveTo>
                  <a:pt x="26" y="435"/>
                </a:moveTo>
                <a:lnTo>
                  <a:pt x="110" y="544"/>
                </a:lnTo>
                <a:lnTo>
                  <a:pt x="510" y="242"/>
                </a:lnTo>
                <a:lnTo>
                  <a:pt x="501" y="221"/>
                </a:lnTo>
                <a:lnTo>
                  <a:pt x="496" y="205"/>
                </a:lnTo>
                <a:lnTo>
                  <a:pt x="492" y="184"/>
                </a:lnTo>
                <a:lnTo>
                  <a:pt x="498" y="163"/>
                </a:lnTo>
                <a:lnTo>
                  <a:pt x="512" y="141"/>
                </a:lnTo>
                <a:lnTo>
                  <a:pt x="524" y="126"/>
                </a:lnTo>
                <a:lnTo>
                  <a:pt x="524" y="114"/>
                </a:lnTo>
                <a:lnTo>
                  <a:pt x="526" y="91"/>
                </a:lnTo>
                <a:lnTo>
                  <a:pt x="521" y="73"/>
                </a:lnTo>
                <a:lnTo>
                  <a:pt x="515" y="54"/>
                </a:lnTo>
                <a:lnTo>
                  <a:pt x="515" y="38"/>
                </a:lnTo>
                <a:lnTo>
                  <a:pt x="522" y="27"/>
                </a:lnTo>
                <a:lnTo>
                  <a:pt x="535" y="19"/>
                </a:lnTo>
                <a:lnTo>
                  <a:pt x="558" y="14"/>
                </a:lnTo>
                <a:lnTo>
                  <a:pt x="574" y="14"/>
                </a:lnTo>
                <a:lnTo>
                  <a:pt x="586" y="20"/>
                </a:lnTo>
                <a:lnTo>
                  <a:pt x="601" y="36"/>
                </a:lnTo>
                <a:lnTo>
                  <a:pt x="606" y="58"/>
                </a:lnTo>
                <a:lnTo>
                  <a:pt x="604" y="74"/>
                </a:lnTo>
                <a:lnTo>
                  <a:pt x="597" y="92"/>
                </a:lnTo>
                <a:lnTo>
                  <a:pt x="581" y="112"/>
                </a:lnTo>
                <a:lnTo>
                  <a:pt x="597" y="121"/>
                </a:lnTo>
                <a:lnTo>
                  <a:pt x="745" y="13"/>
                </a:lnTo>
                <a:lnTo>
                  <a:pt x="757" y="4"/>
                </a:lnTo>
                <a:lnTo>
                  <a:pt x="775" y="0"/>
                </a:lnTo>
                <a:lnTo>
                  <a:pt x="791" y="5"/>
                </a:lnTo>
                <a:lnTo>
                  <a:pt x="796" y="16"/>
                </a:lnTo>
                <a:lnTo>
                  <a:pt x="796" y="27"/>
                </a:lnTo>
                <a:lnTo>
                  <a:pt x="757" y="58"/>
                </a:lnTo>
                <a:lnTo>
                  <a:pt x="663" y="125"/>
                </a:lnTo>
                <a:lnTo>
                  <a:pt x="670" y="131"/>
                </a:lnTo>
                <a:lnTo>
                  <a:pt x="809" y="46"/>
                </a:lnTo>
                <a:lnTo>
                  <a:pt x="825" y="38"/>
                </a:lnTo>
                <a:lnTo>
                  <a:pt x="839" y="36"/>
                </a:lnTo>
                <a:lnTo>
                  <a:pt x="851" y="40"/>
                </a:lnTo>
                <a:lnTo>
                  <a:pt x="855" y="51"/>
                </a:lnTo>
                <a:lnTo>
                  <a:pt x="850" y="66"/>
                </a:lnTo>
                <a:lnTo>
                  <a:pt x="711" y="149"/>
                </a:lnTo>
                <a:lnTo>
                  <a:pt x="718" y="155"/>
                </a:lnTo>
                <a:lnTo>
                  <a:pt x="860" y="88"/>
                </a:lnTo>
                <a:lnTo>
                  <a:pt x="880" y="84"/>
                </a:lnTo>
                <a:lnTo>
                  <a:pt x="889" y="84"/>
                </a:lnTo>
                <a:lnTo>
                  <a:pt x="899" y="92"/>
                </a:lnTo>
                <a:lnTo>
                  <a:pt x="901" y="102"/>
                </a:lnTo>
                <a:lnTo>
                  <a:pt x="898" y="111"/>
                </a:lnTo>
                <a:lnTo>
                  <a:pt x="887" y="118"/>
                </a:lnTo>
                <a:lnTo>
                  <a:pt x="800" y="152"/>
                </a:lnTo>
                <a:lnTo>
                  <a:pt x="747" y="175"/>
                </a:lnTo>
                <a:lnTo>
                  <a:pt x="754" y="183"/>
                </a:lnTo>
                <a:lnTo>
                  <a:pt x="848" y="145"/>
                </a:lnTo>
                <a:lnTo>
                  <a:pt x="887" y="131"/>
                </a:lnTo>
                <a:lnTo>
                  <a:pt x="910" y="131"/>
                </a:lnTo>
                <a:lnTo>
                  <a:pt x="916" y="138"/>
                </a:lnTo>
                <a:lnTo>
                  <a:pt x="916" y="148"/>
                </a:lnTo>
                <a:lnTo>
                  <a:pt x="907" y="159"/>
                </a:lnTo>
                <a:lnTo>
                  <a:pt x="844" y="182"/>
                </a:lnTo>
                <a:lnTo>
                  <a:pt x="766" y="208"/>
                </a:lnTo>
                <a:lnTo>
                  <a:pt x="734" y="223"/>
                </a:lnTo>
                <a:lnTo>
                  <a:pt x="702" y="242"/>
                </a:lnTo>
                <a:lnTo>
                  <a:pt x="681" y="262"/>
                </a:lnTo>
                <a:lnTo>
                  <a:pt x="658" y="269"/>
                </a:lnTo>
                <a:lnTo>
                  <a:pt x="624" y="276"/>
                </a:lnTo>
                <a:lnTo>
                  <a:pt x="567" y="273"/>
                </a:lnTo>
                <a:lnTo>
                  <a:pt x="549" y="266"/>
                </a:lnTo>
                <a:lnTo>
                  <a:pt x="133" y="576"/>
                </a:lnTo>
                <a:lnTo>
                  <a:pt x="113" y="587"/>
                </a:lnTo>
                <a:lnTo>
                  <a:pt x="101" y="593"/>
                </a:lnTo>
                <a:lnTo>
                  <a:pt x="83" y="590"/>
                </a:lnTo>
                <a:lnTo>
                  <a:pt x="71" y="582"/>
                </a:lnTo>
                <a:lnTo>
                  <a:pt x="60" y="567"/>
                </a:lnTo>
                <a:lnTo>
                  <a:pt x="0" y="485"/>
                </a:lnTo>
                <a:lnTo>
                  <a:pt x="26" y="435"/>
                </a:lnTo>
              </a:path>
            </a:pathLst>
          </a:custGeom>
          <a:solidFill>
            <a:srgbClr val="FF9F9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656" name="Group 14"/>
          <p:cNvGrpSpPr>
            <a:grpSpLocks/>
          </p:cNvGrpSpPr>
          <p:nvPr/>
        </p:nvGrpSpPr>
        <p:grpSpPr bwMode="auto">
          <a:xfrm>
            <a:off x="1571625" y="3438525"/>
            <a:ext cx="1465263" cy="2022475"/>
            <a:chOff x="990" y="2274"/>
            <a:chExt cx="923" cy="1274"/>
          </a:xfrm>
        </p:grpSpPr>
        <p:sp>
          <p:nvSpPr>
            <p:cNvPr id="27750" name="Freeform 15"/>
            <p:cNvSpPr>
              <a:spLocks/>
            </p:cNvSpPr>
            <p:nvPr/>
          </p:nvSpPr>
          <p:spPr bwMode="auto">
            <a:xfrm>
              <a:off x="990" y="2950"/>
              <a:ext cx="874" cy="598"/>
            </a:xfrm>
            <a:custGeom>
              <a:avLst/>
              <a:gdLst>
                <a:gd name="T0" fmla="*/ 257 w 874"/>
                <a:gd name="T1" fmla="*/ 9 h 598"/>
                <a:gd name="T2" fmla="*/ 0 w 874"/>
                <a:gd name="T3" fmla="*/ 541 h 598"/>
                <a:gd name="T4" fmla="*/ 12 w 874"/>
                <a:gd name="T5" fmla="*/ 552 h 598"/>
                <a:gd name="T6" fmla="*/ 30 w 874"/>
                <a:gd name="T7" fmla="*/ 542 h 598"/>
                <a:gd name="T8" fmla="*/ 277 w 874"/>
                <a:gd name="T9" fmla="*/ 31 h 598"/>
                <a:gd name="T10" fmla="*/ 291 w 874"/>
                <a:gd name="T11" fmla="*/ 25 h 598"/>
                <a:gd name="T12" fmla="*/ 384 w 874"/>
                <a:gd name="T13" fmla="*/ 24 h 598"/>
                <a:gd name="T14" fmla="*/ 506 w 874"/>
                <a:gd name="T15" fmla="*/ 27 h 598"/>
                <a:gd name="T16" fmla="*/ 616 w 874"/>
                <a:gd name="T17" fmla="*/ 32 h 598"/>
                <a:gd name="T18" fmla="*/ 647 w 874"/>
                <a:gd name="T19" fmla="*/ 39 h 598"/>
                <a:gd name="T20" fmla="*/ 664 w 874"/>
                <a:gd name="T21" fmla="*/ 54 h 598"/>
                <a:gd name="T22" fmla="*/ 679 w 874"/>
                <a:gd name="T23" fmla="*/ 70 h 598"/>
                <a:gd name="T24" fmla="*/ 851 w 874"/>
                <a:gd name="T25" fmla="*/ 591 h 598"/>
                <a:gd name="T26" fmla="*/ 864 w 874"/>
                <a:gd name="T27" fmla="*/ 597 h 598"/>
                <a:gd name="T28" fmla="*/ 873 w 874"/>
                <a:gd name="T29" fmla="*/ 586 h 598"/>
                <a:gd name="T30" fmla="*/ 705 w 874"/>
                <a:gd name="T31" fmla="*/ 67 h 598"/>
                <a:gd name="T32" fmla="*/ 688 w 874"/>
                <a:gd name="T33" fmla="*/ 39 h 598"/>
                <a:gd name="T34" fmla="*/ 673 w 874"/>
                <a:gd name="T35" fmla="*/ 27 h 598"/>
                <a:gd name="T36" fmla="*/ 659 w 874"/>
                <a:gd name="T37" fmla="*/ 20 h 598"/>
                <a:gd name="T38" fmla="*/ 640 w 874"/>
                <a:gd name="T39" fmla="*/ 12 h 598"/>
                <a:gd name="T40" fmla="*/ 604 w 874"/>
                <a:gd name="T41" fmla="*/ 9 h 598"/>
                <a:gd name="T42" fmla="*/ 487 w 874"/>
                <a:gd name="T43" fmla="*/ 2 h 598"/>
                <a:gd name="T44" fmla="*/ 362 w 874"/>
                <a:gd name="T45" fmla="*/ 0 h 598"/>
                <a:gd name="T46" fmla="*/ 304 w 874"/>
                <a:gd name="T47" fmla="*/ 1 h 598"/>
                <a:gd name="T48" fmla="*/ 275 w 874"/>
                <a:gd name="T49" fmla="*/ 2 h 598"/>
                <a:gd name="T50" fmla="*/ 257 w 874"/>
                <a:gd name="T51" fmla="*/ 9 h 59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74"/>
                <a:gd name="T79" fmla="*/ 0 h 598"/>
                <a:gd name="T80" fmla="*/ 874 w 874"/>
                <a:gd name="T81" fmla="*/ 598 h 59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74" h="598">
                  <a:moveTo>
                    <a:pt x="257" y="9"/>
                  </a:moveTo>
                  <a:lnTo>
                    <a:pt x="0" y="541"/>
                  </a:lnTo>
                  <a:lnTo>
                    <a:pt x="12" y="552"/>
                  </a:lnTo>
                  <a:lnTo>
                    <a:pt x="30" y="542"/>
                  </a:lnTo>
                  <a:lnTo>
                    <a:pt x="277" y="31"/>
                  </a:lnTo>
                  <a:lnTo>
                    <a:pt x="291" y="25"/>
                  </a:lnTo>
                  <a:lnTo>
                    <a:pt x="384" y="24"/>
                  </a:lnTo>
                  <a:lnTo>
                    <a:pt x="506" y="27"/>
                  </a:lnTo>
                  <a:lnTo>
                    <a:pt x="616" y="32"/>
                  </a:lnTo>
                  <a:lnTo>
                    <a:pt x="647" y="39"/>
                  </a:lnTo>
                  <a:lnTo>
                    <a:pt x="664" y="54"/>
                  </a:lnTo>
                  <a:lnTo>
                    <a:pt x="679" y="70"/>
                  </a:lnTo>
                  <a:lnTo>
                    <a:pt x="851" y="591"/>
                  </a:lnTo>
                  <a:lnTo>
                    <a:pt x="864" y="597"/>
                  </a:lnTo>
                  <a:lnTo>
                    <a:pt x="873" y="586"/>
                  </a:lnTo>
                  <a:lnTo>
                    <a:pt x="705" y="67"/>
                  </a:lnTo>
                  <a:lnTo>
                    <a:pt x="688" y="39"/>
                  </a:lnTo>
                  <a:lnTo>
                    <a:pt x="673" y="27"/>
                  </a:lnTo>
                  <a:lnTo>
                    <a:pt x="659" y="20"/>
                  </a:lnTo>
                  <a:lnTo>
                    <a:pt x="640" y="12"/>
                  </a:lnTo>
                  <a:lnTo>
                    <a:pt x="604" y="9"/>
                  </a:lnTo>
                  <a:lnTo>
                    <a:pt x="487" y="2"/>
                  </a:lnTo>
                  <a:lnTo>
                    <a:pt x="362" y="0"/>
                  </a:lnTo>
                  <a:lnTo>
                    <a:pt x="304" y="1"/>
                  </a:lnTo>
                  <a:lnTo>
                    <a:pt x="275" y="2"/>
                  </a:lnTo>
                  <a:lnTo>
                    <a:pt x="257" y="9"/>
                  </a:lnTo>
                </a:path>
              </a:pathLst>
            </a:custGeom>
            <a:solidFill>
              <a:srgbClr val="3F1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51" name="Freeform 16"/>
            <p:cNvSpPr>
              <a:spLocks/>
            </p:cNvSpPr>
            <p:nvPr/>
          </p:nvSpPr>
          <p:spPr bwMode="auto">
            <a:xfrm>
              <a:off x="1002" y="2274"/>
              <a:ext cx="911" cy="696"/>
            </a:xfrm>
            <a:custGeom>
              <a:avLst/>
              <a:gdLst>
                <a:gd name="T0" fmla="*/ 184 w 911"/>
                <a:gd name="T1" fmla="*/ 0 h 696"/>
                <a:gd name="T2" fmla="*/ 58 w 911"/>
                <a:gd name="T3" fmla="*/ 0 h 696"/>
                <a:gd name="T4" fmla="*/ 5 w 911"/>
                <a:gd name="T5" fmla="*/ 25 h 696"/>
                <a:gd name="T6" fmla="*/ 0 w 911"/>
                <a:gd name="T7" fmla="*/ 89 h 696"/>
                <a:gd name="T8" fmla="*/ 136 w 911"/>
                <a:gd name="T9" fmla="*/ 463 h 696"/>
                <a:gd name="T10" fmla="*/ 149 w 911"/>
                <a:gd name="T11" fmla="*/ 500 h 696"/>
                <a:gd name="T12" fmla="*/ 154 w 911"/>
                <a:gd name="T13" fmla="*/ 541 h 696"/>
                <a:gd name="T14" fmla="*/ 163 w 911"/>
                <a:gd name="T15" fmla="*/ 626 h 696"/>
                <a:gd name="T16" fmla="*/ 188 w 911"/>
                <a:gd name="T17" fmla="*/ 667 h 696"/>
                <a:gd name="T18" fmla="*/ 222 w 911"/>
                <a:gd name="T19" fmla="*/ 673 h 696"/>
                <a:gd name="T20" fmla="*/ 261 w 911"/>
                <a:gd name="T21" fmla="*/ 677 h 696"/>
                <a:gd name="T22" fmla="*/ 369 w 911"/>
                <a:gd name="T23" fmla="*/ 681 h 696"/>
                <a:gd name="T24" fmla="*/ 572 w 911"/>
                <a:gd name="T25" fmla="*/ 686 h 696"/>
                <a:gd name="T26" fmla="*/ 732 w 911"/>
                <a:gd name="T27" fmla="*/ 695 h 696"/>
                <a:gd name="T28" fmla="*/ 771 w 911"/>
                <a:gd name="T29" fmla="*/ 684 h 696"/>
                <a:gd name="T30" fmla="*/ 801 w 911"/>
                <a:gd name="T31" fmla="*/ 656 h 696"/>
                <a:gd name="T32" fmla="*/ 835 w 911"/>
                <a:gd name="T33" fmla="*/ 620 h 696"/>
                <a:gd name="T34" fmla="*/ 863 w 911"/>
                <a:gd name="T35" fmla="*/ 579 h 696"/>
                <a:gd name="T36" fmla="*/ 881 w 911"/>
                <a:gd name="T37" fmla="*/ 556 h 696"/>
                <a:gd name="T38" fmla="*/ 892 w 911"/>
                <a:gd name="T39" fmla="*/ 537 h 696"/>
                <a:gd name="T40" fmla="*/ 908 w 911"/>
                <a:gd name="T41" fmla="*/ 504 h 696"/>
                <a:gd name="T42" fmla="*/ 910 w 911"/>
                <a:gd name="T43" fmla="*/ 490 h 696"/>
                <a:gd name="T44" fmla="*/ 908 w 911"/>
                <a:gd name="T45" fmla="*/ 470 h 696"/>
                <a:gd name="T46" fmla="*/ 894 w 911"/>
                <a:gd name="T47" fmla="*/ 461 h 696"/>
                <a:gd name="T48" fmla="*/ 869 w 911"/>
                <a:gd name="T49" fmla="*/ 448 h 696"/>
                <a:gd name="T50" fmla="*/ 838 w 911"/>
                <a:gd name="T51" fmla="*/ 447 h 696"/>
                <a:gd name="T52" fmla="*/ 801 w 911"/>
                <a:gd name="T53" fmla="*/ 447 h 696"/>
                <a:gd name="T54" fmla="*/ 296 w 911"/>
                <a:gd name="T55" fmla="*/ 461 h 696"/>
                <a:gd name="T56" fmla="*/ 287 w 911"/>
                <a:gd name="T57" fmla="*/ 369 h 696"/>
                <a:gd name="T58" fmla="*/ 268 w 911"/>
                <a:gd name="T59" fmla="*/ 198 h 696"/>
                <a:gd name="T60" fmla="*/ 257 w 911"/>
                <a:gd name="T61" fmla="*/ 80 h 696"/>
                <a:gd name="T62" fmla="*/ 239 w 911"/>
                <a:gd name="T63" fmla="*/ 29 h 696"/>
                <a:gd name="T64" fmla="*/ 184 w 911"/>
                <a:gd name="T65" fmla="*/ 0 h 6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1"/>
                <a:gd name="T100" fmla="*/ 0 h 696"/>
                <a:gd name="T101" fmla="*/ 911 w 911"/>
                <a:gd name="T102" fmla="*/ 696 h 6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1" h="696">
                  <a:moveTo>
                    <a:pt x="184" y="0"/>
                  </a:moveTo>
                  <a:lnTo>
                    <a:pt x="58" y="0"/>
                  </a:lnTo>
                  <a:lnTo>
                    <a:pt x="5" y="25"/>
                  </a:lnTo>
                  <a:lnTo>
                    <a:pt x="0" y="89"/>
                  </a:lnTo>
                  <a:lnTo>
                    <a:pt x="136" y="463"/>
                  </a:lnTo>
                  <a:lnTo>
                    <a:pt x="149" y="500"/>
                  </a:lnTo>
                  <a:lnTo>
                    <a:pt x="154" y="541"/>
                  </a:lnTo>
                  <a:lnTo>
                    <a:pt x="163" y="626"/>
                  </a:lnTo>
                  <a:lnTo>
                    <a:pt x="188" y="667"/>
                  </a:lnTo>
                  <a:lnTo>
                    <a:pt x="222" y="673"/>
                  </a:lnTo>
                  <a:lnTo>
                    <a:pt x="261" y="677"/>
                  </a:lnTo>
                  <a:lnTo>
                    <a:pt x="369" y="681"/>
                  </a:lnTo>
                  <a:lnTo>
                    <a:pt x="572" y="686"/>
                  </a:lnTo>
                  <a:lnTo>
                    <a:pt x="732" y="695"/>
                  </a:lnTo>
                  <a:lnTo>
                    <a:pt x="771" y="684"/>
                  </a:lnTo>
                  <a:lnTo>
                    <a:pt x="801" y="656"/>
                  </a:lnTo>
                  <a:lnTo>
                    <a:pt x="835" y="620"/>
                  </a:lnTo>
                  <a:lnTo>
                    <a:pt x="863" y="579"/>
                  </a:lnTo>
                  <a:lnTo>
                    <a:pt x="881" y="556"/>
                  </a:lnTo>
                  <a:lnTo>
                    <a:pt x="892" y="537"/>
                  </a:lnTo>
                  <a:lnTo>
                    <a:pt x="908" y="504"/>
                  </a:lnTo>
                  <a:lnTo>
                    <a:pt x="910" y="490"/>
                  </a:lnTo>
                  <a:lnTo>
                    <a:pt x="908" y="470"/>
                  </a:lnTo>
                  <a:lnTo>
                    <a:pt x="894" y="461"/>
                  </a:lnTo>
                  <a:lnTo>
                    <a:pt x="869" y="448"/>
                  </a:lnTo>
                  <a:lnTo>
                    <a:pt x="838" y="447"/>
                  </a:lnTo>
                  <a:lnTo>
                    <a:pt x="801" y="447"/>
                  </a:lnTo>
                  <a:lnTo>
                    <a:pt x="296" y="461"/>
                  </a:lnTo>
                  <a:lnTo>
                    <a:pt x="287" y="369"/>
                  </a:lnTo>
                  <a:lnTo>
                    <a:pt x="268" y="198"/>
                  </a:lnTo>
                  <a:lnTo>
                    <a:pt x="257" y="80"/>
                  </a:lnTo>
                  <a:lnTo>
                    <a:pt x="239" y="29"/>
                  </a:lnTo>
                  <a:lnTo>
                    <a:pt x="184" y="0"/>
                  </a:lnTo>
                </a:path>
              </a:pathLst>
            </a:custGeom>
            <a:solidFill>
              <a:srgbClr val="9F7F5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657" name="Freeform 17"/>
          <p:cNvSpPr>
            <a:spLocks/>
          </p:cNvSpPr>
          <p:nvPr/>
        </p:nvSpPr>
        <p:spPr bwMode="auto">
          <a:xfrm>
            <a:off x="2047875" y="3089275"/>
            <a:ext cx="1738313" cy="2325688"/>
          </a:xfrm>
          <a:custGeom>
            <a:avLst/>
            <a:gdLst>
              <a:gd name="T0" fmla="*/ 661 w 1095"/>
              <a:gd name="T1" fmla="*/ 27 h 1465"/>
              <a:gd name="T2" fmla="*/ 754 w 1095"/>
              <a:gd name="T3" fmla="*/ 107 h 1465"/>
              <a:gd name="T4" fmla="*/ 802 w 1095"/>
              <a:gd name="T5" fmla="*/ 163 h 1465"/>
              <a:gd name="T6" fmla="*/ 850 w 1095"/>
              <a:gd name="T7" fmla="*/ 210 h 1465"/>
              <a:gd name="T8" fmla="*/ 837 w 1095"/>
              <a:gd name="T9" fmla="*/ 277 h 1465"/>
              <a:gd name="T10" fmla="*/ 796 w 1095"/>
              <a:gd name="T11" fmla="*/ 285 h 1465"/>
              <a:gd name="T12" fmla="*/ 802 w 1095"/>
              <a:gd name="T13" fmla="*/ 337 h 1465"/>
              <a:gd name="T14" fmla="*/ 788 w 1095"/>
              <a:gd name="T15" fmla="*/ 405 h 1465"/>
              <a:gd name="T16" fmla="*/ 707 w 1095"/>
              <a:gd name="T17" fmla="*/ 434 h 1465"/>
              <a:gd name="T18" fmla="*/ 677 w 1095"/>
              <a:gd name="T19" fmla="*/ 504 h 1465"/>
              <a:gd name="T20" fmla="*/ 745 w 1095"/>
              <a:gd name="T21" fmla="*/ 541 h 1465"/>
              <a:gd name="T22" fmla="*/ 948 w 1095"/>
              <a:gd name="T23" fmla="*/ 541 h 1465"/>
              <a:gd name="T24" fmla="*/ 1056 w 1095"/>
              <a:gd name="T25" fmla="*/ 572 h 1465"/>
              <a:gd name="T26" fmla="*/ 1094 w 1095"/>
              <a:gd name="T27" fmla="*/ 653 h 1465"/>
              <a:gd name="T28" fmla="*/ 1047 w 1095"/>
              <a:gd name="T29" fmla="*/ 795 h 1465"/>
              <a:gd name="T30" fmla="*/ 921 w 1095"/>
              <a:gd name="T31" fmla="*/ 986 h 1465"/>
              <a:gd name="T32" fmla="*/ 791 w 1095"/>
              <a:gd name="T33" fmla="*/ 1258 h 1465"/>
              <a:gd name="T34" fmla="*/ 734 w 1095"/>
              <a:gd name="T35" fmla="*/ 1464 h 1465"/>
              <a:gd name="T36" fmla="*/ 620 w 1095"/>
              <a:gd name="T37" fmla="*/ 1408 h 1465"/>
              <a:gd name="T38" fmla="*/ 501 w 1095"/>
              <a:gd name="T39" fmla="*/ 1368 h 1465"/>
              <a:gd name="T40" fmla="*/ 448 w 1095"/>
              <a:gd name="T41" fmla="*/ 1340 h 1465"/>
              <a:gd name="T42" fmla="*/ 355 w 1095"/>
              <a:gd name="T43" fmla="*/ 1376 h 1465"/>
              <a:gd name="T44" fmla="*/ 304 w 1095"/>
              <a:gd name="T45" fmla="*/ 1381 h 1465"/>
              <a:gd name="T46" fmla="*/ 350 w 1095"/>
              <a:gd name="T47" fmla="*/ 1289 h 1465"/>
              <a:gd name="T48" fmla="*/ 506 w 1095"/>
              <a:gd name="T49" fmla="*/ 1142 h 1465"/>
              <a:gd name="T50" fmla="*/ 526 w 1095"/>
              <a:gd name="T51" fmla="*/ 1029 h 1465"/>
              <a:gd name="T52" fmla="*/ 522 w 1095"/>
              <a:gd name="T53" fmla="*/ 872 h 1465"/>
              <a:gd name="T54" fmla="*/ 439 w 1095"/>
              <a:gd name="T55" fmla="*/ 814 h 1465"/>
              <a:gd name="T56" fmla="*/ 272 w 1095"/>
              <a:gd name="T57" fmla="*/ 843 h 1465"/>
              <a:gd name="T58" fmla="*/ 142 w 1095"/>
              <a:gd name="T59" fmla="*/ 862 h 1465"/>
              <a:gd name="T60" fmla="*/ 42 w 1095"/>
              <a:gd name="T61" fmla="*/ 839 h 1465"/>
              <a:gd name="T62" fmla="*/ 0 w 1095"/>
              <a:gd name="T63" fmla="*/ 752 h 1465"/>
              <a:gd name="T64" fmla="*/ 42 w 1095"/>
              <a:gd name="T65" fmla="*/ 661 h 1465"/>
              <a:gd name="T66" fmla="*/ 161 w 1095"/>
              <a:gd name="T67" fmla="*/ 488 h 1465"/>
              <a:gd name="T68" fmla="*/ 272 w 1095"/>
              <a:gd name="T69" fmla="*/ 366 h 1465"/>
              <a:gd name="T70" fmla="*/ 345 w 1095"/>
              <a:gd name="T71" fmla="*/ 243 h 1465"/>
              <a:gd name="T72" fmla="*/ 377 w 1095"/>
              <a:gd name="T73" fmla="*/ 119 h 1465"/>
              <a:gd name="T74" fmla="*/ 418 w 1095"/>
              <a:gd name="T75" fmla="*/ 32 h 1465"/>
              <a:gd name="T76" fmla="*/ 485 w 1095"/>
              <a:gd name="T77" fmla="*/ 6 h 1465"/>
              <a:gd name="T78" fmla="*/ 613 w 1095"/>
              <a:gd name="T79" fmla="*/ 0 h 146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5"/>
              <a:gd name="T121" fmla="*/ 0 h 1465"/>
              <a:gd name="T122" fmla="*/ 1095 w 1095"/>
              <a:gd name="T123" fmla="*/ 1465 h 146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5" h="1465">
                <a:moveTo>
                  <a:pt x="613" y="0"/>
                </a:moveTo>
                <a:lnTo>
                  <a:pt x="661" y="27"/>
                </a:lnTo>
                <a:lnTo>
                  <a:pt x="723" y="70"/>
                </a:lnTo>
                <a:lnTo>
                  <a:pt x="754" y="107"/>
                </a:lnTo>
                <a:lnTo>
                  <a:pt x="780" y="140"/>
                </a:lnTo>
                <a:lnTo>
                  <a:pt x="802" y="163"/>
                </a:lnTo>
                <a:lnTo>
                  <a:pt x="832" y="187"/>
                </a:lnTo>
                <a:lnTo>
                  <a:pt x="850" y="210"/>
                </a:lnTo>
                <a:lnTo>
                  <a:pt x="850" y="254"/>
                </a:lnTo>
                <a:lnTo>
                  <a:pt x="837" y="277"/>
                </a:lnTo>
                <a:lnTo>
                  <a:pt x="818" y="283"/>
                </a:lnTo>
                <a:lnTo>
                  <a:pt x="796" y="285"/>
                </a:lnTo>
                <a:lnTo>
                  <a:pt x="791" y="306"/>
                </a:lnTo>
                <a:lnTo>
                  <a:pt x="802" y="337"/>
                </a:lnTo>
                <a:lnTo>
                  <a:pt x="802" y="380"/>
                </a:lnTo>
                <a:lnTo>
                  <a:pt x="788" y="405"/>
                </a:lnTo>
                <a:lnTo>
                  <a:pt x="734" y="434"/>
                </a:lnTo>
                <a:lnTo>
                  <a:pt x="707" y="434"/>
                </a:lnTo>
                <a:lnTo>
                  <a:pt x="688" y="448"/>
                </a:lnTo>
                <a:lnTo>
                  <a:pt x="677" y="504"/>
                </a:lnTo>
                <a:lnTo>
                  <a:pt x="677" y="552"/>
                </a:lnTo>
                <a:lnTo>
                  <a:pt x="745" y="541"/>
                </a:lnTo>
                <a:lnTo>
                  <a:pt x="844" y="541"/>
                </a:lnTo>
                <a:lnTo>
                  <a:pt x="948" y="541"/>
                </a:lnTo>
                <a:lnTo>
                  <a:pt x="1015" y="552"/>
                </a:lnTo>
                <a:lnTo>
                  <a:pt x="1056" y="572"/>
                </a:lnTo>
                <a:lnTo>
                  <a:pt x="1088" y="612"/>
                </a:lnTo>
                <a:lnTo>
                  <a:pt x="1094" y="653"/>
                </a:lnTo>
                <a:lnTo>
                  <a:pt x="1083" y="700"/>
                </a:lnTo>
                <a:lnTo>
                  <a:pt x="1047" y="795"/>
                </a:lnTo>
                <a:lnTo>
                  <a:pt x="990" y="895"/>
                </a:lnTo>
                <a:lnTo>
                  <a:pt x="921" y="986"/>
                </a:lnTo>
                <a:lnTo>
                  <a:pt x="844" y="1142"/>
                </a:lnTo>
                <a:lnTo>
                  <a:pt x="791" y="1258"/>
                </a:lnTo>
                <a:lnTo>
                  <a:pt x="754" y="1387"/>
                </a:lnTo>
                <a:lnTo>
                  <a:pt x="734" y="1464"/>
                </a:lnTo>
                <a:lnTo>
                  <a:pt x="677" y="1440"/>
                </a:lnTo>
                <a:lnTo>
                  <a:pt x="620" y="1408"/>
                </a:lnTo>
                <a:lnTo>
                  <a:pt x="547" y="1372"/>
                </a:lnTo>
                <a:lnTo>
                  <a:pt x="501" y="1368"/>
                </a:lnTo>
                <a:lnTo>
                  <a:pt x="480" y="1356"/>
                </a:lnTo>
                <a:lnTo>
                  <a:pt x="448" y="1340"/>
                </a:lnTo>
                <a:lnTo>
                  <a:pt x="391" y="1353"/>
                </a:lnTo>
                <a:lnTo>
                  <a:pt x="355" y="1376"/>
                </a:lnTo>
                <a:lnTo>
                  <a:pt x="329" y="1385"/>
                </a:lnTo>
                <a:lnTo>
                  <a:pt x="304" y="1381"/>
                </a:lnTo>
                <a:lnTo>
                  <a:pt x="320" y="1360"/>
                </a:lnTo>
                <a:lnTo>
                  <a:pt x="350" y="1289"/>
                </a:lnTo>
                <a:lnTo>
                  <a:pt x="428" y="1201"/>
                </a:lnTo>
                <a:lnTo>
                  <a:pt x="506" y="1142"/>
                </a:lnTo>
                <a:lnTo>
                  <a:pt x="517" y="1103"/>
                </a:lnTo>
                <a:lnTo>
                  <a:pt x="526" y="1029"/>
                </a:lnTo>
                <a:lnTo>
                  <a:pt x="531" y="938"/>
                </a:lnTo>
                <a:lnTo>
                  <a:pt x="522" y="872"/>
                </a:lnTo>
                <a:lnTo>
                  <a:pt x="506" y="835"/>
                </a:lnTo>
                <a:lnTo>
                  <a:pt x="439" y="814"/>
                </a:lnTo>
                <a:lnTo>
                  <a:pt x="371" y="823"/>
                </a:lnTo>
                <a:lnTo>
                  <a:pt x="272" y="843"/>
                </a:lnTo>
                <a:lnTo>
                  <a:pt x="179" y="855"/>
                </a:lnTo>
                <a:lnTo>
                  <a:pt x="142" y="862"/>
                </a:lnTo>
                <a:lnTo>
                  <a:pt x="80" y="855"/>
                </a:lnTo>
                <a:lnTo>
                  <a:pt x="42" y="839"/>
                </a:lnTo>
                <a:lnTo>
                  <a:pt x="12" y="798"/>
                </a:lnTo>
                <a:lnTo>
                  <a:pt x="0" y="752"/>
                </a:lnTo>
                <a:lnTo>
                  <a:pt x="21" y="692"/>
                </a:lnTo>
                <a:lnTo>
                  <a:pt x="42" y="661"/>
                </a:lnTo>
                <a:lnTo>
                  <a:pt x="101" y="572"/>
                </a:lnTo>
                <a:lnTo>
                  <a:pt x="161" y="488"/>
                </a:lnTo>
                <a:lnTo>
                  <a:pt x="220" y="421"/>
                </a:lnTo>
                <a:lnTo>
                  <a:pt x="272" y="366"/>
                </a:lnTo>
                <a:lnTo>
                  <a:pt x="313" y="297"/>
                </a:lnTo>
                <a:lnTo>
                  <a:pt x="345" y="243"/>
                </a:lnTo>
                <a:lnTo>
                  <a:pt x="355" y="183"/>
                </a:lnTo>
                <a:lnTo>
                  <a:pt x="377" y="119"/>
                </a:lnTo>
                <a:lnTo>
                  <a:pt x="391" y="68"/>
                </a:lnTo>
                <a:lnTo>
                  <a:pt x="418" y="32"/>
                </a:lnTo>
                <a:lnTo>
                  <a:pt x="448" y="6"/>
                </a:lnTo>
                <a:lnTo>
                  <a:pt x="485" y="6"/>
                </a:lnTo>
                <a:lnTo>
                  <a:pt x="558" y="27"/>
                </a:lnTo>
                <a:lnTo>
                  <a:pt x="613" y="0"/>
                </a:lnTo>
              </a:path>
            </a:pathLst>
          </a:custGeom>
          <a:solidFill>
            <a:srgbClr val="9F3FD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658" name="Group 18"/>
          <p:cNvGrpSpPr>
            <a:grpSpLocks/>
          </p:cNvGrpSpPr>
          <p:nvPr/>
        </p:nvGrpSpPr>
        <p:grpSpPr bwMode="auto">
          <a:xfrm>
            <a:off x="6145213" y="3387725"/>
            <a:ext cx="1460500" cy="2024063"/>
            <a:chOff x="3871" y="2242"/>
            <a:chExt cx="920" cy="1275"/>
          </a:xfrm>
        </p:grpSpPr>
        <p:sp>
          <p:nvSpPr>
            <p:cNvPr id="27748" name="Freeform 19"/>
            <p:cNvSpPr>
              <a:spLocks/>
            </p:cNvSpPr>
            <p:nvPr/>
          </p:nvSpPr>
          <p:spPr bwMode="auto">
            <a:xfrm>
              <a:off x="3919" y="2918"/>
              <a:ext cx="872" cy="599"/>
            </a:xfrm>
            <a:custGeom>
              <a:avLst/>
              <a:gdLst>
                <a:gd name="T0" fmla="*/ 616 w 872"/>
                <a:gd name="T1" fmla="*/ 10 h 599"/>
                <a:gd name="T2" fmla="*/ 871 w 872"/>
                <a:gd name="T3" fmla="*/ 540 h 599"/>
                <a:gd name="T4" fmla="*/ 862 w 872"/>
                <a:gd name="T5" fmla="*/ 551 h 599"/>
                <a:gd name="T6" fmla="*/ 842 w 872"/>
                <a:gd name="T7" fmla="*/ 543 h 599"/>
                <a:gd name="T8" fmla="*/ 597 w 872"/>
                <a:gd name="T9" fmla="*/ 31 h 599"/>
                <a:gd name="T10" fmla="*/ 583 w 872"/>
                <a:gd name="T11" fmla="*/ 25 h 599"/>
                <a:gd name="T12" fmla="*/ 487 w 872"/>
                <a:gd name="T13" fmla="*/ 24 h 599"/>
                <a:gd name="T14" fmla="*/ 366 w 872"/>
                <a:gd name="T15" fmla="*/ 28 h 599"/>
                <a:gd name="T16" fmla="*/ 257 w 872"/>
                <a:gd name="T17" fmla="*/ 33 h 599"/>
                <a:gd name="T18" fmla="*/ 225 w 872"/>
                <a:gd name="T19" fmla="*/ 40 h 599"/>
                <a:gd name="T20" fmla="*/ 206 w 872"/>
                <a:gd name="T21" fmla="*/ 54 h 599"/>
                <a:gd name="T22" fmla="*/ 193 w 872"/>
                <a:gd name="T23" fmla="*/ 72 h 599"/>
                <a:gd name="T24" fmla="*/ 21 w 872"/>
                <a:gd name="T25" fmla="*/ 592 h 599"/>
                <a:gd name="T26" fmla="*/ 10 w 872"/>
                <a:gd name="T27" fmla="*/ 598 h 599"/>
                <a:gd name="T28" fmla="*/ 0 w 872"/>
                <a:gd name="T29" fmla="*/ 585 h 599"/>
                <a:gd name="T30" fmla="*/ 168 w 872"/>
                <a:gd name="T31" fmla="*/ 67 h 599"/>
                <a:gd name="T32" fmla="*/ 184 w 872"/>
                <a:gd name="T33" fmla="*/ 40 h 599"/>
                <a:gd name="T34" fmla="*/ 200 w 872"/>
                <a:gd name="T35" fmla="*/ 28 h 599"/>
                <a:gd name="T36" fmla="*/ 215 w 872"/>
                <a:gd name="T37" fmla="*/ 20 h 599"/>
                <a:gd name="T38" fmla="*/ 234 w 872"/>
                <a:gd name="T39" fmla="*/ 12 h 599"/>
                <a:gd name="T40" fmla="*/ 270 w 872"/>
                <a:gd name="T41" fmla="*/ 10 h 599"/>
                <a:gd name="T42" fmla="*/ 383 w 872"/>
                <a:gd name="T43" fmla="*/ 4 h 599"/>
                <a:gd name="T44" fmla="*/ 510 w 872"/>
                <a:gd name="T45" fmla="*/ 0 h 599"/>
                <a:gd name="T46" fmla="*/ 568 w 872"/>
                <a:gd name="T47" fmla="*/ 1 h 599"/>
                <a:gd name="T48" fmla="*/ 599 w 872"/>
                <a:gd name="T49" fmla="*/ 4 h 599"/>
                <a:gd name="T50" fmla="*/ 616 w 872"/>
                <a:gd name="T51" fmla="*/ 10 h 5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72"/>
                <a:gd name="T79" fmla="*/ 0 h 599"/>
                <a:gd name="T80" fmla="*/ 872 w 872"/>
                <a:gd name="T81" fmla="*/ 599 h 5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72" h="599">
                  <a:moveTo>
                    <a:pt x="616" y="10"/>
                  </a:moveTo>
                  <a:lnTo>
                    <a:pt x="871" y="540"/>
                  </a:lnTo>
                  <a:lnTo>
                    <a:pt x="862" y="551"/>
                  </a:lnTo>
                  <a:lnTo>
                    <a:pt x="842" y="543"/>
                  </a:lnTo>
                  <a:lnTo>
                    <a:pt x="597" y="31"/>
                  </a:lnTo>
                  <a:lnTo>
                    <a:pt x="583" y="25"/>
                  </a:lnTo>
                  <a:lnTo>
                    <a:pt x="487" y="24"/>
                  </a:lnTo>
                  <a:lnTo>
                    <a:pt x="366" y="28"/>
                  </a:lnTo>
                  <a:lnTo>
                    <a:pt x="257" y="33"/>
                  </a:lnTo>
                  <a:lnTo>
                    <a:pt x="225" y="40"/>
                  </a:lnTo>
                  <a:lnTo>
                    <a:pt x="206" y="54"/>
                  </a:lnTo>
                  <a:lnTo>
                    <a:pt x="193" y="72"/>
                  </a:lnTo>
                  <a:lnTo>
                    <a:pt x="21" y="592"/>
                  </a:lnTo>
                  <a:lnTo>
                    <a:pt x="10" y="598"/>
                  </a:lnTo>
                  <a:lnTo>
                    <a:pt x="0" y="585"/>
                  </a:lnTo>
                  <a:lnTo>
                    <a:pt x="168" y="67"/>
                  </a:lnTo>
                  <a:lnTo>
                    <a:pt x="184" y="40"/>
                  </a:lnTo>
                  <a:lnTo>
                    <a:pt x="200" y="28"/>
                  </a:lnTo>
                  <a:lnTo>
                    <a:pt x="215" y="20"/>
                  </a:lnTo>
                  <a:lnTo>
                    <a:pt x="234" y="12"/>
                  </a:lnTo>
                  <a:lnTo>
                    <a:pt x="270" y="10"/>
                  </a:lnTo>
                  <a:lnTo>
                    <a:pt x="383" y="4"/>
                  </a:lnTo>
                  <a:lnTo>
                    <a:pt x="510" y="0"/>
                  </a:lnTo>
                  <a:lnTo>
                    <a:pt x="568" y="1"/>
                  </a:lnTo>
                  <a:lnTo>
                    <a:pt x="599" y="4"/>
                  </a:lnTo>
                  <a:lnTo>
                    <a:pt x="616" y="10"/>
                  </a:lnTo>
                </a:path>
              </a:pathLst>
            </a:custGeom>
            <a:solidFill>
              <a:srgbClr val="3F1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49" name="Freeform 20"/>
            <p:cNvSpPr>
              <a:spLocks/>
            </p:cNvSpPr>
            <p:nvPr/>
          </p:nvSpPr>
          <p:spPr bwMode="auto">
            <a:xfrm>
              <a:off x="3871" y="2242"/>
              <a:ext cx="911" cy="697"/>
            </a:xfrm>
            <a:custGeom>
              <a:avLst/>
              <a:gdLst>
                <a:gd name="T0" fmla="*/ 725 w 911"/>
                <a:gd name="T1" fmla="*/ 0 h 697"/>
                <a:gd name="T2" fmla="*/ 849 w 911"/>
                <a:gd name="T3" fmla="*/ 0 h 697"/>
                <a:gd name="T4" fmla="*/ 904 w 911"/>
                <a:gd name="T5" fmla="*/ 25 h 697"/>
                <a:gd name="T6" fmla="*/ 910 w 911"/>
                <a:gd name="T7" fmla="*/ 91 h 697"/>
                <a:gd name="T8" fmla="*/ 771 w 911"/>
                <a:gd name="T9" fmla="*/ 463 h 697"/>
                <a:gd name="T10" fmla="*/ 758 w 911"/>
                <a:gd name="T11" fmla="*/ 500 h 697"/>
                <a:gd name="T12" fmla="*/ 753 w 911"/>
                <a:gd name="T13" fmla="*/ 541 h 697"/>
                <a:gd name="T14" fmla="*/ 746 w 911"/>
                <a:gd name="T15" fmla="*/ 626 h 697"/>
                <a:gd name="T16" fmla="*/ 721 w 911"/>
                <a:gd name="T17" fmla="*/ 667 h 697"/>
                <a:gd name="T18" fmla="*/ 687 w 911"/>
                <a:gd name="T19" fmla="*/ 672 h 697"/>
                <a:gd name="T20" fmla="*/ 648 w 911"/>
                <a:gd name="T21" fmla="*/ 676 h 697"/>
                <a:gd name="T22" fmla="*/ 538 w 911"/>
                <a:gd name="T23" fmla="*/ 682 h 697"/>
                <a:gd name="T24" fmla="*/ 335 w 911"/>
                <a:gd name="T25" fmla="*/ 686 h 697"/>
                <a:gd name="T26" fmla="*/ 177 w 911"/>
                <a:gd name="T27" fmla="*/ 696 h 697"/>
                <a:gd name="T28" fmla="*/ 138 w 911"/>
                <a:gd name="T29" fmla="*/ 686 h 697"/>
                <a:gd name="T30" fmla="*/ 108 w 911"/>
                <a:gd name="T31" fmla="*/ 656 h 697"/>
                <a:gd name="T32" fmla="*/ 72 w 911"/>
                <a:gd name="T33" fmla="*/ 619 h 697"/>
                <a:gd name="T34" fmla="*/ 44 w 911"/>
                <a:gd name="T35" fmla="*/ 580 h 697"/>
                <a:gd name="T36" fmla="*/ 26 w 911"/>
                <a:gd name="T37" fmla="*/ 557 h 697"/>
                <a:gd name="T38" fmla="*/ 17 w 911"/>
                <a:gd name="T39" fmla="*/ 536 h 697"/>
                <a:gd name="T40" fmla="*/ 1 w 911"/>
                <a:gd name="T41" fmla="*/ 505 h 697"/>
                <a:gd name="T42" fmla="*/ 0 w 911"/>
                <a:gd name="T43" fmla="*/ 490 h 697"/>
                <a:gd name="T44" fmla="*/ 1 w 911"/>
                <a:gd name="T45" fmla="*/ 470 h 697"/>
                <a:gd name="T46" fmla="*/ 14 w 911"/>
                <a:gd name="T47" fmla="*/ 462 h 697"/>
                <a:gd name="T48" fmla="*/ 39 w 911"/>
                <a:gd name="T49" fmla="*/ 449 h 697"/>
                <a:gd name="T50" fmla="*/ 69 w 911"/>
                <a:gd name="T51" fmla="*/ 447 h 697"/>
                <a:gd name="T52" fmla="*/ 108 w 911"/>
                <a:gd name="T53" fmla="*/ 447 h 697"/>
                <a:gd name="T54" fmla="*/ 613 w 911"/>
                <a:gd name="T55" fmla="*/ 462 h 697"/>
                <a:gd name="T56" fmla="*/ 622 w 911"/>
                <a:gd name="T57" fmla="*/ 369 h 697"/>
                <a:gd name="T58" fmla="*/ 639 w 911"/>
                <a:gd name="T59" fmla="*/ 198 h 697"/>
                <a:gd name="T60" fmla="*/ 652 w 911"/>
                <a:gd name="T61" fmla="*/ 81 h 697"/>
                <a:gd name="T62" fmla="*/ 670 w 911"/>
                <a:gd name="T63" fmla="*/ 29 h 697"/>
                <a:gd name="T64" fmla="*/ 725 w 911"/>
                <a:gd name="T65" fmla="*/ 0 h 6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1"/>
                <a:gd name="T100" fmla="*/ 0 h 697"/>
                <a:gd name="T101" fmla="*/ 911 w 911"/>
                <a:gd name="T102" fmla="*/ 697 h 6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1" h="697">
                  <a:moveTo>
                    <a:pt x="725" y="0"/>
                  </a:moveTo>
                  <a:lnTo>
                    <a:pt x="849" y="0"/>
                  </a:lnTo>
                  <a:lnTo>
                    <a:pt x="904" y="25"/>
                  </a:lnTo>
                  <a:lnTo>
                    <a:pt x="910" y="91"/>
                  </a:lnTo>
                  <a:lnTo>
                    <a:pt x="771" y="463"/>
                  </a:lnTo>
                  <a:lnTo>
                    <a:pt x="758" y="500"/>
                  </a:lnTo>
                  <a:lnTo>
                    <a:pt x="753" y="541"/>
                  </a:lnTo>
                  <a:lnTo>
                    <a:pt x="746" y="626"/>
                  </a:lnTo>
                  <a:lnTo>
                    <a:pt x="721" y="667"/>
                  </a:lnTo>
                  <a:lnTo>
                    <a:pt x="687" y="672"/>
                  </a:lnTo>
                  <a:lnTo>
                    <a:pt x="648" y="676"/>
                  </a:lnTo>
                  <a:lnTo>
                    <a:pt x="538" y="682"/>
                  </a:lnTo>
                  <a:lnTo>
                    <a:pt x="335" y="686"/>
                  </a:lnTo>
                  <a:lnTo>
                    <a:pt x="177" y="696"/>
                  </a:lnTo>
                  <a:lnTo>
                    <a:pt x="138" y="686"/>
                  </a:lnTo>
                  <a:lnTo>
                    <a:pt x="108" y="656"/>
                  </a:lnTo>
                  <a:lnTo>
                    <a:pt x="72" y="619"/>
                  </a:lnTo>
                  <a:lnTo>
                    <a:pt x="44" y="580"/>
                  </a:lnTo>
                  <a:lnTo>
                    <a:pt x="26" y="557"/>
                  </a:lnTo>
                  <a:lnTo>
                    <a:pt x="17" y="536"/>
                  </a:lnTo>
                  <a:lnTo>
                    <a:pt x="1" y="505"/>
                  </a:lnTo>
                  <a:lnTo>
                    <a:pt x="0" y="490"/>
                  </a:lnTo>
                  <a:lnTo>
                    <a:pt x="1" y="470"/>
                  </a:lnTo>
                  <a:lnTo>
                    <a:pt x="14" y="462"/>
                  </a:lnTo>
                  <a:lnTo>
                    <a:pt x="39" y="449"/>
                  </a:lnTo>
                  <a:lnTo>
                    <a:pt x="69" y="447"/>
                  </a:lnTo>
                  <a:lnTo>
                    <a:pt x="108" y="447"/>
                  </a:lnTo>
                  <a:lnTo>
                    <a:pt x="613" y="462"/>
                  </a:lnTo>
                  <a:lnTo>
                    <a:pt x="622" y="369"/>
                  </a:lnTo>
                  <a:lnTo>
                    <a:pt x="639" y="198"/>
                  </a:lnTo>
                  <a:lnTo>
                    <a:pt x="652" y="81"/>
                  </a:lnTo>
                  <a:lnTo>
                    <a:pt x="670" y="29"/>
                  </a:lnTo>
                  <a:lnTo>
                    <a:pt x="725" y="0"/>
                  </a:lnTo>
                </a:path>
              </a:pathLst>
            </a:custGeom>
            <a:solidFill>
              <a:srgbClr val="9F7F5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659" name="Freeform 21"/>
          <p:cNvSpPr>
            <a:spLocks/>
          </p:cNvSpPr>
          <p:nvPr/>
        </p:nvSpPr>
        <p:spPr bwMode="auto">
          <a:xfrm>
            <a:off x="1789113" y="677863"/>
            <a:ext cx="5145087" cy="1920875"/>
          </a:xfrm>
          <a:custGeom>
            <a:avLst/>
            <a:gdLst>
              <a:gd name="T0" fmla="*/ 1419 w 3241"/>
              <a:gd name="T1" fmla="*/ 148 h 1210"/>
              <a:gd name="T2" fmla="*/ 1230 w 3241"/>
              <a:gd name="T3" fmla="*/ 131 h 1210"/>
              <a:gd name="T4" fmla="*/ 1074 w 3241"/>
              <a:gd name="T5" fmla="*/ 142 h 1210"/>
              <a:gd name="T6" fmla="*/ 935 w 3241"/>
              <a:gd name="T7" fmla="*/ 171 h 1210"/>
              <a:gd name="T8" fmla="*/ 798 w 3241"/>
              <a:gd name="T9" fmla="*/ 221 h 1210"/>
              <a:gd name="T10" fmla="*/ 684 w 3241"/>
              <a:gd name="T11" fmla="*/ 295 h 1210"/>
              <a:gd name="T12" fmla="*/ 625 w 3241"/>
              <a:gd name="T13" fmla="*/ 363 h 1210"/>
              <a:gd name="T14" fmla="*/ 549 w 3241"/>
              <a:gd name="T15" fmla="*/ 395 h 1210"/>
              <a:gd name="T16" fmla="*/ 419 w 3241"/>
              <a:gd name="T17" fmla="*/ 393 h 1210"/>
              <a:gd name="T18" fmla="*/ 298 w 3241"/>
              <a:gd name="T19" fmla="*/ 413 h 1210"/>
              <a:gd name="T20" fmla="*/ 183 w 3241"/>
              <a:gd name="T21" fmla="*/ 458 h 1210"/>
              <a:gd name="T22" fmla="*/ 106 w 3241"/>
              <a:gd name="T23" fmla="*/ 511 h 1210"/>
              <a:gd name="T24" fmla="*/ 42 w 3241"/>
              <a:gd name="T25" fmla="*/ 587 h 1210"/>
              <a:gd name="T26" fmla="*/ 7 w 3241"/>
              <a:gd name="T27" fmla="*/ 669 h 1210"/>
              <a:gd name="T28" fmla="*/ 0 w 3241"/>
              <a:gd name="T29" fmla="*/ 734 h 1210"/>
              <a:gd name="T30" fmla="*/ 10 w 3241"/>
              <a:gd name="T31" fmla="*/ 809 h 1210"/>
              <a:gd name="T32" fmla="*/ 42 w 3241"/>
              <a:gd name="T33" fmla="*/ 877 h 1210"/>
              <a:gd name="T34" fmla="*/ 110 w 3241"/>
              <a:gd name="T35" fmla="*/ 953 h 1210"/>
              <a:gd name="T36" fmla="*/ 202 w 3241"/>
              <a:gd name="T37" fmla="*/ 1014 h 1210"/>
              <a:gd name="T38" fmla="*/ 304 w 3241"/>
              <a:gd name="T39" fmla="*/ 1051 h 1210"/>
              <a:gd name="T40" fmla="*/ 400 w 3241"/>
              <a:gd name="T41" fmla="*/ 1070 h 1210"/>
              <a:gd name="T42" fmla="*/ 513 w 3241"/>
              <a:gd name="T43" fmla="*/ 1071 h 1210"/>
              <a:gd name="T44" fmla="*/ 615 w 3241"/>
              <a:gd name="T45" fmla="*/ 1055 h 1210"/>
              <a:gd name="T46" fmla="*/ 679 w 3241"/>
              <a:gd name="T47" fmla="*/ 1074 h 1210"/>
              <a:gd name="T48" fmla="*/ 771 w 3241"/>
              <a:gd name="T49" fmla="*/ 1119 h 1210"/>
              <a:gd name="T50" fmla="*/ 892 w 3241"/>
              <a:gd name="T51" fmla="*/ 1161 h 1210"/>
              <a:gd name="T52" fmla="*/ 1045 w 3241"/>
              <a:gd name="T53" fmla="*/ 1192 h 1210"/>
              <a:gd name="T54" fmla="*/ 1203 w 3241"/>
              <a:gd name="T55" fmla="*/ 1209 h 1210"/>
              <a:gd name="T56" fmla="*/ 1337 w 3241"/>
              <a:gd name="T57" fmla="*/ 1209 h 1210"/>
              <a:gd name="T58" fmla="*/ 1515 w 3241"/>
              <a:gd name="T59" fmla="*/ 1191 h 1210"/>
              <a:gd name="T60" fmla="*/ 1650 w 3241"/>
              <a:gd name="T61" fmla="*/ 1164 h 1210"/>
              <a:gd name="T62" fmla="*/ 1776 w 3241"/>
              <a:gd name="T63" fmla="*/ 1123 h 1210"/>
              <a:gd name="T64" fmla="*/ 1854 w 3241"/>
              <a:gd name="T65" fmla="*/ 1117 h 1210"/>
              <a:gd name="T66" fmla="*/ 1963 w 3241"/>
              <a:gd name="T67" fmla="*/ 1145 h 1210"/>
              <a:gd name="T68" fmla="*/ 2069 w 3241"/>
              <a:gd name="T69" fmla="*/ 1154 h 1210"/>
              <a:gd name="T70" fmla="*/ 2187 w 3241"/>
              <a:gd name="T71" fmla="*/ 1150 h 1210"/>
              <a:gd name="T72" fmla="*/ 2308 w 3241"/>
              <a:gd name="T73" fmla="*/ 1123 h 1210"/>
              <a:gd name="T74" fmla="*/ 2418 w 3241"/>
              <a:gd name="T75" fmla="*/ 1077 h 1210"/>
              <a:gd name="T76" fmla="*/ 2558 w 3241"/>
              <a:gd name="T77" fmla="*/ 1108 h 1210"/>
              <a:gd name="T78" fmla="*/ 2699 w 3241"/>
              <a:gd name="T79" fmla="*/ 1113 h 1210"/>
              <a:gd name="T80" fmla="*/ 2887 w 3241"/>
              <a:gd name="T81" fmla="*/ 1083 h 1210"/>
              <a:gd name="T82" fmla="*/ 3047 w 3241"/>
              <a:gd name="T83" fmla="*/ 1011 h 1210"/>
              <a:gd name="T84" fmla="*/ 3156 w 3241"/>
              <a:gd name="T85" fmla="*/ 922 h 1210"/>
              <a:gd name="T86" fmla="*/ 3216 w 3241"/>
              <a:gd name="T87" fmla="*/ 828 h 1210"/>
              <a:gd name="T88" fmla="*/ 3240 w 3241"/>
              <a:gd name="T89" fmla="*/ 722 h 1210"/>
              <a:gd name="T90" fmla="*/ 3218 w 3241"/>
              <a:gd name="T91" fmla="*/ 626 h 1210"/>
              <a:gd name="T92" fmla="*/ 3158 w 3241"/>
              <a:gd name="T93" fmla="*/ 529 h 1210"/>
              <a:gd name="T94" fmla="*/ 3063 w 3241"/>
              <a:gd name="T95" fmla="*/ 446 h 1210"/>
              <a:gd name="T96" fmla="*/ 2964 w 3241"/>
              <a:gd name="T97" fmla="*/ 394 h 1210"/>
              <a:gd name="T98" fmla="*/ 2830 w 3241"/>
              <a:gd name="T99" fmla="*/ 349 h 1210"/>
              <a:gd name="T100" fmla="*/ 2711 w 3241"/>
              <a:gd name="T101" fmla="*/ 334 h 1210"/>
              <a:gd name="T102" fmla="*/ 2678 w 3241"/>
              <a:gd name="T103" fmla="*/ 265 h 1210"/>
              <a:gd name="T104" fmla="*/ 2621 w 3241"/>
              <a:gd name="T105" fmla="*/ 195 h 1210"/>
              <a:gd name="T106" fmla="*/ 2528 w 3241"/>
              <a:gd name="T107" fmla="*/ 125 h 1210"/>
              <a:gd name="T108" fmla="*/ 2420 w 3241"/>
              <a:gd name="T109" fmla="*/ 70 h 1210"/>
              <a:gd name="T110" fmla="*/ 2276 w 3241"/>
              <a:gd name="T111" fmla="*/ 24 h 1210"/>
              <a:gd name="T112" fmla="*/ 2126 w 3241"/>
              <a:gd name="T113" fmla="*/ 4 h 1210"/>
              <a:gd name="T114" fmla="*/ 1968 w 3241"/>
              <a:gd name="T115" fmla="*/ 1 h 1210"/>
              <a:gd name="T116" fmla="*/ 1806 w 3241"/>
              <a:gd name="T117" fmla="*/ 24 h 1210"/>
              <a:gd name="T118" fmla="*/ 1653 w 3241"/>
              <a:gd name="T119" fmla="*/ 70 h 1210"/>
              <a:gd name="T120" fmla="*/ 1539 w 3241"/>
              <a:gd name="T121" fmla="*/ 129 h 12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41"/>
              <a:gd name="T184" fmla="*/ 0 h 1210"/>
              <a:gd name="T185" fmla="*/ 3241 w 3241"/>
              <a:gd name="T186" fmla="*/ 1210 h 121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41" h="1210">
                <a:moveTo>
                  <a:pt x="1495" y="160"/>
                </a:moveTo>
                <a:lnTo>
                  <a:pt x="1419" y="148"/>
                </a:lnTo>
                <a:lnTo>
                  <a:pt x="1315" y="134"/>
                </a:lnTo>
                <a:lnTo>
                  <a:pt x="1230" y="131"/>
                </a:lnTo>
                <a:lnTo>
                  <a:pt x="1138" y="137"/>
                </a:lnTo>
                <a:lnTo>
                  <a:pt x="1074" y="142"/>
                </a:lnTo>
                <a:lnTo>
                  <a:pt x="1006" y="153"/>
                </a:lnTo>
                <a:lnTo>
                  <a:pt x="935" y="171"/>
                </a:lnTo>
                <a:lnTo>
                  <a:pt x="869" y="193"/>
                </a:lnTo>
                <a:lnTo>
                  <a:pt x="798" y="221"/>
                </a:lnTo>
                <a:lnTo>
                  <a:pt x="730" y="259"/>
                </a:lnTo>
                <a:lnTo>
                  <a:pt x="684" y="295"/>
                </a:lnTo>
                <a:lnTo>
                  <a:pt x="652" y="327"/>
                </a:lnTo>
                <a:lnTo>
                  <a:pt x="625" y="363"/>
                </a:lnTo>
                <a:lnTo>
                  <a:pt x="606" y="409"/>
                </a:lnTo>
                <a:lnTo>
                  <a:pt x="549" y="395"/>
                </a:lnTo>
                <a:lnTo>
                  <a:pt x="480" y="391"/>
                </a:lnTo>
                <a:lnTo>
                  <a:pt x="419" y="393"/>
                </a:lnTo>
                <a:lnTo>
                  <a:pt x="353" y="401"/>
                </a:lnTo>
                <a:lnTo>
                  <a:pt x="298" y="413"/>
                </a:lnTo>
                <a:lnTo>
                  <a:pt x="243" y="431"/>
                </a:lnTo>
                <a:lnTo>
                  <a:pt x="183" y="458"/>
                </a:lnTo>
                <a:lnTo>
                  <a:pt x="145" y="484"/>
                </a:lnTo>
                <a:lnTo>
                  <a:pt x="106" y="511"/>
                </a:lnTo>
                <a:lnTo>
                  <a:pt x="72" y="542"/>
                </a:lnTo>
                <a:lnTo>
                  <a:pt x="42" y="587"/>
                </a:lnTo>
                <a:lnTo>
                  <a:pt x="21" y="626"/>
                </a:lnTo>
                <a:lnTo>
                  <a:pt x="7" y="669"/>
                </a:lnTo>
                <a:lnTo>
                  <a:pt x="1" y="701"/>
                </a:lnTo>
                <a:lnTo>
                  <a:pt x="0" y="734"/>
                </a:lnTo>
                <a:lnTo>
                  <a:pt x="1" y="772"/>
                </a:lnTo>
                <a:lnTo>
                  <a:pt x="10" y="809"/>
                </a:lnTo>
                <a:lnTo>
                  <a:pt x="24" y="843"/>
                </a:lnTo>
                <a:lnTo>
                  <a:pt x="42" y="877"/>
                </a:lnTo>
                <a:lnTo>
                  <a:pt x="72" y="917"/>
                </a:lnTo>
                <a:lnTo>
                  <a:pt x="110" y="953"/>
                </a:lnTo>
                <a:lnTo>
                  <a:pt x="149" y="984"/>
                </a:lnTo>
                <a:lnTo>
                  <a:pt x="202" y="1014"/>
                </a:lnTo>
                <a:lnTo>
                  <a:pt x="256" y="1036"/>
                </a:lnTo>
                <a:lnTo>
                  <a:pt x="304" y="1051"/>
                </a:lnTo>
                <a:lnTo>
                  <a:pt x="346" y="1062"/>
                </a:lnTo>
                <a:lnTo>
                  <a:pt x="400" y="1070"/>
                </a:lnTo>
                <a:lnTo>
                  <a:pt x="457" y="1071"/>
                </a:lnTo>
                <a:lnTo>
                  <a:pt x="513" y="1071"/>
                </a:lnTo>
                <a:lnTo>
                  <a:pt x="570" y="1063"/>
                </a:lnTo>
                <a:lnTo>
                  <a:pt x="615" y="1055"/>
                </a:lnTo>
                <a:lnTo>
                  <a:pt x="647" y="1047"/>
                </a:lnTo>
                <a:lnTo>
                  <a:pt x="679" y="1074"/>
                </a:lnTo>
                <a:lnTo>
                  <a:pt x="723" y="1097"/>
                </a:lnTo>
                <a:lnTo>
                  <a:pt x="771" y="1119"/>
                </a:lnTo>
                <a:lnTo>
                  <a:pt x="826" y="1141"/>
                </a:lnTo>
                <a:lnTo>
                  <a:pt x="892" y="1161"/>
                </a:lnTo>
                <a:lnTo>
                  <a:pt x="962" y="1179"/>
                </a:lnTo>
                <a:lnTo>
                  <a:pt x="1045" y="1192"/>
                </a:lnTo>
                <a:lnTo>
                  <a:pt x="1120" y="1202"/>
                </a:lnTo>
                <a:lnTo>
                  <a:pt x="1203" y="1209"/>
                </a:lnTo>
                <a:lnTo>
                  <a:pt x="1269" y="1209"/>
                </a:lnTo>
                <a:lnTo>
                  <a:pt x="1337" y="1209"/>
                </a:lnTo>
                <a:lnTo>
                  <a:pt x="1429" y="1200"/>
                </a:lnTo>
                <a:lnTo>
                  <a:pt x="1515" y="1191"/>
                </a:lnTo>
                <a:lnTo>
                  <a:pt x="1575" y="1181"/>
                </a:lnTo>
                <a:lnTo>
                  <a:pt x="1650" y="1164"/>
                </a:lnTo>
                <a:lnTo>
                  <a:pt x="1728" y="1141"/>
                </a:lnTo>
                <a:lnTo>
                  <a:pt x="1776" y="1123"/>
                </a:lnTo>
                <a:lnTo>
                  <a:pt x="1813" y="1104"/>
                </a:lnTo>
                <a:lnTo>
                  <a:pt x="1854" y="1117"/>
                </a:lnTo>
                <a:lnTo>
                  <a:pt x="1911" y="1134"/>
                </a:lnTo>
                <a:lnTo>
                  <a:pt x="1963" y="1145"/>
                </a:lnTo>
                <a:lnTo>
                  <a:pt x="2012" y="1151"/>
                </a:lnTo>
                <a:lnTo>
                  <a:pt x="2069" y="1154"/>
                </a:lnTo>
                <a:lnTo>
                  <a:pt x="2121" y="1154"/>
                </a:lnTo>
                <a:lnTo>
                  <a:pt x="2187" y="1150"/>
                </a:lnTo>
                <a:lnTo>
                  <a:pt x="2251" y="1138"/>
                </a:lnTo>
                <a:lnTo>
                  <a:pt x="2308" y="1123"/>
                </a:lnTo>
                <a:lnTo>
                  <a:pt x="2366" y="1101"/>
                </a:lnTo>
                <a:lnTo>
                  <a:pt x="2418" y="1077"/>
                </a:lnTo>
                <a:lnTo>
                  <a:pt x="2491" y="1097"/>
                </a:lnTo>
                <a:lnTo>
                  <a:pt x="2558" y="1108"/>
                </a:lnTo>
                <a:lnTo>
                  <a:pt x="2615" y="1113"/>
                </a:lnTo>
                <a:lnTo>
                  <a:pt x="2699" y="1113"/>
                </a:lnTo>
                <a:lnTo>
                  <a:pt x="2786" y="1107"/>
                </a:lnTo>
                <a:lnTo>
                  <a:pt x="2887" y="1083"/>
                </a:lnTo>
                <a:lnTo>
                  <a:pt x="2975" y="1051"/>
                </a:lnTo>
                <a:lnTo>
                  <a:pt x="3047" y="1011"/>
                </a:lnTo>
                <a:lnTo>
                  <a:pt x="3117" y="962"/>
                </a:lnTo>
                <a:lnTo>
                  <a:pt x="3156" y="922"/>
                </a:lnTo>
                <a:lnTo>
                  <a:pt x="3188" y="881"/>
                </a:lnTo>
                <a:lnTo>
                  <a:pt x="3216" y="828"/>
                </a:lnTo>
                <a:lnTo>
                  <a:pt x="3232" y="779"/>
                </a:lnTo>
                <a:lnTo>
                  <a:pt x="3240" y="722"/>
                </a:lnTo>
                <a:lnTo>
                  <a:pt x="3234" y="678"/>
                </a:lnTo>
                <a:lnTo>
                  <a:pt x="3218" y="626"/>
                </a:lnTo>
                <a:lnTo>
                  <a:pt x="3195" y="575"/>
                </a:lnTo>
                <a:lnTo>
                  <a:pt x="3158" y="529"/>
                </a:lnTo>
                <a:lnTo>
                  <a:pt x="3115" y="484"/>
                </a:lnTo>
                <a:lnTo>
                  <a:pt x="3063" y="446"/>
                </a:lnTo>
                <a:lnTo>
                  <a:pt x="3014" y="417"/>
                </a:lnTo>
                <a:lnTo>
                  <a:pt x="2964" y="394"/>
                </a:lnTo>
                <a:lnTo>
                  <a:pt x="2893" y="365"/>
                </a:lnTo>
                <a:lnTo>
                  <a:pt x="2830" y="349"/>
                </a:lnTo>
                <a:lnTo>
                  <a:pt x="2772" y="341"/>
                </a:lnTo>
                <a:lnTo>
                  <a:pt x="2711" y="334"/>
                </a:lnTo>
                <a:lnTo>
                  <a:pt x="2699" y="301"/>
                </a:lnTo>
                <a:lnTo>
                  <a:pt x="2678" y="265"/>
                </a:lnTo>
                <a:lnTo>
                  <a:pt x="2653" y="233"/>
                </a:lnTo>
                <a:lnTo>
                  <a:pt x="2621" y="195"/>
                </a:lnTo>
                <a:lnTo>
                  <a:pt x="2582" y="161"/>
                </a:lnTo>
                <a:lnTo>
                  <a:pt x="2528" y="125"/>
                </a:lnTo>
                <a:lnTo>
                  <a:pt x="2478" y="95"/>
                </a:lnTo>
                <a:lnTo>
                  <a:pt x="2420" y="70"/>
                </a:lnTo>
                <a:lnTo>
                  <a:pt x="2347" y="43"/>
                </a:lnTo>
                <a:lnTo>
                  <a:pt x="2276" y="24"/>
                </a:lnTo>
                <a:lnTo>
                  <a:pt x="2205" y="10"/>
                </a:lnTo>
                <a:lnTo>
                  <a:pt x="2126" y="4"/>
                </a:lnTo>
                <a:lnTo>
                  <a:pt x="2052" y="0"/>
                </a:lnTo>
                <a:lnTo>
                  <a:pt x="1968" y="1"/>
                </a:lnTo>
                <a:lnTo>
                  <a:pt x="1895" y="8"/>
                </a:lnTo>
                <a:lnTo>
                  <a:pt x="1806" y="24"/>
                </a:lnTo>
                <a:lnTo>
                  <a:pt x="1714" y="48"/>
                </a:lnTo>
                <a:lnTo>
                  <a:pt x="1653" y="70"/>
                </a:lnTo>
                <a:lnTo>
                  <a:pt x="1593" y="97"/>
                </a:lnTo>
                <a:lnTo>
                  <a:pt x="1539" y="129"/>
                </a:lnTo>
                <a:lnTo>
                  <a:pt x="1495" y="160"/>
                </a:lnTo>
              </a:path>
            </a:pathLst>
          </a:custGeom>
          <a:solidFill>
            <a:srgbClr val="CCEC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660" name="Group 22"/>
          <p:cNvGrpSpPr>
            <a:grpSpLocks/>
          </p:cNvGrpSpPr>
          <p:nvPr/>
        </p:nvGrpSpPr>
        <p:grpSpPr bwMode="auto">
          <a:xfrm>
            <a:off x="5073650" y="1854200"/>
            <a:ext cx="1398588" cy="1201738"/>
            <a:chOff x="3196" y="1276"/>
            <a:chExt cx="881" cy="757"/>
          </a:xfrm>
        </p:grpSpPr>
        <p:sp>
          <p:nvSpPr>
            <p:cNvPr id="27737" name="Freeform 23"/>
            <p:cNvSpPr>
              <a:spLocks/>
            </p:cNvSpPr>
            <p:nvPr/>
          </p:nvSpPr>
          <p:spPr bwMode="auto">
            <a:xfrm>
              <a:off x="3718" y="1901"/>
              <a:ext cx="141" cy="132"/>
            </a:xfrm>
            <a:custGeom>
              <a:avLst/>
              <a:gdLst>
                <a:gd name="T0" fmla="*/ 0 w 141"/>
                <a:gd name="T1" fmla="*/ 45 h 132"/>
                <a:gd name="T2" fmla="*/ 8 w 141"/>
                <a:gd name="T3" fmla="*/ 75 h 132"/>
                <a:gd name="T4" fmla="*/ 21 w 141"/>
                <a:gd name="T5" fmla="*/ 90 h 132"/>
                <a:gd name="T6" fmla="*/ 46 w 141"/>
                <a:gd name="T7" fmla="*/ 113 h 132"/>
                <a:gd name="T8" fmla="*/ 56 w 141"/>
                <a:gd name="T9" fmla="*/ 131 h 132"/>
                <a:gd name="T10" fmla="*/ 140 w 141"/>
                <a:gd name="T11" fmla="*/ 81 h 132"/>
                <a:gd name="T12" fmla="*/ 102 w 141"/>
                <a:gd name="T13" fmla="*/ 24 h 132"/>
                <a:gd name="T14" fmla="*/ 90 w 141"/>
                <a:gd name="T15" fmla="*/ 0 h 132"/>
                <a:gd name="T16" fmla="*/ 0 w 141"/>
                <a:gd name="T17" fmla="*/ 45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
                <a:gd name="T28" fmla="*/ 0 h 132"/>
                <a:gd name="T29" fmla="*/ 141 w 141"/>
                <a:gd name="T30" fmla="*/ 132 h 1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 h="132">
                  <a:moveTo>
                    <a:pt x="0" y="45"/>
                  </a:moveTo>
                  <a:lnTo>
                    <a:pt x="8" y="75"/>
                  </a:lnTo>
                  <a:lnTo>
                    <a:pt x="21" y="90"/>
                  </a:lnTo>
                  <a:lnTo>
                    <a:pt x="46" y="113"/>
                  </a:lnTo>
                  <a:lnTo>
                    <a:pt x="56" y="131"/>
                  </a:lnTo>
                  <a:lnTo>
                    <a:pt x="140" y="81"/>
                  </a:lnTo>
                  <a:lnTo>
                    <a:pt x="102" y="24"/>
                  </a:lnTo>
                  <a:lnTo>
                    <a:pt x="90" y="0"/>
                  </a:lnTo>
                  <a:lnTo>
                    <a:pt x="0" y="45"/>
                  </a:lnTo>
                </a:path>
              </a:pathLst>
            </a:custGeom>
            <a:solidFill>
              <a:srgbClr val="FFBFB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738" name="Group 24"/>
            <p:cNvGrpSpPr>
              <a:grpSpLocks/>
            </p:cNvGrpSpPr>
            <p:nvPr/>
          </p:nvGrpSpPr>
          <p:grpSpPr bwMode="auto">
            <a:xfrm>
              <a:off x="3406" y="1807"/>
              <a:ext cx="161" cy="104"/>
              <a:chOff x="3406" y="1807"/>
              <a:chExt cx="161" cy="104"/>
            </a:xfrm>
          </p:grpSpPr>
          <p:sp>
            <p:nvSpPr>
              <p:cNvPr id="27746" name="Freeform 25"/>
              <p:cNvSpPr>
                <a:spLocks/>
              </p:cNvSpPr>
              <p:nvPr/>
            </p:nvSpPr>
            <p:spPr bwMode="auto">
              <a:xfrm>
                <a:off x="3440" y="1836"/>
                <a:ext cx="127" cy="75"/>
              </a:xfrm>
              <a:custGeom>
                <a:avLst/>
                <a:gdLst>
                  <a:gd name="T0" fmla="*/ 0 w 127"/>
                  <a:gd name="T1" fmla="*/ 0 h 75"/>
                  <a:gd name="T2" fmla="*/ 3 w 127"/>
                  <a:gd name="T3" fmla="*/ 30 h 75"/>
                  <a:gd name="T4" fmla="*/ 5 w 127"/>
                  <a:gd name="T5" fmla="*/ 47 h 75"/>
                  <a:gd name="T6" fmla="*/ 5 w 127"/>
                  <a:gd name="T7" fmla="*/ 60 h 75"/>
                  <a:gd name="T8" fmla="*/ 5 w 127"/>
                  <a:gd name="T9" fmla="*/ 74 h 75"/>
                  <a:gd name="T10" fmla="*/ 126 w 127"/>
                  <a:gd name="T11" fmla="*/ 65 h 75"/>
                  <a:gd name="T12" fmla="*/ 122 w 127"/>
                  <a:gd name="T13" fmla="*/ 4 h 75"/>
                  <a:gd name="T14" fmla="*/ 0 w 127"/>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127"/>
                  <a:gd name="T25" fmla="*/ 0 h 75"/>
                  <a:gd name="T26" fmla="*/ 127 w 127"/>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7" h="75">
                    <a:moveTo>
                      <a:pt x="0" y="0"/>
                    </a:moveTo>
                    <a:lnTo>
                      <a:pt x="3" y="30"/>
                    </a:lnTo>
                    <a:lnTo>
                      <a:pt x="5" y="47"/>
                    </a:lnTo>
                    <a:lnTo>
                      <a:pt x="5" y="60"/>
                    </a:lnTo>
                    <a:lnTo>
                      <a:pt x="5" y="74"/>
                    </a:lnTo>
                    <a:lnTo>
                      <a:pt x="126" y="65"/>
                    </a:lnTo>
                    <a:lnTo>
                      <a:pt x="122" y="4"/>
                    </a:lnTo>
                    <a:lnTo>
                      <a:pt x="0" y="0"/>
                    </a:lnTo>
                  </a:path>
                </a:pathLst>
              </a:custGeom>
              <a:solidFill>
                <a:srgbClr val="5F3F1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47" name="Freeform 26"/>
              <p:cNvSpPr>
                <a:spLocks/>
              </p:cNvSpPr>
              <p:nvPr/>
            </p:nvSpPr>
            <p:spPr bwMode="auto">
              <a:xfrm>
                <a:off x="3406" y="1807"/>
                <a:ext cx="128" cy="39"/>
              </a:xfrm>
              <a:custGeom>
                <a:avLst/>
                <a:gdLst>
                  <a:gd name="T0" fmla="*/ 0 w 128"/>
                  <a:gd name="T1" fmla="*/ 4 h 39"/>
                  <a:gd name="T2" fmla="*/ 0 w 128"/>
                  <a:gd name="T3" fmla="*/ 38 h 39"/>
                  <a:gd name="T4" fmla="*/ 127 w 128"/>
                  <a:gd name="T5" fmla="*/ 38 h 39"/>
                  <a:gd name="T6" fmla="*/ 123 w 128"/>
                  <a:gd name="T7" fmla="*/ 0 h 39"/>
                  <a:gd name="T8" fmla="*/ 0 w 128"/>
                  <a:gd name="T9" fmla="*/ 4 h 39"/>
                  <a:gd name="T10" fmla="*/ 0 60000 65536"/>
                  <a:gd name="T11" fmla="*/ 0 60000 65536"/>
                  <a:gd name="T12" fmla="*/ 0 60000 65536"/>
                  <a:gd name="T13" fmla="*/ 0 60000 65536"/>
                  <a:gd name="T14" fmla="*/ 0 60000 65536"/>
                  <a:gd name="T15" fmla="*/ 0 w 128"/>
                  <a:gd name="T16" fmla="*/ 0 h 39"/>
                  <a:gd name="T17" fmla="*/ 128 w 128"/>
                  <a:gd name="T18" fmla="*/ 39 h 39"/>
                </a:gdLst>
                <a:ahLst/>
                <a:cxnLst>
                  <a:cxn ang="T10">
                    <a:pos x="T0" y="T1"/>
                  </a:cxn>
                  <a:cxn ang="T11">
                    <a:pos x="T2" y="T3"/>
                  </a:cxn>
                  <a:cxn ang="T12">
                    <a:pos x="T4" y="T5"/>
                  </a:cxn>
                  <a:cxn ang="T13">
                    <a:pos x="T6" y="T7"/>
                  </a:cxn>
                  <a:cxn ang="T14">
                    <a:pos x="T8" y="T9"/>
                  </a:cxn>
                </a:cxnLst>
                <a:rect l="T15" t="T16" r="T17" b="T18"/>
                <a:pathLst>
                  <a:path w="128" h="39">
                    <a:moveTo>
                      <a:pt x="0" y="4"/>
                    </a:moveTo>
                    <a:lnTo>
                      <a:pt x="0" y="38"/>
                    </a:lnTo>
                    <a:lnTo>
                      <a:pt x="127" y="38"/>
                    </a:lnTo>
                    <a:lnTo>
                      <a:pt x="123" y="0"/>
                    </a:lnTo>
                    <a:lnTo>
                      <a:pt x="0" y="4"/>
                    </a:lnTo>
                  </a:path>
                </a:pathLst>
              </a:custGeom>
              <a:solidFill>
                <a:srgbClr val="FFFFF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739" name="Freeform 27"/>
            <p:cNvSpPr>
              <a:spLocks/>
            </p:cNvSpPr>
            <p:nvPr/>
          </p:nvSpPr>
          <p:spPr bwMode="auto">
            <a:xfrm>
              <a:off x="3196" y="1343"/>
              <a:ext cx="773" cy="680"/>
            </a:xfrm>
            <a:custGeom>
              <a:avLst/>
              <a:gdLst>
                <a:gd name="T0" fmla="*/ 112 w 773"/>
                <a:gd name="T1" fmla="*/ 234 h 680"/>
                <a:gd name="T2" fmla="*/ 51 w 773"/>
                <a:gd name="T3" fmla="*/ 244 h 680"/>
                <a:gd name="T4" fmla="*/ 16 w 773"/>
                <a:gd name="T5" fmla="*/ 277 h 680"/>
                <a:gd name="T6" fmla="*/ 0 w 773"/>
                <a:gd name="T7" fmla="*/ 318 h 680"/>
                <a:gd name="T8" fmla="*/ 7 w 773"/>
                <a:gd name="T9" fmla="*/ 355 h 680"/>
                <a:gd name="T10" fmla="*/ 28 w 773"/>
                <a:gd name="T11" fmla="*/ 381 h 680"/>
                <a:gd name="T12" fmla="*/ 74 w 773"/>
                <a:gd name="T13" fmla="*/ 397 h 680"/>
                <a:gd name="T14" fmla="*/ 142 w 773"/>
                <a:gd name="T15" fmla="*/ 394 h 680"/>
                <a:gd name="T16" fmla="*/ 176 w 773"/>
                <a:gd name="T17" fmla="*/ 393 h 680"/>
                <a:gd name="T18" fmla="*/ 151 w 773"/>
                <a:gd name="T19" fmla="*/ 459 h 680"/>
                <a:gd name="T20" fmla="*/ 256 w 773"/>
                <a:gd name="T21" fmla="*/ 468 h 680"/>
                <a:gd name="T22" fmla="*/ 297 w 773"/>
                <a:gd name="T23" fmla="*/ 474 h 680"/>
                <a:gd name="T24" fmla="*/ 321 w 773"/>
                <a:gd name="T25" fmla="*/ 488 h 680"/>
                <a:gd name="T26" fmla="*/ 286 w 773"/>
                <a:gd name="T27" fmla="*/ 548 h 680"/>
                <a:gd name="T28" fmla="*/ 199 w 773"/>
                <a:gd name="T29" fmla="*/ 548 h 680"/>
                <a:gd name="T30" fmla="*/ 172 w 773"/>
                <a:gd name="T31" fmla="*/ 582 h 680"/>
                <a:gd name="T32" fmla="*/ 197 w 773"/>
                <a:gd name="T33" fmla="*/ 657 h 680"/>
                <a:gd name="T34" fmla="*/ 249 w 773"/>
                <a:gd name="T35" fmla="*/ 679 h 680"/>
                <a:gd name="T36" fmla="*/ 396 w 773"/>
                <a:gd name="T37" fmla="*/ 665 h 680"/>
                <a:gd name="T38" fmla="*/ 540 w 773"/>
                <a:gd name="T39" fmla="*/ 612 h 680"/>
                <a:gd name="T40" fmla="*/ 633 w 773"/>
                <a:gd name="T41" fmla="*/ 551 h 680"/>
                <a:gd name="T42" fmla="*/ 663 w 773"/>
                <a:gd name="T43" fmla="*/ 503 h 680"/>
                <a:gd name="T44" fmla="*/ 727 w 773"/>
                <a:gd name="T45" fmla="*/ 424 h 680"/>
                <a:gd name="T46" fmla="*/ 759 w 773"/>
                <a:gd name="T47" fmla="*/ 345 h 680"/>
                <a:gd name="T48" fmla="*/ 772 w 773"/>
                <a:gd name="T49" fmla="*/ 243 h 680"/>
                <a:gd name="T50" fmla="*/ 745 w 773"/>
                <a:gd name="T51" fmla="*/ 130 h 680"/>
                <a:gd name="T52" fmla="*/ 668 w 773"/>
                <a:gd name="T53" fmla="*/ 53 h 680"/>
                <a:gd name="T54" fmla="*/ 601 w 773"/>
                <a:gd name="T55" fmla="*/ 20 h 680"/>
                <a:gd name="T56" fmla="*/ 506 w 773"/>
                <a:gd name="T57" fmla="*/ 0 h 680"/>
                <a:gd name="T58" fmla="*/ 325 w 773"/>
                <a:gd name="T59" fmla="*/ 21 h 680"/>
                <a:gd name="T60" fmla="*/ 222 w 773"/>
                <a:gd name="T61" fmla="*/ 83 h 680"/>
                <a:gd name="T62" fmla="*/ 160 w 773"/>
                <a:gd name="T63" fmla="*/ 153 h 680"/>
                <a:gd name="T64" fmla="*/ 151 w 773"/>
                <a:gd name="T65" fmla="*/ 231 h 6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3"/>
                <a:gd name="T100" fmla="*/ 0 h 680"/>
                <a:gd name="T101" fmla="*/ 773 w 773"/>
                <a:gd name="T102" fmla="*/ 680 h 6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3" h="680">
                  <a:moveTo>
                    <a:pt x="151" y="231"/>
                  </a:moveTo>
                  <a:lnTo>
                    <a:pt x="112" y="234"/>
                  </a:lnTo>
                  <a:lnTo>
                    <a:pt x="72" y="238"/>
                  </a:lnTo>
                  <a:lnTo>
                    <a:pt x="51" y="244"/>
                  </a:lnTo>
                  <a:lnTo>
                    <a:pt x="32" y="258"/>
                  </a:lnTo>
                  <a:lnTo>
                    <a:pt x="16" y="277"/>
                  </a:lnTo>
                  <a:lnTo>
                    <a:pt x="7" y="300"/>
                  </a:lnTo>
                  <a:lnTo>
                    <a:pt x="0" y="318"/>
                  </a:lnTo>
                  <a:lnTo>
                    <a:pt x="0" y="337"/>
                  </a:lnTo>
                  <a:lnTo>
                    <a:pt x="7" y="355"/>
                  </a:lnTo>
                  <a:lnTo>
                    <a:pt x="16" y="371"/>
                  </a:lnTo>
                  <a:lnTo>
                    <a:pt x="28" y="381"/>
                  </a:lnTo>
                  <a:lnTo>
                    <a:pt x="51" y="393"/>
                  </a:lnTo>
                  <a:lnTo>
                    <a:pt x="74" y="397"/>
                  </a:lnTo>
                  <a:lnTo>
                    <a:pt x="106" y="401"/>
                  </a:lnTo>
                  <a:lnTo>
                    <a:pt x="142" y="394"/>
                  </a:lnTo>
                  <a:lnTo>
                    <a:pt x="158" y="393"/>
                  </a:lnTo>
                  <a:lnTo>
                    <a:pt x="176" y="393"/>
                  </a:lnTo>
                  <a:lnTo>
                    <a:pt x="152" y="397"/>
                  </a:lnTo>
                  <a:lnTo>
                    <a:pt x="151" y="459"/>
                  </a:lnTo>
                  <a:lnTo>
                    <a:pt x="217" y="465"/>
                  </a:lnTo>
                  <a:lnTo>
                    <a:pt x="256" y="468"/>
                  </a:lnTo>
                  <a:lnTo>
                    <a:pt x="275" y="468"/>
                  </a:lnTo>
                  <a:lnTo>
                    <a:pt x="297" y="474"/>
                  </a:lnTo>
                  <a:lnTo>
                    <a:pt x="313" y="484"/>
                  </a:lnTo>
                  <a:lnTo>
                    <a:pt x="321" y="488"/>
                  </a:lnTo>
                  <a:lnTo>
                    <a:pt x="325" y="534"/>
                  </a:lnTo>
                  <a:lnTo>
                    <a:pt x="286" y="548"/>
                  </a:lnTo>
                  <a:lnTo>
                    <a:pt x="252" y="548"/>
                  </a:lnTo>
                  <a:lnTo>
                    <a:pt x="199" y="548"/>
                  </a:lnTo>
                  <a:lnTo>
                    <a:pt x="163" y="541"/>
                  </a:lnTo>
                  <a:lnTo>
                    <a:pt x="172" y="582"/>
                  </a:lnTo>
                  <a:lnTo>
                    <a:pt x="176" y="627"/>
                  </a:lnTo>
                  <a:lnTo>
                    <a:pt x="197" y="657"/>
                  </a:lnTo>
                  <a:lnTo>
                    <a:pt x="213" y="666"/>
                  </a:lnTo>
                  <a:lnTo>
                    <a:pt x="249" y="679"/>
                  </a:lnTo>
                  <a:lnTo>
                    <a:pt x="339" y="672"/>
                  </a:lnTo>
                  <a:lnTo>
                    <a:pt x="396" y="665"/>
                  </a:lnTo>
                  <a:lnTo>
                    <a:pt x="476" y="636"/>
                  </a:lnTo>
                  <a:lnTo>
                    <a:pt x="540" y="612"/>
                  </a:lnTo>
                  <a:lnTo>
                    <a:pt x="611" y="578"/>
                  </a:lnTo>
                  <a:lnTo>
                    <a:pt x="633" y="551"/>
                  </a:lnTo>
                  <a:lnTo>
                    <a:pt x="647" y="527"/>
                  </a:lnTo>
                  <a:lnTo>
                    <a:pt x="663" y="503"/>
                  </a:lnTo>
                  <a:lnTo>
                    <a:pt x="702" y="465"/>
                  </a:lnTo>
                  <a:lnTo>
                    <a:pt x="727" y="424"/>
                  </a:lnTo>
                  <a:lnTo>
                    <a:pt x="745" y="385"/>
                  </a:lnTo>
                  <a:lnTo>
                    <a:pt x="759" y="345"/>
                  </a:lnTo>
                  <a:lnTo>
                    <a:pt x="768" y="299"/>
                  </a:lnTo>
                  <a:lnTo>
                    <a:pt x="772" y="243"/>
                  </a:lnTo>
                  <a:lnTo>
                    <a:pt x="763" y="185"/>
                  </a:lnTo>
                  <a:lnTo>
                    <a:pt x="745" y="130"/>
                  </a:lnTo>
                  <a:lnTo>
                    <a:pt x="716" y="96"/>
                  </a:lnTo>
                  <a:lnTo>
                    <a:pt x="668" y="53"/>
                  </a:lnTo>
                  <a:lnTo>
                    <a:pt x="635" y="34"/>
                  </a:lnTo>
                  <a:lnTo>
                    <a:pt x="601" y="20"/>
                  </a:lnTo>
                  <a:lnTo>
                    <a:pt x="560" y="6"/>
                  </a:lnTo>
                  <a:lnTo>
                    <a:pt x="506" y="0"/>
                  </a:lnTo>
                  <a:lnTo>
                    <a:pt x="428" y="2"/>
                  </a:lnTo>
                  <a:lnTo>
                    <a:pt x="325" y="21"/>
                  </a:lnTo>
                  <a:lnTo>
                    <a:pt x="261" y="53"/>
                  </a:lnTo>
                  <a:lnTo>
                    <a:pt x="222" y="83"/>
                  </a:lnTo>
                  <a:lnTo>
                    <a:pt x="186" y="119"/>
                  </a:lnTo>
                  <a:lnTo>
                    <a:pt x="160" y="153"/>
                  </a:lnTo>
                  <a:lnTo>
                    <a:pt x="151" y="204"/>
                  </a:lnTo>
                  <a:lnTo>
                    <a:pt x="151" y="231"/>
                  </a:lnTo>
                </a:path>
              </a:pathLst>
            </a:custGeom>
            <a:solidFill>
              <a:srgbClr val="FFBFB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740" name="Group 28"/>
            <p:cNvGrpSpPr>
              <a:grpSpLocks/>
            </p:cNvGrpSpPr>
            <p:nvPr/>
          </p:nvGrpSpPr>
          <p:grpSpPr bwMode="auto">
            <a:xfrm>
              <a:off x="3397" y="1543"/>
              <a:ext cx="161" cy="158"/>
              <a:chOff x="3397" y="1543"/>
              <a:chExt cx="161" cy="158"/>
            </a:xfrm>
          </p:grpSpPr>
          <p:sp>
            <p:nvSpPr>
              <p:cNvPr id="27744" name="Freeform 29"/>
              <p:cNvSpPr>
                <a:spLocks/>
              </p:cNvSpPr>
              <p:nvPr/>
            </p:nvSpPr>
            <p:spPr bwMode="auto">
              <a:xfrm>
                <a:off x="3397" y="1543"/>
                <a:ext cx="161" cy="158"/>
              </a:xfrm>
              <a:custGeom>
                <a:avLst/>
                <a:gdLst>
                  <a:gd name="T0" fmla="*/ 78 w 161"/>
                  <a:gd name="T1" fmla="*/ 0 h 158"/>
                  <a:gd name="T2" fmla="*/ 87 w 161"/>
                  <a:gd name="T3" fmla="*/ 0 h 158"/>
                  <a:gd name="T4" fmla="*/ 99 w 161"/>
                  <a:gd name="T5" fmla="*/ 2 h 158"/>
                  <a:gd name="T6" fmla="*/ 113 w 161"/>
                  <a:gd name="T7" fmla="*/ 6 h 158"/>
                  <a:gd name="T8" fmla="*/ 124 w 161"/>
                  <a:gd name="T9" fmla="*/ 13 h 158"/>
                  <a:gd name="T10" fmla="*/ 136 w 161"/>
                  <a:gd name="T11" fmla="*/ 23 h 158"/>
                  <a:gd name="T12" fmla="*/ 145 w 161"/>
                  <a:gd name="T13" fmla="*/ 35 h 158"/>
                  <a:gd name="T14" fmla="*/ 156 w 161"/>
                  <a:gd name="T15" fmla="*/ 48 h 158"/>
                  <a:gd name="T16" fmla="*/ 158 w 161"/>
                  <a:gd name="T17" fmla="*/ 63 h 158"/>
                  <a:gd name="T18" fmla="*/ 160 w 161"/>
                  <a:gd name="T19" fmla="*/ 78 h 158"/>
                  <a:gd name="T20" fmla="*/ 158 w 161"/>
                  <a:gd name="T21" fmla="*/ 97 h 158"/>
                  <a:gd name="T22" fmla="*/ 154 w 161"/>
                  <a:gd name="T23" fmla="*/ 113 h 158"/>
                  <a:gd name="T24" fmla="*/ 144 w 161"/>
                  <a:gd name="T25" fmla="*/ 127 h 158"/>
                  <a:gd name="T26" fmla="*/ 133 w 161"/>
                  <a:gd name="T27" fmla="*/ 136 h 158"/>
                  <a:gd name="T28" fmla="*/ 122 w 161"/>
                  <a:gd name="T29" fmla="*/ 146 h 158"/>
                  <a:gd name="T30" fmla="*/ 110 w 161"/>
                  <a:gd name="T31" fmla="*/ 151 h 158"/>
                  <a:gd name="T32" fmla="*/ 94 w 161"/>
                  <a:gd name="T33" fmla="*/ 155 h 158"/>
                  <a:gd name="T34" fmla="*/ 80 w 161"/>
                  <a:gd name="T35" fmla="*/ 157 h 158"/>
                  <a:gd name="T36" fmla="*/ 65 w 161"/>
                  <a:gd name="T37" fmla="*/ 155 h 158"/>
                  <a:gd name="T38" fmla="*/ 49 w 161"/>
                  <a:gd name="T39" fmla="*/ 150 h 158"/>
                  <a:gd name="T40" fmla="*/ 33 w 161"/>
                  <a:gd name="T41" fmla="*/ 143 h 158"/>
                  <a:gd name="T42" fmla="*/ 23 w 161"/>
                  <a:gd name="T43" fmla="*/ 136 h 158"/>
                  <a:gd name="T44" fmla="*/ 16 w 161"/>
                  <a:gd name="T45" fmla="*/ 127 h 158"/>
                  <a:gd name="T46" fmla="*/ 10 w 161"/>
                  <a:gd name="T47" fmla="*/ 116 h 158"/>
                  <a:gd name="T48" fmla="*/ 3 w 161"/>
                  <a:gd name="T49" fmla="*/ 102 h 158"/>
                  <a:gd name="T50" fmla="*/ 0 w 161"/>
                  <a:gd name="T51" fmla="*/ 92 h 158"/>
                  <a:gd name="T52" fmla="*/ 0 w 161"/>
                  <a:gd name="T53" fmla="*/ 81 h 158"/>
                  <a:gd name="T54" fmla="*/ 0 w 161"/>
                  <a:gd name="T55" fmla="*/ 69 h 158"/>
                  <a:gd name="T56" fmla="*/ 1 w 161"/>
                  <a:gd name="T57" fmla="*/ 59 h 158"/>
                  <a:gd name="T58" fmla="*/ 7 w 161"/>
                  <a:gd name="T59" fmla="*/ 44 h 158"/>
                  <a:gd name="T60" fmla="*/ 16 w 161"/>
                  <a:gd name="T61" fmla="*/ 32 h 158"/>
                  <a:gd name="T62" fmla="*/ 26 w 161"/>
                  <a:gd name="T63" fmla="*/ 20 h 158"/>
                  <a:gd name="T64" fmla="*/ 35 w 161"/>
                  <a:gd name="T65" fmla="*/ 13 h 158"/>
                  <a:gd name="T66" fmla="*/ 48 w 161"/>
                  <a:gd name="T67" fmla="*/ 8 h 158"/>
                  <a:gd name="T68" fmla="*/ 64 w 161"/>
                  <a:gd name="T69" fmla="*/ 1 h 158"/>
                  <a:gd name="T70" fmla="*/ 78 w 161"/>
                  <a:gd name="T71" fmla="*/ 0 h 1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1"/>
                  <a:gd name="T109" fmla="*/ 0 h 158"/>
                  <a:gd name="T110" fmla="*/ 161 w 161"/>
                  <a:gd name="T111" fmla="*/ 158 h 15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1" h="158">
                    <a:moveTo>
                      <a:pt x="78" y="0"/>
                    </a:moveTo>
                    <a:lnTo>
                      <a:pt x="87" y="0"/>
                    </a:lnTo>
                    <a:lnTo>
                      <a:pt x="99" y="2"/>
                    </a:lnTo>
                    <a:lnTo>
                      <a:pt x="113" y="6"/>
                    </a:lnTo>
                    <a:lnTo>
                      <a:pt x="124" y="13"/>
                    </a:lnTo>
                    <a:lnTo>
                      <a:pt x="136" y="23"/>
                    </a:lnTo>
                    <a:lnTo>
                      <a:pt x="145" y="35"/>
                    </a:lnTo>
                    <a:lnTo>
                      <a:pt x="156" y="48"/>
                    </a:lnTo>
                    <a:lnTo>
                      <a:pt x="158" y="63"/>
                    </a:lnTo>
                    <a:lnTo>
                      <a:pt x="160" y="78"/>
                    </a:lnTo>
                    <a:lnTo>
                      <a:pt x="158" y="97"/>
                    </a:lnTo>
                    <a:lnTo>
                      <a:pt x="154" y="113"/>
                    </a:lnTo>
                    <a:lnTo>
                      <a:pt x="144" y="127"/>
                    </a:lnTo>
                    <a:lnTo>
                      <a:pt x="133" y="136"/>
                    </a:lnTo>
                    <a:lnTo>
                      <a:pt x="122" y="146"/>
                    </a:lnTo>
                    <a:lnTo>
                      <a:pt x="110" y="151"/>
                    </a:lnTo>
                    <a:lnTo>
                      <a:pt x="94" y="155"/>
                    </a:lnTo>
                    <a:lnTo>
                      <a:pt x="80" y="157"/>
                    </a:lnTo>
                    <a:lnTo>
                      <a:pt x="65" y="155"/>
                    </a:lnTo>
                    <a:lnTo>
                      <a:pt x="49" y="150"/>
                    </a:lnTo>
                    <a:lnTo>
                      <a:pt x="33" y="143"/>
                    </a:lnTo>
                    <a:lnTo>
                      <a:pt x="23" y="136"/>
                    </a:lnTo>
                    <a:lnTo>
                      <a:pt x="16" y="127"/>
                    </a:lnTo>
                    <a:lnTo>
                      <a:pt x="10" y="116"/>
                    </a:lnTo>
                    <a:lnTo>
                      <a:pt x="3" y="102"/>
                    </a:lnTo>
                    <a:lnTo>
                      <a:pt x="0" y="92"/>
                    </a:lnTo>
                    <a:lnTo>
                      <a:pt x="0" y="81"/>
                    </a:lnTo>
                    <a:lnTo>
                      <a:pt x="0" y="69"/>
                    </a:lnTo>
                    <a:lnTo>
                      <a:pt x="1" y="59"/>
                    </a:lnTo>
                    <a:lnTo>
                      <a:pt x="7" y="44"/>
                    </a:lnTo>
                    <a:lnTo>
                      <a:pt x="16" y="32"/>
                    </a:lnTo>
                    <a:lnTo>
                      <a:pt x="26" y="20"/>
                    </a:lnTo>
                    <a:lnTo>
                      <a:pt x="35" y="13"/>
                    </a:lnTo>
                    <a:lnTo>
                      <a:pt x="48" y="8"/>
                    </a:lnTo>
                    <a:lnTo>
                      <a:pt x="64" y="1"/>
                    </a:lnTo>
                    <a:lnTo>
                      <a:pt x="78" y="0"/>
                    </a:lnTo>
                  </a:path>
                </a:pathLst>
              </a:custGeom>
              <a:solidFill>
                <a:srgbClr val="FFFFF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45" name="Freeform 30"/>
              <p:cNvSpPr>
                <a:spLocks/>
              </p:cNvSpPr>
              <p:nvPr/>
            </p:nvSpPr>
            <p:spPr bwMode="auto">
              <a:xfrm>
                <a:off x="3406" y="1609"/>
                <a:ext cx="69" cy="68"/>
              </a:xfrm>
              <a:custGeom>
                <a:avLst/>
                <a:gdLst>
                  <a:gd name="T0" fmla="*/ 32 w 69"/>
                  <a:gd name="T1" fmla="*/ 0 h 68"/>
                  <a:gd name="T2" fmla="*/ 35 w 69"/>
                  <a:gd name="T3" fmla="*/ 0 h 68"/>
                  <a:gd name="T4" fmla="*/ 41 w 69"/>
                  <a:gd name="T5" fmla="*/ 1 h 68"/>
                  <a:gd name="T6" fmla="*/ 48 w 69"/>
                  <a:gd name="T7" fmla="*/ 2 h 68"/>
                  <a:gd name="T8" fmla="*/ 50 w 69"/>
                  <a:gd name="T9" fmla="*/ 5 h 68"/>
                  <a:gd name="T10" fmla="*/ 57 w 69"/>
                  <a:gd name="T11" fmla="*/ 9 h 68"/>
                  <a:gd name="T12" fmla="*/ 60 w 69"/>
                  <a:gd name="T13" fmla="*/ 16 h 68"/>
                  <a:gd name="T14" fmla="*/ 66 w 69"/>
                  <a:gd name="T15" fmla="*/ 20 h 68"/>
                  <a:gd name="T16" fmla="*/ 68 w 69"/>
                  <a:gd name="T17" fmla="*/ 27 h 68"/>
                  <a:gd name="T18" fmla="*/ 68 w 69"/>
                  <a:gd name="T19" fmla="*/ 34 h 68"/>
                  <a:gd name="T20" fmla="*/ 66 w 69"/>
                  <a:gd name="T21" fmla="*/ 42 h 68"/>
                  <a:gd name="T22" fmla="*/ 64 w 69"/>
                  <a:gd name="T23" fmla="*/ 49 h 68"/>
                  <a:gd name="T24" fmla="*/ 60 w 69"/>
                  <a:gd name="T25" fmla="*/ 53 h 68"/>
                  <a:gd name="T26" fmla="*/ 55 w 69"/>
                  <a:gd name="T27" fmla="*/ 58 h 68"/>
                  <a:gd name="T28" fmla="*/ 50 w 69"/>
                  <a:gd name="T29" fmla="*/ 62 h 68"/>
                  <a:gd name="T30" fmla="*/ 46 w 69"/>
                  <a:gd name="T31" fmla="*/ 65 h 68"/>
                  <a:gd name="T32" fmla="*/ 39 w 69"/>
                  <a:gd name="T33" fmla="*/ 67 h 68"/>
                  <a:gd name="T34" fmla="*/ 32 w 69"/>
                  <a:gd name="T35" fmla="*/ 67 h 68"/>
                  <a:gd name="T36" fmla="*/ 26 w 69"/>
                  <a:gd name="T37" fmla="*/ 67 h 68"/>
                  <a:gd name="T38" fmla="*/ 19 w 69"/>
                  <a:gd name="T39" fmla="*/ 65 h 68"/>
                  <a:gd name="T40" fmla="*/ 14 w 69"/>
                  <a:gd name="T41" fmla="*/ 61 h 68"/>
                  <a:gd name="T42" fmla="*/ 8 w 69"/>
                  <a:gd name="T43" fmla="*/ 58 h 68"/>
                  <a:gd name="T44" fmla="*/ 7 w 69"/>
                  <a:gd name="T45" fmla="*/ 53 h 68"/>
                  <a:gd name="T46" fmla="*/ 5 w 69"/>
                  <a:gd name="T47" fmla="*/ 50 h 68"/>
                  <a:gd name="T48" fmla="*/ 0 w 69"/>
                  <a:gd name="T49" fmla="*/ 45 h 68"/>
                  <a:gd name="T50" fmla="*/ 0 w 69"/>
                  <a:gd name="T51" fmla="*/ 39 h 68"/>
                  <a:gd name="T52" fmla="*/ 0 w 69"/>
                  <a:gd name="T53" fmla="*/ 34 h 68"/>
                  <a:gd name="T54" fmla="*/ 0 w 69"/>
                  <a:gd name="T55" fmla="*/ 30 h 68"/>
                  <a:gd name="T56" fmla="*/ 0 w 69"/>
                  <a:gd name="T57" fmla="*/ 25 h 68"/>
                  <a:gd name="T58" fmla="*/ 3 w 69"/>
                  <a:gd name="T59" fmla="*/ 19 h 68"/>
                  <a:gd name="T60" fmla="*/ 7 w 69"/>
                  <a:gd name="T61" fmla="*/ 13 h 68"/>
                  <a:gd name="T62" fmla="*/ 10 w 69"/>
                  <a:gd name="T63" fmla="*/ 8 h 68"/>
                  <a:gd name="T64" fmla="*/ 14 w 69"/>
                  <a:gd name="T65" fmla="*/ 5 h 68"/>
                  <a:gd name="T66" fmla="*/ 19 w 69"/>
                  <a:gd name="T67" fmla="*/ 2 h 68"/>
                  <a:gd name="T68" fmla="*/ 26 w 69"/>
                  <a:gd name="T69" fmla="*/ 1 h 68"/>
                  <a:gd name="T70" fmla="*/ 32 w 69"/>
                  <a:gd name="T71" fmla="*/ 0 h 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9"/>
                  <a:gd name="T109" fmla="*/ 0 h 68"/>
                  <a:gd name="T110" fmla="*/ 69 w 69"/>
                  <a:gd name="T111" fmla="*/ 68 h 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9" h="68">
                    <a:moveTo>
                      <a:pt x="32" y="0"/>
                    </a:moveTo>
                    <a:lnTo>
                      <a:pt x="35" y="0"/>
                    </a:lnTo>
                    <a:lnTo>
                      <a:pt x="41" y="1"/>
                    </a:lnTo>
                    <a:lnTo>
                      <a:pt x="48" y="2"/>
                    </a:lnTo>
                    <a:lnTo>
                      <a:pt x="50" y="5"/>
                    </a:lnTo>
                    <a:lnTo>
                      <a:pt x="57" y="9"/>
                    </a:lnTo>
                    <a:lnTo>
                      <a:pt x="60" y="16"/>
                    </a:lnTo>
                    <a:lnTo>
                      <a:pt x="66" y="20"/>
                    </a:lnTo>
                    <a:lnTo>
                      <a:pt x="68" y="27"/>
                    </a:lnTo>
                    <a:lnTo>
                      <a:pt x="68" y="34"/>
                    </a:lnTo>
                    <a:lnTo>
                      <a:pt x="66" y="42"/>
                    </a:lnTo>
                    <a:lnTo>
                      <a:pt x="64" y="49"/>
                    </a:lnTo>
                    <a:lnTo>
                      <a:pt x="60" y="53"/>
                    </a:lnTo>
                    <a:lnTo>
                      <a:pt x="55" y="58"/>
                    </a:lnTo>
                    <a:lnTo>
                      <a:pt x="50" y="62"/>
                    </a:lnTo>
                    <a:lnTo>
                      <a:pt x="46" y="65"/>
                    </a:lnTo>
                    <a:lnTo>
                      <a:pt x="39" y="67"/>
                    </a:lnTo>
                    <a:lnTo>
                      <a:pt x="32" y="67"/>
                    </a:lnTo>
                    <a:lnTo>
                      <a:pt x="26" y="67"/>
                    </a:lnTo>
                    <a:lnTo>
                      <a:pt x="19" y="65"/>
                    </a:lnTo>
                    <a:lnTo>
                      <a:pt x="14" y="61"/>
                    </a:lnTo>
                    <a:lnTo>
                      <a:pt x="8" y="58"/>
                    </a:lnTo>
                    <a:lnTo>
                      <a:pt x="7" y="53"/>
                    </a:lnTo>
                    <a:lnTo>
                      <a:pt x="5" y="50"/>
                    </a:lnTo>
                    <a:lnTo>
                      <a:pt x="0" y="45"/>
                    </a:lnTo>
                    <a:lnTo>
                      <a:pt x="0" y="39"/>
                    </a:lnTo>
                    <a:lnTo>
                      <a:pt x="0" y="34"/>
                    </a:lnTo>
                    <a:lnTo>
                      <a:pt x="0" y="30"/>
                    </a:lnTo>
                    <a:lnTo>
                      <a:pt x="0" y="25"/>
                    </a:lnTo>
                    <a:lnTo>
                      <a:pt x="3" y="19"/>
                    </a:lnTo>
                    <a:lnTo>
                      <a:pt x="7" y="13"/>
                    </a:lnTo>
                    <a:lnTo>
                      <a:pt x="10" y="8"/>
                    </a:lnTo>
                    <a:lnTo>
                      <a:pt x="14" y="5"/>
                    </a:lnTo>
                    <a:lnTo>
                      <a:pt x="19" y="2"/>
                    </a:lnTo>
                    <a:lnTo>
                      <a:pt x="26" y="1"/>
                    </a:lnTo>
                    <a:lnTo>
                      <a:pt x="32"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7741" name="Group 31"/>
            <p:cNvGrpSpPr>
              <a:grpSpLocks/>
            </p:cNvGrpSpPr>
            <p:nvPr/>
          </p:nvGrpSpPr>
          <p:grpSpPr bwMode="auto">
            <a:xfrm>
              <a:off x="3383" y="1276"/>
              <a:ext cx="694" cy="598"/>
              <a:chOff x="3383" y="1276"/>
              <a:chExt cx="694" cy="598"/>
            </a:xfrm>
          </p:grpSpPr>
          <p:sp>
            <p:nvSpPr>
              <p:cNvPr id="27742" name="Freeform 32"/>
              <p:cNvSpPr>
                <a:spLocks/>
              </p:cNvSpPr>
              <p:nvPr/>
            </p:nvSpPr>
            <p:spPr bwMode="auto">
              <a:xfrm>
                <a:off x="3423" y="1461"/>
                <a:ext cx="181" cy="93"/>
              </a:xfrm>
              <a:custGeom>
                <a:avLst/>
                <a:gdLst>
                  <a:gd name="T0" fmla="*/ 3 w 181"/>
                  <a:gd name="T1" fmla="*/ 42 h 93"/>
                  <a:gd name="T2" fmla="*/ 17 w 181"/>
                  <a:gd name="T3" fmla="*/ 28 h 93"/>
                  <a:gd name="T4" fmla="*/ 35 w 181"/>
                  <a:gd name="T5" fmla="*/ 20 h 93"/>
                  <a:gd name="T6" fmla="*/ 67 w 181"/>
                  <a:gd name="T7" fmla="*/ 5 h 93"/>
                  <a:gd name="T8" fmla="*/ 80 w 181"/>
                  <a:gd name="T9" fmla="*/ 0 h 93"/>
                  <a:gd name="T10" fmla="*/ 87 w 181"/>
                  <a:gd name="T11" fmla="*/ 0 h 93"/>
                  <a:gd name="T12" fmla="*/ 103 w 181"/>
                  <a:gd name="T13" fmla="*/ 8 h 93"/>
                  <a:gd name="T14" fmla="*/ 135 w 181"/>
                  <a:gd name="T15" fmla="*/ 31 h 93"/>
                  <a:gd name="T16" fmla="*/ 171 w 181"/>
                  <a:gd name="T17" fmla="*/ 61 h 93"/>
                  <a:gd name="T18" fmla="*/ 180 w 181"/>
                  <a:gd name="T19" fmla="*/ 74 h 93"/>
                  <a:gd name="T20" fmla="*/ 176 w 181"/>
                  <a:gd name="T21" fmla="*/ 85 h 93"/>
                  <a:gd name="T22" fmla="*/ 171 w 181"/>
                  <a:gd name="T23" fmla="*/ 90 h 93"/>
                  <a:gd name="T24" fmla="*/ 155 w 181"/>
                  <a:gd name="T25" fmla="*/ 92 h 93"/>
                  <a:gd name="T26" fmla="*/ 137 w 181"/>
                  <a:gd name="T27" fmla="*/ 83 h 93"/>
                  <a:gd name="T28" fmla="*/ 121 w 181"/>
                  <a:gd name="T29" fmla="*/ 68 h 93"/>
                  <a:gd name="T30" fmla="*/ 106 w 181"/>
                  <a:gd name="T31" fmla="*/ 52 h 93"/>
                  <a:gd name="T32" fmla="*/ 83 w 181"/>
                  <a:gd name="T33" fmla="*/ 35 h 93"/>
                  <a:gd name="T34" fmla="*/ 74 w 181"/>
                  <a:gd name="T35" fmla="*/ 32 h 93"/>
                  <a:gd name="T36" fmla="*/ 64 w 181"/>
                  <a:gd name="T37" fmla="*/ 34 h 93"/>
                  <a:gd name="T38" fmla="*/ 53 w 181"/>
                  <a:gd name="T39" fmla="*/ 42 h 93"/>
                  <a:gd name="T40" fmla="*/ 32 w 181"/>
                  <a:gd name="T41" fmla="*/ 56 h 93"/>
                  <a:gd name="T42" fmla="*/ 19 w 181"/>
                  <a:gd name="T43" fmla="*/ 61 h 93"/>
                  <a:gd name="T44" fmla="*/ 8 w 181"/>
                  <a:gd name="T45" fmla="*/ 61 h 93"/>
                  <a:gd name="T46" fmla="*/ 0 w 181"/>
                  <a:gd name="T47" fmla="*/ 56 h 93"/>
                  <a:gd name="T48" fmla="*/ 3 w 181"/>
                  <a:gd name="T49" fmla="*/ 42 h 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1"/>
                  <a:gd name="T76" fmla="*/ 0 h 93"/>
                  <a:gd name="T77" fmla="*/ 181 w 181"/>
                  <a:gd name="T78" fmla="*/ 93 h 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1" h="93">
                    <a:moveTo>
                      <a:pt x="3" y="42"/>
                    </a:moveTo>
                    <a:lnTo>
                      <a:pt x="17" y="28"/>
                    </a:lnTo>
                    <a:lnTo>
                      <a:pt x="35" y="20"/>
                    </a:lnTo>
                    <a:lnTo>
                      <a:pt x="67" y="5"/>
                    </a:lnTo>
                    <a:lnTo>
                      <a:pt x="80" y="0"/>
                    </a:lnTo>
                    <a:lnTo>
                      <a:pt x="87" y="0"/>
                    </a:lnTo>
                    <a:lnTo>
                      <a:pt x="103" y="8"/>
                    </a:lnTo>
                    <a:lnTo>
                      <a:pt x="135" y="31"/>
                    </a:lnTo>
                    <a:lnTo>
                      <a:pt x="171" y="61"/>
                    </a:lnTo>
                    <a:lnTo>
                      <a:pt x="180" y="74"/>
                    </a:lnTo>
                    <a:lnTo>
                      <a:pt x="176" y="85"/>
                    </a:lnTo>
                    <a:lnTo>
                      <a:pt x="171" y="90"/>
                    </a:lnTo>
                    <a:lnTo>
                      <a:pt x="155" y="92"/>
                    </a:lnTo>
                    <a:lnTo>
                      <a:pt x="137" y="83"/>
                    </a:lnTo>
                    <a:lnTo>
                      <a:pt x="121" y="68"/>
                    </a:lnTo>
                    <a:lnTo>
                      <a:pt x="106" y="52"/>
                    </a:lnTo>
                    <a:lnTo>
                      <a:pt x="83" y="35"/>
                    </a:lnTo>
                    <a:lnTo>
                      <a:pt x="74" y="32"/>
                    </a:lnTo>
                    <a:lnTo>
                      <a:pt x="64" y="34"/>
                    </a:lnTo>
                    <a:lnTo>
                      <a:pt x="53" y="42"/>
                    </a:lnTo>
                    <a:lnTo>
                      <a:pt x="32" y="56"/>
                    </a:lnTo>
                    <a:lnTo>
                      <a:pt x="19" y="61"/>
                    </a:lnTo>
                    <a:lnTo>
                      <a:pt x="8" y="61"/>
                    </a:lnTo>
                    <a:lnTo>
                      <a:pt x="0" y="56"/>
                    </a:lnTo>
                    <a:lnTo>
                      <a:pt x="3" y="42"/>
                    </a:lnTo>
                  </a:path>
                </a:pathLst>
              </a:custGeom>
              <a:solidFill>
                <a:srgbClr val="5F3F1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43" name="Freeform 33"/>
              <p:cNvSpPr>
                <a:spLocks/>
              </p:cNvSpPr>
              <p:nvPr/>
            </p:nvSpPr>
            <p:spPr bwMode="auto">
              <a:xfrm>
                <a:off x="3383" y="1276"/>
                <a:ext cx="694" cy="598"/>
              </a:xfrm>
              <a:custGeom>
                <a:avLst/>
                <a:gdLst>
                  <a:gd name="T0" fmla="*/ 396 w 694"/>
                  <a:gd name="T1" fmla="*/ 429 h 598"/>
                  <a:gd name="T2" fmla="*/ 312 w 694"/>
                  <a:gd name="T3" fmla="*/ 406 h 598"/>
                  <a:gd name="T4" fmla="*/ 326 w 694"/>
                  <a:gd name="T5" fmla="*/ 335 h 598"/>
                  <a:gd name="T6" fmla="*/ 286 w 694"/>
                  <a:gd name="T7" fmla="*/ 304 h 598"/>
                  <a:gd name="T8" fmla="*/ 250 w 694"/>
                  <a:gd name="T9" fmla="*/ 271 h 598"/>
                  <a:gd name="T10" fmla="*/ 232 w 694"/>
                  <a:gd name="T11" fmla="*/ 224 h 598"/>
                  <a:gd name="T12" fmla="*/ 225 w 694"/>
                  <a:gd name="T13" fmla="*/ 179 h 598"/>
                  <a:gd name="T14" fmla="*/ 225 w 694"/>
                  <a:gd name="T15" fmla="*/ 134 h 598"/>
                  <a:gd name="T16" fmla="*/ 204 w 694"/>
                  <a:gd name="T17" fmla="*/ 130 h 598"/>
                  <a:gd name="T18" fmla="*/ 159 w 694"/>
                  <a:gd name="T19" fmla="*/ 127 h 598"/>
                  <a:gd name="T20" fmla="*/ 106 w 694"/>
                  <a:gd name="T21" fmla="*/ 140 h 598"/>
                  <a:gd name="T22" fmla="*/ 56 w 694"/>
                  <a:gd name="T23" fmla="*/ 160 h 598"/>
                  <a:gd name="T24" fmla="*/ 23 w 694"/>
                  <a:gd name="T25" fmla="*/ 179 h 598"/>
                  <a:gd name="T26" fmla="*/ 1 w 694"/>
                  <a:gd name="T27" fmla="*/ 150 h 598"/>
                  <a:gd name="T28" fmla="*/ 0 w 694"/>
                  <a:gd name="T29" fmla="*/ 121 h 598"/>
                  <a:gd name="T30" fmla="*/ 17 w 694"/>
                  <a:gd name="T31" fmla="*/ 84 h 598"/>
                  <a:gd name="T32" fmla="*/ 53 w 694"/>
                  <a:gd name="T33" fmla="*/ 50 h 598"/>
                  <a:gd name="T34" fmla="*/ 113 w 694"/>
                  <a:gd name="T35" fmla="*/ 24 h 598"/>
                  <a:gd name="T36" fmla="*/ 193 w 694"/>
                  <a:gd name="T37" fmla="*/ 6 h 598"/>
                  <a:gd name="T38" fmla="*/ 282 w 694"/>
                  <a:gd name="T39" fmla="*/ 0 h 598"/>
                  <a:gd name="T40" fmla="*/ 366 w 694"/>
                  <a:gd name="T41" fmla="*/ 8 h 598"/>
                  <a:gd name="T42" fmla="*/ 453 w 694"/>
                  <a:gd name="T43" fmla="*/ 29 h 598"/>
                  <a:gd name="T44" fmla="*/ 515 w 694"/>
                  <a:gd name="T45" fmla="*/ 63 h 598"/>
                  <a:gd name="T46" fmla="*/ 570 w 694"/>
                  <a:gd name="T47" fmla="*/ 104 h 598"/>
                  <a:gd name="T48" fmla="*/ 616 w 694"/>
                  <a:gd name="T49" fmla="*/ 161 h 598"/>
                  <a:gd name="T50" fmla="*/ 645 w 694"/>
                  <a:gd name="T51" fmla="*/ 214 h 598"/>
                  <a:gd name="T52" fmla="*/ 669 w 694"/>
                  <a:gd name="T53" fmla="*/ 269 h 598"/>
                  <a:gd name="T54" fmla="*/ 684 w 694"/>
                  <a:gd name="T55" fmla="*/ 338 h 598"/>
                  <a:gd name="T56" fmla="*/ 693 w 694"/>
                  <a:gd name="T57" fmla="*/ 382 h 598"/>
                  <a:gd name="T58" fmla="*/ 682 w 694"/>
                  <a:gd name="T59" fmla="*/ 446 h 598"/>
                  <a:gd name="T60" fmla="*/ 655 w 694"/>
                  <a:gd name="T61" fmla="*/ 512 h 598"/>
                  <a:gd name="T62" fmla="*/ 627 w 694"/>
                  <a:gd name="T63" fmla="*/ 565 h 598"/>
                  <a:gd name="T64" fmla="*/ 604 w 694"/>
                  <a:gd name="T65" fmla="*/ 586 h 598"/>
                  <a:gd name="T66" fmla="*/ 559 w 694"/>
                  <a:gd name="T67" fmla="*/ 597 h 598"/>
                  <a:gd name="T68" fmla="*/ 520 w 694"/>
                  <a:gd name="T69" fmla="*/ 597 h 598"/>
                  <a:gd name="T70" fmla="*/ 499 w 694"/>
                  <a:gd name="T71" fmla="*/ 597 h 598"/>
                  <a:gd name="T72" fmla="*/ 470 w 694"/>
                  <a:gd name="T73" fmla="*/ 588 h 598"/>
                  <a:gd name="T74" fmla="*/ 447 w 694"/>
                  <a:gd name="T75" fmla="*/ 561 h 598"/>
                  <a:gd name="T76" fmla="*/ 449 w 694"/>
                  <a:gd name="T77" fmla="*/ 549 h 598"/>
                  <a:gd name="T78" fmla="*/ 479 w 694"/>
                  <a:gd name="T79" fmla="*/ 542 h 598"/>
                  <a:gd name="T80" fmla="*/ 495 w 694"/>
                  <a:gd name="T81" fmla="*/ 529 h 598"/>
                  <a:gd name="T82" fmla="*/ 513 w 694"/>
                  <a:gd name="T83" fmla="*/ 509 h 598"/>
                  <a:gd name="T84" fmla="*/ 520 w 694"/>
                  <a:gd name="T85" fmla="*/ 486 h 598"/>
                  <a:gd name="T86" fmla="*/ 517 w 694"/>
                  <a:gd name="T87" fmla="*/ 475 h 598"/>
                  <a:gd name="T88" fmla="*/ 515 w 694"/>
                  <a:gd name="T89" fmla="*/ 456 h 598"/>
                  <a:gd name="T90" fmla="*/ 504 w 694"/>
                  <a:gd name="T91" fmla="*/ 436 h 598"/>
                  <a:gd name="T92" fmla="*/ 483 w 694"/>
                  <a:gd name="T93" fmla="*/ 418 h 598"/>
                  <a:gd name="T94" fmla="*/ 460 w 694"/>
                  <a:gd name="T95" fmla="*/ 412 h 598"/>
                  <a:gd name="T96" fmla="*/ 433 w 694"/>
                  <a:gd name="T97" fmla="*/ 413 h 598"/>
                  <a:gd name="T98" fmla="*/ 396 w 694"/>
                  <a:gd name="T99" fmla="*/ 429 h 59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4"/>
                  <a:gd name="T151" fmla="*/ 0 h 598"/>
                  <a:gd name="T152" fmla="*/ 694 w 694"/>
                  <a:gd name="T153" fmla="*/ 598 h 59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4" h="598">
                    <a:moveTo>
                      <a:pt x="396" y="429"/>
                    </a:moveTo>
                    <a:lnTo>
                      <a:pt x="312" y="406"/>
                    </a:lnTo>
                    <a:lnTo>
                      <a:pt x="326" y="335"/>
                    </a:lnTo>
                    <a:lnTo>
                      <a:pt x="286" y="304"/>
                    </a:lnTo>
                    <a:lnTo>
                      <a:pt x="250" y="271"/>
                    </a:lnTo>
                    <a:lnTo>
                      <a:pt x="232" y="224"/>
                    </a:lnTo>
                    <a:lnTo>
                      <a:pt x="225" y="179"/>
                    </a:lnTo>
                    <a:lnTo>
                      <a:pt x="225" y="134"/>
                    </a:lnTo>
                    <a:lnTo>
                      <a:pt x="204" y="130"/>
                    </a:lnTo>
                    <a:lnTo>
                      <a:pt x="159" y="127"/>
                    </a:lnTo>
                    <a:lnTo>
                      <a:pt x="106" y="140"/>
                    </a:lnTo>
                    <a:lnTo>
                      <a:pt x="56" y="160"/>
                    </a:lnTo>
                    <a:lnTo>
                      <a:pt x="23" y="179"/>
                    </a:lnTo>
                    <a:lnTo>
                      <a:pt x="1" y="150"/>
                    </a:lnTo>
                    <a:lnTo>
                      <a:pt x="0" y="121"/>
                    </a:lnTo>
                    <a:lnTo>
                      <a:pt x="17" y="84"/>
                    </a:lnTo>
                    <a:lnTo>
                      <a:pt x="53" y="50"/>
                    </a:lnTo>
                    <a:lnTo>
                      <a:pt x="113" y="24"/>
                    </a:lnTo>
                    <a:lnTo>
                      <a:pt x="193" y="6"/>
                    </a:lnTo>
                    <a:lnTo>
                      <a:pt x="282" y="0"/>
                    </a:lnTo>
                    <a:lnTo>
                      <a:pt x="366" y="8"/>
                    </a:lnTo>
                    <a:lnTo>
                      <a:pt x="453" y="29"/>
                    </a:lnTo>
                    <a:lnTo>
                      <a:pt x="515" y="63"/>
                    </a:lnTo>
                    <a:lnTo>
                      <a:pt x="570" y="104"/>
                    </a:lnTo>
                    <a:lnTo>
                      <a:pt x="616" y="161"/>
                    </a:lnTo>
                    <a:lnTo>
                      <a:pt x="645" y="214"/>
                    </a:lnTo>
                    <a:lnTo>
                      <a:pt x="669" y="269"/>
                    </a:lnTo>
                    <a:lnTo>
                      <a:pt x="684" y="338"/>
                    </a:lnTo>
                    <a:lnTo>
                      <a:pt x="693" y="382"/>
                    </a:lnTo>
                    <a:lnTo>
                      <a:pt x="682" y="446"/>
                    </a:lnTo>
                    <a:lnTo>
                      <a:pt x="655" y="512"/>
                    </a:lnTo>
                    <a:lnTo>
                      <a:pt x="627" y="565"/>
                    </a:lnTo>
                    <a:lnTo>
                      <a:pt x="604" y="586"/>
                    </a:lnTo>
                    <a:lnTo>
                      <a:pt x="559" y="597"/>
                    </a:lnTo>
                    <a:lnTo>
                      <a:pt x="520" y="597"/>
                    </a:lnTo>
                    <a:lnTo>
                      <a:pt x="499" y="597"/>
                    </a:lnTo>
                    <a:lnTo>
                      <a:pt x="470" y="588"/>
                    </a:lnTo>
                    <a:lnTo>
                      <a:pt x="447" y="561"/>
                    </a:lnTo>
                    <a:lnTo>
                      <a:pt x="449" y="549"/>
                    </a:lnTo>
                    <a:lnTo>
                      <a:pt x="479" y="542"/>
                    </a:lnTo>
                    <a:lnTo>
                      <a:pt x="495" y="529"/>
                    </a:lnTo>
                    <a:lnTo>
                      <a:pt x="513" y="509"/>
                    </a:lnTo>
                    <a:lnTo>
                      <a:pt x="520" y="486"/>
                    </a:lnTo>
                    <a:lnTo>
                      <a:pt x="517" y="475"/>
                    </a:lnTo>
                    <a:lnTo>
                      <a:pt x="515" y="456"/>
                    </a:lnTo>
                    <a:lnTo>
                      <a:pt x="504" y="436"/>
                    </a:lnTo>
                    <a:lnTo>
                      <a:pt x="483" y="418"/>
                    </a:lnTo>
                    <a:lnTo>
                      <a:pt x="460" y="412"/>
                    </a:lnTo>
                    <a:lnTo>
                      <a:pt x="433" y="413"/>
                    </a:lnTo>
                    <a:lnTo>
                      <a:pt x="396" y="429"/>
                    </a:lnTo>
                  </a:path>
                </a:pathLst>
              </a:custGeom>
              <a:solidFill>
                <a:srgbClr val="5F3F1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grpSp>
        <p:nvGrpSpPr>
          <p:cNvPr id="27661" name="Group 34"/>
          <p:cNvGrpSpPr>
            <a:grpSpLocks/>
          </p:cNvGrpSpPr>
          <p:nvPr/>
        </p:nvGrpSpPr>
        <p:grpSpPr bwMode="auto">
          <a:xfrm>
            <a:off x="2974975" y="3705225"/>
            <a:ext cx="2806700" cy="1679575"/>
            <a:chOff x="1874" y="2442"/>
            <a:chExt cx="1768" cy="1058"/>
          </a:xfrm>
        </p:grpSpPr>
        <p:sp>
          <p:nvSpPr>
            <p:cNvPr id="27735" name="Freeform 35"/>
            <p:cNvSpPr>
              <a:spLocks/>
            </p:cNvSpPr>
            <p:nvPr/>
          </p:nvSpPr>
          <p:spPr bwMode="auto">
            <a:xfrm>
              <a:off x="2039" y="2442"/>
              <a:ext cx="1472" cy="186"/>
            </a:xfrm>
            <a:custGeom>
              <a:avLst/>
              <a:gdLst>
                <a:gd name="T0" fmla="*/ 492 w 1472"/>
                <a:gd name="T1" fmla="*/ 6 h 186"/>
                <a:gd name="T2" fmla="*/ 361 w 1472"/>
                <a:gd name="T3" fmla="*/ 13 h 186"/>
                <a:gd name="T4" fmla="*/ 236 w 1472"/>
                <a:gd name="T5" fmla="*/ 25 h 186"/>
                <a:gd name="T6" fmla="*/ 160 w 1472"/>
                <a:gd name="T7" fmla="*/ 36 h 186"/>
                <a:gd name="T8" fmla="*/ 101 w 1472"/>
                <a:gd name="T9" fmla="*/ 46 h 186"/>
                <a:gd name="T10" fmla="*/ 64 w 1472"/>
                <a:gd name="T11" fmla="*/ 55 h 186"/>
                <a:gd name="T12" fmla="*/ 35 w 1472"/>
                <a:gd name="T13" fmla="*/ 65 h 186"/>
                <a:gd name="T14" fmla="*/ 14 w 1472"/>
                <a:gd name="T15" fmla="*/ 76 h 186"/>
                <a:gd name="T16" fmla="*/ 1 w 1472"/>
                <a:gd name="T17" fmla="*/ 85 h 186"/>
                <a:gd name="T18" fmla="*/ 0 w 1472"/>
                <a:gd name="T19" fmla="*/ 99 h 186"/>
                <a:gd name="T20" fmla="*/ 12 w 1472"/>
                <a:gd name="T21" fmla="*/ 111 h 186"/>
                <a:gd name="T22" fmla="*/ 33 w 1472"/>
                <a:gd name="T23" fmla="*/ 122 h 186"/>
                <a:gd name="T24" fmla="*/ 60 w 1472"/>
                <a:gd name="T25" fmla="*/ 131 h 186"/>
                <a:gd name="T26" fmla="*/ 112 w 1472"/>
                <a:gd name="T27" fmla="*/ 144 h 186"/>
                <a:gd name="T28" fmla="*/ 170 w 1472"/>
                <a:gd name="T29" fmla="*/ 155 h 186"/>
                <a:gd name="T30" fmla="*/ 270 w 1472"/>
                <a:gd name="T31" fmla="*/ 167 h 186"/>
                <a:gd name="T32" fmla="*/ 364 w 1472"/>
                <a:gd name="T33" fmla="*/ 175 h 186"/>
                <a:gd name="T34" fmla="*/ 490 w 1472"/>
                <a:gd name="T35" fmla="*/ 180 h 186"/>
                <a:gd name="T36" fmla="*/ 656 w 1472"/>
                <a:gd name="T37" fmla="*/ 185 h 186"/>
                <a:gd name="T38" fmla="*/ 988 w 1472"/>
                <a:gd name="T39" fmla="*/ 180 h 186"/>
                <a:gd name="T40" fmla="*/ 1191 w 1472"/>
                <a:gd name="T41" fmla="*/ 167 h 186"/>
                <a:gd name="T42" fmla="*/ 1309 w 1472"/>
                <a:gd name="T43" fmla="*/ 152 h 186"/>
                <a:gd name="T44" fmla="*/ 1374 w 1472"/>
                <a:gd name="T45" fmla="*/ 140 h 186"/>
                <a:gd name="T46" fmla="*/ 1415 w 1472"/>
                <a:gd name="T47" fmla="*/ 130 h 186"/>
                <a:gd name="T48" fmla="*/ 1444 w 1472"/>
                <a:gd name="T49" fmla="*/ 118 h 186"/>
                <a:gd name="T50" fmla="*/ 1462 w 1472"/>
                <a:gd name="T51" fmla="*/ 108 h 186"/>
                <a:gd name="T52" fmla="*/ 1471 w 1472"/>
                <a:gd name="T53" fmla="*/ 89 h 186"/>
                <a:gd name="T54" fmla="*/ 1447 w 1472"/>
                <a:gd name="T55" fmla="*/ 69 h 186"/>
                <a:gd name="T56" fmla="*/ 1408 w 1472"/>
                <a:gd name="T57" fmla="*/ 54 h 186"/>
                <a:gd name="T58" fmla="*/ 1330 w 1472"/>
                <a:gd name="T59" fmla="*/ 36 h 186"/>
                <a:gd name="T60" fmla="*/ 1186 w 1472"/>
                <a:gd name="T61" fmla="*/ 20 h 186"/>
                <a:gd name="T62" fmla="*/ 988 w 1472"/>
                <a:gd name="T63" fmla="*/ 4 h 186"/>
                <a:gd name="T64" fmla="*/ 750 w 1472"/>
                <a:gd name="T65" fmla="*/ 0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2"/>
                <a:gd name="T100" fmla="*/ 0 h 186"/>
                <a:gd name="T101" fmla="*/ 1472 w 1472"/>
                <a:gd name="T102" fmla="*/ 186 h 1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2" h="186">
                  <a:moveTo>
                    <a:pt x="750" y="0"/>
                  </a:moveTo>
                  <a:lnTo>
                    <a:pt x="492" y="6"/>
                  </a:lnTo>
                  <a:lnTo>
                    <a:pt x="425" y="9"/>
                  </a:lnTo>
                  <a:lnTo>
                    <a:pt x="361" y="13"/>
                  </a:lnTo>
                  <a:lnTo>
                    <a:pt x="298" y="20"/>
                  </a:lnTo>
                  <a:lnTo>
                    <a:pt x="236" y="25"/>
                  </a:lnTo>
                  <a:lnTo>
                    <a:pt x="197" y="31"/>
                  </a:lnTo>
                  <a:lnTo>
                    <a:pt x="160" y="36"/>
                  </a:lnTo>
                  <a:lnTo>
                    <a:pt x="128" y="39"/>
                  </a:lnTo>
                  <a:lnTo>
                    <a:pt x="101" y="46"/>
                  </a:lnTo>
                  <a:lnTo>
                    <a:pt x="83" y="50"/>
                  </a:lnTo>
                  <a:lnTo>
                    <a:pt x="64" y="55"/>
                  </a:lnTo>
                  <a:lnTo>
                    <a:pt x="46" y="59"/>
                  </a:lnTo>
                  <a:lnTo>
                    <a:pt x="35" y="65"/>
                  </a:lnTo>
                  <a:lnTo>
                    <a:pt x="24" y="69"/>
                  </a:lnTo>
                  <a:lnTo>
                    <a:pt x="14" y="76"/>
                  </a:lnTo>
                  <a:lnTo>
                    <a:pt x="7" y="80"/>
                  </a:lnTo>
                  <a:lnTo>
                    <a:pt x="1" y="85"/>
                  </a:lnTo>
                  <a:lnTo>
                    <a:pt x="0" y="91"/>
                  </a:lnTo>
                  <a:lnTo>
                    <a:pt x="0" y="99"/>
                  </a:lnTo>
                  <a:lnTo>
                    <a:pt x="3" y="103"/>
                  </a:lnTo>
                  <a:lnTo>
                    <a:pt x="12" y="111"/>
                  </a:lnTo>
                  <a:lnTo>
                    <a:pt x="23" y="118"/>
                  </a:lnTo>
                  <a:lnTo>
                    <a:pt x="33" y="122"/>
                  </a:lnTo>
                  <a:lnTo>
                    <a:pt x="46" y="127"/>
                  </a:lnTo>
                  <a:lnTo>
                    <a:pt x="60" y="131"/>
                  </a:lnTo>
                  <a:lnTo>
                    <a:pt x="83" y="137"/>
                  </a:lnTo>
                  <a:lnTo>
                    <a:pt x="112" y="144"/>
                  </a:lnTo>
                  <a:lnTo>
                    <a:pt x="138" y="148"/>
                  </a:lnTo>
                  <a:lnTo>
                    <a:pt x="170" y="155"/>
                  </a:lnTo>
                  <a:lnTo>
                    <a:pt x="218" y="161"/>
                  </a:lnTo>
                  <a:lnTo>
                    <a:pt x="270" y="167"/>
                  </a:lnTo>
                  <a:lnTo>
                    <a:pt x="318" y="171"/>
                  </a:lnTo>
                  <a:lnTo>
                    <a:pt x="364" y="175"/>
                  </a:lnTo>
                  <a:lnTo>
                    <a:pt x="425" y="178"/>
                  </a:lnTo>
                  <a:lnTo>
                    <a:pt x="490" y="180"/>
                  </a:lnTo>
                  <a:lnTo>
                    <a:pt x="574" y="183"/>
                  </a:lnTo>
                  <a:lnTo>
                    <a:pt x="656" y="185"/>
                  </a:lnTo>
                  <a:lnTo>
                    <a:pt x="860" y="185"/>
                  </a:lnTo>
                  <a:lnTo>
                    <a:pt x="988" y="180"/>
                  </a:lnTo>
                  <a:lnTo>
                    <a:pt x="1093" y="175"/>
                  </a:lnTo>
                  <a:lnTo>
                    <a:pt x="1191" y="167"/>
                  </a:lnTo>
                  <a:lnTo>
                    <a:pt x="1278" y="157"/>
                  </a:lnTo>
                  <a:lnTo>
                    <a:pt x="1309" y="152"/>
                  </a:lnTo>
                  <a:lnTo>
                    <a:pt x="1337" y="146"/>
                  </a:lnTo>
                  <a:lnTo>
                    <a:pt x="1374" y="140"/>
                  </a:lnTo>
                  <a:lnTo>
                    <a:pt x="1394" y="136"/>
                  </a:lnTo>
                  <a:lnTo>
                    <a:pt x="1415" y="130"/>
                  </a:lnTo>
                  <a:lnTo>
                    <a:pt x="1435" y="123"/>
                  </a:lnTo>
                  <a:lnTo>
                    <a:pt x="1444" y="118"/>
                  </a:lnTo>
                  <a:lnTo>
                    <a:pt x="1453" y="112"/>
                  </a:lnTo>
                  <a:lnTo>
                    <a:pt x="1462" y="108"/>
                  </a:lnTo>
                  <a:lnTo>
                    <a:pt x="1469" y="99"/>
                  </a:lnTo>
                  <a:lnTo>
                    <a:pt x="1471" y="89"/>
                  </a:lnTo>
                  <a:lnTo>
                    <a:pt x="1462" y="80"/>
                  </a:lnTo>
                  <a:lnTo>
                    <a:pt x="1447" y="69"/>
                  </a:lnTo>
                  <a:lnTo>
                    <a:pt x="1428" y="61"/>
                  </a:lnTo>
                  <a:lnTo>
                    <a:pt x="1408" y="54"/>
                  </a:lnTo>
                  <a:lnTo>
                    <a:pt x="1378" y="47"/>
                  </a:lnTo>
                  <a:lnTo>
                    <a:pt x="1330" y="36"/>
                  </a:lnTo>
                  <a:lnTo>
                    <a:pt x="1273" y="29"/>
                  </a:lnTo>
                  <a:lnTo>
                    <a:pt x="1186" y="20"/>
                  </a:lnTo>
                  <a:lnTo>
                    <a:pt x="1097" y="12"/>
                  </a:lnTo>
                  <a:lnTo>
                    <a:pt x="988" y="4"/>
                  </a:lnTo>
                  <a:lnTo>
                    <a:pt x="889" y="2"/>
                  </a:lnTo>
                  <a:lnTo>
                    <a:pt x="750" y="0"/>
                  </a:lnTo>
                </a:path>
              </a:pathLst>
            </a:custGeom>
            <a:solidFill>
              <a:srgbClr val="3F7FF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36" name="Freeform 36"/>
            <p:cNvSpPr>
              <a:spLocks/>
            </p:cNvSpPr>
            <p:nvPr/>
          </p:nvSpPr>
          <p:spPr bwMode="auto">
            <a:xfrm>
              <a:off x="1874" y="2531"/>
              <a:ext cx="1768" cy="969"/>
            </a:xfrm>
            <a:custGeom>
              <a:avLst/>
              <a:gdLst>
                <a:gd name="T0" fmla="*/ 165 w 1768"/>
                <a:gd name="T1" fmla="*/ 9 h 969"/>
                <a:gd name="T2" fmla="*/ 177 w 1768"/>
                <a:gd name="T3" fmla="*/ 21 h 969"/>
                <a:gd name="T4" fmla="*/ 199 w 1768"/>
                <a:gd name="T5" fmla="*/ 32 h 969"/>
                <a:gd name="T6" fmla="*/ 225 w 1768"/>
                <a:gd name="T7" fmla="*/ 42 h 969"/>
                <a:gd name="T8" fmla="*/ 277 w 1768"/>
                <a:gd name="T9" fmla="*/ 54 h 969"/>
                <a:gd name="T10" fmla="*/ 335 w 1768"/>
                <a:gd name="T11" fmla="*/ 65 h 969"/>
                <a:gd name="T12" fmla="*/ 435 w 1768"/>
                <a:gd name="T13" fmla="*/ 77 h 969"/>
                <a:gd name="T14" fmla="*/ 529 w 1768"/>
                <a:gd name="T15" fmla="*/ 85 h 969"/>
                <a:gd name="T16" fmla="*/ 655 w 1768"/>
                <a:gd name="T17" fmla="*/ 91 h 969"/>
                <a:gd name="T18" fmla="*/ 821 w 1768"/>
                <a:gd name="T19" fmla="*/ 95 h 969"/>
                <a:gd name="T20" fmla="*/ 1153 w 1768"/>
                <a:gd name="T21" fmla="*/ 91 h 969"/>
                <a:gd name="T22" fmla="*/ 1356 w 1768"/>
                <a:gd name="T23" fmla="*/ 77 h 969"/>
                <a:gd name="T24" fmla="*/ 1473 w 1768"/>
                <a:gd name="T25" fmla="*/ 62 h 969"/>
                <a:gd name="T26" fmla="*/ 1539 w 1768"/>
                <a:gd name="T27" fmla="*/ 50 h 969"/>
                <a:gd name="T28" fmla="*/ 1580 w 1768"/>
                <a:gd name="T29" fmla="*/ 40 h 969"/>
                <a:gd name="T30" fmla="*/ 1608 w 1768"/>
                <a:gd name="T31" fmla="*/ 28 h 969"/>
                <a:gd name="T32" fmla="*/ 1626 w 1768"/>
                <a:gd name="T33" fmla="*/ 19 h 969"/>
                <a:gd name="T34" fmla="*/ 1635 w 1768"/>
                <a:gd name="T35" fmla="*/ 0 h 969"/>
                <a:gd name="T36" fmla="*/ 1699 w 1768"/>
                <a:gd name="T37" fmla="*/ 871 h 969"/>
                <a:gd name="T38" fmla="*/ 1553 w 1768"/>
                <a:gd name="T39" fmla="*/ 920 h 969"/>
                <a:gd name="T40" fmla="*/ 1434 w 1768"/>
                <a:gd name="T41" fmla="*/ 923 h 969"/>
                <a:gd name="T42" fmla="*/ 1295 w 1768"/>
                <a:gd name="T43" fmla="*/ 943 h 969"/>
                <a:gd name="T44" fmla="*/ 1199 w 1768"/>
                <a:gd name="T45" fmla="*/ 968 h 969"/>
                <a:gd name="T46" fmla="*/ 1080 w 1768"/>
                <a:gd name="T47" fmla="*/ 954 h 969"/>
                <a:gd name="T48" fmla="*/ 961 w 1768"/>
                <a:gd name="T49" fmla="*/ 931 h 969"/>
                <a:gd name="T50" fmla="*/ 821 w 1768"/>
                <a:gd name="T51" fmla="*/ 935 h 969"/>
                <a:gd name="T52" fmla="*/ 695 w 1768"/>
                <a:gd name="T53" fmla="*/ 951 h 969"/>
                <a:gd name="T54" fmla="*/ 593 w 1768"/>
                <a:gd name="T55" fmla="*/ 959 h 969"/>
                <a:gd name="T56" fmla="*/ 437 w 1768"/>
                <a:gd name="T57" fmla="*/ 939 h 969"/>
                <a:gd name="T58" fmla="*/ 307 w 1768"/>
                <a:gd name="T59" fmla="*/ 931 h 969"/>
                <a:gd name="T60" fmla="*/ 186 w 1768"/>
                <a:gd name="T61" fmla="*/ 943 h 969"/>
                <a:gd name="T62" fmla="*/ 56 w 1768"/>
                <a:gd name="T63" fmla="*/ 910 h 969"/>
                <a:gd name="T64" fmla="*/ 15 w 1768"/>
                <a:gd name="T65" fmla="*/ 792 h 9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68"/>
                <a:gd name="T100" fmla="*/ 0 h 969"/>
                <a:gd name="T101" fmla="*/ 1768 w 1768"/>
                <a:gd name="T102" fmla="*/ 969 h 9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68" h="969">
                  <a:moveTo>
                    <a:pt x="165" y="1"/>
                  </a:moveTo>
                  <a:lnTo>
                    <a:pt x="165" y="9"/>
                  </a:lnTo>
                  <a:lnTo>
                    <a:pt x="168" y="13"/>
                  </a:lnTo>
                  <a:lnTo>
                    <a:pt x="177" y="21"/>
                  </a:lnTo>
                  <a:lnTo>
                    <a:pt x="188" y="28"/>
                  </a:lnTo>
                  <a:lnTo>
                    <a:pt x="199" y="32"/>
                  </a:lnTo>
                  <a:lnTo>
                    <a:pt x="211" y="38"/>
                  </a:lnTo>
                  <a:lnTo>
                    <a:pt x="225" y="42"/>
                  </a:lnTo>
                  <a:lnTo>
                    <a:pt x="248" y="47"/>
                  </a:lnTo>
                  <a:lnTo>
                    <a:pt x="277" y="54"/>
                  </a:lnTo>
                  <a:lnTo>
                    <a:pt x="303" y="58"/>
                  </a:lnTo>
                  <a:lnTo>
                    <a:pt x="335" y="65"/>
                  </a:lnTo>
                  <a:lnTo>
                    <a:pt x="383" y="72"/>
                  </a:lnTo>
                  <a:lnTo>
                    <a:pt x="435" y="77"/>
                  </a:lnTo>
                  <a:lnTo>
                    <a:pt x="483" y="81"/>
                  </a:lnTo>
                  <a:lnTo>
                    <a:pt x="529" y="85"/>
                  </a:lnTo>
                  <a:lnTo>
                    <a:pt x="590" y="88"/>
                  </a:lnTo>
                  <a:lnTo>
                    <a:pt x="655" y="91"/>
                  </a:lnTo>
                  <a:lnTo>
                    <a:pt x="739" y="93"/>
                  </a:lnTo>
                  <a:lnTo>
                    <a:pt x="821" y="95"/>
                  </a:lnTo>
                  <a:lnTo>
                    <a:pt x="1025" y="95"/>
                  </a:lnTo>
                  <a:lnTo>
                    <a:pt x="1153" y="91"/>
                  </a:lnTo>
                  <a:lnTo>
                    <a:pt x="1258" y="85"/>
                  </a:lnTo>
                  <a:lnTo>
                    <a:pt x="1356" y="77"/>
                  </a:lnTo>
                  <a:lnTo>
                    <a:pt x="1443" y="68"/>
                  </a:lnTo>
                  <a:lnTo>
                    <a:pt x="1473" y="62"/>
                  </a:lnTo>
                  <a:lnTo>
                    <a:pt x="1502" y="57"/>
                  </a:lnTo>
                  <a:lnTo>
                    <a:pt x="1539" y="50"/>
                  </a:lnTo>
                  <a:lnTo>
                    <a:pt x="1559" y="46"/>
                  </a:lnTo>
                  <a:lnTo>
                    <a:pt x="1580" y="40"/>
                  </a:lnTo>
                  <a:lnTo>
                    <a:pt x="1599" y="34"/>
                  </a:lnTo>
                  <a:lnTo>
                    <a:pt x="1608" y="28"/>
                  </a:lnTo>
                  <a:lnTo>
                    <a:pt x="1617" y="23"/>
                  </a:lnTo>
                  <a:lnTo>
                    <a:pt x="1626" y="19"/>
                  </a:lnTo>
                  <a:lnTo>
                    <a:pt x="1633" y="9"/>
                  </a:lnTo>
                  <a:lnTo>
                    <a:pt x="1635" y="0"/>
                  </a:lnTo>
                  <a:lnTo>
                    <a:pt x="1767" y="846"/>
                  </a:lnTo>
                  <a:lnTo>
                    <a:pt x="1699" y="871"/>
                  </a:lnTo>
                  <a:lnTo>
                    <a:pt x="1621" y="899"/>
                  </a:lnTo>
                  <a:lnTo>
                    <a:pt x="1553" y="920"/>
                  </a:lnTo>
                  <a:lnTo>
                    <a:pt x="1496" y="927"/>
                  </a:lnTo>
                  <a:lnTo>
                    <a:pt x="1434" y="923"/>
                  </a:lnTo>
                  <a:lnTo>
                    <a:pt x="1359" y="923"/>
                  </a:lnTo>
                  <a:lnTo>
                    <a:pt x="1295" y="943"/>
                  </a:lnTo>
                  <a:lnTo>
                    <a:pt x="1237" y="959"/>
                  </a:lnTo>
                  <a:lnTo>
                    <a:pt x="1199" y="968"/>
                  </a:lnTo>
                  <a:lnTo>
                    <a:pt x="1143" y="963"/>
                  </a:lnTo>
                  <a:lnTo>
                    <a:pt x="1080" y="954"/>
                  </a:lnTo>
                  <a:lnTo>
                    <a:pt x="1023" y="943"/>
                  </a:lnTo>
                  <a:lnTo>
                    <a:pt x="961" y="931"/>
                  </a:lnTo>
                  <a:lnTo>
                    <a:pt x="899" y="923"/>
                  </a:lnTo>
                  <a:lnTo>
                    <a:pt x="821" y="935"/>
                  </a:lnTo>
                  <a:lnTo>
                    <a:pt x="764" y="943"/>
                  </a:lnTo>
                  <a:lnTo>
                    <a:pt x="695" y="951"/>
                  </a:lnTo>
                  <a:lnTo>
                    <a:pt x="650" y="954"/>
                  </a:lnTo>
                  <a:lnTo>
                    <a:pt x="593" y="959"/>
                  </a:lnTo>
                  <a:lnTo>
                    <a:pt x="504" y="947"/>
                  </a:lnTo>
                  <a:lnTo>
                    <a:pt x="437" y="939"/>
                  </a:lnTo>
                  <a:lnTo>
                    <a:pt x="359" y="927"/>
                  </a:lnTo>
                  <a:lnTo>
                    <a:pt x="307" y="931"/>
                  </a:lnTo>
                  <a:lnTo>
                    <a:pt x="239" y="943"/>
                  </a:lnTo>
                  <a:lnTo>
                    <a:pt x="186" y="943"/>
                  </a:lnTo>
                  <a:lnTo>
                    <a:pt x="124" y="931"/>
                  </a:lnTo>
                  <a:lnTo>
                    <a:pt x="56" y="910"/>
                  </a:lnTo>
                  <a:lnTo>
                    <a:pt x="0" y="871"/>
                  </a:lnTo>
                  <a:lnTo>
                    <a:pt x="15" y="792"/>
                  </a:lnTo>
                  <a:lnTo>
                    <a:pt x="165" y="1"/>
                  </a:lnTo>
                </a:path>
              </a:pathLst>
            </a:custGeom>
            <a:solidFill>
              <a:srgbClr val="0000F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662" name="Freeform 37"/>
          <p:cNvSpPr>
            <a:spLocks/>
          </p:cNvSpPr>
          <p:nvPr/>
        </p:nvSpPr>
        <p:spPr bwMode="auto">
          <a:xfrm>
            <a:off x="3244850" y="3328988"/>
            <a:ext cx="1392238" cy="568325"/>
          </a:xfrm>
          <a:custGeom>
            <a:avLst/>
            <a:gdLst>
              <a:gd name="T0" fmla="*/ 0 w 877"/>
              <a:gd name="T1" fmla="*/ 264 h 358"/>
              <a:gd name="T2" fmla="*/ 30 w 877"/>
              <a:gd name="T3" fmla="*/ 324 h 358"/>
              <a:gd name="T4" fmla="*/ 44 w 877"/>
              <a:gd name="T5" fmla="*/ 348 h 358"/>
              <a:gd name="T6" fmla="*/ 56 w 877"/>
              <a:gd name="T7" fmla="*/ 357 h 358"/>
              <a:gd name="T8" fmla="*/ 71 w 877"/>
              <a:gd name="T9" fmla="*/ 354 h 358"/>
              <a:gd name="T10" fmla="*/ 87 w 877"/>
              <a:gd name="T11" fmla="*/ 348 h 358"/>
              <a:gd name="T12" fmla="*/ 520 w 877"/>
              <a:gd name="T13" fmla="*/ 157 h 358"/>
              <a:gd name="T14" fmla="*/ 540 w 877"/>
              <a:gd name="T15" fmla="*/ 156 h 358"/>
              <a:gd name="T16" fmla="*/ 566 w 877"/>
              <a:gd name="T17" fmla="*/ 166 h 358"/>
              <a:gd name="T18" fmla="*/ 595 w 877"/>
              <a:gd name="T19" fmla="*/ 166 h 358"/>
              <a:gd name="T20" fmla="*/ 629 w 877"/>
              <a:gd name="T21" fmla="*/ 162 h 358"/>
              <a:gd name="T22" fmla="*/ 676 w 877"/>
              <a:gd name="T23" fmla="*/ 153 h 358"/>
              <a:gd name="T24" fmla="*/ 701 w 877"/>
              <a:gd name="T25" fmla="*/ 143 h 358"/>
              <a:gd name="T26" fmla="*/ 844 w 877"/>
              <a:gd name="T27" fmla="*/ 133 h 358"/>
              <a:gd name="T28" fmla="*/ 868 w 877"/>
              <a:gd name="T29" fmla="*/ 126 h 358"/>
              <a:gd name="T30" fmla="*/ 863 w 877"/>
              <a:gd name="T31" fmla="*/ 116 h 358"/>
              <a:gd name="T32" fmla="*/ 851 w 877"/>
              <a:gd name="T33" fmla="*/ 109 h 358"/>
              <a:gd name="T34" fmla="*/ 796 w 877"/>
              <a:gd name="T35" fmla="*/ 103 h 358"/>
              <a:gd name="T36" fmla="*/ 728 w 877"/>
              <a:gd name="T37" fmla="*/ 105 h 358"/>
              <a:gd name="T38" fmla="*/ 730 w 877"/>
              <a:gd name="T39" fmla="*/ 100 h 358"/>
              <a:gd name="T40" fmla="*/ 796 w 877"/>
              <a:gd name="T41" fmla="*/ 95 h 358"/>
              <a:gd name="T42" fmla="*/ 852 w 877"/>
              <a:gd name="T43" fmla="*/ 85 h 358"/>
              <a:gd name="T44" fmla="*/ 874 w 877"/>
              <a:gd name="T45" fmla="*/ 77 h 358"/>
              <a:gd name="T46" fmla="*/ 876 w 877"/>
              <a:gd name="T47" fmla="*/ 59 h 358"/>
              <a:gd name="T48" fmla="*/ 844 w 877"/>
              <a:gd name="T49" fmla="*/ 54 h 358"/>
              <a:gd name="T50" fmla="*/ 717 w 877"/>
              <a:gd name="T51" fmla="*/ 70 h 358"/>
              <a:gd name="T52" fmla="*/ 717 w 877"/>
              <a:gd name="T53" fmla="*/ 61 h 358"/>
              <a:gd name="T54" fmla="*/ 835 w 877"/>
              <a:gd name="T55" fmla="*/ 35 h 358"/>
              <a:gd name="T56" fmla="*/ 863 w 877"/>
              <a:gd name="T57" fmla="*/ 25 h 358"/>
              <a:gd name="T58" fmla="*/ 861 w 877"/>
              <a:gd name="T59" fmla="*/ 10 h 358"/>
              <a:gd name="T60" fmla="*/ 844 w 877"/>
              <a:gd name="T61" fmla="*/ 1 h 358"/>
              <a:gd name="T62" fmla="*/ 829 w 877"/>
              <a:gd name="T63" fmla="*/ 0 h 358"/>
              <a:gd name="T64" fmla="*/ 689 w 877"/>
              <a:gd name="T65" fmla="*/ 33 h 3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7"/>
              <a:gd name="T100" fmla="*/ 0 h 358"/>
              <a:gd name="T101" fmla="*/ 877 w 877"/>
              <a:gd name="T102" fmla="*/ 358 h 3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7" h="358">
                <a:moveTo>
                  <a:pt x="0" y="264"/>
                </a:moveTo>
                <a:lnTo>
                  <a:pt x="30" y="324"/>
                </a:lnTo>
                <a:lnTo>
                  <a:pt x="44" y="348"/>
                </a:lnTo>
                <a:lnTo>
                  <a:pt x="56" y="357"/>
                </a:lnTo>
                <a:lnTo>
                  <a:pt x="71" y="354"/>
                </a:lnTo>
                <a:lnTo>
                  <a:pt x="87" y="348"/>
                </a:lnTo>
                <a:lnTo>
                  <a:pt x="520" y="157"/>
                </a:lnTo>
                <a:lnTo>
                  <a:pt x="540" y="156"/>
                </a:lnTo>
                <a:lnTo>
                  <a:pt x="566" y="166"/>
                </a:lnTo>
                <a:lnTo>
                  <a:pt x="595" y="166"/>
                </a:lnTo>
                <a:lnTo>
                  <a:pt x="629" y="162"/>
                </a:lnTo>
                <a:lnTo>
                  <a:pt x="676" y="153"/>
                </a:lnTo>
                <a:lnTo>
                  <a:pt x="701" y="143"/>
                </a:lnTo>
                <a:lnTo>
                  <a:pt x="844" y="133"/>
                </a:lnTo>
                <a:lnTo>
                  <a:pt x="868" y="126"/>
                </a:lnTo>
                <a:lnTo>
                  <a:pt x="863" y="116"/>
                </a:lnTo>
                <a:lnTo>
                  <a:pt x="851" y="109"/>
                </a:lnTo>
                <a:lnTo>
                  <a:pt x="796" y="103"/>
                </a:lnTo>
                <a:lnTo>
                  <a:pt x="728" y="105"/>
                </a:lnTo>
                <a:lnTo>
                  <a:pt x="730" y="100"/>
                </a:lnTo>
                <a:lnTo>
                  <a:pt x="796" y="95"/>
                </a:lnTo>
                <a:lnTo>
                  <a:pt x="852" y="85"/>
                </a:lnTo>
                <a:lnTo>
                  <a:pt x="874" y="77"/>
                </a:lnTo>
                <a:lnTo>
                  <a:pt x="876" y="59"/>
                </a:lnTo>
                <a:lnTo>
                  <a:pt x="844" y="54"/>
                </a:lnTo>
                <a:lnTo>
                  <a:pt x="717" y="70"/>
                </a:lnTo>
                <a:lnTo>
                  <a:pt x="717" y="61"/>
                </a:lnTo>
                <a:lnTo>
                  <a:pt x="835" y="35"/>
                </a:lnTo>
                <a:lnTo>
                  <a:pt x="863" y="25"/>
                </a:lnTo>
                <a:lnTo>
                  <a:pt x="861" y="10"/>
                </a:lnTo>
                <a:lnTo>
                  <a:pt x="844" y="1"/>
                </a:lnTo>
                <a:lnTo>
                  <a:pt x="829" y="0"/>
                </a:lnTo>
                <a:lnTo>
                  <a:pt x="689" y="3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63" name="Freeform 38"/>
          <p:cNvSpPr>
            <a:spLocks/>
          </p:cNvSpPr>
          <p:nvPr/>
        </p:nvSpPr>
        <p:spPr bwMode="auto">
          <a:xfrm>
            <a:off x="1379538" y="4519613"/>
            <a:ext cx="1704975" cy="1012825"/>
          </a:xfrm>
          <a:custGeom>
            <a:avLst/>
            <a:gdLst>
              <a:gd name="T0" fmla="*/ 318 w 1074"/>
              <a:gd name="T1" fmla="*/ 12 h 638"/>
              <a:gd name="T2" fmla="*/ 0 w 1074"/>
              <a:gd name="T3" fmla="*/ 577 h 638"/>
              <a:gd name="T4" fmla="*/ 12 w 1074"/>
              <a:gd name="T5" fmla="*/ 589 h 638"/>
              <a:gd name="T6" fmla="*/ 37 w 1074"/>
              <a:gd name="T7" fmla="*/ 578 h 638"/>
              <a:gd name="T8" fmla="*/ 339 w 1074"/>
              <a:gd name="T9" fmla="*/ 34 h 638"/>
              <a:gd name="T10" fmla="*/ 357 w 1074"/>
              <a:gd name="T11" fmla="*/ 27 h 638"/>
              <a:gd name="T12" fmla="*/ 473 w 1074"/>
              <a:gd name="T13" fmla="*/ 25 h 638"/>
              <a:gd name="T14" fmla="*/ 624 w 1074"/>
              <a:gd name="T15" fmla="*/ 29 h 638"/>
              <a:gd name="T16" fmla="*/ 756 w 1074"/>
              <a:gd name="T17" fmla="*/ 35 h 638"/>
              <a:gd name="T18" fmla="*/ 795 w 1074"/>
              <a:gd name="T19" fmla="*/ 43 h 638"/>
              <a:gd name="T20" fmla="*/ 818 w 1074"/>
              <a:gd name="T21" fmla="*/ 57 h 638"/>
              <a:gd name="T22" fmla="*/ 834 w 1074"/>
              <a:gd name="T23" fmla="*/ 76 h 638"/>
              <a:gd name="T24" fmla="*/ 1044 w 1074"/>
              <a:gd name="T25" fmla="*/ 631 h 638"/>
              <a:gd name="T26" fmla="*/ 1060 w 1074"/>
              <a:gd name="T27" fmla="*/ 637 h 638"/>
              <a:gd name="T28" fmla="*/ 1073 w 1074"/>
              <a:gd name="T29" fmla="*/ 624 h 638"/>
              <a:gd name="T30" fmla="*/ 866 w 1074"/>
              <a:gd name="T31" fmla="*/ 70 h 638"/>
              <a:gd name="T32" fmla="*/ 845 w 1074"/>
              <a:gd name="T33" fmla="*/ 42 h 638"/>
              <a:gd name="T34" fmla="*/ 827 w 1074"/>
              <a:gd name="T35" fmla="*/ 29 h 638"/>
              <a:gd name="T36" fmla="*/ 807 w 1074"/>
              <a:gd name="T37" fmla="*/ 21 h 638"/>
              <a:gd name="T38" fmla="*/ 786 w 1074"/>
              <a:gd name="T39" fmla="*/ 13 h 638"/>
              <a:gd name="T40" fmla="*/ 742 w 1074"/>
              <a:gd name="T41" fmla="*/ 12 h 638"/>
              <a:gd name="T42" fmla="*/ 601 w 1074"/>
              <a:gd name="T43" fmla="*/ 2 h 638"/>
              <a:gd name="T44" fmla="*/ 446 w 1074"/>
              <a:gd name="T45" fmla="*/ 0 h 638"/>
              <a:gd name="T46" fmla="*/ 373 w 1074"/>
              <a:gd name="T47" fmla="*/ 2 h 638"/>
              <a:gd name="T48" fmla="*/ 338 w 1074"/>
              <a:gd name="T49" fmla="*/ 2 h 638"/>
              <a:gd name="T50" fmla="*/ 318 w 1074"/>
              <a:gd name="T51" fmla="*/ 12 h 6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4"/>
              <a:gd name="T79" fmla="*/ 0 h 638"/>
              <a:gd name="T80" fmla="*/ 1074 w 1074"/>
              <a:gd name="T81" fmla="*/ 638 h 6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4" h="638">
                <a:moveTo>
                  <a:pt x="318" y="12"/>
                </a:moveTo>
                <a:lnTo>
                  <a:pt x="0" y="577"/>
                </a:lnTo>
                <a:lnTo>
                  <a:pt x="12" y="589"/>
                </a:lnTo>
                <a:lnTo>
                  <a:pt x="37" y="578"/>
                </a:lnTo>
                <a:lnTo>
                  <a:pt x="339" y="34"/>
                </a:lnTo>
                <a:lnTo>
                  <a:pt x="357" y="27"/>
                </a:lnTo>
                <a:lnTo>
                  <a:pt x="473" y="25"/>
                </a:lnTo>
                <a:lnTo>
                  <a:pt x="624" y="29"/>
                </a:lnTo>
                <a:lnTo>
                  <a:pt x="756" y="35"/>
                </a:lnTo>
                <a:lnTo>
                  <a:pt x="795" y="43"/>
                </a:lnTo>
                <a:lnTo>
                  <a:pt x="818" y="57"/>
                </a:lnTo>
                <a:lnTo>
                  <a:pt x="834" y="76"/>
                </a:lnTo>
                <a:lnTo>
                  <a:pt x="1044" y="631"/>
                </a:lnTo>
                <a:lnTo>
                  <a:pt x="1060" y="637"/>
                </a:lnTo>
                <a:lnTo>
                  <a:pt x="1073" y="624"/>
                </a:lnTo>
                <a:lnTo>
                  <a:pt x="866" y="70"/>
                </a:lnTo>
                <a:lnTo>
                  <a:pt x="845" y="42"/>
                </a:lnTo>
                <a:lnTo>
                  <a:pt x="827" y="29"/>
                </a:lnTo>
                <a:lnTo>
                  <a:pt x="807" y="21"/>
                </a:lnTo>
                <a:lnTo>
                  <a:pt x="786" y="13"/>
                </a:lnTo>
                <a:lnTo>
                  <a:pt x="742" y="12"/>
                </a:lnTo>
                <a:lnTo>
                  <a:pt x="601" y="2"/>
                </a:lnTo>
                <a:lnTo>
                  <a:pt x="446" y="0"/>
                </a:lnTo>
                <a:lnTo>
                  <a:pt x="373" y="2"/>
                </a:lnTo>
                <a:lnTo>
                  <a:pt x="338" y="2"/>
                </a:lnTo>
                <a:lnTo>
                  <a:pt x="318" y="12"/>
                </a:lnTo>
              </a:path>
            </a:pathLst>
          </a:custGeom>
          <a:solidFill>
            <a:srgbClr val="5F3F1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664" name="Group 39"/>
          <p:cNvGrpSpPr>
            <a:grpSpLocks/>
          </p:cNvGrpSpPr>
          <p:nvPr/>
        </p:nvGrpSpPr>
        <p:grpSpPr bwMode="auto">
          <a:xfrm>
            <a:off x="3490913" y="4187825"/>
            <a:ext cx="1365250" cy="608013"/>
            <a:chOff x="2199" y="2746"/>
            <a:chExt cx="860" cy="383"/>
          </a:xfrm>
        </p:grpSpPr>
        <p:sp>
          <p:nvSpPr>
            <p:cNvPr id="27733" name="Freeform 40"/>
            <p:cNvSpPr>
              <a:spLocks/>
            </p:cNvSpPr>
            <p:nvPr/>
          </p:nvSpPr>
          <p:spPr bwMode="auto">
            <a:xfrm>
              <a:off x="2725" y="2853"/>
              <a:ext cx="334" cy="276"/>
            </a:xfrm>
            <a:custGeom>
              <a:avLst/>
              <a:gdLst>
                <a:gd name="T0" fmla="*/ 179 w 334"/>
                <a:gd name="T1" fmla="*/ 0 h 276"/>
                <a:gd name="T2" fmla="*/ 112 w 334"/>
                <a:gd name="T3" fmla="*/ 69 h 276"/>
                <a:gd name="T4" fmla="*/ 0 w 334"/>
                <a:gd name="T5" fmla="*/ 60 h 276"/>
                <a:gd name="T6" fmla="*/ 89 w 334"/>
                <a:gd name="T7" fmla="*/ 140 h 276"/>
                <a:gd name="T8" fmla="*/ 5 w 334"/>
                <a:gd name="T9" fmla="*/ 242 h 276"/>
                <a:gd name="T10" fmla="*/ 156 w 334"/>
                <a:gd name="T11" fmla="*/ 178 h 276"/>
                <a:gd name="T12" fmla="*/ 261 w 334"/>
                <a:gd name="T13" fmla="*/ 275 h 276"/>
                <a:gd name="T14" fmla="*/ 235 w 334"/>
                <a:gd name="T15" fmla="*/ 151 h 276"/>
                <a:gd name="T16" fmla="*/ 333 w 334"/>
                <a:gd name="T17" fmla="*/ 78 h 276"/>
                <a:gd name="T18" fmla="*/ 213 w 334"/>
                <a:gd name="T19" fmla="*/ 81 h 276"/>
                <a:gd name="T20" fmla="*/ 179 w 334"/>
                <a:gd name="T21" fmla="*/ 0 h 2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276"/>
                <a:gd name="T35" fmla="*/ 334 w 334"/>
                <a:gd name="T36" fmla="*/ 276 h 2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276">
                  <a:moveTo>
                    <a:pt x="179" y="0"/>
                  </a:moveTo>
                  <a:lnTo>
                    <a:pt x="112" y="69"/>
                  </a:lnTo>
                  <a:lnTo>
                    <a:pt x="0" y="60"/>
                  </a:lnTo>
                  <a:lnTo>
                    <a:pt x="89" y="140"/>
                  </a:lnTo>
                  <a:lnTo>
                    <a:pt x="5" y="242"/>
                  </a:lnTo>
                  <a:lnTo>
                    <a:pt x="156" y="178"/>
                  </a:lnTo>
                  <a:lnTo>
                    <a:pt x="261" y="275"/>
                  </a:lnTo>
                  <a:lnTo>
                    <a:pt x="235" y="151"/>
                  </a:lnTo>
                  <a:lnTo>
                    <a:pt x="333" y="78"/>
                  </a:lnTo>
                  <a:lnTo>
                    <a:pt x="213" y="81"/>
                  </a:lnTo>
                  <a:lnTo>
                    <a:pt x="179" y="0"/>
                  </a:lnTo>
                </a:path>
              </a:pathLst>
            </a:custGeom>
            <a:solidFill>
              <a:srgbClr val="0000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34" name="Freeform 41"/>
            <p:cNvSpPr>
              <a:spLocks/>
            </p:cNvSpPr>
            <p:nvPr/>
          </p:nvSpPr>
          <p:spPr bwMode="auto">
            <a:xfrm>
              <a:off x="2199" y="2746"/>
              <a:ext cx="325" cy="275"/>
            </a:xfrm>
            <a:custGeom>
              <a:avLst/>
              <a:gdLst>
                <a:gd name="T0" fmla="*/ 89 w 325"/>
                <a:gd name="T1" fmla="*/ 2 h 275"/>
                <a:gd name="T2" fmla="*/ 62 w 325"/>
                <a:gd name="T3" fmla="*/ 13 h 275"/>
                <a:gd name="T4" fmla="*/ 53 w 325"/>
                <a:gd name="T5" fmla="*/ 23 h 275"/>
                <a:gd name="T6" fmla="*/ 42 w 325"/>
                <a:gd name="T7" fmla="*/ 29 h 275"/>
                <a:gd name="T8" fmla="*/ 26 w 325"/>
                <a:gd name="T9" fmla="*/ 47 h 275"/>
                <a:gd name="T10" fmla="*/ 19 w 325"/>
                <a:gd name="T11" fmla="*/ 61 h 275"/>
                <a:gd name="T12" fmla="*/ 10 w 325"/>
                <a:gd name="T13" fmla="*/ 73 h 275"/>
                <a:gd name="T14" fmla="*/ 3 w 325"/>
                <a:gd name="T15" fmla="*/ 96 h 275"/>
                <a:gd name="T16" fmla="*/ 1 w 325"/>
                <a:gd name="T17" fmla="*/ 107 h 275"/>
                <a:gd name="T18" fmla="*/ 0 w 325"/>
                <a:gd name="T19" fmla="*/ 118 h 275"/>
                <a:gd name="T20" fmla="*/ 0 w 325"/>
                <a:gd name="T21" fmla="*/ 134 h 275"/>
                <a:gd name="T22" fmla="*/ 1 w 325"/>
                <a:gd name="T23" fmla="*/ 151 h 275"/>
                <a:gd name="T24" fmla="*/ 5 w 325"/>
                <a:gd name="T25" fmla="*/ 169 h 275"/>
                <a:gd name="T26" fmla="*/ 10 w 325"/>
                <a:gd name="T27" fmla="*/ 181 h 275"/>
                <a:gd name="T28" fmla="*/ 17 w 325"/>
                <a:gd name="T29" fmla="*/ 195 h 275"/>
                <a:gd name="T30" fmla="*/ 24 w 325"/>
                <a:gd name="T31" fmla="*/ 207 h 275"/>
                <a:gd name="T32" fmla="*/ 37 w 325"/>
                <a:gd name="T33" fmla="*/ 219 h 275"/>
                <a:gd name="T34" fmla="*/ 46 w 325"/>
                <a:gd name="T35" fmla="*/ 227 h 275"/>
                <a:gd name="T36" fmla="*/ 62 w 325"/>
                <a:gd name="T37" fmla="*/ 240 h 275"/>
                <a:gd name="T38" fmla="*/ 76 w 325"/>
                <a:gd name="T39" fmla="*/ 246 h 275"/>
                <a:gd name="T40" fmla="*/ 89 w 325"/>
                <a:gd name="T41" fmla="*/ 255 h 275"/>
                <a:gd name="T42" fmla="*/ 103 w 325"/>
                <a:gd name="T43" fmla="*/ 260 h 275"/>
                <a:gd name="T44" fmla="*/ 117 w 325"/>
                <a:gd name="T45" fmla="*/ 267 h 275"/>
                <a:gd name="T46" fmla="*/ 133 w 325"/>
                <a:gd name="T47" fmla="*/ 271 h 275"/>
                <a:gd name="T48" fmla="*/ 151 w 325"/>
                <a:gd name="T49" fmla="*/ 274 h 275"/>
                <a:gd name="T50" fmla="*/ 163 w 325"/>
                <a:gd name="T51" fmla="*/ 274 h 275"/>
                <a:gd name="T52" fmla="*/ 188 w 325"/>
                <a:gd name="T53" fmla="*/ 274 h 275"/>
                <a:gd name="T54" fmla="*/ 208 w 325"/>
                <a:gd name="T55" fmla="*/ 274 h 275"/>
                <a:gd name="T56" fmla="*/ 224 w 325"/>
                <a:gd name="T57" fmla="*/ 272 h 275"/>
                <a:gd name="T58" fmla="*/ 236 w 325"/>
                <a:gd name="T59" fmla="*/ 269 h 275"/>
                <a:gd name="T60" fmla="*/ 251 w 325"/>
                <a:gd name="T61" fmla="*/ 265 h 275"/>
                <a:gd name="T62" fmla="*/ 268 w 325"/>
                <a:gd name="T63" fmla="*/ 260 h 275"/>
                <a:gd name="T64" fmla="*/ 283 w 325"/>
                <a:gd name="T65" fmla="*/ 253 h 275"/>
                <a:gd name="T66" fmla="*/ 295 w 325"/>
                <a:gd name="T67" fmla="*/ 244 h 275"/>
                <a:gd name="T68" fmla="*/ 302 w 325"/>
                <a:gd name="T69" fmla="*/ 236 h 275"/>
                <a:gd name="T70" fmla="*/ 307 w 325"/>
                <a:gd name="T71" fmla="*/ 225 h 275"/>
                <a:gd name="T72" fmla="*/ 316 w 325"/>
                <a:gd name="T73" fmla="*/ 211 h 275"/>
                <a:gd name="T74" fmla="*/ 322 w 325"/>
                <a:gd name="T75" fmla="*/ 191 h 275"/>
                <a:gd name="T76" fmla="*/ 324 w 325"/>
                <a:gd name="T77" fmla="*/ 174 h 275"/>
                <a:gd name="T78" fmla="*/ 300 w 325"/>
                <a:gd name="T79" fmla="*/ 180 h 275"/>
                <a:gd name="T80" fmla="*/ 283 w 325"/>
                <a:gd name="T81" fmla="*/ 188 h 275"/>
                <a:gd name="T82" fmla="*/ 256 w 325"/>
                <a:gd name="T83" fmla="*/ 193 h 275"/>
                <a:gd name="T84" fmla="*/ 224 w 325"/>
                <a:gd name="T85" fmla="*/ 196 h 275"/>
                <a:gd name="T86" fmla="*/ 190 w 325"/>
                <a:gd name="T87" fmla="*/ 198 h 275"/>
                <a:gd name="T88" fmla="*/ 163 w 325"/>
                <a:gd name="T89" fmla="*/ 195 h 275"/>
                <a:gd name="T90" fmla="*/ 131 w 325"/>
                <a:gd name="T91" fmla="*/ 183 h 275"/>
                <a:gd name="T92" fmla="*/ 105 w 325"/>
                <a:gd name="T93" fmla="*/ 168 h 275"/>
                <a:gd name="T94" fmla="*/ 89 w 325"/>
                <a:gd name="T95" fmla="*/ 146 h 275"/>
                <a:gd name="T96" fmla="*/ 81 w 325"/>
                <a:gd name="T97" fmla="*/ 126 h 275"/>
                <a:gd name="T98" fmla="*/ 80 w 325"/>
                <a:gd name="T99" fmla="*/ 101 h 275"/>
                <a:gd name="T100" fmla="*/ 80 w 325"/>
                <a:gd name="T101" fmla="*/ 80 h 275"/>
                <a:gd name="T102" fmla="*/ 83 w 325"/>
                <a:gd name="T103" fmla="*/ 52 h 275"/>
                <a:gd name="T104" fmla="*/ 90 w 325"/>
                <a:gd name="T105" fmla="*/ 24 h 275"/>
                <a:gd name="T106" fmla="*/ 110 w 325"/>
                <a:gd name="T107" fmla="*/ 0 h 275"/>
                <a:gd name="T108" fmla="*/ 89 w 325"/>
                <a:gd name="T109" fmla="*/ 2 h 2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5"/>
                <a:gd name="T166" fmla="*/ 0 h 275"/>
                <a:gd name="T167" fmla="*/ 325 w 325"/>
                <a:gd name="T168" fmla="*/ 275 h 2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5" h="275">
                  <a:moveTo>
                    <a:pt x="89" y="2"/>
                  </a:moveTo>
                  <a:lnTo>
                    <a:pt x="62" y="13"/>
                  </a:lnTo>
                  <a:lnTo>
                    <a:pt x="53" y="23"/>
                  </a:lnTo>
                  <a:lnTo>
                    <a:pt x="42" y="29"/>
                  </a:lnTo>
                  <a:lnTo>
                    <a:pt x="26" y="47"/>
                  </a:lnTo>
                  <a:lnTo>
                    <a:pt x="19" y="61"/>
                  </a:lnTo>
                  <a:lnTo>
                    <a:pt x="10" y="73"/>
                  </a:lnTo>
                  <a:lnTo>
                    <a:pt x="3" y="96"/>
                  </a:lnTo>
                  <a:lnTo>
                    <a:pt x="1" y="107"/>
                  </a:lnTo>
                  <a:lnTo>
                    <a:pt x="0" y="118"/>
                  </a:lnTo>
                  <a:lnTo>
                    <a:pt x="0" y="134"/>
                  </a:lnTo>
                  <a:lnTo>
                    <a:pt x="1" y="151"/>
                  </a:lnTo>
                  <a:lnTo>
                    <a:pt x="5" y="169"/>
                  </a:lnTo>
                  <a:lnTo>
                    <a:pt x="10" y="181"/>
                  </a:lnTo>
                  <a:lnTo>
                    <a:pt x="17" y="195"/>
                  </a:lnTo>
                  <a:lnTo>
                    <a:pt x="24" y="207"/>
                  </a:lnTo>
                  <a:lnTo>
                    <a:pt x="37" y="219"/>
                  </a:lnTo>
                  <a:lnTo>
                    <a:pt x="46" y="227"/>
                  </a:lnTo>
                  <a:lnTo>
                    <a:pt x="62" y="240"/>
                  </a:lnTo>
                  <a:lnTo>
                    <a:pt x="76" y="246"/>
                  </a:lnTo>
                  <a:lnTo>
                    <a:pt x="89" y="255"/>
                  </a:lnTo>
                  <a:lnTo>
                    <a:pt x="103" y="260"/>
                  </a:lnTo>
                  <a:lnTo>
                    <a:pt x="117" y="267"/>
                  </a:lnTo>
                  <a:lnTo>
                    <a:pt x="133" y="271"/>
                  </a:lnTo>
                  <a:lnTo>
                    <a:pt x="151" y="274"/>
                  </a:lnTo>
                  <a:lnTo>
                    <a:pt x="163" y="274"/>
                  </a:lnTo>
                  <a:lnTo>
                    <a:pt x="188" y="274"/>
                  </a:lnTo>
                  <a:lnTo>
                    <a:pt x="208" y="274"/>
                  </a:lnTo>
                  <a:lnTo>
                    <a:pt x="224" y="272"/>
                  </a:lnTo>
                  <a:lnTo>
                    <a:pt x="236" y="269"/>
                  </a:lnTo>
                  <a:lnTo>
                    <a:pt x="251" y="265"/>
                  </a:lnTo>
                  <a:lnTo>
                    <a:pt x="268" y="260"/>
                  </a:lnTo>
                  <a:lnTo>
                    <a:pt x="283" y="253"/>
                  </a:lnTo>
                  <a:lnTo>
                    <a:pt x="295" y="244"/>
                  </a:lnTo>
                  <a:lnTo>
                    <a:pt x="302" y="236"/>
                  </a:lnTo>
                  <a:lnTo>
                    <a:pt x="307" y="225"/>
                  </a:lnTo>
                  <a:lnTo>
                    <a:pt x="316" y="211"/>
                  </a:lnTo>
                  <a:lnTo>
                    <a:pt x="322" y="191"/>
                  </a:lnTo>
                  <a:lnTo>
                    <a:pt x="324" y="174"/>
                  </a:lnTo>
                  <a:lnTo>
                    <a:pt x="300" y="180"/>
                  </a:lnTo>
                  <a:lnTo>
                    <a:pt x="283" y="188"/>
                  </a:lnTo>
                  <a:lnTo>
                    <a:pt x="256" y="193"/>
                  </a:lnTo>
                  <a:lnTo>
                    <a:pt x="224" y="196"/>
                  </a:lnTo>
                  <a:lnTo>
                    <a:pt x="190" y="198"/>
                  </a:lnTo>
                  <a:lnTo>
                    <a:pt x="163" y="195"/>
                  </a:lnTo>
                  <a:lnTo>
                    <a:pt x="131" y="183"/>
                  </a:lnTo>
                  <a:lnTo>
                    <a:pt x="105" y="168"/>
                  </a:lnTo>
                  <a:lnTo>
                    <a:pt x="89" y="146"/>
                  </a:lnTo>
                  <a:lnTo>
                    <a:pt x="81" y="126"/>
                  </a:lnTo>
                  <a:lnTo>
                    <a:pt x="80" y="101"/>
                  </a:lnTo>
                  <a:lnTo>
                    <a:pt x="80" y="80"/>
                  </a:lnTo>
                  <a:lnTo>
                    <a:pt x="83" y="52"/>
                  </a:lnTo>
                  <a:lnTo>
                    <a:pt x="90" y="24"/>
                  </a:lnTo>
                  <a:lnTo>
                    <a:pt x="110" y="0"/>
                  </a:lnTo>
                  <a:lnTo>
                    <a:pt x="89" y="2"/>
                  </a:lnTo>
                </a:path>
              </a:pathLst>
            </a:custGeom>
            <a:solidFill>
              <a:srgbClr val="0000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7665" name="Group 42"/>
          <p:cNvGrpSpPr>
            <a:grpSpLocks/>
          </p:cNvGrpSpPr>
          <p:nvPr/>
        </p:nvGrpSpPr>
        <p:grpSpPr bwMode="auto">
          <a:xfrm>
            <a:off x="3425825" y="4137025"/>
            <a:ext cx="1363663" cy="612775"/>
            <a:chOff x="2158" y="2714"/>
            <a:chExt cx="859" cy="386"/>
          </a:xfrm>
        </p:grpSpPr>
        <p:sp>
          <p:nvSpPr>
            <p:cNvPr id="27731" name="Freeform 43"/>
            <p:cNvSpPr>
              <a:spLocks/>
            </p:cNvSpPr>
            <p:nvPr/>
          </p:nvSpPr>
          <p:spPr bwMode="auto">
            <a:xfrm>
              <a:off x="2684" y="2820"/>
              <a:ext cx="333" cy="280"/>
            </a:xfrm>
            <a:custGeom>
              <a:avLst/>
              <a:gdLst>
                <a:gd name="T0" fmla="*/ 179 w 333"/>
                <a:gd name="T1" fmla="*/ 0 h 280"/>
                <a:gd name="T2" fmla="*/ 111 w 333"/>
                <a:gd name="T3" fmla="*/ 69 h 280"/>
                <a:gd name="T4" fmla="*/ 0 w 333"/>
                <a:gd name="T5" fmla="*/ 61 h 280"/>
                <a:gd name="T6" fmla="*/ 88 w 333"/>
                <a:gd name="T7" fmla="*/ 140 h 280"/>
                <a:gd name="T8" fmla="*/ 5 w 333"/>
                <a:gd name="T9" fmla="*/ 244 h 280"/>
                <a:gd name="T10" fmla="*/ 156 w 333"/>
                <a:gd name="T11" fmla="*/ 180 h 280"/>
                <a:gd name="T12" fmla="*/ 260 w 333"/>
                <a:gd name="T13" fmla="*/ 279 h 280"/>
                <a:gd name="T14" fmla="*/ 234 w 333"/>
                <a:gd name="T15" fmla="*/ 154 h 280"/>
                <a:gd name="T16" fmla="*/ 332 w 333"/>
                <a:gd name="T17" fmla="*/ 79 h 280"/>
                <a:gd name="T18" fmla="*/ 213 w 333"/>
                <a:gd name="T19" fmla="*/ 82 h 280"/>
                <a:gd name="T20" fmla="*/ 179 w 333"/>
                <a:gd name="T21" fmla="*/ 0 h 2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3"/>
                <a:gd name="T34" fmla="*/ 0 h 280"/>
                <a:gd name="T35" fmla="*/ 333 w 333"/>
                <a:gd name="T36" fmla="*/ 280 h 2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3" h="280">
                  <a:moveTo>
                    <a:pt x="179" y="0"/>
                  </a:moveTo>
                  <a:lnTo>
                    <a:pt x="111" y="69"/>
                  </a:lnTo>
                  <a:lnTo>
                    <a:pt x="0" y="61"/>
                  </a:lnTo>
                  <a:lnTo>
                    <a:pt x="88" y="140"/>
                  </a:lnTo>
                  <a:lnTo>
                    <a:pt x="5" y="244"/>
                  </a:lnTo>
                  <a:lnTo>
                    <a:pt x="156" y="180"/>
                  </a:lnTo>
                  <a:lnTo>
                    <a:pt x="260" y="279"/>
                  </a:lnTo>
                  <a:lnTo>
                    <a:pt x="234" y="154"/>
                  </a:lnTo>
                  <a:lnTo>
                    <a:pt x="332" y="79"/>
                  </a:lnTo>
                  <a:lnTo>
                    <a:pt x="213" y="82"/>
                  </a:lnTo>
                  <a:lnTo>
                    <a:pt x="179" y="0"/>
                  </a:lnTo>
                </a:path>
              </a:pathLst>
            </a:custGeom>
            <a:solidFill>
              <a:srgbClr val="FF9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32" name="Freeform 44"/>
            <p:cNvSpPr>
              <a:spLocks/>
            </p:cNvSpPr>
            <p:nvPr/>
          </p:nvSpPr>
          <p:spPr bwMode="auto">
            <a:xfrm>
              <a:off x="2158" y="2714"/>
              <a:ext cx="325" cy="276"/>
            </a:xfrm>
            <a:custGeom>
              <a:avLst/>
              <a:gdLst>
                <a:gd name="T0" fmla="*/ 89 w 325"/>
                <a:gd name="T1" fmla="*/ 2 h 276"/>
                <a:gd name="T2" fmla="*/ 62 w 325"/>
                <a:gd name="T3" fmla="*/ 14 h 276"/>
                <a:gd name="T4" fmla="*/ 53 w 325"/>
                <a:gd name="T5" fmla="*/ 23 h 276"/>
                <a:gd name="T6" fmla="*/ 42 w 325"/>
                <a:gd name="T7" fmla="*/ 29 h 276"/>
                <a:gd name="T8" fmla="*/ 26 w 325"/>
                <a:gd name="T9" fmla="*/ 48 h 276"/>
                <a:gd name="T10" fmla="*/ 19 w 325"/>
                <a:gd name="T11" fmla="*/ 60 h 276"/>
                <a:gd name="T12" fmla="*/ 10 w 325"/>
                <a:gd name="T13" fmla="*/ 74 h 276"/>
                <a:gd name="T14" fmla="*/ 3 w 325"/>
                <a:gd name="T15" fmla="*/ 98 h 276"/>
                <a:gd name="T16" fmla="*/ 1 w 325"/>
                <a:gd name="T17" fmla="*/ 108 h 276"/>
                <a:gd name="T18" fmla="*/ 0 w 325"/>
                <a:gd name="T19" fmla="*/ 119 h 276"/>
                <a:gd name="T20" fmla="*/ 0 w 325"/>
                <a:gd name="T21" fmla="*/ 135 h 276"/>
                <a:gd name="T22" fmla="*/ 1 w 325"/>
                <a:gd name="T23" fmla="*/ 151 h 276"/>
                <a:gd name="T24" fmla="*/ 5 w 325"/>
                <a:gd name="T25" fmla="*/ 169 h 276"/>
                <a:gd name="T26" fmla="*/ 10 w 325"/>
                <a:gd name="T27" fmla="*/ 182 h 276"/>
                <a:gd name="T28" fmla="*/ 17 w 325"/>
                <a:gd name="T29" fmla="*/ 196 h 276"/>
                <a:gd name="T30" fmla="*/ 24 w 325"/>
                <a:gd name="T31" fmla="*/ 207 h 276"/>
                <a:gd name="T32" fmla="*/ 37 w 325"/>
                <a:gd name="T33" fmla="*/ 219 h 276"/>
                <a:gd name="T34" fmla="*/ 46 w 325"/>
                <a:gd name="T35" fmla="*/ 228 h 276"/>
                <a:gd name="T36" fmla="*/ 62 w 325"/>
                <a:gd name="T37" fmla="*/ 241 h 276"/>
                <a:gd name="T38" fmla="*/ 76 w 325"/>
                <a:gd name="T39" fmla="*/ 247 h 276"/>
                <a:gd name="T40" fmla="*/ 89 w 325"/>
                <a:gd name="T41" fmla="*/ 256 h 276"/>
                <a:gd name="T42" fmla="*/ 103 w 325"/>
                <a:gd name="T43" fmla="*/ 261 h 276"/>
                <a:gd name="T44" fmla="*/ 117 w 325"/>
                <a:gd name="T45" fmla="*/ 266 h 276"/>
                <a:gd name="T46" fmla="*/ 133 w 325"/>
                <a:gd name="T47" fmla="*/ 270 h 276"/>
                <a:gd name="T48" fmla="*/ 151 w 325"/>
                <a:gd name="T49" fmla="*/ 275 h 276"/>
                <a:gd name="T50" fmla="*/ 163 w 325"/>
                <a:gd name="T51" fmla="*/ 275 h 276"/>
                <a:gd name="T52" fmla="*/ 188 w 325"/>
                <a:gd name="T53" fmla="*/ 275 h 276"/>
                <a:gd name="T54" fmla="*/ 208 w 325"/>
                <a:gd name="T55" fmla="*/ 275 h 276"/>
                <a:gd name="T56" fmla="*/ 224 w 325"/>
                <a:gd name="T57" fmla="*/ 272 h 276"/>
                <a:gd name="T58" fmla="*/ 236 w 325"/>
                <a:gd name="T59" fmla="*/ 269 h 276"/>
                <a:gd name="T60" fmla="*/ 251 w 325"/>
                <a:gd name="T61" fmla="*/ 266 h 276"/>
                <a:gd name="T62" fmla="*/ 268 w 325"/>
                <a:gd name="T63" fmla="*/ 260 h 276"/>
                <a:gd name="T64" fmla="*/ 283 w 325"/>
                <a:gd name="T65" fmla="*/ 254 h 276"/>
                <a:gd name="T66" fmla="*/ 295 w 325"/>
                <a:gd name="T67" fmla="*/ 243 h 276"/>
                <a:gd name="T68" fmla="*/ 302 w 325"/>
                <a:gd name="T69" fmla="*/ 235 h 276"/>
                <a:gd name="T70" fmla="*/ 307 w 325"/>
                <a:gd name="T71" fmla="*/ 226 h 276"/>
                <a:gd name="T72" fmla="*/ 316 w 325"/>
                <a:gd name="T73" fmla="*/ 212 h 276"/>
                <a:gd name="T74" fmla="*/ 322 w 325"/>
                <a:gd name="T75" fmla="*/ 192 h 276"/>
                <a:gd name="T76" fmla="*/ 324 w 325"/>
                <a:gd name="T77" fmla="*/ 176 h 276"/>
                <a:gd name="T78" fmla="*/ 300 w 325"/>
                <a:gd name="T79" fmla="*/ 181 h 276"/>
                <a:gd name="T80" fmla="*/ 283 w 325"/>
                <a:gd name="T81" fmla="*/ 188 h 276"/>
                <a:gd name="T82" fmla="*/ 256 w 325"/>
                <a:gd name="T83" fmla="*/ 195 h 276"/>
                <a:gd name="T84" fmla="*/ 224 w 325"/>
                <a:gd name="T85" fmla="*/ 197 h 276"/>
                <a:gd name="T86" fmla="*/ 190 w 325"/>
                <a:gd name="T87" fmla="*/ 197 h 276"/>
                <a:gd name="T88" fmla="*/ 163 w 325"/>
                <a:gd name="T89" fmla="*/ 196 h 276"/>
                <a:gd name="T90" fmla="*/ 131 w 325"/>
                <a:gd name="T91" fmla="*/ 182 h 276"/>
                <a:gd name="T92" fmla="*/ 105 w 325"/>
                <a:gd name="T93" fmla="*/ 167 h 276"/>
                <a:gd name="T94" fmla="*/ 89 w 325"/>
                <a:gd name="T95" fmla="*/ 147 h 276"/>
                <a:gd name="T96" fmla="*/ 81 w 325"/>
                <a:gd name="T97" fmla="*/ 127 h 276"/>
                <a:gd name="T98" fmla="*/ 80 w 325"/>
                <a:gd name="T99" fmla="*/ 104 h 276"/>
                <a:gd name="T100" fmla="*/ 80 w 325"/>
                <a:gd name="T101" fmla="*/ 81 h 276"/>
                <a:gd name="T102" fmla="*/ 83 w 325"/>
                <a:gd name="T103" fmla="*/ 52 h 276"/>
                <a:gd name="T104" fmla="*/ 90 w 325"/>
                <a:gd name="T105" fmla="*/ 25 h 276"/>
                <a:gd name="T106" fmla="*/ 110 w 325"/>
                <a:gd name="T107" fmla="*/ 0 h 276"/>
                <a:gd name="T108" fmla="*/ 89 w 325"/>
                <a:gd name="T109" fmla="*/ 2 h 2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5"/>
                <a:gd name="T166" fmla="*/ 0 h 276"/>
                <a:gd name="T167" fmla="*/ 325 w 325"/>
                <a:gd name="T168" fmla="*/ 276 h 27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5" h="276">
                  <a:moveTo>
                    <a:pt x="89" y="2"/>
                  </a:moveTo>
                  <a:lnTo>
                    <a:pt x="62" y="14"/>
                  </a:lnTo>
                  <a:lnTo>
                    <a:pt x="53" y="23"/>
                  </a:lnTo>
                  <a:lnTo>
                    <a:pt x="42" y="29"/>
                  </a:lnTo>
                  <a:lnTo>
                    <a:pt x="26" y="48"/>
                  </a:lnTo>
                  <a:lnTo>
                    <a:pt x="19" y="60"/>
                  </a:lnTo>
                  <a:lnTo>
                    <a:pt x="10" y="74"/>
                  </a:lnTo>
                  <a:lnTo>
                    <a:pt x="3" y="98"/>
                  </a:lnTo>
                  <a:lnTo>
                    <a:pt x="1" y="108"/>
                  </a:lnTo>
                  <a:lnTo>
                    <a:pt x="0" y="119"/>
                  </a:lnTo>
                  <a:lnTo>
                    <a:pt x="0" y="135"/>
                  </a:lnTo>
                  <a:lnTo>
                    <a:pt x="1" y="151"/>
                  </a:lnTo>
                  <a:lnTo>
                    <a:pt x="5" y="169"/>
                  </a:lnTo>
                  <a:lnTo>
                    <a:pt x="10" y="182"/>
                  </a:lnTo>
                  <a:lnTo>
                    <a:pt x="17" y="196"/>
                  </a:lnTo>
                  <a:lnTo>
                    <a:pt x="24" y="207"/>
                  </a:lnTo>
                  <a:lnTo>
                    <a:pt x="37" y="219"/>
                  </a:lnTo>
                  <a:lnTo>
                    <a:pt x="46" y="228"/>
                  </a:lnTo>
                  <a:lnTo>
                    <a:pt x="62" y="241"/>
                  </a:lnTo>
                  <a:lnTo>
                    <a:pt x="76" y="247"/>
                  </a:lnTo>
                  <a:lnTo>
                    <a:pt x="89" y="256"/>
                  </a:lnTo>
                  <a:lnTo>
                    <a:pt x="103" y="261"/>
                  </a:lnTo>
                  <a:lnTo>
                    <a:pt x="117" y="266"/>
                  </a:lnTo>
                  <a:lnTo>
                    <a:pt x="133" y="270"/>
                  </a:lnTo>
                  <a:lnTo>
                    <a:pt x="151" y="275"/>
                  </a:lnTo>
                  <a:lnTo>
                    <a:pt x="163" y="275"/>
                  </a:lnTo>
                  <a:lnTo>
                    <a:pt x="188" y="275"/>
                  </a:lnTo>
                  <a:lnTo>
                    <a:pt x="208" y="275"/>
                  </a:lnTo>
                  <a:lnTo>
                    <a:pt x="224" y="272"/>
                  </a:lnTo>
                  <a:lnTo>
                    <a:pt x="236" y="269"/>
                  </a:lnTo>
                  <a:lnTo>
                    <a:pt x="251" y="266"/>
                  </a:lnTo>
                  <a:lnTo>
                    <a:pt x="268" y="260"/>
                  </a:lnTo>
                  <a:lnTo>
                    <a:pt x="283" y="254"/>
                  </a:lnTo>
                  <a:lnTo>
                    <a:pt x="295" y="243"/>
                  </a:lnTo>
                  <a:lnTo>
                    <a:pt x="302" y="235"/>
                  </a:lnTo>
                  <a:lnTo>
                    <a:pt x="307" y="226"/>
                  </a:lnTo>
                  <a:lnTo>
                    <a:pt x="316" y="212"/>
                  </a:lnTo>
                  <a:lnTo>
                    <a:pt x="322" y="192"/>
                  </a:lnTo>
                  <a:lnTo>
                    <a:pt x="324" y="176"/>
                  </a:lnTo>
                  <a:lnTo>
                    <a:pt x="300" y="181"/>
                  </a:lnTo>
                  <a:lnTo>
                    <a:pt x="283" y="188"/>
                  </a:lnTo>
                  <a:lnTo>
                    <a:pt x="256" y="195"/>
                  </a:lnTo>
                  <a:lnTo>
                    <a:pt x="224" y="197"/>
                  </a:lnTo>
                  <a:lnTo>
                    <a:pt x="190" y="197"/>
                  </a:lnTo>
                  <a:lnTo>
                    <a:pt x="163" y="196"/>
                  </a:lnTo>
                  <a:lnTo>
                    <a:pt x="131" y="182"/>
                  </a:lnTo>
                  <a:lnTo>
                    <a:pt x="105" y="167"/>
                  </a:lnTo>
                  <a:lnTo>
                    <a:pt x="89" y="147"/>
                  </a:lnTo>
                  <a:lnTo>
                    <a:pt x="81" y="127"/>
                  </a:lnTo>
                  <a:lnTo>
                    <a:pt x="80" y="104"/>
                  </a:lnTo>
                  <a:lnTo>
                    <a:pt x="80" y="81"/>
                  </a:lnTo>
                  <a:lnTo>
                    <a:pt x="83" y="52"/>
                  </a:lnTo>
                  <a:lnTo>
                    <a:pt x="90" y="25"/>
                  </a:lnTo>
                  <a:lnTo>
                    <a:pt x="110" y="0"/>
                  </a:lnTo>
                  <a:lnTo>
                    <a:pt x="89" y="2"/>
                  </a:lnTo>
                </a:path>
              </a:pathLst>
            </a:custGeom>
            <a:solidFill>
              <a:srgbClr val="FF9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7666" name="Group 45"/>
          <p:cNvGrpSpPr>
            <a:grpSpLocks/>
          </p:cNvGrpSpPr>
          <p:nvPr/>
        </p:nvGrpSpPr>
        <p:grpSpPr bwMode="auto">
          <a:xfrm>
            <a:off x="5297488" y="3894138"/>
            <a:ext cx="1187450" cy="1436687"/>
            <a:chOff x="3337" y="2561"/>
            <a:chExt cx="748" cy="905"/>
          </a:xfrm>
        </p:grpSpPr>
        <p:sp>
          <p:nvSpPr>
            <p:cNvPr id="27729" name="Freeform 46"/>
            <p:cNvSpPr>
              <a:spLocks/>
            </p:cNvSpPr>
            <p:nvPr/>
          </p:nvSpPr>
          <p:spPr bwMode="auto">
            <a:xfrm>
              <a:off x="3471" y="2561"/>
              <a:ext cx="614" cy="789"/>
            </a:xfrm>
            <a:custGeom>
              <a:avLst/>
              <a:gdLst>
                <a:gd name="T0" fmla="*/ 566 w 614"/>
                <a:gd name="T1" fmla="*/ 762 h 789"/>
                <a:gd name="T2" fmla="*/ 493 w 614"/>
                <a:gd name="T3" fmla="*/ 779 h 789"/>
                <a:gd name="T4" fmla="*/ 395 w 614"/>
                <a:gd name="T5" fmla="*/ 788 h 789"/>
                <a:gd name="T6" fmla="*/ 295 w 614"/>
                <a:gd name="T7" fmla="*/ 788 h 789"/>
                <a:gd name="T8" fmla="*/ 228 w 614"/>
                <a:gd name="T9" fmla="*/ 773 h 789"/>
                <a:gd name="T10" fmla="*/ 192 w 614"/>
                <a:gd name="T11" fmla="*/ 768 h 789"/>
                <a:gd name="T12" fmla="*/ 149 w 614"/>
                <a:gd name="T13" fmla="*/ 653 h 789"/>
                <a:gd name="T14" fmla="*/ 122 w 614"/>
                <a:gd name="T15" fmla="*/ 521 h 789"/>
                <a:gd name="T16" fmla="*/ 87 w 614"/>
                <a:gd name="T17" fmla="*/ 374 h 789"/>
                <a:gd name="T18" fmla="*/ 44 w 614"/>
                <a:gd name="T19" fmla="*/ 212 h 789"/>
                <a:gd name="T20" fmla="*/ 3 w 614"/>
                <a:gd name="T21" fmla="*/ 144 h 789"/>
                <a:gd name="T22" fmla="*/ 0 w 614"/>
                <a:gd name="T23" fmla="*/ 103 h 789"/>
                <a:gd name="T24" fmla="*/ 8 w 614"/>
                <a:gd name="T25" fmla="*/ 88 h 789"/>
                <a:gd name="T26" fmla="*/ 40 w 614"/>
                <a:gd name="T27" fmla="*/ 69 h 789"/>
                <a:gd name="T28" fmla="*/ 62 w 614"/>
                <a:gd name="T29" fmla="*/ 57 h 789"/>
                <a:gd name="T30" fmla="*/ 122 w 614"/>
                <a:gd name="T31" fmla="*/ 43 h 789"/>
                <a:gd name="T32" fmla="*/ 238 w 614"/>
                <a:gd name="T33" fmla="*/ 43 h 789"/>
                <a:gd name="T34" fmla="*/ 343 w 614"/>
                <a:gd name="T35" fmla="*/ 28 h 789"/>
                <a:gd name="T36" fmla="*/ 447 w 614"/>
                <a:gd name="T37" fmla="*/ 12 h 789"/>
                <a:gd name="T38" fmla="*/ 534 w 614"/>
                <a:gd name="T39" fmla="*/ 0 h 789"/>
                <a:gd name="T40" fmla="*/ 613 w 614"/>
                <a:gd name="T41" fmla="*/ 191 h 789"/>
                <a:gd name="T42" fmla="*/ 285 w 614"/>
                <a:gd name="T43" fmla="*/ 187 h 789"/>
                <a:gd name="T44" fmla="*/ 238 w 614"/>
                <a:gd name="T45" fmla="*/ 181 h 789"/>
                <a:gd name="T46" fmla="*/ 238 w 614"/>
                <a:gd name="T47" fmla="*/ 204 h 789"/>
                <a:gd name="T48" fmla="*/ 276 w 614"/>
                <a:gd name="T49" fmla="*/ 342 h 789"/>
                <a:gd name="T50" fmla="*/ 306 w 614"/>
                <a:gd name="T51" fmla="*/ 430 h 789"/>
                <a:gd name="T52" fmla="*/ 368 w 614"/>
                <a:gd name="T53" fmla="*/ 510 h 789"/>
                <a:gd name="T54" fmla="*/ 456 w 614"/>
                <a:gd name="T55" fmla="*/ 615 h 789"/>
                <a:gd name="T56" fmla="*/ 566 w 614"/>
                <a:gd name="T57" fmla="*/ 762 h 7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4"/>
                <a:gd name="T88" fmla="*/ 0 h 789"/>
                <a:gd name="T89" fmla="*/ 614 w 614"/>
                <a:gd name="T90" fmla="*/ 789 h 7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4" h="789">
                  <a:moveTo>
                    <a:pt x="566" y="762"/>
                  </a:moveTo>
                  <a:lnTo>
                    <a:pt x="493" y="779"/>
                  </a:lnTo>
                  <a:lnTo>
                    <a:pt x="395" y="788"/>
                  </a:lnTo>
                  <a:lnTo>
                    <a:pt x="295" y="788"/>
                  </a:lnTo>
                  <a:lnTo>
                    <a:pt x="228" y="773"/>
                  </a:lnTo>
                  <a:lnTo>
                    <a:pt x="192" y="768"/>
                  </a:lnTo>
                  <a:lnTo>
                    <a:pt x="149" y="653"/>
                  </a:lnTo>
                  <a:lnTo>
                    <a:pt x="122" y="521"/>
                  </a:lnTo>
                  <a:lnTo>
                    <a:pt x="87" y="374"/>
                  </a:lnTo>
                  <a:lnTo>
                    <a:pt x="44" y="212"/>
                  </a:lnTo>
                  <a:lnTo>
                    <a:pt x="3" y="144"/>
                  </a:lnTo>
                  <a:lnTo>
                    <a:pt x="0" y="103"/>
                  </a:lnTo>
                  <a:lnTo>
                    <a:pt x="8" y="88"/>
                  </a:lnTo>
                  <a:lnTo>
                    <a:pt x="40" y="69"/>
                  </a:lnTo>
                  <a:lnTo>
                    <a:pt x="62" y="57"/>
                  </a:lnTo>
                  <a:lnTo>
                    <a:pt x="122" y="43"/>
                  </a:lnTo>
                  <a:lnTo>
                    <a:pt x="238" y="43"/>
                  </a:lnTo>
                  <a:lnTo>
                    <a:pt x="343" y="28"/>
                  </a:lnTo>
                  <a:lnTo>
                    <a:pt x="447" y="12"/>
                  </a:lnTo>
                  <a:lnTo>
                    <a:pt x="534" y="0"/>
                  </a:lnTo>
                  <a:lnTo>
                    <a:pt x="613" y="191"/>
                  </a:lnTo>
                  <a:lnTo>
                    <a:pt x="285" y="187"/>
                  </a:lnTo>
                  <a:lnTo>
                    <a:pt x="238" y="181"/>
                  </a:lnTo>
                  <a:lnTo>
                    <a:pt x="238" y="204"/>
                  </a:lnTo>
                  <a:lnTo>
                    <a:pt x="276" y="342"/>
                  </a:lnTo>
                  <a:lnTo>
                    <a:pt x="306" y="430"/>
                  </a:lnTo>
                  <a:lnTo>
                    <a:pt x="368" y="510"/>
                  </a:lnTo>
                  <a:lnTo>
                    <a:pt x="456" y="615"/>
                  </a:lnTo>
                  <a:lnTo>
                    <a:pt x="566" y="762"/>
                  </a:lnTo>
                </a:path>
              </a:pathLst>
            </a:custGeom>
            <a:solidFill>
              <a:srgbClr val="3F5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30" name="Freeform 47"/>
            <p:cNvSpPr>
              <a:spLocks/>
            </p:cNvSpPr>
            <p:nvPr/>
          </p:nvSpPr>
          <p:spPr bwMode="auto">
            <a:xfrm>
              <a:off x="3337" y="3327"/>
              <a:ext cx="729" cy="139"/>
            </a:xfrm>
            <a:custGeom>
              <a:avLst/>
              <a:gdLst>
                <a:gd name="T0" fmla="*/ 332 w 729"/>
                <a:gd name="T1" fmla="*/ 2 h 139"/>
                <a:gd name="T2" fmla="*/ 215 w 729"/>
                <a:gd name="T3" fmla="*/ 17 h 139"/>
                <a:gd name="T4" fmla="*/ 121 w 729"/>
                <a:gd name="T5" fmla="*/ 33 h 139"/>
                <a:gd name="T6" fmla="*/ 72 w 729"/>
                <a:gd name="T7" fmla="*/ 44 h 139"/>
                <a:gd name="T8" fmla="*/ 32 w 729"/>
                <a:gd name="T9" fmla="*/ 64 h 139"/>
                <a:gd name="T10" fmla="*/ 12 w 729"/>
                <a:gd name="T11" fmla="*/ 79 h 139"/>
                <a:gd name="T12" fmla="*/ 0 w 729"/>
                <a:gd name="T13" fmla="*/ 105 h 139"/>
                <a:gd name="T14" fmla="*/ 3 w 729"/>
                <a:gd name="T15" fmla="*/ 124 h 139"/>
                <a:gd name="T16" fmla="*/ 16 w 729"/>
                <a:gd name="T17" fmla="*/ 131 h 139"/>
                <a:gd name="T18" fmla="*/ 40 w 729"/>
                <a:gd name="T19" fmla="*/ 136 h 139"/>
                <a:gd name="T20" fmla="*/ 122 w 729"/>
                <a:gd name="T21" fmla="*/ 131 h 139"/>
                <a:gd name="T22" fmla="*/ 252 w 729"/>
                <a:gd name="T23" fmla="*/ 123 h 139"/>
                <a:gd name="T24" fmla="*/ 391 w 729"/>
                <a:gd name="T25" fmla="*/ 110 h 139"/>
                <a:gd name="T26" fmla="*/ 477 w 729"/>
                <a:gd name="T27" fmla="*/ 106 h 139"/>
                <a:gd name="T28" fmla="*/ 485 w 729"/>
                <a:gd name="T29" fmla="*/ 125 h 139"/>
                <a:gd name="T30" fmla="*/ 578 w 729"/>
                <a:gd name="T31" fmla="*/ 136 h 139"/>
                <a:gd name="T32" fmla="*/ 663 w 729"/>
                <a:gd name="T33" fmla="*/ 138 h 139"/>
                <a:gd name="T34" fmla="*/ 717 w 729"/>
                <a:gd name="T35" fmla="*/ 133 h 139"/>
                <a:gd name="T36" fmla="*/ 728 w 729"/>
                <a:gd name="T37" fmla="*/ 106 h 139"/>
                <a:gd name="T38" fmla="*/ 720 w 729"/>
                <a:gd name="T39" fmla="*/ 60 h 139"/>
                <a:gd name="T40" fmla="*/ 694 w 729"/>
                <a:gd name="T41" fmla="*/ 0 h 139"/>
                <a:gd name="T42" fmla="*/ 363 w 729"/>
                <a:gd name="T43" fmla="*/ 0 h 139"/>
                <a:gd name="T44" fmla="*/ 332 w 729"/>
                <a:gd name="T45" fmla="*/ 2 h 1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29"/>
                <a:gd name="T70" fmla="*/ 0 h 139"/>
                <a:gd name="T71" fmla="*/ 729 w 729"/>
                <a:gd name="T72" fmla="*/ 139 h 1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29" h="139">
                  <a:moveTo>
                    <a:pt x="332" y="2"/>
                  </a:moveTo>
                  <a:lnTo>
                    <a:pt x="215" y="17"/>
                  </a:lnTo>
                  <a:lnTo>
                    <a:pt x="121" y="33"/>
                  </a:lnTo>
                  <a:lnTo>
                    <a:pt x="72" y="44"/>
                  </a:lnTo>
                  <a:lnTo>
                    <a:pt x="32" y="64"/>
                  </a:lnTo>
                  <a:lnTo>
                    <a:pt x="12" y="79"/>
                  </a:lnTo>
                  <a:lnTo>
                    <a:pt x="0" y="105"/>
                  </a:lnTo>
                  <a:lnTo>
                    <a:pt x="3" y="124"/>
                  </a:lnTo>
                  <a:lnTo>
                    <a:pt x="16" y="131"/>
                  </a:lnTo>
                  <a:lnTo>
                    <a:pt x="40" y="136"/>
                  </a:lnTo>
                  <a:lnTo>
                    <a:pt x="122" y="131"/>
                  </a:lnTo>
                  <a:lnTo>
                    <a:pt x="252" y="123"/>
                  </a:lnTo>
                  <a:lnTo>
                    <a:pt x="391" y="110"/>
                  </a:lnTo>
                  <a:lnTo>
                    <a:pt x="477" y="106"/>
                  </a:lnTo>
                  <a:lnTo>
                    <a:pt x="485" y="125"/>
                  </a:lnTo>
                  <a:lnTo>
                    <a:pt x="578" y="136"/>
                  </a:lnTo>
                  <a:lnTo>
                    <a:pt x="663" y="138"/>
                  </a:lnTo>
                  <a:lnTo>
                    <a:pt x="717" y="133"/>
                  </a:lnTo>
                  <a:lnTo>
                    <a:pt x="728" y="106"/>
                  </a:lnTo>
                  <a:lnTo>
                    <a:pt x="720" y="60"/>
                  </a:lnTo>
                  <a:lnTo>
                    <a:pt x="694" y="0"/>
                  </a:lnTo>
                  <a:lnTo>
                    <a:pt x="363" y="0"/>
                  </a:lnTo>
                  <a:lnTo>
                    <a:pt x="332" y="2"/>
                  </a:lnTo>
                </a:path>
              </a:pathLst>
            </a:custGeom>
            <a:solidFill>
              <a:srgbClr val="7F5F3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7667" name="Group 48"/>
          <p:cNvGrpSpPr>
            <a:grpSpLocks/>
          </p:cNvGrpSpPr>
          <p:nvPr/>
        </p:nvGrpSpPr>
        <p:grpSpPr bwMode="auto">
          <a:xfrm>
            <a:off x="5073650" y="3887788"/>
            <a:ext cx="2012950" cy="1552575"/>
            <a:chOff x="3196" y="2557"/>
            <a:chExt cx="1268" cy="978"/>
          </a:xfrm>
        </p:grpSpPr>
        <p:sp>
          <p:nvSpPr>
            <p:cNvPr id="27727" name="Freeform 49"/>
            <p:cNvSpPr>
              <a:spLocks/>
            </p:cNvSpPr>
            <p:nvPr/>
          </p:nvSpPr>
          <p:spPr bwMode="auto">
            <a:xfrm>
              <a:off x="3196" y="3373"/>
              <a:ext cx="806" cy="162"/>
            </a:xfrm>
            <a:custGeom>
              <a:avLst/>
              <a:gdLst>
                <a:gd name="T0" fmla="*/ 366 w 806"/>
                <a:gd name="T1" fmla="*/ 5 h 162"/>
                <a:gd name="T2" fmla="*/ 236 w 806"/>
                <a:gd name="T3" fmla="*/ 21 h 162"/>
                <a:gd name="T4" fmla="*/ 131 w 806"/>
                <a:gd name="T5" fmla="*/ 42 h 162"/>
                <a:gd name="T6" fmla="*/ 76 w 806"/>
                <a:gd name="T7" fmla="*/ 53 h 162"/>
                <a:gd name="T8" fmla="*/ 33 w 806"/>
                <a:gd name="T9" fmla="*/ 76 h 162"/>
                <a:gd name="T10" fmla="*/ 14 w 806"/>
                <a:gd name="T11" fmla="*/ 94 h 162"/>
                <a:gd name="T12" fmla="*/ 0 w 806"/>
                <a:gd name="T13" fmla="*/ 121 h 162"/>
                <a:gd name="T14" fmla="*/ 1 w 806"/>
                <a:gd name="T15" fmla="*/ 143 h 162"/>
                <a:gd name="T16" fmla="*/ 14 w 806"/>
                <a:gd name="T17" fmla="*/ 151 h 162"/>
                <a:gd name="T18" fmla="*/ 39 w 806"/>
                <a:gd name="T19" fmla="*/ 158 h 162"/>
                <a:gd name="T20" fmla="*/ 122 w 806"/>
                <a:gd name="T21" fmla="*/ 161 h 162"/>
                <a:gd name="T22" fmla="*/ 283 w 806"/>
                <a:gd name="T23" fmla="*/ 154 h 162"/>
                <a:gd name="T24" fmla="*/ 434 w 806"/>
                <a:gd name="T25" fmla="*/ 140 h 162"/>
                <a:gd name="T26" fmla="*/ 525 w 806"/>
                <a:gd name="T27" fmla="*/ 124 h 162"/>
                <a:gd name="T28" fmla="*/ 536 w 806"/>
                <a:gd name="T29" fmla="*/ 144 h 162"/>
                <a:gd name="T30" fmla="*/ 587 w 806"/>
                <a:gd name="T31" fmla="*/ 151 h 162"/>
                <a:gd name="T32" fmla="*/ 637 w 806"/>
                <a:gd name="T33" fmla="*/ 155 h 162"/>
                <a:gd name="T34" fmla="*/ 735 w 806"/>
                <a:gd name="T35" fmla="*/ 158 h 162"/>
                <a:gd name="T36" fmla="*/ 792 w 806"/>
                <a:gd name="T37" fmla="*/ 154 h 162"/>
                <a:gd name="T38" fmla="*/ 805 w 806"/>
                <a:gd name="T39" fmla="*/ 124 h 162"/>
                <a:gd name="T40" fmla="*/ 794 w 806"/>
                <a:gd name="T41" fmla="*/ 70 h 162"/>
                <a:gd name="T42" fmla="*/ 765 w 806"/>
                <a:gd name="T43" fmla="*/ 0 h 162"/>
                <a:gd name="T44" fmla="*/ 398 w 806"/>
                <a:gd name="T45" fmla="*/ 0 h 162"/>
                <a:gd name="T46" fmla="*/ 366 w 806"/>
                <a:gd name="T47" fmla="*/ 5 h 1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6"/>
                <a:gd name="T73" fmla="*/ 0 h 162"/>
                <a:gd name="T74" fmla="*/ 806 w 806"/>
                <a:gd name="T75" fmla="*/ 162 h 1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6" h="162">
                  <a:moveTo>
                    <a:pt x="366" y="5"/>
                  </a:moveTo>
                  <a:lnTo>
                    <a:pt x="236" y="21"/>
                  </a:lnTo>
                  <a:lnTo>
                    <a:pt x="131" y="42"/>
                  </a:lnTo>
                  <a:lnTo>
                    <a:pt x="76" y="53"/>
                  </a:lnTo>
                  <a:lnTo>
                    <a:pt x="33" y="76"/>
                  </a:lnTo>
                  <a:lnTo>
                    <a:pt x="14" y="94"/>
                  </a:lnTo>
                  <a:lnTo>
                    <a:pt x="0" y="121"/>
                  </a:lnTo>
                  <a:lnTo>
                    <a:pt x="1" y="143"/>
                  </a:lnTo>
                  <a:lnTo>
                    <a:pt x="14" y="151"/>
                  </a:lnTo>
                  <a:lnTo>
                    <a:pt x="39" y="158"/>
                  </a:lnTo>
                  <a:lnTo>
                    <a:pt x="122" y="161"/>
                  </a:lnTo>
                  <a:lnTo>
                    <a:pt x="283" y="154"/>
                  </a:lnTo>
                  <a:lnTo>
                    <a:pt x="434" y="140"/>
                  </a:lnTo>
                  <a:lnTo>
                    <a:pt x="525" y="124"/>
                  </a:lnTo>
                  <a:lnTo>
                    <a:pt x="536" y="144"/>
                  </a:lnTo>
                  <a:lnTo>
                    <a:pt x="587" y="151"/>
                  </a:lnTo>
                  <a:lnTo>
                    <a:pt x="637" y="155"/>
                  </a:lnTo>
                  <a:lnTo>
                    <a:pt x="735" y="158"/>
                  </a:lnTo>
                  <a:lnTo>
                    <a:pt x="792" y="154"/>
                  </a:lnTo>
                  <a:lnTo>
                    <a:pt x="805" y="124"/>
                  </a:lnTo>
                  <a:lnTo>
                    <a:pt x="794" y="70"/>
                  </a:lnTo>
                  <a:lnTo>
                    <a:pt x="765" y="0"/>
                  </a:lnTo>
                  <a:lnTo>
                    <a:pt x="398" y="0"/>
                  </a:lnTo>
                  <a:lnTo>
                    <a:pt x="366" y="5"/>
                  </a:lnTo>
                </a:path>
              </a:pathLst>
            </a:custGeom>
            <a:solidFill>
              <a:srgbClr val="7F5F3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28" name="Freeform 50"/>
            <p:cNvSpPr>
              <a:spLocks/>
            </p:cNvSpPr>
            <p:nvPr/>
          </p:nvSpPr>
          <p:spPr bwMode="auto">
            <a:xfrm>
              <a:off x="3433" y="2557"/>
              <a:ext cx="1031" cy="864"/>
            </a:xfrm>
            <a:custGeom>
              <a:avLst/>
              <a:gdLst>
                <a:gd name="T0" fmla="*/ 978 w 1031"/>
                <a:gd name="T1" fmla="*/ 53 h 864"/>
                <a:gd name="T2" fmla="*/ 1019 w 1031"/>
                <a:gd name="T3" fmla="*/ 120 h 864"/>
                <a:gd name="T4" fmla="*/ 1024 w 1031"/>
                <a:gd name="T5" fmla="*/ 144 h 864"/>
                <a:gd name="T6" fmla="*/ 1030 w 1031"/>
                <a:gd name="T7" fmla="*/ 180 h 864"/>
                <a:gd name="T8" fmla="*/ 1019 w 1031"/>
                <a:gd name="T9" fmla="*/ 224 h 864"/>
                <a:gd name="T10" fmla="*/ 989 w 1031"/>
                <a:gd name="T11" fmla="*/ 247 h 864"/>
                <a:gd name="T12" fmla="*/ 957 w 1031"/>
                <a:gd name="T13" fmla="*/ 263 h 864"/>
                <a:gd name="T14" fmla="*/ 909 w 1031"/>
                <a:gd name="T15" fmla="*/ 266 h 864"/>
                <a:gd name="T16" fmla="*/ 816 w 1031"/>
                <a:gd name="T17" fmla="*/ 266 h 864"/>
                <a:gd name="T18" fmla="*/ 722 w 1031"/>
                <a:gd name="T19" fmla="*/ 270 h 864"/>
                <a:gd name="T20" fmla="*/ 633 w 1031"/>
                <a:gd name="T21" fmla="*/ 259 h 864"/>
                <a:gd name="T22" fmla="*/ 582 w 1031"/>
                <a:gd name="T23" fmla="*/ 251 h 864"/>
                <a:gd name="T24" fmla="*/ 479 w 1031"/>
                <a:gd name="T25" fmla="*/ 235 h 864"/>
                <a:gd name="T26" fmla="*/ 403 w 1031"/>
                <a:gd name="T27" fmla="*/ 216 h 864"/>
                <a:gd name="T28" fmla="*/ 323 w 1031"/>
                <a:gd name="T29" fmla="*/ 195 h 864"/>
                <a:gd name="T30" fmla="*/ 250 w 1031"/>
                <a:gd name="T31" fmla="*/ 164 h 864"/>
                <a:gd name="T32" fmla="*/ 271 w 1031"/>
                <a:gd name="T33" fmla="*/ 207 h 864"/>
                <a:gd name="T34" fmla="*/ 303 w 1031"/>
                <a:gd name="T35" fmla="*/ 270 h 864"/>
                <a:gd name="T36" fmla="*/ 314 w 1031"/>
                <a:gd name="T37" fmla="*/ 357 h 864"/>
                <a:gd name="T38" fmla="*/ 323 w 1031"/>
                <a:gd name="T39" fmla="*/ 425 h 864"/>
                <a:gd name="T40" fmla="*/ 360 w 1031"/>
                <a:gd name="T41" fmla="*/ 517 h 864"/>
                <a:gd name="T42" fmla="*/ 412 w 1031"/>
                <a:gd name="T43" fmla="*/ 633 h 864"/>
                <a:gd name="T44" fmla="*/ 459 w 1031"/>
                <a:gd name="T45" fmla="*/ 725 h 864"/>
                <a:gd name="T46" fmla="*/ 520 w 1031"/>
                <a:gd name="T47" fmla="*/ 819 h 864"/>
                <a:gd name="T48" fmla="*/ 459 w 1031"/>
                <a:gd name="T49" fmla="*/ 854 h 864"/>
                <a:gd name="T50" fmla="*/ 309 w 1031"/>
                <a:gd name="T51" fmla="*/ 863 h 864"/>
                <a:gd name="T52" fmla="*/ 200 w 1031"/>
                <a:gd name="T53" fmla="*/ 854 h 864"/>
                <a:gd name="T54" fmla="*/ 147 w 1031"/>
                <a:gd name="T55" fmla="*/ 842 h 864"/>
                <a:gd name="T56" fmla="*/ 122 w 1031"/>
                <a:gd name="T57" fmla="*/ 831 h 864"/>
                <a:gd name="T58" fmla="*/ 136 w 1031"/>
                <a:gd name="T59" fmla="*/ 740 h 864"/>
                <a:gd name="T60" fmla="*/ 126 w 1031"/>
                <a:gd name="T61" fmla="*/ 618 h 864"/>
                <a:gd name="T62" fmla="*/ 110 w 1031"/>
                <a:gd name="T63" fmla="*/ 441 h 864"/>
                <a:gd name="T64" fmla="*/ 101 w 1031"/>
                <a:gd name="T65" fmla="*/ 330 h 864"/>
                <a:gd name="T66" fmla="*/ 79 w 1031"/>
                <a:gd name="T67" fmla="*/ 251 h 864"/>
                <a:gd name="T68" fmla="*/ 69 w 1031"/>
                <a:gd name="T69" fmla="*/ 235 h 864"/>
                <a:gd name="T70" fmla="*/ 26 w 1031"/>
                <a:gd name="T71" fmla="*/ 216 h 864"/>
                <a:gd name="T72" fmla="*/ 7 w 1031"/>
                <a:gd name="T73" fmla="*/ 175 h 864"/>
                <a:gd name="T74" fmla="*/ 0 w 1031"/>
                <a:gd name="T75" fmla="*/ 120 h 864"/>
                <a:gd name="T76" fmla="*/ 7 w 1031"/>
                <a:gd name="T77" fmla="*/ 76 h 864"/>
                <a:gd name="T78" fmla="*/ 26 w 1031"/>
                <a:gd name="T79" fmla="*/ 47 h 864"/>
                <a:gd name="T80" fmla="*/ 147 w 1031"/>
                <a:gd name="T81" fmla="*/ 36 h 864"/>
                <a:gd name="T82" fmla="*/ 403 w 1031"/>
                <a:gd name="T83" fmla="*/ 20 h 864"/>
                <a:gd name="T84" fmla="*/ 509 w 1031"/>
                <a:gd name="T85" fmla="*/ 0 h 864"/>
                <a:gd name="T86" fmla="*/ 687 w 1031"/>
                <a:gd name="T87" fmla="*/ 13 h 864"/>
                <a:gd name="T88" fmla="*/ 831 w 1031"/>
                <a:gd name="T89" fmla="*/ 20 h 864"/>
                <a:gd name="T90" fmla="*/ 978 w 1031"/>
                <a:gd name="T91" fmla="*/ 53 h 86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31"/>
                <a:gd name="T139" fmla="*/ 0 h 864"/>
                <a:gd name="T140" fmla="*/ 1031 w 1031"/>
                <a:gd name="T141" fmla="*/ 864 h 86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31" h="864">
                  <a:moveTo>
                    <a:pt x="978" y="53"/>
                  </a:moveTo>
                  <a:lnTo>
                    <a:pt x="1019" y="120"/>
                  </a:lnTo>
                  <a:lnTo>
                    <a:pt x="1024" y="144"/>
                  </a:lnTo>
                  <a:lnTo>
                    <a:pt x="1030" y="180"/>
                  </a:lnTo>
                  <a:lnTo>
                    <a:pt x="1019" y="224"/>
                  </a:lnTo>
                  <a:lnTo>
                    <a:pt x="989" y="247"/>
                  </a:lnTo>
                  <a:lnTo>
                    <a:pt x="957" y="263"/>
                  </a:lnTo>
                  <a:lnTo>
                    <a:pt x="909" y="266"/>
                  </a:lnTo>
                  <a:lnTo>
                    <a:pt x="816" y="266"/>
                  </a:lnTo>
                  <a:lnTo>
                    <a:pt x="722" y="270"/>
                  </a:lnTo>
                  <a:lnTo>
                    <a:pt x="633" y="259"/>
                  </a:lnTo>
                  <a:lnTo>
                    <a:pt x="582" y="251"/>
                  </a:lnTo>
                  <a:lnTo>
                    <a:pt x="479" y="235"/>
                  </a:lnTo>
                  <a:lnTo>
                    <a:pt x="403" y="216"/>
                  </a:lnTo>
                  <a:lnTo>
                    <a:pt x="323" y="195"/>
                  </a:lnTo>
                  <a:lnTo>
                    <a:pt x="250" y="164"/>
                  </a:lnTo>
                  <a:lnTo>
                    <a:pt x="271" y="207"/>
                  </a:lnTo>
                  <a:lnTo>
                    <a:pt x="303" y="270"/>
                  </a:lnTo>
                  <a:lnTo>
                    <a:pt x="314" y="357"/>
                  </a:lnTo>
                  <a:lnTo>
                    <a:pt x="323" y="425"/>
                  </a:lnTo>
                  <a:lnTo>
                    <a:pt x="360" y="517"/>
                  </a:lnTo>
                  <a:lnTo>
                    <a:pt x="412" y="633"/>
                  </a:lnTo>
                  <a:lnTo>
                    <a:pt x="459" y="725"/>
                  </a:lnTo>
                  <a:lnTo>
                    <a:pt x="520" y="819"/>
                  </a:lnTo>
                  <a:lnTo>
                    <a:pt x="459" y="854"/>
                  </a:lnTo>
                  <a:lnTo>
                    <a:pt x="309" y="863"/>
                  </a:lnTo>
                  <a:lnTo>
                    <a:pt x="200" y="854"/>
                  </a:lnTo>
                  <a:lnTo>
                    <a:pt x="147" y="842"/>
                  </a:lnTo>
                  <a:lnTo>
                    <a:pt x="122" y="831"/>
                  </a:lnTo>
                  <a:lnTo>
                    <a:pt x="136" y="740"/>
                  </a:lnTo>
                  <a:lnTo>
                    <a:pt x="126" y="618"/>
                  </a:lnTo>
                  <a:lnTo>
                    <a:pt x="110" y="441"/>
                  </a:lnTo>
                  <a:lnTo>
                    <a:pt x="101" y="330"/>
                  </a:lnTo>
                  <a:lnTo>
                    <a:pt x="79" y="251"/>
                  </a:lnTo>
                  <a:lnTo>
                    <a:pt x="69" y="235"/>
                  </a:lnTo>
                  <a:lnTo>
                    <a:pt x="26" y="216"/>
                  </a:lnTo>
                  <a:lnTo>
                    <a:pt x="7" y="175"/>
                  </a:lnTo>
                  <a:lnTo>
                    <a:pt x="0" y="120"/>
                  </a:lnTo>
                  <a:lnTo>
                    <a:pt x="7" y="76"/>
                  </a:lnTo>
                  <a:lnTo>
                    <a:pt x="26" y="47"/>
                  </a:lnTo>
                  <a:lnTo>
                    <a:pt x="147" y="36"/>
                  </a:lnTo>
                  <a:lnTo>
                    <a:pt x="403" y="20"/>
                  </a:lnTo>
                  <a:lnTo>
                    <a:pt x="509" y="0"/>
                  </a:lnTo>
                  <a:lnTo>
                    <a:pt x="687" y="13"/>
                  </a:lnTo>
                  <a:lnTo>
                    <a:pt x="831" y="20"/>
                  </a:lnTo>
                  <a:lnTo>
                    <a:pt x="978" y="53"/>
                  </a:lnTo>
                </a:path>
              </a:pathLst>
            </a:custGeom>
            <a:solidFill>
              <a:srgbClr val="3F5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668" name="Freeform 51"/>
          <p:cNvSpPr>
            <a:spLocks/>
          </p:cNvSpPr>
          <p:nvPr/>
        </p:nvSpPr>
        <p:spPr bwMode="auto">
          <a:xfrm>
            <a:off x="6061075" y="4470400"/>
            <a:ext cx="1704975" cy="1012825"/>
          </a:xfrm>
          <a:custGeom>
            <a:avLst/>
            <a:gdLst>
              <a:gd name="T0" fmla="*/ 756 w 1074"/>
              <a:gd name="T1" fmla="*/ 10 h 638"/>
              <a:gd name="T2" fmla="*/ 1073 w 1074"/>
              <a:gd name="T3" fmla="*/ 577 h 638"/>
              <a:gd name="T4" fmla="*/ 1062 w 1074"/>
              <a:gd name="T5" fmla="*/ 589 h 638"/>
              <a:gd name="T6" fmla="*/ 1037 w 1074"/>
              <a:gd name="T7" fmla="*/ 578 h 638"/>
              <a:gd name="T8" fmla="*/ 734 w 1074"/>
              <a:gd name="T9" fmla="*/ 34 h 638"/>
              <a:gd name="T10" fmla="*/ 717 w 1074"/>
              <a:gd name="T11" fmla="*/ 27 h 638"/>
              <a:gd name="T12" fmla="*/ 601 w 1074"/>
              <a:gd name="T13" fmla="*/ 24 h 638"/>
              <a:gd name="T14" fmla="*/ 450 w 1074"/>
              <a:gd name="T15" fmla="*/ 28 h 638"/>
              <a:gd name="T16" fmla="*/ 318 w 1074"/>
              <a:gd name="T17" fmla="*/ 34 h 638"/>
              <a:gd name="T18" fmla="*/ 279 w 1074"/>
              <a:gd name="T19" fmla="*/ 43 h 638"/>
              <a:gd name="T20" fmla="*/ 254 w 1074"/>
              <a:gd name="T21" fmla="*/ 57 h 638"/>
              <a:gd name="T22" fmla="*/ 240 w 1074"/>
              <a:gd name="T23" fmla="*/ 74 h 638"/>
              <a:gd name="T24" fmla="*/ 30 w 1074"/>
              <a:gd name="T25" fmla="*/ 630 h 638"/>
              <a:gd name="T26" fmla="*/ 14 w 1074"/>
              <a:gd name="T27" fmla="*/ 637 h 638"/>
              <a:gd name="T28" fmla="*/ 0 w 1074"/>
              <a:gd name="T29" fmla="*/ 623 h 638"/>
              <a:gd name="T30" fmla="*/ 208 w 1074"/>
              <a:gd name="T31" fmla="*/ 70 h 638"/>
              <a:gd name="T32" fmla="*/ 229 w 1074"/>
              <a:gd name="T33" fmla="*/ 40 h 638"/>
              <a:gd name="T34" fmla="*/ 247 w 1074"/>
              <a:gd name="T35" fmla="*/ 28 h 638"/>
              <a:gd name="T36" fmla="*/ 265 w 1074"/>
              <a:gd name="T37" fmla="*/ 20 h 638"/>
              <a:gd name="T38" fmla="*/ 288 w 1074"/>
              <a:gd name="T39" fmla="*/ 13 h 638"/>
              <a:gd name="T40" fmla="*/ 332 w 1074"/>
              <a:gd name="T41" fmla="*/ 10 h 638"/>
              <a:gd name="T42" fmla="*/ 473 w 1074"/>
              <a:gd name="T43" fmla="*/ 4 h 638"/>
              <a:gd name="T44" fmla="*/ 626 w 1074"/>
              <a:gd name="T45" fmla="*/ 0 h 638"/>
              <a:gd name="T46" fmla="*/ 701 w 1074"/>
              <a:gd name="T47" fmla="*/ 1 h 638"/>
              <a:gd name="T48" fmla="*/ 736 w 1074"/>
              <a:gd name="T49" fmla="*/ 4 h 638"/>
              <a:gd name="T50" fmla="*/ 756 w 1074"/>
              <a:gd name="T51" fmla="*/ 10 h 6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4"/>
              <a:gd name="T79" fmla="*/ 0 h 638"/>
              <a:gd name="T80" fmla="*/ 1074 w 1074"/>
              <a:gd name="T81" fmla="*/ 638 h 6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4" h="638">
                <a:moveTo>
                  <a:pt x="756" y="10"/>
                </a:moveTo>
                <a:lnTo>
                  <a:pt x="1073" y="577"/>
                </a:lnTo>
                <a:lnTo>
                  <a:pt x="1062" y="589"/>
                </a:lnTo>
                <a:lnTo>
                  <a:pt x="1037" y="578"/>
                </a:lnTo>
                <a:lnTo>
                  <a:pt x="734" y="34"/>
                </a:lnTo>
                <a:lnTo>
                  <a:pt x="717" y="27"/>
                </a:lnTo>
                <a:lnTo>
                  <a:pt x="601" y="24"/>
                </a:lnTo>
                <a:lnTo>
                  <a:pt x="450" y="28"/>
                </a:lnTo>
                <a:lnTo>
                  <a:pt x="318" y="34"/>
                </a:lnTo>
                <a:lnTo>
                  <a:pt x="279" y="43"/>
                </a:lnTo>
                <a:lnTo>
                  <a:pt x="254" y="57"/>
                </a:lnTo>
                <a:lnTo>
                  <a:pt x="240" y="74"/>
                </a:lnTo>
                <a:lnTo>
                  <a:pt x="30" y="630"/>
                </a:lnTo>
                <a:lnTo>
                  <a:pt x="14" y="637"/>
                </a:lnTo>
                <a:lnTo>
                  <a:pt x="0" y="623"/>
                </a:lnTo>
                <a:lnTo>
                  <a:pt x="208" y="70"/>
                </a:lnTo>
                <a:lnTo>
                  <a:pt x="229" y="40"/>
                </a:lnTo>
                <a:lnTo>
                  <a:pt x="247" y="28"/>
                </a:lnTo>
                <a:lnTo>
                  <a:pt x="265" y="20"/>
                </a:lnTo>
                <a:lnTo>
                  <a:pt x="288" y="13"/>
                </a:lnTo>
                <a:lnTo>
                  <a:pt x="332" y="10"/>
                </a:lnTo>
                <a:lnTo>
                  <a:pt x="473" y="4"/>
                </a:lnTo>
                <a:lnTo>
                  <a:pt x="626" y="0"/>
                </a:lnTo>
                <a:lnTo>
                  <a:pt x="701" y="1"/>
                </a:lnTo>
                <a:lnTo>
                  <a:pt x="736" y="4"/>
                </a:lnTo>
                <a:lnTo>
                  <a:pt x="756" y="10"/>
                </a:lnTo>
              </a:path>
            </a:pathLst>
          </a:custGeom>
          <a:solidFill>
            <a:srgbClr val="5F3F1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669" name="Group 52"/>
          <p:cNvGrpSpPr>
            <a:grpSpLocks/>
          </p:cNvGrpSpPr>
          <p:nvPr/>
        </p:nvGrpSpPr>
        <p:grpSpPr bwMode="auto">
          <a:xfrm>
            <a:off x="5345113" y="2916238"/>
            <a:ext cx="1851025" cy="1254125"/>
            <a:chOff x="3367" y="1945"/>
            <a:chExt cx="1166" cy="790"/>
          </a:xfrm>
        </p:grpSpPr>
        <p:sp>
          <p:nvSpPr>
            <p:cNvPr id="27720" name="Freeform 53"/>
            <p:cNvSpPr>
              <a:spLocks/>
            </p:cNvSpPr>
            <p:nvPr/>
          </p:nvSpPr>
          <p:spPr bwMode="auto">
            <a:xfrm>
              <a:off x="3367" y="2078"/>
              <a:ext cx="631" cy="477"/>
            </a:xfrm>
            <a:custGeom>
              <a:avLst/>
              <a:gdLst>
                <a:gd name="T0" fmla="*/ 0 w 631"/>
                <a:gd name="T1" fmla="*/ 73 h 477"/>
                <a:gd name="T2" fmla="*/ 208 w 631"/>
                <a:gd name="T3" fmla="*/ 0 h 477"/>
                <a:gd name="T4" fmla="*/ 284 w 631"/>
                <a:gd name="T5" fmla="*/ 194 h 477"/>
                <a:gd name="T6" fmla="*/ 338 w 631"/>
                <a:gd name="T7" fmla="*/ 296 h 477"/>
                <a:gd name="T8" fmla="*/ 430 w 631"/>
                <a:gd name="T9" fmla="*/ 214 h 477"/>
                <a:gd name="T10" fmla="*/ 482 w 631"/>
                <a:gd name="T11" fmla="*/ 164 h 477"/>
                <a:gd name="T12" fmla="*/ 530 w 631"/>
                <a:gd name="T13" fmla="*/ 140 h 477"/>
                <a:gd name="T14" fmla="*/ 558 w 631"/>
                <a:gd name="T15" fmla="*/ 133 h 477"/>
                <a:gd name="T16" fmla="*/ 590 w 631"/>
                <a:gd name="T17" fmla="*/ 137 h 477"/>
                <a:gd name="T18" fmla="*/ 621 w 631"/>
                <a:gd name="T19" fmla="*/ 156 h 477"/>
                <a:gd name="T20" fmla="*/ 630 w 631"/>
                <a:gd name="T21" fmla="*/ 178 h 477"/>
                <a:gd name="T22" fmla="*/ 622 w 631"/>
                <a:gd name="T23" fmla="*/ 257 h 477"/>
                <a:gd name="T24" fmla="*/ 354 w 631"/>
                <a:gd name="T25" fmla="*/ 474 h 477"/>
                <a:gd name="T26" fmla="*/ 316 w 631"/>
                <a:gd name="T27" fmla="*/ 476 h 477"/>
                <a:gd name="T28" fmla="*/ 268 w 631"/>
                <a:gd name="T29" fmla="*/ 454 h 477"/>
                <a:gd name="T30" fmla="*/ 227 w 631"/>
                <a:gd name="T31" fmla="*/ 421 h 477"/>
                <a:gd name="T32" fmla="*/ 113 w 631"/>
                <a:gd name="T33" fmla="*/ 286 h 477"/>
                <a:gd name="T34" fmla="*/ 0 w 631"/>
                <a:gd name="T35" fmla="*/ 73 h 4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31"/>
                <a:gd name="T55" fmla="*/ 0 h 477"/>
                <a:gd name="T56" fmla="*/ 631 w 631"/>
                <a:gd name="T57" fmla="*/ 477 h 4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31" h="477">
                  <a:moveTo>
                    <a:pt x="0" y="73"/>
                  </a:moveTo>
                  <a:lnTo>
                    <a:pt x="208" y="0"/>
                  </a:lnTo>
                  <a:lnTo>
                    <a:pt x="284" y="194"/>
                  </a:lnTo>
                  <a:lnTo>
                    <a:pt x="338" y="296"/>
                  </a:lnTo>
                  <a:lnTo>
                    <a:pt x="430" y="214"/>
                  </a:lnTo>
                  <a:lnTo>
                    <a:pt x="482" y="164"/>
                  </a:lnTo>
                  <a:lnTo>
                    <a:pt x="530" y="140"/>
                  </a:lnTo>
                  <a:lnTo>
                    <a:pt x="558" y="133"/>
                  </a:lnTo>
                  <a:lnTo>
                    <a:pt x="590" y="137"/>
                  </a:lnTo>
                  <a:lnTo>
                    <a:pt x="621" y="156"/>
                  </a:lnTo>
                  <a:lnTo>
                    <a:pt x="630" y="178"/>
                  </a:lnTo>
                  <a:lnTo>
                    <a:pt x="622" y="257"/>
                  </a:lnTo>
                  <a:lnTo>
                    <a:pt x="354" y="474"/>
                  </a:lnTo>
                  <a:lnTo>
                    <a:pt x="316" y="476"/>
                  </a:lnTo>
                  <a:lnTo>
                    <a:pt x="268" y="454"/>
                  </a:lnTo>
                  <a:lnTo>
                    <a:pt x="227" y="421"/>
                  </a:lnTo>
                  <a:lnTo>
                    <a:pt x="113" y="286"/>
                  </a:lnTo>
                  <a:lnTo>
                    <a:pt x="0" y="73"/>
                  </a:lnTo>
                </a:path>
              </a:pathLst>
            </a:custGeom>
            <a:solidFill>
              <a:srgbClr val="3F5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721" name="Group 54"/>
            <p:cNvGrpSpPr>
              <a:grpSpLocks/>
            </p:cNvGrpSpPr>
            <p:nvPr/>
          </p:nvGrpSpPr>
          <p:grpSpPr bwMode="auto">
            <a:xfrm>
              <a:off x="3696" y="1945"/>
              <a:ext cx="837" cy="790"/>
              <a:chOff x="3696" y="1945"/>
              <a:chExt cx="837" cy="790"/>
            </a:xfrm>
          </p:grpSpPr>
          <p:sp>
            <p:nvSpPr>
              <p:cNvPr id="27722" name="Freeform 55"/>
              <p:cNvSpPr>
                <a:spLocks/>
              </p:cNvSpPr>
              <p:nvPr/>
            </p:nvSpPr>
            <p:spPr bwMode="auto">
              <a:xfrm>
                <a:off x="3696" y="2058"/>
                <a:ext cx="120" cy="509"/>
              </a:xfrm>
              <a:custGeom>
                <a:avLst/>
                <a:gdLst>
                  <a:gd name="T0" fmla="*/ 56 w 120"/>
                  <a:gd name="T1" fmla="*/ 0 h 509"/>
                  <a:gd name="T2" fmla="*/ 21 w 120"/>
                  <a:gd name="T3" fmla="*/ 14 h 509"/>
                  <a:gd name="T4" fmla="*/ 21 w 120"/>
                  <a:gd name="T5" fmla="*/ 66 h 509"/>
                  <a:gd name="T6" fmla="*/ 51 w 120"/>
                  <a:gd name="T7" fmla="*/ 82 h 509"/>
                  <a:gd name="T8" fmla="*/ 21 w 120"/>
                  <a:gd name="T9" fmla="*/ 118 h 509"/>
                  <a:gd name="T10" fmla="*/ 0 w 120"/>
                  <a:gd name="T11" fmla="*/ 161 h 509"/>
                  <a:gd name="T12" fmla="*/ 0 w 120"/>
                  <a:gd name="T13" fmla="*/ 273 h 509"/>
                  <a:gd name="T14" fmla="*/ 21 w 120"/>
                  <a:gd name="T15" fmla="*/ 391 h 509"/>
                  <a:gd name="T16" fmla="*/ 56 w 120"/>
                  <a:gd name="T17" fmla="*/ 487 h 509"/>
                  <a:gd name="T18" fmla="*/ 97 w 120"/>
                  <a:gd name="T19" fmla="*/ 508 h 509"/>
                  <a:gd name="T20" fmla="*/ 119 w 120"/>
                  <a:gd name="T21" fmla="*/ 460 h 509"/>
                  <a:gd name="T22" fmla="*/ 92 w 120"/>
                  <a:gd name="T23" fmla="*/ 304 h 509"/>
                  <a:gd name="T24" fmla="*/ 87 w 120"/>
                  <a:gd name="T25" fmla="*/ 95 h 509"/>
                  <a:gd name="T26" fmla="*/ 56 w 120"/>
                  <a:gd name="T27" fmla="*/ 0 h 5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509"/>
                  <a:gd name="T44" fmla="*/ 120 w 120"/>
                  <a:gd name="T45" fmla="*/ 509 h 5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509">
                    <a:moveTo>
                      <a:pt x="56" y="0"/>
                    </a:moveTo>
                    <a:lnTo>
                      <a:pt x="21" y="14"/>
                    </a:lnTo>
                    <a:lnTo>
                      <a:pt x="21" y="66"/>
                    </a:lnTo>
                    <a:lnTo>
                      <a:pt x="51" y="82"/>
                    </a:lnTo>
                    <a:lnTo>
                      <a:pt x="21" y="118"/>
                    </a:lnTo>
                    <a:lnTo>
                      <a:pt x="0" y="161"/>
                    </a:lnTo>
                    <a:lnTo>
                      <a:pt x="0" y="273"/>
                    </a:lnTo>
                    <a:lnTo>
                      <a:pt x="21" y="391"/>
                    </a:lnTo>
                    <a:lnTo>
                      <a:pt x="56" y="487"/>
                    </a:lnTo>
                    <a:lnTo>
                      <a:pt x="97" y="508"/>
                    </a:lnTo>
                    <a:lnTo>
                      <a:pt x="119" y="460"/>
                    </a:lnTo>
                    <a:lnTo>
                      <a:pt x="92" y="304"/>
                    </a:lnTo>
                    <a:lnTo>
                      <a:pt x="87" y="95"/>
                    </a:lnTo>
                    <a:lnTo>
                      <a:pt x="56" y="0"/>
                    </a:lnTo>
                  </a:path>
                </a:pathLst>
              </a:custGeom>
              <a:solidFill>
                <a:srgbClr val="FF00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23" name="Freeform 56"/>
              <p:cNvSpPr>
                <a:spLocks/>
              </p:cNvSpPr>
              <p:nvPr/>
            </p:nvSpPr>
            <p:spPr bwMode="auto">
              <a:xfrm>
                <a:off x="3747" y="1945"/>
                <a:ext cx="197" cy="201"/>
              </a:xfrm>
              <a:custGeom>
                <a:avLst/>
                <a:gdLst>
                  <a:gd name="T0" fmla="*/ 196 w 197"/>
                  <a:gd name="T1" fmla="*/ 43 h 201"/>
                  <a:gd name="T2" fmla="*/ 130 w 197"/>
                  <a:gd name="T3" fmla="*/ 0 h 201"/>
                  <a:gd name="T4" fmla="*/ 8 w 197"/>
                  <a:gd name="T5" fmla="*/ 80 h 201"/>
                  <a:gd name="T6" fmla="*/ 0 w 197"/>
                  <a:gd name="T7" fmla="*/ 115 h 201"/>
                  <a:gd name="T8" fmla="*/ 26 w 197"/>
                  <a:gd name="T9" fmla="*/ 200 h 201"/>
                  <a:gd name="T10" fmla="*/ 196 w 197"/>
                  <a:gd name="T11" fmla="*/ 43 h 201"/>
                  <a:gd name="T12" fmla="*/ 0 60000 65536"/>
                  <a:gd name="T13" fmla="*/ 0 60000 65536"/>
                  <a:gd name="T14" fmla="*/ 0 60000 65536"/>
                  <a:gd name="T15" fmla="*/ 0 60000 65536"/>
                  <a:gd name="T16" fmla="*/ 0 60000 65536"/>
                  <a:gd name="T17" fmla="*/ 0 60000 65536"/>
                  <a:gd name="T18" fmla="*/ 0 w 197"/>
                  <a:gd name="T19" fmla="*/ 0 h 201"/>
                  <a:gd name="T20" fmla="*/ 197 w 197"/>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197" h="201">
                    <a:moveTo>
                      <a:pt x="196" y="43"/>
                    </a:moveTo>
                    <a:lnTo>
                      <a:pt x="130" y="0"/>
                    </a:lnTo>
                    <a:lnTo>
                      <a:pt x="8" y="80"/>
                    </a:lnTo>
                    <a:lnTo>
                      <a:pt x="0" y="115"/>
                    </a:lnTo>
                    <a:lnTo>
                      <a:pt x="26" y="200"/>
                    </a:lnTo>
                    <a:lnTo>
                      <a:pt x="196" y="43"/>
                    </a:lnTo>
                  </a:path>
                </a:pathLst>
              </a:custGeom>
              <a:solidFill>
                <a:srgbClr val="FFFFB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724" name="Group 57"/>
              <p:cNvGrpSpPr>
                <a:grpSpLocks/>
              </p:cNvGrpSpPr>
              <p:nvPr/>
            </p:nvGrpSpPr>
            <p:grpSpPr bwMode="auto">
              <a:xfrm>
                <a:off x="3747" y="1985"/>
                <a:ext cx="786" cy="750"/>
                <a:chOff x="3747" y="1985"/>
                <a:chExt cx="786" cy="750"/>
              </a:xfrm>
            </p:grpSpPr>
            <p:sp>
              <p:nvSpPr>
                <p:cNvPr id="27725" name="Freeform 58"/>
                <p:cNvSpPr>
                  <a:spLocks/>
                </p:cNvSpPr>
                <p:nvPr/>
              </p:nvSpPr>
              <p:spPr bwMode="auto">
                <a:xfrm>
                  <a:off x="3747" y="1985"/>
                  <a:ext cx="786" cy="750"/>
                </a:xfrm>
                <a:custGeom>
                  <a:avLst/>
                  <a:gdLst>
                    <a:gd name="T0" fmla="*/ 170 w 786"/>
                    <a:gd name="T1" fmla="*/ 9 h 750"/>
                    <a:gd name="T2" fmla="*/ 217 w 786"/>
                    <a:gd name="T3" fmla="*/ 0 h 750"/>
                    <a:gd name="T4" fmla="*/ 258 w 786"/>
                    <a:gd name="T5" fmla="*/ 9 h 750"/>
                    <a:gd name="T6" fmla="*/ 290 w 786"/>
                    <a:gd name="T7" fmla="*/ 29 h 750"/>
                    <a:gd name="T8" fmla="*/ 325 w 786"/>
                    <a:gd name="T9" fmla="*/ 76 h 750"/>
                    <a:gd name="T10" fmla="*/ 363 w 786"/>
                    <a:gd name="T11" fmla="*/ 171 h 750"/>
                    <a:gd name="T12" fmla="*/ 430 w 786"/>
                    <a:gd name="T13" fmla="*/ 292 h 750"/>
                    <a:gd name="T14" fmla="*/ 525 w 786"/>
                    <a:gd name="T15" fmla="*/ 441 h 750"/>
                    <a:gd name="T16" fmla="*/ 614 w 786"/>
                    <a:gd name="T17" fmla="*/ 524 h 750"/>
                    <a:gd name="T18" fmla="*/ 712 w 786"/>
                    <a:gd name="T19" fmla="*/ 608 h 750"/>
                    <a:gd name="T20" fmla="*/ 749 w 786"/>
                    <a:gd name="T21" fmla="*/ 648 h 750"/>
                    <a:gd name="T22" fmla="*/ 785 w 786"/>
                    <a:gd name="T23" fmla="*/ 685 h 750"/>
                    <a:gd name="T24" fmla="*/ 717 w 786"/>
                    <a:gd name="T25" fmla="*/ 725 h 750"/>
                    <a:gd name="T26" fmla="*/ 679 w 786"/>
                    <a:gd name="T27" fmla="*/ 744 h 750"/>
                    <a:gd name="T28" fmla="*/ 628 w 786"/>
                    <a:gd name="T29" fmla="*/ 701 h 750"/>
                    <a:gd name="T30" fmla="*/ 623 w 786"/>
                    <a:gd name="T31" fmla="*/ 749 h 750"/>
                    <a:gd name="T32" fmla="*/ 509 w 786"/>
                    <a:gd name="T33" fmla="*/ 744 h 750"/>
                    <a:gd name="T34" fmla="*/ 409 w 786"/>
                    <a:gd name="T35" fmla="*/ 749 h 750"/>
                    <a:gd name="T36" fmla="*/ 268 w 786"/>
                    <a:gd name="T37" fmla="*/ 742 h 750"/>
                    <a:gd name="T38" fmla="*/ 92 w 786"/>
                    <a:gd name="T39" fmla="*/ 716 h 750"/>
                    <a:gd name="T40" fmla="*/ 26 w 786"/>
                    <a:gd name="T41" fmla="*/ 678 h 750"/>
                    <a:gd name="T42" fmla="*/ 19 w 786"/>
                    <a:gd name="T43" fmla="*/ 648 h 750"/>
                    <a:gd name="T44" fmla="*/ 71 w 786"/>
                    <a:gd name="T45" fmla="*/ 581 h 750"/>
                    <a:gd name="T46" fmla="*/ 83 w 786"/>
                    <a:gd name="T47" fmla="*/ 521 h 750"/>
                    <a:gd name="T48" fmla="*/ 62 w 786"/>
                    <a:gd name="T49" fmla="*/ 441 h 750"/>
                    <a:gd name="T50" fmla="*/ 8 w 786"/>
                    <a:gd name="T51" fmla="*/ 334 h 750"/>
                    <a:gd name="T52" fmla="*/ 0 w 786"/>
                    <a:gd name="T53" fmla="*/ 267 h 750"/>
                    <a:gd name="T54" fmla="*/ 5 w 786"/>
                    <a:gd name="T55" fmla="*/ 220 h 750"/>
                    <a:gd name="T56" fmla="*/ 26 w 786"/>
                    <a:gd name="T57" fmla="*/ 176 h 750"/>
                    <a:gd name="T58" fmla="*/ 56 w 786"/>
                    <a:gd name="T59" fmla="*/ 123 h 750"/>
                    <a:gd name="T60" fmla="*/ 97 w 786"/>
                    <a:gd name="T61" fmla="*/ 69 h 750"/>
                    <a:gd name="T62" fmla="*/ 129 w 786"/>
                    <a:gd name="T63" fmla="*/ 36 h 750"/>
                    <a:gd name="T64" fmla="*/ 170 w 786"/>
                    <a:gd name="T65" fmla="*/ 9 h 7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6"/>
                    <a:gd name="T100" fmla="*/ 0 h 750"/>
                    <a:gd name="T101" fmla="*/ 786 w 786"/>
                    <a:gd name="T102" fmla="*/ 750 h 7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6" h="750">
                      <a:moveTo>
                        <a:pt x="170" y="9"/>
                      </a:moveTo>
                      <a:lnTo>
                        <a:pt x="217" y="0"/>
                      </a:lnTo>
                      <a:lnTo>
                        <a:pt x="258" y="9"/>
                      </a:lnTo>
                      <a:lnTo>
                        <a:pt x="290" y="29"/>
                      </a:lnTo>
                      <a:lnTo>
                        <a:pt x="325" y="76"/>
                      </a:lnTo>
                      <a:lnTo>
                        <a:pt x="363" y="171"/>
                      </a:lnTo>
                      <a:lnTo>
                        <a:pt x="430" y="292"/>
                      </a:lnTo>
                      <a:lnTo>
                        <a:pt x="525" y="441"/>
                      </a:lnTo>
                      <a:lnTo>
                        <a:pt x="614" y="524"/>
                      </a:lnTo>
                      <a:lnTo>
                        <a:pt x="712" y="608"/>
                      </a:lnTo>
                      <a:lnTo>
                        <a:pt x="749" y="648"/>
                      </a:lnTo>
                      <a:lnTo>
                        <a:pt x="785" y="685"/>
                      </a:lnTo>
                      <a:lnTo>
                        <a:pt x="717" y="725"/>
                      </a:lnTo>
                      <a:lnTo>
                        <a:pt x="679" y="744"/>
                      </a:lnTo>
                      <a:lnTo>
                        <a:pt x="628" y="701"/>
                      </a:lnTo>
                      <a:lnTo>
                        <a:pt x="623" y="749"/>
                      </a:lnTo>
                      <a:lnTo>
                        <a:pt x="509" y="744"/>
                      </a:lnTo>
                      <a:lnTo>
                        <a:pt x="409" y="749"/>
                      </a:lnTo>
                      <a:lnTo>
                        <a:pt x="268" y="742"/>
                      </a:lnTo>
                      <a:lnTo>
                        <a:pt x="92" y="716"/>
                      </a:lnTo>
                      <a:lnTo>
                        <a:pt x="26" y="678"/>
                      </a:lnTo>
                      <a:lnTo>
                        <a:pt x="19" y="648"/>
                      </a:lnTo>
                      <a:lnTo>
                        <a:pt x="71" y="581"/>
                      </a:lnTo>
                      <a:lnTo>
                        <a:pt x="83" y="521"/>
                      </a:lnTo>
                      <a:lnTo>
                        <a:pt x="62" y="441"/>
                      </a:lnTo>
                      <a:lnTo>
                        <a:pt x="8" y="334"/>
                      </a:lnTo>
                      <a:lnTo>
                        <a:pt x="0" y="267"/>
                      </a:lnTo>
                      <a:lnTo>
                        <a:pt x="5" y="220"/>
                      </a:lnTo>
                      <a:lnTo>
                        <a:pt x="26" y="176"/>
                      </a:lnTo>
                      <a:lnTo>
                        <a:pt x="56" y="123"/>
                      </a:lnTo>
                      <a:lnTo>
                        <a:pt x="97" y="69"/>
                      </a:lnTo>
                      <a:lnTo>
                        <a:pt x="129" y="36"/>
                      </a:lnTo>
                      <a:lnTo>
                        <a:pt x="170" y="9"/>
                      </a:lnTo>
                    </a:path>
                  </a:pathLst>
                </a:custGeom>
                <a:solidFill>
                  <a:srgbClr val="3F5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26" name="Freeform 59"/>
                <p:cNvSpPr>
                  <a:spLocks/>
                </p:cNvSpPr>
                <p:nvPr/>
              </p:nvSpPr>
              <p:spPr bwMode="auto">
                <a:xfrm>
                  <a:off x="3815" y="1989"/>
                  <a:ext cx="157" cy="386"/>
                </a:xfrm>
                <a:custGeom>
                  <a:avLst/>
                  <a:gdLst>
                    <a:gd name="T0" fmla="*/ 156 w 157"/>
                    <a:gd name="T1" fmla="*/ 0 h 386"/>
                    <a:gd name="T2" fmla="*/ 143 w 157"/>
                    <a:gd name="T3" fmla="*/ 52 h 386"/>
                    <a:gd name="T4" fmla="*/ 106 w 157"/>
                    <a:gd name="T5" fmla="*/ 132 h 386"/>
                    <a:gd name="T6" fmla="*/ 51 w 157"/>
                    <a:gd name="T7" fmla="*/ 92 h 386"/>
                    <a:gd name="T8" fmla="*/ 78 w 157"/>
                    <a:gd name="T9" fmla="*/ 151 h 386"/>
                    <a:gd name="T10" fmla="*/ 0 w 157"/>
                    <a:gd name="T11" fmla="*/ 385 h 386"/>
                    <a:gd name="T12" fmla="*/ 0 60000 65536"/>
                    <a:gd name="T13" fmla="*/ 0 60000 65536"/>
                    <a:gd name="T14" fmla="*/ 0 60000 65536"/>
                    <a:gd name="T15" fmla="*/ 0 60000 65536"/>
                    <a:gd name="T16" fmla="*/ 0 60000 65536"/>
                    <a:gd name="T17" fmla="*/ 0 60000 65536"/>
                    <a:gd name="T18" fmla="*/ 0 w 157"/>
                    <a:gd name="T19" fmla="*/ 0 h 386"/>
                    <a:gd name="T20" fmla="*/ 157 w 157"/>
                    <a:gd name="T21" fmla="*/ 386 h 386"/>
                  </a:gdLst>
                  <a:ahLst/>
                  <a:cxnLst>
                    <a:cxn ang="T12">
                      <a:pos x="T0" y="T1"/>
                    </a:cxn>
                    <a:cxn ang="T13">
                      <a:pos x="T2" y="T3"/>
                    </a:cxn>
                    <a:cxn ang="T14">
                      <a:pos x="T4" y="T5"/>
                    </a:cxn>
                    <a:cxn ang="T15">
                      <a:pos x="T6" y="T7"/>
                    </a:cxn>
                    <a:cxn ang="T16">
                      <a:pos x="T8" y="T9"/>
                    </a:cxn>
                    <a:cxn ang="T17">
                      <a:pos x="T10" y="T11"/>
                    </a:cxn>
                  </a:cxnLst>
                  <a:rect l="T18" t="T19" r="T20" b="T21"/>
                  <a:pathLst>
                    <a:path w="157" h="386">
                      <a:moveTo>
                        <a:pt x="156" y="0"/>
                      </a:moveTo>
                      <a:lnTo>
                        <a:pt x="143" y="52"/>
                      </a:lnTo>
                      <a:lnTo>
                        <a:pt x="106" y="132"/>
                      </a:lnTo>
                      <a:lnTo>
                        <a:pt x="51" y="92"/>
                      </a:lnTo>
                      <a:lnTo>
                        <a:pt x="78" y="151"/>
                      </a:lnTo>
                      <a:lnTo>
                        <a:pt x="0" y="385"/>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grpSp>
      <p:sp>
        <p:nvSpPr>
          <p:cNvPr id="27670" name="Freeform 60"/>
          <p:cNvSpPr>
            <a:spLocks/>
          </p:cNvSpPr>
          <p:nvPr/>
        </p:nvSpPr>
        <p:spPr bwMode="auto">
          <a:xfrm>
            <a:off x="5210175" y="3643313"/>
            <a:ext cx="211138" cy="168275"/>
          </a:xfrm>
          <a:custGeom>
            <a:avLst/>
            <a:gdLst>
              <a:gd name="T0" fmla="*/ 0 w 133"/>
              <a:gd name="T1" fmla="*/ 0 h 106"/>
              <a:gd name="T2" fmla="*/ 58 w 133"/>
              <a:gd name="T3" fmla="*/ 105 h 106"/>
              <a:gd name="T4" fmla="*/ 132 w 133"/>
              <a:gd name="T5" fmla="*/ 102 h 106"/>
              <a:gd name="T6" fmla="*/ 90 w 133"/>
              <a:gd name="T7" fmla="*/ 0 h 106"/>
              <a:gd name="T8" fmla="*/ 0 w 133"/>
              <a:gd name="T9" fmla="*/ 0 h 106"/>
              <a:gd name="T10" fmla="*/ 0 60000 65536"/>
              <a:gd name="T11" fmla="*/ 0 60000 65536"/>
              <a:gd name="T12" fmla="*/ 0 60000 65536"/>
              <a:gd name="T13" fmla="*/ 0 60000 65536"/>
              <a:gd name="T14" fmla="*/ 0 60000 65536"/>
              <a:gd name="T15" fmla="*/ 0 w 133"/>
              <a:gd name="T16" fmla="*/ 0 h 106"/>
              <a:gd name="T17" fmla="*/ 133 w 133"/>
              <a:gd name="T18" fmla="*/ 106 h 106"/>
            </a:gdLst>
            <a:ahLst/>
            <a:cxnLst>
              <a:cxn ang="T10">
                <a:pos x="T0" y="T1"/>
              </a:cxn>
              <a:cxn ang="T11">
                <a:pos x="T2" y="T3"/>
              </a:cxn>
              <a:cxn ang="T12">
                <a:pos x="T4" y="T5"/>
              </a:cxn>
              <a:cxn ang="T13">
                <a:pos x="T6" y="T7"/>
              </a:cxn>
              <a:cxn ang="T14">
                <a:pos x="T8" y="T9"/>
              </a:cxn>
            </a:cxnLst>
            <a:rect l="T15" t="T16" r="T17" b="T18"/>
            <a:pathLst>
              <a:path w="133" h="106">
                <a:moveTo>
                  <a:pt x="0" y="0"/>
                </a:moveTo>
                <a:lnTo>
                  <a:pt x="58" y="105"/>
                </a:lnTo>
                <a:lnTo>
                  <a:pt x="132" y="102"/>
                </a:lnTo>
                <a:lnTo>
                  <a:pt x="90" y="0"/>
                </a:lnTo>
                <a:lnTo>
                  <a:pt x="0" y="0"/>
                </a:lnTo>
              </a:path>
            </a:pathLst>
          </a:custGeom>
          <a:solidFill>
            <a:srgbClr val="FFFF9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71" name="Freeform 61"/>
          <p:cNvSpPr>
            <a:spLocks/>
          </p:cNvSpPr>
          <p:nvPr/>
        </p:nvSpPr>
        <p:spPr bwMode="auto">
          <a:xfrm>
            <a:off x="5280025" y="3222625"/>
            <a:ext cx="1133475" cy="638175"/>
          </a:xfrm>
          <a:custGeom>
            <a:avLst/>
            <a:gdLst>
              <a:gd name="T0" fmla="*/ 5 w 714"/>
              <a:gd name="T1" fmla="*/ 263 h 402"/>
              <a:gd name="T2" fmla="*/ 14 w 714"/>
              <a:gd name="T3" fmla="*/ 300 h 402"/>
              <a:gd name="T4" fmla="*/ 32 w 714"/>
              <a:gd name="T5" fmla="*/ 341 h 402"/>
              <a:gd name="T6" fmla="*/ 44 w 714"/>
              <a:gd name="T7" fmla="*/ 373 h 402"/>
              <a:gd name="T8" fmla="*/ 163 w 714"/>
              <a:gd name="T9" fmla="*/ 376 h 402"/>
              <a:gd name="T10" fmla="*/ 259 w 714"/>
              <a:gd name="T11" fmla="*/ 381 h 402"/>
              <a:gd name="T12" fmla="*/ 360 w 714"/>
              <a:gd name="T13" fmla="*/ 394 h 402"/>
              <a:gd name="T14" fmla="*/ 416 w 714"/>
              <a:gd name="T15" fmla="*/ 401 h 402"/>
              <a:gd name="T16" fmla="*/ 499 w 714"/>
              <a:gd name="T17" fmla="*/ 347 h 402"/>
              <a:gd name="T18" fmla="*/ 604 w 714"/>
              <a:gd name="T19" fmla="*/ 241 h 402"/>
              <a:gd name="T20" fmla="*/ 670 w 714"/>
              <a:gd name="T21" fmla="*/ 160 h 402"/>
              <a:gd name="T22" fmla="*/ 704 w 714"/>
              <a:gd name="T23" fmla="*/ 101 h 402"/>
              <a:gd name="T24" fmla="*/ 713 w 714"/>
              <a:gd name="T25" fmla="*/ 46 h 402"/>
              <a:gd name="T26" fmla="*/ 689 w 714"/>
              <a:gd name="T27" fmla="*/ 17 h 402"/>
              <a:gd name="T28" fmla="*/ 640 w 714"/>
              <a:gd name="T29" fmla="*/ 0 h 402"/>
              <a:gd name="T30" fmla="*/ 584 w 714"/>
              <a:gd name="T31" fmla="*/ 10 h 402"/>
              <a:gd name="T32" fmla="*/ 531 w 714"/>
              <a:gd name="T33" fmla="*/ 46 h 402"/>
              <a:gd name="T34" fmla="*/ 480 w 714"/>
              <a:gd name="T35" fmla="*/ 97 h 402"/>
              <a:gd name="T36" fmla="*/ 430 w 714"/>
              <a:gd name="T37" fmla="*/ 141 h 402"/>
              <a:gd name="T38" fmla="*/ 384 w 714"/>
              <a:gd name="T39" fmla="*/ 190 h 402"/>
              <a:gd name="T40" fmla="*/ 364 w 714"/>
              <a:gd name="T41" fmla="*/ 220 h 402"/>
              <a:gd name="T42" fmla="*/ 369 w 714"/>
              <a:gd name="T43" fmla="*/ 237 h 402"/>
              <a:gd name="T44" fmla="*/ 357 w 714"/>
              <a:gd name="T45" fmla="*/ 247 h 402"/>
              <a:gd name="T46" fmla="*/ 344 w 714"/>
              <a:gd name="T47" fmla="*/ 254 h 402"/>
              <a:gd name="T48" fmla="*/ 298 w 714"/>
              <a:gd name="T49" fmla="*/ 256 h 402"/>
              <a:gd name="T50" fmla="*/ 149 w 714"/>
              <a:gd name="T51" fmla="*/ 243 h 402"/>
              <a:gd name="T52" fmla="*/ 0 w 714"/>
              <a:gd name="T53" fmla="*/ 233 h 402"/>
              <a:gd name="T54" fmla="*/ 5 w 714"/>
              <a:gd name="T55" fmla="*/ 263 h 40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14"/>
              <a:gd name="T85" fmla="*/ 0 h 402"/>
              <a:gd name="T86" fmla="*/ 714 w 714"/>
              <a:gd name="T87" fmla="*/ 402 h 40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14" h="402">
                <a:moveTo>
                  <a:pt x="5" y="263"/>
                </a:moveTo>
                <a:lnTo>
                  <a:pt x="14" y="300"/>
                </a:lnTo>
                <a:lnTo>
                  <a:pt x="32" y="341"/>
                </a:lnTo>
                <a:lnTo>
                  <a:pt x="44" y="373"/>
                </a:lnTo>
                <a:lnTo>
                  <a:pt x="163" y="376"/>
                </a:lnTo>
                <a:lnTo>
                  <a:pt x="259" y="381"/>
                </a:lnTo>
                <a:lnTo>
                  <a:pt x="360" y="394"/>
                </a:lnTo>
                <a:lnTo>
                  <a:pt x="416" y="401"/>
                </a:lnTo>
                <a:lnTo>
                  <a:pt x="499" y="347"/>
                </a:lnTo>
                <a:lnTo>
                  <a:pt x="604" y="241"/>
                </a:lnTo>
                <a:lnTo>
                  <a:pt x="670" y="160"/>
                </a:lnTo>
                <a:lnTo>
                  <a:pt x="704" y="101"/>
                </a:lnTo>
                <a:lnTo>
                  <a:pt x="713" y="46"/>
                </a:lnTo>
                <a:lnTo>
                  <a:pt x="689" y="17"/>
                </a:lnTo>
                <a:lnTo>
                  <a:pt x="640" y="0"/>
                </a:lnTo>
                <a:lnTo>
                  <a:pt x="584" y="10"/>
                </a:lnTo>
                <a:lnTo>
                  <a:pt x="531" y="46"/>
                </a:lnTo>
                <a:lnTo>
                  <a:pt x="480" y="97"/>
                </a:lnTo>
                <a:lnTo>
                  <a:pt x="430" y="141"/>
                </a:lnTo>
                <a:lnTo>
                  <a:pt x="384" y="190"/>
                </a:lnTo>
                <a:lnTo>
                  <a:pt x="364" y="220"/>
                </a:lnTo>
                <a:lnTo>
                  <a:pt x="369" y="237"/>
                </a:lnTo>
                <a:lnTo>
                  <a:pt x="357" y="247"/>
                </a:lnTo>
                <a:lnTo>
                  <a:pt x="344" y="254"/>
                </a:lnTo>
                <a:lnTo>
                  <a:pt x="298" y="256"/>
                </a:lnTo>
                <a:lnTo>
                  <a:pt x="149" y="243"/>
                </a:lnTo>
                <a:lnTo>
                  <a:pt x="0" y="233"/>
                </a:lnTo>
                <a:lnTo>
                  <a:pt x="5" y="263"/>
                </a:lnTo>
              </a:path>
            </a:pathLst>
          </a:custGeom>
          <a:solidFill>
            <a:srgbClr val="3F5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672" name="Group 62"/>
          <p:cNvGrpSpPr>
            <a:grpSpLocks/>
          </p:cNvGrpSpPr>
          <p:nvPr/>
        </p:nvGrpSpPr>
        <p:grpSpPr bwMode="auto">
          <a:xfrm>
            <a:off x="5126038" y="2746375"/>
            <a:ext cx="522287" cy="425450"/>
            <a:chOff x="3229" y="1838"/>
            <a:chExt cx="329" cy="268"/>
          </a:xfrm>
        </p:grpSpPr>
        <p:sp>
          <p:nvSpPr>
            <p:cNvPr id="27717" name="Freeform 63"/>
            <p:cNvSpPr>
              <a:spLocks/>
            </p:cNvSpPr>
            <p:nvPr/>
          </p:nvSpPr>
          <p:spPr bwMode="auto">
            <a:xfrm>
              <a:off x="3229" y="1838"/>
              <a:ext cx="329" cy="268"/>
            </a:xfrm>
            <a:custGeom>
              <a:avLst/>
              <a:gdLst>
                <a:gd name="T0" fmla="*/ 148 w 329"/>
                <a:gd name="T1" fmla="*/ 252 h 268"/>
                <a:gd name="T2" fmla="*/ 141 w 329"/>
                <a:gd name="T3" fmla="*/ 239 h 268"/>
                <a:gd name="T4" fmla="*/ 113 w 329"/>
                <a:gd name="T5" fmla="*/ 231 h 268"/>
                <a:gd name="T6" fmla="*/ 81 w 329"/>
                <a:gd name="T7" fmla="*/ 220 h 268"/>
                <a:gd name="T8" fmla="*/ 37 w 329"/>
                <a:gd name="T9" fmla="*/ 153 h 268"/>
                <a:gd name="T10" fmla="*/ 0 w 329"/>
                <a:gd name="T11" fmla="*/ 90 h 268"/>
                <a:gd name="T12" fmla="*/ 0 w 329"/>
                <a:gd name="T13" fmla="*/ 59 h 268"/>
                <a:gd name="T14" fmla="*/ 63 w 329"/>
                <a:gd name="T15" fmla="*/ 8 h 268"/>
                <a:gd name="T16" fmla="*/ 113 w 329"/>
                <a:gd name="T17" fmla="*/ 6 h 268"/>
                <a:gd name="T18" fmla="*/ 125 w 329"/>
                <a:gd name="T19" fmla="*/ 13 h 268"/>
                <a:gd name="T20" fmla="*/ 170 w 329"/>
                <a:gd name="T21" fmla="*/ 0 h 268"/>
                <a:gd name="T22" fmla="*/ 187 w 329"/>
                <a:gd name="T23" fmla="*/ 1 h 268"/>
                <a:gd name="T24" fmla="*/ 202 w 329"/>
                <a:gd name="T25" fmla="*/ 9 h 268"/>
                <a:gd name="T26" fmla="*/ 205 w 329"/>
                <a:gd name="T27" fmla="*/ 21 h 268"/>
                <a:gd name="T28" fmla="*/ 196 w 329"/>
                <a:gd name="T29" fmla="*/ 33 h 268"/>
                <a:gd name="T30" fmla="*/ 118 w 329"/>
                <a:gd name="T31" fmla="*/ 63 h 268"/>
                <a:gd name="T32" fmla="*/ 101 w 329"/>
                <a:gd name="T33" fmla="*/ 107 h 268"/>
                <a:gd name="T34" fmla="*/ 129 w 329"/>
                <a:gd name="T35" fmla="*/ 74 h 268"/>
                <a:gd name="T36" fmla="*/ 203 w 329"/>
                <a:gd name="T37" fmla="*/ 56 h 268"/>
                <a:gd name="T38" fmla="*/ 214 w 329"/>
                <a:gd name="T39" fmla="*/ 56 h 268"/>
                <a:gd name="T40" fmla="*/ 225 w 329"/>
                <a:gd name="T41" fmla="*/ 65 h 268"/>
                <a:gd name="T42" fmla="*/ 232 w 329"/>
                <a:gd name="T43" fmla="*/ 82 h 268"/>
                <a:gd name="T44" fmla="*/ 223 w 329"/>
                <a:gd name="T45" fmla="*/ 93 h 268"/>
                <a:gd name="T46" fmla="*/ 163 w 329"/>
                <a:gd name="T47" fmla="*/ 112 h 268"/>
                <a:gd name="T48" fmla="*/ 161 w 329"/>
                <a:gd name="T49" fmla="*/ 130 h 268"/>
                <a:gd name="T50" fmla="*/ 200 w 329"/>
                <a:gd name="T51" fmla="*/ 168 h 268"/>
                <a:gd name="T52" fmla="*/ 218 w 329"/>
                <a:gd name="T53" fmla="*/ 166 h 268"/>
                <a:gd name="T54" fmla="*/ 235 w 329"/>
                <a:gd name="T55" fmla="*/ 163 h 268"/>
                <a:gd name="T56" fmla="*/ 258 w 329"/>
                <a:gd name="T57" fmla="*/ 153 h 268"/>
                <a:gd name="T58" fmla="*/ 269 w 329"/>
                <a:gd name="T59" fmla="*/ 140 h 268"/>
                <a:gd name="T60" fmla="*/ 288 w 329"/>
                <a:gd name="T61" fmla="*/ 132 h 268"/>
                <a:gd name="T62" fmla="*/ 306 w 329"/>
                <a:gd name="T63" fmla="*/ 134 h 268"/>
                <a:gd name="T64" fmla="*/ 320 w 329"/>
                <a:gd name="T65" fmla="*/ 139 h 268"/>
                <a:gd name="T66" fmla="*/ 326 w 329"/>
                <a:gd name="T67" fmla="*/ 153 h 268"/>
                <a:gd name="T68" fmla="*/ 328 w 329"/>
                <a:gd name="T69" fmla="*/ 163 h 268"/>
                <a:gd name="T70" fmla="*/ 320 w 329"/>
                <a:gd name="T71" fmla="*/ 173 h 268"/>
                <a:gd name="T72" fmla="*/ 292 w 329"/>
                <a:gd name="T73" fmla="*/ 182 h 268"/>
                <a:gd name="T74" fmla="*/ 258 w 329"/>
                <a:gd name="T75" fmla="*/ 191 h 268"/>
                <a:gd name="T76" fmla="*/ 244 w 329"/>
                <a:gd name="T77" fmla="*/ 200 h 268"/>
                <a:gd name="T78" fmla="*/ 267 w 329"/>
                <a:gd name="T79" fmla="*/ 237 h 268"/>
                <a:gd name="T80" fmla="*/ 161 w 329"/>
                <a:gd name="T81" fmla="*/ 267 h 268"/>
                <a:gd name="T82" fmla="*/ 148 w 329"/>
                <a:gd name="T83" fmla="*/ 252 h 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268"/>
                <a:gd name="T128" fmla="*/ 329 w 329"/>
                <a:gd name="T129" fmla="*/ 268 h 2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268">
                  <a:moveTo>
                    <a:pt x="148" y="252"/>
                  </a:moveTo>
                  <a:lnTo>
                    <a:pt x="141" y="239"/>
                  </a:lnTo>
                  <a:lnTo>
                    <a:pt x="113" y="231"/>
                  </a:lnTo>
                  <a:lnTo>
                    <a:pt x="81" y="220"/>
                  </a:lnTo>
                  <a:lnTo>
                    <a:pt x="37" y="153"/>
                  </a:lnTo>
                  <a:lnTo>
                    <a:pt x="0" y="90"/>
                  </a:lnTo>
                  <a:lnTo>
                    <a:pt x="0" y="59"/>
                  </a:lnTo>
                  <a:lnTo>
                    <a:pt x="63" y="8"/>
                  </a:lnTo>
                  <a:lnTo>
                    <a:pt x="113" y="6"/>
                  </a:lnTo>
                  <a:lnTo>
                    <a:pt x="125" y="13"/>
                  </a:lnTo>
                  <a:lnTo>
                    <a:pt x="170" y="0"/>
                  </a:lnTo>
                  <a:lnTo>
                    <a:pt x="187" y="1"/>
                  </a:lnTo>
                  <a:lnTo>
                    <a:pt x="202" y="9"/>
                  </a:lnTo>
                  <a:lnTo>
                    <a:pt x="205" y="21"/>
                  </a:lnTo>
                  <a:lnTo>
                    <a:pt x="196" y="33"/>
                  </a:lnTo>
                  <a:lnTo>
                    <a:pt x="118" y="63"/>
                  </a:lnTo>
                  <a:lnTo>
                    <a:pt x="101" y="107"/>
                  </a:lnTo>
                  <a:lnTo>
                    <a:pt x="129" y="74"/>
                  </a:lnTo>
                  <a:lnTo>
                    <a:pt x="203" y="56"/>
                  </a:lnTo>
                  <a:lnTo>
                    <a:pt x="214" y="56"/>
                  </a:lnTo>
                  <a:lnTo>
                    <a:pt x="225" y="65"/>
                  </a:lnTo>
                  <a:lnTo>
                    <a:pt x="232" y="82"/>
                  </a:lnTo>
                  <a:lnTo>
                    <a:pt x="223" y="93"/>
                  </a:lnTo>
                  <a:lnTo>
                    <a:pt x="163" y="112"/>
                  </a:lnTo>
                  <a:lnTo>
                    <a:pt x="161" y="130"/>
                  </a:lnTo>
                  <a:lnTo>
                    <a:pt x="200" y="168"/>
                  </a:lnTo>
                  <a:lnTo>
                    <a:pt x="218" y="166"/>
                  </a:lnTo>
                  <a:lnTo>
                    <a:pt x="235" y="163"/>
                  </a:lnTo>
                  <a:lnTo>
                    <a:pt x="258" y="153"/>
                  </a:lnTo>
                  <a:lnTo>
                    <a:pt x="269" y="140"/>
                  </a:lnTo>
                  <a:lnTo>
                    <a:pt x="288" y="132"/>
                  </a:lnTo>
                  <a:lnTo>
                    <a:pt x="306" y="134"/>
                  </a:lnTo>
                  <a:lnTo>
                    <a:pt x="320" y="139"/>
                  </a:lnTo>
                  <a:lnTo>
                    <a:pt x="326" y="153"/>
                  </a:lnTo>
                  <a:lnTo>
                    <a:pt x="328" y="163"/>
                  </a:lnTo>
                  <a:lnTo>
                    <a:pt x="320" y="173"/>
                  </a:lnTo>
                  <a:lnTo>
                    <a:pt x="292" y="182"/>
                  </a:lnTo>
                  <a:lnTo>
                    <a:pt x="258" y="191"/>
                  </a:lnTo>
                  <a:lnTo>
                    <a:pt x="244" y="200"/>
                  </a:lnTo>
                  <a:lnTo>
                    <a:pt x="267" y="237"/>
                  </a:lnTo>
                  <a:lnTo>
                    <a:pt x="161" y="267"/>
                  </a:lnTo>
                  <a:lnTo>
                    <a:pt x="148" y="252"/>
                  </a:lnTo>
                </a:path>
              </a:pathLst>
            </a:custGeom>
            <a:solidFill>
              <a:srgbClr val="FFBFB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18" name="Freeform 64"/>
            <p:cNvSpPr>
              <a:spLocks/>
            </p:cNvSpPr>
            <p:nvPr/>
          </p:nvSpPr>
          <p:spPr bwMode="auto">
            <a:xfrm>
              <a:off x="3512" y="1988"/>
              <a:ext cx="28" cy="24"/>
            </a:xfrm>
            <a:custGeom>
              <a:avLst/>
              <a:gdLst>
                <a:gd name="T0" fmla="*/ 0 w 28"/>
                <a:gd name="T1" fmla="*/ 0 h 24"/>
                <a:gd name="T2" fmla="*/ 3 w 28"/>
                <a:gd name="T3" fmla="*/ 12 h 24"/>
                <a:gd name="T4" fmla="*/ 13 w 28"/>
                <a:gd name="T5" fmla="*/ 17 h 24"/>
                <a:gd name="T6" fmla="*/ 27 w 28"/>
                <a:gd name="T7" fmla="*/ 23 h 24"/>
                <a:gd name="T8" fmla="*/ 0 60000 65536"/>
                <a:gd name="T9" fmla="*/ 0 60000 65536"/>
                <a:gd name="T10" fmla="*/ 0 60000 65536"/>
                <a:gd name="T11" fmla="*/ 0 60000 65536"/>
                <a:gd name="T12" fmla="*/ 0 w 28"/>
                <a:gd name="T13" fmla="*/ 0 h 24"/>
                <a:gd name="T14" fmla="*/ 28 w 28"/>
                <a:gd name="T15" fmla="*/ 24 h 24"/>
              </a:gdLst>
              <a:ahLst/>
              <a:cxnLst>
                <a:cxn ang="T8">
                  <a:pos x="T0" y="T1"/>
                </a:cxn>
                <a:cxn ang="T9">
                  <a:pos x="T2" y="T3"/>
                </a:cxn>
                <a:cxn ang="T10">
                  <a:pos x="T4" y="T5"/>
                </a:cxn>
                <a:cxn ang="T11">
                  <a:pos x="T6" y="T7"/>
                </a:cxn>
              </a:cxnLst>
              <a:rect l="T12" t="T13" r="T14" b="T15"/>
              <a:pathLst>
                <a:path w="28" h="24">
                  <a:moveTo>
                    <a:pt x="0" y="0"/>
                  </a:moveTo>
                  <a:lnTo>
                    <a:pt x="3" y="12"/>
                  </a:lnTo>
                  <a:lnTo>
                    <a:pt x="13" y="17"/>
                  </a:lnTo>
                  <a:lnTo>
                    <a:pt x="27" y="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19" name="Freeform 65"/>
            <p:cNvSpPr>
              <a:spLocks/>
            </p:cNvSpPr>
            <p:nvPr/>
          </p:nvSpPr>
          <p:spPr bwMode="auto">
            <a:xfrm>
              <a:off x="3280" y="1854"/>
              <a:ext cx="73" cy="69"/>
            </a:xfrm>
            <a:custGeom>
              <a:avLst/>
              <a:gdLst>
                <a:gd name="T0" fmla="*/ 72 w 73"/>
                <a:gd name="T1" fmla="*/ 0 h 69"/>
                <a:gd name="T2" fmla="*/ 29 w 73"/>
                <a:gd name="T3" fmla="*/ 13 h 69"/>
                <a:gd name="T4" fmla="*/ 15 w 73"/>
                <a:gd name="T5" fmla="*/ 25 h 69"/>
                <a:gd name="T6" fmla="*/ 8 w 73"/>
                <a:gd name="T7" fmla="*/ 43 h 69"/>
                <a:gd name="T8" fmla="*/ 0 w 73"/>
                <a:gd name="T9" fmla="*/ 63 h 69"/>
                <a:gd name="T10" fmla="*/ 0 w 73"/>
                <a:gd name="T11" fmla="*/ 68 h 69"/>
                <a:gd name="T12" fmla="*/ 0 60000 65536"/>
                <a:gd name="T13" fmla="*/ 0 60000 65536"/>
                <a:gd name="T14" fmla="*/ 0 60000 65536"/>
                <a:gd name="T15" fmla="*/ 0 60000 65536"/>
                <a:gd name="T16" fmla="*/ 0 60000 65536"/>
                <a:gd name="T17" fmla="*/ 0 60000 65536"/>
                <a:gd name="T18" fmla="*/ 0 w 73"/>
                <a:gd name="T19" fmla="*/ 0 h 69"/>
                <a:gd name="T20" fmla="*/ 73 w 73"/>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73" h="69">
                  <a:moveTo>
                    <a:pt x="72" y="0"/>
                  </a:moveTo>
                  <a:lnTo>
                    <a:pt x="29" y="13"/>
                  </a:lnTo>
                  <a:lnTo>
                    <a:pt x="15" y="25"/>
                  </a:lnTo>
                  <a:lnTo>
                    <a:pt x="8" y="43"/>
                  </a:lnTo>
                  <a:lnTo>
                    <a:pt x="0" y="63"/>
                  </a:lnTo>
                  <a:lnTo>
                    <a:pt x="0" y="68"/>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673" name="Freeform 66"/>
          <p:cNvSpPr>
            <a:spLocks/>
          </p:cNvSpPr>
          <p:nvPr/>
        </p:nvSpPr>
        <p:spPr bwMode="auto">
          <a:xfrm>
            <a:off x="5337175" y="3070225"/>
            <a:ext cx="307975" cy="160338"/>
          </a:xfrm>
          <a:custGeom>
            <a:avLst/>
            <a:gdLst>
              <a:gd name="T0" fmla="*/ 28 w 194"/>
              <a:gd name="T1" fmla="*/ 100 h 101"/>
              <a:gd name="T2" fmla="*/ 0 w 194"/>
              <a:gd name="T3" fmla="*/ 50 h 101"/>
              <a:gd name="T4" fmla="*/ 162 w 194"/>
              <a:gd name="T5" fmla="*/ 0 h 101"/>
              <a:gd name="T6" fmla="*/ 193 w 194"/>
              <a:gd name="T7" fmla="*/ 43 h 101"/>
              <a:gd name="T8" fmla="*/ 28 w 194"/>
              <a:gd name="T9" fmla="*/ 100 h 101"/>
              <a:gd name="T10" fmla="*/ 0 60000 65536"/>
              <a:gd name="T11" fmla="*/ 0 60000 65536"/>
              <a:gd name="T12" fmla="*/ 0 60000 65536"/>
              <a:gd name="T13" fmla="*/ 0 60000 65536"/>
              <a:gd name="T14" fmla="*/ 0 60000 65536"/>
              <a:gd name="T15" fmla="*/ 0 w 194"/>
              <a:gd name="T16" fmla="*/ 0 h 101"/>
              <a:gd name="T17" fmla="*/ 194 w 194"/>
              <a:gd name="T18" fmla="*/ 101 h 101"/>
            </a:gdLst>
            <a:ahLst/>
            <a:cxnLst>
              <a:cxn ang="T10">
                <a:pos x="T0" y="T1"/>
              </a:cxn>
              <a:cxn ang="T11">
                <a:pos x="T2" y="T3"/>
              </a:cxn>
              <a:cxn ang="T12">
                <a:pos x="T4" y="T5"/>
              </a:cxn>
              <a:cxn ang="T13">
                <a:pos x="T6" y="T7"/>
              </a:cxn>
              <a:cxn ang="T14">
                <a:pos x="T8" y="T9"/>
              </a:cxn>
            </a:cxnLst>
            <a:rect l="T15" t="T16" r="T17" b="T18"/>
            <a:pathLst>
              <a:path w="194" h="101">
                <a:moveTo>
                  <a:pt x="28" y="100"/>
                </a:moveTo>
                <a:lnTo>
                  <a:pt x="0" y="50"/>
                </a:lnTo>
                <a:lnTo>
                  <a:pt x="162" y="0"/>
                </a:lnTo>
                <a:lnTo>
                  <a:pt x="193" y="43"/>
                </a:lnTo>
                <a:lnTo>
                  <a:pt x="28" y="100"/>
                </a:lnTo>
              </a:path>
            </a:pathLst>
          </a:custGeom>
          <a:solidFill>
            <a:srgbClr val="FFFFB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674" name="Group 67"/>
          <p:cNvGrpSpPr>
            <a:grpSpLocks/>
          </p:cNvGrpSpPr>
          <p:nvPr/>
        </p:nvGrpSpPr>
        <p:grpSpPr bwMode="auto">
          <a:xfrm>
            <a:off x="1746250" y="1879600"/>
            <a:ext cx="2163763" cy="2290763"/>
            <a:chOff x="1100" y="1292"/>
            <a:chExt cx="1363" cy="1443"/>
          </a:xfrm>
        </p:grpSpPr>
        <p:grpSp>
          <p:nvGrpSpPr>
            <p:cNvPr id="27697" name="Group 68"/>
            <p:cNvGrpSpPr>
              <a:grpSpLocks/>
            </p:cNvGrpSpPr>
            <p:nvPr/>
          </p:nvGrpSpPr>
          <p:grpSpPr bwMode="auto">
            <a:xfrm>
              <a:off x="1698" y="1384"/>
              <a:ext cx="765" cy="718"/>
              <a:chOff x="1698" y="1384"/>
              <a:chExt cx="765" cy="718"/>
            </a:xfrm>
          </p:grpSpPr>
          <p:sp>
            <p:nvSpPr>
              <p:cNvPr id="27703" name="Freeform 69"/>
              <p:cNvSpPr>
                <a:spLocks/>
              </p:cNvSpPr>
              <p:nvPr/>
            </p:nvSpPr>
            <p:spPr bwMode="auto">
              <a:xfrm>
                <a:off x="1770" y="1905"/>
                <a:ext cx="167" cy="197"/>
              </a:xfrm>
              <a:custGeom>
                <a:avLst/>
                <a:gdLst>
                  <a:gd name="T0" fmla="*/ 64 w 167"/>
                  <a:gd name="T1" fmla="*/ 0 h 197"/>
                  <a:gd name="T2" fmla="*/ 55 w 167"/>
                  <a:gd name="T3" fmla="*/ 68 h 197"/>
                  <a:gd name="T4" fmla="*/ 26 w 167"/>
                  <a:gd name="T5" fmla="*/ 132 h 197"/>
                  <a:gd name="T6" fmla="*/ 0 w 167"/>
                  <a:gd name="T7" fmla="*/ 164 h 197"/>
                  <a:gd name="T8" fmla="*/ 83 w 167"/>
                  <a:gd name="T9" fmla="*/ 196 h 197"/>
                  <a:gd name="T10" fmla="*/ 130 w 167"/>
                  <a:gd name="T11" fmla="*/ 122 h 197"/>
                  <a:gd name="T12" fmla="*/ 146 w 167"/>
                  <a:gd name="T13" fmla="*/ 73 h 197"/>
                  <a:gd name="T14" fmla="*/ 166 w 167"/>
                  <a:gd name="T15" fmla="*/ 9 h 197"/>
                  <a:gd name="T16" fmla="*/ 64 w 167"/>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
                  <a:gd name="T28" fmla="*/ 0 h 197"/>
                  <a:gd name="T29" fmla="*/ 167 w 167"/>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 h="197">
                    <a:moveTo>
                      <a:pt x="64" y="0"/>
                    </a:moveTo>
                    <a:lnTo>
                      <a:pt x="55" y="68"/>
                    </a:lnTo>
                    <a:lnTo>
                      <a:pt x="26" y="132"/>
                    </a:lnTo>
                    <a:lnTo>
                      <a:pt x="0" y="164"/>
                    </a:lnTo>
                    <a:lnTo>
                      <a:pt x="83" y="196"/>
                    </a:lnTo>
                    <a:lnTo>
                      <a:pt x="130" y="122"/>
                    </a:lnTo>
                    <a:lnTo>
                      <a:pt x="146" y="73"/>
                    </a:lnTo>
                    <a:lnTo>
                      <a:pt x="166" y="9"/>
                    </a:lnTo>
                    <a:lnTo>
                      <a:pt x="64" y="0"/>
                    </a:lnTo>
                  </a:path>
                </a:pathLst>
              </a:custGeom>
              <a:solidFill>
                <a:srgbClr val="FF9F9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704" name="Group 70"/>
              <p:cNvGrpSpPr>
                <a:grpSpLocks/>
              </p:cNvGrpSpPr>
              <p:nvPr/>
            </p:nvGrpSpPr>
            <p:grpSpPr bwMode="auto">
              <a:xfrm>
                <a:off x="1698" y="1384"/>
                <a:ext cx="765" cy="678"/>
                <a:chOff x="1698" y="1384"/>
                <a:chExt cx="765" cy="678"/>
              </a:xfrm>
            </p:grpSpPr>
            <p:grpSp>
              <p:nvGrpSpPr>
                <p:cNvPr id="27705" name="Group 71"/>
                <p:cNvGrpSpPr>
                  <a:grpSpLocks/>
                </p:cNvGrpSpPr>
                <p:nvPr/>
              </p:nvGrpSpPr>
              <p:grpSpPr bwMode="auto">
                <a:xfrm>
                  <a:off x="2041" y="1828"/>
                  <a:ext cx="100" cy="96"/>
                  <a:chOff x="2041" y="1828"/>
                  <a:chExt cx="100" cy="96"/>
                </a:xfrm>
              </p:grpSpPr>
              <p:sp>
                <p:nvSpPr>
                  <p:cNvPr id="27715" name="Freeform 72"/>
                  <p:cNvSpPr>
                    <a:spLocks/>
                  </p:cNvSpPr>
                  <p:nvPr/>
                </p:nvSpPr>
                <p:spPr bwMode="auto">
                  <a:xfrm>
                    <a:off x="2041" y="1828"/>
                    <a:ext cx="100" cy="45"/>
                  </a:xfrm>
                  <a:custGeom>
                    <a:avLst/>
                    <a:gdLst>
                      <a:gd name="T0" fmla="*/ 99 w 100"/>
                      <a:gd name="T1" fmla="*/ 5 h 45"/>
                      <a:gd name="T2" fmla="*/ 95 w 100"/>
                      <a:gd name="T3" fmla="*/ 44 h 45"/>
                      <a:gd name="T4" fmla="*/ 0 w 100"/>
                      <a:gd name="T5" fmla="*/ 33 h 45"/>
                      <a:gd name="T6" fmla="*/ 17 w 100"/>
                      <a:gd name="T7" fmla="*/ 0 h 45"/>
                      <a:gd name="T8" fmla="*/ 99 w 100"/>
                      <a:gd name="T9" fmla="*/ 5 h 45"/>
                      <a:gd name="T10" fmla="*/ 0 60000 65536"/>
                      <a:gd name="T11" fmla="*/ 0 60000 65536"/>
                      <a:gd name="T12" fmla="*/ 0 60000 65536"/>
                      <a:gd name="T13" fmla="*/ 0 60000 65536"/>
                      <a:gd name="T14" fmla="*/ 0 60000 65536"/>
                      <a:gd name="T15" fmla="*/ 0 w 100"/>
                      <a:gd name="T16" fmla="*/ 0 h 45"/>
                      <a:gd name="T17" fmla="*/ 100 w 100"/>
                      <a:gd name="T18" fmla="*/ 45 h 45"/>
                    </a:gdLst>
                    <a:ahLst/>
                    <a:cxnLst>
                      <a:cxn ang="T10">
                        <a:pos x="T0" y="T1"/>
                      </a:cxn>
                      <a:cxn ang="T11">
                        <a:pos x="T2" y="T3"/>
                      </a:cxn>
                      <a:cxn ang="T12">
                        <a:pos x="T4" y="T5"/>
                      </a:cxn>
                      <a:cxn ang="T13">
                        <a:pos x="T6" y="T7"/>
                      </a:cxn>
                      <a:cxn ang="T14">
                        <a:pos x="T8" y="T9"/>
                      </a:cxn>
                    </a:cxnLst>
                    <a:rect l="T15" t="T16" r="T17" b="T18"/>
                    <a:pathLst>
                      <a:path w="100" h="45">
                        <a:moveTo>
                          <a:pt x="99" y="5"/>
                        </a:moveTo>
                        <a:lnTo>
                          <a:pt x="95" y="44"/>
                        </a:lnTo>
                        <a:lnTo>
                          <a:pt x="0" y="33"/>
                        </a:lnTo>
                        <a:lnTo>
                          <a:pt x="17" y="0"/>
                        </a:lnTo>
                        <a:lnTo>
                          <a:pt x="99" y="5"/>
                        </a:lnTo>
                      </a:path>
                    </a:pathLst>
                  </a:custGeom>
                  <a:solidFill>
                    <a:srgbClr val="FFFFF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16" name="Freeform 73"/>
                  <p:cNvSpPr>
                    <a:spLocks/>
                  </p:cNvSpPr>
                  <p:nvPr/>
                </p:nvSpPr>
                <p:spPr bwMode="auto">
                  <a:xfrm>
                    <a:off x="2041" y="1868"/>
                    <a:ext cx="72" cy="56"/>
                  </a:xfrm>
                  <a:custGeom>
                    <a:avLst/>
                    <a:gdLst>
                      <a:gd name="T0" fmla="*/ 71 w 72"/>
                      <a:gd name="T1" fmla="*/ 2 h 56"/>
                      <a:gd name="T2" fmla="*/ 65 w 72"/>
                      <a:gd name="T3" fmla="*/ 18 h 56"/>
                      <a:gd name="T4" fmla="*/ 65 w 72"/>
                      <a:gd name="T5" fmla="*/ 26 h 56"/>
                      <a:gd name="T6" fmla="*/ 65 w 72"/>
                      <a:gd name="T7" fmla="*/ 36 h 56"/>
                      <a:gd name="T8" fmla="*/ 71 w 72"/>
                      <a:gd name="T9" fmla="*/ 55 h 56"/>
                      <a:gd name="T10" fmla="*/ 3 w 72"/>
                      <a:gd name="T11" fmla="*/ 30 h 56"/>
                      <a:gd name="T12" fmla="*/ 0 w 72"/>
                      <a:gd name="T13" fmla="*/ 0 h 56"/>
                      <a:gd name="T14" fmla="*/ 71 w 72"/>
                      <a:gd name="T15" fmla="*/ 2 h 56"/>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56"/>
                      <a:gd name="T26" fmla="*/ 72 w 72"/>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56">
                        <a:moveTo>
                          <a:pt x="71" y="2"/>
                        </a:moveTo>
                        <a:lnTo>
                          <a:pt x="65" y="18"/>
                        </a:lnTo>
                        <a:lnTo>
                          <a:pt x="65" y="26"/>
                        </a:lnTo>
                        <a:lnTo>
                          <a:pt x="65" y="36"/>
                        </a:lnTo>
                        <a:lnTo>
                          <a:pt x="71" y="55"/>
                        </a:lnTo>
                        <a:lnTo>
                          <a:pt x="3" y="30"/>
                        </a:lnTo>
                        <a:lnTo>
                          <a:pt x="0" y="0"/>
                        </a:lnTo>
                        <a:lnTo>
                          <a:pt x="71" y="2"/>
                        </a:lnTo>
                      </a:path>
                    </a:pathLst>
                  </a:custGeom>
                  <a:solidFill>
                    <a:srgbClr val="3F1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7706" name="Group 74"/>
                <p:cNvGrpSpPr>
                  <a:grpSpLocks/>
                </p:cNvGrpSpPr>
                <p:nvPr/>
              </p:nvGrpSpPr>
              <p:grpSpPr bwMode="auto">
                <a:xfrm>
                  <a:off x="1698" y="1384"/>
                  <a:ext cx="765" cy="678"/>
                  <a:chOff x="1698" y="1384"/>
                  <a:chExt cx="765" cy="678"/>
                </a:xfrm>
              </p:grpSpPr>
              <p:sp>
                <p:nvSpPr>
                  <p:cNvPr id="27712" name="Freeform 75"/>
                  <p:cNvSpPr>
                    <a:spLocks/>
                  </p:cNvSpPr>
                  <p:nvPr/>
                </p:nvSpPr>
                <p:spPr bwMode="auto">
                  <a:xfrm>
                    <a:off x="1698" y="1384"/>
                    <a:ext cx="765" cy="678"/>
                  </a:xfrm>
                  <a:custGeom>
                    <a:avLst/>
                    <a:gdLst>
                      <a:gd name="T0" fmla="*/ 521 w 765"/>
                      <a:gd name="T1" fmla="*/ 55 h 678"/>
                      <a:gd name="T2" fmla="*/ 578 w 765"/>
                      <a:gd name="T3" fmla="*/ 91 h 678"/>
                      <a:gd name="T4" fmla="*/ 630 w 765"/>
                      <a:gd name="T5" fmla="*/ 148 h 678"/>
                      <a:gd name="T6" fmla="*/ 635 w 765"/>
                      <a:gd name="T7" fmla="*/ 209 h 678"/>
                      <a:gd name="T8" fmla="*/ 632 w 765"/>
                      <a:gd name="T9" fmla="*/ 244 h 678"/>
                      <a:gd name="T10" fmla="*/ 680 w 765"/>
                      <a:gd name="T11" fmla="*/ 294 h 678"/>
                      <a:gd name="T12" fmla="*/ 728 w 765"/>
                      <a:gd name="T13" fmla="*/ 352 h 678"/>
                      <a:gd name="T14" fmla="*/ 758 w 765"/>
                      <a:gd name="T15" fmla="*/ 399 h 678"/>
                      <a:gd name="T16" fmla="*/ 755 w 765"/>
                      <a:gd name="T17" fmla="*/ 448 h 678"/>
                      <a:gd name="T18" fmla="*/ 737 w 765"/>
                      <a:gd name="T19" fmla="*/ 473 h 678"/>
                      <a:gd name="T20" fmla="*/ 692 w 765"/>
                      <a:gd name="T21" fmla="*/ 481 h 678"/>
                      <a:gd name="T22" fmla="*/ 617 w 765"/>
                      <a:gd name="T23" fmla="*/ 451 h 678"/>
                      <a:gd name="T24" fmla="*/ 578 w 765"/>
                      <a:gd name="T25" fmla="*/ 403 h 678"/>
                      <a:gd name="T26" fmla="*/ 548 w 765"/>
                      <a:gd name="T27" fmla="*/ 482 h 678"/>
                      <a:gd name="T28" fmla="*/ 486 w 765"/>
                      <a:gd name="T29" fmla="*/ 451 h 678"/>
                      <a:gd name="T30" fmla="*/ 395 w 765"/>
                      <a:gd name="T31" fmla="*/ 452 h 678"/>
                      <a:gd name="T32" fmla="*/ 350 w 765"/>
                      <a:gd name="T33" fmla="*/ 481 h 678"/>
                      <a:gd name="T34" fmla="*/ 359 w 765"/>
                      <a:gd name="T35" fmla="*/ 507 h 678"/>
                      <a:gd name="T36" fmla="*/ 441 w 765"/>
                      <a:gd name="T37" fmla="*/ 530 h 678"/>
                      <a:gd name="T38" fmla="*/ 518 w 765"/>
                      <a:gd name="T39" fmla="*/ 538 h 678"/>
                      <a:gd name="T40" fmla="*/ 512 w 765"/>
                      <a:gd name="T41" fmla="*/ 599 h 678"/>
                      <a:gd name="T42" fmla="*/ 496 w 765"/>
                      <a:gd name="T43" fmla="*/ 656 h 678"/>
                      <a:gd name="T44" fmla="*/ 468 w 765"/>
                      <a:gd name="T45" fmla="*/ 677 h 678"/>
                      <a:gd name="T46" fmla="*/ 407 w 765"/>
                      <a:gd name="T47" fmla="*/ 660 h 678"/>
                      <a:gd name="T48" fmla="*/ 238 w 765"/>
                      <a:gd name="T49" fmla="*/ 579 h 678"/>
                      <a:gd name="T50" fmla="*/ 158 w 765"/>
                      <a:gd name="T51" fmla="*/ 530 h 678"/>
                      <a:gd name="T52" fmla="*/ 149 w 765"/>
                      <a:gd name="T53" fmla="*/ 507 h 678"/>
                      <a:gd name="T54" fmla="*/ 97 w 765"/>
                      <a:gd name="T55" fmla="*/ 508 h 678"/>
                      <a:gd name="T56" fmla="*/ 60 w 765"/>
                      <a:gd name="T57" fmla="*/ 486 h 678"/>
                      <a:gd name="T58" fmla="*/ 53 w 765"/>
                      <a:gd name="T59" fmla="*/ 426 h 678"/>
                      <a:gd name="T60" fmla="*/ 26 w 765"/>
                      <a:gd name="T61" fmla="*/ 364 h 678"/>
                      <a:gd name="T62" fmla="*/ 0 w 765"/>
                      <a:gd name="T63" fmla="*/ 251 h 678"/>
                      <a:gd name="T64" fmla="*/ 37 w 765"/>
                      <a:gd name="T65" fmla="*/ 119 h 678"/>
                      <a:gd name="T66" fmla="*/ 94 w 765"/>
                      <a:gd name="T67" fmla="*/ 58 h 678"/>
                      <a:gd name="T68" fmla="*/ 186 w 765"/>
                      <a:gd name="T69" fmla="*/ 13 h 678"/>
                      <a:gd name="T70" fmla="*/ 290 w 765"/>
                      <a:gd name="T71" fmla="*/ 0 h 678"/>
                      <a:gd name="T72" fmla="*/ 377 w 765"/>
                      <a:gd name="T73" fmla="*/ 8 h 678"/>
                      <a:gd name="T74" fmla="*/ 463 w 765"/>
                      <a:gd name="T75" fmla="*/ 31 h 6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65"/>
                      <a:gd name="T115" fmla="*/ 0 h 678"/>
                      <a:gd name="T116" fmla="*/ 765 w 765"/>
                      <a:gd name="T117" fmla="*/ 678 h 67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65" h="678">
                        <a:moveTo>
                          <a:pt x="463" y="31"/>
                        </a:moveTo>
                        <a:lnTo>
                          <a:pt x="521" y="55"/>
                        </a:lnTo>
                        <a:lnTo>
                          <a:pt x="553" y="74"/>
                        </a:lnTo>
                        <a:lnTo>
                          <a:pt x="578" y="91"/>
                        </a:lnTo>
                        <a:lnTo>
                          <a:pt x="610" y="120"/>
                        </a:lnTo>
                        <a:lnTo>
                          <a:pt x="630" y="148"/>
                        </a:lnTo>
                        <a:lnTo>
                          <a:pt x="637" y="172"/>
                        </a:lnTo>
                        <a:lnTo>
                          <a:pt x="635" y="209"/>
                        </a:lnTo>
                        <a:lnTo>
                          <a:pt x="626" y="228"/>
                        </a:lnTo>
                        <a:lnTo>
                          <a:pt x="632" y="244"/>
                        </a:lnTo>
                        <a:lnTo>
                          <a:pt x="648" y="266"/>
                        </a:lnTo>
                        <a:lnTo>
                          <a:pt x="680" y="294"/>
                        </a:lnTo>
                        <a:lnTo>
                          <a:pt x="705" y="322"/>
                        </a:lnTo>
                        <a:lnTo>
                          <a:pt x="728" y="352"/>
                        </a:lnTo>
                        <a:lnTo>
                          <a:pt x="749" y="380"/>
                        </a:lnTo>
                        <a:lnTo>
                          <a:pt x="758" y="399"/>
                        </a:lnTo>
                        <a:lnTo>
                          <a:pt x="764" y="421"/>
                        </a:lnTo>
                        <a:lnTo>
                          <a:pt x="755" y="448"/>
                        </a:lnTo>
                        <a:lnTo>
                          <a:pt x="746" y="462"/>
                        </a:lnTo>
                        <a:lnTo>
                          <a:pt x="737" y="473"/>
                        </a:lnTo>
                        <a:lnTo>
                          <a:pt x="719" y="482"/>
                        </a:lnTo>
                        <a:lnTo>
                          <a:pt x="692" y="481"/>
                        </a:lnTo>
                        <a:lnTo>
                          <a:pt x="658" y="469"/>
                        </a:lnTo>
                        <a:lnTo>
                          <a:pt x="617" y="451"/>
                        </a:lnTo>
                        <a:lnTo>
                          <a:pt x="575" y="432"/>
                        </a:lnTo>
                        <a:lnTo>
                          <a:pt x="578" y="403"/>
                        </a:lnTo>
                        <a:lnTo>
                          <a:pt x="569" y="475"/>
                        </a:lnTo>
                        <a:lnTo>
                          <a:pt x="548" y="482"/>
                        </a:lnTo>
                        <a:lnTo>
                          <a:pt x="527" y="466"/>
                        </a:lnTo>
                        <a:lnTo>
                          <a:pt x="486" y="451"/>
                        </a:lnTo>
                        <a:lnTo>
                          <a:pt x="447" y="445"/>
                        </a:lnTo>
                        <a:lnTo>
                          <a:pt x="395" y="452"/>
                        </a:lnTo>
                        <a:lnTo>
                          <a:pt x="363" y="462"/>
                        </a:lnTo>
                        <a:lnTo>
                          <a:pt x="350" y="481"/>
                        </a:lnTo>
                        <a:lnTo>
                          <a:pt x="350" y="496"/>
                        </a:lnTo>
                        <a:lnTo>
                          <a:pt x="359" y="507"/>
                        </a:lnTo>
                        <a:lnTo>
                          <a:pt x="400" y="522"/>
                        </a:lnTo>
                        <a:lnTo>
                          <a:pt x="441" y="530"/>
                        </a:lnTo>
                        <a:lnTo>
                          <a:pt x="482" y="538"/>
                        </a:lnTo>
                        <a:lnTo>
                          <a:pt x="518" y="538"/>
                        </a:lnTo>
                        <a:lnTo>
                          <a:pt x="521" y="532"/>
                        </a:lnTo>
                        <a:lnTo>
                          <a:pt x="512" y="599"/>
                        </a:lnTo>
                        <a:lnTo>
                          <a:pt x="502" y="636"/>
                        </a:lnTo>
                        <a:lnTo>
                          <a:pt x="496" y="656"/>
                        </a:lnTo>
                        <a:lnTo>
                          <a:pt x="489" y="666"/>
                        </a:lnTo>
                        <a:lnTo>
                          <a:pt x="468" y="677"/>
                        </a:lnTo>
                        <a:lnTo>
                          <a:pt x="443" y="674"/>
                        </a:lnTo>
                        <a:lnTo>
                          <a:pt x="407" y="660"/>
                        </a:lnTo>
                        <a:lnTo>
                          <a:pt x="322" y="619"/>
                        </a:lnTo>
                        <a:lnTo>
                          <a:pt x="238" y="579"/>
                        </a:lnTo>
                        <a:lnTo>
                          <a:pt x="174" y="545"/>
                        </a:lnTo>
                        <a:lnTo>
                          <a:pt x="158" y="530"/>
                        </a:lnTo>
                        <a:lnTo>
                          <a:pt x="151" y="515"/>
                        </a:lnTo>
                        <a:lnTo>
                          <a:pt x="149" y="507"/>
                        </a:lnTo>
                        <a:lnTo>
                          <a:pt x="122" y="508"/>
                        </a:lnTo>
                        <a:lnTo>
                          <a:pt x="97" y="508"/>
                        </a:lnTo>
                        <a:lnTo>
                          <a:pt x="78" y="505"/>
                        </a:lnTo>
                        <a:lnTo>
                          <a:pt x="60" y="486"/>
                        </a:lnTo>
                        <a:lnTo>
                          <a:pt x="49" y="462"/>
                        </a:lnTo>
                        <a:lnTo>
                          <a:pt x="53" y="426"/>
                        </a:lnTo>
                        <a:lnTo>
                          <a:pt x="48" y="399"/>
                        </a:lnTo>
                        <a:lnTo>
                          <a:pt x="26" y="364"/>
                        </a:lnTo>
                        <a:lnTo>
                          <a:pt x="5" y="324"/>
                        </a:lnTo>
                        <a:lnTo>
                          <a:pt x="0" y="251"/>
                        </a:lnTo>
                        <a:lnTo>
                          <a:pt x="8" y="182"/>
                        </a:lnTo>
                        <a:lnTo>
                          <a:pt x="37" y="119"/>
                        </a:lnTo>
                        <a:lnTo>
                          <a:pt x="62" y="85"/>
                        </a:lnTo>
                        <a:lnTo>
                          <a:pt x="94" y="58"/>
                        </a:lnTo>
                        <a:lnTo>
                          <a:pt x="131" y="31"/>
                        </a:lnTo>
                        <a:lnTo>
                          <a:pt x="186" y="13"/>
                        </a:lnTo>
                        <a:lnTo>
                          <a:pt x="233" y="4"/>
                        </a:lnTo>
                        <a:lnTo>
                          <a:pt x="290" y="0"/>
                        </a:lnTo>
                        <a:lnTo>
                          <a:pt x="340" y="4"/>
                        </a:lnTo>
                        <a:lnTo>
                          <a:pt x="377" y="8"/>
                        </a:lnTo>
                        <a:lnTo>
                          <a:pt x="416" y="17"/>
                        </a:lnTo>
                        <a:lnTo>
                          <a:pt x="463" y="31"/>
                        </a:lnTo>
                      </a:path>
                    </a:pathLst>
                  </a:custGeom>
                  <a:solidFill>
                    <a:srgbClr val="FF9F9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13" name="Freeform 76"/>
                  <p:cNvSpPr>
                    <a:spLocks/>
                  </p:cNvSpPr>
                  <p:nvPr/>
                </p:nvSpPr>
                <p:spPr bwMode="auto">
                  <a:xfrm>
                    <a:off x="2044" y="1506"/>
                    <a:ext cx="181" cy="91"/>
                  </a:xfrm>
                  <a:custGeom>
                    <a:avLst/>
                    <a:gdLst>
                      <a:gd name="T0" fmla="*/ 5 w 181"/>
                      <a:gd name="T1" fmla="*/ 57 h 91"/>
                      <a:gd name="T2" fmla="*/ 44 w 181"/>
                      <a:gd name="T3" fmla="*/ 32 h 91"/>
                      <a:gd name="T4" fmla="*/ 89 w 181"/>
                      <a:gd name="T5" fmla="*/ 13 h 91"/>
                      <a:gd name="T6" fmla="*/ 131 w 181"/>
                      <a:gd name="T7" fmla="*/ 2 h 91"/>
                      <a:gd name="T8" fmla="*/ 151 w 181"/>
                      <a:gd name="T9" fmla="*/ 0 h 91"/>
                      <a:gd name="T10" fmla="*/ 167 w 181"/>
                      <a:gd name="T11" fmla="*/ 0 h 91"/>
                      <a:gd name="T12" fmla="*/ 176 w 181"/>
                      <a:gd name="T13" fmla="*/ 6 h 91"/>
                      <a:gd name="T14" fmla="*/ 180 w 181"/>
                      <a:gd name="T15" fmla="*/ 16 h 91"/>
                      <a:gd name="T16" fmla="*/ 176 w 181"/>
                      <a:gd name="T17" fmla="*/ 25 h 91"/>
                      <a:gd name="T18" fmla="*/ 162 w 181"/>
                      <a:gd name="T19" fmla="*/ 30 h 91"/>
                      <a:gd name="T20" fmla="*/ 137 w 181"/>
                      <a:gd name="T21" fmla="*/ 36 h 91"/>
                      <a:gd name="T22" fmla="*/ 98 w 181"/>
                      <a:gd name="T23" fmla="*/ 49 h 91"/>
                      <a:gd name="T24" fmla="*/ 67 w 181"/>
                      <a:gd name="T25" fmla="*/ 62 h 91"/>
                      <a:gd name="T26" fmla="*/ 44 w 181"/>
                      <a:gd name="T27" fmla="*/ 75 h 91"/>
                      <a:gd name="T28" fmla="*/ 26 w 181"/>
                      <a:gd name="T29" fmla="*/ 87 h 91"/>
                      <a:gd name="T30" fmla="*/ 8 w 181"/>
                      <a:gd name="T31" fmla="*/ 90 h 91"/>
                      <a:gd name="T32" fmla="*/ 0 w 181"/>
                      <a:gd name="T33" fmla="*/ 75 h 91"/>
                      <a:gd name="T34" fmla="*/ 5 w 181"/>
                      <a:gd name="T35" fmla="*/ 57 h 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1"/>
                      <a:gd name="T55" fmla="*/ 0 h 91"/>
                      <a:gd name="T56" fmla="*/ 181 w 181"/>
                      <a:gd name="T57" fmla="*/ 91 h 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1" h="91">
                        <a:moveTo>
                          <a:pt x="5" y="57"/>
                        </a:moveTo>
                        <a:lnTo>
                          <a:pt x="44" y="32"/>
                        </a:lnTo>
                        <a:lnTo>
                          <a:pt x="89" y="13"/>
                        </a:lnTo>
                        <a:lnTo>
                          <a:pt x="131" y="2"/>
                        </a:lnTo>
                        <a:lnTo>
                          <a:pt x="151" y="0"/>
                        </a:lnTo>
                        <a:lnTo>
                          <a:pt x="167" y="0"/>
                        </a:lnTo>
                        <a:lnTo>
                          <a:pt x="176" y="6"/>
                        </a:lnTo>
                        <a:lnTo>
                          <a:pt x="180" y="16"/>
                        </a:lnTo>
                        <a:lnTo>
                          <a:pt x="176" y="25"/>
                        </a:lnTo>
                        <a:lnTo>
                          <a:pt x="162" y="30"/>
                        </a:lnTo>
                        <a:lnTo>
                          <a:pt x="137" y="36"/>
                        </a:lnTo>
                        <a:lnTo>
                          <a:pt x="98" y="49"/>
                        </a:lnTo>
                        <a:lnTo>
                          <a:pt x="67" y="62"/>
                        </a:lnTo>
                        <a:lnTo>
                          <a:pt x="44" y="75"/>
                        </a:lnTo>
                        <a:lnTo>
                          <a:pt x="26" y="87"/>
                        </a:lnTo>
                        <a:lnTo>
                          <a:pt x="8" y="90"/>
                        </a:lnTo>
                        <a:lnTo>
                          <a:pt x="0" y="75"/>
                        </a:lnTo>
                        <a:lnTo>
                          <a:pt x="5" y="57"/>
                        </a:lnTo>
                      </a:path>
                    </a:pathLst>
                  </a:custGeom>
                  <a:solidFill>
                    <a:srgbClr val="3F1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14" name="Freeform 77"/>
                  <p:cNvSpPr>
                    <a:spLocks/>
                  </p:cNvSpPr>
                  <p:nvPr/>
                </p:nvSpPr>
                <p:spPr bwMode="auto">
                  <a:xfrm>
                    <a:off x="1811" y="1699"/>
                    <a:ext cx="211" cy="182"/>
                  </a:xfrm>
                  <a:custGeom>
                    <a:avLst/>
                    <a:gdLst>
                      <a:gd name="T0" fmla="*/ 188 w 211"/>
                      <a:gd name="T1" fmla="*/ 0 h 182"/>
                      <a:gd name="T2" fmla="*/ 199 w 211"/>
                      <a:gd name="T3" fmla="*/ 35 h 182"/>
                      <a:gd name="T4" fmla="*/ 208 w 211"/>
                      <a:gd name="T5" fmla="*/ 63 h 182"/>
                      <a:gd name="T6" fmla="*/ 210 w 211"/>
                      <a:gd name="T7" fmla="*/ 99 h 182"/>
                      <a:gd name="T8" fmla="*/ 199 w 211"/>
                      <a:gd name="T9" fmla="*/ 130 h 182"/>
                      <a:gd name="T10" fmla="*/ 160 w 211"/>
                      <a:gd name="T11" fmla="*/ 110 h 182"/>
                      <a:gd name="T12" fmla="*/ 158 w 211"/>
                      <a:gd name="T13" fmla="*/ 160 h 182"/>
                      <a:gd name="T14" fmla="*/ 115 w 211"/>
                      <a:gd name="T15" fmla="*/ 141 h 182"/>
                      <a:gd name="T16" fmla="*/ 103 w 211"/>
                      <a:gd name="T17" fmla="*/ 181 h 182"/>
                      <a:gd name="T18" fmla="*/ 67 w 211"/>
                      <a:gd name="T19" fmla="*/ 174 h 182"/>
                      <a:gd name="T20" fmla="*/ 46 w 211"/>
                      <a:gd name="T21" fmla="*/ 157 h 182"/>
                      <a:gd name="T22" fmla="*/ 24 w 211"/>
                      <a:gd name="T23" fmla="*/ 133 h 182"/>
                      <a:gd name="T24" fmla="*/ 0 w 211"/>
                      <a:gd name="T25" fmla="*/ 97 h 182"/>
                      <a:gd name="T26" fmla="*/ 188 w 211"/>
                      <a:gd name="T27" fmla="*/ 0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1"/>
                      <a:gd name="T43" fmla="*/ 0 h 182"/>
                      <a:gd name="T44" fmla="*/ 211 w 211"/>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1" h="182">
                        <a:moveTo>
                          <a:pt x="188" y="0"/>
                        </a:moveTo>
                        <a:lnTo>
                          <a:pt x="199" y="35"/>
                        </a:lnTo>
                        <a:lnTo>
                          <a:pt x="208" y="63"/>
                        </a:lnTo>
                        <a:lnTo>
                          <a:pt x="210" y="99"/>
                        </a:lnTo>
                        <a:lnTo>
                          <a:pt x="199" y="130"/>
                        </a:lnTo>
                        <a:lnTo>
                          <a:pt x="160" y="110"/>
                        </a:lnTo>
                        <a:lnTo>
                          <a:pt x="158" y="160"/>
                        </a:lnTo>
                        <a:lnTo>
                          <a:pt x="115" y="141"/>
                        </a:lnTo>
                        <a:lnTo>
                          <a:pt x="103" y="181"/>
                        </a:lnTo>
                        <a:lnTo>
                          <a:pt x="67" y="174"/>
                        </a:lnTo>
                        <a:lnTo>
                          <a:pt x="46" y="157"/>
                        </a:lnTo>
                        <a:lnTo>
                          <a:pt x="24" y="133"/>
                        </a:lnTo>
                        <a:lnTo>
                          <a:pt x="0" y="97"/>
                        </a:lnTo>
                        <a:lnTo>
                          <a:pt x="188" y="0"/>
                        </a:lnTo>
                      </a:path>
                    </a:pathLst>
                  </a:custGeom>
                  <a:solidFill>
                    <a:srgbClr val="3F1F0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707" name="Arc 78"/>
                <p:cNvSpPr>
                  <a:spLocks/>
                </p:cNvSpPr>
                <p:nvPr/>
              </p:nvSpPr>
              <p:spPr bwMode="auto">
                <a:xfrm>
                  <a:off x="1717" y="1817"/>
                  <a:ext cx="144" cy="162"/>
                </a:xfrm>
                <a:custGeom>
                  <a:avLst/>
                  <a:gdLst>
                    <a:gd name="T0" fmla="*/ 144 w 43200"/>
                    <a:gd name="T1" fmla="*/ 76 h 43200"/>
                    <a:gd name="T2" fmla="*/ 73 w 43200"/>
                    <a:gd name="T3" fmla="*/ 0 h 43200"/>
                    <a:gd name="T4" fmla="*/ 72 w 43200"/>
                    <a:gd name="T5" fmla="*/ 81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3157" y="20251"/>
                      </a:moveTo>
                      <a:cubicBezTo>
                        <a:pt x="43185" y="20700"/>
                        <a:pt x="43200" y="21150"/>
                        <a:pt x="43200" y="21600"/>
                      </a:cubicBezTo>
                      <a:cubicBezTo>
                        <a:pt x="43200" y="33529"/>
                        <a:pt x="33529" y="43200"/>
                        <a:pt x="21600" y="43200"/>
                      </a:cubicBezTo>
                      <a:cubicBezTo>
                        <a:pt x="9670" y="43200"/>
                        <a:pt x="0" y="33529"/>
                        <a:pt x="0" y="21600"/>
                      </a:cubicBezTo>
                      <a:cubicBezTo>
                        <a:pt x="0" y="9670"/>
                        <a:pt x="9670" y="0"/>
                        <a:pt x="21600" y="0"/>
                      </a:cubicBezTo>
                      <a:cubicBezTo>
                        <a:pt x="21700" y="-1"/>
                        <a:pt x="21800" y="0"/>
                        <a:pt x="21899" y="2"/>
                      </a:cubicBezTo>
                    </a:path>
                    <a:path w="43200" h="43200" stroke="0" extrusionOk="0">
                      <a:moveTo>
                        <a:pt x="43157" y="20251"/>
                      </a:moveTo>
                      <a:cubicBezTo>
                        <a:pt x="43185" y="20700"/>
                        <a:pt x="43200" y="21150"/>
                        <a:pt x="43200" y="21600"/>
                      </a:cubicBezTo>
                      <a:cubicBezTo>
                        <a:pt x="43200" y="33529"/>
                        <a:pt x="33529" y="43200"/>
                        <a:pt x="21600" y="43200"/>
                      </a:cubicBezTo>
                      <a:cubicBezTo>
                        <a:pt x="9670" y="43200"/>
                        <a:pt x="0" y="33529"/>
                        <a:pt x="0" y="21600"/>
                      </a:cubicBezTo>
                      <a:cubicBezTo>
                        <a:pt x="0" y="9670"/>
                        <a:pt x="9670" y="0"/>
                        <a:pt x="21600" y="0"/>
                      </a:cubicBezTo>
                      <a:cubicBezTo>
                        <a:pt x="21700" y="-1"/>
                        <a:pt x="21800" y="0"/>
                        <a:pt x="21899" y="2"/>
                      </a:cubicBezTo>
                      <a:lnTo>
                        <a:pt x="21600" y="21600"/>
                      </a:lnTo>
                      <a:close/>
                    </a:path>
                  </a:pathLst>
                </a:custGeom>
                <a:noFill/>
                <a:ln w="50800" cap="rnd">
                  <a:solidFill>
                    <a:srgbClr val="FF9F1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708" name="Group 79"/>
                <p:cNvGrpSpPr>
                  <a:grpSpLocks/>
                </p:cNvGrpSpPr>
                <p:nvPr/>
              </p:nvGrpSpPr>
              <p:grpSpPr bwMode="auto">
                <a:xfrm>
                  <a:off x="2099" y="1565"/>
                  <a:ext cx="183" cy="160"/>
                  <a:chOff x="2099" y="1565"/>
                  <a:chExt cx="183" cy="160"/>
                </a:xfrm>
              </p:grpSpPr>
              <p:sp>
                <p:nvSpPr>
                  <p:cNvPr id="27709" name="Freeform 80"/>
                  <p:cNvSpPr>
                    <a:spLocks/>
                  </p:cNvSpPr>
                  <p:nvPr/>
                </p:nvSpPr>
                <p:spPr bwMode="auto">
                  <a:xfrm>
                    <a:off x="2121" y="1578"/>
                    <a:ext cx="161" cy="147"/>
                  </a:xfrm>
                  <a:custGeom>
                    <a:avLst/>
                    <a:gdLst>
                      <a:gd name="T0" fmla="*/ 142 w 161"/>
                      <a:gd name="T1" fmla="*/ 20 h 147"/>
                      <a:gd name="T2" fmla="*/ 158 w 161"/>
                      <a:gd name="T3" fmla="*/ 40 h 147"/>
                      <a:gd name="T4" fmla="*/ 160 w 161"/>
                      <a:gd name="T5" fmla="*/ 56 h 147"/>
                      <a:gd name="T6" fmla="*/ 160 w 161"/>
                      <a:gd name="T7" fmla="*/ 73 h 147"/>
                      <a:gd name="T8" fmla="*/ 158 w 161"/>
                      <a:gd name="T9" fmla="*/ 87 h 147"/>
                      <a:gd name="T10" fmla="*/ 152 w 161"/>
                      <a:gd name="T11" fmla="*/ 100 h 147"/>
                      <a:gd name="T12" fmla="*/ 142 w 161"/>
                      <a:gd name="T13" fmla="*/ 116 h 147"/>
                      <a:gd name="T14" fmla="*/ 129 w 161"/>
                      <a:gd name="T15" fmla="*/ 129 h 147"/>
                      <a:gd name="T16" fmla="*/ 113 w 161"/>
                      <a:gd name="T17" fmla="*/ 140 h 147"/>
                      <a:gd name="T18" fmla="*/ 96 w 161"/>
                      <a:gd name="T19" fmla="*/ 146 h 147"/>
                      <a:gd name="T20" fmla="*/ 72 w 161"/>
                      <a:gd name="T21" fmla="*/ 146 h 147"/>
                      <a:gd name="T22" fmla="*/ 55 w 161"/>
                      <a:gd name="T23" fmla="*/ 141 h 147"/>
                      <a:gd name="T24" fmla="*/ 39 w 161"/>
                      <a:gd name="T25" fmla="*/ 136 h 147"/>
                      <a:gd name="T26" fmla="*/ 28 w 161"/>
                      <a:gd name="T27" fmla="*/ 127 h 147"/>
                      <a:gd name="T28" fmla="*/ 16 w 161"/>
                      <a:gd name="T29" fmla="*/ 114 h 147"/>
                      <a:gd name="T30" fmla="*/ 3 w 161"/>
                      <a:gd name="T31" fmla="*/ 100 h 147"/>
                      <a:gd name="T32" fmla="*/ 0 w 161"/>
                      <a:gd name="T33" fmla="*/ 81 h 147"/>
                      <a:gd name="T34" fmla="*/ 0 w 161"/>
                      <a:gd name="T35" fmla="*/ 63 h 147"/>
                      <a:gd name="T36" fmla="*/ 5 w 161"/>
                      <a:gd name="T37" fmla="*/ 47 h 147"/>
                      <a:gd name="T38" fmla="*/ 8 w 161"/>
                      <a:gd name="T39" fmla="*/ 33 h 147"/>
                      <a:gd name="T40" fmla="*/ 19 w 161"/>
                      <a:gd name="T41" fmla="*/ 22 h 147"/>
                      <a:gd name="T42" fmla="*/ 35 w 161"/>
                      <a:gd name="T43" fmla="*/ 10 h 147"/>
                      <a:gd name="T44" fmla="*/ 60 w 161"/>
                      <a:gd name="T45" fmla="*/ 1 h 147"/>
                      <a:gd name="T46" fmla="*/ 85 w 161"/>
                      <a:gd name="T47" fmla="*/ 0 h 147"/>
                      <a:gd name="T48" fmla="*/ 110 w 161"/>
                      <a:gd name="T49" fmla="*/ 2 h 147"/>
                      <a:gd name="T50" fmla="*/ 126 w 161"/>
                      <a:gd name="T51" fmla="*/ 9 h 147"/>
                      <a:gd name="T52" fmla="*/ 142 w 161"/>
                      <a:gd name="T53" fmla="*/ 20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1"/>
                      <a:gd name="T82" fmla="*/ 0 h 147"/>
                      <a:gd name="T83" fmla="*/ 161 w 161"/>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1" h="147">
                        <a:moveTo>
                          <a:pt x="142" y="20"/>
                        </a:moveTo>
                        <a:lnTo>
                          <a:pt x="158" y="40"/>
                        </a:lnTo>
                        <a:lnTo>
                          <a:pt x="160" y="56"/>
                        </a:lnTo>
                        <a:lnTo>
                          <a:pt x="160" y="73"/>
                        </a:lnTo>
                        <a:lnTo>
                          <a:pt x="158" y="87"/>
                        </a:lnTo>
                        <a:lnTo>
                          <a:pt x="152" y="100"/>
                        </a:lnTo>
                        <a:lnTo>
                          <a:pt x="142" y="116"/>
                        </a:lnTo>
                        <a:lnTo>
                          <a:pt x="129" y="129"/>
                        </a:lnTo>
                        <a:lnTo>
                          <a:pt x="113" y="140"/>
                        </a:lnTo>
                        <a:lnTo>
                          <a:pt x="96" y="146"/>
                        </a:lnTo>
                        <a:lnTo>
                          <a:pt x="72" y="146"/>
                        </a:lnTo>
                        <a:lnTo>
                          <a:pt x="55" y="141"/>
                        </a:lnTo>
                        <a:lnTo>
                          <a:pt x="39" y="136"/>
                        </a:lnTo>
                        <a:lnTo>
                          <a:pt x="28" y="127"/>
                        </a:lnTo>
                        <a:lnTo>
                          <a:pt x="16" y="114"/>
                        </a:lnTo>
                        <a:lnTo>
                          <a:pt x="3" y="100"/>
                        </a:lnTo>
                        <a:lnTo>
                          <a:pt x="0" y="81"/>
                        </a:lnTo>
                        <a:lnTo>
                          <a:pt x="0" y="63"/>
                        </a:lnTo>
                        <a:lnTo>
                          <a:pt x="5" y="47"/>
                        </a:lnTo>
                        <a:lnTo>
                          <a:pt x="8" y="33"/>
                        </a:lnTo>
                        <a:lnTo>
                          <a:pt x="19" y="22"/>
                        </a:lnTo>
                        <a:lnTo>
                          <a:pt x="35" y="10"/>
                        </a:lnTo>
                        <a:lnTo>
                          <a:pt x="60" y="1"/>
                        </a:lnTo>
                        <a:lnTo>
                          <a:pt x="85" y="0"/>
                        </a:lnTo>
                        <a:lnTo>
                          <a:pt x="110" y="2"/>
                        </a:lnTo>
                        <a:lnTo>
                          <a:pt x="126" y="9"/>
                        </a:lnTo>
                        <a:lnTo>
                          <a:pt x="142" y="20"/>
                        </a:lnTo>
                      </a:path>
                    </a:pathLst>
                  </a:custGeom>
                  <a:solidFill>
                    <a:srgbClr val="FFFFF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10" name="Freeform 81"/>
                  <p:cNvSpPr>
                    <a:spLocks/>
                  </p:cNvSpPr>
                  <p:nvPr/>
                </p:nvSpPr>
                <p:spPr bwMode="auto">
                  <a:xfrm>
                    <a:off x="2183" y="1658"/>
                    <a:ext cx="66" cy="62"/>
                  </a:xfrm>
                  <a:custGeom>
                    <a:avLst/>
                    <a:gdLst>
                      <a:gd name="T0" fmla="*/ 57 w 66"/>
                      <a:gd name="T1" fmla="*/ 9 h 62"/>
                      <a:gd name="T2" fmla="*/ 65 w 66"/>
                      <a:gd name="T3" fmla="*/ 16 h 62"/>
                      <a:gd name="T4" fmla="*/ 65 w 66"/>
                      <a:gd name="T5" fmla="*/ 23 h 62"/>
                      <a:gd name="T6" fmla="*/ 65 w 66"/>
                      <a:gd name="T7" fmla="*/ 31 h 62"/>
                      <a:gd name="T8" fmla="*/ 65 w 66"/>
                      <a:gd name="T9" fmla="*/ 36 h 62"/>
                      <a:gd name="T10" fmla="*/ 61 w 66"/>
                      <a:gd name="T11" fmla="*/ 43 h 62"/>
                      <a:gd name="T12" fmla="*/ 57 w 66"/>
                      <a:gd name="T13" fmla="*/ 47 h 62"/>
                      <a:gd name="T14" fmla="*/ 52 w 66"/>
                      <a:gd name="T15" fmla="*/ 54 h 62"/>
                      <a:gd name="T16" fmla="*/ 47 w 66"/>
                      <a:gd name="T17" fmla="*/ 59 h 62"/>
                      <a:gd name="T18" fmla="*/ 38 w 66"/>
                      <a:gd name="T19" fmla="*/ 61 h 62"/>
                      <a:gd name="T20" fmla="*/ 29 w 66"/>
                      <a:gd name="T21" fmla="*/ 61 h 62"/>
                      <a:gd name="T22" fmla="*/ 21 w 66"/>
                      <a:gd name="T23" fmla="*/ 59 h 62"/>
                      <a:gd name="T24" fmla="*/ 17 w 66"/>
                      <a:gd name="T25" fmla="*/ 56 h 62"/>
                      <a:gd name="T26" fmla="*/ 12 w 66"/>
                      <a:gd name="T27" fmla="*/ 52 h 62"/>
                      <a:gd name="T28" fmla="*/ 7 w 66"/>
                      <a:gd name="T29" fmla="*/ 47 h 62"/>
                      <a:gd name="T30" fmla="*/ 1 w 66"/>
                      <a:gd name="T31" fmla="*/ 43 h 62"/>
                      <a:gd name="T32" fmla="*/ 0 w 66"/>
                      <a:gd name="T33" fmla="*/ 33 h 62"/>
                      <a:gd name="T34" fmla="*/ 0 w 66"/>
                      <a:gd name="T35" fmla="*/ 25 h 62"/>
                      <a:gd name="T36" fmla="*/ 1 w 66"/>
                      <a:gd name="T37" fmla="*/ 18 h 62"/>
                      <a:gd name="T38" fmla="*/ 5 w 66"/>
                      <a:gd name="T39" fmla="*/ 16 h 62"/>
                      <a:gd name="T40" fmla="*/ 8 w 66"/>
                      <a:gd name="T41" fmla="*/ 10 h 62"/>
                      <a:gd name="T42" fmla="*/ 15 w 66"/>
                      <a:gd name="T43" fmla="*/ 4 h 62"/>
                      <a:gd name="T44" fmla="*/ 24 w 66"/>
                      <a:gd name="T45" fmla="*/ 0 h 62"/>
                      <a:gd name="T46" fmla="*/ 36 w 66"/>
                      <a:gd name="T47" fmla="*/ 0 h 62"/>
                      <a:gd name="T48" fmla="*/ 45 w 66"/>
                      <a:gd name="T49" fmla="*/ 1 h 62"/>
                      <a:gd name="T50" fmla="*/ 50 w 66"/>
                      <a:gd name="T51" fmla="*/ 4 h 62"/>
                      <a:gd name="T52" fmla="*/ 57 w 66"/>
                      <a:gd name="T53" fmla="*/ 9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6"/>
                      <a:gd name="T82" fmla="*/ 0 h 62"/>
                      <a:gd name="T83" fmla="*/ 66 w 66"/>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6" h="62">
                        <a:moveTo>
                          <a:pt x="57" y="9"/>
                        </a:moveTo>
                        <a:lnTo>
                          <a:pt x="65" y="16"/>
                        </a:lnTo>
                        <a:lnTo>
                          <a:pt x="65" y="23"/>
                        </a:lnTo>
                        <a:lnTo>
                          <a:pt x="65" y="31"/>
                        </a:lnTo>
                        <a:lnTo>
                          <a:pt x="65" y="36"/>
                        </a:lnTo>
                        <a:lnTo>
                          <a:pt x="61" y="43"/>
                        </a:lnTo>
                        <a:lnTo>
                          <a:pt x="57" y="47"/>
                        </a:lnTo>
                        <a:lnTo>
                          <a:pt x="52" y="54"/>
                        </a:lnTo>
                        <a:lnTo>
                          <a:pt x="47" y="59"/>
                        </a:lnTo>
                        <a:lnTo>
                          <a:pt x="38" y="61"/>
                        </a:lnTo>
                        <a:lnTo>
                          <a:pt x="29" y="61"/>
                        </a:lnTo>
                        <a:lnTo>
                          <a:pt x="21" y="59"/>
                        </a:lnTo>
                        <a:lnTo>
                          <a:pt x="17" y="56"/>
                        </a:lnTo>
                        <a:lnTo>
                          <a:pt x="12" y="52"/>
                        </a:lnTo>
                        <a:lnTo>
                          <a:pt x="7" y="47"/>
                        </a:lnTo>
                        <a:lnTo>
                          <a:pt x="1" y="43"/>
                        </a:lnTo>
                        <a:lnTo>
                          <a:pt x="0" y="33"/>
                        </a:lnTo>
                        <a:lnTo>
                          <a:pt x="0" y="25"/>
                        </a:lnTo>
                        <a:lnTo>
                          <a:pt x="1" y="18"/>
                        </a:lnTo>
                        <a:lnTo>
                          <a:pt x="5" y="16"/>
                        </a:lnTo>
                        <a:lnTo>
                          <a:pt x="8" y="10"/>
                        </a:lnTo>
                        <a:lnTo>
                          <a:pt x="15" y="4"/>
                        </a:lnTo>
                        <a:lnTo>
                          <a:pt x="24" y="0"/>
                        </a:lnTo>
                        <a:lnTo>
                          <a:pt x="36" y="0"/>
                        </a:lnTo>
                        <a:lnTo>
                          <a:pt x="45" y="1"/>
                        </a:lnTo>
                        <a:lnTo>
                          <a:pt x="50" y="4"/>
                        </a:lnTo>
                        <a:lnTo>
                          <a:pt x="57" y="9"/>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11" name="Freeform 82"/>
                  <p:cNvSpPr>
                    <a:spLocks/>
                  </p:cNvSpPr>
                  <p:nvPr/>
                </p:nvSpPr>
                <p:spPr bwMode="auto">
                  <a:xfrm>
                    <a:off x="2099" y="1565"/>
                    <a:ext cx="176" cy="121"/>
                  </a:xfrm>
                  <a:custGeom>
                    <a:avLst/>
                    <a:gdLst>
                      <a:gd name="T0" fmla="*/ 175 w 176"/>
                      <a:gd name="T1" fmla="*/ 29 h 121"/>
                      <a:gd name="T2" fmla="*/ 151 w 176"/>
                      <a:gd name="T3" fmla="*/ 14 h 121"/>
                      <a:gd name="T4" fmla="*/ 126 w 176"/>
                      <a:gd name="T5" fmla="*/ 4 h 121"/>
                      <a:gd name="T6" fmla="*/ 105 w 176"/>
                      <a:gd name="T7" fmla="*/ 0 h 121"/>
                      <a:gd name="T8" fmla="*/ 83 w 176"/>
                      <a:gd name="T9" fmla="*/ 0 h 121"/>
                      <a:gd name="T10" fmla="*/ 62 w 176"/>
                      <a:gd name="T11" fmla="*/ 2 h 121"/>
                      <a:gd name="T12" fmla="*/ 50 w 176"/>
                      <a:gd name="T13" fmla="*/ 8 h 121"/>
                      <a:gd name="T14" fmla="*/ 35 w 176"/>
                      <a:gd name="T15" fmla="*/ 16 h 121"/>
                      <a:gd name="T16" fmla="*/ 23 w 176"/>
                      <a:gd name="T17" fmla="*/ 26 h 121"/>
                      <a:gd name="T18" fmla="*/ 12 w 176"/>
                      <a:gd name="T19" fmla="*/ 47 h 121"/>
                      <a:gd name="T20" fmla="*/ 8 w 176"/>
                      <a:gd name="T21" fmla="*/ 63 h 121"/>
                      <a:gd name="T22" fmla="*/ 1 w 176"/>
                      <a:gd name="T23" fmla="*/ 78 h 121"/>
                      <a:gd name="T24" fmla="*/ 0 w 176"/>
                      <a:gd name="T25" fmla="*/ 91 h 121"/>
                      <a:gd name="T26" fmla="*/ 0 w 176"/>
                      <a:gd name="T27" fmla="*/ 109 h 121"/>
                      <a:gd name="T28" fmla="*/ 0 w 176"/>
                      <a:gd name="T29" fmla="*/ 120 h 121"/>
                      <a:gd name="T30" fmla="*/ 175 w 176"/>
                      <a:gd name="T31" fmla="*/ 29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6"/>
                      <a:gd name="T49" fmla="*/ 0 h 121"/>
                      <a:gd name="T50" fmla="*/ 176 w 176"/>
                      <a:gd name="T51" fmla="*/ 121 h 1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6" h="121">
                        <a:moveTo>
                          <a:pt x="175" y="29"/>
                        </a:moveTo>
                        <a:lnTo>
                          <a:pt x="151" y="14"/>
                        </a:lnTo>
                        <a:lnTo>
                          <a:pt x="126" y="4"/>
                        </a:lnTo>
                        <a:lnTo>
                          <a:pt x="105" y="0"/>
                        </a:lnTo>
                        <a:lnTo>
                          <a:pt x="83" y="0"/>
                        </a:lnTo>
                        <a:lnTo>
                          <a:pt x="62" y="2"/>
                        </a:lnTo>
                        <a:lnTo>
                          <a:pt x="50" y="8"/>
                        </a:lnTo>
                        <a:lnTo>
                          <a:pt x="35" y="16"/>
                        </a:lnTo>
                        <a:lnTo>
                          <a:pt x="23" y="26"/>
                        </a:lnTo>
                        <a:lnTo>
                          <a:pt x="12" y="47"/>
                        </a:lnTo>
                        <a:lnTo>
                          <a:pt x="8" y="63"/>
                        </a:lnTo>
                        <a:lnTo>
                          <a:pt x="1" y="78"/>
                        </a:lnTo>
                        <a:lnTo>
                          <a:pt x="0" y="91"/>
                        </a:lnTo>
                        <a:lnTo>
                          <a:pt x="0" y="109"/>
                        </a:lnTo>
                        <a:lnTo>
                          <a:pt x="0" y="120"/>
                        </a:lnTo>
                        <a:lnTo>
                          <a:pt x="175" y="29"/>
                        </a:lnTo>
                      </a:path>
                    </a:pathLst>
                  </a:custGeom>
                  <a:solidFill>
                    <a:srgbClr val="FF9F9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grpSp>
        <p:grpSp>
          <p:nvGrpSpPr>
            <p:cNvPr id="27698" name="Group 83"/>
            <p:cNvGrpSpPr>
              <a:grpSpLocks/>
            </p:cNvGrpSpPr>
            <p:nvPr/>
          </p:nvGrpSpPr>
          <p:grpSpPr bwMode="auto">
            <a:xfrm>
              <a:off x="1100" y="1292"/>
              <a:ext cx="1139" cy="1443"/>
              <a:chOff x="1100" y="1292"/>
              <a:chExt cx="1139" cy="1443"/>
            </a:xfrm>
          </p:grpSpPr>
          <p:sp>
            <p:nvSpPr>
              <p:cNvPr id="27699" name="Freeform 84"/>
              <p:cNvSpPr>
                <a:spLocks/>
              </p:cNvSpPr>
              <p:nvPr/>
            </p:nvSpPr>
            <p:spPr bwMode="auto">
              <a:xfrm>
                <a:off x="1100" y="1292"/>
                <a:ext cx="1139" cy="1443"/>
              </a:xfrm>
              <a:custGeom>
                <a:avLst/>
                <a:gdLst>
                  <a:gd name="T0" fmla="*/ 1116 w 1139"/>
                  <a:gd name="T1" fmla="*/ 171 h 1443"/>
                  <a:gd name="T2" fmla="*/ 1138 w 1139"/>
                  <a:gd name="T3" fmla="*/ 144 h 1443"/>
                  <a:gd name="T4" fmla="*/ 1132 w 1139"/>
                  <a:gd name="T5" fmla="*/ 116 h 1443"/>
                  <a:gd name="T6" fmla="*/ 1105 w 1139"/>
                  <a:gd name="T7" fmla="*/ 80 h 1443"/>
                  <a:gd name="T8" fmla="*/ 1049 w 1139"/>
                  <a:gd name="T9" fmla="*/ 40 h 1443"/>
                  <a:gd name="T10" fmla="*/ 965 w 1139"/>
                  <a:gd name="T11" fmla="*/ 16 h 1443"/>
                  <a:gd name="T12" fmla="*/ 865 w 1139"/>
                  <a:gd name="T13" fmla="*/ 12 h 1443"/>
                  <a:gd name="T14" fmla="*/ 793 w 1139"/>
                  <a:gd name="T15" fmla="*/ 0 h 1443"/>
                  <a:gd name="T16" fmla="*/ 700 w 1139"/>
                  <a:gd name="T17" fmla="*/ 16 h 1443"/>
                  <a:gd name="T18" fmla="*/ 649 w 1139"/>
                  <a:gd name="T19" fmla="*/ 24 h 1443"/>
                  <a:gd name="T20" fmla="*/ 581 w 1139"/>
                  <a:gd name="T21" fmla="*/ 48 h 1443"/>
                  <a:gd name="T22" fmla="*/ 529 w 1139"/>
                  <a:gd name="T23" fmla="*/ 72 h 1443"/>
                  <a:gd name="T24" fmla="*/ 494 w 1139"/>
                  <a:gd name="T25" fmla="*/ 123 h 1443"/>
                  <a:gd name="T26" fmla="*/ 430 w 1139"/>
                  <a:gd name="T27" fmla="*/ 208 h 1443"/>
                  <a:gd name="T28" fmla="*/ 352 w 1139"/>
                  <a:gd name="T29" fmla="*/ 338 h 1443"/>
                  <a:gd name="T30" fmla="*/ 327 w 1139"/>
                  <a:gd name="T31" fmla="*/ 412 h 1443"/>
                  <a:gd name="T32" fmla="*/ 320 w 1139"/>
                  <a:gd name="T33" fmla="*/ 472 h 1443"/>
                  <a:gd name="T34" fmla="*/ 357 w 1139"/>
                  <a:gd name="T35" fmla="*/ 553 h 1443"/>
                  <a:gd name="T36" fmla="*/ 410 w 1139"/>
                  <a:gd name="T37" fmla="*/ 617 h 1443"/>
                  <a:gd name="T38" fmla="*/ 414 w 1139"/>
                  <a:gd name="T39" fmla="*/ 708 h 1443"/>
                  <a:gd name="T40" fmla="*/ 392 w 1139"/>
                  <a:gd name="T41" fmla="*/ 784 h 1443"/>
                  <a:gd name="T42" fmla="*/ 336 w 1139"/>
                  <a:gd name="T43" fmla="*/ 923 h 1443"/>
                  <a:gd name="T44" fmla="*/ 305 w 1139"/>
                  <a:gd name="T45" fmla="*/ 960 h 1443"/>
                  <a:gd name="T46" fmla="*/ 174 w 1139"/>
                  <a:gd name="T47" fmla="*/ 1076 h 1443"/>
                  <a:gd name="T48" fmla="*/ 62 w 1139"/>
                  <a:gd name="T49" fmla="*/ 1142 h 1443"/>
                  <a:gd name="T50" fmla="*/ 21 w 1139"/>
                  <a:gd name="T51" fmla="*/ 1174 h 1443"/>
                  <a:gd name="T52" fmla="*/ 0 w 1139"/>
                  <a:gd name="T53" fmla="*/ 1206 h 1443"/>
                  <a:gd name="T54" fmla="*/ 149 w 1139"/>
                  <a:gd name="T55" fmla="*/ 1183 h 1443"/>
                  <a:gd name="T56" fmla="*/ 40 w 1139"/>
                  <a:gd name="T57" fmla="*/ 1250 h 1443"/>
                  <a:gd name="T58" fmla="*/ 0 w 1139"/>
                  <a:gd name="T59" fmla="*/ 1330 h 1443"/>
                  <a:gd name="T60" fmla="*/ 67 w 1139"/>
                  <a:gd name="T61" fmla="*/ 1301 h 1443"/>
                  <a:gd name="T62" fmla="*/ 165 w 1139"/>
                  <a:gd name="T63" fmla="*/ 1231 h 1443"/>
                  <a:gd name="T64" fmla="*/ 231 w 1139"/>
                  <a:gd name="T65" fmla="*/ 1190 h 1443"/>
                  <a:gd name="T66" fmla="*/ 112 w 1139"/>
                  <a:gd name="T67" fmla="*/ 1334 h 1443"/>
                  <a:gd name="T68" fmla="*/ 62 w 1139"/>
                  <a:gd name="T69" fmla="*/ 1442 h 1443"/>
                  <a:gd name="T70" fmla="*/ 179 w 1139"/>
                  <a:gd name="T71" fmla="*/ 1354 h 1443"/>
                  <a:gd name="T72" fmla="*/ 284 w 1139"/>
                  <a:gd name="T73" fmla="*/ 1233 h 1443"/>
                  <a:gd name="T74" fmla="*/ 284 w 1139"/>
                  <a:gd name="T75" fmla="*/ 1318 h 1443"/>
                  <a:gd name="T76" fmla="*/ 384 w 1139"/>
                  <a:gd name="T77" fmla="*/ 1167 h 1443"/>
                  <a:gd name="T78" fmla="*/ 476 w 1139"/>
                  <a:gd name="T79" fmla="*/ 1012 h 1443"/>
                  <a:gd name="T80" fmla="*/ 503 w 1139"/>
                  <a:gd name="T81" fmla="*/ 956 h 1443"/>
                  <a:gd name="T82" fmla="*/ 538 w 1139"/>
                  <a:gd name="T83" fmla="*/ 816 h 1443"/>
                  <a:gd name="T84" fmla="*/ 586 w 1139"/>
                  <a:gd name="T85" fmla="*/ 741 h 1443"/>
                  <a:gd name="T86" fmla="*/ 613 w 1139"/>
                  <a:gd name="T87" fmla="*/ 632 h 1443"/>
                  <a:gd name="T88" fmla="*/ 617 w 1139"/>
                  <a:gd name="T89" fmla="*/ 609 h 1443"/>
                  <a:gd name="T90" fmla="*/ 643 w 1139"/>
                  <a:gd name="T91" fmla="*/ 574 h 1443"/>
                  <a:gd name="T92" fmla="*/ 675 w 1139"/>
                  <a:gd name="T93" fmla="*/ 565 h 1443"/>
                  <a:gd name="T94" fmla="*/ 705 w 1139"/>
                  <a:gd name="T95" fmla="*/ 553 h 1443"/>
                  <a:gd name="T96" fmla="*/ 769 w 1139"/>
                  <a:gd name="T97" fmla="*/ 529 h 1443"/>
                  <a:gd name="T98" fmla="*/ 817 w 1139"/>
                  <a:gd name="T99" fmla="*/ 501 h 1443"/>
                  <a:gd name="T100" fmla="*/ 887 w 1139"/>
                  <a:gd name="T101" fmla="*/ 462 h 1443"/>
                  <a:gd name="T102" fmla="*/ 958 w 1139"/>
                  <a:gd name="T103" fmla="*/ 387 h 1443"/>
                  <a:gd name="T104" fmla="*/ 1017 w 1139"/>
                  <a:gd name="T105" fmla="*/ 307 h 1443"/>
                  <a:gd name="T106" fmla="*/ 1095 w 1139"/>
                  <a:gd name="T107" fmla="*/ 220 h 1443"/>
                  <a:gd name="T108" fmla="*/ 1116 w 1139"/>
                  <a:gd name="T109" fmla="*/ 171 h 144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39"/>
                  <a:gd name="T166" fmla="*/ 0 h 1443"/>
                  <a:gd name="T167" fmla="*/ 1139 w 1139"/>
                  <a:gd name="T168" fmla="*/ 1443 h 144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39" h="1443">
                    <a:moveTo>
                      <a:pt x="1116" y="171"/>
                    </a:moveTo>
                    <a:lnTo>
                      <a:pt x="1138" y="144"/>
                    </a:lnTo>
                    <a:lnTo>
                      <a:pt x="1132" y="116"/>
                    </a:lnTo>
                    <a:lnTo>
                      <a:pt x="1105" y="80"/>
                    </a:lnTo>
                    <a:lnTo>
                      <a:pt x="1049" y="40"/>
                    </a:lnTo>
                    <a:lnTo>
                      <a:pt x="965" y="16"/>
                    </a:lnTo>
                    <a:lnTo>
                      <a:pt x="865" y="12"/>
                    </a:lnTo>
                    <a:lnTo>
                      <a:pt x="793" y="0"/>
                    </a:lnTo>
                    <a:lnTo>
                      <a:pt x="700" y="16"/>
                    </a:lnTo>
                    <a:lnTo>
                      <a:pt x="649" y="24"/>
                    </a:lnTo>
                    <a:lnTo>
                      <a:pt x="581" y="48"/>
                    </a:lnTo>
                    <a:lnTo>
                      <a:pt x="529" y="72"/>
                    </a:lnTo>
                    <a:lnTo>
                      <a:pt x="494" y="123"/>
                    </a:lnTo>
                    <a:lnTo>
                      <a:pt x="430" y="208"/>
                    </a:lnTo>
                    <a:lnTo>
                      <a:pt x="352" y="338"/>
                    </a:lnTo>
                    <a:lnTo>
                      <a:pt x="327" y="412"/>
                    </a:lnTo>
                    <a:lnTo>
                      <a:pt x="320" y="472"/>
                    </a:lnTo>
                    <a:lnTo>
                      <a:pt x="357" y="553"/>
                    </a:lnTo>
                    <a:lnTo>
                      <a:pt x="410" y="617"/>
                    </a:lnTo>
                    <a:lnTo>
                      <a:pt x="414" y="708"/>
                    </a:lnTo>
                    <a:lnTo>
                      <a:pt x="392" y="784"/>
                    </a:lnTo>
                    <a:lnTo>
                      <a:pt x="336" y="923"/>
                    </a:lnTo>
                    <a:lnTo>
                      <a:pt x="305" y="960"/>
                    </a:lnTo>
                    <a:lnTo>
                      <a:pt x="174" y="1076"/>
                    </a:lnTo>
                    <a:lnTo>
                      <a:pt x="62" y="1142"/>
                    </a:lnTo>
                    <a:lnTo>
                      <a:pt x="21" y="1174"/>
                    </a:lnTo>
                    <a:lnTo>
                      <a:pt x="0" y="1206"/>
                    </a:lnTo>
                    <a:lnTo>
                      <a:pt x="149" y="1183"/>
                    </a:lnTo>
                    <a:lnTo>
                      <a:pt x="40" y="1250"/>
                    </a:lnTo>
                    <a:lnTo>
                      <a:pt x="0" y="1330"/>
                    </a:lnTo>
                    <a:lnTo>
                      <a:pt x="67" y="1301"/>
                    </a:lnTo>
                    <a:lnTo>
                      <a:pt x="165" y="1231"/>
                    </a:lnTo>
                    <a:lnTo>
                      <a:pt x="231" y="1190"/>
                    </a:lnTo>
                    <a:lnTo>
                      <a:pt x="112" y="1334"/>
                    </a:lnTo>
                    <a:lnTo>
                      <a:pt x="62" y="1442"/>
                    </a:lnTo>
                    <a:lnTo>
                      <a:pt x="179" y="1354"/>
                    </a:lnTo>
                    <a:lnTo>
                      <a:pt x="284" y="1233"/>
                    </a:lnTo>
                    <a:lnTo>
                      <a:pt x="284" y="1318"/>
                    </a:lnTo>
                    <a:lnTo>
                      <a:pt x="384" y="1167"/>
                    </a:lnTo>
                    <a:lnTo>
                      <a:pt x="476" y="1012"/>
                    </a:lnTo>
                    <a:lnTo>
                      <a:pt x="503" y="956"/>
                    </a:lnTo>
                    <a:lnTo>
                      <a:pt x="538" y="816"/>
                    </a:lnTo>
                    <a:lnTo>
                      <a:pt x="586" y="741"/>
                    </a:lnTo>
                    <a:lnTo>
                      <a:pt x="613" y="632"/>
                    </a:lnTo>
                    <a:lnTo>
                      <a:pt x="617" y="609"/>
                    </a:lnTo>
                    <a:lnTo>
                      <a:pt x="643" y="574"/>
                    </a:lnTo>
                    <a:lnTo>
                      <a:pt x="675" y="565"/>
                    </a:lnTo>
                    <a:lnTo>
                      <a:pt x="705" y="553"/>
                    </a:lnTo>
                    <a:lnTo>
                      <a:pt x="769" y="529"/>
                    </a:lnTo>
                    <a:lnTo>
                      <a:pt x="817" y="501"/>
                    </a:lnTo>
                    <a:lnTo>
                      <a:pt x="887" y="462"/>
                    </a:lnTo>
                    <a:lnTo>
                      <a:pt x="958" y="387"/>
                    </a:lnTo>
                    <a:lnTo>
                      <a:pt x="1017" y="307"/>
                    </a:lnTo>
                    <a:lnTo>
                      <a:pt x="1095" y="220"/>
                    </a:lnTo>
                    <a:lnTo>
                      <a:pt x="1116" y="171"/>
                    </a:lnTo>
                  </a:path>
                </a:pathLst>
              </a:custGeom>
              <a:solidFill>
                <a:srgbClr val="FF00F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00" name="Oval 85"/>
              <p:cNvSpPr>
                <a:spLocks noChangeArrowheads="1"/>
              </p:cNvSpPr>
              <p:nvPr/>
            </p:nvSpPr>
            <p:spPr bwMode="auto">
              <a:xfrm>
                <a:off x="1464" y="1859"/>
                <a:ext cx="276" cy="209"/>
              </a:xfrm>
              <a:prstGeom prst="ellipse">
                <a:avLst/>
              </a:prstGeom>
              <a:solidFill>
                <a:srgbClr val="FF00FF"/>
              </a:solidFill>
              <a:ln w="12700">
                <a:solidFill>
                  <a:srgbClr val="000000"/>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01" name="Freeform 86"/>
              <p:cNvSpPr>
                <a:spLocks/>
              </p:cNvSpPr>
              <p:nvPr/>
            </p:nvSpPr>
            <p:spPr bwMode="auto">
              <a:xfrm>
                <a:off x="1624" y="1321"/>
                <a:ext cx="483" cy="534"/>
              </a:xfrm>
              <a:custGeom>
                <a:avLst/>
                <a:gdLst>
                  <a:gd name="T0" fmla="*/ 482 w 483"/>
                  <a:gd name="T1" fmla="*/ 0 h 534"/>
                  <a:gd name="T2" fmla="*/ 446 w 483"/>
                  <a:gd name="T3" fmla="*/ 28 h 534"/>
                  <a:gd name="T4" fmla="*/ 403 w 483"/>
                  <a:gd name="T5" fmla="*/ 58 h 534"/>
                  <a:gd name="T6" fmla="*/ 375 w 483"/>
                  <a:gd name="T7" fmla="*/ 82 h 534"/>
                  <a:gd name="T8" fmla="*/ 352 w 483"/>
                  <a:gd name="T9" fmla="*/ 111 h 534"/>
                  <a:gd name="T10" fmla="*/ 334 w 483"/>
                  <a:gd name="T11" fmla="*/ 134 h 534"/>
                  <a:gd name="T12" fmla="*/ 320 w 483"/>
                  <a:gd name="T13" fmla="*/ 163 h 534"/>
                  <a:gd name="T14" fmla="*/ 307 w 483"/>
                  <a:gd name="T15" fmla="*/ 198 h 534"/>
                  <a:gd name="T16" fmla="*/ 289 w 483"/>
                  <a:gd name="T17" fmla="*/ 251 h 534"/>
                  <a:gd name="T18" fmla="*/ 281 w 483"/>
                  <a:gd name="T19" fmla="*/ 284 h 534"/>
                  <a:gd name="T20" fmla="*/ 268 w 483"/>
                  <a:gd name="T21" fmla="*/ 320 h 534"/>
                  <a:gd name="T22" fmla="*/ 249 w 483"/>
                  <a:gd name="T23" fmla="*/ 350 h 534"/>
                  <a:gd name="T24" fmla="*/ 225 w 483"/>
                  <a:gd name="T25" fmla="*/ 380 h 534"/>
                  <a:gd name="T26" fmla="*/ 199 w 483"/>
                  <a:gd name="T27" fmla="*/ 403 h 534"/>
                  <a:gd name="T28" fmla="*/ 167 w 483"/>
                  <a:gd name="T29" fmla="*/ 426 h 534"/>
                  <a:gd name="T30" fmla="*/ 135 w 483"/>
                  <a:gd name="T31" fmla="*/ 447 h 534"/>
                  <a:gd name="T32" fmla="*/ 96 w 483"/>
                  <a:gd name="T33" fmla="*/ 470 h 534"/>
                  <a:gd name="T34" fmla="*/ 67 w 483"/>
                  <a:gd name="T35" fmla="*/ 486 h 534"/>
                  <a:gd name="T36" fmla="*/ 39 w 483"/>
                  <a:gd name="T37" fmla="*/ 500 h 534"/>
                  <a:gd name="T38" fmla="*/ 14 w 483"/>
                  <a:gd name="T39" fmla="*/ 516 h 534"/>
                  <a:gd name="T40" fmla="*/ 0 w 483"/>
                  <a:gd name="T41" fmla="*/ 533 h 5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3"/>
                  <a:gd name="T64" fmla="*/ 0 h 534"/>
                  <a:gd name="T65" fmla="*/ 483 w 483"/>
                  <a:gd name="T66" fmla="*/ 534 h 5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3" h="534">
                    <a:moveTo>
                      <a:pt x="482" y="0"/>
                    </a:moveTo>
                    <a:lnTo>
                      <a:pt x="446" y="28"/>
                    </a:lnTo>
                    <a:lnTo>
                      <a:pt x="403" y="58"/>
                    </a:lnTo>
                    <a:lnTo>
                      <a:pt x="375" y="82"/>
                    </a:lnTo>
                    <a:lnTo>
                      <a:pt x="352" y="111"/>
                    </a:lnTo>
                    <a:lnTo>
                      <a:pt x="334" y="134"/>
                    </a:lnTo>
                    <a:lnTo>
                      <a:pt x="320" y="163"/>
                    </a:lnTo>
                    <a:lnTo>
                      <a:pt x="307" y="198"/>
                    </a:lnTo>
                    <a:lnTo>
                      <a:pt x="289" y="251"/>
                    </a:lnTo>
                    <a:lnTo>
                      <a:pt x="281" y="284"/>
                    </a:lnTo>
                    <a:lnTo>
                      <a:pt x="268" y="320"/>
                    </a:lnTo>
                    <a:lnTo>
                      <a:pt x="249" y="350"/>
                    </a:lnTo>
                    <a:lnTo>
                      <a:pt x="225" y="380"/>
                    </a:lnTo>
                    <a:lnTo>
                      <a:pt x="199" y="403"/>
                    </a:lnTo>
                    <a:lnTo>
                      <a:pt x="167" y="426"/>
                    </a:lnTo>
                    <a:lnTo>
                      <a:pt x="135" y="447"/>
                    </a:lnTo>
                    <a:lnTo>
                      <a:pt x="96" y="470"/>
                    </a:lnTo>
                    <a:lnTo>
                      <a:pt x="67" y="486"/>
                    </a:lnTo>
                    <a:lnTo>
                      <a:pt x="39" y="500"/>
                    </a:lnTo>
                    <a:lnTo>
                      <a:pt x="14" y="516"/>
                    </a:lnTo>
                    <a:lnTo>
                      <a:pt x="0" y="53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702" name="Freeform 87"/>
              <p:cNvSpPr>
                <a:spLocks/>
              </p:cNvSpPr>
              <p:nvPr/>
            </p:nvSpPr>
            <p:spPr bwMode="auto">
              <a:xfrm>
                <a:off x="1541" y="1302"/>
                <a:ext cx="358" cy="549"/>
              </a:xfrm>
              <a:custGeom>
                <a:avLst/>
                <a:gdLst>
                  <a:gd name="T0" fmla="*/ 357 w 358"/>
                  <a:gd name="T1" fmla="*/ 0 h 549"/>
                  <a:gd name="T2" fmla="*/ 282 w 358"/>
                  <a:gd name="T3" fmla="*/ 40 h 549"/>
                  <a:gd name="T4" fmla="*/ 246 w 358"/>
                  <a:gd name="T5" fmla="*/ 67 h 549"/>
                  <a:gd name="T6" fmla="*/ 218 w 358"/>
                  <a:gd name="T7" fmla="*/ 97 h 549"/>
                  <a:gd name="T8" fmla="*/ 198 w 358"/>
                  <a:gd name="T9" fmla="*/ 127 h 549"/>
                  <a:gd name="T10" fmla="*/ 181 w 358"/>
                  <a:gd name="T11" fmla="*/ 163 h 549"/>
                  <a:gd name="T12" fmla="*/ 163 w 358"/>
                  <a:gd name="T13" fmla="*/ 217 h 549"/>
                  <a:gd name="T14" fmla="*/ 154 w 358"/>
                  <a:gd name="T15" fmla="*/ 257 h 549"/>
                  <a:gd name="T16" fmla="*/ 134 w 358"/>
                  <a:gd name="T17" fmla="*/ 292 h 549"/>
                  <a:gd name="T18" fmla="*/ 110 w 358"/>
                  <a:gd name="T19" fmla="*/ 327 h 549"/>
                  <a:gd name="T20" fmla="*/ 88 w 358"/>
                  <a:gd name="T21" fmla="*/ 361 h 549"/>
                  <a:gd name="T22" fmla="*/ 71 w 358"/>
                  <a:gd name="T23" fmla="*/ 387 h 549"/>
                  <a:gd name="T24" fmla="*/ 53 w 358"/>
                  <a:gd name="T25" fmla="*/ 425 h 549"/>
                  <a:gd name="T26" fmla="*/ 31 w 358"/>
                  <a:gd name="T27" fmla="*/ 462 h 549"/>
                  <a:gd name="T28" fmla="*/ 10 w 358"/>
                  <a:gd name="T29" fmla="*/ 508 h 549"/>
                  <a:gd name="T30" fmla="*/ 0 w 358"/>
                  <a:gd name="T31" fmla="*/ 548 h 5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8"/>
                  <a:gd name="T49" fmla="*/ 0 h 549"/>
                  <a:gd name="T50" fmla="*/ 358 w 358"/>
                  <a:gd name="T51" fmla="*/ 549 h 5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8" h="549">
                    <a:moveTo>
                      <a:pt x="357" y="0"/>
                    </a:moveTo>
                    <a:lnTo>
                      <a:pt x="282" y="40"/>
                    </a:lnTo>
                    <a:lnTo>
                      <a:pt x="246" y="67"/>
                    </a:lnTo>
                    <a:lnTo>
                      <a:pt x="218" y="97"/>
                    </a:lnTo>
                    <a:lnTo>
                      <a:pt x="198" y="127"/>
                    </a:lnTo>
                    <a:lnTo>
                      <a:pt x="181" y="163"/>
                    </a:lnTo>
                    <a:lnTo>
                      <a:pt x="163" y="217"/>
                    </a:lnTo>
                    <a:lnTo>
                      <a:pt x="154" y="257"/>
                    </a:lnTo>
                    <a:lnTo>
                      <a:pt x="134" y="292"/>
                    </a:lnTo>
                    <a:lnTo>
                      <a:pt x="110" y="327"/>
                    </a:lnTo>
                    <a:lnTo>
                      <a:pt x="88" y="361"/>
                    </a:lnTo>
                    <a:lnTo>
                      <a:pt x="71" y="387"/>
                    </a:lnTo>
                    <a:lnTo>
                      <a:pt x="53" y="425"/>
                    </a:lnTo>
                    <a:lnTo>
                      <a:pt x="31" y="462"/>
                    </a:lnTo>
                    <a:lnTo>
                      <a:pt x="10" y="508"/>
                    </a:lnTo>
                    <a:lnTo>
                      <a:pt x="0" y="548"/>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grpSp>
        <p:nvGrpSpPr>
          <p:cNvPr id="27675" name="Group 88"/>
          <p:cNvGrpSpPr>
            <a:grpSpLocks/>
          </p:cNvGrpSpPr>
          <p:nvPr/>
        </p:nvGrpSpPr>
        <p:grpSpPr bwMode="auto">
          <a:xfrm>
            <a:off x="2749550" y="3060700"/>
            <a:ext cx="447675" cy="180975"/>
            <a:chOff x="1732" y="2036"/>
            <a:chExt cx="282" cy="114"/>
          </a:xfrm>
        </p:grpSpPr>
        <p:sp>
          <p:nvSpPr>
            <p:cNvPr id="27693" name="Oval 89"/>
            <p:cNvSpPr>
              <a:spLocks noChangeArrowheads="1"/>
            </p:cNvSpPr>
            <p:nvPr/>
          </p:nvSpPr>
          <p:spPr bwMode="auto">
            <a:xfrm>
              <a:off x="1732" y="2036"/>
              <a:ext cx="78" cy="60"/>
            </a:xfrm>
            <a:prstGeom prst="ellipse">
              <a:avLst/>
            </a:prstGeom>
            <a:solidFill>
              <a:srgbClr val="FF9F1F"/>
            </a:solidFill>
            <a:ln w="12700">
              <a:solidFill>
                <a:srgbClr val="000000"/>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94" name="Oval 90"/>
            <p:cNvSpPr>
              <a:spLocks noChangeArrowheads="1"/>
            </p:cNvSpPr>
            <p:nvPr/>
          </p:nvSpPr>
          <p:spPr bwMode="auto">
            <a:xfrm>
              <a:off x="1808" y="2068"/>
              <a:ext cx="79" cy="59"/>
            </a:xfrm>
            <a:prstGeom prst="ellipse">
              <a:avLst/>
            </a:prstGeom>
            <a:solidFill>
              <a:srgbClr val="FF9F1F"/>
            </a:solidFill>
            <a:ln w="12700">
              <a:solidFill>
                <a:srgbClr val="000000"/>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95" name="Oval 91"/>
            <p:cNvSpPr>
              <a:spLocks noChangeArrowheads="1"/>
            </p:cNvSpPr>
            <p:nvPr/>
          </p:nvSpPr>
          <p:spPr bwMode="auto">
            <a:xfrm>
              <a:off x="1933" y="2053"/>
              <a:ext cx="81" cy="58"/>
            </a:xfrm>
            <a:prstGeom prst="ellipse">
              <a:avLst/>
            </a:prstGeom>
            <a:solidFill>
              <a:srgbClr val="FF9F1F"/>
            </a:solidFill>
            <a:ln w="12700">
              <a:solidFill>
                <a:srgbClr val="000000"/>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96" name="Oval 92"/>
            <p:cNvSpPr>
              <a:spLocks noChangeArrowheads="1"/>
            </p:cNvSpPr>
            <p:nvPr/>
          </p:nvSpPr>
          <p:spPr bwMode="auto">
            <a:xfrm>
              <a:off x="1885" y="2092"/>
              <a:ext cx="81" cy="58"/>
            </a:xfrm>
            <a:prstGeom prst="ellipse">
              <a:avLst/>
            </a:prstGeom>
            <a:solidFill>
              <a:srgbClr val="FF9F1F"/>
            </a:solidFill>
            <a:ln w="12700">
              <a:solidFill>
                <a:srgbClr val="000000"/>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676" name="Freeform 93"/>
          <p:cNvSpPr>
            <a:spLocks/>
          </p:cNvSpPr>
          <p:nvPr/>
        </p:nvSpPr>
        <p:spPr bwMode="auto">
          <a:xfrm>
            <a:off x="3925888" y="2492375"/>
            <a:ext cx="1176337" cy="1439863"/>
          </a:xfrm>
          <a:custGeom>
            <a:avLst/>
            <a:gdLst>
              <a:gd name="T0" fmla="*/ 629 w 741"/>
              <a:gd name="T1" fmla="*/ 516 h 907"/>
              <a:gd name="T2" fmla="*/ 545 w 741"/>
              <a:gd name="T3" fmla="*/ 452 h 907"/>
              <a:gd name="T4" fmla="*/ 489 w 741"/>
              <a:gd name="T5" fmla="*/ 377 h 907"/>
              <a:gd name="T6" fmla="*/ 480 w 741"/>
              <a:gd name="T7" fmla="*/ 310 h 907"/>
              <a:gd name="T8" fmla="*/ 490 w 741"/>
              <a:gd name="T9" fmla="*/ 255 h 907"/>
              <a:gd name="T10" fmla="*/ 520 w 741"/>
              <a:gd name="T11" fmla="*/ 186 h 907"/>
              <a:gd name="T12" fmla="*/ 576 w 741"/>
              <a:gd name="T13" fmla="*/ 114 h 907"/>
              <a:gd name="T14" fmla="*/ 653 w 741"/>
              <a:gd name="T15" fmla="*/ 57 h 907"/>
              <a:gd name="T16" fmla="*/ 693 w 741"/>
              <a:gd name="T17" fmla="*/ 6 h 907"/>
              <a:gd name="T18" fmla="*/ 598 w 741"/>
              <a:gd name="T19" fmla="*/ 24 h 907"/>
              <a:gd name="T20" fmla="*/ 540 w 741"/>
              <a:gd name="T21" fmla="*/ 17 h 907"/>
              <a:gd name="T22" fmla="*/ 480 w 741"/>
              <a:gd name="T23" fmla="*/ 22 h 907"/>
              <a:gd name="T24" fmla="*/ 417 w 741"/>
              <a:gd name="T25" fmla="*/ 25 h 907"/>
              <a:gd name="T26" fmla="*/ 343 w 741"/>
              <a:gd name="T27" fmla="*/ 27 h 907"/>
              <a:gd name="T28" fmla="*/ 289 w 741"/>
              <a:gd name="T29" fmla="*/ 27 h 907"/>
              <a:gd name="T30" fmla="*/ 198 w 741"/>
              <a:gd name="T31" fmla="*/ 3 h 907"/>
              <a:gd name="T32" fmla="*/ 144 w 741"/>
              <a:gd name="T33" fmla="*/ 15 h 907"/>
              <a:gd name="T34" fmla="*/ 224 w 741"/>
              <a:gd name="T35" fmla="*/ 71 h 907"/>
              <a:gd name="T36" fmla="*/ 278 w 741"/>
              <a:gd name="T37" fmla="*/ 129 h 907"/>
              <a:gd name="T38" fmla="*/ 318 w 741"/>
              <a:gd name="T39" fmla="*/ 192 h 907"/>
              <a:gd name="T40" fmla="*/ 331 w 741"/>
              <a:gd name="T41" fmla="*/ 271 h 907"/>
              <a:gd name="T42" fmla="*/ 322 w 741"/>
              <a:gd name="T43" fmla="*/ 330 h 907"/>
              <a:gd name="T44" fmla="*/ 288 w 741"/>
              <a:gd name="T45" fmla="*/ 381 h 907"/>
              <a:gd name="T46" fmla="*/ 259 w 741"/>
              <a:gd name="T47" fmla="*/ 419 h 907"/>
              <a:gd name="T48" fmla="*/ 208 w 741"/>
              <a:gd name="T49" fmla="*/ 461 h 907"/>
              <a:gd name="T50" fmla="*/ 136 w 741"/>
              <a:gd name="T51" fmla="*/ 508 h 907"/>
              <a:gd name="T52" fmla="*/ 63 w 741"/>
              <a:gd name="T53" fmla="*/ 557 h 907"/>
              <a:gd name="T54" fmla="*/ 21 w 741"/>
              <a:gd name="T55" fmla="*/ 605 h 907"/>
              <a:gd name="T56" fmla="*/ 0 w 741"/>
              <a:gd name="T57" fmla="*/ 665 h 907"/>
              <a:gd name="T58" fmla="*/ 3 w 741"/>
              <a:gd name="T59" fmla="*/ 728 h 907"/>
              <a:gd name="T60" fmla="*/ 34 w 741"/>
              <a:gd name="T61" fmla="*/ 788 h 907"/>
              <a:gd name="T62" fmla="*/ 99 w 741"/>
              <a:gd name="T63" fmla="*/ 838 h 907"/>
              <a:gd name="T64" fmla="*/ 194 w 741"/>
              <a:gd name="T65" fmla="*/ 879 h 907"/>
              <a:gd name="T66" fmla="*/ 289 w 741"/>
              <a:gd name="T67" fmla="*/ 900 h 907"/>
              <a:gd name="T68" fmla="*/ 405 w 741"/>
              <a:gd name="T69" fmla="*/ 906 h 907"/>
              <a:gd name="T70" fmla="*/ 511 w 741"/>
              <a:gd name="T71" fmla="*/ 896 h 907"/>
              <a:gd name="T72" fmla="*/ 610 w 741"/>
              <a:gd name="T73" fmla="*/ 865 h 907"/>
              <a:gd name="T74" fmla="*/ 683 w 741"/>
              <a:gd name="T75" fmla="*/ 817 h 907"/>
              <a:gd name="T76" fmla="*/ 726 w 741"/>
              <a:gd name="T77" fmla="*/ 760 h 907"/>
              <a:gd name="T78" fmla="*/ 740 w 741"/>
              <a:gd name="T79" fmla="*/ 697 h 907"/>
              <a:gd name="T80" fmla="*/ 736 w 741"/>
              <a:gd name="T81" fmla="*/ 634 h 907"/>
              <a:gd name="T82" fmla="*/ 697 w 741"/>
              <a:gd name="T83" fmla="*/ 572 h 9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1"/>
              <a:gd name="T127" fmla="*/ 0 h 907"/>
              <a:gd name="T128" fmla="*/ 741 w 741"/>
              <a:gd name="T129" fmla="*/ 907 h 9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1" h="907">
                <a:moveTo>
                  <a:pt x="664" y="542"/>
                </a:moveTo>
                <a:lnTo>
                  <a:pt x="629" y="516"/>
                </a:lnTo>
                <a:lnTo>
                  <a:pt x="586" y="484"/>
                </a:lnTo>
                <a:lnTo>
                  <a:pt x="545" y="452"/>
                </a:lnTo>
                <a:lnTo>
                  <a:pt x="512" y="417"/>
                </a:lnTo>
                <a:lnTo>
                  <a:pt x="489" y="377"/>
                </a:lnTo>
                <a:lnTo>
                  <a:pt x="480" y="338"/>
                </a:lnTo>
                <a:lnTo>
                  <a:pt x="480" y="310"/>
                </a:lnTo>
                <a:lnTo>
                  <a:pt x="484" y="284"/>
                </a:lnTo>
                <a:lnTo>
                  <a:pt x="490" y="255"/>
                </a:lnTo>
                <a:lnTo>
                  <a:pt x="504" y="223"/>
                </a:lnTo>
                <a:lnTo>
                  <a:pt x="520" y="186"/>
                </a:lnTo>
                <a:lnTo>
                  <a:pt x="544" y="150"/>
                </a:lnTo>
                <a:lnTo>
                  <a:pt x="576" y="114"/>
                </a:lnTo>
                <a:lnTo>
                  <a:pt x="613" y="86"/>
                </a:lnTo>
                <a:lnTo>
                  <a:pt x="653" y="57"/>
                </a:lnTo>
                <a:lnTo>
                  <a:pt x="679" y="33"/>
                </a:lnTo>
                <a:lnTo>
                  <a:pt x="693" y="6"/>
                </a:lnTo>
                <a:lnTo>
                  <a:pt x="626" y="11"/>
                </a:lnTo>
                <a:lnTo>
                  <a:pt x="598" y="24"/>
                </a:lnTo>
                <a:lnTo>
                  <a:pt x="566" y="46"/>
                </a:lnTo>
                <a:lnTo>
                  <a:pt x="540" y="17"/>
                </a:lnTo>
                <a:lnTo>
                  <a:pt x="510" y="0"/>
                </a:lnTo>
                <a:lnTo>
                  <a:pt x="480" y="22"/>
                </a:lnTo>
                <a:lnTo>
                  <a:pt x="446" y="45"/>
                </a:lnTo>
                <a:lnTo>
                  <a:pt x="417" y="25"/>
                </a:lnTo>
                <a:lnTo>
                  <a:pt x="373" y="4"/>
                </a:lnTo>
                <a:lnTo>
                  <a:pt x="343" y="27"/>
                </a:lnTo>
                <a:lnTo>
                  <a:pt x="314" y="49"/>
                </a:lnTo>
                <a:lnTo>
                  <a:pt x="289" y="27"/>
                </a:lnTo>
                <a:lnTo>
                  <a:pt x="253" y="12"/>
                </a:lnTo>
                <a:lnTo>
                  <a:pt x="198" y="3"/>
                </a:lnTo>
                <a:lnTo>
                  <a:pt x="145" y="0"/>
                </a:lnTo>
                <a:lnTo>
                  <a:pt x="144" y="15"/>
                </a:lnTo>
                <a:lnTo>
                  <a:pt x="188" y="44"/>
                </a:lnTo>
                <a:lnTo>
                  <a:pt x="224" y="71"/>
                </a:lnTo>
                <a:lnTo>
                  <a:pt x="252" y="98"/>
                </a:lnTo>
                <a:lnTo>
                  <a:pt x="278" y="129"/>
                </a:lnTo>
                <a:lnTo>
                  <a:pt x="301" y="161"/>
                </a:lnTo>
                <a:lnTo>
                  <a:pt x="318" y="192"/>
                </a:lnTo>
                <a:lnTo>
                  <a:pt x="328" y="230"/>
                </a:lnTo>
                <a:lnTo>
                  <a:pt x="331" y="271"/>
                </a:lnTo>
                <a:lnTo>
                  <a:pt x="330" y="297"/>
                </a:lnTo>
                <a:lnTo>
                  <a:pt x="322" y="330"/>
                </a:lnTo>
                <a:lnTo>
                  <a:pt x="306" y="356"/>
                </a:lnTo>
                <a:lnTo>
                  <a:pt x="288" y="381"/>
                </a:lnTo>
                <a:lnTo>
                  <a:pt x="274" y="397"/>
                </a:lnTo>
                <a:lnTo>
                  <a:pt x="259" y="419"/>
                </a:lnTo>
                <a:lnTo>
                  <a:pt x="236" y="441"/>
                </a:lnTo>
                <a:lnTo>
                  <a:pt x="208" y="461"/>
                </a:lnTo>
                <a:lnTo>
                  <a:pt x="175" y="484"/>
                </a:lnTo>
                <a:lnTo>
                  <a:pt x="136" y="508"/>
                </a:lnTo>
                <a:lnTo>
                  <a:pt x="96" y="533"/>
                </a:lnTo>
                <a:lnTo>
                  <a:pt x="63" y="557"/>
                </a:lnTo>
                <a:lnTo>
                  <a:pt x="38" y="578"/>
                </a:lnTo>
                <a:lnTo>
                  <a:pt x="21" y="605"/>
                </a:lnTo>
                <a:lnTo>
                  <a:pt x="6" y="634"/>
                </a:lnTo>
                <a:lnTo>
                  <a:pt x="0" y="665"/>
                </a:lnTo>
                <a:lnTo>
                  <a:pt x="0" y="697"/>
                </a:lnTo>
                <a:lnTo>
                  <a:pt x="3" y="728"/>
                </a:lnTo>
                <a:lnTo>
                  <a:pt x="13" y="757"/>
                </a:lnTo>
                <a:lnTo>
                  <a:pt x="34" y="788"/>
                </a:lnTo>
                <a:lnTo>
                  <a:pt x="68" y="817"/>
                </a:lnTo>
                <a:lnTo>
                  <a:pt x="99" y="838"/>
                </a:lnTo>
                <a:lnTo>
                  <a:pt x="140" y="861"/>
                </a:lnTo>
                <a:lnTo>
                  <a:pt x="194" y="879"/>
                </a:lnTo>
                <a:lnTo>
                  <a:pt x="233" y="891"/>
                </a:lnTo>
                <a:lnTo>
                  <a:pt x="289" y="900"/>
                </a:lnTo>
                <a:lnTo>
                  <a:pt x="352" y="906"/>
                </a:lnTo>
                <a:lnTo>
                  <a:pt x="405" y="906"/>
                </a:lnTo>
                <a:lnTo>
                  <a:pt x="465" y="902"/>
                </a:lnTo>
                <a:lnTo>
                  <a:pt x="511" y="896"/>
                </a:lnTo>
                <a:lnTo>
                  <a:pt x="560" y="885"/>
                </a:lnTo>
                <a:lnTo>
                  <a:pt x="610" y="865"/>
                </a:lnTo>
                <a:lnTo>
                  <a:pt x="648" y="846"/>
                </a:lnTo>
                <a:lnTo>
                  <a:pt x="683" y="817"/>
                </a:lnTo>
                <a:lnTo>
                  <a:pt x="708" y="790"/>
                </a:lnTo>
                <a:lnTo>
                  <a:pt x="726" y="760"/>
                </a:lnTo>
                <a:lnTo>
                  <a:pt x="733" y="730"/>
                </a:lnTo>
                <a:lnTo>
                  <a:pt x="740" y="697"/>
                </a:lnTo>
                <a:lnTo>
                  <a:pt x="740" y="667"/>
                </a:lnTo>
                <a:lnTo>
                  <a:pt x="736" y="634"/>
                </a:lnTo>
                <a:lnTo>
                  <a:pt x="718" y="602"/>
                </a:lnTo>
                <a:lnTo>
                  <a:pt x="697" y="572"/>
                </a:lnTo>
                <a:lnTo>
                  <a:pt x="664" y="542"/>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677" name="Group 94"/>
          <p:cNvGrpSpPr>
            <a:grpSpLocks/>
          </p:cNvGrpSpPr>
          <p:nvPr/>
        </p:nvGrpSpPr>
        <p:grpSpPr bwMode="auto">
          <a:xfrm>
            <a:off x="4689475" y="3665538"/>
            <a:ext cx="715963" cy="339725"/>
            <a:chOff x="2954" y="2417"/>
            <a:chExt cx="451" cy="214"/>
          </a:xfrm>
        </p:grpSpPr>
        <p:sp>
          <p:nvSpPr>
            <p:cNvPr id="27688" name="Freeform 95"/>
            <p:cNvSpPr>
              <a:spLocks/>
            </p:cNvSpPr>
            <p:nvPr/>
          </p:nvSpPr>
          <p:spPr bwMode="auto">
            <a:xfrm>
              <a:off x="2954" y="2417"/>
              <a:ext cx="451" cy="214"/>
            </a:xfrm>
            <a:custGeom>
              <a:avLst/>
              <a:gdLst>
                <a:gd name="T0" fmla="*/ 330 w 451"/>
                <a:gd name="T1" fmla="*/ 1 h 214"/>
                <a:gd name="T2" fmla="*/ 88 w 451"/>
                <a:gd name="T3" fmla="*/ 25 h 214"/>
                <a:gd name="T4" fmla="*/ 24 w 451"/>
                <a:gd name="T5" fmla="*/ 31 h 214"/>
                <a:gd name="T6" fmla="*/ 8 w 451"/>
                <a:gd name="T7" fmla="*/ 35 h 214"/>
                <a:gd name="T8" fmla="*/ 0 w 451"/>
                <a:gd name="T9" fmla="*/ 42 h 214"/>
                <a:gd name="T10" fmla="*/ 1 w 451"/>
                <a:gd name="T11" fmla="*/ 58 h 214"/>
                <a:gd name="T12" fmla="*/ 21 w 451"/>
                <a:gd name="T13" fmla="*/ 80 h 214"/>
                <a:gd name="T14" fmla="*/ 37 w 451"/>
                <a:gd name="T15" fmla="*/ 102 h 214"/>
                <a:gd name="T16" fmla="*/ 35 w 451"/>
                <a:gd name="T17" fmla="*/ 133 h 214"/>
                <a:gd name="T18" fmla="*/ 99 w 451"/>
                <a:gd name="T19" fmla="*/ 167 h 214"/>
                <a:gd name="T20" fmla="*/ 113 w 451"/>
                <a:gd name="T21" fmla="*/ 173 h 214"/>
                <a:gd name="T22" fmla="*/ 129 w 451"/>
                <a:gd name="T23" fmla="*/ 172 h 214"/>
                <a:gd name="T24" fmla="*/ 160 w 451"/>
                <a:gd name="T25" fmla="*/ 182 h 214"/>
                <a:gd name="T26" fmla="*/ 193 w 451"/>
                <a:gd name="T27" fmla="*/ 196 h 214"/>
                <a:gd name="T28" fmla="*/ 222 w 451"/>
                <a:gd name="T29" fmla="*/ 213 h 214"/>
                <a:gd name="T30" fmla="*/ 241 w 451"/>
                <a:gd name="T31" fmla="*/ 211 h 214"/>
                <a:gd name="T32" fmla="*/ 266 w 451"/>
                <a:gd name="T33" fmla="*/ 200 h 214"/>
                <a:gd name="T34" fmla="*/ 266 w 451"/>
                <a:gd name="T35" fmla="*/ 184 h 214"/>
                <a:gd name="T36" fmla="*/ 249 w 451"/>
                <a:gd name="T37" fmla="*/ 170 h 214"/>
                <a:gd name="T38" fmla="*/ 216 w 451"/>
                <a:gd name="T39" fmla="*/ 157 h 214"/>
                <a:gd name="T40" fmla="*/ 195 w 451"/>
                <a:gd name="T41" fmla="*/ 152 h 214"/>
                <a:gd name="T42" fmla="*/ 224 w 451"/>
                <a:gd name="T43" fmla="*/ 126 h 214"/>
                <a:gd name="T44" fmla="*/ 252 w 451"/>
                <a:gd name="T45" fmla="*/ 116 h 214"/>
                <a:gd name="T46" fmla="*/ 256 w 451"/>
                <a:gd name="T47" fmla="*/ 122 h 214"/>
                <a:gd name="T48" fmla="*/ 277 w 451"/>
                <a:gd name="T49" fmla="*/ 125 h 214"/>
                <a:gd name="T50" fmla="*/ 307 w 451"/>
                <a:gd name="T51" fmla="*/ 125 h 214"/>
                <a:gd name="T52" fmla="*/ 327 w 451"/>
                <a:gd name="T53" fmla="*/ 120 h 214"/>
                <a:gd name="T54" fmla="*/ 357 w 451"/>
                <a:gd name="T55" fmla="*/ 109 h 214"/>
                <a:gd name="T56" fmla="*/ 369 w 451"/>
                <a:gd name="T57" fmla="*/ 99 h 214"/>
                <a:gd name="T58" fmla="*/ 378 w 451"/>
                <a:gd name="T59" fmla="*/ 84 h 214"/>
                <a:gd name="T60" fmla="*/ 396 w 451"/>
                <a:gd name="T61" fmla="*/ 72 h 214"/>
                <a:gd name="T62" fmla="*/ 419 w 451"/>
                <a:gd name="T63" fmla="*/ 68 h 214"/>
                <a:gd name="T64" fmla="*/ 450 w 451"/>
                <a:gd name="T65" fmla="*/ 68 h 214"/>
                <a:gd name="T66" fmla="*/ 421 w 451"/>
                <a:gd name="T67" fmla="*/ 0 h 214"/>
                <a:gd name="T68" fmla="*/ 330 w 451"/>
                <a:gd name="T69" fmla="*/ 1 h 2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1"/>
                <a:gd name="T106" fmla="*/ 0 h 214"/>
                <a:gd name="T107" fmla="*/ 451 w 451"/>
                <a:gd name="T108" fmla="*/ 214 h 2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1" h="214">
                  <a:moveTo>
                    <a:pt x="330" y="1"/>
                  </a:moveTo>
                  <a:lnTo>
                    <a:pt x="88" y="25"/>
                  </a:lnTo>
                  <a:lnTo>
                    <a:pt x="24" y="31"/>
                  </a:lnTo>
                  <a:lnTo>
                    <a:pt x="8" y="35"/>
                  </a:lnTo>
                  <a:lnTo>
                    <a:pt x="0" y="42"/>
                  </a:lnTo>
                  <a:lnTo>
                    <a:pt x="1" y="58"/>
                  </a:lnTo>
                  <a:lnTo>
                    <a:pt x="21" y="80"/>
                  </a:lnTo>
                  <a:lnTo>
                    <a:pt x="37" y="102"/>
                  </a:lnTo>
                  <a:lnTo>
                    <a:pt x="35" y="133"/>
                  </a:lnTo>
                  <a:lnTo>
                    <a:pt x="99" y="167"/>
                  </a:lnTo>
                  <a:lnTo>
                    <a:pt x="113" y="173"/>
                  </a:lnTo>
                  <a:lnTo>
                    <a:pt x="129" y="172"/>
                  </a:lnTo>
                  <a:lnTo>
                    <a:pt x="160" y="182"/>
                  </a:lnTo>
                  <a:lnTo>
                    <a:pt x="193" y="196"/>
                  </a:lnTo>
                  <a:lnTo>
                    <a:pt x="222" y="213"/>
                  </a:lnTo>
                  <a:lnTo>
                    <a:pt x="241" y="211"/>
                  </a:lnTo>
                  <a:lnTo>
                    <a:pt x="266" y="200"/>
                  </a:lnTo>
                  <a:lnTo>
                    <a:pt x="266" y="184"/>
                  </a:lnTo>
                  <a:lnTo>
                    <a:pt x="249" y="170"/>
                  </a:lnTo>
                  <a:lnTo>
                    <a:pt x="216" y="157"/>
                  </a:lnTo>
                  <a:lnTo>
                    <a:pt x="195" y="152"/>
                  </a:lnTo>
                  <a:lnTo>
                    <a:pt x="224" y="126"/>
                  </a:lnTo>
                  <a:lnTo>
                    <a:pt x="252" y="116"/>
                  </a:lnTo>
                  <a:lnTo>
                    <a:pt x="256" y="122"/>
                  </a:lnTo>
                  <a:lnTo>
                    <a:pt x="277" y="125"/>
                  </a:lnTo>
                  <a:lnTo>
                    <a:pt x="307" y="125"/>
                  </a:lnTo>
                  <a:lnTo>
                    <a:pt x="327" y="120"/>
                  </a:lnTo>
                  <a:lnTo>
                    <a:pt x="357" y="109"/>
                  </a:lnTo>
                  <a:lnTo>
                    <a:pt x="369" y="99"/>
                  </a:lnTo>
                  <a:lnTo>
                    <a:pt x="378" y="84"/>
                  </a:lnTo>
                  <a:lnTo>
                    <a:pt x="396" y="72"/>
                  </a:lnTo>
                  <a:lnTo>
                    <a:pt x="419" y="68"/>
                  </a:lnTo>
                  <a:lnTo>
                    <a:pt x="450" y="68"/>
                  </a:lnTo>
                  <a:lnTo>
                    <a:pt x="421" y="0"/>
                  </a:lnTo>
                  <a:lnTo>
                    <a:pt x="330" y="1"/>
                  </a:lnTo>
                </a:path>
              </a:pathLst>
            </a:custGeom>
            <a:solidFill>
              <a:srgbClr val="FFBFB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7689" name="Group 96"/>
            <p:cNvGrpSpPr>
              <a:grpSpLocks/>
            </p:cNvGrpSpPr>
            <p:nvPr/>
          </p:nvGrpSpPr>
          <p:grpSpPr bwMode="auto">
            <a:xfrm>
              <a:off x="2990" y="2463"/>
              <a:ext cx="159" cy="129"/>
              <a:chOff x="2990" y="2463"/>
              <a:chExt cx="159" cy="129"/>
            </a:xfrm>
          </p:grpSpPr>
          <p:sp>
            <p:nvSpPr>
              <p:cNvPr id="27690" name="Freeform 97"/>
              <p:cNvSpPr>
                <a:spLocks/>
              </p:cNvSpPr>
              <p:nvPr/>
            </p:nvSpPr>
            <p:spPr bwMode="auto">
              <a:xfrm>
                <a:off x="2990" y="2463"/>
                <a:ext cx="131" cy="60"/>
              </a:xfrm>
              <a:custGeom>
                <a:avLst/>
                <a:gdLst>
                  <a:gd name="T0" fmla="*/ 130 w 131"/>
                  <a:gd name="T1" fmla="*/ 4 h 60"/>
                  <a:gd name="T2" fmla="*/ 65 w 131"/>
                  <a:gd name="T3" fmla="*/ 0 h 60"/>
                  <a:gd name="T4" fmla="*/ 7 w 131"/>
                  <a:gd name="T5" fmla="*/ 26 h 60"/>
                  <a:gd name="T6" fmla="*/ 0 w 131"/>
                  <a:gd name="T7" fmla="*/ 48 h 60"/>
                  <a:gd name="T8" fmla="*/ 3 w 131"/>
                  <a:gd name="T9" fmla="*/ 59 h 60"/>
                  <a:gd name="T10" fmla="*/ 0 60000 65536"/>
                  <a:gd name="T11" fmla="*/ 0 60000 65536"/>
                  <a:gd name="T12" fmla="*/ 0 60000 65536"/>
                  <a:gd name="T13" fmla="*/ 0 60000 65536"/>
                  <a:gd name="T14" fmla="*/ 0 60000 65536"/>
                  <a:gd name="T15" fmla="*/ 0 w 131"/>
                  <a:gd name="T16" fmla="*/ 0 h 60"/>
                  <a:gd name="T17" fmla="*/ 131 w 131"/>
                  <a:gd name="T18" fmla="*/ 60 h 60"/>
                </a:gdLst>
                <a:ahLst/>
                <a:cxnLst>
                  <a:cxn ang="T10">
                    <a:pos x="T0" y="T1"/>
                  </a:cxn>
                  <a:cxn ang="T11">
                    <a:pos x="T2" y="T3"/>
                  </a:cxn>
                  <a:cxn ang="T12">
                    <a:pos x="T4" y="T5"/>
                  </a:cxn>
                  <a:cxn ang="T13">
                    <a:pos x="T6" y="T7"/>
                  </a:cxn>
                  <a:cxn ang="T14">
                    <a:pos x="T8" y="T9"/>
                  </a:cxn>
                </a:cxnLst>
                <a:rect l="T15" t="T16" r="T17" b="T18"/>
                <a:pathLst>
                  <a:path w="131" h="60">
                    <a:moveTo>
                      <a:pt x="130" y="4"/>
                    </a:moveTo>
                    <a:lnTo>
                      <a:pt x="65" y="0"/>
                    </a:lnTo>
                    <a:lnTo>
                      <a:pt x="7" y="26"/>
                    </a:lnTo>
                    <a:lnTo>
                      <a:pt x="0" y="48"/>
                    </a:lnTo>
                    <a:lnTo>
                      <a:pt x="3" y="5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91" name="Freeform 98"/>
              <p:cNvSpPr>
                <a:spLocks/>
              </p:cNvSpPr>
              <p:nvPr/>
            </p:nvSpPr>
            <p:spPr bwMode="auto">
              <a:xfrm>
                <a:off x="3068" y="2497"/>
                <a:ext cx="81" cy="95"/>
              </a:xfrm>
              <a:custGeom>
                <a:avLst/>
                <a:gdLst>
                  <a:gd name="T0" fmla="*/ 80 w 81"/>
                  <a:gd name="T1" fmla="*/ 0 h 95"/>
                  <a:gd name="T2" fmla="*/ 7 w 81"/>
                  <a:gd name="T3" fmla="*/ 58 h 95"/>
                  <a:gd name="T4" fmla="*/ 0 w 81"/>
                  <a:gd name="T5" fmla="*/ 69 h 95"/>
                  <a:gd name="T6" fmla="*/ 7 w 81"/>
                  <a:gd name="T7" fmla="*/ 81 h 95"/>
                  <a:gd name="T8" fmla="*/ 14 w 81"/>
                  <a:gd name="T9" fmla="*/ 91 h 95"/>
                  <a:gd name="T10" fmla="*/ 19 w 81"/>
                  <a:gd name="T11" fmla="*/ 94 h 95"/>
                  <a:gd name="T12" fmla="*/ 0 60000 65536"/>
                  <a:gd name="T13" fmla="*/ 0 60000 65536"/>
                  <a:gd name="T14" fmla="*/ 0 60000 65536"/>
                  <a:gd name="T15" fmla="*/ 0 60000 65536"/>
                  <a:gd name="T16" fmla="*/ 0 60000 65536"/>
                  <a:gd name="T17" fmla="*/ 0 60000 65536"/>
                  <a:gd name="T18" fmla="*/ 0 w 81"/>
                  <a:gd name="T19" fmla="*/ 0 h 95"/>
                  <a:gd name="T20" fmla="*/ 81 w 81"/>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1" h="95">
                    <a:moveTo>
                      <a:pt x="80" y="0"/>
                    </a:moveTo>
                    <a:lnTo>
                      <a:pt x="7" y="58"/>
                    </a:lnTo>
                    <a:lnTo>
                      <a:pt x="0" y="69"/>
                    </a:lnTo>
                    <a:lnTo>
                      <a:pt x="7" y="81"/>
                    </a:lnTo>
                    <a:lnTo>
                      <a:pt x="14" y="91"/>
                    </a:lnTo>
                    <a:lnTo>
                      <a:pt x="19" y="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92" name="Freeform 99"/>
              <p:cNvSpPr>
                <a:spLocks/>
              </p:cNvSpPr>
              <p:nvPr/>
            </p:nvSpPr>
            <p:spPr bwMode="auto">
              <a:xfrm>
                <a:off x="3029" y="2484"/>
                <a:ext cx="104" cy="106"/>
              </a:xfrm>
              <a:custGeom>
                <a:avLst/>
                <a:gdLst>
                  <a:gd name="T0" fmla="*/ 103 w 104"/>
                  <a:gd name="T1" fmla="*/ 0 h 106"/>
                  <a:gd name="T2" fmla="*/ 55 w 104"/>
                  <a:gd name="T3" fmla="*/ 9 h 106"/>
                  <a:gd name="T4" fmla="*/ 7 w 104"/>
                  <a:gd name="T5" fmla="*/ 30 h 106"/>
                  <a:gd name="T6" fmla="*/ 0 w 104"/>
                  <a:gd name="T7" fmla="*/ 53 h 106"/>
                  <a:gd name="T8" fmla="*/ 39 w 104"/>
                  <a:gd name="T9" fmla="*/ 100 h 106"/>
                  <a:gd name="T10" fmla="*/ 53 w 104"/>
                  <a:gd name="T11" fmla="*/ 105 h 106"/>
                  <a:gd name="T12" fmla="*/ 0 60000 65536"/>
                  <a:gd name="T13" fmla="*/ 0 60000 65536"/>
                  <a:gd name="T14" fmla="*/ 0 60000 65536"/>
                  <a:gd name="T15" fmla="*/ 0 60000 65536"/>
                  <a:gd name="T16" fmla="*/ 0 60000 65536"/>
                  <a:gd name="T17" fmla="*/ 0 60000 65536"/>
                  <a:gd name="T18" fmla="*/ 0 w 104"/>
                  <a:gd name="T19" fmla="*/ 0 h 106"/>
                  <a:gd name="T20" fmla="*/ 104 w 104"/>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104" h="106">
                    <a:moveTo>
                      <a:pt x="103" y="0"/>
                    </a:moveTo>
                    <a:lnTo>
                      <a:pt x="55" y="9"/>
                    </a:lnTo>
                    <a:lnTo>
                      <a:pt x="7" y="30"/>
                    </a:lnTo>
                    <a:lnTo>
                      <a:pt x="0" y="53"/>
                    </a:lnTo>
                    <a:lnTo>
                      <a:pt x="39" y="100"/>
                    </a:lnTo>
                    <a:lnTo>
                      <a:pt x="53" y="105"/>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sp>
        <p:nvSpPr>
          <p:cNvPr id="27678" name="Rectangle 100"/>
          <p:cNvSpPr>
            <a:spLocks noChangeArrowheads="1"/>
          </p:cNvSpPr>
          <p:nvPr/>
        </p:nvSpPr>
        <p:spPr bwMode="auto">
          <a:xfrm>
            <a:off x="2247900" y="1047750"/>
            <a:ext cx="44577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20000"/>
              </a:spcBef>
              <a:buSzPct val="100000"/>
            </a:pPr>
            <a:r>
              <a:rPr lang="es-ES_tradnl" altLang="es-ES" sz="2000"/>
              <a:t>Especificación de medios de transmisión mecánicos, eléctricos, funcionales y procedurales</a:t>
            </a:r>
            <a:endParaRPr lang="es-ES" altLang="es-ES" sz="2000"/>
          </a:p>
        </p:txBody>
      </p:sp>
      <p:sp>
        <p:nvSpPr>
          <p:cNvPr id="27679" name="Rectangle 101"/>
          <p:cNvSpPr>
            <a:spLocks noChangeArrowheads="1"/>
          </p:cNvSpPr>
          <p:nvPr/>
        </p:nvSpPr>
        <p:spPr bwMode="auto">
          <a:xfrm>
            <a:off x="6597650" y="758825"/>
            <a:ext cx="19034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sz="2800" b="1">
                <a:latin typeface="Arial" charset="0"/>
              </a:rPr>
              <a:t>Transmit</a:t>
            </a:r>
            <a:r>
              <a:rPr lang="es-ES_tradnl" altLang="es-ES" sz="2800" b="1">
                <a:latin typeface="Arial" charset="0"/>
              </a:rPr>
              <a:t>e</a:t>
            </a:r>
            <a:endParaRPr lang="es-ES" altLang="es-ES" sz="2800" b="1">
              <a:latin typeface="Arial" charset="0"/>
            </a:endParaRPr>
          </a:p>
          <a:p>
            <a:pPr algn="ctr"/>
            <a:r>
              <a:rPr lang="es-ES_tradnl" altLang="es-ES" sz="2800" b="1">
                <a:latin typeface="Arial" charset="0"/>
              </a:rPr>
              <a:t>Los </a:t>
            </a:r>
            <a:r>
              <a:rPr lang="es-ES" altLang="es-ES" sz="2800" b="1">
                <a:latin typeface="Arial" charset="0"/>
              </a:rPr>
              <a:t>Dat</a:t>
            </a:r>
            <a:r>
              <a:rPr lang="es-ES_tradnl" altLang="es-ES" sz="2800" b="1">
                <a:latin typeface="Arial" charset="0"/>
              </a:rPr>
              <a:t>os</a:t>
            </a:r>
            <a:endParaRPr lang="es-ES" altLang="es-ES" sz="2800" b="1">
              <a:latin typeface="Arial" charset="0"/>
            </a:endParaRPr>
          </a:p>
        </p:txBody>
      </p:sp>
      <p:sp>
        <p:nvSpPr>
          <p:cNvPr id="382054" name="Rectangle 102"/>
          <p:cNvSpPr>
            <a:spLocks noChangeArrowheads="1"/>
          </p:cNvSpPr>
          <p:nvPr/>
        </p:nvSpPr>
        <p:spPr bwMode="auto">
          <a:xfrm>
            <a:off x="7010400" y="5972175"/>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N=1</a:t>
            </a:r>
          </a:p>
        </p:txBody>
      </p:sp>
      <p:sp>
        <p:nvSpPr>
          <p:cNvPr id="27681" name="Line 103"/>
          <p:cNvSpPr>
            <a:spLocks noChangeShapeType="1"/>
          </p:cNvSpPr>
          <p:nvPr/>
        </p:nvSpPr>
        <p:spPr bwMode="auto">
          <a:xfrm flipV="1">
            <a:off x="4038600" y="3714750"/>
            <a:ext cx="457200" cy="4572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27682" name="Group 104"/>
          <p:cNvGrpSpPr>
            <a:grpSpLocks/>
          </p:cNvGrpSpPr>
          <p:nvPr/>
        </p:nvGrpSpPr>
        <p:grpSpPr bwMode="auto">
          <a:xfrm>
            <a:off x="2778125" y="3205163"/>
            <a:ext cx="1930400" cy="739775"/>
            <a:chOff x="1750" y="2127"/>
            <a:chExt cx="1216" cy="466"/>
          </a:xfrm>
        </p:grpSpPr>
        <p:sp>
          <p:nvSpPr>
            <p:cNvPr id="27685" name="Freeform 105"/>
            <p:cNvSpPr>
              <a:spLocks/>
            </p:cNvSpPr>
            <p:nvPr/>
          </p:nvSpPr>
          <p:spPr bwMode="auto">
            <a:xfrm>
              <a:off x="2035" y="2127"/>
              <a:ext cx="931" cy="439"/>
            </a:xfrm>
            <a:custGeom>
              <a:avLst/>
              <a:gdLst>
                <a:gd name="T0" fmla="*/ 32 w 931"/>
                <a:gd name="T1" fmla="*/ 420 h 439"/>
                <a:gd name="T2" fmla="*/ 44 w 931"/>
                <a:gd name="T3" fmla="*/ 433 h 439"/>
                <a:gd name="T4" fmla="*/ 71 w 931"/>
                <a:gd name="T5" fmla="*/ 438 h 439"/>
                <a:gd name="T6" fmla="*/ 529 w 931"/>
                <a:gd name="T7" fmla="*/ 240 h 439"/>
                <a:gd name="T8" fmla="*/ 570 w 931"/>
                <a:gd name="T9" fmla="*/ 243 h 439"/>
                <a:gd name="T10" fmla="*/ 649 w 931"/>
                <a:gd name="T11" fmla="*/ 246 h 439"/>
                <a:gd name="T12" fmla="*/ 739 w 931"/>
                <a:gd name="T13" fmla="*/ 224 h 439"/>
                <a:gd name="T14" fmla="*/ 892 w 931"/>
                <a:gd name="T15" fmla="*/ 212 h 439"/>
                <a:gd name="T16" fmla="*/ 894 w 931"/>
                <a:gd name="T17" fmla="*/ 190 h 439"/>
                <a:gd name="T18" fmla="*/ 748 w 931"/>
                <a:gd name="T19" fmla="*/ 193 h 439"/>
                <a:gd name="T20" fmla="*/ 899 w 931"/>
                <a:gd name="T21" fmla="*/ 174 h 439"/>
                <a:gd name="T22" fmla="*/ 924 w 931"/>
                <a:gd name="T23" fmla="*/ 157 h 439"/>
                <a:gd name="T24" fmla="*/ 848 w 931"/>
                <a:gd name="T25" fmla="*/ 149 h 439"/>
                <a:gd name="T26" fmla="*/ 745 w 931"/>
                <a:gd name="T27" fmla="*/ 149 h 439"/>
                <a:gd name="T28" fmla="*/ 924 w 931"/>
                <a:gd name="T29" fmla="*/ 122 h 439"/>
                <a:gd name="T30" fmla="*/ 921 w 931"/>
                <a:gd name="T31" fmla="*/ 103 h 439"/>
                <a:gd name="T32" fmla="*/ 865 w 931"/>
                <a:gd name="T33" fmla="*/ 97 h 439"/>
                <a:gd name="T34" fmla="*/ 729 w 931"/>
                <a:gd name="T35" fmla="*/ 123 h 439"/>
                <a:gd name="T36" fmla="*/ 873 w 931"/>
                <a:gd name="T37" fmla="*/ 73 h 439"/>
                <a:gd name="T38" fmla="*/ 881 w 931"/>
                <a:gd name="T39" fmla="*/ 46 h 439"/>
                <a:gd name="T40" fmla="*/ 848 w 931"/>
                <a:gd name="T41" fmla="*/ 35 h 439"/>
                <a:gd name="T42" fmla="*/ 686 w 931"/>
                <a:gd name="T43" fmla="*/ 88 h 439"/>
                <a:gd name="T44" fmla="*/ 645 w 931"/>
                <a:gd name="T45" fmla="*/ 102 h 439"/>
                <a:gd name="T46" fmla="*/ 668 w 931"/>
                <a:gd name="T47" fmla="*/ 69 h 439"/>
                <a:gd name="T48" fmla="*/ 665 w 931"/>
                <a:gd name="T49" fmla="*/ 13 h 439"/>
                <a:gd name="T50" fmla="*/ 595 w 931"/>
                <a:gd name="T51" fmla="*/ 4 h 439"/>
                <a:gd name="T52" fmla="*/ 572 w 931"/>
                <a:gd name="T53" fmla="*/ 74 h 439"/>
                <a:gd name="T54" fmla="*/ 529 w 931"/>
                <a:gd name="T55" fmla="*/ 122 h 439"/>
                <a:gd name="T56" fmla="*/ 501 w 931"/>
                <a:gd name="T57" fmla="*/ 168 h 439"/>
                <a:gd name="T58" fmla="*/ 501 w 931"/>
                <a:gd name="T59" fmla="*/ 205 h 439"/>
                <a:gd name="T60" fmla="*/ 74 w 931"/>
                <a:gd name="T61" fmla="*/ 382 h 439"/>
                <a:gd name="T62" fmla="*/ 60 w 931"/>
                <a:gd name="T63" fmla="*/ 334 h 4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1"/>
                <a:gd name="T97" fmla="*/ 0 h 439"/>
                <a:gd name="T98" fmla="*/ 931 w 931"/>
                <a:gd name="T99" fmla="*/ 439 h 4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1" h="439">
                  <a:moveTo>
                    <a:pt x="0" y="360"/>
                  </a:moveTo>
                  <a:lnTo>
                    <a:pt x="32" y="420"/>
                  </a:lnTo>
                  <a:lnTo>
                    <a:pt x="39" y="429"/>
                  </a:lnTo>
                  <a:lnTo>
                    <a:pt x="44" y="433"/>
                  </a:lnTo>
                  <a:lnTo>
                    <a:pt x="55" y="438"/>
                  </a:lnTo>
                  <a:lnTo>
                    <a:pt x="71" y="438"/>
                  </a:lnTo>
                  <a:lnTo>
                    <a:pt x="88" y="432"/>
                  </a:lnTo>
                  <a:lnTo>
                    <a:pt x="529" y="240"/>
                  </a:lnTo>
                  <a:lnTo>
                    <a:pt x="554" y="233"/>
                  </a:lnTo>
                  <a:lnTo>
                    <a:pt x="570" y="243"/>
                  </a:lnTo>
                  <a:lnTo>
                    <a:pt x="601" y="253"/>
                  </a:lnTo>
                  <a:lnTo>
                    <a:pt x="649" y="246"/>
                  </a:lnTo>
                  <a:lnTo>
                    <a:pt x="702" y="233"/>
                  </a:lnTo>
                  <a:lnTo>
                    <a:pt x="739" y="224"/>
                  </a:lnTo>
                  <a:lnTo>
                    <a:pt x="857" y="214"/>
                  </a:lnTo>
                  <a:lnTo>
                    <a:pt x="892" y="212"/>
                  </a:lnTo>
                  <a:lnTo>
                    <a:pt x="903" y="202"/>
                  </a:lnTo>
                  <a:lnTo>
                    <a:pt x="894" y="190"/>
                  </a:lnTo>
                  <a:lnTo>
                    <a:pt x="857" y="186"/>
                  </a:lnTo>
                  <a:lnTo>
                    <a:pt x="748" y="193"/>
                  </a:lnTo>
                  <a:lnTo>
                    <a:pt x="745" y="183"/>
                  </a:lnTo>
                  <a:lnTo>
                    <a:pt x="899" y="174"/>
                  </a:lnTo>
                  <a:lnTo>
                    <a:pt x="924" y="165"/>
                  </a:lnTo>
                  <a:lnTo>
                    <a:pt x="924" y="157"/>
                  </a:lnTo>
                  <a:lnTo>
                    <a:pt x="908" y="148"/>
                  </a:lnTo>
                  <a:lnTo>
                    <a:pt x="848" y="149"/>
                  </a:lnTo>
                  <a:lnTo>
                    <a:pt x="745" y="157"/>
                  </a:lnTo>
                  <a:lnTo>
                    <a:pt x="745" y="149"/>
                  </a:lnTo>
                  <a:lnTo>
                    <a:pt x="913" y="126"/>
                  </a:lnTo>
                  <a:lnTo>
                    <a:pt x="924" y="122"/>
                  </a:lnTo>
                  <a:lnTo>
                    <a:pt x="930" y="114"/>
                  </a:lnTo>
                  <a:lnTo>
                    <a:pt x="921" y="103"/>
                  </a:lnTo>
                  <a:lnTo>
                    <a:pt x="906" y="100"/>
                  </a:lnTo>
                  <a:lnTo>
                    <a:pt x="865" y="97"/>
                  </a:lnTo>
                  <a:lnTo>
                    <a:pt x="780" y="111"/>
                  </a:lnTo>
                  <a:lnTo>
                    <a:pt x="729" y="123"/>
                  </a:lnTo>
                  <a:lnTo>
                    <a:pt x="727" y="118"/>
                  </a:lnTo>
                  <a:lnTo>
                    <a:pt x="873" y="73"/>
                  </a:lnTo>
                  <a:lnTo>
                    <a:pt x="881" y="59"/>
                  </a:lnTo>
                  <a:lnTo>
                    <a:pt x="881" y="46"/>
                  </a:lnTo>
                  <a:lnTo>
                    <a:pt x="873" y="35"/>
                  </a:lnTo>
                  <a:lnTo>
                    <a:pt x="848" y="35"/>
                  </a:lnTo>
                  <a:lnTo>
                    <a:pt x="816" y="42"/>
                  </a:lnTo>
                  <a:lnTo>
                    <a:pt x="686" y="88"/>
                  </a:lnTo>
                  <a:lnTo>
                    <a:pt x="659" y="97"/>
                  </a:lnTo>
                  <a:lnTo>
                    <a:pt x="645" y="102"/>
                  </a:lnTo>
                  <a:lnTo>
                    <a:pt x="645" y="91"/>
                  </a:lnTo>
                  <a:lnTo>
                    <a:pt x="668" y="69"/>
                  </a:lnTo>
                  <a:lnTo>
                    <a:pt x="673" y="39"/>
                  </a:lnTo>
                  <a:lnTo>
                    <a:pt x="665" y="13"/>
                  </a:lnTo>
                  <a:lnTo>
                    <a:pt x="634" y="0"/>
                  </a:lnTo>
                  <a:lnTo>
                    <a:pt x="595" y="4"/>
                  </a:lnTo>
                  <a:lnTo>
                    <a:pt x="577" y="39"/>
                  </a:lnTo>
                  <a:lnTo>
                    <a:pt x="572" y="74"/>
                  </a:lnTo>
                  <a:lnTo>
                    <a:pt x="551" y="106"/>
                  </a:lnTo>
                  <a:lnTo>
                    <a:pt x="529" y="122"/>
                  </a:lnTo>
                  <a:lnTo>
                    <a:pt x="512" y="142"/>
                  </a:lnTo>
                  <a:lnTo>
                    <a:pt x="501" y="168"/>
                  </a:lnTo>
                  <a:lnTo>
                    <a:pt x="497" y="197"/>
                  </a:lnTo>
                  <a:lnTo>
                    <a:pt x="501" y="205"/>
                  </a:lnTo>
                  <a:lnTo>
                    <a:pt x="85" y="387"/>
                  </a:lnTo>
                  <a:lnTo>
                    <a:pt x="74" y="382"/>
                  </a:lnTo>
                  <a:lnTo>
                    <a:pt x="65" y="363"/>
                  </a:lnTo>
                  <a:lnTo>
                    <a:pt x="60" y="334"/>
                  </a:lnTo>
                  <a:lnTo>
                    <a:pt x="0" y="360"/>
                  </a:lnTo>
                </a:path>
              </a:pathLst>
            </a:custGeom>
            <a:solidFill>
              <a:srgbClr val="FF9F9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86" name="Freeform 106"/>
            <p:cNvSpPr>
              <a:spLocks/>
            </p:cNvSpPr>
            <p:nvPr/>
          </p:nvSpPr>
          <p:spPr bwMode="auto">
            <a:xfrm>
              <a:off x="1750" y="2135"/>
              <a:ext cx="388" cy="458"/>
            </a:xfrm>
            <a:custGeom>
              <a:avLst/>
              <a:gdLst>
                <a:gd name="T0" fmla="*/ 362 w 388"/>
                <a:gd name="T1" fmla="*/ 367 h 458"/>
                <a:gd name="T2" fmla="*/ 372 w 388"/>
                <a:gd name="T3" fmla="*/ 333 h 458"/>
                <a:gd name="T4" fmla="*/ 379 w 388"/>
                <a:gd name="T5" fmla="*/ 316 h 458"/>
                <a:gd name="T6" fmla="*/ 383 w 388"/>
                <a:gd name="T7" fmla="*/ 310 h 458"/>
                <a:gd name="T8" fmla="*/ 387 w 388"/>
                <a:gd name="T9" fmla="*/ 296 h 458"/>
                <a:gd name="T10" fmla="*/ 378 w 388"/>
                <a:gd name="T11" fmla="*/ 282 h 458"/>
                <a:gd name="T12" fmla="*/ 365 w 388"/>
                <a:gd name="T13" fmla="*/ 270 h 458"/>
                <a:gd name="T14" fmla="*/ 344 w 388"/>
                <a:gd name="T15" fmla="*/ 261 h 458"/>
                <a:gd name="T16" fmla="*/ 323 w 388"/>
                <a:gd name="T17" fmla="*/ 250 h 458"/>
                <a:gd name="T18" fmla="*/ 300 w 388"/>
                <a:gd name="T19" fmla="*/ 227 h 458"/>
                <a:gd name="T20" fmla="*/ 266 w 388"/>
                <a:gd name="T21" fmla="*/ 182 h 458"/>
                <a:gd name="T22" fmla="*/ 246 w 388"/>
                <a:gd name="T23" fmla="*/ 150 h 458"/>
                <a:gd name="T24" fmla="*/ 221 w 388"/>
                <a:gd name="T25" fmla="*/ 112 h 458"/>
                <a:gd name="T26" fmla="*/ 204 w 388"/>
                <a:gd name="T27" fmla="*/ 77 h 458"/>
                <a:gd name="T28" fmla="*/ 188 w 388"/>
                <a:gd name="T29" fmla="*/ 53 h 458"/>
                <a:gd name="T30" fmla="*/ 168 w 388"/>
                <a:gd name="T31" fmla="*/ 36 h 458"/>
                <a:gd name="T32" fmla="*/ 150 w 388"/>
                <a:gd name="T33" fmla="*/ 20 h 458"/>
                <a:gd name="T34" fmla="*/ 127 w 388"/>
                <a:gd name="T35" fmla="*/ 6 h 458"/>
                <a:gd name="T36" fmla="*/ 108 w 388"/>
                <a:gd name="T37" fmla="*/ 1 h 458"/>
                <a:gd name="T38" fmla="*/ 81 w 388"/>
                <a:gd name="T39" fmla="*/ 0 h 458"/>
                <a:gd name="T40" fmla="*/ 56 w 388"/>
                <a:gd name="T41" fmla="*/ 0 h 458"/>
                <a:gd name="T42" fmla="*/ 39 w 388"/>
                <a:gd name="T43" fmla="*/ 6 h 458"/>
                <a:gd name="T44" fmla="*/ 30 w 388"/>
                <a:gd name="T45" fmla="*/ 17 h 458"/>
                <a:gd name="T46" fmla="*/ 12 w 388"/>
                <a:gd name="T47" fmla="*/ 34 h 458"/>
                <a:gd name="T48" fmla="*/ 0 w 388"/>
                <a:gd name="T49" fmla="*/ 61 h 458"/>
                <a:gd name="T50" fmla="*/ 0 w 388"/>
                <a:gd name="T51" fmla="*/ 84 h 458"/>
                <a:gd name="T52" fmla="*/ 0 w 388"/>
                <a:gd name="T53" fmla="*/ 114 h 458"/>
                <a:gd name="T54" fmla="*/ 7 w 388"/>
                <a:gd name="T55" fmla="*/ 144 h 458"/>
                <a:gd name="T56" fmla="*/ 28 w 388"/>
                <a:gd name="T57" fmla="*/ 186 h 458"/>
                <a:gd name="T58" fmla="*/ 60 w 388"/>
                <a:gd name="T59" fmla="*/ 243 h 458"/>
                <a:gd name="T60" fmla="*/ 86 w 388"/>
                <a:gd name="T61" fmla="*/ 296 h 458"/>
                <a:gd name="T62" fmla="*/ 108 w 388"/>
                <a:gd name="T63" fmla="*/ 319 h 458"/>
                <a:gd name="T64" fmla="*/ 149 w 388"/>
                <a:gd name="T65" fmla="*/ 369 h 458"/>
                <a:gd name="T66" fmla="*/ 182 w 388"/>
                <a:gd name="T67" fmla="*/ 410 h 458"/>
                <a:gd name="T68" fmla="*/ 220 w 388"/>
                <a:gd name="T69" fmla="*/ 443 h 458"/>
                <a:gd name="T70" fmla="*/ 237 w 388"/>
                <a:gd name="T71" fmla="*/ 457 h 458"/>
                <a:gd name="T72" fmla="*/ 248 w 388"/>
                <a:gd name="T73" fmla="*/ 435 h 458"/>
                <a:gd name="T74" fmla="*/ 260 w 388"/>
                <a:gd name="T75" fmla="*/ 394 h 458"/>
                <a:gd name="T76" fmla="*/ 273 w 388"/>
                <a:gd name="T77" fmla="*/ 371 h 458"/>
                <a:gd name="T78" fmla="*/ 294 w 388"/>
                <a:gd name="T79" fmla="*/ 350 h 458"/>
                <a:gd name="T80" fmla="*/ 344 w 388"/>
                <a:gd name="T81" fmla="*/ 329 h 458"/>
                <a:gd name="T82" fmla="*/ 349 w 388"/>
                <a:gd name="T83" fmla="*/ 327 h 458"/>
                <a:gd name="T84" fmla="*/ 362 w 388"/>
                <a:gd name="T85" fmla="*/ 367 h 4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8"/>
                <a:gd name="T130" fmla="*/ 0 h 458"/>
                <a:gd name="T131" fmla="*/ 388 w 388"/>
                <a:gd name="T132" fmla="*/ 458 h 4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8" h="458">
                  <a:moveTo>
                    <a:pt x="362" y="367"/>
                  </a:moveTo>
                  <a:lnTo>
                    <a:pt x="372" y="333"/>
                  </a:lnTo>
                  <a:lnTo>
                    <a:pt x="379" y="316"/>
                  </a:lnTo>
                  <a:lnTo>
                    <a:pt x="383" y="310"/>
                  </a:lnTo>
                  <a:lnTo>
                    <a:pt x="387" y="296"/>
                  </a:lnTo>
                  <a:lnTo>
                    <a:pt x="378" y="282"/>
                  </a:lnTo>
                  <a:lnTo>
                    <a:pt x="365" y="270"/>
                  </a:lnTo>
                  <a:lnTo>
                    <a:pt x="344" y="261"/>
                  </a:lnTo>
                  <a:lnTo>
                    <a:pt x="323" y="250"/>
                  </a:lnTo>
                  <a:lnTo>
                    <a:pt x="300" y="227"/>
                  </a:lnTo>
                  <a:lnTo>
                    <a:pt x="266" y="182"/>
                  </a:lnTo>
                  <a:lnTo>
                    <a:pt x="246" y="150"/>
                  </a:lnTo>
                  <a:lnTo>
                    <a:pt x="221" y="112"/>
                  </a:lnTo>
                  <a:lnTo>
                    <a:pt x="204" y="77"/>
                  </a:lnTo>
                  <a:lnTo>
                    <a:pt x="188" y="53"/>
                  </a:lnTo>
                  <a:lnTo>
                    <a:pt x="168" y="36"/>
                  </a:lnTo>
                  <a:lnTo>
                    <a:pt x="150" y="20"/>
                  </a:lnTo>
                  <a:lnTo>
                    <a:pt x="127" y="6"/>
                  </a:lnTo>
                  <a:lnTo>
                    <a:pt x="108" y="1"/>
                  </a:lnTo>
                  <a:lnTo>
                    <a:pt x="81" y="0"/>
                  </a:lnTo>
                  <a:lnTo>
                    <a:pt x="56" y="0"/>
                  </a:lnTo>
                  <a:lnTo>
                    <a:pt x="39" y="6"/>
                  </a:lnTo>
                  <a:lnTo>
                    <a:pt x="30" y="17"/>
                  </a:lnTo>
                  <a:lnTo>
                    <a:pt x="12" y="34"/>
                  </a:lnTo>
                  <a:lnTo>
                    <a:pt x="0" y="61"/>
                  </a:lnTo>
                  <a:lnTo>
                    <a:pt x="0" y="84"/>
                  </a:lnTo>
                  <a:lnTo>
                    <a:pt x="0" y="114"/>
                  </a:lnTo>
                  <a:lnTo>
                    <a:pt x="7" y="144"/>
                  </a:lnTo>
                  <a:lnTo>
                    <a:pt x="28" y="186"/>
                  </a:lnTo>
                  <a:lnTo>
                    <a:pt x="60" y="243"/>
                  </a:lnTo>
                  <a:lnTo>
                    <a:pt x="86" y="296"/>
                  </a:lnTo>
                  <a:lnTo>
                    <a:pt x="108" y="319"/>
                  </a:lnTo>
                  <a:lnTo>
                    <a:pt x="149" y="369"/>
                  </a:lnTo>
                  <a:lnTo>
                    <a:pt x="182" y="410"/>
                  </a:lnTo>
                  <a:lnTo>
                    <a:pt x="220" y="443"/>
                  </a:lnTo>
                  <a:lnTo>
                    <a:pt x="237" y="457"/>
                  </a:lnTo>
                  <a:lnTo>
                    <a:pt x="248" y="435"/>
                  </a:lnTo>
                  <a:lnTo>
                    <a:pt x="260" y="394"/>
                  </a:lnTo>
                  <a:lnTo>
                    <a:pt x="273" y="371"/>
                  </a:lnTo>
                  <a:lnTo>
                    <a:pt x="294" y="350"/>
                  </a:lnTo>
                  <a:lnTo>
                    <a:pt x="344" y="329"/>
                  </a:lnTo>
                  <a:lnTo>
                    <a:pt x="349" y="327"/>
                  </a:lnTo>
                  <a:lnTo>
                    <a:pt x="362" y="367"/>
                  </a:lnTo>
                </a:path>
              </a:pathLst>
            </a:custGeom>
            <a:solidFill>
              <a:srgbClr val="9F3FD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87" name="Freeform 107"/>
            <p:cNvSpPr>
              <a:spLocks/>
            </p:cNvSpPr>
            <p:nvPr/>
          </p:nvSpPr>
          <p:spPr bwMode="auto">
            <a:xfrm>
              <a:off x="1987" y="2495"/>
              <a:ext cx="87" cy="97"/>
            </a:xfrm>
            <a:custGeom>
              <a:avLst/>
              <a:gdLst>
                <a:gd name="T0" fmla="*/ 51 w 87"/>
                <a:gd name="T1" fmla="*/ 0 h 97"/>
                <a:gd name="T2" fmla="*/ 34 w 87"/>
                <a:gd name="T3" fmla="*/ 16 h 97"/>
                <a:gd name="T4" fmla="*/ 23 w 87"/>
                <a:gd name="T5" fmla="*/ 39 h 97"/>
                <a:gd name="T6" fmla="*/ 10 w 87"/>
                <a:gd name="T7" fmla="*/ 77 h 97"/>
                <a:gd name="T8" fmla="*/ 0 w 87"/>
                <a:gd name="T9" fmla="*/ 94 h 97"/>
                <a:gd name="T10" fmla="*/ 0 w 87"/>
                <a:gd name="T11" fmla="*/ 96 h 97"/>
                <a:gd name="T12" fmla="*/ 26 w 87"/>
                <a:gd name="T13" fmla="*/ 91 h 97"/>
                <a:gd name="T14" fmla="*/ 62 w 87"/>
                <a:gd name="T15" fmla="*/ 75 h 97"/>
                <a:gd name="T16" fmla="*/ 78 w 87"/>
                <a:gd name="T17" fmla="*/ 62 h 97"/>
                <a:gd name="T18" fmla="*/ 86 w 87"/>
                <a:gd name="T19" fmla="*/ 55 h 97"/>
                <a:gd name="T20" fmla="*/ 71 w 87"/>
                <a:gd name="T21" fmla="*/ 31 h 97"/>
                <a:gd name="T22" fmla="*/ 51 w 87"/>
                <a:gd name="T23" fmla="*/ 0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7"/>
                <a:gd name="T37" fmla="*/ 0 h 97"/>
                <a:gd name="T38" fmla="*/ 87 w 87"/>
                <a:gd name="T39" fmla="*/ 97 h 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7" h="97">
                  <a:moveTo>
                    <a:pt x="51" y="0"/>
                  </a:moveTo>
                  <a:lnTo>
                    <a:pt x="34" y="16"/>
                  </a:lnTo>
                  <a:lnTo>
                    <a:pt x="23" y="39"/>
                  </a:lnTo>
                  <a:lnTo>
                    <a:pt x="10" y="77"/>
                  </a:lnTo>
                  <a:lnTo>
                    <a:pt x="0" y="94"/>
                  </a:lnTo>
                  <a:lnTo>
                    <a:pt x="0" y="96"/>
                  </a:lnTo>
                  <a:lnTo>
                    <a:pt x="26" y="91"/>
                  </a:lnTo>
                  <a:lnTo>
                    <a:pt x="62" y="75"/>
                  </a:lnTo>
                  <a:lnTo>
                    <a:pt x="78" y="62"/>
                  </a:lnTo>
                  <a:lnTo>
                    <a:pt x="86" y="55"/>
                  </a:lnTo>
                  <a:lnTo>
                    <a:pt x="71" y="31"/>
                  </a:lnTo>
                  <a:lnTo>
                    <a:pt x="51" y="0"/>
                  </a:lnTo>
                </a:path>
              </a:pathLst>
            </a:custGeom>
            <a:solidFill>
              <a:srgbClr val="7F00DF"/>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7683" name="Rectangle 108"/>
          <p:cNvSpPr>
            <a:spLocks noChangeArrowheads="1"/>
          </p:cNvSpPr>
          <p:nvPr/>
        </p:nvSpPr>
        <p:spPr bwMode="auto">
          <a:xfrm>
            <a:off x="1371600" y="5543550"/>
            <a:ext cx="6553200" cy="457200"/>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7684" name="Rectangle 109"/>
          <p:cNvSpPr>
            <a:spLocks noChangeArrowheads="1"/>
          </p:cNvSpPr>
          <p:nvPr/>
        </p:nvSpPr>
        <p:spPr bwMode="auto">
          <a:xfrm>
            <a:off x="1604963" y="5561013"/>
            <a:ext cx="59324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800">
                <a:latin typeface="Arial" charset="0"/>
              </a:rPr>
              <a:t>Medio físico</a:t>
            </a:r>
            <a:endParaRPr lang="es-ES" altLang="es-ES" sz="2800">
              <a:latin typeface="Arial" charset="0"/>
            </a:endParaRPr>
          </a:p>
        </p:txBody>
      </p:sp>
    </p:spTree>
    <p:extLst>
      <p:ext uri="{BB962C8B-B14F-4D97-AF65-F5344CB8AC3E}">
        <p14:creationId xmlns:p14="http://schemas.microsoft.com/office/powerpoint/2010/main" val="235621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77F61BE3-9B79-4472-AC94-E4EDF055062F}" type="slidenum">
              <a:rPr lang="es-ES" altLang="es-ES" sz="1400"/>
              <a:pPr algn="r"/>
              <a:t>27</a:t>
            </a:fld>
            <a:endParaRPr lang="es-ES" altLang="es-ES" sz="1400"/>
          </a:p>
        </p:txBody>
      </p:sp>
      <p:sp>
        <p:nvSpPr>
          <p:cNvPr id="28675" name="Rectangle 4"/>
          <p:cNvSpPr>
            <a:spLocks noChangeArrowheads="1"/>
          </p:cNvSpPr>
          <p:nvPr/>
        </p:nvSpPr>
        <p:spPr bwMode="auto">
          <a:xfrm>
            <a:off x="685800" y="59801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676" name="Rectangle 5"/>
          <p:cNvSpPr>
            <a:spLocks noChangeArrowheads="1"/>
          </p:cNvSpPr>
          <p:nvPr/>
        </p:nvSpPr>
        <p:spPr bwMode="auto">
          <a:xfrm>
            <a:off x="3124200" y="59801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677" name="Rectangle 6"/>
          <p:cNvSpPr>
            <a:spLocks noChangeArrowheads="1"/>
          </p:cNvSpPr>
          <p:nvPr/>
        </p:nvSpPr>
        <p:spPr bwMode="auto">
          <a:xfrm>
            <a:off x="685800" y="1889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Capa de Enlace</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grpSp>
        <p:nvGrpSpPr>
          <p:cNvPr id="28678" name="Group 7"/>
          <p:cNvGrpSpPr>
            <a:grpSpLocks/>
          </p:cNvGrpSpPr>
          <p:nvPr/>
        </p:nvGrpSpPr>
        <p:grpSpPr bwMode="auto">
          <a:xfrm>
            <a:off x="2471738" y="2093913"/>
            <a:ext cx="4200525" cy="3457575"/>
            <a:chOff x="1557" y="1488"/>
            <a:chExt cx="2646" cy="2178"/>
          </a:xfrm>
        </p:grpSpPr>
        <p:grpSp>
          <p:nvGrpSpPr>
            <p:cNvPr id="28687" name="Group 8"/>
            <p:cNvGrpSpPr>
              <a:grpSpLocks/>
            </p:cNvGrpSpPr>
            <p:nvPr/>
          </p:nvGrpSpPr>
          <p:grpSpPr bwMode="auto">
            <a:xfrm>
              <a:off x="1557" y="1488"/>
              <a:ext cx="1722" cy="2178"/>
              <a:chOff x="1557" y="1488"/>
              <a:chExt cx="1722" cy="2178"/>
            </a:xfrm>
          </p:grpSpPr>
          <p:sp>
            <p:nvSpPr>
              <p:cNvPr id="28695" name="Freeform 9"/>
              <p:cNvSpPr>
                <a:spLocks/>
              </p:cNvSpPr>
              <p:nvPr/>
            </p:nvSpPr>
            <p:spPr bwMode="auto">
              <a:xfrm>
                <a:off x="1829" y="1905"/>
                <a:ext cx="1450" cy="1761"/>
              </a:xfrm>
              <a:custGeom>
                <a:avLst/>
                <a:gdLst>
                  <a:gd name="T0" fmla="*/ 595 w 1450"/>
                  <a:gd name="T1" fmla="*/ 63 h 1761"/>
                  <a:gd name="T2" fmla="*/ 348 w 1450"/>
                  <a:gd name="T3" fmla="*/ 190 h 1761"/>
                  <a:gd name="T4" fmla="*/ 284 w 1450"/>
                  <a:gd name="T5" fmla="*/ 305 h 1761"/>
                  <a:gd name="T6" fmla="*/ 350 w 1450"/>
                  <a:gd name="T7" fmla="*/ 361 h 1761"/>
                  <a:gd name="T8" fmla="*/ 177 w 1450"/>
                  <a:gd name="T9" fmla="*/ 372 h 1761"/>
                  <a:gd name="T10" fmla="*/ 100 w 1450"/>
                  <a:gd name="T11" fmla="*/ 369 h 1761"/>
                  <a:gd name="T12" fmla="*/ 52 w 1450"/>
                  <a:gd name="T13" fmla="*/ 394 h 1761"/>
                  <a:gd name="T14" fmla="*/ 9 w 1450"/>
                  <a:gd name="T15" fmla="*/ 445 h 1761"/>
                  <a:gd name="T16" fmla="*/ 0 w 1450"/>
                  <a:gd name="T17" fmla="*/ 487 h 1761"/>
                  <a:gd name="T18" fmla="*/ 83 w 1450"/>
                  <a:gd name="T19" fmla="*/ 499 h 1761"/>
                  <a:gd name="T20" fmla="*/ 140 w 1450"/>
                  <a:gd name="T21" fmla="*/ 487 h 1761"/>
                  <a:gd name="T22" fmla="*/ 211 w 1450"/>
                  <a:gd name="T23" fmla="*/ 495 h 1761"/>
                  <a:gd name="T24" fmla="*/ 390 w 1450"/>
                  <a:gd name="T25" fmla="*/ 563 h 1761"/>
                  <a:gd name="T26" fmla="*/ 483 w 1450"/>
                  <a:gd name="T27" fmla="*/ 563 h 1761"/>
                  <a:gd name="T28" fmla="*/ 513 w 1450"/>
                  <a:gd name="T29" fmla="*/ 485 h 1761"/>
                  <a:gd name="T30" fmla="*/ 598 w 1450"/>
                  <a:gd name="T31" fmla="*/ 547 h 1761"/>
                  <a:gd name="T32" fmla="*/ 694 w 1450"/>
                  <a:gd name="T33" fmla="*/ 565 h 1761"/>
                  <a:gd name="T34" fmla="*/ 715 w 1450"/>
                  <a:gd name="T35" fmla="*/ 642 h 1761"/>
                  <a:gd name="T36" fmla="*/ 716 w 1450"/>
                  <a:gd name="T37" fmla="*/ 716 h 1761"/>
                  <a:gd name="T38" fmla="*/ 699 w 1450"/>
                  <a:gd name="T39" fmla="*/ 772 h 1761"/>
                  <a:gd name="T40" fmla="*/ 690 w 1450"/>
                  <a:gd name="T41" fmla="*/ 815 h 1761"/>
                  <a:gd name="T42" fmla="*/ 716 w 1450"/>
                  <a:gd name="T43" fmla="*/ 869 h 1761"/>
                  <a:gd name="T44" fmla="*/ 823 w 1450"/>
                  <a:gd name="T45" fmla="*/ 1055 h 1761"/>
                  <a:gd name="T46" fmla="*/ 862 w 1450"/>
                  <a:gd name="T47" fmla="*/ 1160 h 1761"/>
                  <a:gd name="T48" fmla="*/ 831 w 1450"/>
                  <a:gd name="T49" fmla="*/ 1238 h 1761"/>
                  <a:gd name="T50" fmla="*/ 779 w 1450"/>
                  <a:gd name="T51" fmla="*/ 1338 h 1761"/>
                  <a:gd name="T52" fmla="*/ 749 w 1450"/>
                  <a:gd name="T53" fmla="*/ 1467 h 1761"/>
                  <a:gd name="T54" fmla="*/ 716 w 1450"/>
                  <a:gd name="T55" fmla="*/ 1553 h 1761"/>
                  <a:gd name="T56" fmla="*/ 648 w 1450"/>
                  <a:gd name="T57" fmla="*/ 1575 h 1761"/>
                  <a:gd name="T58" fmla="*/ 619 w 1450"/>
                  <a:gd name="T59" fmla="*/ 1650 h 1761"/>
                  <a:gd name="T60" fmla="*/ 635 w 1450"/>
                  <a:gd name="T61" fmla="*/ 1730 h 1761"/>
                  <a:gd name="T62" fmla="*/ 749 w 1450"/>
                  <a:gd name="T63" fmla="*/ 1758 h 1761"/>
                  <a:gd name="T64" fmla="*/ 855 w 1450"/>
                  <a:gd name="T65" fmla="*/ 1725 h 1761"/>
                  <a:gd name="T66" fmla="*/ 916 w 1450"/>
                  <a:gd name="T67" fmla="*/ 1673 h 1761"/>
                  <a:gd name="T68" fmla="*/ 939 w 1450"/>
                  <a:gd name="T69" fmla="*/ 1612 h 1761"/>
                  <a:gd name="T70" fmla="*/ 941 w 1450"/>
                  <a:gd name="T71" fmla="*/ 1491 h 1761"/>
                  <a:gd name="T72" fmla="*/ 937 w 1450"/>
                  <a:gd name="T73" fmla="*/ 1339 h 1761"/>
                  <a:gd name="T74" fmla="*/ 1006 w 1450"/>
                  <a:gd name="T75" fmla="*/ 1250 h 1761"/>
                  <a:gd name="T76" fmla="*/ 963 w 1450"/>
                  <a:gd name="T77" fmla="*/ 1175 h 1761"/>
                  <a:gd name="T78" fmla="*/ 963 w 1450"/>
                  <a:gd name="T79" fmla="*/ 1070 h 1761"/>
                  <a:gd name="T80" fmla="*/ 944 w 1450"/>
                  <a:gd name="T81" fmla="*/ 943 h 1761"/>
                  <a:gd name="T82" fmla="*/ 968 w 1450"/>
                  <a:gd name="T83" fmla="*/ 901 h 1761"/>
                  <a:gd name="T84" fmla="*/ 1006 w 1450"/>
                  <a:gd name="T85" fmla="*/ 876 h 1761"/>
                  <a:gd name="T86" fmla="*/ 1167 w 1450"/>
                  <a:gd name="T87" fmla="*/ 814 h 1761"/>
                  <a:gd name="T88" fmla="*/ 1333 w 1450"/>
                  <a:gd name="T89" fmla="*/ 731 h 1761"/>
                  <a:gd name="T90" fmla="*/ 1404 w 1450"/>
                  <a:gd name="T91" fmla="*/ 664 h 1761"/>
                  <a:gd name="T92" fmla="*/ 1449 w 1450"/>
                  <a:gd name="T93" fmla="*/ 565 h 1761"/>
                  <a:gd name="T94" fmla="*/ 1423 w 1450"/>
                  <a:gd name="T95" fmla="*/ 441 h 1761"/>
                  <a:gd name="T96" fmla="*/ 1328 w 1450"/>
                  <a:gd name="T97" fmla="*/ 347 h 1761"/>
                  <a:gd name="T98" fmla="*/ 1202 w 1450"/>
                  <a:gd name="T99" fmla="*/ 301 h 1761"/>
                  <a:gd name="T100" fmla="*/ 1021 w 1450"/>
                  <a:gd name="T101" fmla="*/ 300 h 1761"/>
                  <a:gd name="T102" fmla="*/ 951 w 1450"/>
                  <a:gd name="T103" fmla="*/ 233 h 1761"/>
                  <a:gd name="T104" fmla="*/ 995 w 1450"/>
                  <a:gd name="T105" fmla="*/ 185 h 1761"/>
                  <a:gd name="T106" fmla="*/ 986 w 1450"/>
                  <a:gd name="T107" fmla="*/ 144 h 1761"/>
                  <a:gd name="T108" fmla="*/ 924 w 1450"/>
                  <a:gd name="T109" fmla="*/ 150 h 1761"/>
                  <a:gd name="T110" fmla="*/ 819 w 1450"/>
                  <a:gd name="T111" fmla="*/ 171 h 1761"/>
                  <a:gd name="T112" fmla="*/ 790 w 1450"/>
                  <a:gd name="T113" fmla="*/ 60 h 17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50"/>
                  <a:gd name="T172" fmla="*/ 0 h 1761"/>
                  <a:gd name="T173" fmla="*/ 1450 w 1450"/>
                  <a:gd name="T174" fmla="*/ 1761 h 17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50" h="1761">
                    <a:moveTo>
                      <a:pt x="754" y="0"/>
                    </a:moveTo>
                    <a:lnTo>
                      <a:pt x="712" y="19"/>
                    </a:lnTo>
                    <a:lnTo>
                      <a:pt x="595" y="63"/>
                    </a:lnTo>
                    <a:lnTo>
                      <a:pt x="552" y="18"/>
                    </a:lnTo>
                    <a:lnTo>
                      <a:pt x="309" y="161"/>
                    </a:lnTo>
                    <a:lnTo>
                      <a:pt x="348" y="190"/>
                    </a:lnTo>
                    <a:lnTo>
                      <a:pt x="283" y="251"/>
                    </a:lnTo>
                    <a:lnTo>
                      <a:pt x="281" y="285"/>
                    </a:lnTo>
                    <a:lnTo>
                      <a:pt x="284" y="305"/>
                    </a:lnTo>
                    <a:lnTo>
                      <a:pt x="292" y="313"/>
                    </a:lnTo>
                    <a:lnTo>
                      <a:pt x="300" y="322"/>
                    </a:lnTo>
                    <a:lnTo>
                      <a:pt x="350" y="361"/>
                    </a:lnTo>
                    <a:lnTo>
                      <a:pt x="292" y="410"/>
                    </a:lnTo>
                    <a:lnTo>
                      <a:pt x="230" y="393"/>
                    </a:lnTo>
                    <a:lnTo>
                      <a:pt x="177" y="372"/>
                    </a:lnTo>
                    <a:lnTo>
                      <a:pt x="140" y="357"/>
                    </a:lnTo>
                    <a:lnTo>
                      <a:pt x="123" y="361"/>
                    </a:lnTo>
                    <a:lnTo>
                      <a:pt x="100" y="369"/>
                    </a:lnTo>
                    <a:lnTo>
                      <a:pt x="80" y="374"/>
                    </a:lnTo>
                    <a:lnTo>
                      <a:pt x="64" y="384"/>
                    </a:lnTo>
                    <a:lnTo>
                      <a:pt x="52" y="394"/>
                    </a:lnTo>
                    <a:lnTo>
                      <a:pt x="34" y="410"/>
                    </a:lnTo>
                    <a:lnTo>
                      <a:pt x="17" y="429"/>
                    </a:lnTo>
                    <a:lnTo>
                      <a:pt x="9" y="445"/>
                    </a:lnTo>
                    <a:lnTo>
                      <a:pt x="4" y="460"/>
                    </a:lnTo>
                    <a:lnTo>
                      <a:pt x="1" y="474"/>
                    </a:lnTo>
                    <a:lnTo>
                      <a:pt x="0" y="487"/>
                    </a:lnTo>
                    <a:lnTo>
                      <a:pt x="45" y="498"/>
                    </a:lnTo>
                    <a:lnTo>
                      <a:pt x="64" y="499"/>
                    </a:lnTo>
                    <a:lnTo>
                      <a:pt x="83" y="499"/>
                    </a:lnTo>
                    <a:lnTo>
                      <a:pt x="99" y="496"/>
                    </a:lnTo>
                    <a:lnTo>
                      <a:pt x="119" y="490"/>
                    </a:lnTo>
                    <a:lnTo>
                      <a:pt x="140" y="487"/>
                    </a:lnTo>
                    <a:lnTo>
                      <a:pt x="152" y="487"/>
                    </a:lnTo>
                    <a:lnTo>
                      <a:pt x="181" y="490"/>
                    </a:lnTo>
                    <a:lnTo>
                      <a:pt x="211" y="495"/>
                    </a:lnTo>
                    <a:lnTo>
                      <a:pt x="311" y="512"/>
                    </a:lnTo>
                    <a:lnTo>
                      <a:pt x="328" y="517"/>
                    </a:lnTo>
                    <a:lnTo>
                      <a:pt x="390" y="563"/>
                    </a:lnTo>
                    <a:lnTo>
                      <a:pt x="427" y="570"/>
                    </a:lnTo>
                    <a:lnTo>
                      <a:pt x="458" y="567"/>
                    </a:lnTo>
                    <a:lnTo>
                      <a:pt x="483" y="563"/>
                    </a:lnTo>
                    <a:lnTo>
                      <a:pt x="500" y="540"/>
                    </a:lnTo>
                    <a:lnTo>
                      <a:pt x="508" y="516"/>
                    </a:lnTo>
                    <a:lnTo>
                      <a:pt x="513" y="485"/>
                    </a:lnTo>
                    <a:lnTo>
                      <a:pt x="548" y="513"/>
                    </a:lnTo>
                    <a:lnTo>
                      <a:pt x="575" y="532"/>
                    </a:lnTo>
                    <a:lnTo>
                      <a:pt x="598" y="547"/>
                    </a:lnTo>
                    <a:lnTo>
                      <a:pt x="619" y="558"/>
                    </a:lnTo>
                    <a:lnTo>
                      <a:pt x="654" y="580"/>
                    </a:lnTo>
                    <a:lnTo>
                      <a:pt x="694" y="565"/>
                    </a:lnTo>
                    <a:lnTo>
                      <a:pt x="700" y="587"/>
                    </a:lnTo>
                    <a:lnTo>
                      <a:pt x="711" y="621"/>
                    </a:lnTo>
                    <a:lnTo>
                      <a:pt x="715" y="642"/>
                    </a:lnTo>
                    <a:lnTo>
                      <a:pt x="715" y="668"/>
                    </a:lnTo>
                    <a:lnTo>
                      <a:pt x="716" y="695"/>
                    </a:lnTo>
                    <a:lnTo>
                      <a:pt x="716" y="716"/>
                    </a:lnTo>
                    <a:lnTo>
                      <a:pt x="716" y="734"/>
                    </a:lnTo>
                    <a:lnTo>
                      <a:pt x="703" y="758"/>
                    </a:lnTo>
                    <a:lnTo>
                      <a:pt x="699" y="772"/>
                    </a:lnTo>
                    <a:lnTo>
                      <a:pt x="693" y="785"/>
                    </a:lnTo>
                    <a:lnTo>
                      <a:pt x="692" y="800"/>
                    </a:lnTo>
                    <a:lnTo>
                      <a:pt x="690" y="815"/>
                    </a:lnTo>
                    <a:lnTo>
                      <a:pt x="693" y="832"/>
                    </a:lnTo>
                    <a:lnTo>
                      <a:pt x="703" y="851"/>
                    </a:lnTo>
                    <a:lnTo>
                      <a:pt x="716" y="869"/>
                    </a:lnTo>
                    <a:lnTo>
                      <a:pt x="763" y="944"/>
                    </a:lnTo>
                    <a:lnTo>
                      <a:pt x="788" y="993"/>
                    </a:lnTo>
                    <a:lnTo>
                      <a:pt x="823" y="1055"/>
                    </a:lnTo>
                    <a:lnTo>
                      <a:pt x="857" y="1112"/>
                    </a:lnTo>
                    <a:lnTo>
                      <a:pt x="862" y="1144"/>
                    </a:lnTo>
                    <a:lnTo>
                      <a:pt x="862" y="1160"/>
                    </a:lnTo>
                    <a:lnTo>
                      <a:pt x="860" y="1175"/>
                    </a:lnTo>
                    <a:lnTo>
                      <a:pt x="855" y="1192"/>
                    </a:lnTo>
                    <a:lnTo>
                      <a:pt x="831" y="1238"/>
                    </a:lnTo>
                    <a:lnTo>
                      <a:pt x="813" y="1268"/>
                    </a:lnTo>
                    <a:lnTo>
                      <a:pt x="795" y="1305"/>
                    </a:lnTo>
                    <a:lnTo>
                      <a:pt x="779" y="1338"/>
                    </a:lnTo>
                    <a:lnTo>
                      <a:pt x="768" y="1379"/>
                    </a:lnTo>
                    <a:lnTo>
                      <a:pt x="760" y="1420"/>
                    </a:lnTo>
                    <a:lnTo>
                      <a:pt x="749" y="1467"/>
                    </a:lnTo>
                    <a:lnTo>
                      <a:pt x="737" y="1512"/>
                    </a:lnTo>
                    <a:lnTo>
                      <a:pt x="729" y="1539"/>
                    </a:lnTo>
                    <a:lnTo>
                      <a:pt x="716" y="1553"/>
                    </a:lnTo>
                    <a:lnTo>
                      <a:pt x="689" y="1557"/>
                    </a:lnTo>
                    <a:lnTo>
                      <a:pt x="664" y="1562"/>
                    </a:lnTo>
                    <a:lnTo>
                      <a:pt x="648" y="1575"/>
                    </a:lnTo>
                    <a:lnTo>
                      <a:pt x="639" y="1593"/>
                    </a:lnTo>
                    <a:lnTo>
                      <a:pt x="629" y="1616"/>
                    </a:lnTo>
                    <a:lnTo>
                      <a:pt x="619" y="1650"/>
                    </a:lnTo>
                    <a:lnTo>
                      <a:pt x="618" y="1685"/>
                    </a:lnTo>
                    <a:lnTo>
                      <a:pt x="625" y="1710"/>
                    </a:lnTo>
                    <a:lnTo>
                      <a:pt x="635" y="1730"/>
                    </a:lnTo>
                    <a:lnTo>
                      <a:pt x="674" y="1747"/>
                    </a:lnTo>
                    <a:lnTo>
                      <a:pt x="716" y="1760"/>
                    </a:lnTo>
                    <a:lnTo>
                      <a:pt x="749" y="1758"/>
                    </a:lnTo>
                    <a:lnTo>
                      <a:pt x="782" y="1752"/>
                    </a:lnTo>
                    <a:lnTo>
                      <a:pt x="817" y="1747"/>
                    </a:lnTo>
                    <a:lnTo>
                      <a:pt x="855" y="1725"/>
                    </a:lnTo>
                    <a:lnTo>
                      <a:pt x="874" y="1709"/>
                    </a:lnTo>
                    <a:lnTo>
                      <a:pt x="893" y="1696"/>
                    </a:lnTo>
                    <a:lnTo>
                      <a:pt x="916" y="1673"/>
                    </a:lnTo>
                    <a:lnTo>
                      <a:pt x="927" y="1658"/>
                    </a:lnTo>
                    <a:lnTo>
                      <a:pt x="939" y="1634"/>
                    </a:lnTo>
                    <a:lnTo>
                      <a:pt x="939" y="1612"/>
                    </a:lnTo>
                    <a:lnTo>
                      <a:pt x="939" y="1565"/>
                    </a:lnTo>
                    <a:lnTo>
                      <a:pt x="939" y="1531"/>
                    </a:lnTo>
                    <a:lnTo>
                      <a:pt x="941" y="1491"/>
                    </a:lnTo>
                    <a:lnTo>
                      <a:pt x="939" y="1443"/>
                    </a:lnTo>
                    <a:lnTo>
                      <a:pt x="937" y="1393"/>
                    </a:lnTo>
                    <a:lnTo>
                      <a:pt x="937" y="1339"/>
                    </a:lnTo>
                    <a:lnTo>
                      <a:pt x="971" y="1309"/>
                    </a:lnTo>
                    <a:lnTo>
                      <a:pt x="988" y="1281"/>
                    </a:lnTo>
                    <a:lnTo>
                      <a:pt x="1006" y="1250"/>
                    </a:lnTo>
                    <a:lnTo>
                      <a:pt x="1003" y="1219"/>
                    </a:lnTo>
                    <a:lnTo>
                      <a:pt x="988" y="1202"/>
                    </a:lnTo>
                    <a:lnTo>
                      <a:pt x="963" y="1175"/>
                    </a:lnTo>
                    <a:lnTo>
                      <a:pt x="963" y="1150"/>
                    </a:lnTo>
                    <a:lnTo>
                      <a:pt x="963" y="1117"/>
                    </a:lnTo>
                    <a:lnTo>
                      <a:pt x="963" y="1070"/>
                    </a:lnTo>
                    <a:lnTo>
                      <a:pt x="960" y="1037"/>
                    </a:lnTo>
                    <a:lnTo>
                      <a:pt x="955" y="1003"/>
                    </a:lnTo>
                    <a:lnTo>
                      <a:pt x="944" y="943"/>
                    </a:lnTo>
                    <a:lnTo>
                      <a:pt x="952" y="926"/>
                    </a:lnTo>
                    <a:lnTo>
                      <a:pt x="959" y="914"/>
                    </a:lnTo>
                    <a:lnTo>
                      <a:pt x="968" y="901"/>
                    </a:lnTo>
                    <a:lnTo>
                      <a:pt x="976" y="891"/>
                    </a:lnTo>
                    <a:lnTo>
                      <a:pt x="990" y="882"/>
                    </a:lnTo>
                    <a:lnTo>
                      <a:pt x="1006" y="876"/>
                    </a:lnTo>
                    <a:lnTo>
                      <a:pt x="1050" y="861"/>
                    </a:lnTo>
                    <a:lnTo>
                      <a:pt x="1100" y="845"/>
                    </a:lnTo>
                    <a:lnTo>
                      <a:pt x="1167" y="814"/>
                    </a:lnTo>
                    <a:lnTo>
                      <a:pt x="1243" y="776"/>
                    </a:lnTo>
                    <a:lnTo>
                      <a:pt x="1283" y="757"/>
                    </a:lnTo>
                    <a:lnTo>
                      <a:pt x="1333" y="731"/>
                    </a:lnTo>
                    <a:lnTo>
                      <a:pt x="1363" y="712"/>
                    </a:lnTo>
                    <a:lnTo>
                      <a:pt x="1383" y="692"/>
                    </a:lnTo>
                    <a:lnTo>
                      <a:pt x="1404" y="664"/>
                    </a:lnTo>
                    <a:lnTo>
                      <a:pt x="1423" y="634"/>
                    </a:lnTo>
                    <a:lnTo>
                      <a:pt x="1439" y="597"/>
                    </a:lnTo>
                    <a:lnTo>
                      <a:pt x="1449" y="565"/>
                    </a:lnTo>
                    <a:lnTo>
                      <a:pt x="1446" y="538"/>
                    </a:lnTo>
                    <a:lnTo>
                      <a:pt x="1438" y="496"/>
                    </a:lnTo>
                    <a:lnTo>
                      <a:pt x="1423" y="441"/>
                    </a:lnTo>
                    <a:lnTo>
                      <a:pt x="1398" y="396"/>
                    </a:lnTo>
                    <a:lnTo>
                      <a:pt x="1361" y="371"/>
                    </a:lnTo>
                    <a:lnTo>
                      <a:pt x="1328" y="347"/>
                    </a:lnTo>
                    <a:lnTo>
                      <a:pt x="1286" y="323"/>
                    </a:lnTo>
                    <a:lnTo>
                      <a:pt x="1255" y="313"/>
                    </a:lnTo>
                    <a:lnTo>
                      <a:pt x="1202" y="301"/>
                    </a:lnTo>
                    <a:lnTo>
                      <a:pt x="1127" y="301"/>
                    </a:lnTo>
                    <a:lnTo>
                      <a:pt x="1071" y="303"/>
                    </a:lnTo>
                    <a:lnTo>
                      <a:pt x="1021" y="300"/>
                    </a:lnTo>
                    <a:lnTo>
                      <a:pt x="979" y="277"/>
                    </a:lnTo>
                    <a:lnTo>
                      <a:pt x="936" y="251"/>
                    </a:lnTo>
                    <a:lnTo>
                      <a:pt x="951" y="233"/>
                    </a:lnTo>
                    <a:lnTo>
                      <a:pt x="967" y="219"/>
                    </a:lnTo>
                    <a:lnTo>
                      <a:pt x="982" y="203"/>
                    </a:lnTo>
                    <a:lnTo>
                      <a:pt x="995" y="185"/>
                    </a:lnTo>
                    <a:lnTo>
                      <a:pt x="999" y="169"/>
                    </a:lnTo>
                    <a:lnTo>
                      <a:pt x="995" y="154"/>
                    </a:lnTo>
                    <a:lnTo>
                      <a:pt x="986" y="144"/>
                    </a:lnTo>
                    <a:lnTo>
                      <a:pt x="967" y="140"/>
                    </a:lnTo>
                    <a:lnTo>
                      <a:pt x="949" y="141"/>
                    </a:lnTo>
                    <a:lnTo>
                      <a:pt x="924" y="150"/>
                    </a:lnTo>
                    <a:lnTo>
                      <a:pt x="906" y="160"/>
                    </a:lnTo>
                    <a:lnTo>
                      <a:pt x="881" y="170"/>
                    </a:lnTo>
                    <a:lnTo>
                      <a:pt x="819" y="171"/>
                    </a:lnTo>
                    <a:lnTo>
                      <a:pt x="806" y="129"/>
                    </a:lnTo>
                    <a:lnTo>
                      <a:pt x="799" y="92"/>
                    </a:lnTo>
                    <a:lnTo>
                      <a:pt x="790" y="60"/>
                    </a:lnTo>
                    <a:lnTo>
                      <a:pt x="776" y="28"/>
                    </a:lnTo>
                    <a:lnTo>
                      <a:pt x="754"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8696" name="Group 10"/>
              <p:cNvGrpSpPr>
                <a:grpSpLocks/>
              </p:cNvGrpSpPr>
              <p:nvPr/>
            </p:nvGrpSpPr>
            <p:grpSpPr bwMode="auto">
              <a:xfrm>
                <a:off x="1557" y="1488"/>
                <a:ext cx="1704" cy="2150"/>
                <a:chOff x="1557" y="1488"/>
                <a:chExt cx="1704" cy="2150"/>
              </a:xfrm>
            </p:grpSpPr>
            <p:grpSp>
              <p:nvGrpSpPr>
                <p:cNvPr id="28697" name="Group 11"/>
                <p:cNvGrpSpPr>
                  <a:grpSpLocks/>
                </p:cNvGrpSpPr>
                <p:nvPr/>
              </p:nvGrpSpPr>
              <p:grpSpPr bwMode="auto">
                <a:xfrm>
                  <a:off x="1557" y="1488"/>
                  <a:ext cx="904" cy="629"/>
                  <a:chOff x="1557" y="1488"/>
                  <a:chExt cx="904" cy="629"/>
                </a:xfrm>
              </p:grpSpPr>
              <p:sp>
                <p:nvSpPr>
                  <p:cNvPr id="28699" name="Freeform 12"/>
                  <p:cNvSpPr>
                    <a:spLocks/>
                  </p:cNvSpPr>
                  <p:nvPr/>
                </p:nvSpPr>
                <p:spPr bwMode="auto">
                  <a:xfrm>
                    <a:off x="2219" y="1488"/>
                    <a:ext cx="242" cy="530"/>
                  </a:xfrm>
                  <a:custGeom>
                    <a:avLst/>
                    <a:gdLst>
                      <a:gd name="T0" fmla="*/ 0 w 242"/>
                      <a:gd name="T1" fmla="*/ 99 h 530"/>
                      <a:gd name="T2" fmla="*/ 6 w 242"/>
                      <a:gd name="T3" fmla="*/ 65 h 530"/>
                      <a:gd name="T4" fmla="*/ 13 w 242"/>
                      <a:gd name="T5" fmla="*/ 45 h 530"/>
                      <a:gd name="T6" fmla="*/ 22 w 242"/>
                      <a:gd name="T7" fmla="*/ 25 h 530"/>
                      <a:gd name="T8" fmla="*/ 36 w 242"/>
                      <a:gd name="T9" fmla="*/ 11 h 530"/>
                      <a:gd name="T10" fmla="*/ 58 w 242"/>
                      <a:gd name="T11" fmla="*/ 0 h 530"/>
                      <a:gd name="T12" fmla="*/ 73 w 242"/>
                      <a:gd name="T13" fmla="*/ 0 h 530"/>
                      <a:gd name="T14" fmla="*/ 95 w 242"/>
                      <a:gd name="T15" fmla="*/ 5 h 530"/>
                      <a:gd name="T16" fmla="*/ 127 w 242"/>
                      <a:gd name="T17" fmla="*/ 23 h 530"/>
                      <a:gd name="T18" fmla="*/ 159 w 242"/>
                      <a:gd name="T19" fmla="*/ 50 h 530"/>
                      <a:gd name="T20" fmla="*/ 180 w 242"/>
                      <a:gd name="T21" fmla="*/ 78 h 530"/>
                      <a:gd name="T22" fmla="*/ 199 w 242"/>
                      <a:gd name="T23" fmla="*/ 112 h 530"/>
                      <a:gd name="T24" fmla="*/ 215 w 242"/>
                      <a:gd name="T25" fmla="*/ 150 h 530"/>
                      <a:gd name="T26" fmla="*/ 223 w 242"/>
                      <a:gd name="T27" fmla="*/ 176 h 530"/>
                      <a:gd name="T28" fmla="*/ 234 w 242"/>
                      <a:gd name="T29" fmla="*/ 225 h 530"/>
                      <a:gd name="T30" fmla="*/ 235 w 242"/>
                      <a:gd name="T31" fmla="*/ 264 h 530"/>
                      <a:gd name="T32" fmla="*/ 235 w 242"/>
                      <a:gd name="T33" fmla="*/ 303 h 530"/>
                      <a:gd name="T34" fmla="*/ 226 w 242"/>
                      <a:gd name="T35" fmla="*/ 335 h 530"/>
                      <a:gd name="T36" fmla="*/ 211 w 242"/>
                      <a:gd name="T37" fmla="*/ 356 h 530"/>
                      <a:gd name="T38" fmla="*/ 188 w 242"/>
                      <a:gd name="T39" fmla="*/ 372 h 530"/>
                      <a:gd name="T40" fmla="*/ 172 w 242"/>
                      <a:gd name="T41" fmla="*/ 381 h 530"/>
                      <a:gd name="T42" fmla="*/ 160 w 242"/>
                      <a:gd name="T43" fmla="*/ 387 h 530"/>
                      <a:gd name="T44" fmla="*/ 164 w 242"/>
                      <a:gd name="T45" fmla="*/ 437 h 530"/>
                      <a:gd name="T46" fmla="*/ 241 w 242"/>
                      <a:gd name="T47" fmla="*/ 529 h 530"/>
                      <a:gd name="T48" fmla="*/ 100 w 242"/>
                      <a:gd name="T49" fmla="*/ 482 h 530"/>
                      <a:gd name="T50" fmla="*/ 1 w 242"/>
                      <a:gd name="T51" fmla="*/ 141 h 530"/>
                      <a:gd name="T52" fmla="*/ 0 w 242"/>
                      <a:gd name="T53" fmla="*/ 99 h 53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2"/>
                      <a:gd name="T82" fmla="*/ 0 h 530"/>
                      <a:gd name="T83" fmla="*/ 242 w 242"/>
                      <a:gd name="T84" fmla="*/ 530 h 53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2" h="530">
                        <a:moveTo>
                          <a:pt x="0" y="99"/>
                        </a:moveTo>
                        <a:lnTo>
                          <a:pt x="6" y="65"/>
                        </a:lnTo>
                        <a:lnTo>
                          <a:pt x="13" y="45"/>
                        </a:lnTo>
                        <a:lnTo>
                          <a:pt x="22" y="25"/>
                        </a:lnTo>
                        <a:lnTo>
                          <a:pt x="36" y="11"/>
                        </a:lnTo>
                        <a:lnTo>
                          <a:pt x="58" y="0"/>
                        </a:lnTo>
                        <a:lnTo>
                          <a:pt x="73" y="0"/>
                        </a:lnTo>
                        <a:lnTo>
                          <a:pt x="95" y="5"/>
                        </a:lnTo>
                        <a:lnTo>
                          <a:pt x="127" y="23"/>
                        </a:lnTo>
                        <a:lnTo>
                          <a:pt x="159" y="50"/>
                        </a:lnTo>
                        <a:lnTo>
                          <a:pt x="180" y="78"/>
                        </a:lnTo>
                        <a:lnTo>
                          <a:pt x="199" y="112"/>
                        </a:lnTo>
                        <a:lnTo>
                          <a:pt x="215" y="150"/>
                        </a:lnTo>
                        <a:lnTo>
                          <a:pt x="223" y="176"/>
                        </a:lnTo>
                        <a:lnTo>
                          <a:pt x="234" y="225"/>
                        </a:lnTo>
                        <a:lnTo>
                          <a:pt x="235" y="264"/>
                        </a:lnTo>
                        <a:lnTo>
                          <a:pt x="235" y="303"/>
                        </a:lnTo>
                        <a:lnTo>
                          <a:pt x="226" y="335"/>
                        </a:lnTo>
                        <a:lnTo>
                          <a:pt x="211" y="356"/>
                        </a:lnTo>
                        <a:lnTo>
                          <a:pt x="188" y="372"/>
                        </a:lnTo>
                        <a:lnTo>
                          <a:pt x="172" y="381"/>
                        </a:lnTo>
                        <a:lnTo>
                          <a:pt x="160" y="387"/>
                        </a:lnTo>
                        <a:lnTo>
                          <a:pt x="164" y="437"/>
                        </a:lnTo>
                        <a:lnTo>
                          <a:pt x="241" y="529"/>
                        </a:lnTo>
                        <a:lnTo>
                          <a:pt x="100" y="482"/>
                        </a:lnTo>
                        <a:lnTo>
                          <a:pt x="1" y="141"/>
                        </a:lnTo>
                        <a:lnTo>
                          <a:pt x="0" y="99"/>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8700" name="Group 13"/>
                  <p:cNvGrpSpPr>
                    <a:grpSpLocks/>
                  </p:cNvGrpSpPr>
                  <p:nvPr/>
                </p:nvGrpSpPr>
                <p:grpSpPr bwMode="auto">
                  <a:xfrm>
                    <a:off x="1557" y="1501"/>
                    <a:ext cx="888" cy="616"/>
                    <a:chOff x="1557" y="1501"/>
                    <a:chExt cx="888" cy="616"/>
                  </a:xfrm>
                </p:grpSpPr>
                <p:grpSp>
                  <p:nvGrpSpPr>
                    <p:cNvPr id="28701" name="Group 14"/>
                    <p:cNvGrpSpPr>
                      <a:grpSpLocks/>
                    </p:cNvGrpSpPr>
                    <p:nvPr/>
                  </p:nvGrpSpPr>
                  <p:grpSpPr bwMode="auto">
                    <a:xfrm>
                      <a:off x="1557" y="1594"/>
                      <a:ext cx="888" cy="523"/>
                      <a:chOff x="1557" y="1594"/>
                      <a:chExt cx="888" cy="523"/>
                    </a:xfrm>
                  </p:grpSpPr>
                  <p:sp>
                    <p:nvSpPr>
                      <p:cNvPr id="28713" name="Freeform 15"/>
                      <p:cNvSpPr>
                        <a:spLocks/>
                      </p:cNvSpPr>
                      <p:nvPr/>
                    </p:nvSpPr>
                    <p:spPr bwMode="auto">
                      <a:xfrm>
                        <a:off x="1557" y="1594"/>
                        <a:ext cx="888" cy="523"/>
                      </a:xfrm>
                      <a:custGeom>
                        <a:avLst/>
                        <a:gdLst>
                          <a:gd name="T0" fmla="*/ 76 w 888"/>
                          <a:gd name="T1" fmla="*/ 134 h 523"/>
                          <a:gd name="T2" fmla="*/ 25 w 888"/>
                          <a:gd name="T3" fmla="*/ 149 h 523"/>
                          <a:gd name="T4" fmla="*/ 9 w 888"/>
                          <a:gd name="T5" fmla="*/ 168 h 523"/>
                          <a:gd name="T6" fmla="*/ 2 w 888"/>
                          <a:gd name="T7" fmla="*/ 193 h 523"/>
                          <a:gd name="T8" fmla="*/ 0 w 888"/>
                          <a:gd name="T9" fmla="*/ 216 h 523"/>
                          <a:gd name="T10" fmla="*/ 2 w 888"/>
                          <a:gd name="T11" fmla="*/ 230 h 523"/>
                          <a:gd name="T12" fmla="*/ 6 w 888"/>
                          <a:gd name="T13" fmla="*/ 247 h 523"/>
                          <a:gd name="T14" fmla="*/ 14 w 888"/>
                          <a:gd name="T15" fmla="*/ 259 h 523"/>
                          <a:gd name="T16" fmla="*/ 26 w 888"/>
                          <a:gd name="T17" fmla="*/ 271 h 523"/>
                          <a:gd name="T18" fmla="*/ 42 w 888"/>
                          <a:gd name="T19" fmla="*/ 280 h 523"/>
                          <a:gd name="T20" fmla="*/ 134 w 888"/>
                          <a:gd name="T21" fmla="*/ 296 h 523"/>
                          <a:gd name="T22" fmla="*/ 224 w 888"/>
                          <a:gd name="T23" fmla="*/ 333 h 523"/>
                          <a:gd name="T24" fmla="*/ 292 w 888"/>
                          <a:gd name="T25" fmla="*/ 359 h 523"/>
                          <a:gd name="T26" fmla="*/ 291 w 888"/>
                          <a:gd name="T27" fmla="*/ 371 h 523"/>
                          <a:gd name="T28" fmla="*/ 299 w 888"/>
                          <a:gd name="T29" fmla="*/ 387 h 523"/>
                          <a:gd name="T30" fmla="*/ 312 w 888"/>
                          <a:gd name="T31" fmla="*/ 403 h 523"/>
                          <a:gd name="T32" fmla="*/ 335 w 888"/>
                          <a:gd name="T33" fmla="*/ 412 h 523"/>
                          <a:gd name="T34" fmla="*/ 362 w 888"/>
                          <a:gd name="T35" fmla="*/ 418 h 523"/>
                          <a:gd name="T36" fmla="*/ 390 w 888"/>
                          <a:gd name="T37" fmla="*/ 422 h 523"/>
                          <a:gd name="T38" fmla="*/ 432 w 888"/>
                          <a:gd name="T39" fmla="*/ 420 h 523"/>
                          <a:gd name="T40" fmla="*/ 582 w 888"/>
                          <a:gd name="T41" fmla="*/ 467 h 523"/>
                          <a:gd name="T42" fmla="*/ 662 w 888"/>
                          <a:gd name="T43" fmla="*/ 522 h 523"/>
                          <a:gd name="T44" fmla="*/ 887 w 888"/>
                          <a:gd name="T45" fmla="*/ 396 h 523"/>
                          <a:gd name="T46" fmla="*/ 805 w 888"/>
                          <a:gd name="T47" fmla="*/ 305 h 523"/>
                          <a:gd name="T48" fmla="*/ 803 w 888"/>
                          <a:gd name="T49" fmla="*/ 233 h 523"/>
                          <a:gd name="T50" fmla="*/ 807 w 888"/>
                          <a:gd name="T51" fmla="*/ 161 h 523"/>
                          <a:gd name="T52" fmla="*/ 806 w 888"/>
                          <a:gd name="T53" fmla="*/ 135 h 523"/>
                          <a:gd name="T54" fmla="*/ 799 w 888"/>
                          <a:gd name="T55" fmla="*/ 113 h 523"/>
                          <a:gd name="T56" fmla="*/ 790 w 888"/>
                          <a:gd name="T57" fmla="*/ 92 h 523"/>
                          <a:gd name="T58" fmla="*/ 775 w 888"/>
                          <a:gd name="T59" fmla="*/ 73 h 523"/>
                          <a:gd name="T60" fmla="*/ 758 w 888"/>
                          <a:gd name="T61" fmla="*/ 56 h 523"/>
                          <a:gd name="T62" fmla="*/ 739 w 888"/>
                          <a:gd name="T63" fmla="*/ 42 h 523"/>
                          <a:gd name="T64" fmla="*/ 709 w 888"/>
                          <a:gd name="T65" fmla="*/ 28 h 523"/>
                          <a:gd name="T66" fmla="*/ 665 w 888"/>
                          <a:gd name="T67" fmla="*/ 10 h 523"/>
                          <a:gd name="T68" fmla="*/ 613 w 888"/>
                          <a:gd name="T69" fmla="*/ 0 h 523"/>
                          <a:gd name="T70" fmla="*/ 554 w 888"/>
                          <a:gd name="T71" fmla="*/ 6 h 523"/>
                          <a:gd name="T72" fmla="*/ 517 w 888"/>
                          <a:gd name="T73" fmla="*/ 18 h 523"/>
                          <a:gd name="T74" fmla="*/ 477 w 888"/>
                          <a:gd name="T75" fmla="*/ 39 h 523"/>
                          <a:gd name="T76" fmla="*/ 417 w 888"/>
                          <a:gd name="T77" fmla="*/ 36 h 523"/>
                          <a:gd name="T78" fmla="*/ 438 w 888"/>
                          <a:gd name="T79" fmla="*/ 59 h 523"/>
                          <a:gd name="T80" fmla="*/ 397 w 888"/>
                          <a:gd name="T81" fmla="*/ 96 h 523"/>
                          <a:gd name="T82" fmla="*/ 316 w 888"/>
                          <a:gd name="T83" fmla="*/ 149 h 523"/>
                          <a:gd name="T84" fmla="*/ 272 w 888"/>
                          <a:gd name="T85" fmla="*/ 170 h 523"/>
                          <a:gd name="T86" fmla="*/ 127 w 888"/>
                          <a:gd name="T87" fmla="*/ 128 h 523"/>
                          <a:gd name="T88" fmla="*/ 76 w 888"/>
                          <a:gd name="T89" fmla="*/ 134 h 5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88"/>
                          <a:gd name="T136" fmla="*/ 0 h 523"/>
                          <a:gd name="T137" fmla="*/ 888 w 888"/>
                          <a:gd name="T138" fmla="*/ 523 h 52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88" h="523">
                            <a:moveTo>
                              <a:pt x="76" y="134"/>
                            </a:moveTo>
                            <a:lnTo>
                              <a:pt x="25" y="149"/>
                            </a:lnTo>
                            <a:lnTo>
                              <a:pt x="9" y="168"/>
                            </a:lnTo>
                            <a:lnTo>
                              <a:pt x="2" y="193"/>
                            </a:lnTo>
                            <a:lnTo>
                              <a:pt x="0" y="216"/>
                            </a:lnTo>
                            <a:lnTo>
                              <a:pt x="2" y="230"/>
                            </a:lnTo>
                            <a:lnTo>
                              <a:pt x="6" y="247"/>
                            </a:lnTo>
                            <a:lnTo>
                              <a:pt x="14" y="259"/>
                            </a:lnTo>
                            <a:lnTo>
                              <a:pt x="26" y="271"/>
                            </a:lnTo>
                            <a:lnTo>
                              <a:pt x="42" y="280"/>
                            </a:lnTo>
                            <a:lnTo>
                              <a:pt x="134" y="296"/>
                            </a:lnTo>
                            <a:lnTo>
                              <a:pt x="224" y="333"/>
                            </a:lnTo>
                            <a:lnTo>
                              <a:pt x="292" y="359"/>
                            </a:lnTo>
                            <a:lnTo>
                              <a:pt x="291" y="371"/>
                            </a:lnTo>
                            <a:lnTo>
                              <a:pt x="299" y="387"/>
                            </a:lnTo>
                            <a:lnTo>
                              <a:pt x="312" y="403"/>
                            </a:lnTo>
                            <a:lnTo>
                              <a:pt x="335" y="412"/>
                            </a:lnTo>
                            <a:lnTo>
                              <a:pt x="362" y="418"/>
                            </a:lnTo>
                            <a:lnTo>
                              <a:pt x="390" y="422"/>
                            </a:lnTo>
                            <a:lnTo>
                              <a:pt x="432" y="420"/>
                            </a:lnTo>
                            <a:lnTo>
                              <a:pt x="582" y="467"/>
                            </a:lnTo>
                            <a:lnTo>
                              <a:pt x="662" y="522"/>
                            </a:lnTo>
                            <a:lnTo>
                              <a:pt x="887" y="396"/>
                            </a:lnTo>
                            <a:lnTo>
                              <a:pt x="805" y="305"/>
                            </a:lnTo>
                            <a:lnTo>
                              <a:pt x="803" y="233"/>
                            </a:lnTo>
                            <a:lnTo>
                              <a:pt x="807" y="161"/>
                            </a:lnTo>
                            <a:lnTo>
                              <a:pt x="806" y="135"/>
                            </a:lnTo>
                            <a:lnTo>
                              <a:pt x="799" y="113"/>
                            </a:lnTo>
                            <a:lnTo>
                              <a:pt x="790" y="92"/>
                            </a:lnTo>
                            <a:lnTo>
                              <a:pt x="775" y="73"/>
                            </a:lnTo>
                            <a:lnTo>
                              <a:pt x="758" y="56"/>
                            </a:lnTo>
                            <a:lnTo>
                              <a:pt x="739" y="42"/>
                            </a:lnTo>
                            <a:lnTo>
                              <a:pt x="709" y="28"/>
                            </a:lnTo>
                            <a:lnTo>
                              <a:pt x="665" y="10"/>
                            </a:lnTo>
                            <a:lnTo>
                              <a:pt x="613" y="0"/>
                            </a:lnTo>
                            <a:lnTo>
                              <a:pt x="554" y="6"/>
                            </a:lnTo>
                            <a:lnTo>
                              <a:pt x="517" y="18"/>
                            </a:lnTo>
                            <a:lnTo>
                              <a:pt x="477" y="39"/>
                            </a:lnTo>
                            <a:lnTo>
                              <a:pt x="417" y="36"/>
                            </a:lnTo>
                            <a:lnTo>
                              <a:pt x="438" y="59"/>
                            </a:lnTo>
                            <a:lnTo>
                              <a:pt x="397" y="96"/>
                            </a:lnTo>
                            <a:lnTo>
                              <a:pt x="316" y="149"/>
                            </a:lnTo>
                            <a:lnTo>
                              <a:pt x="272" y="170"/>
                            </a:lnTo>
                            <a:lnTo>
                              <a:pt x="127" y="128"/>
                            </a:lnTo>
                            <a:lnTo>
                              <a:pt x="76" y="134"/>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714" name="Freeform 16"/>
                      <p:cNvSpPr>
                        <a:spLocks/>
                      </p:cNvSpPr>
                      <p:nvPr/>
                    </p:nvSpPr>
                    <p:spPr bwMode="auto">
                      <a:xfrm>
                        <a:off x="1588" y="1594"/>
                        <a:ext cx="794" cy="473"/>
                      </a:xfrm>
                      <a:custGeom>
                        <a:avLst/>
                        <a:gdLst>
                          <a:gd name="T0" fmla="*/ 64 w 794"/>
                          <a:gd name="T1" fmla="*/ 136 h 473"/>
                          <a:gd name="T2" fmla="*/ 22 w 794"/>
                          <a:gd name="T3" fmla="*/ 157 h 473"/>
                          <a:gd name="T4" fmla="*/ 1 w 794"/>
                          <a:gd name="T5" fmla="*/ 186 h 473"/>
                          <a:gd name="T6" fmla="*/ 2 w 794"/>
                          <a:gd name="T7" fmla="*/ 224 h 473"/>
                          <a:gd name="T8" fmla="*/ 26 w 794"/>
                          <a:gd name="T9" fmla="*/ 260 h 473"/>
                          <a:gd name="T10" fmla="*/ 99 w 794"/>
                          <a:gd name="T11" fmla="*/ 281 h 473"/>
                          <a:gd name="T12" fmla="*/ 285 w 794"/>
                          <a:gd name="T13" fmla="*/ 340 h 473"/>
                          <a:gd name="T14" fmla="*/ 319 w 794"/>
                          <a:gd name="T15" fmla="*/ 352 h 473"/>
                          <a:gd name="T16" fmla="*/ 327 w 794"/>
                          <a:gd name="T17" fmla="*/ 361 h 473"/>
                          <a:gd name="T18" fmla="*/ 312 w 794"/>
                          <a:gd name="T19" fmla="*/ 372 h 473"/>
                          <a:gd name="T20" fmla="*/ 272 w 794"/>
                          <a:gd name="T21" fmla="*/ 367 h 473"/>
                          <a:gd name="T22" fmla="*/ 279 w 794"/>
                          <a:gd name="T23" fmla="*/ 388 h 473"/>
                          <a:gd name="T24" fmla="*/ 347 w 794"/>
                          <a:gd name="T25" fmla="*/ 404 h 473"/>
                          <a:gd name="T26" fmla="*/ 425 w 794"/>
                          <a:gd name="T27" fmla="*/ 410 h 473"/>
                          <a:gd name="T28" fmla="*/ 519 w 794"/>
                          <a:gd name="T29" fmla="*/ 438 h 473"/>
                          <a:gd name="T30" fmla="*/ 583 w 794"/>
                          <a:gd name="T31" fmla="*/ 472 h 473"/>
                          <a:gd name="T32" fmla="*/ 793 w 794"/>
                          <a:gd name="T33" fmla="*/ 330 h 473"/>
                          <a:gd name="T34" fmla="*/ 771 w 794"/>
                          <a:gd name="T35" fmla="*/ 229 h 473"/>
                          <a:gd name="T36" fmla="*/ 774 w 794"/>
                          <a:gd name="T37" fmla="*/ 135 h 473"/>
                          <a:gd name="T38" fmla="*/ 755 w 794"/>
                          <a:gd name="T39" fmla="*/ 90 h 473"/>
                          <a:gd name="T40" fmla="*/ 728 w 794"/>
                          <a:gd name="T41" fmla="*/ 58 h 473"/>
                          <a:gd name="T42" fmla="*/ 680 w 794"/>
                          <a:gd name="T43" fmla="*/ 28 h 473"/>
                          <a:gd name="T44" fmla="*/ 583 w 794"/>
                          <a:gd name="T45" fmla="*/ 0 h 473"/>
                          <a:gd name="T46" fmla="*/ 521 w 794"/>
                          <a:gd name="T47" fmla="*/ 6 h 473"/>
                          <a:gd name="T48" fmla="*/ 476 w 794"/>
                          <a:gd name="T49" fmla="*/ 23 h 473"/>
                          <a:gd name="T50" fmla="*/ 421 w 794"/>
                          <a:gd name="T51" fmla="*/ 37 h 473"/>
                          <a:gd name="T52" fmla="*/ 415 w 794"/>
                          <a:gd name="T53" fmla="*/ 60 h 473"/>
                          <a:gd name="T54" fmla="*/ 383 w 794"/>
                          <a:gd name="T55" fmla="*/ 96 h 473"/>
                          <a:gd name="T56" fmla="*/ 332 w 794"/>
                          <a:gd name="T57" fmla="*/ 130 h 473"/>
                          <a:gd name="T58" fmla="*/ 279 w 794"/>
                          <a:gd name="T59" fmla="*/ 162 h 473"/>
                          <a:gd name="T60" fmla="*/ 237 w 794"/>
                          <a:gd name="T61" fmla="*/ 193 h 473"/>
                          <a:gd name="T62" fmla="*/ 212 w 794"/>
                          <a:gd name="T63" fmla="*/ 233 h 473"/>
                          <a:gd name="T64" fmla="*/ 209 w 794"/>
                          <a:gd name="T65" fmla="*/ 167 h 473"/>
                          <a:gd name="T66" fmla="*/ 183 w 794"/>
                          <a:gd name="T67" fmla="*/ 171 h 473"/>
                          <a:gd name="T68" fmla="*/ 144 w 794"/>
                          <a:gd name="T69" fmla="*/ 193 h 473"/>
                          <a:gd name="T70" fmla="*/ 154 w 794"/>
                          <a:gd name="T71" fmla="*/ 166 h 473"/>
                          <a:gd name="T72" fmla="*/ 142 w 794"/>
                          <a:gd name="T73" fmla="*/ 147 h 4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94"/>
                          <a:gd name="T112" fmla="*/ 0 h 473"/>
                          <a:gd name="T113" fmla="*/ 794 w 794"/>
                          <a:gd name="T114" fmla="*/ 473 h 4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94" h="473">
                            <a:moveTo>
                              <a:pt x="95" y="136"/>
                            </a:moveTo>
                            <a:lnTo>
                              <a:pt x="64" y="136"/>
                            </a:lnTo>
                            <a:lnTo>
                              <a:pt x="37" y="144"/>
                            </a:lnTo>
                            <a:lnTo>
                              <a:pt x="22" y="157"/>
                            </a:lnTo>
                            <a:lnTo>
                              <a:pt x="10" y="167"/>
                            </a:lnTo>
                            <a:lnTo>
                              <a:pt x="1" y="186"/>
                            </a:lnTo>
                            <a:lnTo>
                              <a:pt x="0" y="205"/>
                            </a:lnTo>
                            <a:lnTo>
                              <a:pt x="2" y="224"/>
                            </a:lnTo>
                            <a:lnTo>
                              <a:pt x="9" y="241"/>
                            </a:lnTo>
                            <a:lnTo>
                              <a:pt x="26" y="260"/>
                            </a:lnTo>
                            <a:lnTo>
                              <a:pt x="49" y="272"/>
                            </a:lnTo>
                            <a:lnTo>
                              <a:pt x="99" y="281"/>
                            </a:lnTo>
                            <a:lnTo>
                              <a:pt x="264" y="343"/>
                            </a:lnTo>
                            <a:lnTo>
                              <a:pt x="285" y="340"/>
                            </a:lnTo>
                            <a:lnTo>
                              <a:pt x="304" y="345"/>
                            </a:lnTo>
                            <a:lnTo>
                              <a:pt x="319" y="352"/>
                            </a:lnTo>
                            <a:lnTo>
                              <a:pt x="323" y="354"/>
                            </a:lnTo>
                            <a:lnTo>
                              <a:pt x="327" y="361"/>
                            </a:lnTo>
                            <a:lnTo>
                              <a:pt x="327" y="371"/>
                            </a:lnTo>
                            <a:lnTo>
                              <a:pt x="312" y="372"/>
                            </a:lnTo>
                            <a:lnTo>
                              <a:pt x="295" y="371"/>
                            </a:lnTo>
                            <a:lnTo>
                              <a:pt x="272" y="367"/>
                            </a:lnTo>
                            <a:lnTo>
                              <a:pt x="272" y="377"/>
                            </a:lnTo>
                            <a:lnTo>
                              <a:pt x="279" y="388"/>
                            </a:lnTo>
                            <a:lnTo>
                              <a:pt x="297" y="397"/>
                            </a:lnTo>
                            <a:lnTo>
                              <a:pt x="347" y="404"/>
                            </a:lnTo>
                            <a:lnTo>
                              <a:pt x="386" y="406"/>
                            </a:lnTo>
                            <a:lnTo>
                              <a:pt x="425" y="410"/>
                            </a:lnTo>
                            <a:lnTo>
                              <a:pt x="464" y="420"/>
                            </a:lnTo>
                            <a:lnTo>
                              <a:pt x="519" y="438"/>
                            </a:lnTo>
                            <a:lnTo>
                              <a:pt x="566" y="456"/>
                            </a:lnTo>
                            <a:lnTo>
                              <a:pt x="583" y="472"/>
                            </a:lnTo>
                            <a:lnTo>
                              <a:pt x="732" y="435"/>
                            </a:lnTo>
                            <a:lnTo>
                              <a:pt x="793" y="330"/>
                            </a:lnTo>
                            <a:lnTo>
                              <a:pt x="771" y="303"/>
                            </a:lnTo>
                            <a:lnTo>
                              <a:pt x="771" y="229"/>
                            </a:lnTo>
                            <a:lnTo>
                              <a:pt x="775" y="166"/>
                            </a:lnTo>
                            <a:lnTo>
                              <a:pt x="774" y="135"/>
                            </a:lnTo>
                            <a:lnTo>
                              <a:pt x="766" y="112"/>
                            </a:lnTo>
                            <a:lnTo>
                              <a:pt x="755" y="90"/>
                            </a:lnTo>
                            <a:lnTo>
                              <a:pt x="743" y="73"/>
                            </a:lnTo>
                            <a:lnTo>
                              <a:pt x="728" y="58"/>
                            </a:lnTo>
                            <a:lnTo>
                              <a:pt x="705" y="42"/>
                            </a:lnTo>
                            <a:lnTo>
                              <a:pt x="680" y="28"/>
                            </a:lnTo>
                            <a:lnTo>
                              <a:pt x="618" y="6"/>
                            </a:lnTo>
                            <a:lnTo>
                              <a:pt x="583" y="0"/>
                            </a:lnTo>
                            <a:lnTo>
                              <a:pt x="548" y="2"/>
                            </a:lnTo>
                            <a:lnTo>
                              <a:pt x="521" y="6"/>
                            </a:lnTo>
                            <a:lnTo>
                              <a:pt x="501" y="11"/>
                            </a:lnTo>
                            <a:lnTo>
                              <a:pt x="476" y="23"/>
                            </a:lnTo>
                            <a:lnTo>
                              <a:pt x="444" y="39"/>
                            </a:lnTo>
                            <a:lnTo>
                              <a:pt x="421" y="37"/>
                            </a:lnTo>
                            <a:lnTo>
                              <a:pt x="383" y="36"/>
                            </a:lnTo>
                            <a:lnTo>
                              <a:pt x="415" y="60"/>
                            </a:lnTo>
                            <a:lnTo>
                              <a:pt x="407" y="77"/>
                            </a:lnTo>
                            <a:lnTo>
                              <a:pt x="383" y="96"/>
                            </a:lnTo>
                            <a:lnTo>
                              <a:pt x="363" y="116"/>
                            </a:lnTo>
                            <a:lnTo>
                              <a:pt x="332" y="130"/>
                            </a:lnTo>
                            <a:lnTo>
                              <a:pt x="301" y="147"/>
                            </a:lnTo>
                            <a:lnTo>
                              <a:pt x="279" y="162"/>
                            </a:lnTo>
                            <a:lnTo>
                              <a:pt x="253" y="179"/>
                            </a:lnTo>
                            <a:lnTo>
                              <a:pt x="237" y="193"/>
                            </a:lnTo>
                            <a:lnTo>
                              <a:pt x="225" y="211"/>
                            </a:lnTo>
                            <a:lnTo>
                              <a:pt x="212" y="233"/>
                            </a:lnTo>
                            <a:lnTo>
                              <a:pt x="217" y="180"/>
                            </a:lnTo>
                            <a:lnTo>
                              <a:pt x="209" y="167"/>
                            </a:lnTo>
                            <a:lnTo>
                              <a:pt x="197" y="167"/>
                            </a:lnTo>
                            <a:lnTo>
                              <a:pt x="183" y="171"/>
                            </a:lnTo>
                            <a:lnTo>
                              <a:pt x="166" y="180"/>
                            </a:lnTo>
                            <a:lnTo>
                              <a:pt x="144" y="193"/>
                            </a:lnTo>
                            <a:lnTo>
                              <a:pt x="150" y="177"/>
                            </a:lnTo>
                            <a:lnTo>
                              <a:pt x="154" y="166"/>
                            </a:lnTo>
                            <a:lnTo>
                              <a:pt x="148" y="154"/>
                            </a:lnTo>
                            <a:lnTo>
                              <a:pt x="142" y="147"/>
                            </a:lnTo>
                            <a:lnTo>
                              <a:pt x="95" y="136"/>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8702" name="Group 17"/>
                    <p:cNvGrpSpPr>
                      <a:grpSpLocks/>
                    </p:cNvGrpSpPr>
                    <p:nvPr/>
                  </p:nvGrpSpPr>
                  <p:grpSpPr bwMode="auto">
                    <a:xfrm>
                      <a:off x="1571" y="1695"/>
                      <a:ext cx="132" cy="82"/>
                      <a:chOff x="1571" y="1695"/>
                      <a:chExt cx="132" cy="82"/>
                    </a:xfrm>
                  </p:grpSpPr>
                  <p:sp>
                    <p:nvSpPr>
                      <p:cNvPr id="28711" name="Freeform 18"/>
                      <p:cNvSpPr>
                        <a:spLocks/>
                      </p:cNvSpPr>
                      <p:nvPr/>
                    </p:nvSpPr>
                    <p:spPr bwMode="auto">
                      <a:xfrm>
                        <a:off x="1571" y="1695"/>
                        <a:ext cx="132" cy="82"/>
                      </a:xfrm>
                      <a:custGeom>
                        <a:avLst/>
                        <a:gdLst>
                          <a:gd name="T0" fmla="*/ 48 w 132"/>
                          <a:gd name="T1" fmla="*/ 0 h 82"/>
                          <a:gd name="T2" fmla="*/ 29 w 132"/>
                          <a:gd name="T3" fmla="*/ 2 h 82"/>
                          <a:gd name="T4" fmla="*/ 17 w 132"/>
                          <a:gd name="T5" fmla="*/ 7 h 82"/>
                          <a:gd name="T6" fmla="*/ 8 w 132"/>
                          <a:gd name="T7" fmla="*/ 15 h 82"/>
                          <a:gd name="T8" fmla="*/ 1 w 132"/>
                          <a:gd name="T9" fmla="*/ 25 h 82"/>
                          <a:gd name="T10" fmla="*/ 0 w 132"/>
                          <a:gd name="T11" fmla="*/ 38 h 82"/>
                          <a:gd name="T12" fmla="*/ 6 w 132"/>
                          <a:gd name="T13" fmla="*/ 51 h 82"/>
                          <a:gd name="T14" fmla="*/ 12 w 132"/>
                          <a:gd name="T15" fmla="*/ 60 h 82"/>
                          <a:gd name="T16" fmla="*/ 29 w 132"/>
                          <a:gd name="T17" fmla="*/ 73 h 82"/>
                          <a:gd name="T18" fmla="*/ 56 w 132"/>
                          <a:gd name="T19" fmla="*/ 81 h 82"/>
                          <a:gd name="T20" fmla="*/ 85 w 132"/>
                          <a:gd name="T21" fmla="*/ 78 h 82"/>
                          <a:gd name="T22" fmla="*/ 105 w 132"/>
                          <a:gd name="T23" fmla="*/ 69 h 82"/>
                          <a:gd name="T24" fmla="*/ 117 w 132"/>
                          <a:gd name="T25" fmla="*/ 57 h 82"/>
                          <a:gd name="T26" fmla="*/ 125 w 132"/>
                          <a:gd name="T27" fmla="*/ 42 h 82"/>
                          <a:gd name="T28" fmla="*/ 131 w 132"/>
                          <a:gd name="T29" fmla="*/ 25 h 82"/>
                          <a:gd name="T30" fmla="*/ 116 w 132"/>
                          <a:gd name="T31" fmla="*/ 9 h 82"/>
                          <a:gd name="T32" fmla="*/ 86 w 132"/>
                          <a:gd name="T33" fmla="*/ 1 h 82"/>
                          <a:gd name="T34" fmla="*/ 64 w 132"/>
                          <a:gd name="T35" fmla="*/ 0 h 82"/>
                          <a:gd name="T36" fmla="*/ 48 w 132"/>
                          <a:gd name="T37" fmla="*/ 0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2"/>
                          <a:gd name="T58" fmla="*/ 0 h 82"/>
                          <a:gd name="T59" fmla="*/ 132 w 132"/>
                          <a:gd name="T60" fmla="*/ 82 h 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2" h="82">
                            <a:moveTo>
                              <a:pt x="48" y="0"/>
                            </a:moveTo>
                            <a:lnTo>
                              <a:pt x="29" y="2"/>
                            </a:lnTo>
                            <a:lnTo>
                              <a:pt x="17" y="7"/>
                            </a:lnTo>
                            <a:lnTo>
                              <a:pt x="8" y="15"/>
                            </a:lnTo>
                            <a:lnTo>
                              <a:pt x="1" y="25"/>
                            </a:lnTo>
                            <a:lnTo>
                              <a:pt x="0" y="38"/>
                            </a:lnTo>
                            <a:lnTo>
                              <a:pt x="6" y="51"/>
                            </a:lnTo>
                            <a:lnTo>
                              <a:pt x="12" y="60"/>
                            </a:lnTo>
                            <a:lnTo>
                              <a:pt x="29" y="73"/>
                            </a:lnTo>
                            <a:lnTo>
                              <a:pt x="56" y="81"/>
                            </a:lnTo>
                            <a:lnTo>
                              <a:pt x="85" y="78"/>
                            </a:lnTo>
                            <a:lnTo>
                              <a:pt x="105" y="69"/>
                            </a:lnTo>
                            <a:lnTo>
                              <a:pt x="117" y="57"/>
                            </a:lnTo>
                            <a:lnTo>
                              <a:pt x="125" y="42"/>
                            </a:lnTo>
                            <a:lnTo>
                              <a:pt x="131" y="25"/>
                            </a:lnTo>
                            <a:lnTo>
                              <a:pt x="116" y="9"/>
                            </a:lnTo>
                            <a:lnTo>
                              <a:pt x="86" y="1"/>
                            </a:lnTo>
                            <a:lnTo>
                              <a:pt x="64" y="0"/>
                            </a:lnTo>
                            <a:lnTo>
                              <a:pt x="48"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712" name="Freeform 19"/>
                      <p:cNvSpPr>
                        <a:spLocks/>
                      </p:cNvSpPr>
                      <p:nvPr/>
                    </p:nvSpPr>
                    <p:spPr bwMode="auto">
                      <a:xfrm>
                        <a:off x="1606" y="1708"/>
                        <a:ext cx="75" cy="58"/>
                      </a:xfrm>
                      <a:custGeom>
                        <a:avLst/>
                        <a:gdLst>
                          <a:gd name="T0" fmla="*/ 15 w 75"/>
                          <a:gd name="T1" fmla="*/ 0 h 58"/>
                          <a:gd name="T2" fmla="*/ 5 w 75"/>
                          <a:gd name="T3" fmla="*/ 5 h 58"/>
                          <a:gd name="T4" fmla="*/ 0 w 75"/>
                          <a:gd name="T5" fmla="*/ 12 h 58"/>
                          <a:gd name="T6" fmla="*/ 0 w 75"/>
                          <a:gd name="T7" fmla="*/ 21 h 58"/>
                          <a:gd name="T8" fmla="*/ 5 w 75"/>
                          <a:gd name="T9" fmla="*/ 30 h 58"/>
                          <a:gd name="T10" fmla="*/ 15 w 75"/>
                          <a:gd name="T11" fmla="*/ 40 h 58"/>
                          <a:gd name="T12" fmla="*/ 28 w 75"/>
                          <a:gd name="T13" fmla="*/ 49 h 58"/>
                          <a:gd name="T14" fmla="*/ 43 w 75"/>
                          <a:gd name="T15" fmla="*/ 57 h 58"/>
                          <a:gd name="T16" fmla="*/ 58 w 75"/>
                          <a:gd name="T17" fmla="*/ 51 h 58"/>
                          <a:gd name="T18" fmla="*/ 72 w 75"/>
                          <a:gd name="T19" fmla="*/ 43 h 58"/>
                          <a:gd name="T20" fmla="*/ 74 w 75"/>
                          <a:gd name="T21" fmla="*/ 29 h 58"/>
                          <a:gd name="T22" fmla="*/ 72 w 75"/>
                          <a:gd name="T23" fmla="*/ 16 h 58"/>
                          <a:gd name="T24" fmla="*/ 64 w 75"/>
                          <a:gd name="T25" fmla="*/ 10 h 58"/>
                          <a:gd name="T26" fmla="*/ 53 w 75"/>
                          <a:gd name="T27" fmla="*/ 3 h 58"/>
                          <a:gd name="T28" fmla="*/ 41 w 75"/>
                          <a:gd name="T29" fmla="*/ 0 h 58"/>
                          <a:gd name="T30" fmla="*/ 15 w 75"/>
                          <a:gd name="T31" fmla="*/ 0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5"/>
                          <a:gd name="T49" fmla="*/ 0 h 58"/>
                          <a:gd name="T50" fmla="*/ 75 w 75"/>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5" h="58">
                            <a:moveTo>
                              <a:pt x="15" y="0"/>
                            </a:moveTo>
                            <a:lnTo>
                              <a:pt x="5" y="5"/>
                            </a:lnTo>
                            <a:lnTo>
                              <a:pt x="0" y="12"/>
                            </a:lnTo>
                            <a:lnTo>
                              <a:pt x="0" y="21"/>
                            </a:lnTo>
                            <a:lnTo>
                              <a:pt x="5" y="30"/>
                            </a:lnTo>
                            <a:lnTo>
                              <a:pt x="15" y="40"/>
                            </a:lnTo>
                            <a:lnTo>
                              <a:pt x="28" y="49"/>
                            </a:lnTo>
                            <a:lnTo>
                              <a:pt x="43" y="57"/>
                            </a:lnTo>
                            <a:lnTo>
                              <a:pt x="58" y="51"/>
                            </a:lnTo>
                            <a:lnTo>
                              <a:pt x="72" y="43"/>
                            </a:lnTo>
                            <a:lnTo>
                              <a:pt x="74" y="29"/>
                            </a:lnTo>
                            <a:lnTo>
                              <a:pt x="72" y="16"/>
                            </a:lnTo>
                            <a:lnTo>
                              <a:pt x="64" y="10"/>
                            </a:lnTo>
                            <a:lnTo>
                              <a:pt x="53" y="3"/>
                            </a:lnTo>
                            <a:lnTo>
                              <a:pt x="41" y="0"/>
                            </a:lnTo>
                            <a:lnTo>
                              <a:pt x="15"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8703" name="Group 20"/>
                    <p:cNvGrpSpPr>
                      <a:grpSpLocks/>
                    </p:cNvGrpSpPr>
                    <p:nvPr/>
                  </p:nvGrpSpPr>
                  <p:grpSpPr bwMode="auto">
                    <a:xfrm>
                      <a:off x="1851" y="1696"/>
                      <a:ext cx="129" cy="132"/>
                      <a:chOff x="1851" y="1696"/>
                      <a:chExt cx="129" cy="132"/>
                    </a:xfrm>
                  </p:grpSpPr>
                  <p:sp>
                    <p:nvSpPr>
                      <p:cNvPr id="28707" name="Oval 21"/>
                      <p:cNvSpPr>
                        <a:spLocks noChangeArrowheads="1"/>
                      </p:cNvSpPr>
                      <p:nvPr/>
                    </p:nvSpPr>
                    <p:spPr bwMode="auto">
                      <a:xfrm>
                        <a:off x="1872" y="1767"/>
                        <a:ext cx="95" cy="60"/>
                      </a:xfrm>
                      <a:prstGeom prst="ellipse">
                        <a:avLst/>
                      </a:prstGeom>
                      <a:solidFill>
                        <a:srgbClr val="CC9900"/>
                      </a:solidFill>
                      <a:ln w="12700">
                        <a:solidFill>
                          <a:srgbClr val="996633"/>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708" name="Arc 22"/>
                      <p:cNvSpPr>
                        <a:spLocks/>
                      </p:cNvSpPr>
                      <p:nvPr/>
                    </p:nvSpPr>
                    <p:spPr bwMode="auto">
                      <a:xfrm>
                        <a:off x="1851" y="1696"/>
                        <a:ext cx="109" cy="129"/>
                      </a:xfrm>
                      <a:custGeom>
                        <a:avLst/>
                        <a:gdLst>
                          <a:gd name="T0" fmla="*/ 109 w 36350"/>
                          <a:gd name="T1" fmla="*/ 112 h 43109"/>
                          <a:gd name="T2" fmla="*/ 59 w 36350"/>
                          <a:gd name="T3" fmla="*/ 0 h 43109"/>
                          <a:gd name="T4" fmla="*/ 65 w 36350"/>
                          <a:gd name="T5" fmla="*/ 64 h 43109"/>
                          <a:gd name="T6" fmla="*/ 0 60000 65536"/>
                          <a:gd name="T7" fmla="*/ 0 60000 65536"/>
                          <a:gd name="T8" fmla="*/ 0 60000 65536"/>
                          <a:gd name="T9" fmla="*/ 0 w 36350"/>
                          <a:gd name="T10" fmla="*/ 0 h 43109"/>
                          <a:gd name="T11" fmla="*/ 36350 w 36350"/>
                          <a:gd name="T12" fmla="*/ 43109 h 43109"/>
                        </a:gdLst>
                        <a:ahLst/>
                        <a:cxnLst>
                          <a:cxn ang="T6">
                            <a:pos x="T0" y="T1"/>
                          </a:cxn>
                          <a:cxn ang="T7">
                            <a:pos x="T2" y="T3"/>
                          </a:cxn>
                          <a:cxn ang="T8">
                            <a:pos x="T4" y="T5"/>
                          </a:cxn>
                        </a:cxnLst>
                        <a:rect l="T9" t="T10" r="T11" b="T12"/>
                        <a:pathLst>
                          <a:path w="36350" h="43109" fill="none" extrusionOk="0">
                            <a:moveTo>
                              <a:pt x="36350" y="37288"/>
                            </a:moveTo>
                            <a:cubicBezTo>
                              <a:pt x="32349" y="41028"/>
                              <a:pt x="27076" y="43108"/>
                              <a:pt x="21600" y="43109"/>
                            </a:cubicBezTo>
                            <a:cubicBezTo>
                              <a:pt x="9670" y="43109"/>
                              <a:pt x="0" y="33438"/>
                              <a:pt x="0" y="21509"/>
                            </a:cubicBezTo>
                            <a:cubicBezTo>
                              <a:pt x="-1" y="10348"/>
                              <a:pt x="8501" y="1025"/>
                              <a:pt x="19615" y="0"/>
                            </a:cubicBezTo>
                          </a:path>
                          <a:path w="36350" h="43109" stroke="0" extrusionOk="0">
                            <a:moveTo>
                              <a:pt x="36350" y="37288"/>
                            </a:moveTo>
                            <a:cubicBezTo>
                              <a:pt x="32349" y="41028"/>
                              <a:pt x="27076" y="43108"/>
                              <a:pt x="21600" y="43109"/>
                            </a:cubicBezTo>
                            <a:cubicBezTo>
                              <a:pt x="9670" y="43109"/>
                              <a:pt x="0" y="33438"/>
                              <a:pt x="0" y="21509"/>
                            </a:cubicBezTo>
                            <a:cubicBezTo>
                              <a:pt x="-1" y="10348"/>
                              <a:pt x="8501" y="1025"/>
                              <a:pt x="19615" y="0"/>
                            </a:cubicBezTo>
                            <a:lnTo>
                              <a:pt x="21600" y="21509"/>
                            </a:lnTo>
                            <a:close/>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709" name="Arc 23"/>
                      <p:cNvSpPr>
                        <a:spLocks/>
                      </p:cNvSpPr>
                      <p:nvPr/>
                    </p:nvSpPr>
                    <p:spPr bwMode="auto">
                      <a:xfrm>
                        <a:off x="1859" y="1722"/>
                        <a:ext cx="45" cy="42"/>
                      </a:xfrm>
                      <a:custGeom>
                        <a:avLst/>
                        <a:gdLst>
                          <a:gd name="T0" fmla="*/ 45 w 43200"/>
                          <a:gd name="T1" fmla="*/ 17 h 43200"/>
                          <a:gd name="T2" fmla="*/ 25 w 43200"/>
                          <a:gd name="T3" fmla="*/ 0 h 43200"/>
                          <a:gd name="T4" fmla="*/ 23 w 43200"/>
                          <a:gd name="T5" fmla="*/ 21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763" y="17281"/>
                            </a:moveTo>
                            <a:cubicBezTo>
                              <a:pt x="43053" y="18702"/>
                              <a:pt x="43200" y="20149"/>
                              <a:pt x="43200" y="21600"/>
                            </a:cubicBezTo>
                            <a:cubicBezTo>
                              <a:pt x="43200" y="33529"/>
                              <a:pt x="33529" y="43200"/>
                              <a:pt x="21600" y="43200"/>
                            </a:cubicBezTo>
                            <a:cubicBezTo>
                              <a:pt x="9670" y="43200"/>
                              <a:pt x="0" y="33529"/>
                              <a:pt x="0" y="21600"/>
                            </a:cubicBezTo>
                            <a:cubicBezTo>
                              <a:pt x="0" y="9670"/>
                              <a:pt x="9670" y="0"/>
                              <a:pt x="21600" y="0"/>
                            </a:cubicBezTo>
                            <a:cubicBezTo>
                              <a:pt x="22554" y="-1"/>
                              <a:pt x="23508" y="63"/>
                              <a:pt x="24454" y="189"/>
                            </a:cubicBezTo>
                          </a:path>
                          <a:path w="43200" h="43200" stroke="0" extrusionOk="0">
                            <a:moveTo>
                              <a:pt x="42763" y="17281"/>
                            </a:moveTo>
                            <a:cubicBezTo>
                              <a:pt x="43053" y="18702"/>
                              <a:pt x="43200" y="20149"/>
                              <a:pt x="43200" y="21600"/>
                            </a:cubicBezTo>
                            <a:cubicBezTo>
                              <a:pt x="43200" y="33529"/>
                              <a:pt x="33529" y="43200"/>
                              <a:pt x="21600" y="43200"/>
                            </a:cubicBezTo>
                            <a:cubicBezTo>
                              <a:pt x="9670" y="43200"/>
                              <a:pt x="0" y="33529"/>
                              <a:pt x="0" y="21600"/>
                            </a:cubicBezTo>
                            <a:cubicBezTo>
                              <a:pt x="0" y="9670"/>
                              <a:pt x="9670" y="0"/>
                              <a:pt x="21600" y="0"/>
                            </a:cubicBezTo>
                            <a:cubicBezTo>
                              <a:pt x="22554" y="-1"/>
                              <a:pt x="23508" y="63"/>
                              <a:pt x="24454" y="189"/>
                            </a:cubicBezTo>
                            <a:lnTo>
                              <a:pt x="21600" y="21600"/>
                            </a:lnTo>
                            <a:close/>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710" name="Arc 24"/>
                      <p:cNvSpPr>
                        <a:spLocks/>
                      </p:cNvSpPr>
                      <p:nvPr/>
                    </p:nvSpPr>
                    <p:spPr bwMode="auto">
                      <a:xfrm>
                        <a:off x="1877" y="1696"/>
                        <a:ext cx="103" cy="132"/>
                      </a:xfrm>
                      <a:custGeom>
                        <a:avLst/>
                        <a:gdLst>
                          <a:gd name="T0" fmla="*/ 0 w 32420"/>
                          <a:gd name="T1" fmla="*/ 10 h 39198"/>
                          <a:gd name="T2" fmla="*/ 74 w 32420"/>
                          <a:gd name="T3" fmla="*/ 132 h 39198"/>
                          <a:gd name="T4" fmla="*/ 34 w 32420"/>
                          <a:gd name="T5" fmla="*/ 73 h 39198"/>
                          <a:gd name="T6" fmla="*/ 0 60000 65536"/>
                          <a:gd name="T7" fmla="*/ 0 60000 65536"/>
                          <a:gd name="T8" fmla="*/ 0 60000 65536"/>
                          <a:gd name="T9" fmla="*/ 0 w 32420"/>
                          <a:gd name="T10" fmla="*/ 0 h 39198"/>
                          <a:gd name="T11" fmla="*/ 32420 w 32420"/>
                          <a:gd name="T12" fmla="*/ 39198 h 39198"/>
                        </a:gdLst>
                        <a:ahLst/>
                        <a:cxnLst>
                          <a:cxn ang="T6">
                            <a:pos x="T0" y="T1"/>
                          </a:cxn>
                          <a:cxn ang="T7">
                            <a:pos x="T2" y="T3"/>
                          </a:cxn>
                          <a:cxn ang="T8">
                            <a:pos x="T4" y="T5"/>
                          </a:cxn>
                        </a:cxnLst>
                        <a:rect l="T9" t="T10" r="T11" b="T12"/>
                        <a:pathLst>
                          <a:path w="32420" h="39198" fill="none" extrusionOk="0">
                            <a:moveTo>
                              <a:pt x="-1" y="2905"/>
                            </a:moveTo>
                            <a:cubicBezTo>
                              <a:pt x="3288" y="1002"/>
                              <a:pt x="7020" y="-1"/>
                              <a:pt x="10820" y="0"/>
                            </a:cubicBezTo>
                            <a:cubicBezTo>
                              <a:pt x="22749" y="0"/>
                              <a:pt x="32420" y="9670"/>
                              <a:pt x="32420" y="21600"/>
                            </a:cubicBezTo>
                            <a:cubicBezTo>
                              <a:pt x="32420" y="28588"/>
                              <a:pt x="29038" y="35145"/>
                              <a:pt x="23344" y="39198"/>
                            </a:cubicBezTo>
                          </a:path>
                          <a:path w="32420" h="39198" stroke="0" extrusionOk="0">
                            <a:moveTo>
                              <a:pt x="-1" y="2905"/>
                            </a:moveTo>
                            <a:cubicBezTo>
                              <a:pt x="3288" y="1002"/>
                              <a:pt x="7020" y="-1"/>
                              <a:pt x="10820" y="0"/>
                            </a:cubicBezTo>
                            <a:cubicBezTo>
                              <a:pt x="22749" y="0"/>
                              <a:pt x="32420" y="9670"/>
                              <a:pt x="32420" y="21600"/>
                            </a:cubicBezTo>
                            <a:cubicBezTo>
                              <a:pt x="32420" y="28588"/>
                              <a:pt x="29038" y="35145"/>
                              <a:pt x="23344" y="39198"/>
                            </a:cubicBezTo>
                            <a:lnTo>
                              <a:pt x="10820" y="21600"/>
                            </a:lnTo>
                            <a:close/>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8704" name="Group 25"/>
                    <p:cNvGrpSpPr>
                      <a:grpSpLocks/>
                    </p:cNvGrpSpPr>
                    <p:nvPr/>
                  </p:nvGrpSpPr>
                  <p:grpSpPr bwMode="auto">
                    <a:xfrm>
                      <a:off x="2118" y="1501"/>
                      <a:ext cx="196" cy="451"/>
                      <a:chOff x="2118" y="1501"/>
                      <a:chExt cx="196" cy="451"/>
                    </a:xfrm>
                  </p:grpSpPr>
                  <p:sp>
                    <p:nvSpPr>
                      <p:cNvPr id="28705" name="Freeform 26"/>
                      <p:cNvSpPr>
                        <a:spLocks/>
                      </p:cNvSpPr>
                      <p:nvPr/>
                    </p:nvSpPr>
                    <p:spPr bwMode="auto">
                      <a:xfrm>
                        <a:off x="2122" y="1510"/>
                        <a:ext cx="176" cy="432"/>
                      </a:xfrm>
                      <a:custGeom>
                        <a:avLst/>
                        <a:gdLst>
                          <a:gd name="T0" fmla="*/ 0 w 176"/>
                          <a:gd name="T1" fmla="*/ 109 h 432"/>
                          <a:gd name="T2" fmla="*/ 8 w 176"/>
                          <a:gd name="T3" fmla="*/ 32 h 432"/>
                          <a:gd name="T4" fmla="*/ 18 w 176"/>
                          <a:gd name="T5" fmla="*/ 9 h 432"/>
                          <a:gd name="T6" fmla="*/ 41 w 176"/>
                          <a:gd name="T7" fmla="*/ 0 h 432"/>
                          <a:gd name="T8" fmla="*/ 64 w 176"/>
                          <a:gd name="T9" fmla="*/ 9 h 432"/>
                          <a:gd name="T10" fmla="*/ 84 w 176"/>
                          <a:gd name="T11" fmla="*/ 27 h 432"/>
                          <a:gd name="T12" fmla="*/ 145 w 176"/>
                          <a:gd name="T13" fmla="*/ 136 h 432"/>
                          <a:gd name="T14" fmla="*/ 164 w 176"/>
                          <a:gd name="T15" fmla="*/ 187 h 432"/>
                          <a:gd name="T16" fmla="*/ 175 w 176"/>
                          <a:gd name="T17" fmla="*/ 267 h 432"/>
                          <a:gd name="T18" fmla="*/ 170 w 176"/>
                          <a:gd name="T19" fmla="*/ 333 h 432"/>
                          <a:gd name="T20" fmla="*/ 156 w 176"/>
                          <a:gd name="T21" fmla="*/ 387 h 432"/>
                          <a:gd name="T22" fmla="*/ 102 w 176"/>
                          <a:gd name="T23" fmla="*/ 423 h 432"/>
                          <a:gd name="T24" fmla="*/ 66 w 176"/>
                          <a:gd name="T25" fmla="*/ 431 h 432"/>
                          <a:gd name="T26" fmla="*/ 45 w 176"/>
                          <a:gd name="T27" fmla="*/ 405 h 432"/>
                          <a:gd name="T28" fmla="*/ 33 w 176"/>
                          <a:gd name="T29" fmla="*/ 369 h 432"/>
                          <a:gd name="T30" fmla="*/ 17 w 176"/>
                          <a:gd name="T31" fmla="*/ 335 h 432"/>
                          <a:gd name="T32" fmla="*/ 0 w 176"/>
                          <a:gd name="T33" fmla="*/ 109 h 4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6"/>
                          <a:gd name="T52" fmla="*/ 0 h 432"/>
                          <a:gd name="T53" fmla="*/ 176 w 176"/>
                          <a:gd name="T54" fmla="*/ 432 h 4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6" h="432">
                            <a:moveTo>
                              <a:pt x="0" y="109"/>
                            </a:moveTo>
                            <a:lnTo>
                              <a:pt x="8" y="32"/>
                            </a:lnTo>
                            <a:lnTo>
                              <a:pt x="18" y="9"/>
                            </a:lnTo>
                            <a:lnTo>
                              <a:pt x="41" y="0"/>
                            </a:lnTo>
                            <a:lnTo>
                              <a:pt x="64" y="9"/>
                            </a:lnTo>
                            <a:lnTo>
                              <a:pt x="84" y="27"/>
                            </a:lnTo>
                            <a:lnTo>
                              <a:pt x="145" y="136"/>
                            </a:lnTo>
                            <a:lnTo>
                              <a:pt x="164" y="187"/>
                            </a:lnTo>
                            <a:lnTo>
                              <a:pt x="175" y="267"/>
                            </a:lnTo>
                            <a:lnTo>
                              <a:pt x="170" y="333"/>
                            </a:lnTo>
                            <a:lnTo>
                              <a:pt x="156" y="387"/>
                            </a:lnTo>
                            <a:lnTo>
                              <a:pt x="102" y="423"/>
                            </a:lnTo>
                            <a:lnTo>
                              <a:pt x="66" y="431"/>
                            </a:lnTo>
                            <a:lnTo>
                              <a:pt x="45" y="405"/>
                            </a:lnTo>
                            <a:lnTo>
                              <a:pt x="33" y="369"/>
                            </a:lnTo>
                            <a:lnTo>
                              <a:pt x="17" y="335"/>
                            </a:lnTo>
                            <a:lnTo>
                              <a:pt x="0" y="109"/>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706" name="Freeform 27"/>
                      <p:cNvSpPr>
                        <a:spLocks/>
                      </p:cNvSpPr>
                      <p:nvPr/>
                    </p:nvSpPr>
                    <p:spPr bwMode="auto">
                      <a:xfrm>
                        <a:off x="2118" y="1501"/>
                        <a:ext cx="196" cy="451"/>
                      </a:xfrm>
                      <a:custGeom>
                        <a:avLst/>
                        <a:gdLst>
                          <a:gd name="T0" fmla="*/ 1 w 196"/>
                          <a:gd name="T1" fmla="*/ 141 h 451"/>
                          <a:gd name="T2" fmla="*/ 0 w 196"/>
                          <a:gd name="T3" fmla="*/ 79 h 451"/>
                          <a:gd name="T4" fmla="*/ 4 w 196"/>
                          <a:gd name="T5" fmla="*/ 33 h 451"/>
                          <a:gd name="T6" fmla="*/ 25 w 196"/>
                          <a:gd name="T7" fmla="*/ 3 h 451"/>
                          <a:gd name="T8" fmla="*/ 69 w 196"/>
                          <a:gd name="T9" fmla="*/ 6 h 451"/>
                          <a:gd name="T10" fmla="*/ 117 w 196"/>
                          <a:gd name="T11" fmla="*/ 63 h 451"/>
                          <a:gd name="T12" fmla="*/ 174 w 196"/>
                          <a:gd name="T13" fmla="*/ 177 h 451"/>
                          <a:gd name="T14" fmla="*/ 193 w 196"/>
                          <a:gd name="T15" fmla="*/ 243 h 451"/>
                          <a:gd name="T16" fmla="*/ 192 w 196"/>
                          <a:gd name="T17" fmla="*/ 346 h 451"/>
                          <a:gd name="T18" fmla="*/ 131 w 196"/>
                          <a:gd name="T19" fmla="*/ 428 h 451"/>
                          <a:gd name="T20" fmla="*/ 60 w 196"/>
                          <a:gd name="T21" fmla="*/ 450 h 451"/>
                          <a:gd name="T22" fmla="*/ 26 w 196"/>
                          <a:gd name="T23" fmla="*/ 361 h 451"/>
                          <a:gd name="T24" fmla="*/ 80 w 196"/>
                          <a:gd name="T25" fmla="*/ 404 h 451"/>
                          <a:gd name="T26" fmla="*/ 106 w 196"/>
                          <a:gd name="T27" fmla="*/ 384 h 451"/>
                          <a:gd name="T28" fmla="*/ 112 w 196"/>
                          <a:gd name="T29" fmla="*/ 346 h 451"/>
                          <a:gd name="T30" fmla="*/ 115 w 196"/>
                          <a:gd name="T31" fmla="*/ 275 h 451"/>
                          <a:gd name="T32" fmla="*/ 108 w 196"/>
                          <a:gd name="T33" fmla="*/ 211 h 451"/>
                          <a:gd name="T34" fmla="*/ 91 w 196"/>
                          <a:gd name="T35" fmla="*/ 144 h 451"/>
                          <a:gd name="T36" fmla="*/ 63 w 196"/>
                          <a:gd name="T37" fmla="*/ 92 h 451"/>
                          <a:gd name="T38" fmla="*/ 40 w 196"/>
                          <a:gd name="T39" fmla="*/ 90 h 451"/>
                          <a:gd name="T40" fmla="*/ 22 w 196"/>
                          <a:gd name="T41" fmla="*/ 107 h 451"/>
                          <a:gd name="T42" fmla="*/ 17 w 196"/>
                          <a:gd name="T43" fmla="*/ 78 h 451"/>
                          <a:gd name="T44" fmla="*/ 36 w 196"/>
                          <a:gd name="T45" fmla="*/ 63 h 451"/>
                          <a:gd name="T46" fmla="*/ 65 w 196"/>
                          <a:gd name="T47" fmla="*/ 63 h 451"/>
                          <a:gd name="T48" fmla="*/ 92 w 196"/>
                          <a:gd name="T49" fmla="*/ 85 h 451"/>
                          <a:gd name="T50" fmla="*/ 117 w 196"/>
                          <a:gd name="T51" fmla="*/ 127 h 451"/>
                          <a:gd name="T52" fmla="*/ 126 w 196"/>
                          <a:gd name="T53" fmla="*/ 172 h 451"/>
                          <a:gd name="T54" fmla="*/ 130 w 196"/>
                          <a:gd name="T55" fmla="*/ 254 h 451"/>
                          <a:gd name="T56" fmla="*/ 117 w 196"/>
                          <a:gd name="T57" fmla="*/ 370 h 451"/>
                          <a:gd name="T58" fmla="*/ 127 w 196"/>
                          <a:gd name="T59" fmla="*/ 412 h 451"/>
                          <a:gd name="T60" fmla="*/ 153 w 196"/>
                          <a:gd name="T61" fmla="*/ 385 h 451"/>
                          <a:gd name="T62" fmla="*/ 160 w 196"/>
                          <a:gd name="T63" fmla="*/ 348 h 451"/>
                          <a:gd name="T64" fmla="*/ 165 w 196"/>
                          <a:gd name="T65" fmla="*/ 288 h 451"/>
                          <a:gd name="T66" fmla="*/ 158 w 196"/>
                          <a:gd name="T67" fmla="*/ 220 h 451"/>
                          <a:gd name="T68" fmla="*/ 130 w 196"/>
                          <a:gd name="T69" fmla="*/ 132 h 451"/>
                          <a:gd name="T70" fmla="*/ 92 w 196"/>
                          <a:gd name="T71" fmla="*/ 59 h 451"/>
                          <a:gd name="T72" fmla="*/ 78 w 196"/>
                          <a:gd name="T73" fmla="*/ 39 h 451"/>
                          <a:gd name="T74" fmla="*/ 45 w 196"/>
                          <a:gd name="T75" fmla="*/ 28 h 451"/>
                          <a:gd name="T76" fmla="*/ 21 w 196"/>
                          <a:gd name="T77" fmla="*/ 50 h 451"/>
                          <a:gd name="T78" fmla="*/ 5 w 196"/>
                          <a:gd name="T79" fmla="*/ 206 h 4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6"/>
                          <a:gd name="T121" fmla="*/ 0 h 451"/>
                          <a:gd name="T122" fmla="*/ 196 w 196"/>
                          <a:gd name="T123" fmla="*/ 451 h 45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6" h="451">
                            <a:moveTo>
                              <a:pt x="5" y="206"/>
                            </a:moveTo>
                            <a:lnTo>
                              <a:pt x="1" y="141"/>
                            </a:lnTo>
                            <a:lnTo>
                              <a:pt x="0" y="108"/>
                            </a:lnTo>
                            <a:lnTo>
                              <a:pt x="0" y="79"/>
                            </a:lnTo>
                            <a:lnTo>
                              <a:pt x="1" y="48"/>
                            </a:lnTo>
                            <a:lnTo>
                              <a:pt x="4" y="33"/>
                            </a:lnTo>
                            <a:lnTo>
                              <a:pt x="12" y="12"/>
                            </a:lnTo>
                            <a:lnTo>
                              <a:pt x="25" y="3"/>
                            </a:lnTo>
                            <a:lnTo>
                              <a:pt x="48" y="0"/>
                            </a:lnTo>
                            <a:lnTo>
                              <a:pt x="69" y="6"/>
                            </a:lnTo>
                            <a:lnTo>
                              <a:pt x="87" y="20"/>
                            </a:lnTo>
                            <a:lnTo>
                              <a:pt x="117" y="63"/>
                            </a:lnTo>
                            <a:lnTo>
                              <a:pt x="150" y="125"/>
                            </a:lnTo>
                            <a:lnTo>
                              <a:pt x="174" y="177"/>
                            </a:lnTo>
                            <a:lnTo>
                              <a:pt x="186" y="210"/>
                            </a:lnTo>
                            <a:lnTo>
                              <a:pt x="193" y="243"/>
                            </a:lnTo>
                            <a:lnTo>
                              <a:pt x="195" y="290"/>
                            </a:lnTo>
                            <a:lnTo>
                              <a:pt x="192" y="346"/>
                            </a:lnTo>
                            <a:lnTo>
                              <a:pt x="169" y="395"/>
                            </a:lnTo>
                            <a:lnTo>
                              <a:pt x="131" y="428"/>
                            </a:lnTo>
                            <a:lnTo>
                              <a:pt x="100" y="446"/>
                            </a:lnTo>
                            <a:lnTo>
                              <a:pt x="60" y="450"/>
                            </a:lnTo>
                            <a:lnTo>
                              <a:pt x="44" y="421"/>
                            </a:lnTo>
                            <a:lnTo>
                              <a:pt x="26" y="361"/>
                            </a:lnTo>
                            <a:lnTo>
                              <a:pt x="67" y="403"/>
                            </a:lnTo>
                            <a:lnTo>
                              <a:pt x="80" y="404"/>
                            </a:lnTo>
                            <a:lnTo>
                              <a:pt x="95" y="395"/>
                            </a:lnTo>
                            <a:lnTo>
                              <a:pt x="106" y="384"/>
                            </a:lnTo>
                            <a:lnTo>
                              <a:pt x="110" y="363"/>
                            </a:lnTo>
                            <a:lnTo>
                              <a:pt x="112" y="346"/>
                            </a:lnTo>
                            <a:lnTo>
                              <a:pt x="114" y="309"/>
                            </a:lnTo>
                            <a:lnTo>
                              <a:pt x="115" y="275"/>
                            </a:lnTo>
                            <a:lnTo>
                              <a:pt x="114" y="247"/>
                            </a:lnTo>
                            <a:lnTo>
                              <a:pt x="108" y="211"/>
                            </a:lnTo>
                            <a:lnTo>
                              <a:pt x="100" y="176"/>
                            </a:lnTo>
                            <a:lnTo>
                              <a:pt x="91" y="144"/>
                            </a:lnTo>
                            <a:lnTo>
                              <a:pt x="79" y="110"/>
                            </a:lnTo>
                            <a:lnTo>
                              <a:pt x="63" y="92"/>
                            </a:lnTo>
                            <a:lnTo>
                              <a:pt x="53" y="87"/>
                            </a:lnTo>
                            <a:lnTo>
                              <a:pt x="40" y="90"/>
                            </a:lnTo>
                            <a:lnTo>
                              <a:pt x="32" y="95"/>
                            </a:lnTo>
                            <a:lnTo>
                              <a:pt x="22" y="107"/>
                            </a:lnTo>
                            <a:lnTo>
                              <a:pt x="10" y="141"/>
                            </a:lnTo>
                            <a:lnTo>
                              <a:pt x="17" y="78"/>
                            </a:lnTo>
                            <a:lnTo>
                              <a:pt x="25" y="70"/>
                            </a:lnTo>
                            <a:lnTo>
                              <a:pt x="36" y="63"/>
                            </a:lnTo>
                            <a:lnTo>
                              <a:pt x="48" y="59"/>
                            </a:lnTo>
                            <a:lnTo>
                              <a:pt x="65" y="63"/>
                            </a:lnTo>
                            <a:lnTo>
                              <a:pt x="79" y="70"/>
                            </a:lnTo>
                            <a:lnTo>
                              <a:pt x="92" y="85"/>
                            </a:lnTo>
                            <a:lnTo>
                              <a:pt x="107" y="104"/>
                            </a:lnTo>
                            <a:lnTo>
                              <a:pt x="117" y="127"/>
                            </a:lnTo>
                            <a:lnTo>
                              <a:pt x="122" y="149"/>
                            </a:lnTo>
                            <a:lnTo>
                              <a:pt x="126" y="172"/>
                            </a:lnTo>
                            <a:lnTo>
                              <a:pt x="131" y="205"/>
                            </a:lnTo>
                            <a:lnTo>
                              <a:pt x="130" y="254"/>
                            </a:lnTo>
                            <a:lnTo>
                              <a:pt x="127" y="290"/>
                            </a:lnTo>
                            <a:lnTo>
                              <a:pt x="117" y="370"/>
                            </a:lnTo>
                            <a:lnTo>
                              <a:pt x="90" y="435"/>
                            </a:lnTo>
                            <a:lnTo>
                              <a:pt x="127" y="412"/>
                            </a:lnTo>
                            <a:lnTo>
                              <a:pt x="143" y="398"/>
                            </a:lnTo>
                            <a:lnTo>
                              <a:pt x="153" y="385"/>
                            </a:lnTo>
                            <a:lnTo>
                              <a:pt x="160" y="370"/>
                            </a:lnTo>
                            <a:lnTo>
                              <a:pt x="160" y="348"/>
                            </a:lnTo>
                            <a:lnTo>
                              <a:pt x="165" y="322"/>
                            </a:lnTo>
                            <a:lnTo>
                              <a:pt x="165" y="288"/>
                            </a:lnTo>
                            <a:lnTo>
                              <a:pt x="162" y="256"/>
                            </a:lnTo>
                            <a:lnTo>
                              <a:pt x="158" y="220"/>
                            </a:lnTo>
                            <a:lnTo>
                              <a:pt x="147" y="176"/>
                            </a:lnTo>
                            <a:lnTo>
                              <a:pt x="130" y="132"/>
                            </a:lnTo>
                            <a:lnTo>
                              <a:pt x="106" y="86"/>
                            </a:lnTo>
                            <a:lnTo>
                              <a:pt x="92" y="59"/>
                            </a:lnTo>
                            <a:lnTo>
                              <a:pt x="84" y="46"/>
                            </a:lnTo>
                            <a:lnTo>
                              <a:pt x="78" y="39"/>
                            </a:lnTo>
                            <a:lnTo>
                              <a:pt x="64" y="32"/>
                            </a:lnTo>
                            <a:lnTo>
                              <a:pt x="45" y="28"/>
                            </a:lnTo>
                            <a:lnTo>
                              <a:pt x="30" y="33"/>
                            </a:lnTo>
                            <a:lnTo>
                              <a:pt x="21" y="50"/>
                            </a:lnTo>
                            <a:lnTo>
                              <a:pt x="17" y="77"/>
                            </a:lnTo>
                            <a:lnTo>
                              <a:pt x="5" y="206"/>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grpSp>
            <p:sp>
              <p:nvSpPr>
                <p:cNvPr id="28698" name="Freeform 28"/>
                <p:cNvSpPr>
                  <a:spLocks/>
                </p:cNvSpPr>
                <p:nvPr/>
              </p:nvSpPr>
              <p:spPr bwMode="auto">
                <a:xfrm>
                  <a:off x="1842" y="1938"/>
                  <a:ext cx="1419" cy="1700"/>
                </a:xfrm>
                <a:custGeom>
                  <a:avLst/>
                  <a:gdLst>
                    <a:gd name="T0" fmla="*/ 756 w 1419"/>
                    <a:gd name="T1" fmla="*/ 95 h 1700"/>
                    <a:gd name="T2" fmla="*/ 749 w 1419"/>
                    <a:gd name="T3" fmla="*/ 20 h 1700"/>
                    <a:gd name="T4" fmla="*/ 643 w 1419"/>
                    <a:gd name="T5" fmla="*/ 10 h 1700"/>
                    <a:gd name="T6" fmla="*/ 539 w 1419"/>
                    <a:gd name="T7" fmla="*/ 50 h 1700"/>
                    <a:gd name="T8" fmla="*/ 488 w 1419"/>
                    <a:gd name="T9" fmla="*/ 100 h 1700"/>
                    <a:gd name="T10" fmla="*/ 359 w 1419"/>
                    <a:gd name="T11" fmla="*/ 143 h 1700"/>
                    <a:gd name="T12" fmla="*/ 301 w 1419"/>
                    <a:gd name="T13" fmla="*/ 241 h 1700"/>
                    <a:gd name="T14" fmla="*/ 346 w 1419"/>
                    <a:gd name="T15" fmla="*/ 315 h 1700"/>
                    <a:gd name="T16" fmla="*/ 320 w 1419"/>
                    <a:gd name="T17" fmla="*/ 358 h 1700"/>
                    <a:gd name="T18" fmla="*/ 308 w 1419"/>
                    <a:gd name="T19" fmla="*/ 390 h 1700"/>
                    <a:gd name="T20" fmla="*/ 131 w 1419"/>
                    <a:gd name="T21" fmla="*/ 335 h 1700"/>
                    <a:gd name="T22" fmla="*/ 49 w 1419"/>
                    <a:gd name="T23" fmla="*/ 371 h 1700"/>
                    <a:gd name="T24" fmla="*/ 2 w 1419"/>
                    <a:gd name="T25" fmla="*/ 436 h 1700"/>
                    <a:gd name="T26" fmla="*/ 72 w 1419"/>
                    <a:gd name="T27" fmla="*/ 449 h 1700"/>
                    <a:gd name="T28" fmla="*/ 173 w 1419"/>
                    <a:gd name="T29" fmla="*/ 440 h 1700"/>
                    <a:gd name="T30" fmla="*/ 363 w 1419"/>
                    <a:gd name="T31" fmla="*/ 496 h 1700"/>
                    <a:gd name="T32" fmla="*/ 462 w 1419"/>
                    <a:gd name="T33" fmla="*/ 500 h 1700"/>
                    <a:gd name="T34" fmla="*/ 495 w 1419"/>
                    <a:gd name="T35" fmla="*/ 368 h 1700"/>
                    <a:gd name="T36" fmla="*/ 540 w 1419"/>
                    <a:gd name="T37" fmla="*/ 314 h 1700"/>
                    <a:gd name="T38" fmla="*/ 584 w 1419"/>
                    <a:gd name="T39" fmla="*/ 282 h 1700"/>
                    <a:gd name="T40" fmla="*/ 508 w 1419"/>
                    <a:gd name="T41" fmla="*/ 378 h 1700"/>
                    <a:gd name="T42" fmla="*/ 540 w 1419"/>
                    <a:gd name="T43" fmla="*/ 439 h 1700"/>
                    <a:gd name="T44" fmla="*/ 665 w 1419"/>
                    <a:gd name="T45" fmla="*/ 515 h 1700"/>
                    <a:gd name="T46" fmla="*/ 725 w 1419"/>
                    <a:gd name="T47" fmla="*/ 590 h 1700"/>
                    <a:gd name="T48" fmla="*/ 838 w 1419"/>
                    <a:gd name="T49" fmla="*/ 568 h 1700"/>
                    <a:gd name="T50" fmla="*/ 767 w 1419"/>
                    <a:gd name="T51" fmla="*/ 656 h 1700"/>
                    <a:gd name="T52" fmla="*/ 725 w 1419"/>
                    <a:gd name="T53" fmla="*/ 742 h 1700"/>
                    <a:gd name="T54" fmla="*/ 767 w 1419"/>
                    <a:gd name="T55" fmla="*/ 899 h 1700"/>
                    <a:gd name="T56" fmla="*/ 865 w 1419"/>
                    <a:gd name="T57" fmla="*/ 1103 h 1700"/>
                    <a:gd name="T58" fmla="*/ 816 w 1419"/>
                    <a:gd name="T59" fmla="*/ 1206 h 1700"/>
                    <a:gd name="T60" fmla="*/ 767 w 1419"/>
                    <a:gd name="T61" fmla="*/ 1363 h 1700"/>
                    <a:gd name="T62" fmla="*/ 677 w 1419"/>
                    <a:gd name="T63" fmla="*/ 1523 h 1700"/>
                    <a:gd name="T64" fmla="*/ 617 w 1419"/>
                    <a:gd name="T65" fmla="*/ 1612 h 1700"/>
                    <a:gd name="T66" fmla="*/ 664 w 1419"/>
                    <a:gd name="T67" fmla="*/ 1696 h 1700"/>
                    <a:gd name="T68" fmla="*/ 700 w 1419"/>
                    <a:gd name="T69" fmla="*/ 1630 h 1700"/>
                    <a:gd name="T70" fmla="*/ 757 w 1419"/>
                    <a:gd name="T71" fmla="*/ 1699 h 1700"/>
                    <a:gd name="T72" fmla="*/ 795 w 1419"/>
                    <a:gd name="T73" fmla="*/ 1624 h 1700"/>
                    <a:gd name="T74" fmla="*/ 843 w 1419"/>
                    <a:gd name="T75" fmla="*/ 1656 h 1700"/>
                    <a:gd name="T76" fmla="*/ 894 w 1419"/>
                    <a:gd name="T77" fmla="*/ 1580 h 1700"/>
                    <a:gd name="T78" fmla="*/ 802 w 1419"/>
                    <a:gd name="T79" fmla="*/ 1537 h 1700"/>
                    <a:gd name="T80" fmla="*/ 775 w 1419"/>
                    <a:gd name="T81" fmla="*/ 1550 h 1700"/>
                    <a:gd name="T82" fmla="*/ 698 w 1419"/>
                    <a:gd name="T83" fmla="*/ 1531 h 1700"/>
                    <a:gd name="T84" fmla="*/ 741 w 1419"/>
                    <a:gd name="T85" fmla="*/ 1495 h 1700"/>
                    <a:gd name="T86" fmla="*/ 847 w 1419"/>
                    <a:gd name="T87" fmla="*/ 1519 h 1700"/>
                    <a:gd name="T88" fmla="*/ 912 w 1419"/>
                    <a:gd name="T89" fmla="*/ 1410 h 1700"/>
                    <a:gd name="T90" fmla="*/ 943 w 1419"/>
                    <a:gd name="T91" fmla="*/ 1233 h 1700"/>
                    <a:gd name="T92" fmla="*/ 933 w 1419"/>
                    <a:gd name="T93" fmla="*/ 1149 h 1700"/>
                    <a:gd name="T94" fmla="*/ 921 w 1419"/>
                    <a:gd name="T95" fmla="*/ 1033 h 1700"/>
                    <a:gd name="T96" fmla="*/ 939 w 1419"/>
                    <a:gd name="T97" fmla="*/ 859 h 1700"/>
                    <a:gd name="T98" fmla="*/ 1020 w 1419"/>
                    <a:gd name="T99" fmla="*/ 803 h 1700"/>
                    <a:gd name="T100" fmla="*/ 1230 w 1419"/>
                    <a:gd name="T101" fmla="*/ 714 h 1700"/>
                    <a:gd name="T102" fmla="*/ 1219 w 1419"/>
                    <a:gd name="T103" fmla="*/ 660 h 1700"/>
                    <a:gd name="T104" fmla="*/ 1281 w 1419"/>
                    <a:gd name="T105" fmla="*/ 555 h 1700"/>
                    <a:gd name="T106" fmla="*/ 1261 w 1419"/>
                    <a:gd name="T107" fmla="*/ 488 h 1700"/>
                    <a:gd name="T108" fmla="*/ 1350 w 1419"/>
                    <a:gd name="T109" fmla="*/ 554 h 1700"/>
                    <a:gd name="T110" fmla="*/ 1401 w 1419"/>
                    <a:gd name="T111" fmla="*/ 522 h 1700"/>
                    <a:gd name="T112" fmla="*/ 1348 w 1419"/>
                    <a:gd name="T113" fmla="*/ 364 h 1700"/>
                    <a:gd name="T114" fmla="*/ 1231 w 1419"/>
                    <a:gd name="T115" fmla="*/ 284 h 1700"/>
                    <a:gd name="T116" fmla="*/ 1109 w 1419"/>
                    <a:gd name="T117" fmla="*/ 295 h 1700"/>
                    <a:gd name="T118" fmla="*/ 968 w 1419"/>
                    <a:gd name="T119" fmla="*/ 287 h 1700"/>
                    <a:gd name="T120" fmla="*/ 854 w 1419"/>
                    <a:gd name="T121" fmla="*/ 211 h 1700"/>
                    <a:gd name="T122" fmla="*/ 778 w 1419"/>
                    <a:gd name="T123" fmla="*/ 125 h 1700"/>
                    <a:gd name="T124" fmla="*/ 661 w 1419"/>
                    <a:gd name="T125" fmla="*/ 79 h 17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19"/>
                    <a:gd name="T190" fmla="*/ 0 h 1700"/>
                    <a:gd name="T191" fmla="*/ 1419 w 1419"/>
                    <a:gd name="T192" fmla="*/ 1700 h 170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19" h="1700">
                      <a:moveTo>
                        <a:pt x="661" y="79"/>
                      </a:moveTo>
                      <a:lnTo>
                        <a:pt x="697" y="77"/>
                      </a:lnTo>
                      <a:lnTo>
                        <a:pt x="725" y="79"/>
                      </a:lnTo>
                      <a:lnTo>
                        <a:pt x="743" y="85"/>
                      </a:lnTo>
                      <a:lnTo>
                        <a:pt x="756" y="95"/>
                      </a:lnTo>
                      <a:lnTo>
                        <a:pt x="766" y="113"/>
                      </a:lnTo>
                      <a:lnTo>
                        <a:pt x="772" y="78"/>
                      </a:lnTo>
                      <a:lnTo>
                        <a:pt x="774" y="58"/>
                      </a:lnTo>
                      <a:lnTo>
                        <a:pt x="767" y="38"/>
                      </a:lnTo>
                      <a:lnTo>
                        <a:pt x="749" y="20"/>
                      </a:lnTo>
                      <a:lnTo>
                        <a:pt x="731" y="11"/>
                      </a:lnTo>
                      <a:lnTo>
                        <a:pt x="715" y="5"/>
                      </a:lnTo>
                      <a:lnTo>
                        <a:pt x="693" y="1"/>
                      </a:lnTo>
                      <a:lnTo>
                        <a:pt x="670" y="0"/>
                      </a:lnTo>
                      <a:lnTo>
                        <a:pt x="643" y="10"/>
                      </a:lnTo>
                      <a:lnTo>
                        <a:pt x="625" y="29"/>
                      </a:lnTo>
                      <a:lnTo>
                        <a:pt x="607" y="47"/>
                      </a:lnTo>
                      <a:lnTo>
                        <a:pt x="575" y="47"/>
                      </a:lnTo>
                      <a:lnTo>
                        <a:pt x="555" y="47"/>
                      </a:lnTo>
                      <a:lnTo>
                        <a:pt x="539" y="50"/>
                      </a:lnTo>
                      <a:lnTo>
                        <a:pt x="524" y="60"/>
                      </a:lnTo>
                      <a:lnTo>
                        <a:pt x="497" y="83"/>
                      </a:lnTo>
                      <a:lnTo>
                        <a:pt x="519" y="100"/>
                      </a:lnTo>
                      <a:lnTo>
                        <a:pt x="504" y="97"/>
                      </a:lnTo>
                      <a:lnTo>
                        <a:pt x="488" y="100"/>
                      </a:lnTo>
                      <a:lnTo>
                        <a:pt x="462" y="104"/>
                      </a:lnTo>
                      <a:lnTo>
                        <a:pt x="434" y="113"/>
                      </a:lnTo>
                      <a:lnTo>
                        <a:pt x="409" y="125"/>
                      </a:lnTo>
                      <a:lnTo>
                        <a:pt x="385" y="131"/>
                      </a:lnTo>
                      <a:lnTo>
                        <a:pt x="359" y="143"/>
                      </a:lnTo>
                      <a:lnTo>
                        <a:pt x="340" y="154"/>
                      </a:lnTo>
                      <a:lnTo>
                        <a:pt x="328" y="170"/>
                      </a:lnTo>
                      <a:lnTo>
                        <a:pt x="304" y="210"/>
                      </a:lnTo>
                      <a:lnTo>
                        <a:pt x="303" y="220"/>
                      </a:lnTo>
                      <a:lnTo>
                        <a:pt x="301" y="241"/>
                      </a:lnTo>
                      <a:lnTo>
                        <a:pt x="301" y="260"/>
                      </a:lnTo>
                      <a:lnTo>
                        <a:pt x="301" y="273"/>
                      </a:lnTo>
                      <a:lnTo>
                        <a:pt x="311" y="291"/>
                      </a:lnTo>
                      <a:lnTo>
                        <a:pt x="328" y="308"/>
                      </a:lnTo>
                      <a:lnTo>
                        <a:pt x="346" y="315"/>
                      </a:lnTo>
                      <a:lnTo>
                        <a:pt x="363" y="323"/>
                      </a:lnTo>
                      <a:lnTo>
                        <a:pt x="378" y="336"/>
                      </a:lnTo>
                      <a:lnTo>
                        <a:pt x="360" y="340"/>
                      </a:lnTo>
                      <a:lnTo>
                        <a:pt x="336" y="349"/>
                      </a:lnTo>
                      <a:lnTo>
                        <a:pt x="320" y="358"/>
                      </a:lnTo>
                      <a:lnTo>
                        <a:pt x="324" y="372"/>
                      </a:lnTo>
                      <a:lnTo>
                        <a:pt x="330" y="386"/>
                      </a:lnTo>
                      <a:lnTo>
                        <a:pt x="338" y="397"/>
                      </a:lnTo>
                      <a:lnTo>
                        <a:pt x="347" y="415"/>
                      </a:lnTo>
                      <a:lnTo>
                        <a:pt x="308" y="390"/>
                      </a:lnTo>
                      <a:lnTo>
                        <a:pt x="277" y="378"/>
                      </a:lnTo>
                      <a:lnTo>
                        <a:pt x="246" y="369"/>
                      </a:lnTo>
                      <a:lnTo>
                        <a:pt x="207" y="363"/>
                      </a:lnTo>
                      <a:lnTo>
                        <a:pt x="163" y="358"/>
                      </a:lnTo>
                      <a:lnTo>
                        <a:pt x="131" y="335"/>
                      </a:lnTo>
                      <a:lnTo>
                        <a:pt x="104" y="344"/>
                      </a:lnTo>
                      <a:lnTo>
                        <a:pt x="103" y="371"/>
                      </a:lnTo>
                      <a:lnTo>
                        <a:pt x="84" y="363"/>
                      </a:lnTo>
                      <a:lnTo>
                        <a:pt x="64" y="363"/>
                      </a:lnTo>
                      <a:lnTo>
                        <a:pt x="49" y="371"/>
                      </a:lnTo>
                      <a:lnTo>
                        <a:pt x="41" y="380"/>
                      </a:lnTo>
                      <a:lnTo>
                        <a:pt x="25" y="395"/>
                      </a:lnTo>
                      <a:lnTo>
                        <a:pt x="0" y="420"/>
                      </a:lnTo>
                      <a:lnTo>
                        <a:pt x="1" y="429"/>
                      </a:lnTo>
                      <a:lnTo>
                        <a:pt x="2" y="436"/>
                      </a:lnTo>
                      <a:lnTo>
                        <a:pt x="9" y="447"/>
                      </a:lnTo>
                      <a:lnTo>
                        <a:pt x="24" y="452"/>
                      </a:lnTo>
                      <a:lnTo>
                        <a:pt x="40" y="453"/>
                      </a:lnTo>
                      <a:lnTo>
                        <a:pt x="57" y="456"/>
                      </a:lnTo>
                      <a:lnTo>
                        <a:pt x="72" y="449"/>
                      </a:lnTo>
                      <a:lnTo>
                        <a:pt x="87" y="442"/>
                      </a:lnTo>
                      <a:lnTo>
                        <a:pt x="107" y="433"/>
                      </a:lnTo>
                      <a:lnTo>
                        <a:pt x="123" y="431"/>
                      </a:lnTo>
                      <a:lnTo>
                        <a:pt x="146" y="436"/>
                      </a:lnTo>
                      <a:lnTo>
                        <a:pt x="173" y="440"/>
                      </a:lnTo>
                      <a:lnTo>
                        <a:pt x="207" y="446"/>
                      </a:lnTo>
                      <a:lnTo>
                        <a:pt x="249" y="452"/>
                      </a:lnTo>
                      <a:lnTo>
                        <a:pt x="285" y="456"/>
                      </a:lnTo>
                      <a:lnTo>
                        <a:pt x="331" y="466"/>
                      </a:lnTo>
                      <a:lnTo>
                        <a:pt x="363" y="496"/>
                      </a:lnTo>
                      <a:lnTo>
                        <a:pt x="380" y="509"/>
                      </a:lnTo>
                      <a:lnTo>
                        <a:pt x="399" y="516"/>
                      </a:lnTo>
                      <a:lnTo>
                        <a:pt x="427" y="523"/>
                      </a:lnTo>
                      <a:lnTo>
                        <a:pt x="452" y="518"/>
                      </a:lnTo>
                      <a:lnTo>
                        <a:pt x="462" y="500"/>
                      </a:lnTo>
                      <a:lnTo>
                        <a:pt x="465" y="470"/>
                      </a:lnTo>
                      <a:lnTo>
                        <a:pt x="462" y="442"/>
                      </a:lnTo>
                      <a:lnTo>
                        <a:pt x="465" y="421"/>
                      </a:lnTo>
                      <a:lnTo>
                        <a:pt x="478" y="394"/>
                      </a:lnTo>
                      <a:lnTo>
                        <a:pt x="495" y="368"/>
                      </a:lnTo>
                      <a:lnTo>
                        <a:pt x="503" y="340"/>
                      </a:lnTo>
                      <a:lnTo>
                        <a:pt x="505" y="306"/>
                      </a:lnTo>
                      <a:lnTo>
                        <a:pt x="512" y="282"/>
                      </a:lnTo>
                      <a:lnTo>
                        <a:pt x="516" y="322"/>
                      </a:lnTo>
                      <a:lnTo>
                        <a:pt x="540" y="314"/>
                      </a:lnTo>
                      <a:lnTo>
                        <a:pt x="559" y="293"/>
                      </a:lnTo>
                      <a:lnTo>
                        <a:pt x="566" y="273"/>
                      </a:lnTo>
                      <a:lnTo>
                        <a:pt x="555" y="251"/>
                      </a:lnTo>
                      <a:lnTo>
                        <a:pt x="584" y="271"/>
                      </a:lnTo>
                      <a:lnTo>
                        <a:pt x="584" y="282"/>
                      </a:lnTo>
                      <a:lnTo>
                        <a:pt x="580" y="301"/>
                      </a:lnTo>
                      <a:lnTo>
                        <a:pt x="571" y="318"/>
                      </a:lnTo>
                      <a:lnTo>
                        <a:pt x="546" y="339"/>
                      </a:lnTo>
                      <a:lnTo>
                        <a:pt x="521" y="366"/>
                      </a:lnTo>
                      <a:lnTo>
                        <a:pt x="508" y="378"/>
                      </a:lnTo>
                      <a:lnTo>
                        <a:pt x="501" y="390"/>
                      </a:lnTo>
                      <a:lnTo>
                        <a:pt x="499" y="399"/>
                      </a:lnTo>
                      <a:lnTo>
                        <a:pt x="503" y="411"/>
                      </a:lnTo>
                      <a:lnTo>
                        <a:pt x="516" y="425"/>
                      </a:lnTo>
                      <a:lnTo>
                        <a:pt x="540" y="439"/>
                      </a:lnTo>
                      <a:lnTo>
                        <a:pt x="571" y="461"/>
                      </a:lnTo>
                      <a:lnTo>
                        <a:pt x="590" y="473"/>
                      </a:lnTo>
                      <a:lnTo>
                        <a:pt x="615" y="491"/>
                      </a:lnTo>
                      <a:lnTo>
                        <a:pt x="635" y="504"/>
                      </a:lnTo>
                      <a:lnTo>
                        <a:pt x="665" y="515"/>
                      </a:lnTo>
                      <a:lnTo>
                        <a:pt x="688" y="522"/>
                      </a:lnTo>
                      <a:lnTo>
                        <a:pt x="706" y="531"/>
                      </a:lnTo>
                      <a:lnTo>
                        <a:pt x="720" y="547"/>
                      </a:lnTo>
                      <a:lnTo>
                        <a:pt x="728" y="567"/>
                      </a:lnTo>
                      <a:lnTo>
                        <a:pt x="725" y="590"/>
                      </a:lnTo>
                      <a:lnTo>
                        <a:pt x="729" y="618"/>
                      </a:lnTo>
                      <a:lnTo>
                        <a:pt x="735" y="648"/>
                      </a:lnTo>
                      <a:lnTo>
                        <a:pt x="766" y="621"/>
                      </a:lnTo>
                      <a:lnTo>
                        <a:pt x="802" y="591"/>
                      </a:lnTo>
                      <a:lnTo>
                        <a:pt x="838" y="568"/>
                      </a:lnTo>
                      <a:lnTo>
                        <a:pt x="833" y="580"/>
                      </a:lnTo>
                      <a:lnTo>
                        <a:pt x="812" y="601"/>
                      </a:lnTo>
                      <a:lnTo>
                        <a:pt x="800" y="617"/>
                      </a:lnTo>
                      <a:lnTo>
                        <a:pt x="784" y="635"/>
                      </a:lnTo>
                      <a:lnTo>
                        <a:pt x="767" y="656"/>
                      </a:lnTo>
                      <a:lnTo>
                        <a:pt x="751" y="674"/>
                      </a:lnTo>
                      <a:lnTo>
                        <a:pt x="741" y="688"/>
                      </a:lnTo>
                      <a:lnTo>
                        <a:pt x="733" y="705"/>
                      </a:lnTo>
                      <a:lnTo>
                        <a:pt x="728" y="727"/>
                      </a:lnTo>
                      <a:lnTo>
                        <a:pt x="725" y="742"/>
                      </a:lnTo>
                      <a:lnTo>
                        <a:pt x="724" y="765"/>
                      </a:lnTo>
                      <a:lnTo>
                        <a:pt x="721" y="790"/>
                      </a:lnTo>
                      <a:lnTo>
                        <a:pt x="728" y="814"/>
                      </a:lnTo>
                      <a:lnTo>
                        <a:pt x="741" y="845"/>
                      </a:lnTo>
                      <a:lnTo>
                        <a:pt x="767" y="899"/>
                      </a:lnTo>
                      <a:lnTo>
                        <a:pt x="795" y="948"/>
                      </a:lnTo>
                      <a:lnTo>
                        <a:pt x="829" y="1008"/>
                      </a:lnTo>
                      <a:lnTo>
                        <a:pt x="854" y="1046"/>
                      </a:lnTo>
                      <a:lnTo>
                        <a:pt x="873" y="1077"/>
                      </a:lnTo>
                      <a:lnTo>
                        <a:pt x="865" y="1103"/>
                      </a:lnTo>
                      <a:lnTo>
                        <a:pt x="862" y="1127"/>
                      </a:lnTo>
                      <a:lnTo>
                        <a:pt x="863" y="1147"/>
                      </a:lnTo>
                      <a:lnTo>
                        <a:pt x="851" y="1171"/>
                      </a:lnTo>
                      <a:lnTo>
                        <a:pt x="838" y="1187"/>
                      </a:lnTo>
                      <a:lnTo>
                        <a:pt x="816" y="1206"/>
                      </a:lnTo>
                      <a:lnTo>
                        <a:pt x="800" y="1234"/>
                      </a:lnTo>
                      <a:lnTo>
                        <a:pt x="792" y="1259"/>
                      </a:lnTo>
                      <a:lnTo>
                        <a:pt x="786" y="1286"/>
                      </a:lnTo>
                      <a:lnTo>
                        <a:pt x="778" y="1316"/>
                      </a:lnTo>
                      <a:lnTo>
                        <a:pt x="767" y="1363"/>
                      </a:lnTo>
                      <a:lnTo>
                        <a:pt x="756" y="1406"/>
                      </a:lnTo>
                      <a:lnTo>
                        <a:pt x="733" y="1456"/>
                      </a:lnTo>
                      <a:lnTo>
                        <a:pt x="717" y="1505"/>
                      </a:lnTo>
                      <a:lnTo>
                        <a:pt x="704" y="1519"/>
                      </a:lnTo>
                      <a:lnTo>
                        <a:pt x="677" y="1523"/>
                      </a:lnTo>
                      <a:lnTo>
                        <a:pt x="658" y="1528"/>
                      </a:lnTo>
                      <a:lnTo>
                        <a:pt x="638" y="1541"/>
                      </a:lnTo>
                      <a:lnTo>
                        <a:pt x="627" y="1559"/>
                      </a:lnTo>
                      <a:lnTo>
                        <a:pt x="621" y="1581"/>
                      </a:lnTo>
                      <a:lnTo>
                        <a:pt x="617" y="1612"/>
                      </a:lnTo>
                      <a:lnTo>
                        <a:pt x="618" y="1646"/>
                      </a:lnTo>
                      <a:lnTo>
                        <a:pt x="625" y="1666"/>
                      </a:lnTo>
                      <a:lnTo>
                        <a:pt x="637" y="1682"/>
                      </a:lnTo>
                      <a:lnTo>
                        <a:pt x="647" y="1692"/>
                      </a:lnTo>
                      <a:lnTo>
                        <a:pt x="664" y="1696"/>
                      </a:lnTo>
                      <a:lnTo>
                        <a:pt x="678" y="1696"/>
                      </a:lnTo>
                      <a:lnTo>
                        <a:pt x="689" y="1691"/>
                      </a:lnTo>
                      <a:lnTo>
                        <a:pt x="688" y="1603"/>
                      </a:lnTo>
                      <a:lnTo>
                        <a:pt x="706" y="1603"/>
                      </a:lnTo>
                      <a:lnTo>
                        <a:pt x="700" y="1630"/>
                      </a:lnTo>
                      <a:lnTo>
                        <a:pt x="704" y="1657"/>
                      </a:lnTo>
                      <a:lnTo>
                        <a:pt x="711" y="1682"/>
                      </a:lnTo>
                      <a:lnTo>
                        <a:pt x="721" y="1696"/>
                      </a:lnTo>
                      <a:lnTo>
                        <a:pt x="740" y="1697"/>
                      </a:lnTo>
                      <a:lnTo>
                        <a:pt x="757" y="1699"/>
                      </a:lnTo>
                      <a:lnTo>
                        <a:pt x="772" y="1689"/>
                      </a:lnTo>
                      <a:lnTo>
                        <a:pt x="783" y="1675"/>
                      </a:lnTo>
                      <a:lnTo>
                        <a:pt x="784" y="1657"/>
                      </a:lnTo>
                      <a:lnTo>
                        <a:pt x="784" y="1640"/>
                      </a:lnTo>
                      <a:lnTo>
                        <a:pt x="795" y="1624"/>
                      </a:lnTo>
                      <a:lnTo>
                        <a:pt x="798" y="1643"/>
                      </a:lnTo>
                      <a:lnTo>
                        <a:pt x="804" y="1664"/>
                      </a:lnTo>
                      <a:lnTo>
                        <a:pt x="815" y="1670"/>
                      </a:lnTo>
                      <a:lnTo>
                        <a:pt x="830" y="1659"/>
                      </a:lnTo>
                      <a:lnTo>
                        <a:pt x="843" y="1656"/>
                      </a:lnTo>
                      <a:lnTo>
                        <a:pt x="857" y="1650"/>
                      </a:lnTo>
                      <a:lnTo>
                        <a:pt x="874" y="1638"/>
                      </a:lnTo>
                      <a:lnTo>
                        <a:pt x="894" y="1616"/>
                      </a:lnTo>
                      <a:lnTo>
                        <a:pt x="900" y="1598"/>
                      </a:lnTo>
                      <a:lnTo>
                        <a:pt x="894" y="1580"/>
                      </a:lnTo>
                      <a:lnTo>
                        <a:pt x="880" y="1567"/>
                      </a:lnTo>
                      <a:lnTo>
                        <a:pt x="863" y="1555"/>
                      </a:lnTo>
                      <a:lnTo>
                        <a:pt x="845" y="1545"/>
                      </a:lnTo>
                      <a:lnTo>
                        <a:pt x="827" y="1540"/>
                      </a:lnTo>
                      <a:lnTo>
                        <a:pt x="802" y="1537"/>
                      </a:lnTo>
                      <a:lnTo>
                        <a:pt x="834" y="1581"/>
                      </a:lnTo>
                      <a:lnTo>
                        <a:pt x="815" y="1579"/>
                      </a:lnTo>
                      <a:lnTo>
                        <a:pt x="800" y="1570"/>
                      </a:lnTo>
                      <a:lnTo>
                        <a:pt x="786" y="1562"/>
                      </a:lnTo>
                      <a:lnTo>
                        <a:pt x="775" y="1550"/>
                      </a:lnTo>
                      <a:lnTo>
                        <a:pt x="763" y="1541"/>
                      </a:lnTo>
                      <a:lnTo>
                        <a:pt x="747" y="1531"/>
                      </a:lnTo>
                      <a:lnTo>
                        <a:pt x="729" y="1527"/>
                      </a:lnTo>
                      <a:lnTo>
                        <a:pt x="716" y="1527"/>
                      </a:lnTo>
                      <a:lnTo>
                        <a:pt x="698" y="1531"/>
                      </a:lnTo>
                      <a:lnTo>
                        <a:pt x="689" y="1527"/>
                      </a:lnTo>
                      <a:lnTo>
                        <a:pt x="711" y="1517"/>
                      </a:lnTo>
                      <a:lnTo>
                        <a:pt x="723" y="1505"/>
                      </a:lnTo>
                      <a:lnTo>
                        <a:pt x="733" y="1463"/>
                      </a:lnTo>
                      <a:lnTo>
                        <a:pt x="741" y="1495"/>
                      </a:lnTo>
                      <a:lnTo>
                        <a:pt x="752" y="1512"/>
                      </a:lnTo>
                      <a:lnTo>
                        <a:pt x="772" y="1523"/>
                      </a:lnTo>
                      <a:lnTo>
                        <a:pt x="800" y="1524"/>
                      </a:lnTo>
                      <a:lnTo>
                        <a:pt x="826" y="1519"/>
                      </a:lnTo>
                      <a:lnTo>
                        <a:pt x="847" y="1519"/>
                      </a:lnTo>
                      <a:lnTo>
                        <a:pt x="873" y="1524"/>
                      </a:lnTo>
                      <a:lnTo>
                        <a:pt x="900" y="1544"/>
                      </a:lnTo>
                      <a:lnTo>
                        <a:pt x="892" y="1470"/>
                      </a:lnTo>
                      <a:lnTo>
                        <a:pt x="912" y="1441"/>
                      </a:lnTo>
                      <a:lnTo>
                        <a:pt x="912" y="1410"/>
                      </a:lnTo>
                      <a:lnTo>
                        <a:pt x="913" y="1362"/>
                      </a:lnTo>
                      <a:lnTo>
                        <a:pt x="912" y="1309"/>
                      </a:lnTo>
                      <a:lnTo>
                        <a:pt x="921" y="1264"/>
                      </a:lnTo>
                      <a:lnTo>
                        <a:pt x="932" y="1247"/>
                      </a:lnTo>
                      <a:lnTo>
                        <a:pt x="943" y="1233"/>
                      </a:lnTo>
                      <a:lnTo>
                        <a:pt x="948" y="1219"/>
                      </a:lnTo>
                      <a:lnTo>
                        <a:pt x="947" y="1206"/>
                      </a:lnTo>
                      <a:lnTo>
                        <a:pt x="933" y="1189"/>
                      </a:lnTo>
                      <a:lnTo>
                        <a:pt x="920" y="1160"/>
                      </a:lnTo>
                      <a:lnTo>
                        <a:pt x="933" y="1149"/>
                      </a:lnTo>
                      <a:lnTo>
                        <a:pt x="941" y="1134"/>
                      </a:lnTo>
                      <a:lnTo>
                        <a:pt x="940" y="1118"/>
                      </a:lnTo>
                      <a:lnTo>
                        <a:pt x="931" y="1099"/>
                      </a:lnTo>
                      <a:lnTo>
                        <a:pt x="922" y="1076"/>
                      </a:lnTo>
                      <a:lnTo>
                        <a:pt x="921" y="1033"/>
                      </a:lnTo>
                      <a:lnTo>
                        <a:pt x="921" y="991"/>
                      </a:lnTo>
                      <a:lnTo>
                        <a:pt x="921" y="951"/>
                      </a:lnTo>
                      <a:lnTo>
                        <a:pt x="921" y="907"/>
                      </a:lnTo>
                      <a:lnTo>
                        <a:pt x="926" y="884"/>
                      </a:lnTo>
                      <a:lnTo>
                        <a:pt x="939" y="859"/>
                      </a:lnTo>
                      <a:lnTo>
                        <a:pt x="948" y="848"/>
                      </a:lnTo>
                      <a:lnTo>
                        <a:pt x="960" y="836"/>
                      </a:lnTo>
                      <a:lnTo>
                        <a:pt x="979" y="818"/>
                      </a:lnTo>
                      <a:lnTo>
                        <a:pt x="998" y="806"/>
                      </a:lnTo>
                      <a:lnTo>
                        <a:pt x="1020" y="803"/>
                      </a:lnTo>
                      <a:lnTo>
                        <a:pt x="1046" y="797"/>
                      </a:lnTo>
                      <a:lnTo>
                        <a:pt x="1071" y="786"/>
                      </a:lnTo>
                      <a:lnTo>
                        <a:pt x="1108" y="769"/>
                      </a:lnTo>
                      <a:lnTo>
                        <a:pt x="1189" y="734"/>
                      </a:lnTo>
                      <a:lnTo>
                        <a:pt x="1230" y="714"/>
                      </a:lnTo>
                      <a:lnTo>
                        <a:pt x="1222" y="698"/>
                      </a:lnTo>
                      <a:lnTo>
                        <a:pt x="1151" y="715"/>
                      </a:lnTo>
                      <a:lnTo>
                        <a:pt x="1175" y="690"/>
                      </a:lnTo>
                      <a:lnTo>
                        <a:pt x="1193" y="669"/>
                      </a:lnTo>
                      <a:lnTo>
                        <a:pt x="1219" y="660"/>
                      </a:lnTo>
                      <a:lnTo>
                        <a:pt x="1251" y="647"/>
                      </a:lnTo>
                      <a:lnTo>
                        <a:pt x="1281" y="629"/>
                      </a:lnTo>
                      <a:lnTo>
                        <a:pt x="1290" y="612"/>
                      </a:lnTo>
                      <a:lnTo>
                        <a:pt x="1290" y="582"/>
                      </a:lnTo>
                      <a:lnTo>
                        <a:pt x="1281" y="555"/>
                      </a:lnTo>
                      <a:lnTo>
                        <a:pt x="1261" y="532"/>
                      </a:lnTo>
                      <a:lnTo>
                        <a:pt x="1239" y="509"/>
                      </a:lnTo>
                      <a:lnTo>
                        <a:pt x="1224" y="488"/>
                      </a:lnTo>
                      <a:lnTo>
                        <a:pt x="1243" y="487"/>
                      </a:lnTo>
                      <a:lnTo>
                        <a:pt x="1261" y="488"/>
                      </a:lnTo>
                      <a:lnTo>
                        <a:pt x="1279" y="492"/>
                      </a:lnTo>
                      <a:lnTo>
                        <a:pt x="1299" y="498"/>
                      </a:lnTo>
                      <a:lnTo>
                        <a:pt x="1316" y="513"/>
                      </a:lnTo>
                      <a:lnTo>
                        <a:pt x="1338" y="533"/>
                      </a:lnTo>
                      <a:lnTo>
                        <a:pt x="1350" y="554"/>
                      </a:lnTo>
                      <a:lnTo>
                        <a:pt x="1358" y="525"/>
                      </a:lnTo>
                      <a:lnTo>
                        <a:pt x="1361" y="504"/>
                      </a:lnTo>
                      <a:lnTo>
                        <a:pt x="1364" y="475"/>
                      </a:lnTo>
                      <a:lnTo>
                        <a:pt x="1385" y="495"/>
                      </a:lnTo>
                      <a:lnTo>
                        <a:pt x="1401" y="522"/>
                      </a:lnTo>
                      <a:lnTo>
                        <a:pt x="1418" y="550"/>
                      </a:lnTo>
                      <a:lnTo>
                        <a:pt x="1416" y="518"/>
                      </a:lnTo>
                      <a:lnTo>
                        <a:pt x="1413" y="487"/>
                      </a:lnTo>
                      <a:lnTo>
                        <a:pt x="1401" y="464"/>
                      </a:lnTo>
                      <a:lnTo>
                        <a:pt x="1348" y="364"/>
                      </a:lnTo>
                      <a:lnTo>
                        <a:pt x="1321" y="336"/>
                      </a:lnTo>
                      <a:lnTo>
                        <a:pt x="1312" y="328"/>
                      </a:lnTo>
                      <a:lnTo>
                        <a:pt x="1289" y="313"/>
                      </a:lnTo>
                      <a:lnTo>
                        <a:pt x="1259" y="295"/>
                      </a:lnTo>
                      <a:lnTo>
                        <a:pt x="1231" y="284"/>
                      </a:lnTo>
                      <a:lnTo>
                        <a:pt x="1203" y="278"/>
                      </a:lnTo>
                      <a:lnTo>
                        <a:pt x="1185" y="278"/>
                      </a:lnTo>
                      <a:lnTo>
                        <a:pt x="1160" y="287"/>
                      </a:lnTo>
                      <a:lnTo>
                        <a:pt x="1133" y="293"/>
                      </a:lnTo>
                      <a:lnTo>
                        <a:pt x="1109" y="295"/>
                      </a:lnTo>
                      <a:lnTo>
                        <a:pt x="1089" y="293"/>
                      </a:lnTo>
                      <a:lnTo>
                        <a:pt x="1062" y="291"/>
                      </a:lnTo>
                      <a:lnTo>
                        <a:pt x="1030" y="291"/>
                      </a:lnTo>
                      <a:lnTo>
                        <a:pt x="1011" y="290"/>
                      </a:lnTo>
                      <a:lnTo>
                        <a:pt x="968" y="287"/>
                      </a:lnTo>
                      <a:lnTo>
                        <a:pt x="943" y="279"/>
                      </a:lnTo>
                      <a:lnTo>
                        <a:pt x="924" y="270"/>
                      </a:lnTo>
                      <a:lnTo>
                        <a:pt x="897" y="256"/>
                      </a:lnTo>
                      <a:lnTo>
                        <a:pt x="878" y="235"/>
                      </a:lnTo>
                      <a:lnTo>
                        <a:pt x="854" y="211"/>
                      </a:lnTo>
                      <a:lnTo>
                        <a:pt x="839" y="188"/>
                      </a:lnTo>
                      <a:lnTo>
                        <a:pt x="827" y="171"/>
                      </a:lnTo>
                      <a:lnTo>
                        <a:pt x="812" y="159"/>
                      </a:lnTo>
                      <a:lnTo>
                        <a:pt x="794" y="141"/>
                      </a:lnTo>
                      <a:lnTo>
                        <a:pt x="778" y="125"/>
                      </a:lnTo>
                      <a:lnTo>
                        <a:pt x="763" y="112"/>
                      </a:lnTo>
                      <a:lnTo>
                        <a:pt x="735" y="105"/>
                      </a:lnTo>
                      <a:lnTo>
                        <a:pt x="712" y="97"/>
                      </a:lnTo>
                      <a:lnTo>
                        <a:pt x="689" y="88"/>
                      </a:lnTo>
                      <a:lnTo>
                        <a:pt x="661" y="79"/>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sp>
          <p:nvSpPr>
            <p:cNvPr id="28688" name="Freeform 29"/>
            <p:cNvSpPr>
              <a:spLocks/>
            </p:cNvSpPr>
            <p:nvPr/>
          </p:nvSpPr>
          <p:spPr bwMode="auto">
            <a:xfrm>
              <a:off x="3104" y="1833"/>
              <a:ext cx="1099" cy="974"/>
            </a:xfrm>
            <a:custGeom>
              <a:avLst/>
              <a:gdLst>
                <a:gd name="T0" fmla="*/ 103 w 1099"/>
                <a:gd name="T1" fmla="*/ 461 h 974"/>
                <a:gd name="T2" fmla="*/ 166 w 1099"/>
                <a:gd name="T3" fmla="*/ 437 h 974"/>
                <a:gd name="T4" fmla="*/ 217 w 1099"/>
                <a:gd name="T5" fmla="*/ 387 h 974"/>
                <a:gd name="T6" fmla="*/ 267 w 1099"/>
                <a:gd name="T7" fmla="*/ 316 h 974"/>
                <a:gd name="T8" fmla="*/ 331 w 1099"/>
                <a:gd name="T9" fmla="*/ 214 h 974"/>
                <a:gd name="T10" fmla="*/ 417 w 1099"/>
                <a:gd name="T11" fmla="*/ 135 h 974"/>
                <a:gd name="T12" fmla="*/ 496 w 1099"/>
                <a:gd name="T13" fmla="*/ 78 h 974"/>
                <a:gd name="T14" fmla="*/ 577 w 1099"/>
                <a:gd name="T15" fmla="*/ 36 h 974"/>
                <a:gd name="T16" fmla="*/ 669 w 1099"/>
                <a:gd name="T17" fmla="*/ 6 h 974"/>
                <a:gd name="T18" fmla="*/ 777 w 1099"/>
                <a:gd name="T19" fmla="*/ 3 h 974"/>
                <a:gd name="T20" fmla="*/ 879 w 1099"/>
                <a:gd name="T21" fmla="*/ 30 h 974"/>
                <a:gd name="T22" fmla="*/ 975 w 1099"/>
                <a:gd name="T23" fmla="*/ 87 h 974"/>
                <a:gd name="T24" fmla="*/ 1056 w 1099"/>
                <a:gd name="T25" fmla="*/ 172 h 974"/>
                <a:gd name="T26" fmla="*/ 1091 w 1099"/>
                <a:gd name="T27" fmla="*/ 243 h 974"/>
                <a:gd name="T28" fmla="*/ 1096 w 1099"/>
                <a:gd name="T29" fmla="*/ 307 h 974"/>
                <a:gd name="T30" fmla="*/ 1077 w 1099"/>
                <a:gd name="T31" fmla="*/ 403 h 974"/>
                <a:gd name="T32" fmla="*/ 1028 w 1099"/>
                <a:gd name="T33" fmla="*/ 495 h 974"/>
                <a:gd name="T34" fmla="*/ 932 w 1099"/>
                <a:gd name="T35" fmla="*/ 593 h 974"/>
                <a:gd name="T36" fmla="*/ 855 w 1099"/>
                <a:gd name="T37" fmla="*/ 703 h 974"/>
                <a:gd name="T38" fmla="*/ 817 w 1099"/>
                <a:gd name="T39" fmla="*/ 803 h 974"/>
                <a:gd name="T40" fmla="*/ 825 w 1099"/>
                <a:gd name="T41" fmla="*/ 872 h 974"/>
                <a:gd name="T42" fmla="*/ 857 w 1099"/>
                <a:gd name="T43" fmla="*/ 932 h 974"/>
                <a:gd name="T44" fmla="*/ 924 w 1099"/>
                <a:gd name="T45" fmla="*/ 962 h 974"/>
                <a:gd name="T46" fmla="*/ 920 w 1099"/>
                <a:gd name="T47" fmla="*/ 973 h 974"/>
                <a:gd name="T48" fmla="*/ 852 w 1099"/>
                <a:gd name="T49" fmla="*/ 948 h 974"/>
                <a:gd name="T50" fmla="*/ 809 w 1099"/>
                <a:gd name="T51" fmla="*/ 900 h 974"/>
                <a:gd name="T52" fmla="*/ 785 w 1099"/>
                <a:gd name="T53" fmla="*/ 832 h 974"/>
                <a:gd name="T54" fmla="*/ 793 w 1099"/>
                <a:gd name="T55" fmla="*/ 761 h 974"/>
                <a:gd name="T56" fmla="*/ 825 w 1099"/>
                <a:gd name="T57" fmla="*/ 681 h 974"/>
                <a:gd name="T58" fmla="*/ 877 w 1099"/>
                <a:gd name="T59" fmla="*/ 588 h 974"/>
                <a:gd name="T60" fmla="*/ 973 w 1099"/>
                <a:gd name="T61" fmla="*/ 485 h 974"/>
                <a:gd name="T62" fmla="*/ 1034 w 1099"/>
                <a:gd name="T63" fmla="*/ 379 h 974"/>
                <a:gd name="T64" fmla="*/ 1042 w 1099"/>
                <a:gd name="T65" fmla="*/ 313 h 974"/>
                <a:gd name="T66" fmla="*/ 1012 w 1099"/>
                <a:gd name="T67" fmla="*/ 230 h 974"/>
                <a:gd name="T68" fmla="*/ 940 w 1099"/>
                <a:gd name="T69" fmla="*/ 152 h 974"/>
                <a:gd name="T70" fmla="*/ 838 w 1099"/>
                <a:gd name="T71" fmla="*/ 95 h 974"/>
                <a:gd name="T72" fmla="*/ 715 w 1099"/>
                <a:gd name="T73" fmla="*/ 73 h 974"/>
                <a:gd name="T74" fmla="*/ 609 w 1099"/>
                <a:gd name="T75" fmla="*/ 101 h 974"/>
                <a:gd name="T76" fmla="*/ 476 w 1099"/>
                <a:gd name="T77" fmla="*/ 185 h 974"/>
                <a:gd name="T78" fmla="*/ 386 w 1099"/>
                <a:gd name="T79" fmla="*/ 268 h 974"/>
                <a:gd name="T80" fmla="*/ 338 w 1099"/>
                <a:gd name="T81" fmla="*/ 358 h 974"/>
                <a:gd name="T82" fmla="*/ 285 w 1099"/>
                <a:gd name="T83" fmla="*/ 440 h 974"/>
                <a:gd name="T84" fmla="*/ 206 w 1099"/>
                <a:gd name="T85" fmla="*/ 517 h 974"/>
                <a:gd name="T86" fmla="*/ 72 w 1099"/>
                <a:gd name="T87" fmla="*/ 592 h 974"/>
                <a:gd name="T88" fmla="*/ 4 w 1099"/>
                <a:gd name="T89" fmla="*/ 558 h 974"/>
                <a:gd name="T90" fmla="*/ 4 w 1099"/>
                <a:gd name="T91" fmla="*/ 500 h 974"/>
                <a:gd name="T92" fmla="*/ 42 w 1099"/>
                <a:gd name="T93" fmla="*/ 458 h 9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99"/>
                <a:gd name="T142" fmla="*/ 0 h 974"/>
                <a:gd name="T143" fmla="*/ 1099 w 1099"/>
                <a:gd name="T144" fmla="*/ 974 h 9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99" h="974">
                  <a:moveTo>
                    <a:pt x="42" y="458"/>
                  </a:moveTo>
                  <a:lnTo>
                    <a:pt x="77" y="463"/>
                  </a:lnTo>
                  <a:lnTo>
                    <a:pt x="103" y="461"/>
                  </a:lnTo>
                  <a:lnTo>
                    <a:pt x="130" y="456"/>
                  </a:lnTo>
                  <a:lnTo>
                    <a:pt x="150" y="446"/>
                  </a:lnTo>
                  <a:lnTo>
                    <a:pt x="166" y="437"/>
                  </a:lnTo>
                  <a:lnTo>
                    <a:pt x="185" y="423"/>
                  </a:lnTo>
                  <a:lnTo>
                    <a:pt x="200" y="409"/>
                  </a:lnTo>
                  <a:lnTo>
                    <a:pt x="217" y="387"/>
                  </a:lnTo>
                  <a:lnTo>
                    <a:pt x="234" y="367"/>
                  </a:lnTo>
                  <a:lnTo>
                    <a:pt x="252" y="344"/>
                  </a:lnTo>
                  <a:lnTo>
                    <a:pt x="267" y="316"/>
                  </a:lnTo>
                  <a:lnTo>
                    <a:pt x="285" y="282"/>
                  </a:lnTo>
                  <a:lnTo>
                    <a:pt x="304" y="252"/>
                  </a:lnTo>
                  <a:lnTo>
                    <a:pt x="331" y="214"/>
                  </a:lnTo>
                  <a:lnTo>
                    <a:pt x="357" y="185"/>
                  </a:lnTo>
                  <a:lnTo>
                    <a:pt x="385" y="160"/>
                  </a:lnTo>
                  <a:lnTo>
                    <a:pt x="417" y="135"/>
                  </a:lnTo>
                  <a:lnTo>
                    <a:pt x="437" y="121"/>
                  </a:lnTo>
                  <a:lnTo>
                    <a:pt x="456" y="105"/>
                  </a:lnTo>
                  <a:lnTo>
                    <a:pt x="496" y="78"/>
                  </a:lnTo>
                  <a:lnTo>
                    <a:pt x="530" y="58"/>
                  </a:lnTo>
                  <a:lnTo>
                    <a:pt x="557" y="45"/>
                  </a:lnTo>
                  <a:lnTo>
                    <a:pt x="577" y="36"/>
                  </a:lnTo>
                  <a:lnTo>
                    <a:pt x="604" y="24"/>
                  </a:lnTo>
                  <a:lnTo>
                    <a:pt x="636" y="14"/>
                  </a:lnTo>
                  <a:lnTo>
                    <a:pt x="669" y="6"/>
                  </a:lnTo>
                  <a:lnTo>
                    <a:pt x="704" y="2"/>
                  </a:lnTo>
                  <a:lnTo>
                    <a:pt x="747" y="0"/>
                  </a:lnTo>
                  <a:lnTo>
                    <a:pt x="777" y="3"/>
                  </a:lnTo>
                  <a:lnTo>
                    <a:pt x="804" y="7"/>
                  </a:lnTo>
                  <a:lnTo>
                    <a:pt x="838" y="16"/>
                  </a:lnTo>
                  <a:lnTo>
                    <a:pt x="879" y="30"/>
                  </a:lnTo>
                  <a:lnTo>
                    <a:pt x="908" y="46"/>
                  </a:lnTo>
                  <a:lnTo>
                    <a:pt x="935" y="61"/>
                  </a:lnTo>
                  <a:lnTo>
                    <a:pt x="975" y="87"/>
                  </a:lnTo>
                  <a:lnTo>
                    <a:pt x="1004" y="112"/>
                  </a:lnTo>
                  <a:lnTo>
                    <a:pt x="1037" y="147"/>
                  </a:lnTo>
                  <a:lnTo>
                    <a:pt x="1056" y="172"/>
                  </a:lnTo>
                  <a:lnTo>
                    <a:pt x="1073" y="200"/>
                  </a:lnTo>
                  <a:lnTo>
                    <a:pt x="1083" y="223"/>
                  </a:lnTo>
                  <a:lnTo>
                    <a:pt x="1091" y="243"/>
                  </a:lnTo>
                  <a:lnTo>
                    <a:pt x="1096" y="268"/>
                  </a:lnTo>
                  <a:lnTo>
                    <a:pt x="1098" y="286"/>
                  </a:lnTo>
                  <a:lnTo>
                    <a:pt x="1096" y="307"/>
                  </a:lnTo>
                  <a:lnTo>
                    <a:pt x="1091" y="344"/>
                  </a:lnTo>
                  <a:lnTo>
                    <a:pt x="1087" y="375"/>
                  </a:lnTo>
                  <a:lnTo>
                    <a:pt x="1077" y="403"/>
                  </a:lnTo>
                  <a:lnTo>
                    <a:pt x="1064" y="434"/>
                  </a:lnTo>
                  <a:lnTo>
                    <a:pt x="1048" y="461"/>
                  </a:lnTo>
                  <a:lnTo>
                    <a:pt x="1028" y="495"/>
                  </a:lnTo>
                  <a:lnTo>
                    <a:pt x="994" y="534"/>
                  </a:lnTo>
                  <a:lnTo>
                    <a:pt x="966" y="562"/>
                  </a:lnTo>
                  <a:lnTo>
                    <a:pt x="932" y="593"/>
                  </a:lnTo>
                  <a:lnTo>
                    <a:pt x="899" y="629"/>
                  </a:lnTo>
                  <a:lnTo>
                    <a:pt x="872" y="669"/>
                  </a:lnTo>
                  <a:lnTo>
                    <a:pt x="855" y="703"/>
                  </a:lnTo>
                  <a:lnTo>
                    <a:pt x="834" y="745"/>
                  </a:lnTo>
                  <a:lnTo>
                    <a:pt x="825" y="772"/>
                  </a:lnTo>
                  <a:lnTo>
                    <a:pt x="817" y="803"/>
                  </a:lnTo>
                  <a:lnTo>
                    <a:pt x="817" y="829"/>
                  </a:lnTo>
                  <a:lnTo>
                    <a:pt x="820" y="852"/>
                  </a:lnTo>
                  <a:lnTo>
                    <a:pt x="825" y="872"/>
                  </a:lnTo>
                  <a:lnTo>
                    <a:pt x="834" y="896"/>
                  </a:lnTo>
                  <a:lnTo>
                    <a:pt x="846" y="917"/>
                  </a:lnTo>
                  <a:lnTo>
                    <a:pt x="857" y="932"/>
                  </a:lnTo>
                  <a:lnTo>
                    <a:pt x="875" y="945"/>
                  </a:lnTo>
                  <a:lnTo>
                    <a:pt x="897" y="956"/>
                  </a:lnTo>
                  <a:lnTo>
                    <a:pt x="924" y="962"/>
                  </a:lnTo>
                  <a:lnTo>
                    <a:pt x="973" y="966"/>
                  </a:lnTo>
                  <a:lnTo>
                    <a:pt x="943" y="971"/>
                  </a:lnTo>
                  <a:lnTo>
                    <a:pt x="920" y="973"/>
                  </a:lnTo>
                  <a:lnTo>
                    <a:pt x="896" y="970"/>
                  </a:lnTo>
                  <a:lnTo>
                    <a:pt x="872" y="961"/>
                  </a:lnTo>
                  <a:lnTo>
                    <a:pt x="852" y="948"/>
                  </a:lnTo>
                  <a:lnTo>
                    <a:pt x="834" y="934"/>
                  </a:lnTo>
                  <a:lnTo>
                    <a:pt x="820" y="920"/>
                  </a:lnTo>
                  <a:lnTo>
                    <a:pt x="809" y="900"/>
                  </a:lnTo>
                  <a:lnTo>
                    <a:pt x="801" y="882"/>
                  </a:lnTo>
                  <a:lnTo>
                    <a:pt x="791" y="858"/>
                  </a:lnTo>
                  <a:lnTo>
                    <a:pt x="785" y="832"/>
                  </a:lnTo>
                  <a:lnTo>
                    <a:pt x="782" y="807"/>
                  </a:lnTo>
                  <a:lnTo>
                    <a:pt x="785" y="787"/>
                  </a:lnTo>
                  <a:lnTo>
                    <a:pt x="793" y="761"/>
                  </a:lnTo>
                  <a:lnTo>
                    <a:pt x="801" y="738"/>
                  </a:lnTo>
                  <a:lnTo>
                    <a:pt x="812" y="712"/>
                  </a:lnTo>
                  <a:lnTo>
                    <a:pt x="825" y="681"/>
                  </a:lnTo>
                  <a:lnTo>
                    <a:pt x="836" y="656"/>
                  </a:lnTo>
                  <a:lnTo>
                    <a:pt x="855" y="623"/>
                  </a:lnTo>
                  <a:lnTo>
                    <a:pt x="877" y="588"/>
                  </a:lnTo>
                  <a:lnTo>
                    <a:pt x="903" y="558"/>
                  </a:lnTo>
                  <a:lnTo>
                    <a:pt x="942" y="518"/>
                  </a:lnTo>
                  <a:lnTo>
                    <a:pt x="973" y="485"/>
                  </a:lnTo>
                  <a:lnTo>
                    <a:pt x="1005" y="442"/>
                  </a:lnTo>
                  <a:lnTo>
                    <a:pt x="1025" y="407"/>
                  </a:lnTo>
                  <a:lnTo>
                    <a:pt x="1034" y="379"/>
                  </a:lnTo>
                  <a:lnTo>
                    <a:pt x="1037" y="366"/>
                  </a:lnTo>
                  <a:lnTo>
                    <a:pt x="1040" y="339"/>
                  </a:lnTo>
                  <a:lnTo>
                    <a:pt x="1042" y="313"/>
                  </a:lnTo>
                  <a:lnTo>
                    <a:pt x="1037" y="285"/>
                  </a:lnTo>
                  <a:lnTo>
                    <a:pt x="1029" y="267"/>
                  </a:lnTo>
                  <a:lnTo>
                    <a:pt x="1012" y="230"/>
                  </a:lnTo>
                  <a:lnTo>
                    <a:pt x="994" y="205"/>
                  </a:lnTo>
                  <a:lnTo>
                    <a:pt x="973" y="180"/>
                  </a:lnTo>
                  <a:lnTo>
                    <a:pt x="940" y="152"/>
                  </a:lnTo>
                  <a:lnTo>
                    <a:pt x="908" y="129"/>
                  </a:lnTo>
                  <a:lnTo>
                    <a:pt x="872" y="108"/>
                  </a:lnTo>
                  <a:lnTo>
                    <a:pt x="838" y="95"/>
                  </a:lnTo>
                  <a:lnTo>
                    <a:pt x="798" y="81"/>
                  </a:lnTo>
                  <a:lnTo>
                    <a:pt x="747" y="73"/>
                  </a:lnTo>
                  <a:lnTo>
                    <a:pt x="715" y="73"/>
                  </a:lnTo>
                  <a:lnTo>
                    <a:pt x="672" y="80"/>
                  </a:lnTo>
                  <a:lnTo>
                    <a:pt x="633" y="91"/>
                  </a:lnTo>
                  <a:lnTo>
                    <a:pt x="609" y="101"/>
                  </a:lnTo>
                  <a:lnTo>
                    <a:pt x="566" y="123"/>
                  </a:lnTo>
                  <a:lnTo>
                    <a:pt x="516" y="154"/>
                  </a:lnTo>
                  <a:lnTo>
                    <a:pt x="476" y="185"/>
                  </a:lnTo>
                  <a:lnTo>
                    <a:pt x="433" y="223"/>
                  </a:lnTo>
                  <a:lnTo>
                    <a:pt x="401" y="251"/>
                  </a:lnTo>
                  <a:lnTo>
                    <a:pt x="386" y="268"/>
                  </a:lnTo>
                  <a:lnTo>
                    <a:pt x="369" y="292"/>
                  </a:lnTo>
                  <a:lnTo>
                    <a:pt x="348" y="331"/>
                  </a:lnTo>
                  <a:lnTo>
                    <a:pt x="338" y="358"/>
                  </a:lnTo>
                  <a:lnTo>
                    <a:pt x="324" y="381"/>
                  </a:lnTo>
                  <a:lnTo>
                    <a:pt x="308" y="406"/>
                  </a:lnTo>
                  <a:lnTo>
                    <a:pt x="285" y="440"/>
                  </a:lnTo>
                  <a:lnTo>
                    <a:pt x="263" y="465"/>
                  </a:lnTo>
                  <a:lnTo>
                    <a:pt x="237" y="491"/>
                  </a:lnTo>
                  <a:lnTo>
                    <a:pt x="206" y="517"/>
                  </a:lnTo>
                  <a:lnTo>
                    <a:pt x="134" y="570"/>
                  </a:lnTo>
                  <a:lnTo>
                    <a:pt x="114" y="583"/>
                  </a:lnTo>
                  <a:lnTo>
                    <a:pt x="72" y="592"/>
                  </a:lnTo>
                  <a:lnTo>
                    <a:pt x="37" y="588"/>
                  </a:lnTo>
                  <a:lnTo>
                    <a:pt x="14" y="578"/>
                  </a:lnTo>
                  <a:lnTo>
                    <a:pt x="4" y="558"/>
                  </a:lnTo>
                  <a:lnTo>
                    <a:pt x="1" y="543"/>
                  </a:lnTo>
                  <a:lnTo>
                    <a:pt x="0" y="520"/>
                  </a:lnTo>
                  <a:lnTo>
                    <a:pt x="4" y="500"/>
                  </a:lnTo>
                  <a:lnTo>
                    <a:pt x="10" y="485"/>
                  </a:lnTo>
                  <a:lnTo>
                    <a:pt x="25" y="467"/>
                  </a:lnTo>
                  <a:lnTo>
                    <a:pt x="42" y="458"/>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8689" name="Group 30"/>
            <p:cNvGrpSpPr>
              <a:grpSpLocks/>
            </p:cNvGrpSpPr>
            <p:nvPr/>
          </p:nvGrpSpPr>
          <p:grpSpPr bwMode="auto">
            <a:xfrm>
              <a:off x="2678" y="2687"/>
              <a:ext cx="628" cy="660"/>
              <a:chOff x="2678" y="2687"/>
              <a:chExt cx="628" cy="660"/>
            </a:xfrm>
          </p:grpSpPr>
          <p:grpSp>
            <p:nvGrpSpPr>
              <p:cNvPr id="28691" name="Group 31"/>
              <p:cNvGrpSpPr>
                <a:grpSpLocks/>
              </p:cNvGrpSpPr>
              <p:nvPr/>
            </p:nvGrpSpPr>
            <p:grpSpPr bwMode="auto">
              <a:xfrm>
                <a:off x="2678" y="2687"/>
                <a:ext cx="628" cy="660"/>
                <a:chOff x="2678" y="2687"/>
                <a:chExt cx="628" cy="660"/>
              </a:xfrm>
            </p:grpSpPr>
            <p:sp>
              <p:nvSpPr>
                <p:cNvPr id="28693" name="Freeform 32"/>
                <p:cNvSpPr>
                  <a:spLocks/>
                </p:cNvSpPr>
                <p:nvPr/>
              </p:nvSpPr>
              <p:spPr bwMode="auto">
                <a:xfrm>
                  <a:off x="2678" y="2687"/>
                  <a:ext cx="628" cy="660"/>
                </a:xfrm>
                <a:custGeom>
                  <a:avLst/>
                  <a:gdLst>
                    <a:gd name="T0" fmla="*/ 303 w 628"/>
                    <a:gd name="T1" fmla="*/ 0 h 660"/>
                    <a:gd name="T2" fmla="*/ 328 w 628"/>
                    <a:gd name="T3" fmla="*/ 50 h 660"/>
                    <a:gd name="T4" fmla="*/ 339 w 628"/>
                    <a:gd name="T5" fmla="*/ 73 h 660"/>
                    <a:gd name="T6" fmla="*/ 349 w 628"/>
                    <a:gd name="T7" fmla="*/ 93 h 660"/>
                    <a:gd name="T8" fmla="*/ 357 w 628"/>
                    <a:gd name="T9" fmla="*/ 111 h 660"/>
                    <a:gd name="T10" fmla="*/ 382 w 628"/>
                    <a:gd name="T11" fmla="*/ 120 h 660"/>
                    <a:gd name="T12" fmla="*/ 412 w 628"/>
                    <a:gd name="T13" fmla="*/ 136 h 660"/>
                    <a:gd name="T14" fmla="*/ 435 w 628"/>
                    <a:gd name="T15" fmla="*/ 147 h 660"/>
                    <a:gd name="T16" fmla="*/ 461 w 628"/>
                    <a:gd name="T17" fmla="*/ 157 h 660"/>
                    <a:gd name="T18" fmla="*/ 494 w 628"/>
                    <a:gd name="T19" fmla="*/ 166 h 660"/>
                    <a:gd name="T20" fmla="*/ 524 w 628"/>
                    <a:gd name="T21" fmla="*/ 171 h 660"/>
                    <a:gd name="T22" fmla="*/ 559 w 628"/>
                    <a:gd name="T23" fmla="*/ 174 h 660"/>
                    <a:gd name="T24" fmla="*/ 584 w 628"/>
                    <a:gd name="T25" fmla="*/ 177 h 660"/>
                    <a:gd name="T26" fmla="*/ 602 w 628"/>
                    <a:gd name="T27" fmla="*/ 183 h 660"/>
                    <a:gd name="T28" fmla="*/ 612 w 628"/>
                    <a:gd name="T29" fmla="*/ 191 h 660"/>
                    <a:gd name="T30" fmla="*/ 620 w 628"/>
                    <a:gd name="T31" fmla="*/ 205 h 660"/>
                    <a:gd name="T32" fmla="*/ 627 w 628"/>
                    <a:gd name="T33" fmla="*/ 228 h 660"/>
                    <a:gd name="T34" fmla="*/ 625 w 628"/>
                    <a:gd name="T35" fmla="*/ 261 h 660"/>
                    <a:gd name="T36" fmla="*/ 582 w 628"/>
                    <a:gd name="T37" fmla="*/ 307 h 660"/>
                    <a:gd name="T38" fmla="*/ 542 w 628"/>
                    <a:gd name="T39" fmla="*/ 352 h 660"/>
                    <a:gd name="T40" fmla="*/ 511 w 628"/>
                    <a:gd name="T41" fmla="*/ 403 h 660"/>
                    <a:gd name="T42" fmla="*/ 487 w 628"/>
                    <a:gd name="T43" fmla="*/ 457 h 660"/>
                    <a:gd name="T44" fmla="*/ 441 w 628"/>
                    <a:gd name="T45" fmla="*/ 533 h 660"/>
                    <a:gd name="T46" fmla="*/ 426 w 628"/>
                    <a:gd name="T47" fmla="*/ 584 h 660"/>
                    <a:gd name="T48" fmla="*/ 412 w 628"/>
                    <a:gd name="T49" fmla="*/ 608 h 660"/>
                    <a:gd name="T50" fmla="*/ 385 w 628"/>
                    <a:gd name="T51" fmla="*/ 631 h 660"/>
                    <a:gd name="T52" fmla="*/ 342 w 628"/>
                    <a:gd name="T53" fmla="*/ 649 h 660"/>
                    <a:gd name="T54" fmla="*/ 295 w 628"/>
                    <a:gd name="T55" fmla="*/ 659 h 660"/>
                    <a:gd name="T56" fmla="*/ 255 w 628"/>
                    <a:gd name="T57" fmla="*/ 659 h 660"/>
                    <a:gd name="T58" fmla="*/ 214 w 628"/>
                    <a:gd name="T59" fmla="*/ 659 h 660"/>
                    <a:gd name="T60" fmla="*/ 175 w 628"/>
                    <a:gd name="T61" fmla="*/ 643 h 660"/>
                    <a:gd name="T62" fmla="*/ 153 w 628"/>
                    <a:gd name="T63" fmla="*/ 622 h 660"/>
                    <a:gd name="T64" fmla="*/ 146 w 628"/>
                    <a:gd name="T65" fmla="*/ 600 h 660"/>
                    <a:gd name="T66" fmla="*/ 147 w 628"/>
                    <a:gd name="T67" fmla="*/ 571 h 660"/>
                    <a:gd name="T68" fmla="*/ 162 w 628"/>
                    <a:gd name="T69" fmla="*/ 551 h 660"/>
                    <a:gd name="T70" fmla="*/ 185 w 628"/>
                    <a:gd name="T71" fmla="*/ 533 h 660"/>
                    <a:gd name="T72" fmla="*/ 261 w 628"/>
                    <a:gd name="T73" fmla="*/ 520 h 660"/>
                    <a:gd name="T74" fmla="*/ 306 w 628"/>
                    <a:gd name="T75" fmla="*/ 502 h 660"/>
                    <a:gd name="T76" fmla="*/ 332 w 628"/>
                    <a:gd name="T77" fmla="*/ 466 h 660"/>
                    <a:gd name="T78" fmla="*/ 362 w 628"/>
                    <a:gd name="T79" fmla="*/ 403 h 660"/>
                    <a:gd name="T80" fmla="*/ 405 w 628"/>
                    <a:gd name="T81" fmla="*/ 343 h 660"/>
                    <a:gd name="T82" fmla="*/ 426 w 628"/>
                    <a:gd name="T83" fmla="*/ 297 h 660"/>
                    <a:gd name="T84" fmla="*/ 425 w 628"/>
                    <a:gd name="T85" fmla="*/ 262 h 660"/>
                    <a:gd name="T86" fmla="*/ 417 w 628"/>
                    <a:gd name="T87" fmla="*/ 237 h 660"/>
                    <a:gd name="T88" fmla="*/ 400 w 628"/>
                    <a:gd name="T89" fmla="*/ 226 h 660"/>
                    <a:gd name="T90" fmla="*/ 373 w 628"/>
                    <a:gd name="T91" fmla="*/ 218 h 660"/>
                    <a:gd name="T92" fmla="*/ 339 w 628"/>
                    <a:gd name="T93" fmla="*/ 213 h 660"/>
                    <a:gd name="T94" fmla="*/ 306 w 628"/>
                    <a:gd name="T95" fmla="*/ 214 h 660"/>
                    <a:gd name="T96" fmla="*/ 280 w 628"/>
                    <a:gd name="T97" fmla="*/ 220 h 660"/>
                    <a:gd name="T98" fmla="*/ 249 w 628"/>
                    <a:gd name="T99" fmla="*/ 228 h 660"/>
                    <a:gd name="T100" fmla="*/ 217 w 628"/>
                    <a:gd name="T101" fmla="*/ 241 h 660"/>
                    <a:gd name="T102" fmla="*/ 189 w 628"/>
                    <a:gd name="T103" fmla="*/ 254 h 660"/>
                    <a:gd name="T104" fmla="*/ 158 w 628"/>
                    <a:gd name="T105" fmla="*/ 264 h 660"/>
                    <a:gd name="T106" fmla="*/ 124 w 628"/>
                    <a:gd name="T107" fmla="*/ 276 h 660"/>
                    <a:gd name="T108" fmla="*/ 103 w 628"/>
                    <a:gd name="T109" fmla="*/ 284 h 660"/>
                    <a:gd name="T110" fmla="*/ 24 w 628"/>
                    <a:gd name="T111" fmla="*/ 192 h 660"/>
                    <a:gd name="T112" fmla="*/ 0 w 628"/>
                    <a:gd name="T113" fmla="*/ 113 h 660"/>
                    <a:gd name="T114" fmla="*/ 303 w 628"/>
                    <a:gd name="T115" fmla="*/ 0 h 6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28"/>
                    <a:gd name="T175" fmla="*/ 0 h 660"/>
                    <a:gd name="T176" fmla="*/ 628 w 628"/>
                    <a:gd name="T177" fmla="*/ 660 h 6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28" h="660">
                      <a:moveTo>
                        <a:pt x="303" y="0"/>
                      </a:moveTo>
                      <a:lnTo>
                        <a:pt x="328" y="50"/>
                      </a:lnTo>
                      <a:lnTo>
                        <a:pt x="339" y="73"/>
                      </a:lnTo>
                      <a:lnTo>
                        <a:pt x="349" y="93"/>
                      </a:lnTo>
                      <a:lnTo>
                        <a:pt x="357" y="111"/>
                      </a:lnTo>
                      <a:lnTo>
                        <a:pt x="382" y="120"/>
                      </a:lnTo>
                      <a:lnTo>
                        <a:pt x="412" y="136"/>
                      </a:lnTo>
                      <a:lnTo>
                        <a:pt x="435" y="147"/>
                      </a:lnTo>
                      <a:lnTo>
                        <a:pt x="461" y="157"/>
                      </a:lnTo>
                      <a:lnTo>
                        <a:pt x="494" y="166"/>
                      </a:lnTo>
                      <a:lnTo>
                        <a:pt x="524" y="171"/>
                      </a:lnTo>
                      <a:lnTo>
                        <a:pt x="559" y="174"/>
                      </a:lnTo>
                      <a:lnTo>
                        <a:pt x="584" y="177"/>
                      </a:lnTo>
                      <a:lnTo>
                        <a:pt x="602" y="183"/>
                      </a:lnTo>
                      <a:lnTo>
                        <a:pt x="612" y="191"/>
                      </a:lnTo>
                      <a:lnTo>
                        <a:pt x="620" y="205"/>
                      </a:lnTo>
                      <a:lnTo>
                        <a:pt x="627" y="228"/>
                      </a:lnTo>
                      <a:lnTo>
                        <a:pt x="625" y="261"/>
                      </a:lnTo>
                      <a:lnTo>
                        <a:pt x="582" y="307"/>
                      </a:lnTo>
                      <a:lnTo>
                        <a:pt x="542" y="352"/>
                      </a:lnTo>
                      <a:lnTo>
                        <a:pt x="511" y="403"/>
                      </a:lnTo>
                      <a:lnTo>
                        <a:pt x="487" y="457"/>
                      </a:lnTo>
                      <a:lnTo>
                        <a:pt x="441" y="533"/>
                      </a:lnTo>
                      <a:lnTo>
                        <a:pt x="426" y="584"/>
                      </a:lnTo>
                      <a:lnTo>
                        <a:pt x="412" y="608"/>
                      </a:lnTo>
                      <a:lnTo>
                        <a:pt x="385" y="631"/>
                      </a:lnTo>
                      <a:lnTo>
                        <a:pt x="342" y="649"/>
                      </a:lnTo>
                      <a:lnTo>
                        <a:pt x="295" y="659"/>
                      </a:lnTo>
                      <a:lnTo>
                        <a:pt x="255" y="659"/>
                      </a:lnTo>
                      <a:lnTo>
                        <a:pt x="214" y="659"/>
                      </a:lnTo>
                      <a:lnTo>
                        <a:pt x="175" y="643"/>
                      </a:lnTo>
                      <a:lnTo>
                        <a:pt x="153" y="622"/>
                      </a:lnTo>
                      <a:lnTo>
                        <a:pt x="146" y="600"/>
                      </a:lnTo>
                      <a:lnTo>
                        <a:pt x="147" y="571"/>
                      </a:lnTo>
                      <a:lnTo>
                        <a:pt x="162" y="551"/>
                      </a:lnTo>
                      <a:lnTo>
                        <a:pt x="185" y="533"/>
                      </a:lnTo>
                      <a:lnTo>
                        <a:pt x="261" y="520"/>
                      </a:lnTo>
                      <a:lnTo>
                        <a:pt x="306" y="502"/>
                      </a:lnTo>
                      <a:lnTo>
                        <a:pt x="332" y="466"/>
                      </a:lnTo>
                      <a:lnTo>
                        <a:pt x="362" y="403"/>
                      </a:lnTo>
                      <a:lnTo>
                        <a:pt x="405" y="343"/>
                      </a:lnTo>
                      <a:lnTo>
                        <a:pt x="426" y="297"/>
                      </a:lnTo>
                      <a:lnTo>
                        <a:pt x="425" y="262"/>
                      </a:lnTo>
                      <a:lnTo>
                        <a:pt x="417" y="237"/>
                      </a:lnTo>
                      <a:lnTo>
                        <a:pt x="400" y="226"/>
                      </a:lnTo>
                      <a:lnTo>
                        <a:pt x="373" y="218"/>
                      </a:lnTo>
                      <a:lnTo>
                        <a:pt x="339" y="213"/>
                      </a:lnTo>
                      <a:lnTo>
                        <a:pt x="306" y="214"/>
                      </a:lnTo>
                      <a:lnTo>
                        <a:pt x="280" y="220"/>
                      </a:lnTo>
                      <a:lnTo>
                        <a:pt x="249" y="228"/>
                      </a:lnTo>
                      <a:lnTo>
                        <a:pt x="217" y="241"/>
                      </a:lnTo>
                      <a:lnTo>
                        <a:pt x="189" y="254"/>
                      </a:lnTo>
                      <a:lnTo>
                        <a:pt x="158" y="264"/>
                      </a:lnTo>
                      <a:lnTo>
                        <a:pt x="124" y="276"/>
                      </a:lnTo>
                      <a:lnTo>
                        <a:pt x="103" y="284"/>
                      </a:lnTo>
                      <a:lnTo>
                        <a:pt x="24" y="192"/>
                      </a:lnTo>
                      <a:lnTo>
                        <a:pt x="0" y="113"/>
                      </a:lnTo>
                      <a:lnTo>
                        <a:pt x="303"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694" name="Freeform 33"/>
                <p:cNvSpPr>
                  <a:spLocks/>
                </p:cNvSpPr>
                <p:nvPr/>
              </p:nvSpPr>
              <p:spPr bwMode="auto">
                <a:xfrm>
                  <a:off x="2678" y="2687"/>
                  <a:ext cx="384" cy="285"/>
                </a:xfrm>
                <a:custGeom>
                  <a:avLst/>
                  <a:gdLst>
                    <a:gd name="T0" fmla="*/ 303 w 384"/>
                    <a:gd name="T1" fmla="*/ 0 h 285"/>
                    <a:gd name="T2" fmla="*/ 329 w 384"/>
                    <a:gd name="T3" fmla="*/ 50 h 285"/>
                    <a:gd name="T4" fmla="*/ 339 w 384"/>
                    <a:gd name="T5" fmla="*/ 73 h 285"/>
                    <a:gd name="T6" fmla="*/ 349 w 384"/>
                    <a:gd name="T7" fmla="*/ 92 h 285"/>
                    <a:gd name="T8" fmla="*/ 357 w 384"/>
                    <a:gd name="T9" fmla="*/ 111 h 285"/>
                    <a:gd name="T10" fmla="*/ 383 w 384"/>
                    <a:gd name="T11" fmla="*/ 120 h 285"/>
                    <a:gd name="T12" fmla="*/ 306 w 384"/>
                    <a:gd name="T13" fmla="*/ 214 h 285"/>
                    <a:gd name="T14" fmla="*/ 280 w 384"/>
                    <a:gd name="T15" fmla="*/ 220 h 285"/>
                    <a:gd name="T16" fmla="*/ 249 w 384"/>
                    <a:gd name="T17" fmla="*/ 228 h 285"/>
                    <a:gd name="T18" fmla="*/ 217 w 384"/>
                    <a:gd name="T19" fmla="*/ 241 h 285"/>
                    <a:gd name="T20" fmla="*/ 189 w 384"/>
                    <a:gd name="T21" fmla="*/ 254 h 285"/>
                    <a:gd name="T22" fmla="*/ 158 w 384"/>
                    <a:gd name="T23" fmla="*/ 264 h 285"/>
                    <a:gd name="T24" fmla="*/ 124 w 384"/>
                    <a:gd name="T25" fmla="*/ 276 h 285"/>
                    <a:gd name="T26" fmla="*/ 103 w 384"/>
                    <a:gd name="T27" fmla="*/ 284 h 285"/>
                    <a:gd name="T28" fmla="*/ 24 w 384"/>
                    <a:gd name="T29" fmla="*/ 192 h 285"/>
                    <a:gd name="T30" fmla="*/ 0 w 384"/>
                    <a:gd name="T31" fmla="*/ 113 h 285"/>
                    <a:gd name="T32" fmla="*/ 303 w 384"/>
                    <a:gd name="T33" fmla="*/ 0 h 2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4"/>
                    <a:gd name="T52" fmla="*/ 0 h 285"/>
                    <a:gd name="T53" fmla="*/ 384 w 384"/>
                    <a:gd name="T54" fmla="*/ 285 h 2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4" h="285">
                      <a:moveTo>
                        <a:pt x="303" y="0"/>
                      </a:moveTo>
                      <a:lnTo>
                        <a:pt x="329" y="50"/>
                      </a:lnTo>
                      <a:lnTo>
                        <a:pt x="339" y="73"/>
                      </a:lnTo>
                      <a:lnTo>
                        <a:pt x="349" y="92"/>
                      </a:lnTo>
                      <a:lnTo>
                        <a:pt x="357" y="111"/>
                      </a:lnTo>
                      <a:lnTo>
                        <a:pt x="383" y="120"/>
                      </a:lnTo>
                      <a:lnTo>
                        <a:pt x="306" y="214"/>
                      </a:lnTo>
                      <a:lnTo>
                        <a:pt x="280" y="220"/>
                      </a:lnTo>
                      <a:lnTo>
                        <a:pt x="249" y="228"/>
                      </a:lnTo>
                      <a:lnTo>
                        <a:pt x="217" y="241"/>
                      </a:lnTo>
                      <a:lnTo>
                        <a:pt x="189" y="254"/>
                      </a:lnTo>
                      <a:lnTo>
                        <a:pt x="158" y="264"/>
                      </a:lnTo>
                      <a:lnTo>
                        <a:pt x="124" y="276"/>
                      </a:lnTo>
                      <a:lnTo>
                        <a:pt x="103" y="284"/>
                      </a:lnTo>
                      <a:lnTo>
                        <a:pt x="24" y="192"/>
                      </a:lnTo>
                      <a:lnTo>
                        <a:pt x="0" y="113"/>
                      </a:lnTo>
                      <a:lnTo>
                        <a:pt x="303"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8692" name="Freeform 34"/>
              <p:cNvSpPr>
                <a:spLocks/>
              </p:cNvSpPr>
              <p:nvPr/>
            </p:nvSpPr>
            <p:spPr bwMode="auto">
              <a:xfrm>
                <a:off x="2754" y="2714"/>
                <a:ext cx="248" cy="245"/>
              </a:xfrm>
              <a:custGeom>
                <a:avLst/>
                <a:gdLst>
                  <a:gd name="T0" fmla="*/ 37 w 248"/>
                  <a:gd name="T1" fmla="*/ 244 h 245"/>
                  <a:gd name="T2" fmla="*/ 40 w 248"/>
                  <a:gd name="T3" fmla="*/ 201 h 245"/>
                  <a:gd name="T4" fmla="*/ 46 w 248"/>
                  <a:gd name="T5" fmla="*/ 168 h 245"/>
                  <a:gd name="T6" fmla="*/ 55 w 248"/>
                  <a:gd name="T7" fmla="*/ 146 h 245"/>
                  <a:gd name="T8" fmla="*/ 64 w 248"/>
                  <a:gd name="T9" fmla="*/ 125 h 245"/>
                  <a:gd name="T10" fmla="*/ 80 w 248"/>
                  <a:gd name="T11" fmla="*/ 106 h 245"/>
                  <a:gd name="T12" fmla="*/ 100 w 248"/>
                  <a:gd name="T13" fmla="*/ 88 h 245"/>
                  <a:gd name="T14" fmla="*/ 123 w 248"/>
                  <a:gd name="T15" fmla="*/ 73 h 245"/>
                  <a:gd name="T16" fmla="*/ 140 w 248"/>
                  <a:gd name="T17" fmla="*/ 60 h 245"/>
                  <a:gd name="T18" fmla="*/ 161 w 248"/>
                  <a:gd name="T19" fmla="*/ 50 h 245"/>
                  <a:gd name="T20" fmla="*/ 191 w 248"/>
                  <a:gd name="T21" fmla="*/ 39 h 245"/>
                  <a:gd name="T22" fmla="*/ 210 w 248"/>
                  <a:gd name="T23" fmla="*/ 30 h 245"/>
                  <a:gd name="T24" fmla="*/ 226 w 248"/>
                  <a:gd name="T25" fmla="*/ 21 h 245"/>
                  <a:gd name="T26" fmla="*/ 247 w 248"/>
                  <a:gd name="T27" fmla="*/ 0 h 245"/>
                  <a:gd name="T28" fmla="*/ 126 w 248"/>
                  <a:gd name="T29" fmla="*/ 32 h 245"/>
                  <a:gd name="T30" fmla="*/ 42 w 248"/>
                  <a:gd name="T31" fmla="*/ 64 h 245"/>
                  <a:gd name="T32" fmla="*/ 4 w 248"/>
                  <a:gd name="T33" fmla="*/ 96 h 245"/>
                  <a:gd name="T34" fmla="*/ 0 w 248"/>
                  <a:gd name="T35" fmla="*/ 133 h 245"/>
                  <a:gd name="T36" fmla="*/ 8 w 248"/>
                  <a:gd name="T37" fmla="*/ 169 h 245"/>
                  <a:gd name="T38" fmla="*/ 37 w 248"/>
                  <a:gd name="T39" fmla="*/ 244 h 2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8"/>
                  <a:gd name="T61" fmla="*/ 0 h 245"/>
                  <a:gd name="T62" fmla="*/ 248 w 248"/>
                  <a:gd name="T63" fmla="*/ 245 h 2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8" h="245">
                    <a:moveTo>
                      <a:pt x="37" y="244"/>
                    </a:moveTo>
                    <a:lnTo>
                      <a:pt x="40" y="201"/>
                    </a:lnTo>
                    <a:lnTo>
                      <a:pt x="46" y="168"/>
                    </a:lnTo>
                    <a:lnTo>
                      <a:pt x="55" y="146"/>
                    </a:lnTo>
                    <a:lnTo>
                      <a:pt x="64" y="125"/>
                    </a:lnTo>
                    <a:lnTo>
                      <a:pt x="80" y="106"/>
                    </a:lnTo>
                    <a:lnTo>
                      <a:pt x="100" y="88"/>
                    </a:lnTo>
                    <a:lnTo>
                      <a:pt x="123" y="73"/>
                    </a:lnTo>
                    <a:lnTo>
                      <a:pt x="140" y="60"/>
                    </a:lnTo>
                    <a:lnTo>
                      <a:pt x="161" y="50"/>
                    </a:lnTo>
                    <a:lnTo>
                      <a:pt x="191" y="39"/>
                    </a:lnTo>
                    <a:lnTo>
                      <a:pt x="210" y="30"/>
                    </a:lnTo>
                    <a:lnTo>
                      <a:pt x="226" y="21"/>
                    </a:lnTo>
                    <a:lnTo>
                      <a:pt x="247" y="0"/>
                    </a:lnTo>
                    <a:lnTo>
                      <a:pt x="126" y="32"/>
                    </a:lnTo>
                    <a:lnTo>
                      <a:pt x="42" y="64"/>
                    </a:lnTo>
                    <a:lnTo>
                      <a:pt x="4" y="96"/>
                    </a:lnTo>
                    <a:lnTo>
                      <a:pt x="0" y="133"/>
                    </a:lnTo>
                    <a:lnTo>
                      <a:pt x="8" y="169"/>
                    </a:lnTo>
                    <a:lnTo>
                      <a:pt x="37" y="244"/>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8690" name="Freeform 35"/>
            <p:cNvSpPr>
              <a:spLocks/>
            </p:cNvSpPr>
            <p:nvPr/>
          </p:nvSpPr>
          <p:spPr bwMode="auto">
            <a:xfrm>
              <a:off x="3018" y="2430"/>
              <a:ext cx="222" cy="232"/>
            </a:xfrm>
            <a:custGeom>
              <a:avLst/>
              <a:gdLst>
                <a:gd name="T0" fmla="*/ 13 w 222"/>
                <a:gd name="T1" fmla="*/ 197 h 232"/>
                <a:gd name="T2" fmla="*/ 2 w 222"/>
                <a:gd name="T3" fmla="*/ 207 h 232"/>
                <a:gd name="T4" fmla="*/ 0 w 222"/>
                <a:gd name="T5" fmla="*/ 218 h 232"/>
                <a:gd name="T6" fmla="*/ 9 w 222"/>
                <a:gd name="T7" fmla="*/ 223 h 232"/>
                <a:gd name="T8" fmla="*/ 30 w 222"/>
                <a:gd name="T9" fmla="*/ 214 h 232"/>
                <a:gd name="T10" fmla="*/ 55 w 222"/>
                <a:gd name="T11" fmla="*/ 205 h 232"/>
                <a:gd name="T12" fmla="*/ 79 w 222"/>
                <a:gd name="T13" fmla="*/ 207 h 232"/>
                <a:gd name="T14" fmla="*/ 102 w 222"/>
                <a:gd name="T15" fmla="*/ 231 h 232"/>
                <a:gd name="T16" fmla="*/ 125 w 222"/>
                <a:gd name="T17" fmla="*/ 220 h 232"/>
                <a:gd name="T18" fmla="*/ 148 w 222"/>
                <a:gd name="T19" fmla="*/ 207 h 232"/>
                <a:gd name="T20" fmla="*/ 167 w 222"/>
                <a:gd name="T21" fmla="*/ 196 h 232"/>
                <a:gd name="T22" fmla="*/ 191 w 222"/>
                <a:gd name="T23" fmla="*/ 175 h 232"/>
                <a:gd name="T24" fmla="*/ 203 w 222"/>
                <a:gd name="T25" fmla="*/ 162 h 232"/>
                <a:gd name="T26" fmla="*/ 215 w 222"/>
                <a:gd name="T27" fmla="*/ 134 h 232"/>
                <a:gd name="T28" fmla="*/ 221 w 222"/>
                <a:gd name="T29" fmla="*/ 96 h 232"/>
                <a:gd name="T30" fmla="*/ 221 w 222"/>
                <a:gd name="T31" fmla="*/ 54 h 232"/>
                <a:gd name="T32" fmla="*/ 211 w 222"/>
                <a:gd name="T33" fmla="*/ 23 h 232"/>
                <a:gd name="T34" fmla="*/ 199 w 222"/>
                <a:gd name="T35" fmla="*/ 3 h 232"/>
                <a:gd name="T36" fmla="*/ 188 w 222"/>
                <a:gd name="T37" fmla="*/ 7 h 232"/>
                <a:gd name="T38" fmla="*/ 188 w 222"/>
                <a:gd name="T39" fmla="*/ 28 h 232"/>
                <a:gd name="T40" fmla="*/ 190 w 222"/>
                <a:gd name="T41" fmla="*/ 45 h 232"/>
                <a:gd name="T42" fmla="*/ 190 w 222"/>
                <a:gd name="T43" fmla="*/ 69 h 232"/>
                <a:gd name="T44" fmla="*/ 184 w 222"/>
                <a:gd name="T45" fmla="*/ 87 h 232"/>
                <a:gd name="T46" fmla="*/ 175 w 222"/>
                <a:gd name="T47" fmla="*/ 90 h 232"/>
                <a:gd name="T48" fmla="*/ 164 w 222"/>
                <a:gd name="T49" fmla="*/ 59 h 232"/>
                <a:gd name="T50" fmla="*/ 146 w 222"/>
                <a:gd name="T51" fmla="*/ 36 h 232"/>
                <a:gd name="T52" fmla="*/ 121 w 222"/>
                <a:gd name="T53" fmla="*/ 16 h 232"/>
                <a:gd name="T54" fmla="*/ 97 w 222"/>
                <a:gd name="T55" fmla="*/ 5 h 232"/>
                <a:gd name="T56" fmla="*/ 78 w 222"/>
                <a:gd name="T57" fmla="*/ 0 h 232"/>
                <a:gd name="T58" fmla="*/ 68 w 222"/>
                <a:gd name="T59" fmla="*/ 0 h 232"/>
                <a:gd name="T60" fmla="*/ 67 w 222"/>
                <a:gd name="T61" fmla="*/ 7 h 232"/>
                <a:gd name="T62" fmla="*/ 75 w 222"/>
                <a:gd name="T63" fmla="*/ 19 h 232"/>
                <a:gd name="T64" fmla="*/ 90 w 222"/>
                <a:gd name="T65" fmla="*/ 28 h 232"/>
                <a:gd name="T66" fmla="*/ 107 w 222"/>
                <a:gd name="T67" fmla="*/ 41 h 232"/>
                <a:gd name="T68" fmla="*/ 118 w 222"/>
                <a:gd name="T69" fmla="*/ 58 h 232"/>
                <a:gd name="T70" fmla="*/ 125 w 222"/>
                <a:gd name="T71" fmla="*/ 81 h 232"/>
                <a:gd name="T72" fmla="*/ 128 w 222"/>
                <a:gd name="T73" fmla="*/ 113 h 232"/>
                <a:gd name="T74" fmla="*/ 122 w 222"/>
                <a:gd name="T75" fmla="*/ 132 h 232"/>
                <a:gd name="T76" fmla="*/ 113 w 222"/>
                <a:gd name="T77" fmla="*/ 148 h 232"/>
                <a:gd name="T78" fmla="*/ 94 w 222"/>
                <a:gd name="T79" fmla="*/ 158 h 232"/>
                <a:gd name="T80" fmla="*/ 75 w 222"/>
                <a:gd name="T81" fmla="*/ 165 h 232"/>
                <a:gd name="T82" fmla="*/ 43 w 222"/>
                <a:gd name="T83" fmla="*/ 176 h 232"/>
                <a:gd name="T84" fmla="*/ 13 w 222"/>
                <a:gd name="T85" fmla="*/ 197 h 2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2"/>
                <a:gd name="T130" fmla="*/ 0 h 232"/>
                <a:gd name="T131" fmla="*/ 222 w 222"/>
                <a:gd name="T132" fmla="*/ 232 h 2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2" h="232">
                  <a:moveTo>
                    <a:pt x="13" y="197"/>
                  </a:moveTo>
                  <a:lnTo>
                    <a:pt x="2" y="207"/>
                  </a:lnTo>
                  <a:lnTo>
                    <a:pt x="0" y="218"/>
                  </a:lnTo>
                  <a:lnTo>
                    <a:pt x="9" y="223"/>
                  </a:lnTo>
                  <a:lnTo>
                    <a:pt x="30" y="214"/>
                  </a:lnTo>
                  <a:lnTo>
                    <a:pt x="55" y="205"/>
                  </a:lnTo>
                  <a:lnTo>
                    <a:pt x="79" y="207"/>
                  </a:lnTo>
                  <a:lnTo>
                    <a:pt x="102" y="231"/>
                  </a:lnTo>
                  <a:lnTo>
                    <a:pt x="125" y="220"/>
                  </a:lnTo>
                  <a:lnTo>
                    <a:pt x="148" y="207"/>
                  </a:lnTo>
                  <a:lnTo>
                    <a:pt x="167" y="196"/>
                  </a:lnTo>
                  <a:lnTo>
                    <a:pt x="191" y="175"/>
                  </a:lnTo>
                  <a:lnTo>
                    <a:pt x="203" y="162"/>
                  </a:lnTo>
                  <a:lnTo>
                    <a:pt x="215" y="134"/>
                  </a:lnTo>
                  <a:lnTo>
                    <a:pt x="221" y="96"/>
                  </a:lnTo>
                  <a:lnTo>
                    <a:pt x="221" y="54"/>
                  </a:lnTo>
                  <a:lnTo>
                    <a:pt x="211" y="23"/>
                  </a:lnTo>
                  <a:lnTo>
                    <a:pt x="199" y="3"/>
                  </a:lnTo>
                  <a:lnTo>
                    <a:pt x="188" y="7"/>
                  </a:lnTo>
                  <a:lnTo>
                    <a:pt x="188" y="28"/>
                  </a:lnTo>
                  <a:lnTo>
                    <a:pt x="190" y="45"/>
                  </a:lnTo>
                  <a:lnTo>
                    <a:pt x="190" y="69"/>
                  </a:lnTo>
                  <a:lnTo>
                    <a:pt x="184" y="87"/>
                  </a:lnTo>
                  <a:lnTo>
                    <a:pt x="175" y="90"/>
                  </a:lnTo>
                  <a:lnTo>
                    <a:pt x="164" y="59"/>
                  </a:lnTo>
                  <a:lnTo>
                    <a:pt x="146" y="36"/>
                  </a:lnTo>
                  <a:lnTo>
                    <a:pt x="121" y="16"/>
                  </a:lnTo>
                  <a:lnTo>
                    <a:pt x="97" y="5"/>
                  </a:lnTo>
                  <a:lnTo>
                    <a:pt x="78" y="0"/>
                  </a:lnTo>
                  <a:lnTo>
                    <a:pt x="68" y="0"/>
                  </a:lnTo>
                  <a:lnTo>
                    <a:pt x="67" y="7"/>
                  </a:lnTo>
                  <a:lnTo>
                    <a:pt x="75" y="19"/>
                  </a:lnTo>
                  <a:lnTo>
                    <a:pt x="90" y="28"/>
                  </a:lnTo>
                  <a:lnTo>
                    <a:pt x="107" y="41"/>
                  </a:lnTo>
                  <a:lnTo>
                    <a:pt x="118" y="58"/>
                  </a:lnTo>
                  <a:lnTo>
                    <a:pt x="125" y="81"/>
                  </a:lnTo>
                  <a:lnTo>
                    <a:pt x="128" y="113"/>
                  </a:lnTo>
                  <a:lnTo>
                    <a:pt x="122" y="132"/>
                  </a:lnTo>
                  <a:lnTo>
                    <a:pt x="113" y="148"/>
                  </a:lnTo>
                  <a:lnTo>
                    <a:pt x="94" y="158"/>
                  </a:lnTo>
                  <a:lnTo>
                    <a:pt x="75" y="165"/>
                  </a:lnTo>
                  <a:lnTo>
                    <a:pt x="43" y="176"/>
                  </a:lnTo>
                  <a:lnTo>
                    <a:pt x="13" y="197"/>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8679" name="Freeform 36"/>
          <p:cNvSpPr>
            <a:spLocks/>
          </p:cNvSpPr>
          <p:nvPr/>
        </p:nvSpPr>
        <p:spPr bwMode="auto">
          <a:xfrm>
            <a:off x="4013200" y="2474913"/>
            <a:ext cx="1119188" cy="992187"/>
          </a:xfrm>
          <a:custGeom>
            <a:avLst/>
            <a:gdLst>
              <a:gd name="T0" fmla="*/ 598 w 705"/>
              <a:gd name="T1" fmla="*/ 355 h 625"/>
              <a:gd name="T2" fmla="*/ 519 w 705"/>
              <a:gd name="T3" fmla="*/ 311 h 625"/>
              <a:gd name="T4" fmla="*/ 465 w 705"/>
              <a:gd name="T5" fmla="*/ 260 h 625"/>
              <a:gd name="T6" fmla="*/ 457 w 705"/>
              <a:gd name="T7" fmla="*/ 214 h 625"/>
              <a:gd name="T8" fmla="*/ 466 w 705"/>
              <a:gd name="T9" fmla="*/ 176 h 625"/>
              <a:gd name="T10" fmla="*/ 495 w 705"/>
              <a:gd name="T11" fmla="*/ 128 h 625"/>
              <a:gd name="T12" fmla="*/ 548 w 705"/>
              <a:gd name="T13" fmla="*/ 79 h 625"/>
              <a:gd name="T14" fmla="*/ 621 w 705"/>
              <a:gd name="T15" fmla="*/ 39 h 625"/>
              <a:gd name="T16" fmla="*/ 659 w 705"/>
              <a:gd name="T17" fmla="*/ 4 h 625"/>
              <a:gd name="T18" fmla="*/ 569 w 705"/>
              <a:gd name="T19" fmla="*/ 17 h 625"/>
              <a:gd name="T20" fmla="*/ 514 w 705"/>
              <a:gd name="T21" fmla="*/ 12 h 625"/>
              <a:gd name="T22" fmla="*/ 456 w 705"/>
              <a:gd name="T23" fmla="*/ 15 h 625"/>
              <a:gd name="T24" fmla="*/ 397 w 705"/>
              <a:gd name="T25" fmla="*/ 17 h 625"/>
              <a:gd name="T26" fmla="*/ 326 w 705"/>
              <a:gd name="T27" fmla="*/ 19 h 625"/>
              <a:gd name="T28" fmla="*/ 275 w 705"/>
              <a:gd name="T29" fmla="*/ 18 h 625"/>
              <a:gd name="T30" fmla="*/ 188 w 705"/>
              <a:gd name="T31" fmla="*/ 2 h 625"/>
              <a:gd name="T32" fmla="*/ 137 w 705"/>
              <a:gd name="T33" fmla="*/ 11 h 625"/>
              <a:gd name="T34" fmla="*/ 213 w 705"/>
              <a:gd name="T35" fmla="*/ 49 h 625"/>
              <a:gd name="T36" fmla="*/ 264 w 705"/>
              <a:gd name="T37" fmla="*/ 89 h 625"/>
              <a:gd name="T38" fmla="*/ 303 w 705"/>
              <a:gd name="T39" fmla="*/ 132 h 625"/>
              <a:gd name="T40" fmla="*/ 315 w 705"/>
              <a:gd name="T41" fmla="*/ 186 h 625"/>
              <a:gd name="T42" fmla="*/ 306 w 705"/>
              <a:gd name="T43" fmla="*/ 227 h 625"/>
              <a:gd name="T44" fmla="*/ 274 w 705"/>
              <a:gd name="T45" fmla="*/ 262 h 625"/>
              <a:gd name="T46" fmla="*/ 247 w 705"/>
              <a:gd name="T47" fmla="*/ 289 h 625"/>
              <a:gd name="T48" fmla="*/ 198 w 705"/>
              <a:gd name="T49" fmla="*/ 318 h 625"/>
              <a:gd name="T50" fmla="*/ 129 w 705"/>
              <a:gd name="T51" fmla="*/ 350 h 625"/>
              <a:gd name="T52" fmla="*/ 60 w 705"/>
              <a:gd name="T53" fmla="*/ 384 h 625"/>
              <a:gd name="T54" fmla="*/ 20 w 705"/>
              <a:gd name="T55" fmla="*/ 417 h 625"/>
              <a:gd name="T56" fmla="*/ 0 w 705"/>
              <a:gd name="T57" fmla="*/ 458 h 625"/>
              <a:gd name="T58" fmla="*/ 3 w 705"/>
              <a:gd name="T59" fmla="*/ 501 h 625"/>
              <a:gd name="T60" fmla="*/ 32 w 705"/>
              <a:gd name="T61" fmla="*/ 543 h 625"/>
              <a:gd name="T62" fmla="*/ 94 w 705"/>
              <a:gd name="T63" fmla="*/ 577 h 625"/>
              <a:gd name="T64" fmla="*/ 184 w 705"/>
              <a:gd name="T65" fmla="*/ 605 h 625"/>
              <a:gd name="T66" fmla="*/ 275 w 705"/>
              <a:gd name="T67" fmla="*/ 619 h 625"/>
              <a:gd name="T68" fmla="*/ 386 w 705"/>
              <a:gd name="T69" fmla="*/ 624 h 625"/>
              <a:gd name="T70" fmla="*/ 486 w 705"/>
              <a:gd name="T71" fmla="*/ 617 h 625"/>
              <a:gd name="T72" fmla="*/ 580 w 705"/>
              <a:gd name="T73" fmla="*/ 596 h 625"/>
              <a:gd name="T74" fmla="*/ 650 w 705"/>
              <a:gd name="T75" fmla="*/ 563 h 625"/>
              <a:gd name="T76" fmla="*/ 690 w 705"/>
              <a:gd name="T77" fmla="*/ 523 h 625"/>
              <a:gd name="T78" fmla="*/ 704 w 705"/>
              <a:gd name="T79" fmla="*/ 480 h 625"/>
              <a:gd name="T80" fmla="*/ 700 w 705"/>
              <a:gd name="T81" fmla="*/ 436 h 625"/>
              <a:gd name="T82" fmla="*/ 663 w 705"/>
              <a:gd name="T83" fmla="*/ 394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5"/>
              <a:gd name="T127" fmla="*/ 0 h 625"/>
              <a:gd name="T128" fmla="*/ 705 w 705"/>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5" h="625">
                <a:moveTo>
                  <a:pt x="632" y="373"/>
                </a:moveTo>
                <a:lnTo>
                  <a:pt x="598" y="355"/>
                </a:lnTo>
                <a:lnTo>
                  <a:pt x="557" y="333"/>
                </a:lnTo>
                <a:lnTo>
                  <a:pt x="519" y="311"/>
                </a:lnTo>
                <a:lnTo>
                  <a:pt x="487" y="287"/>
                </a:lnTo>
                <a:lnTo>
                  <a:pt x="465" y="260"/>
                </a:lnTo>
                <a:lnTo>
                  <a:pt x="456" y="233"/>
                </a:lnTo>
                <a:lnTo>
                  <a:pt x="457" y="214"/>
                </a:lnTo>
                <a:lnTo>
                  <a:pt x="460" y="195"/>
                </a:lnTo>
                <a:lnTo>
                  <a:pt x="466" y="176"/>
                </a:lnTo>
                <a:lnTo>
                  <a:pt x="479" y="154"/>
                </a:lnTo>
                <a:lnTo>
                  <a:pt x="495" y="128"/>
                </a:lnTo>
                <a:lnTo>
                  <a:pt x="518" y="103"/>
                </a:lnTo>
                <a:lnTo>
                  <a:pt x="548" y="79"/>
                </a:lnTo>
                <a:lnTo>
                  <a:pt x="584" y="59"/>
                </a:lnTo>
                <a:lnTo>
                  <a:pt x="621" y="39"/>
                </a:lnTo>
                <a:lnTo>
                  <a:pt x="646" y="23"/>
                </a:lnTo>
                <a:lnTo>
                  <a:pt x="659" y="4"/>
                </a:lnTo>
                <a:lnTo>
                  <a:pt x="595" y="7"/>
                </a:lnTo>
                <a:lnTo>
                  <a:pt x="569" y="17"/>
                </a:lnTo>
                <a:lnTo>
                  <a:pt x="538" y="32"/>
                </a:lnTo>
                <a:lnTo>
                  <a:pt x="514" y="12"/>
                </a:lnTo>
                <a:lnTo>
                  <a:pt x="485" y="0"/>
                </a:lnTo>
                <a:lnTo>
                  <a:pt x="456" y="15"/>
                </a:lnTo>
                <a:lnTo>
                  <a:pt x="424" y="31"/>
                </a:lnTo>
                <a:lnTo>
                  <a:pt x="397" y="17"/>
                </a:lnTo>
                <a:lnTo>
                  <a:pt x="355" y="3"/>
                </a:lnTo>
                <a:lnTo>
                  <a:pt x="326" y="19"/>
                </a:lnTo>
                <a:lnTo>
                  <a:pt x="299" y="34"/>
                </a:lnTo>
                <a:lnTo>
                  <a:pt x="275" y="18"/>
                </a:lnTo>
                <a:lnTo>
                  <a:pt x="241" y="8"/>
                </a:lnTo>
                <a:lnTo>
                  <a:pt x="188" y="2"/>
                </a:lnTo>
                <a:lnTo>
                  <a:pt x="138" y="0"/>
                </a:lnTo>
                <a:lnTo>
                  <a:pt x="137" y="11"/>
                </a:lnTo>
                <a:lnTo>
                  <a:pt x="179" y="30"/>
                </a:lnTo>
                <a:lnTo>
                  <a:pt x="213" y="49"/>
                </a:lnTo>
                <a:lnTo>
                  <a:pt x="239" y="67"/>
                </a:lnTo>
                <a:lnTo>
                  <a:pt x="264" y="89"/>
                </a:lnTo>
                <a:lnTo>
                  <a:pt x="286" y="111"/>
                </a:lnTo>
                <a:lnTo>
                  <a:pt x="303" y="132"/>
                </a:lnTo>
                <a:lnTo>
                  <a:pt x="312" y="158"/>
                </a:lnTo>
                <a:lnTo>
                  <a:pt x="315" y="186"/>
                </a:lnTo>
                <a:lnTo>
                  <a:pt x="314" y="204"/>
                </a:lnTo>
                <a:lnTo>
                  <a:pt x="306" y="227"/>
                </a:lnTo>
                <a:lnTo>
                  <a:pt x="291" y="245"/>
                </a:lnTo>
                <a:lnTo>
                  <a:pt x="274" y="262"/>
                </a:lnTo>
                <a:lnTo>
                  <a:pt x="261" y="274"/>
                </a:lnTo>
                <a:lnTo>
                  <a:pt x="247" y="289"/>
                </a:lnTo>
                <a:lnTo>
                  <a:pt x="225" y="304"/>
                </a:lnTo>
                <a:lnTo>
                  <a:pt x="198" y="318"/>
                </a:lnTo>
                <a:lnTo>
                  <a:pt x="166" y="333"/>
                </a:lnTo>
                <a:lnTo>
                  <a:pt x="129" y="350"/>
                </a:lnTo>
                <a:lnTo>
                  <a:pt x="92" y="367"/>
                </a:lnTo>
                <a:lnTo>
                  <a:pt x="60" y="384"/>
                </a:lnTo>
                <a:lnTo>
                  <a:pt x="36" y="398"/>
                </a:lnTo>
                <a:lnTo>
                  <a:pt x="20" y="417"/>
                </a:lnTo>
                <a:lnTo>
                  <a:pt x="6" y="436"/>
                </a:lnTo>
                <a:lnTo>
                  <a:pt x="0" y="458"/>
                </a:lnTo>
                <a:lnTo>
                  <a:pt x="0" y="480"/>
                </a:lnTo>
                <a:lnTo>
                  <a:pt x="3" y="501"/>
                </a:lnTo>
                <a:lnTo>
                  <a:pt x="13" y="521"/>
                </a:lnTo>
                <a:lnTo>
                  <a:pt x="32" y="543"/>
                </a:lnTo>
                <a:lnTo>
                  <a:pt x="64" y="563"/>
                </a:lnTo>
                <a:lnTo>
                  <a:pt x="94" y="577"/>
                </a:lnTo>
                <a:lnTo>
                  <a:pt x="133" y="593"/>
                </a:lnTo>
                <a:lnTo>
                  <a:pt x="184" y="605"/>
                </a:lnTo>
                <a:lnTo>
                  <a:pt x="221" y="613"/>
                </a:lnTo>
                <a:lnTo>
                  <a:pt x="275" y="619"/>
                </a:lnTo>
                <a:lnTo>
                  <a:pt x="335" y="624"/>
                </a:lnTo>
                <a:lnTo>
                  <a:pt x="386" y="624"/>
                </a:lnTo>
                <a:lnTo>
                  <a:pt x="442" y="621"/>
                </a:lnTo>
                <a:lnTo>
                  <a:pt x="486" y="617"/>
                </a:lnTo>
                <a:lnTo>
                  <a:pt x="533" y="609"/>
                </a:lnTo>
                <a:lnTo>
                  <a:pt x="580" y="596"/>
                </a:lnTo>
                <a:lnTo>
                  <a:pt x="616" y="582"/>
                </a:lnTo>
                <a:lnTo>
                  <a:pt x="650" y="563"/>
                </a:lnTo>
                <a:lnTo>
                  <a:pt x="673" y="544"/>
                </a:lnTo>
                <a:lnTo>
                  <a:pt x="690" y="523"/>
                </a:lnTo>
                <a:lnTo>
                  <a:pt x="697" y="503"/>
                </a:lnTo>
                <a:lnTo>
                  <a:pt x="704" y="480"/>
                </a:lnTo>
                <a:lnTo>
                  <a:pt x="704" y="459"/>
                </a:lnTo>
                <a:lnTo>
                  <a:pt x="700" y="436"/>
                </a:lnTo>
                <a:lnTo>
                  <a:pt x="683" y="414"/>
                </a:lnTo>
                <a:lnTo>
                  <a:pt x="663" y="394"/>
                </a:lnTo>
                <a:lnTo>
                  <a:pt x="632" y="373"/>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8680" name="Rectangle 37"/>
          <p:cNvSpPr>
            <a:spLocks noChangeArrowheads="1"/>
          </p:cNvSpPr>
          <p:nvPr/>
        </p:nvSpPr>
        <p:spPr bwMode="auto">
          <a:xfrm>
            <a:off x="3813175" y="1560513"/>
            <a:ext cx="1825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 altLang="es-ES">
                <a:latin typeface="Arial" charset="0"/>
              </a:rPr>
              <a:t>Dat</a:t>
            </a:r>
            <a:r>
              <a:rPr lang="es-ES_tradnl" altLang="es-ES">
                <a:latin typeface="Arial" charset="0"/>
              </a:rPr>
              <a:t>os puros</a:t>
            </a:r>
            <a:endParaRPr lang="es-ES" altLang="es-ES">
              <a:latin typeface="Arial" charset="0"/>
            </a:endParaRPr>
          </a:p>
        </p:txBody>
      </p:sp>
      <p:sp>
        <p:nvSpPr>
          <p:cNvPr id="28681" name="Rectangle 38"/>
          <p:cNvSpPr>
            <a:spLocks noChangeArrowheads="1"/>
          </p:cNvSpPr>
          <p:nvPr/>
        </p:nvSpPr>
        <p:spPr bwMode="auto">
          <a:xfrm>
            <a:off x="76200" y="4138613"/>
            <a:ext cx="34337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sz="2000">
                <a:latin typeface="Arial" charset="0"/>
              </a:rPr>
              <a:t>Driver </a:t>
            </a:r>
            <a:r>
              <a:rPr lang="es-ES_tradnl" altLang="es-ES" sz="2000">
                <a:latin typeface="Arial" charset="0"/>
              </a:rPr>
              <a:t>del dispositivo de comunicaciones</a:t>
            </a:r>
            <a:endParaRPr lang="es-ES" altLang="es-ES" sz="2000">
              <a:latin typeface="Arial" charset="0"/>
            </a:endParaRPr>
          </a:p>
        </p:txBody>
      </p:sp>
      <p:sp>
        <p:nvSpPr>
          <p:cNvPr id="28682" name="Rectangle 39"/>
          <p:cNvSpPr>
            <a:spLocks noChangeArrowheads="1"/>
          </p:cNvSpPr>
          <p:nvPr/>
        </p:nvSpPr>
        <p:spPr bwMode="auto">
          <a:xfrm>
            <a:off x="228600" y="1103313"/>
            <a:ext cx="2362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SzPct val="100000"/>
            </a:pPr>
            <a:r>
              <a:rPr lang="es-ES" altLang="es-ES" b="1">
                <a:latin typeface="Arial" charset="0"/>
              </a:rPr>
              <a:t>Prov</a:t>
            </a:r>
            <a:r>
              <a:rPr lang="es-ES_tradnl" altLang="es-ES" b="1">
                <a:latin typeface="Arial" charset="0"/>
              </a:rPr>
              <a:t>ee el control de la capa física</a:t>
            </a:r>
            <a:endParaRPr lang="es-ES" altLang="es-ES" b="1">
              <a:latin typeface="Arial" charset="0"/>
            </a:endParaRPr>
          </a:p>
        </p:txBody>
      </p:sp>
      <p:sp>
        <p:nvSpPr>
          <p:cNvPr id="28683" name="Rectangle 40"/>
          <p:cNvSpPr>
            <a:spLocks noChangeArrowheads="1"/>
          </p:cNvSpPr>
          <p:nvPr/>
        </p:nvSpPr>
        <p:spPr bwMode="auto">
          <a:xfrm>
            <a:off x="5868988" y="1271588"/>
            <a:ext cx="2925762"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Detecta y/o corrige</a:t>
            </a:r>
          </a:p>
          <a:p>
            <a:pPr algn="ctr"/>
            <a:r>
              <a:rPr lang="es-ES_tradnl" altLang="es-ES" b="1">
                <a:latin typeface="Arial" charset="0"/>
              </a:rPr>
              <a:t>Errores de </a:t>
            </a:r>
            <a:endParaRPr lang="es-ES" altLang="es-ES" b="1">
              <a:latin typeface="Arial" charset="0"/>
            </a:endParaRPr>
          </a:p>
          <a:p>
            <a:pPr algn="ctr"/>
            <a:r>
              <a:rPr lang="es-ES" altLang="es-ES" b="1">
                <a:latin typeface="Arial" charset="0"/>
              </a:rPr>
              <a:t>transmisi</a:t>
            </a:r>
            <a:r>
              <a:rPr lang="es-ES_tradnl" altLang="es-ES" b="1">
                <a:latin typeface="Arial" charset="0"/>
              </a:rPr>
              <a:t>ó</a:t>
            </a:r>
            <a:r>
              <a:rPr lang="es-ES" altLang="es-ES" b="1">
                <a:latin typeface="Arial" charset="0"/>
              </a:rPr>
              <a:t>n</a:t>
            </a:r>
          </a:p>
        </p:txBody>
      </p:sp>
      <p:sp>
        <p:nvSpPr>
          <p:cNvPr id="380969" name="Rectangle 41"/>
          <p:cNvSpPr>
            <a:spLocks noChangeArrowheads="1"/>
          </p:cNvSpPr>
          <p:nvPr/>
        </p:nvSpPr>
        <p:spPr bwMode="auto">
          <a:xfrm>
            <a:off x="7010400" y="5799138"/>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N=2</a:t>
            </a:r>
          </a:p>
        </p:txBody>
      </p:sp>
      <p:sp>
        <p:nvSpPr>
          <p:cNvPr id="28685" name="Line 42"/>
          <p:cNvSpPr>
            <a:spLocks noChangeShapeType="1"/>
          </p:cNvSpPr>
          <p:nvPr/>
        </p:nvSpPr>
        <p:spPr bwMode="auto">
          <a:xfrm>
            <a:off x="4572000" y="1941513"/>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8686" name="Line 43"/>
          <p:cNvSpPr>
            <a:spLocks noChangeShapeType="1"/>
          </p:cNvSpPr>
          <p:nvPr/>
        </p:nvSpPr>
        <p:spPr bwMode="auto">
          <a:xfrm flipV="1">
            <a:off x="3124200" y="3770313"/>
            <a:ext cx="609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952938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5B792969-CAF5-4238-8E99-1D5E982502F4}" type="slidenum">
              <a:rPr lang="es-ES" altLang="es-ES" sz="1400"/>
              <a:pPr algn="r"/>
              <a:t>28</a:t>
            </a:fld>
            <a:endParaRPr lang="es-ES" altLang="es-ES" sz="1400"/>
          </a:p>
        </p:txBody>
      </p:sp>
      <p:sp>
        <p:nvSpPr>
          <p:cNvPr id="1028" name="Rectangle 4"/>
          <p:cNvSpPr>
            <a:spLocks noChangeArrowheads="1"/>
          </p:cNvSpPr>
          <p:nvPr/>
        </p:nvSpPr>
        <p:spPr bwMode="auto">
          <a:xfrm>
            <a:off x="685800" y="59880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29" name="Rectangle 5"/>
          <p:cNvSpPr>
            <a:spLocks noChangeArrowheads="1"/>
          </p:cNvSpPr>
          <p:nvPr/>
        </p:nvSpPr>
        <p:spPr bwMode="auto">
          <a:xfrm>
            <a:off x="3124200" y="59880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30" name="Rectangle 6"/>
          <p:cNvSpPr>
            <a:spLocks noChangeArrowheads="1"/>
          </p:cNvSpPr>
          <p:nvPr/>
        </p:nvSpPr>
        <p:spPr bwMode="auto">
          <a:xfrm>
            <a:off x="685800" y="4445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Capa de Red</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sp>
        <p:nvSpPr>
          <p:cNvPr id="1031" name="AutoShape 7"/>
          <p:cNvSpPr>
            <a:spLocks noChangeArrowheads="1"/>
          </p:cNvSpPr>
          <p:nvPr/>
        </p:nvSpPr>
        <p:spPr bwMode="auto">
          <a:xfrm>
            <a:off x="6635750" y="2641600"/>
            <a:ext cx="2273300" cy="1004888"/>
          </a:xfrm>
          <a:prstGeom prst="wedgeRoundRectCallout">
            <a:avLst>
              <a:gd name="adj1" fmla="val -41671"/>
              <a:gd name="adj2" fmla="val 66667"/>
              <a:gd name="adj3" fmla="val 16667"/>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b="1">
                <a:latin typeface="Arial" charset="0"/>
              </a:rPr>
              <a:t>¿Por donde debo</a:t>
            </a:r>
          </a:p>
          <a:p>
            <a:pPr algn="ctr"/>
            <a:r>
              <a:rPr lang="es-ES_tradnl" altLang="es-ES" sz="2000" b="1">
                <a:latin typeface="Arial" charset="0"/>
              </a:rPr>
              <a:t>ir a  w.x.y.z?</a:t>
            </a:r>
            <a:endParaRPr lang="es-ES" altLang="es-ES" sz="2000" b="1">
              <a:latin typeface="Arial" charset="0"/>
            </a:endParaRPr>
          </a:p>
        </p:txBody>
      </p:sp>
      <p:grpSp>
        <p:nvGrpSpPr>
          <p:cNvPr id="1032" name="Group 8"/>
          <p:cNvGrpSpPr>
            <a:grpSpLocks/>
          </p:cNvGrpSpPr>
          <p:nvPr/>
        </p:nvGrpSpPr>
        <p:grpSpPr bwMode="auto">
          <a:xfrm>
            <a:off x="381000" y="1416050"/>
            <a:ext cx="5487988" cy="4267200"/>
            <a:chOff x="240" y="1056"/>
            <a:chExt cx="3457" cy="2688"/>
          </a:xfrm>
        </p:grpSpPr>
        <p:grpSp>
          <p:nvGrpSpPr>
            <p:cNvPr id="1083" name="Group 9"/>
            <p:cNvGrpSpPr>
              <a:grpSpLocks/>
            </p:cNvGrpSpPr>
            <p:nvPr/>
          </p:nvGrpSpPr>
          <p:grpSpPr bwMode="auto">
            <a:xfrm>
              <a:off x="240" y="2392"/>
              <a:ext cx="2238" cy="1352"/>
              <a:chOff x="240" y="2392"/>
              <a:chExt cx="2238" cy="1352"/>
            </a:xfrm>
          </p:grpSpPr>
          <p:sp>
            <p:nvSpPr>
              <p:cNvPr id="1124" name="Line 10"/>
              <p:cNvSpPr>
                <a:spLocks noChangeShapeType="1"/>
              </p:cNvSpPr>
              <p:nvPr/>
            </p:nvSpPr>
            <p:spPr bwMode="auto">
              <a:xfrm>
                <a:off x="1087" y="3171"/>
                <a:ext cx="0" cy="29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5" name="Line 11"/>
              <p:cNvSpPr>
                <a:spLocks noChangeShapeType="1"/>
              </p:cNvSpPr>
              <p:nvPr/>
            </p:nvSpPr>
            <p:spPr bwMode="auto">
              <a:xfrm>
                <a:off x="1522" y="3351"/>
                <a:ext cx="0" cy="39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6" name="Line 12"/>
              <p:cNvSpPr>
                <a:spLocks noChangeShapeType="1"/>
              </p:cNvSpPr>
              <p:nvPr/>
            </p:nvSpPr>
            <p:spPr bwMode="auto">
              <a:xfrm>
                <a:off x="2474" y="3082"/>
                <a:ext cx="0" cy="4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 name="Line 13"/>
              <p:cNvSpPr>
                <a:spLocks noChangeShapeType="1"/>
              </p:cNvSpPr>
              <p:nvPr/>
            </p:nvSpPr>
            <p:spPr bwMode="auto">
              <a:xfrm>
                <a:off x="2366" y="3197"/>
                <a:ext cx="0" cy="4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 name="Line 14"/>
              <p:cNvSpPr>
                <a:spLocks noChangeShapeType="1"/>
              </p:cNvSpPr>
              <p:nvPr/>
            </p:nvSpPr>
            <p:spPr bwMode="auto">
              <a:xfrm>
                <a:off x="2079" y="2548"/>
                <a:ext cx="0" cy="2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9" name="Freeform 15"/>
              <p:cNvSpPr>
                <a:spLocks/>
              </p:cNvSpPr>
              <p:nvPr/>
            </p:nvSpPr>
            <p:spPr bwMode="auto">
              <a:xfrm>
                <a:off x="259" y="2471"/>
                <a:ext cx="25" cy="486"/>
              </a:xfrm>
              <a:custGeom>
                <a:avLst/>
                <a:gdLst>
                  <a:gd name="T0" fmla="*/ 0 w 25"/>
                  <a:gd name="T1" fmla="*/ 0 h 486"/>
                  <a:gd name="T2" fmla="*/ 0 w 25"/>
                  <a:gd name="T3" fmla="*/ 476 h 486"/>
                  <a:gd name="T4" fmla="*/ 24 w 25"/>
                  <a:gd name="T5" fmla="*/ 485 h 486"/>
                  <a:gd name="T6" fmla="*/ 0 60000 65536"/>
                  <a:gd name="T7" fmla="*/ 0 60000 65536"/>
                  <a:gd name="T8" fmla="*/ 0 60000 65536"/>
                  <a:gd name="T9" fmla="*/ 0 w 25"/>
                  <a:gd name="T10" fmla="*/ 0 h 486"/>
                  <a:gd name="T11" fmla="*/ 25 w 25"/>
                  <a:gd name="T12" fmla="*/ 486 h 486"/>
                </a:gdLst>
                <a:ahLst/>
                <a:cxnLst>
                  <a:cxn ang="T6">
                    <a:pos x="T0" y="T1"/>
                  </a:cxn>
                  <a:cxn ang="T7">
                    <a:pos x="T2" y="T3"/>
                  </a:cxn>
                  <a:cxn ang="T8">
                    <a:pos x="T4" y="T5"/>
                  </a:cxn>
                </a:cxnLst>
                <a:rect l="T9" t="T10" r="T11" b="T12"/>
                <a:pathLst>
                  <a:path w="25" h="486">
                    <a:moveTo>
                      <a:pt x="0" y="0"/>
                    </a:moveTo>
                    <a:lnTo>
                      <a:pt x="0" y="476"/>
                    </a:lnTo>
                    <a:lnTo>
                      <a:pt x="24" y="485"/>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30" name="Line 16"/>
              <p:cNvSpPr>
                <a:spLocks noChangeShapeType="1"/>
              </p:cNvSpPr>
              <p:nvPr/>
            </p:nvSpPr>
            <p:spPr bwMode="auto">
              <a:xfrm>
                <a:off x="240" y="3002"/>
                <a:ext cx="0" cy="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1" name="Freeform 17"/>
              <p:cNvSpPr>
                <a:spLocks/>
              </p:cNvSpPr>
              <p:nvPr/>
            </p:nvSpPr>
            <p:spPr bwMode="auto">
              <a:xfrm>
                <a:off x="1070" y="3164"/>
                <a:ext cx="1094" cy="392"/>
              </a:xfrm>
              <a:custGeom>
                <a:avLst/>
                <a:gdLst>
                  <a:gd name="T0" fmla="*/ 0 w 1094"/>
                  <a:gd name="T1" fmla="*/ 324 h 392"/>
                  <a:gd name="T2" fmla="*/ 429 w 1094"/>
                  <a:gd name="T3" fmla="*/ 0 h 392"/>
                  <a:gd name="T4" fmla="*/ 1093 w 1094"/>
                  <a:gd name="T5" fmla="*/ 228 h 392"/>
                  <a:gd name="T6" fmla="*/ 947 w 1094"/>
                  <a:gd name="T7" fmla="*/ 358 h 392"/>
                  <a:gd name="T8" fmla="*/ 448 w 1094"/>
                  <a:gd name="T9" fmla="*/ 177 h 392"/>
                  <a:gd name="T10" fmla="*/ 193 w 1094"/>
                  <a:gd name="T11" fmla="*/ 391 h 392"/>
                  <a:gd name="T12" fmla="*/ 0 w 1094"/>
                  <a:gd name="T13" fmla="*/ 324 h 392"/>
                  <a:gd name="T14" fmla="*/ 0 60000 65536"/>
                  <a:gd name="T15" fmla="*/ 0 60000 65536"/>
                  <a:gd name="T16" fmla="*/ 0 60000 65536"/>
                  <a:gd name="T17" fmla="*/ 0 60000 65536"/>
                  <a:gd name="T18" fmla="*/ 0 60000 65536"/>
                  <a:gd name="T19" fmla="*/ 0 60000 65536"/>
                  <a:gd name="T20" fmla="*/ 0 60000 65536"/>
                  <a:gd name="T21" fmla="*/ 0 w 1094"/>
                  <a:gd name="T22" fmla="*/ 0 h 392"/>
                  <a:gd name="T23" fmla="*/ 1094 w 1094"/>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4" h="392">
                    <a:moveTo>
                      <a:pt x="0" y="324"/>
                    </a:moveTo>
                    <a:lnTo>
                      <a:pt x="429" y="0"/>
                    </a:lnTo>
                    <a:lnTo>
                      <a:pt x="1093" y="228"/>
                    </a:lnTo>
                    <a:lnTo>
                      <a:pt x="947" y="358"/>
                    </a:lnTo>
                    <a:lnTo>
                      <a:pt x="448" y="177"/>
                    </a:lnTo>
                    <a:lnTo>
                      <a:pt x="193" y="391"/>
                    </a:lnTo>
                    <a:lnTo>
                      <a:pt x="0" y="324"/>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32" name="Freeform 18"/>
              <p:cNvSpPr>
                <a:spLocks/>
              </p:cNvSpPr>
              <p:nvPr/>
            </p:nvSpPr>
            <p:spPr bwMode="auto">
              <a:xfrm>
                <a:off x="254" y="2392"/>
                <a:ext cx="2224" cy="806"/>
              </a:xfrm>
              <a:custGeom>
                <a:avLst/>
                <a:gdLst>
                  <a:gd name="T0" fmla="*/ 2101 w 2224"/>
                  <a:gd name="T1" fmla="*/ 805 h 806"/>
                  <a:gd name="T2" fmla="*/ 2223 w 2224"/>
                  <a:gd name="T3" fmla="*/ 683 h 806"/>
                  <a:gd name="T4" fmla="*/ 1428 w 2224"/>
                  <a:gd name="T5" fmla="*/ 428 h 806"/>
                  <a:gd name="T6" fmla="*/ 1825 w 2224"/>
                  <a:gd name="T7" fmla="*/ 153 h 806"/>
                  <a:gd name="T8" fmla="*/ 1685 w 2224"/>
                  <a:gd name="T9" fmla="*/ 116 h 806"/>
                  <a:gd name="T10" fmla="*/ 1281 w 2224"/>
                  <a:gd name="T11" fmla="*/ 383 h 806"/>
                  <a:gd name="T12" fmla="*/ 146 w 2224"/>
                  <a:gd name="T13" fmla="*/ 0 h 806"/>
                  <a:gd name="T14" fmla="*/ 0 w 2224"/>
                  <a:gd name="T15" fmla="*/ 80 h 806"/>
                  <a:gd name="T16" fmla="*/ 2101 w 2224"/>
                  <a:gd name="T17" fmla="*/ 805 h 8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4"/>
                  <a:gd name="T28" fmla="*/ 0 h 806"/>
                  <a:gd name="T29" fmla="*/ 2224 w 2224"/>
                  <a:gd name="T30" fmla="*/ 806 h 8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4" h="806">
                    <a:moveTo>
                      <a:pt x="2101" y="805"/>
                    </a:moveTo>
                    <a:lnTo>
                      <a:pt x="2223" y="683"/>
                    </a:lnTo>
                    <a:lnTo>
                      <a:pt x="1428" y="428"/>
                    </a:lnTo>
                    <a:lnTo>
                      <a:pt x="1825" y="153"/>
                    </a:lnTo>
                    <a:lnTo>
                      <a:pt x="1685" y="116"/>
                    </a:lnTo>
                    <a:lnTo>
                      <a:pt x="1281" y="383"/>
                    </a:lnTo>
                    <a:lnTo>
                      <a:pt x="146" y="0"/>
                    </a:lnTo>
                    <a:lnTo>
                      <a:pt x="0" y="80"/>
                    </a:lnTo>
                    <a:lnTo>
                      <a:pt x="2101" y="805"/>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33" name="Freeform 19"/>
              <p:cNvSpPr>
                <a:spLocks/>
              </p:cNvSpPr>
              <p:nvPr/>
            </p:nvSpPr>
            <p:spPr bwMode="auto">
              <a:xfrm>
                <a:off x="240" y="2921"/>
                <a:ext cx="848" cy="685"/>
              </a:xfrm>
              <a:custGeom>
                <a:avLst/>
                <a:gdLst>
                  <a:gd name="T0" fmla="*/ 134 w 848"/>
                  <a:gd name="T1" fmla="*/ 0 h 685"/>
                  <a:gd name="T2" fmla="*/ 847 w 848"/>
                  <a:gd name="T3" fmla="*/ 246 h 685"/>
                  <a:gd name="T4" fmla="*/ 301 w 848"/>
                  <a:gd name="T5" fmla="*/ 684 h 685"/>
                  <a:gd name="T6" fmla="*/ 140 w 848"/>
                  <a:gd name="T7" fmla="*/ 629 h 685"/>
                  <a:gd name="T8" fmla="*/ 577 w 848"/>
                  <a:gd name="T9" fmla="*/ 283 h 685"/>
                  <a:gd name="T10" fmla="*/ 0 w 848"/>
                  <a:gd name="T11" fmla="*/ 80 h 685"/>
                  <a:gd name="T12" fmla="*/ 134 w 848"/>
                  <a:gd name="T13" fmla="*/ 0 h 685"/>
                  <a:gd name="T14" fmla="*/ 0 60000 65536"/>
                  <a:gd name="T15" fmla="*/ 0 60000 65536"/>
                  <a:gd name="T16" fmla="*/ 0 60000 65536"/>
                  <a:gd name="T17" fmla="*/ 0 60000 65536"/>
                  <a:gd name="T18" fmla="*/ 0 60000 65536"/>
                  <a:gd name="T19" fmla="*/ 0 60000 65536"/>
                  <a:gd name="T20" fmla="*/ 0 60000 65536"/>
                  <a:gd name="T21" fmla="*/ 0 w 848"/>
                  <a:gd name="T22" fmla="*/ 0 h 685"/>
                  <a:gd name="T23" fmla="*/ 848 w 848"/>
                  <a:gd name="T24" fmla="*/ 685 h 6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8" h="685">
                    <a:moveTo>
                      <a:pt x="134" y="0"/>
                    </a:moveTo>
                    <a:lnTo>
                      <a:pt x="847" y="246"/>
                    </a:lnTo>
                    <a:lnTo>
                      <a:pt x="301" y="684"/>
                    </a:lnTo>
                    <a:lnTo>
                      <a:pt x="140" y="629"/>
                    </a:lnTo>
                    <a:lnTo>
                      <a:pt x="577" y="283"/>
                    </a:lnTo>
                    <a:lnTo>
                      <a:pt x="0" y="80"/>
                    </a:lnTo>
                    <a:lnTo>
                      <a:pt x="134" y="0"/>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084" name="Group 20"/>
            <p:cNvGrpSpPr>
              <a:grpSpLocks/>
            </p:cNvGrpSpPr>
            <p:nvPr/>
          </p:nvGrpSpPr>
          <p:grpSpPr bwMode="auto">
            <a:xfrm>
              <a:off x="2568" y="1686"/>
              <a:ext cx="1129" cy="1810"/>
              <a:chOff x="2568" y="1686"/>
              <a:chExt cx="1129" cy="1810"/>
            </a:xfrm>
          </p:grpSpPr>
          <p:sp>
            <p:nvSpPr>
              <p:cNvPr id="1118" name="Freeform 21"/>
              <p:cNvSpPr>
                <a:spLocks/>
              </p:cNvSpPr>
              <p:nvPr/>
            </p:nvSpPr>
            <p:spPr bwMode="auto">
              <a:xfrm>
                <a:off x="2753" y="1760"/>
                <a:ext cx="179" cy="509"/>
              </a:xfrm>
              <a:custGeom>
                <a:avLst/>
                <a:gdLst>
                  <a:gd name="T0" fmla="*/ 0 w 179"/>
                  <a:gd name="T1" fmla="*/ 0 h 509"/>
                  <a:gd name="T2" fmla="*/ 0 w 179"/>
                  <a:gd name="T3" fmla="*/ 466 h 509"/>
                  <a:gd name="T4" fmla="*/ 178 w 179"/>
                  <a:gd name="T5" fmla="*/ 508 h 509"/>
                  <a:gd name="T6" fmla="*/ 0 60000 65536"/>
                  <a:gd name="T7" fmla="*/ 0 60000 65536"/>
                  <a:gd name="T8" fmla="*/ 0 60000 65536"/>
                  <a:gd name="T9" fmla="*/ 0 w 179"/>
                  <a:gd name="T10" fmla="*/ 0 h 509"/>
                  <a:gd name="T11" fmla="*/ 179 w 179"/>
                  <a:gd name="T12" fmla="*/ 509 h 509"/>
                </a:gdLst>
                <a:ahLst/>
                <a:cxnLst>
                  <a:cxn ang="T6">
                    <a:pos x="T0" y="T1"/>
                  </a:cxn>
                  <a:cxn ang="T7">
                    <a:pos x="T2" y="T3"/>
                  </a:cxn>
                  <a:cxn ang="T8">
                    <a:pos x="T4" y="T5"/>
                  </a:cxn>
                </a:cxnLst>
                <a:rect l="T9" t="T10" r="T11" b="T12"/>
                <a:pathLst>
                  <a:path w="179" h="509">
                    <a:moveTo>
                      <a:pt x="0" y="0"/>
                    </a:moveTo>
                    <a:lnTo>
                      <a:pt x="0" y="466"/>
                    </a:lnTo>
                    <a:lnTo>
                      <a:pt x="178" y="508"/>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19" name="Line 22"/>
              <p:cNvSpPr>
                <a:spLocks noChangeShapeType="1"/>
              </p:cNvSpPr>
              <p:nvPr/>
            </p:nvSpPr>
            <p:spPr bwMode="auto">
              <a:xfrm>
                <a:off x="2930" y="2238"/>
                <a:ext cx="0" cy="4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0" name="Line 23"/>
              <p:cNvSpPr>
                <a:spLocks noChangeShapeType="1"/>
              </p:cNvSpPr>
              <p:nvPr/>
            </p:nvSpPr>
            <p:spPr bwMode="auto">
              <a:xfrm>
                <a:off x="2568" y="2673"/>
                <a:ext cx="0" cy="4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1" name="Line 24"/>
              <p:cNvSpPr>
                <a:spLocks noChangeShapeType="1"/>
              </p:cNvSpPr>
              <p:nvPr/>
            </p:nvSpPr>
            <p:spPr bwMode="auto">
              <a:xfrm>
                <a:off x="3455" y="1903"/>
                <a:ext cx="0" cy="3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2" name="Line 25"/>
              <p:cNvSpPr>
                <a:spLocks noChangeShapeType="1"/>
              </p:cNvSpPr>
              <p:nvPr/>
            </p:nvSpPr>
            <p:spPr bwMode="auto">
              <a:xfrm>
                <a:off x="3579" y="2268"/>
                <a:ext cx="0" cy="4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3" name="Freeform 26"/>
              <p:cNvSpPr>
                <a:spLocks/>
              </p:cNvSpPr>
              <p:nvPr/>
            </p:nvSpPr>
            <p:spPr bwMode="auto">
              <a:xfrm>
                <a:off x="2568" y="1686"/>
                <a:ext cx="1129" cy="1810"/>
              </a:xfrm>
              <a:custGeom>
                <a:avLst/>
                <a:gdLst>
                  <a:gd name="T0" fmla="*/ 1128 w 1129"/>
                  <a:gd name="T1" fmla="*/ 173 h 1810"/>
                  <a:gd name="T2" fmla="*/ 275 w 1129"/>
                  <a:gd name="T3" fmla="*/ 0 h 1810"/>
                  <a:gd name="T4" fmla="*/ 178 w 1129"/>
                  <a:gd name="T5" fmla="*/ 64 h 1810"/>
                  <a:gd name="T6" fmla="*/ 770 w 1129"/>
                  <a:gd name="T7" fmla="*/ 183 h 1810"/>
                  <a:gd name="T8" fmla="*/ 358 w 1129"/>
                  <a:gd name="T9" fmla="*/ 549 h 1810"/>
                  <a:gd name="T10" fmla="*/ 794 w 1129"/>
                  <a:gd name="T11" fmla="*/ 649 h 1810"/>
                  <a:gd name="T12" fmla="*/ 493 w 1129"/>
                  <a:gd name="T13" fmla="*/ 997 h 1810"/>
                  <a:gd name="T14" fmla="*/ 101 w 1129"/>
                  <a:gd name="T15" fmla="*/ 878 h 1810"/>
                  <a:gd name="T16" fmla="*/ 0 w 1129"/>
                  <a:gd name="T17" fmla="*/ 978 h 1810"/>
                  <a:gd name="T18" fmla="*/ 864 w 1129"/>
                  <a:gd name="T19" fmla="*/ 1252 h 1810"/>
                  <a:gd name="T20" fmla="*/ 551 w 1129"/>
                  <a:gd name="T21" fmla="*/ 1757 h 1810"/>
                  <a:gd name="T22" fmla="*/ 699 w 1129"/>
                  <a:gd name="T23" fmla="*/ 1809 h 1810"/>
                  <a:gd name="T24" fmla="*/ 1058 w 1129"/>
                  <a:gd name="T25" fmla="*/ 1179 h 1810"/>
                  <a:gd name="T26" fmla="*/ 634 w 1129"/>
                  <a:gd name="T27" fmla="*/ 1051 h 1810"/>
                  <a:gd name="T28" fmla="*/ 1012 w 1129"/>
                  <a:gd name="T29" fmla="*/ 577 h 1810"/>
                  <a:gd name="T30" fmla="*/ 602 w 1129"/>
                  <a:gd name="T31" fmla="*/ 476 h 1810"/>
                  <a:gd name="T32" fmla="*/ 884 w 1129"/>
                  <a:gd name="T33" fmla="*/ 209 h 1810"/>
                  <a:gd name="T34" fmla="*/ 1038 w 1129"/>
                  <a:gd name="T35" fmla="*/ 246 h 1810"/>
                  <a:gd name="T36" fmla="*/ 1128 w 1129"/>
                  <a:gd name="T37" fmla="*/ 173 h 1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29"/>
                  <a:gd name="T58" fmla="*/ 0 h 1810"/>
                  <a:gd name="T59" fmla="*/ 1129 w 1129"/>
                  <a:gd name="T60" fmla="*/ 1810 h 18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29" h="1810">
                    <a:moveTo>
                      <a:pt x="1128" y="173"/>
                    </a:moveTo>
                    <a:lnTo>
                      <a:pt x="275" y="0"/>
                    </a:lnTo>
                    <a:lnTo>
                      <a:pt x="178" y="64"/>
                    </a:lnTo>
                    <a:lnTo>
                      <a:pt x="770" y="183"/>
                    </a:lnTo>
                    <a:lnTo>
                      <a:pt x="358" y="549"/>
                    </a:lnTo>
                    <a:lnTo>
                      <a:pt x="794" y="649"/>
                    </a:lnTo>
                    <a:lnTo>
                      <a:pt x="493" y="997"/>
                    </a:lnTo>
                    <a:lnTo>
                      <a:pt x="101" y="878"/>
                    </a:lnTo>
                    <a:lnTo>
                      <a:pt x="0" y="978"/>
                    </a:lnTo>
                    <a:lnTo>
                      <a:pt x="864" y="1252"/>
                    </a:lnTo>
                    <a:lnTo>
                      <a:pt x="551" y="1757"/>
                    </a:lnTo>
                    <a:lnTo>
                      <a:pt x="699" y="1809"/>
                    </a:lnTo>
                    <a:lnTo>
                      <a:pt x="1058" y="1179"/>
                    </a:lnTo>
                    <a:lnTo>
                      <a:pt x="634" y="1051"/>
                    </a:lnTo>
                    <a:lnTo>
                      <a:pt x="1012" y="577"/>
                    </a:lnTo>
                    <a:lnTo>
                      <a:pt x="602" y="476"/>
                    </a:lnTo>
                    <a:lnTo>
                      <a:pt x="884" y="209"/>
                    </a:lnTo>
                    <a:lnTo>
                      <a:pt x="1038" y="246"/>
                    </a:lnTo>
                    <a:lnTo>
                      <a:pt x="1128" y="173"/>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085" name="Group 27"/>
            <p:cNvGrpSpPr>
              <a:grpSpLocks/>
            </p:cNvGrpSpPr>
            <p:nvPr/>
          </p:nvGrpSpPr>
          <p:grpSpPr bwMode="auto">
            <a:xfrm>
              <a:off x="2458" y="1092"/>
              <a:ext cx="1214" cy="658"/>
              <a:chOff x="2458" y="1092"/>
              <a:chExt cx="1214" cy="658"/>
            </a:xfrm>
          </p:grpSpPr>
          <p:sp>
            <p:nvSpPr>
              <p:cNvPr id="1115" name="Line 28"/>
              <p:cNvSpPr>
                <a:spLocks noChangeShapeType="1"/>
              </p:cNvSpPr>
              <p:nvPr/>
            </p:nvSpPr>
            <p:spPr bwMode="auto">
              <a:xfrm>
                <a:off x="3107" y="1171"/>
                <a:ext cx="0" cy="1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16" name="Line 29"/>
              <p:cNvSpPr>
                <a:spLocks noChangeShapeType="1"/>
              </p:cNvSpPr>
              <p:nvPr/>
            </p:nvSpPr>
            <p:spPr bwMode="auto">
              <a:xfrm>
                <a:off x="2722" y="1311"/>
                <a:ext cx="0" cy="4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17" name="Freeform 30"/>
              <p:cNvSpPr>
                <a:spLocks/>
              </p:cNvSpPr>
              <p:nvPr/>
            </p:nvSpPr>
            <p:spPr bwMode="auto">
              <a:xfrm>
                <a:off x="2458" y="1092"/>
                <a:ext cx="1214" cy="365"/>
              </a:xfrm>
              <a:custGeom>
                <a:avLst/>
                <a:gdLst>
                  <a:gd name="T0" fmla="*/ 0 w 1214"/>
                  <a:gd name="T1" fmla="*/ 21 h 365"/>
                  <a:gd name="T2" fmla="*/ 486 w 1214"/>
                  <a:gd name="T3" fmla="*/ 101 h 365"/>
                  <a:gd name="T4" fmla="*/ 268 w 1214"/>
                  <a:gd name="T5" fmla="*/ 218 h 365"/>
                  <a:gd name="T6" fmla="*/ 1129 w 1214"/>
                  <a:gd name="T7" fmla="*/ 364 h 365"/>
                  <a:gd name="T8" fmla="*/ 1213 w 1214"/>
                  <a:gd name="T9" fmla="*/ 301 h 365"/>
                  <a:gd name="T10" fmla="*/ 455 w 1214"/>
                  <a:gd name="T11" fmla="*/ 182 h 365"/>
                  <a:gd name="T12" fmla="*/ 649 w 1214"/>
                  <a:gd name="T13" fmla="*/ 73 h 365"/>
                  <a:gd name="T14" fmla="*/ 136 w 1214"/>
                  <a:gd name="T15" fmla="*/ 0 h 365"/>
                  <a:gd name="T16" fmla="*/ 0 w 1214"/>
                  <a:gd name="T17" fmla="*/ 21 h 3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4"/>
                  <a:gd name="T28" fmla="*/ 0 h 365"/>
                  <a:gd name="T29" fmla="*/ 1214 w 1214"/>
                  <a:gd name="T30" fmla="*/ 365 h 3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4" h="365">
                    <a:moveTo>
                      <a:pt x="0" y="21"/>
                    </a:moveTo>
                    <a:lnTo>
                      <a:pt x="486" y="101"/>
                    </a:lnTo>
                    <a:lnTo>
                      <a:pt x="268" y="218"/>
                    </a:lnTo>
                    <a:lnTo>
                      <a:pt x="1129" y="364"/>
                    </a:lnTo>
                    <a:lnTo>
                      <a:pt x="1213" y="301"/>
                    </a:lnTo>
                    <a:lnTo>
                      <a:pt x="455" y="182"/>
                    </a:lnTo>
                    <a:lnTo>
                      <a:pt x="649" y="73"/>
                    </a:lnTo>
                    <a:lnTo>
                      <a:pt x="136" y="0"/>
                    </a:lnTo>
                    <a:lnTo>
                      <a:pt x="0" y="21"/>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086" name="Group 31"/>
            <p:cNvGrpSpPr>
              <a:grpSpLocks/>
            </p:cNvGrpSpPr>
            <p:nvPr/>
          </p:nvGrpSpPr>
          <p:grpSpPr bwMode="auto">
            <a:xfrm>
              <a:off x="381" y="1056"/>
              <a:ext cx="2188" cy="1487"/>
              <a:chOff x="381" y="1056"/>
              <a:chExt cx="2188" cy="1487"/>
            </a:xfrm>
          </p:grpSpPr>
          <p:grpSp>
            <p:nvGrpSpPr>
              <p:cNvPr id="1087" name="Group 32"/>
              <p:cNvGrpSpPr>
                <a:grpSpLocks/>
              </p:cNvGrpSpPr>
              <p:nvPr/>
            </p:nvGrpSpPr>
            <p:grpSpPr bwMode="auto">
              <a:xfrm>
                <a:off x="381" y="1056"/>
                <a:ext cx="2188" cy="1487"/>
                <a:chOff x="381" y="1056"/>
                <a:chExt cx="2188" cy="1487"/>
              </a:xfrm>
            </p:grpSpPr>
            <p:sp>
              <p:nvSpPr>
                <p:cNvPr id="1089" name="Line 33"/>
                <p:cNvSpPr>
                  <a:spLocks noChangeShapeType="1"/>
                </p:cNvSpPr>
                <p:nvPr/>
              </p:nvSpPr>
              <p:spPr bwMode="auto">
                <a:xfrm>
                  <a:off x="789" y="1918"/>
                  <a:ext cx="0" cy="1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90" name="Line 34"/>
                <p:cNvSpPr>
                  <a:spLocks noChangeShapeType="1"/>
                </p:cNvSpPr>
                <p:nvPr/>
              </p:nvSpPr>
              <p:spPr bwMode="auto">
                <a:xfrm>
                  <a:off x="903" y="1864"/>
                  <a:ext cx="0" cy="1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91" name="Line 35"/>
                <p:cNvSpPr>
                  <a:spLocks noChangeShapeType="1"/>
                </p:cNvSpPr>
                <p:nvPr/>
              </p:nvSpPr>
              <p:spPr bwMode="auto">
                <a:xfrm>
                  <a:off x="1273" y="1689"/>
                  <a:ext cx="0"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092" name="Group 36"/>
                <p:cNvGrpSpPr>
                  <a:grpSpLocks/>
                </p:cNvGrpSpPr>
                <p:nvPr/>
              </p:nvGrpSpPr>
              <p:grpSpPr bwMode="auto">
                <a:xfrm>
                  <a:off x="381" y="1056"/>
                  <a:ext cx="2188" cy="1487"/>
                  <a:chOff x="381" y="1056"/>
                  <a:chExt cx="2188" cy="1487"/>
                </a:xfrm>
              </p:grpSpPr>
              <p:grpSp>
                <p:nvGrpSpPr>
                  <p:cNvPr id="1093" name="Group 37"/>
                  <p:cNvGrpSpPr>
                    <a:grpSpLocks/>
                  </p:cNvGrpSpPr>
                  <p:nvPr/>
                </p:nvGrpSpPr>
                <p:grpSpPr bwMode="auto">
                  <a:xfrm>
                    <a:off x="381" y="1056"/>
                    <a:ext cx="2188" cy="1487"/>
                    <a:chOff x="381" y="1056"/>
                    <a:chExt cx="2188" cy="1487"/>
                  </a:xfrm>
                </p:grpSpPr>
                <p:grpSp>
                  <p:nvGrpSpPr>
                    <p:cNvPr id="1095" name="Group 38"/>
                    <p:cNvGrpSpPr>
                      <a:grpSpLocks/>
                    </p:cNvGrpSpPr>
                    <p:nvPr/>
                  </p:nvGrpSpPr>
                  <p:grpSpPr bwMode="auto">
                    <a:xfrm>
                      <a:off x="394" y="1095"/>
                      <a:ext cx="2175" cy="1448"/>
                      <a:chOff x="394" y="1095"/>
                      <a:chExt cx="2175" cy="1448"/>
                    </a:xfrm>
                  </p:grpSpPr>
                  <p:sp>
                    <p:nvSpPr>
                      <p:cNvPr id="1097" name="Freeform 39"/>
                      <p:cNvSpPr>
                        <a:spLocks/>
                      </p:cNvSpPr>
                      <p:nvPr/>
                    </p:nvSpPr>
                    <p:spPr bwMode="auto">
                      <a:xfrm>
                        <a:off x="1344" y="1500"/>
                        <a:ext cx="1225" cy="928"/>
                      </a:xfrm>
                      <a:custGeom>
                        <a:avLst/>
                        <a:gdLst>
                          <a:gd name="T0" fmla="*/ 0 w 1225"/>
                          <a:gd name="T1" fmla="*/ 905 h 928"/>
                          <a:gd name="T2" fmla="*/ 201 w 1225"/>
                          <a:gd name="T3" fmla="*/ 781 h 928"/>
                          <a:gd name="T4" fmla="*/ 593 w 1225"/>
                          <a:gd name="T5" fmla="*/ 927 h 928"/>
                          <a:gd name="T6" fmla="*/ 1224 w 1225"/>
                          <a:gd name="T7" fmla="*/ 463 h 928"/>
                          <a:gd name="T8" fmla="*/ 1224 w 1225"/>
                          <a:gd name="T9" fmla="*/ 0 h 928"/>
                          <a:gd name="T10" fmla="*/ 0 60000 65536"/>
                          <a:gd name="T11" fmla="*/ 0 60000 65536"/>
                          <a:gd name="T12" fmla="*/ 0 60000 65536"/>
                          <a:gd name="T13" fmla="*/ 0 60000 65536"/>
                          <a:gd name="T14" fmla="*/ 0 60000 65536"/>
                          <a:gd name="T15" fmla="*/ 0 w 1225"/>
                          <a:gd name="T16" fmla="*/ 0 h 928"/>
                          <a:gd name="T17" fmla="*/ 1225 w 1225"/>
                          <a:gd name="T18" fmla="*/ 928 h 928"/>
                        </a:gdLst>
                        <a:ahLst/>
                        <a:cxnLst>
                          <a:cxn ang="T10">
                            <a:pos x="T0" y="T1"/>
                          </a:cxn>
                          <a:cxn ang="T11">
                            <a:pos x="T2" y="T3"/>
                          </a:cxn>
                          <a:cxn ang="T12">
                            <a:pos x="T4" y="T5"/>
                          </a:cxn>
                          <a:cxn ang="T13">
                            <a:pos x="T6" y="T7"/>
                          </a:cxn>
                          <a:cxn ang="T14">
                            <a:pos x="T8" y="T9"/>
                          </a:cxn>
                        </a:cxnLst>
                        <a:rect l="T15" t="T16" r="T17" b="T18"/>
                        <a:pathLst>
                          <a:path w="1225" h="928">
                            <a:moveTo>
                              <a:pt x="0" y="905"/>
                            </a:moveTo>
                            <a:lnTo>
                              <a:pt x="201" y="781"/>
                            </a:lnTo>
                            <a:lnTo>
                              <a:pt x="593" y="927"/>
                            </a:lnTo>
                            <a:lnTo>
                              <a:pt x="1224" y="463"/>
                            </a:lnTo>
                            <a:lnTo>
                              <a:pt x="1224"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98" name="Line 40"/>
                      <p:cNvSpPr>
                        <a:spLocks noChangeShapeType="1"/>
                      </p:cNvSpPr>
                      <p:nvPr/>
                    </p:nvSpPr>
                    <p:spPr bwMode="auto">
                      <a:xfrm>
                        <a:off x="1541" y="1770"/>
                        <a:ext cx="0" cy="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99" name="Line 41"/>
                      <p:cNvSpPr>
                        <a:spLocks noChangeShapeType="1"/>
                      </p:cNvSpPr>
                      <p:nvPr/>
                    </p:nvSpPr>
                    <p:spPr bwMode="auto">
                      <a:xfrm>
                        <a:off x="1925" y="1885"/>
                        <a:ext cx="0" cy="5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0" name="Line 42"/>
                      <p:cNvSpPr>
                        <a:spLocks noChangeShapeType="1"/>
                      </p:cNvSpPr>
                      <p:nvPr/>
                    </p:nvSpPr>
                    <p:spPr bwMode="auto">
                      <a:xfrm>
                        <a:off x="1191" y="1329"/>
                        <a:ext cx="0" cy="4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1" name="Line 43"/>
                      <p:cNvSpPr>
                        <a:spLocks noChangeShapeType="1"/>
                      </p:cNvSpPr>
                      <p:nvPr/>
                    </p:nvSpPr>
                    <p:spPr bwMode="auto">
                      <a:xfrm>
                        <a:off x="1061" y="2012"/>
                        <a:ext cx="0" cy="5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2" name="Line 44"/>
                      <p:cNvSpPr>
                        <a:spLocks noChangeShapeType="1"/>
                      </p:cNvSpPr>
                      <p:nvPr/>
                    </p:nvSpPr>
                    <p:spPr bwMode="auto">
                      <a:xfrm>
                        <a:off x="1339" y="2002"/>
                        <a:ext cx="0" cy="5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3" name="Line 45"/>
                      <p:cNvSpPr>
                        <a:spLocks noChangeShapeType="1"/>
                      </p:cNvSpPr>
                      <p:nvPr/>
                    </p:nvSpPr>
                    <p:spPr bwMode="auto">
                      <a:xfrm>
                        <a:off x="734" y="2067"/>
                        <a:ext cx="1" cy="3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4" name="Line 46"/>
                      <p:cNvSpPr>
                        <a:spLocks noChangeShapeType="1"/>
                      </p:cNvSpPr>
                      <p:nvPr/>
                    </p:nvSpPr>
                    <p:spPr bwMode="auto">
                      <a:xfrm>
                        <a:off x="394" y="1798"/>
                        <a:ext cx="0" cy="3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5" name="Line 47"/>
                      <p:cNvSpPr>
                        <a:spLocks noChangeShapeType="1"/>
                      </p:cNvSpPr>
                      <p:nvPr/>
                    </p:nvSpPr>
                    <p:spPr bwMode="auto">
                      <a:xfrm>
                        <a:off x="2515" y="1290"/>
                        <a:ext cx="0" cy="1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6" name="Line 48"/>
                      <p:cNvSpPr>
                        <a:spLocks noChangeShapeType="1"/>
                      </p:cNvSpPr>
                      <p:nvPr/>
                    </p:nvSpPr>
                    <p:spPr bwMode="auto">
                      <a:xfrm>
                        <a:off x="1091" y="1539"/>
                        <a:ext cx="0" cy="3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7" name="Line 49"/>
                      <p:cNvSpPr>
                        <a:spLocks noChangeShapeType="1"/>
                      </p:cNvSpPr>
                      <p:nvPr/>
                    </p:nvSpPr>
                    <p:spPr bwMode="auto">
                      <a:xfrm>
                        <a:off x="625" y="1214"/>
                        <a:ext cx="0" cy="2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8" name="Line 50"/>
                      <p:cNvSpPr>
                        <a:spLocks noChangeShapeType="1"/>
                      </p:cNvSpPr>
                      <p:nvPr/>
                    </p:nvSpPr>
                    <p:spPr bwMode="auto">
                      <a:xfrm>
                        <a:off x="538" y="1465"/>
                        <a:ext cx="0" cy="2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09" name="Line 51"/>
                      <p:cNvSpPr>
                        <a:spLocks noChangeShapeType="1"/>
                      </p:cNvSpPr>
                      <p:nvPr/>
                    </p:nvSpPr>
                    <p:spPr bwMode="auto">
                      <a:xfrm>
                        <a:off x="1717" y="1543"/>
                        <a:ext cx="0" cy="1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10" name="Line 52"/>
                      <p:cNvSpPr>
                        <a:spLocks noChangeShapeType="1"/>
                      </p:cNvSpPr>
                      <p:nvPr/>
                    </p:nvSpPr>
                    <p:spPr bwMode="auto">
                      <a:xfrm>
                        <a:off x="1909" y="1437"/>
                        <a:ext cx="0" cy="35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11" name="Line 53"/>
                      <p:cNvSpPr>
                        <a:spLocks noChangeShapeType="1"/>
                      </p:cNvSpPr>
                      <p:nvPr/>
                    </p:nvSpPr>
                    <p:spPr bwMode="auto">
                      <a:xfrm>
                        <a:off x="2009" y="1386"/>
                        <a:ext cx="0" cy="34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12" name="Line 54"/>
                      <p:cNvSpPr>
                        <a:spLocks noChangeShapeType="1"/>
                      </p:cNvSpPr>
                      <p:nvPr/>
                    </p:nvSpPr>
                    <p:spPr bwMode="auto">
                      <a:xfrm>
                        <a:off x="2158" y="1246"/>
                        <a:ext cx="0" cy="1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13" name="Line 55"/>
                      <p:cNvSpPr>
                        <a:spLocks noChangeShapeType="1"/>
                      </p:cNvSpPr>
                      <p:nvPr/>
                    </p:nvSpPr>
                    <p:spPr bwMode="auto">
                      <a:xfrm>
                        <a:off x="2397" y="1146"/>
                        <a:ext cx="0" cy="14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14" name="Line 56"/>
                      <p:cNvSpPr>
                        <a:spLocks noChangeShapeType="1"/>
                      </p:cNvSpPr>
                      <p:nvPr/>
                    </p:nvSpPr>
                    <p:spPr bwMode="auto">
                      <a:xfrm>
                        <a:off x="1142" y="1095"/>
                        <a:ext cx="0" cy="14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096" name="Freeform 57"/>
                    <p:cNvSpPr>
                      <a:spLocks/>
                    </p:cNvSpPr>
                    <p:nvPr/>
                  </p:nvSpPr>
                  <p:spPr bwMode="auto">
                    <a:xfrm>
                      <a:off x="381" y="1056"/>
                      <a:ext cx="2013" cy="859"/>
                    </a:xfrm>
                    <a:custGeom>
                      <a:avLst/>
                      <a:gdLst>
                        <a:gd name="T0" fmla="*/ 524 w 2013"/>
                        <a:gd name="T1" fmla="*/ 801 h 859"/>
                        <a:gd name="T2" fmla="*/ 403 w 2013"/>
                        <a:gd name="T3" fmla="*/ 858 h 859"/>
                        <a:gd name="T4" fmla="*/ 0 w 2013"/>
                        <a:gd name="T5" fmla="*/ 730 h 859"/>
                        <a:gd name="T6" fmla="*/ 524 w 2013"/>
                        <a:gd name="T7" fmla="*/ 510 h 859"/>
                        <a:gd name="T8" fmla="*/ 158 w 2013"/>
                        <a:gd name="T9" fmla="*/ 404 h 859"/>
                        <a:gd name="T10" fmla="*/ 715 w 2013"/>
                        <a:gd name="T11" fmla="*/ 229 h 859"/>
                        <a:gd name="T12" fmla="*/ 245 w 2013"/>
                        <a:gd name="T13" fmla="*/ 151 h 859"/>
                        <a:gd name="T14" fmla="*/ 757 w 2013"/>
                        <a:gd name="T15" fmla="*/ 0 h 859"/>
                        <a:gd name="T16" fmla="*/ 1756 w 2013"/>
                        <a:gd name="T17" fmla="*/ 131 h 859"/>
                        <a:gd name="T18" fmla="*/ 1887 w 2013"/>
                        <a:gd name="T19" fmla="*/ 82 h 859"/>
                        <a:gd name="T20" fmla="*/ 2012 w 2013"/>
                        <a:gd name="T21" fmla="*/ 90 h 859"/>
                        <a:gd name="T22" fmla="*/ 1771 w 2013"/>
                        <a:gd name="T23" fmla="*/ 192 h 859"/>
                        <a:gd name="T24" fmla="*/ 754 w 2013"/>
                        <a:gd name="T25" fmla="*/ 41 h 859"/>
                        <a:gd name="T26" fmla="*/ 429 w 2013"/>
                        <a:gd name="T27" fmla="*/ 136 h 859"/>
                        <a:gd name="T28" fmla="*/ 1621 w 2013"/>
                        <a:gd name="T29" fmla="*/ 326 h 859"/>
                        <a:gd name="T30" fmla="*/ 1526 w 2013"/>
                        <a:gd name="T31" fmla="*/ 382 h 859"/>
                        <a:gd name="T32" fmla="*/ 815 w 2013"/>
                        <a:gd name="T33" fmla="*/ 255 h 859"/>
                        <a:gd name="T34" fmla="*/ 394 w 2013"/>
                        <a:gd name="T35" fmla="*/ 393 h 859"/>
                        <a:gd name="T36" fmla="*/ 712 w 2013"/>
                        <a:gd name="T37" fmla="*/ 481 h 859"/>
                        <a:gd name="T38" fmla="*/ 173 w 2013"/>
                        <a:gd name="T39" fmla="*/ 713 h 859"/>
                        <a:gd name="T40" fmla="*/ 524 w 2013"/>
                        <a:gd name="T41" fmla="*/ 801 h 8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13"/>
                        <a:gd name="T64" fmla="*/ 0 h 859"/>
                        <a:gd name="T65" fmla="*/ 2013 w 2013"/>
                        <a:gd name="T66" fmla="*/ 859 h 8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13" h="859">
                          <a:moveTo>
                            <a:pt x="524" y="801"/>
                          </a:moveTo>
                          <a:lnTo>
                            <a:pt x="403" y="858"/>
                          </a:lnTo>
                          <a:lnTo>
                            <a:pt x="0" y="730"/>
                          </a:lnTo>
                          <a:lnTo>
                            <a:pt x="524" y="510"/>
                          </a:lnTo>
                          <a:lnTo>
                            <a:pt x="158" y="404"/>
                          </a:lnTo>
                          <a:lnTo>
                            <a:pt x="715" y="229"/>
                          </a:lnTo>
                          <a:lnTo>
                            <a:pt x="245" y="151"/>
                          </a:lnTo>
                          <a:lnTo>
                            <a:pt x="757" y="0"/>
                          </a:lnTo>
                          <a:lnTo>
                            <a:pt x="1756" y="131"/>
                          </a:lnTo>
                          <a:lnTo>
                            <a:pt x="1887" y="82"/>
                          </a:lnTo>
                          <a:lnTo>
                            <a:pt x="2012" y="90"/>
                          </a:lnTo>
                          <a:lnTo>
                            <a:pt x="1771" y="192"/>
                          </a:lnTo>
                          <a:lnTo>
                            <a:pt x="754" y="41"/>
                          </a:lnTo>
                          <a:lnTo>
                            <a:pt x="429" y="136"/>
                          </a:lnTo>
                          <a:lnTo>
                            <a:pt x="1621" y="326"/>
                          </a:lnTo>
                          <a:lnTo>
                            <a:pt x="1526" y="382"/>
                          </a:lnTo>
                          <a:lnTo>
                            <a:pt x="815" y="255"/>
                          </a:lnTo>
                          <a:lnTo>
                            <a:pt x="394" y="393"/>
                          </a:lnTo>
                          <a:lnTo>
                            <a:pt x="712" y="481"/>
                          </a:lnTo>
                          <a:lnTo>
                            <a:pt x="173" y="713"/>
                          </a:lnTo>
                          <a:lnTo>
                            <a:pt x="524" y="801"/>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1094" name="Freeform 58"/>
                  <p:cNvSpPr>
                    <a:spLocks/>
                  </p:cNvSpPr>
                  <p:nvPr/>
                </p:nvSpPr>
                <p:spPr bwMode="auto">
                  <a:xfrm>
                    <a:off x="734" y="1274"/>
                    <a:ext cx="1835" cy="834"/>
                  </a:xfrm>
                  <a:custGeom>
                    <a:avLst/>
                    <a:gdLst>
                      <a:gd name="T0" fmla="*/ 0 w 1835"/>
                      <a:gd name="T1" fmla="*/ 787 h 834"/>
                      <a:gd name="T2" fmla="*/ 724 w 1835"/>
                      <a:gd name="T3" fmla="*/ 450 h 834"/>
                      <a:gd name="T4" fmla="*/ 538 w 1835"/>
                      <a:gd name="T5" fmla="*/ 411 h 834"/>
                      <a:gd name="T6" fmla="*/ 885 w 1835"/>
                      <a:gd name="T7" fmla="*/ 246 h 834"/>
                      <a:gd name="T8" fmla="*/ 982 w 1835"/>
                      <a:gd name="T9" fmla="*/ 263 h 834"/>
                      <a:gd name="T10" fmla="*/ 736 w 1835"/>
                      <a:gd name="T11" fmla="*/ 382 h 834"/>
                      <a:gd name="T12" fmla="*/ 1180 w 1835"/>
                      <a:gd name="T13" fmla="*/ 512 h 834"/>
                      <a:gd name="T14" fmla="*/ 1664 w 1835"/>
                      <a:gd name="T15" fmla="*/ 238 h 834"/>
                      <a:gd name="T16" fmla="*/ 1358 w 1835"/>
                      <a:gd name="T17" fmla="*/ 181 h 834"/>
                      <a:gd name="T18" fmla="*/ 1691 w 1835"/>
                      <a:gd name="T19" fmla="*/ 0 h 834"/>
                      <a:gd name="T20" fmla="*/ 1782 w 1835"/>
                      <a:gd name="T21" fmla="*/ 10 h 834"/>
                      <a:gd name="T22" fmla="*/ 1505 w 1835"/>
                      <a:gd name="T23" fmla="*/ 168 h 834"/>
                      <a:gd name="T24" fmla="*/ 1834 w 1835"/>
                      <a:gd name="T25" fmla="*/ 227 h 834"/>
                      <a:gd name="T26" fmla="*/ 1192 w 1835"/>
                      <a:gd name="T27" fmla="*/ 612 h 834"/>
                      <a:gd name="T28" fmla="*/ 808 w 1835"/>
                      <a:gd name="T29" fmla="*/ 495 h 834"/>
                      <a:gd name="T30" fmla="*/ 405 w 1835"/>
                      <a:gd name="T31" fmla="*/ 677 h 834"/>
                      <a:gd name="T32" fmla="*/ 602 w 1835"/>
                      <a:gd name="T33" fmla="*/ 722 h 834"/>
                      <a:gd name="T34" fmla="*/ 475 w 1835"/>
                      <a:gd name="T35" fmla="*/ 776 h 834"/>
                      <a:gd name="T36" fmla="*/ 326 w 1835"/>
                      <a:gd name="T37" fmla="*/ 731 h 834"/>
                      <a:gd name="T38" fmla="*/ 108 w 1835"/>
                      <a:gd name="T39" fmla="*/ 833 h 834"/>
                      <a:gd name="T40" fmla="*/ 0 w 1835"/>
                      <a:gd name="T41" fmla="*/ 787 h 8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5"/>
                      <a:gd name="T64" fmla="*/ 0 h 834"/>
                      <a:gd name="T65" fmla="*/ 1835 w 1835"/>
                      <a:gd name="T66" fmla="*/ 834 h 8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5" h="834">
                        <a:moveTo>
                          <a:pt x="0" y="787"/>
                        </a:moveTo>
                        <a:lnTo>
                          <a:pt x="724" y="450"/>
                        </a:lnTo>
                        <a:lnTo>
                          <a:pt x="538" y="411"/>
                        </a:lnTo>
                        <a:lnTo>
                          <a:pt x="885" y="246"/>
                        </a:lnTo>
                        <a:lnTo>
                          <a:pt x="982" y="263"/>
                        </a:lnTo>
                        <a:lnTo>
                          <a:pt x="736" y="382"/>
                        </a:lnTo>
                        <a:lnTo>
                          <a:pt x="1180" y="512"/>
                        </a:lnTo>
                        <a:lnTo>
                          <a:pt x="1664" y="238"/>
                        </a:lnTo>
                        <a:lnTo>
                          <a:pt x="1358" y="181"/>
                        </a:lnTo>
                        <a:lnTo>
                          <a:pt x="1691" y="0"/>
                        </a:lnTo>
                        <a:lnTo>
                          <a:pt x="1782" y="10"/>
                        </a:lnTo>
                        <a:lnTo>
                          <a:pt x="1505" y="168"/>
                        </a:lnTo>
                        <a:lnTo>
                          <a:pt x="1834" y="227"/>
                        </a:lnTo>
                        <a:lnTo>
                          <a:pt x="1192" y="612"/>
                        </a:lnTo>
                        <a:lnTo>
                          <a:pt x="808" y="495"/>
                        </a:lnTo>
                        <a:lnTo>
                          <a:pt x="405" y="677"/>
                        </a:lnTo>
                        <a:lnTo>
                          <a:pt x="602" y="722"/>
                        </a:lnTo>
                        <a:lnTo>
                          <a:pt x="475" y="776"/>
                        </a:lnTo>
                        <a:lnTo>
                          <a:pt x="326" y="731"/>
                        </a:lnTo>
                        <a:lnTo>
                          <a:pt x="108" y="833"/>
                        </a:lnTo>
                        <a:lnTo>
                          <a:pt x="0" y="787"/>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sp>
            <p:nvSpPr>
              <p:cNvPr id="1088" name="Line 59"/>
              <p:cNvSpPr>
                <a:spLocks noChangeShapeType="1"/>
              </p:cNvSpPr>
              <p:nvPr/>
            </p:nvSpPr>
            <p:spPr bwMode="auto">
              <a:xfrm>
                <a:off x="2095" y="1448"/>
                <a:ext cx="1" cy="2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033" name="Group 60"/>
          <p:cNvGrpSpPr>
            <a:grpSpLocks/>
          </p:cNvGrpSpPr>
          <p:nvPr/>
        </p:nvGrpSpPr>
        <p:grpSpPr bwMode="auto">
          <a:xfrm>
            <a:off x="3597275" y="4251325"/>
            <a:ext cx="1011238" cy="1704975"/>
            <a:chOff x="2266" y="2842"/>
            <a:chExt cx="637" cy="1074"/>
          </a:xfrm>
        </p:grpSpPr>
        <p:sp>
          <p:nvSpPr>
            <p:cNvPr id="1077" name="Freeform 61"/>
            <p:cNvSpPr>
              <a:spLocks/>
            </p:cNvSpPr>
            <p:nvPr/>
          </p:nvSpPr>
          <p:spPr bwMode="auto">
            <a:xfrm>
              <a:off x="2539" y="2842"/>
              <a:ext cx="187" cy="247"/>
            </a:xfrm>
            <a:custGeom>
              <a:avLst/>
              <a:gdLst>
                <a:gd name="T0" fmla="*/ 148 w 187"/>
                <a:gd name="T1" fmla="*/ 11 h 247"/>
                <a:gd name="T2" fmla="*/ 127 w 187"/>
                <a:gd name="T3" fmla="*/ 0 h 247"/>
                <a:gd name="T4" fmla="*/ 111 w 187"/>
                <a:gd name="T5" fmla="*/ 7 h 247"/>
                <a:gd name="T6" fmla="*/ 96 w 187"/>
                <a:gd name="T7" fmla="*/ 34 h 247"/>
                <a:gd name="T8" fmla="*/ 86 w 187"/>
                <a:gd name="T9" fmla="*/ 73 h 247"/>
                <a:gd name="T10" fmla="*/ 84 w 187"/>
                <a:gd name="T11" fmla="*/ 101 h 247"/>
                <a:gd name="T12" fmla="*/ 83 w 187"/>
                <a:gd name="T13" fmla="*/ 135 h 247"/>
                <a:gd name="T14" fmla="*/ 17 w 187"/>
                <a:gd name="T15" fmla="*/ 133 h 247"/>
                <a:gd name="T16" fmla="*/ 0 w 187"/>
                <a:gd name="T17" fmla="*/ 139 h 247"/>
                <a:gd name="T18" fmla="*/ 2 w 187"/>
                <a:gd name="T19" fmla="*/ 155 h 247"/>
                <a:gd name="T20" fmla="*/ 37 w 187"/>
                <a:gd name="T21" fmla="*/ 149 h 247"/>
                <a:gd name="T22" fmla="*/ 84 w 187"/>
                <a:gd name="T23" fmla="*/ 159 h 247"/>
                <a:gd name="T24" fmla="*/ 94 w 187"/>
                <a:gd name="T25" fmla="*/ 194 h 247"/>
                <a:gd name="T26" fmla="*/ 108 w 187"/>
                <a:gd name="T27" fmla="*/ 224 h 247"/>
                <a:gd name="T28" fmla="*/ 124 w 187"/>
                <a:gd name="T29" fmla="*/ 235 h 247"/>
                <a:gd name="T30" fmla="*/ 141 w 187"/>
                <a:gd name="T31" fmla="*/ 246 h 247"/>
                <a:gd name="T32" fmla="*/ 154 w 187"/>
                <a:gd name="T33" fmla="*/ 239 h 247"/>
                <a:gd name="T34" fmla="*/ 172 w 187"/>
                <a:gd name="T35" fmla="*/ 212 h 247"/>
                <a:gd name="T36" fmla="*/ 183 w 187"/>
                <a:gd name="T37" fmla="*/ 178 h 247"/>
                <a:gd name="T38" fmla="*/ 186 w 187"/>
                <a:gd name="T39" fmla="*/ 150 h 247"/>
                <a:gd name="T40" fmla="*/ 180 w 187"/>
                <a:gd name="T41" fmla="*/ 93 h 247"/>
                <a:gd name="T42" fmla="*/ 165 w 187"/>
                <a:gd name="T43" fmla="*/ 50 h 247"/>
                <a:gd name="T44" fmla="*/ 154 w 187"/>
                <a:gd name="T45" fmla="*/ 24 h 247"/>
                <a:gd name="T46" fmla="*/ 140 w 187"/>
                <a:gd name="T47" fmla="*/ 10 h 247"/>
                <a:gd name="T48" fmla="*/ 148 w 187"/>
                <a:gd name="T49" fmla="*/ 11 h 2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47"/>
                <a:gd name="T77" fmla="*/ 187 w 187"/>
                <a:gd name="T78" fmla="*/ 247 h 2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47">
                  <a:moveTo>
                    <a:pt x="148" y="11"/>
                  </a:moveTo>
                  <a:lnTo>
                    <a:pt x="127" y="0"/>
                  </a:lnTo>
                  <a:lnTo>
                    <a:pt x="111" y="7"/>
                  </a:lnTo>
                  <a:lnTo>
                    <a:pt x="96" y="34"/>
                  </a:lnTo>
                  <a:lnTo>
                    <a:pt x="86" y="73"/>
                  </a:lnTo>
                  <a:lnTo>
                    <a:pt x="84" y="101"/>
                  </a:lnTo>
                  <a:lnTo>
                    <a:pt x="83" y="135"/>
                  </a:lnTo>
                  <a:lnTo>
                    <a:pt x="17" y="133"/>
                  </a:lnTo>
                  <a:lnTo>
                    <a:pt x="0" y="139"/>
                  </a:lnTo>
                  <a:lnTo>
                    <a:pt x="2" y="155"/>
                  </a:lnTo>
                  <a:lnTo>
                    <a:pt x="37" y="149"/>
                  </a:lnTo>
                  <a:lnTo>
                    <a:pt x="84" y="159"/>
                  </a:lnTo>
                  <a:lnTo>
                    <a:pt x="94" y="194"/>
                  </a:lnTo>
                  <a:lnTo>
                    <a:pt x="108" y="224"/>
                  </a:lnTo>
                  <a:lnTo>
                    <a:pt x="124" y="235"/>
                  </a:lnTo>
                  <a:lnTo>
                    <a:pt x="141" y="246"/>
                  </a:lnTo>
                  <a:lnTo>
                    <a:pt x="154" y="239"/>
                  </a:lnTo>
                  <a:lnTo>
                    <a:pt x="172" y="212"/>
                  </a:lnTo>
                  <a:lnTo>
                    <a:pt x="183" y="178"/>
                  </a:lnTo>
                  <a:lnTo>
                    <a:pt x="186" y="150"/>
                  </a:lnTo>
                  <a:lnTo>
                    <a:pt x="180" y="93"/>
                  </a:lnTo>
                  <a:lnTo>
                    <a:pt x="165" y="50"/>
                  </a:lnTo>
                  <a:lnTo>
                    <a:pt x="154" y="24"/>
                  </a:lnTo>
                  <a:lnTo>
                    <a:pt x="140" y="10"/>
                  </a:lnTo>
                  <a:lnTo>
                    <a:pt x="148" y="11"/>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78" name="Freeform 62"/>
            <p:cNvSpPr>
              <a:spLocks/>
            </p:cNvSpPr>
            <p:nvPr/>
          </p:nvSpPr>
          <p:spPr bwMode="auto">
            <a:xfrm>
              <a:off x="2266" y="3080"/>
              <a:ext cx="378" cy="92"/>
            </a:xfrm>
            <a:custGeom>
              <a:avLst/>
              <a:gdLst>
                <a:gd name="T0" fmla="*/ 377 w 378"/>
                <a:gd name="T1" fmla="*/ 57 h 92"/>
                <a:gd name="T2" fmla="*/ 345 w 378"/>
                <a:gd name="T3" fmla="*/ 43 h 92"/>
                <a:gd name="T4" fmla="*/ 278 w 378"/>
                <a:gd name="T5" fmla="*/ 36 h 92"/>
                <a:gd name="T6" fmla="*/ 222 w 378"/>
                <a:gd name="T7" fmla="*/ 29 h 92"/>
                <a:gd name="T8" fmla="*/ 159 w 378"/>
                <a:gd name="T9" fmla="*/ 16 h 92"/>
                <a:gd name="T10" fmla="*/ 113 w 378"/>
                <a:gd name="T11" fmla="*/ 15 h 92"/>
                <a:gd name="T12" fmla="*/ 52 w 378"/>
                <a:gd name="T13" fmla="*/ 5 h 92"/>
                <a:gd name="T14" fmla="*/ 0 w 378"/>
                <a:gd name="T15" fmla="*/ 0 h 92"/>
                <a:gd name="T16" fmla="*/ 0 w 378"/>
                <a:gd name="T17" fmla="*/ 9 h 92"/>
                <a:gd name="T18" fmla="*/ 12 w 378"/>
                <a:gd name="T19" fmla="*/ 23 h 92"/>
                <a:gd name="T20" fmla="*/ 58 w 378"/>
                <a:gd name="T21" fmla="*/ 23 h 92"/>
                <a:gd name="T22" fmla="*/ 54 w 378"/>
                <a:gd name="T23" fmla="*/ 39 h 92"/>
                <a:gd name="T24" fmla="*/ 61 w 378"/>
                <a:gd name="T25" fmla="*/ 59 h 92"/>
                <a:gd name="T26" fmla="*/ 73 w 378"/>
                <a:gd name="T27" fmla="*/ 73 h 92"/>
                <a:gd name="T28" fmla="*/ 92 w 378"/>
                <a:gd name="T29" fmla="*/ 73 h 92"/>
                <a:gd name="T30" fmla="*/ 109 w 378"/>
                <a:gd name="T31" fmla="*/ 66 h 92"/>
                <a:gd name="T32" fmla="*/ 114 w 378"/>
                <a:gd name="T33" fmla="*/ 44 h 92"/>
                <a:gd name="T34" fmla="*/ 114 w 378"/>
                <a:gd name="T35" fmla="*/ 32 h 92"/>
                <a:gd name="T36" fmla="*/ 158 w 378"/>
                <a:gd name="T37" fmla="*/ 33 h 92"/>
                <a:gd name="T38" fmla="*/ 176 w 378"/>
                <a:gd name="T39" fmla="*/ 39 h 92"/>
                <a:gd name="T40" fmla="*/ 213 w 378"/>
                <a:gd name="T41" fmla="*/ 53 h 92"/>
                <a:gd name="T42" fmla="*/ 266 w 378"/>
                <a:gd name="T43" fmla="*/ 62 h 92"/>
                <a:gd name="T44" fmla="*/ 310 w 378"/>
                <a:gd name="T45" fmla="*/ 63 h 92"/>
                <a:gd name="T46" fmla="*/ 339 w 378"/>
                <a:gd name="T47" fmla="*/ 71 h 92"/>
                <a:gd name="T48" fmla="*/ 365 w 378"/>
                <a:gd name="T49" fmla="*/ 91 h 92"/>
                <a:gd name="T50" fmla="*/ 377 w 378"/>
                <a:gd name="T51" fmla="*/ 71 h 92"/>
                <a:gd name="T52" fmla="*/ 369 w 378"/>
                <a:gd name="T53" fmla="*/ 53 h 92"/>
                <a:gd name="T54" fmla="*/ 363 w 378"/>
                <a:gd name="T55" fmla="*/ 48 h 92"/>
                <a:gd name="T56" fmla="*/ 377 w 378"/>
                <a:gd name="T57" fmla="*/ 57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8"/>
                <a:gd name="T88" fmla="*/ 0 h 92"/>
                <a:gd name="T89" fmla="*/ 378 w 378"/>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8" h="92">
                  <a:moveTo>
                    <a:pt x="377" y="57"/>
                  </a:moveTo>
                  <a:lnTo>
                    <a:pt x="345" y="43"/>
                  </a:lnTo>
                  <a:lnTo>
                    <a:pt x="278" y="36"/>
                  </a:lnTo>
                  <a:lnTo>
                    <a:pt x="222" y="29"/>
                  </a:lnTo>
                  <a:lnTo>
                    <a:pt x="159" y="16"/>
                  </a:lnTo>
                  <a:lnTo>
                    <a:pt x="113" y="15"/>
                  </a:lnTo>
                  <a:lnTo>
                    <a:pt x="52" y="5"/>
                  </a:lnTo>
                  <a:lnTo>
                    <a:pt x="0" y="0"/>
                  </a:lnTo>
                  <a:lnTo>
                    <a:pt x="0" y="9"/>
                  </a:lnTo>
                  <a:lnTo>
                    <a:pt x="12" y="23"/>
                  </a:lnTo>
                  <a:lnTo>
                    <a:pt x="58" y="23"/>
                  </a:lnTo>
                  <a:lnTo>
                    <a:pt x="54" y="39"/>
                  </a:lnTo>
                  <a:lnTo>
                    <a:pt x="61" y="59"/>
                  </a:lnTo>
                  <a:lnTo>
                    <a:pt x="73" y="73"/>
                  </a:lnTo>
                  <a:lnTo>
                    <a:pt x="92" y="73"/>
                  </a:lnTo>
                  <a:lnTo>
                    <a:pt x="109" y="66"/>
                  </a:lnTo>
                  <a:lnTo>
                    <a:pt x="114" y="44"/>
                  </a:lnTo>
                  <a:lnTo>
                    <a:pt x="114" y="32"/>
                  </a:lnTo>
                  <a:lnTo>
                    <a:pt x="158" y="33"/>
                  </a:lnTo>
                  <a:lnTo>
                    <a:pt x="176" y="39"/>
                  </a:lnTo>
                  <a:lnTo>
                    <a:pt x="213" y="53"/>
                  </a:lnTo>
                  <a:lnTo>
                    <a:pt x="266" y="62"/>
                  </a:lnTo>
                  <a:lnTo>
                    <a:pt x="310" y="63"/>
                  </a:lnTo>
                  <a:lnTo>
                    <a:pt x="339" y="71"/>
                  </a:lnTo>
                  <a:lnTo>
                    <a:pt x="365" y="91"/>
                  </a:lnTo>
                  <a:lnTo>
                    <a:pt x="377" y="71"/>
                  </a:lnTo>
                  <a:lnTo>
                    <a:pt x="369" y="53"/>
                  </a:lnTo>
                  <a:lnTo>
                    <a:pt x="363" y="48"/>
                  </a:lnTo>
                  <a:lnTo>
                    <a:pt x="377" y="57"/>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79" name="Freeform 63"/>
            <p:cNvSpPr>
              <a:spLocks/>
            </p:cNvSpPr>
            <p:nvPr/>
          </p:nvSpPr>
          <p:spPr bwMode="auto">
            <a:xfrm>
              <a:off x="2614" y="3099"/>
              <a:ext cx="149" cy="427"/>
            </a:xfrm>
            <a:custGeom>
              <a:avLst/>
              <a:gdLst>
                <a:gd name="T0" fmla="*/ 82 w 149"/>
                <a:gd name="T1" fmla="*/ 0 h 427"/>
                <a:gd name="T2" fmla="*/ 63 w 149"/>
                <a:gd name="T3" fmla="*/ 4 h 427"/>
                <a:gd name="T4" fmla="*/ 41 w 149"/>
                <a:gd name="T5" fmla="*/ 4 h 427"/>
                <a:gd name="T6" fmla="*/ 12 w 149"/>
                <a:gd name="T7" fmla="*/ 24 h 427"/>
                <a:gd name="T8" fmla="*/ 1 w 149"/>
                <a:gd name="T9" fmla="*/ 65 h 427"/>
                <a:gd name="T10" fmla="*/ 0 w 149"/>
                <a:gd name="T11" fmla="*/ 121 h 427"/>
                <a:gd name="T12" fmla="*/ 11 w 149"/>
                <a:gd name="T13" fmla="*/ 183 h 427"/>
                <a:gd name="T14" fmla="*/ 31 w 149"/>
                <a:gd name="T15" fmla="*/ 243 h 427"/>
                <a:gd name="T16" fmla="*/ 44 w 149"/>
                <a:gd name="T17" fmla="*/ 294 h 427"/>
                <a:gd name="T18" fmla="*/ 60 w 149"/>
                <a:gd name="T19" fmla="*/ 364 h 427"/>
                <a:gd name="T20" fmla="*/ 77 w 149"/>
                <a:gd name="T21" fmla="*/ 407 h 427"/>
                <a:gd name="T22" fmla="*/ 98 w 149"/>
                <a:gd name="T23" fmla="*/ 426 h 427"/>
                <a:gd name="T24" fmla="*/ 117 w 149"/>
                <a:gd name="T25" fmla="*/ 426 h 427"/>
                <a:gd name="T26" fmla="*/ 139 w 149"/>
                <a:gd name="T27" fmla="*/ 407 h 427"/>
                <a:gd name="T28" fmla="*/ 148 w 149"/>
                <a:gd name="T29" fmla="*/ 380 h 427"/>
                <a:gd name="T30" fmla="*/ 148 w 149"/>
                <a:gd name="T31" fmla="*/ 336 h 427"/>
                <a:gd name="T32" fmla="*/ 135 w 149"/>
                <a:gd name="T33" fmla="*/ 278 h 427"/>
                <a:gd name="T34" fmla="*/ 125 w 149"/>
                <a:gd name="T35" fmla="*/ 199 h 427"/>
                <a:gd name="T36" fmla="*/ 122 w 149"/>
                <a:gd name="T37" fmla="*/ 100 h 427"/>
                <a:gd name="T38" fmla="*/ 128 w 149"/>
                <a:gd name="T39" fmla="*/ 27 h 427"/>
                <a:gd name="T40" fmla="*/ 110 w 149"/>
                <a:gd name="T41" fmla="*/ 1 h 427"/>
                <a:gd name="T42" fmla="*/ 82 w 149"/>
                <a:gd name="T43" fmla="*/ 0 h 4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9"/>
                <a:gd name="T67" fmla="*/ 0 h 427"/>
                <a:gd name="T68" fmla="*/ 149 w 149"/>
                <a:gd name="T69" fmla="*/ 427 h 4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9" h="427">
                  <a:moveTo>
                    <a:pt x="82" y="0"/>
                  </a:moveTo>
                  <a:lnTo>
                    <a:pt x="63" y="4"/>
                  </a:lnTo>
                  <a:lnTo>
                    <a:pt x="41" y="4"/>
                  </a:lnTo>
                  <a:lnTo>
                    <a:pt x="12" y="24"/>
                  </a:lnTo>
                  <a:lnTo>
                    <a:pt x="1" y="65"/>
                  </a:lnTo>
                  <a:lnTo>
                    <a:pt x="0" y="121"/>
                  </a:lnTo>
                  <a:lnTo>
                    <a:pt x="11" y="183"/>
                  </a:lnTo>
                  <a:lnTo>
                    <a:pt x="31" y="243"/>
                  </a:lnTo>
                  <a:lnTo>
                    <a:pt x="44" y="294"/>
                  </a:lnTo>
                  <a:lnTo>
                    <a:pt x="60" y="364"/>
                  </a:lnTo>
                  <a:lnTo>
                    <a:pt x="77" y="407"/>
                  </a:lnTo>
                  <a:lnTo>
                    <a:pt x="98" y="426"/>
                  </a:lnTo>
                  <a:lnTo>
                    <a:pt x="117" y="426"/>
                  </a:lnTo>
                  <a:lnTo>
                    <a:pt x="139" y="407"/>
                  </a:lnTo>
                  <a:lnTo>
                    <a:pt x="148" y="380"/>
                  </a:lnTo>
                  <a:lnTo>
                    <a:pt x="148" y="336"/>
                  </a:lnTo>
                  <a:lnTo>
                    <a:pt x="135" y="278"/>
                  </a:lnTo>
                  <a:lnTo>
                    <a:pt x="125" y="199"/>
                  </a:lnTo>
                  <a:lnTo>
                    <a:pt x="122" y="100"/>
                  </a:lnTo>
                  <a:lnTo>
                    <a:pt x="128" y="27"/>
                  </a:lnTo>
                  <a:lnTo>
                    <a:pt x="110" y="1"/>
                  </a:lnTo>
                  <a:lnTo>
                    <a:pt x="82"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80" name="Freeform 64"/>
            <p:cNvSpPr>
              <a:spLocks/>
            </p:cNvSpPr>
            <p:nvPr/>
          </p:nvSpPr>
          <p:spPr bwMode="auto">
            <a:xfrm>
              <a:off x="2727" y="3117"/>
              <a:ext cx="167" cy="382"/>
            </a:xfrm>
            <a:custGeom>
              <a:avLst/>
              <a:gdLst>
                <a:gd name="T0" fmla="*/ 39 w 167"/>
                <a:gd name="T1" fmla="*/ 14 h 382"/>
                <a:gd name="T2" fmla="*/ 21 w 167"/>
                <a:gd name="T3" fmla="*/ 0 h 382"/>
                <a:gd name="T4" fmla="*/ 8 w 167"/>
                <a:gd name="T5" fmla="*/ 0 h 382"/>
                <a:gd name="T6" fmla="*/ 0 w 167"/>
                <a:gd name="T7" fmla="*/ 11 h 382"/>
                <a:gd name="T8" fmla="*/ 4 w 167"/>
                <a:gd name="T9" fmla="*/ 35 h 382"/>
                <a:gd name="T10" fmla="*/ 15 w 167"/>
                <a:gd name="T11" fmla="*/ 49 h 382"/>
                <a:gd name="T12" fmla="*/ 36 w 167"/>
                <a:gd name="T13" fmla="*/ 65 h 382"/>
                <a:gd name="T14" fmla="*/ 75 w 167"/>
                <a:gd name="T15" fmla="*/ 87 h 382"/>
                <a:gd name="T16" fmla="*/ 126 w 167"/>
                <a:gd name="T17" fmla="*/ 127 h 382"/>
                <a:gd name="T18" fmla="*/ 145 w 167"/>
                <a:gd name="T19" fmla="*/ 128 h 382"/>
                <a:gd name="T20" fmla="*/ 135 w 167"/>
                <a:gd name="T21" fmla="*/ 163 h 382"/>
                <a:gd name="T22" fmla="*/ 113 w 167"/>
                <a:gd name="T23" fmla="*/ 202 h 382"/>
                <a:gd name="T24" fmla="*/ 95 w 167"/>
                <a:gd name="T25" fmla="*/ 250 h 382"/>
                <a:gd name="T26" fmla="*/ 87 w 167"/>
                <a:gd name="T27" fmla="*/ 299 h 382"/>
                <a:gd name="T28" fmla="*/ 91 w 167"/>
                <a:gd name="T29" fmla="*/ 315 h 382"/>
                <a:gd name="T30" fmla="*/ 102 w 167"/>
                <a:gd name="T31" fmla="*/ 325 h 382"/>
                <a:gd name="T32" fmla="*/ 116 w 167"/>
                <a:gd name="T33" fmla="*/ 332 h 382"/>
                <a:gd name="T34" fmla="*/ 131 w 167"/>
                <a:gd name="T35" fmla="*/ 346 h 382"/>
                <a:gd name="T36" fmla="*/ 136 w 167"/>
                <a:gd name="T37" fmla="*/ 362 h 382"/>
                <a:gd name="T38" fmla="*/ 141 w 167"/>
                <a:gd name="T39" fmla="*/ 381 h 382"/>
                <a:gd name="T40" fmla="*/ 152 w 167"/>
                <a:gd name="T41" fmla="*/ 381 h 382"/>
                <a:gd name="T42" fmla="*/ 155 w 167"/>
                <a:gd name="T43" fmla="*/ 367 h 382"/>
                <a:gd name="T44" fmla="*/ 148 w 167"/>
                <a:gd name="T45" fmla="*/ 345 h 382"/>
                <a:gd name="T46" fmla="*/ 127 w 167"/>
                <a:gd name="T47" fmla="*/ 329 h 382"/>
                <a:gd name="T48" fmla="*/ 115 w 167"/>
                <a:gd name="T49" fmla="*/ 315 h 382"/>
                <a:gd name="T50" fmla="*/ 104 w 167"/>
                <a:gd name="T51" fmla="*/ 306 h 382"/>
                <a:gd name="T52" fmla="*/ 101 w 167"/>
                <a:gd name="T53" fmla="*/ 291 h 382"/>
                <a:gd name="T54" fmla="*/ 106 w 167"/>
                <a:gd name="T55" fmla="*/ 250 h 382"/>
                <a:gd name="T56" fmla="*/ 123 w 167"/>
                <a:gd name="T57" fmla="*/ 219 h 382"/>
                <a:gd name="T58" fmla="*/ 136 w 167"/>
                <a:gd name="T59" fmla="*/ 192 h 382"/>
                <a:gd name="T60" fmla="*/ 155 w 167"/>
                <a:gd name="T61" fmla="*/ 162 h 382"/>
                <a:gd name="T62" fmla="*/ 166 w 167"/>
                <a:gd name="T63" fmla="*/ 133 h 382"/>
                <a:gd name="T64" fmla="*/ 166 w 167"/>
                <a:gd name="T65" fmla="*/ 115 h 382"/>
                <a:gd name="T66" fmla="*/ 157 w 167"/>
                <a:gd name="T67" fmla="*/ 107 h 382"/>
                <a:gd name="T68" fmla="*/ 119 w 167"/>
                <a:gd name="T69" fmla="*/ 77 h 382"/>
                <a:gd name="T70" fmla="*/ 83 w 167"/>
                <a:gd name="T71" fmla="*/ 49 h 382"/>
                <a:gd name="T72" fmla="*/ 46 w 167"/>
                <a:gd name="T73" fmla="*/ 24 h 382"/>
                <a:gd name="T74" fmla="*/ 39 w 167"/>
                <a:gd name="T75" fmla="*/ 14 h 3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7"/>
                <a:gd name="T115" fmla="*/ 0 h 382"/>
                <a:gd name="T116" fmla="*/ 167 w 167"/>
                <a:gd name="T117" fmla="*/ 382 h 38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7" h="382">
                  <a:moveTo>
                    <a:pt x="39" y="14"/>
                  </a:moveTo>
                  <a:lnTo>
                    <a:pt x="21" y="0"/>
                  </a:lnTo>
                  <a:lnTo>
                    <a:pt x="8" y="0"/>
                  </a:lnTo>
                  <a:lnTo>
                    <a:pt x="0" y="11"/>
                  </a:lnTo>
                  <a:lnTo>
                    <a:pt x="4" y="35"/>
                  </a:lnTo>
                  <a:lnTo>
                    <a:pt x="15" y="49"/>
                  </a:lnTo>
                  <a:lnTo>
                    <a:pt x="36" y="65"/>
                  </a:lnTo>
                  <a:lnTo>
                    <a:pt x="75" y="87"/>
                  </a:lnTo>
                  <a:lnTo>
                    <a:pt x="126" y="127"/>
                  </a:lnTo>
                  <a:lnTo>
                    <a:pt x="145" y="128"/>
                  </a:lnTo>
                  <a:lnTo>
                    <a:pt x="135" y="163"/>
                  </a:lnTo>
                  <a:lnTo>
                    <a:pt x="113" y="202"/>
                  </a:lnTo>
                  <a:lnTo>
                    <a:pt x="95" y="250"/>
                  </a:lnTo>
                  <a:lnTo>
                    <a:pt x="87" y="299"/>
                  </a:lnTo>
                  <a:lnTo>
                    <a:pt x="91" y="315"/>
                  </a:lnTo>
                  <a:lnTo>
                    <a:pt x="102" y="325"/>
                  </a:lnTo>
                  <a:lnTo>
                    <a:pt x="116" y="332"/>
                  </a:lnTo>
                  <a:lnTo>
                    <a:pt x="131" y="346"/>
                  </a:lnTo>
                  <a:lnTo>
                    <a:pt x="136" y="362"/>
                  </a:lnTo>
                  <a:lnTo>
                    <a:pt x="141" y="381"/>
                  </a:lnTo>
                  <a:lnTo>
                    <a:pt x="152" y="381"/>
                  </a:lnTo>
                  <a:lnTo>
                    <a:pt x="155" y="367"/>
                  </a:lnTo>
                  <a:lnTo>
                    <a:pt x="148" y="345"/>
                  </a:lnTo>
                  <a:lnTo>
                    <a:pt x="127" y="329"/>
                  </a:lnTo>
                  <a:lnTo>
                    <a:pt x="115" y="315"/>
                  </a:lnTo>
                  <a:lnTo>
                    <a:pt x="104" y="306"/>
                  </a:lnTo>
                  <a:lnTo>
                    <a:pt x="101" y="291"/>
                  </a:lnTo>
                  <a:lnTo>
                    <a:pt x="106" y="250"/>
                  </a:lnTo>
                  <a:lnTo>
                    <a:pt x="123" y="219"/>
                  </a:lnTo>
                  <a:lnTo>
                    <a:pt x="136" y="192"/>
                  </a:lnTo>
                  <a:lnTo>
                    <a:pt x="155" y="162"/>
                  </a:lnTo>
                  <a:lnTo>
                    <a:pt x="166" y="133"/>
                  </a:lnTo>
                  <a:lnTo>
                    <a:pt x="166" y="115"/>
                  </a:lnTo>
                  <a:lnTo>
                    <a:pt x="157" y="107"/>
                  </a:lnTo>
                  <a:lnTo>
                    <a:pt x="119" y="77"/>
                  </a:lnTo>
                  <a:lnTo>
                    <a:pt x="83" y="49"/>
                  </a:lnTo>
                  <a:lnTo>
                    <a:pt x="46" y="24"/>
                  </a:lnTo>
                  <a:lnTo>
                    <a:pt x="39" y="14"/>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81" name="Freeform 65"/>
            <p:cNvSpPr>
              <a:spLocks/>
            </p:cNvSpPr>
            <p:nvPr/>
          </p:nvSpPr>
          <p:spPr bwMode="auto">
            <a:xfrm>
              <a:off x="2617" y="3490"/>
              <a:ext cx="111" cy="412"/>
            </a:xfrm>
            <a:custGeom>
              <a:avLst/>
              <a:gdLst>
                <a:gd name="T0" fmla="*/ 89 w 111"/>
                <a:gd name="T1" fmla="*/ 47 h 412"/>
                <a:gd name="T2" fmla="*/ 104 w 111"/>
                <a:gd name="T3" fmla="*/ 20 h 412"/>
                <a:gd name="T4" fmla="*/ 99 w 111"/>
                <a:gd name="T5" fmla="*/ 0 h 412"/>
                <a:gd name="T6" fmla="*/ 85 w 111"/>
                <a:gd name="T7" fmla="*/ 0 h 412"/>
                <a:gd name="T8" fmla="*/ 68 w 111"/>
                <a:gd name="T9" fmla="*/ 21 h 412"/>
                <a:gd name="T10" fmla="*/ 46 w 111"/>
                <a:gd name="T11" fmla="*/ 67 h 412"/>
                <a:gd name="T12" fmla="*/ 34 w 111"/>
                <a:gd name="T13" fmla="*/ 111 h 412"/>
                <a:gd name="T14" fmla="*/ 23 w 111"/>
                <a:gd name="T15" fmla="*/ 153 h 412"/>
                <a:gd name="T16" fmla="*/ 20 w 111"/>
                <a:gd name="T17" fmla="*/ 191 h 412"/>
                <a:gd name="T18" fmla="*/ 20 w 111"/>
                <a:gd name="T19" fmla="*/ 212 h 412"/>
                <a:gd name="T20" fmla="*/ 32 w 111"/>
                <a:gd name="T21" fmla="*/ 238 h 412"/>
                <a:gd name="T22" fmla="*/ 49 w 111"/>
                <a:gd name="T23" fmla="*/ 304 h 412"/>
                <a:gd name="T24" fmla="*/ 70 w 111"/>
                <a:gd name="T25" fmla="*/ 344 h 412"/>
                <a:gd name="T26" fmla="*/ 75 w 111"/>
                <a:gd name="T27" fmla="*/ 361 h 412"/>
                <a:gd name="T28" fmla="*/ 56 w 111"/>
                <a:gd name="T29" fmla="*/ 364 h 412"/>
                <a:gd name="T30" fmla="*/ 31 w 111"/>
                <a:gd name="T31" fmla="*/ 364 h 412"/>
                <a:gd name="T32" fmla="*/ 0 w 111"/>
                <a:gd name="T33" fmla="*/ 379 h 412"/>
                <a:gd name="T34" fmla="*/ 2 w 111"/>
                <a:gd name="T35" fmla="*/ 390 h 412"/>
                <a:gd name="T36" fmla="*/ 6 w 111"/>
                <a:gd name="T37" fmla="*/ 404 h 412"/>
                <a:gd name="T38" fmla="*/ 16 w 111"/>
                <a:gd name="T39" fmla="*/ 411 h 412"/>
                <a:gd name="T40" fmla="*/ 36 w 111"/>
                <a:gd name="T41" fmla="*/ 401 h 412"/>
                <a:gd name="T42" fmla="*/ 56 w 111"/>
                <a:gd name="T43" fmla="*/ 386 h 412"/>
                <a:gd name="T44" fmla="*/ 85 w 111"/>
                <a:gd name="T45" fmla="*/ 383 h 412"/>
                <a:gd name="T46" fmla="*/ 102 w 111"/>
                <a:gd name="T47" fmla="*/ 389 h 412"/>
                <a:gd name="T48" fmla="*/ 110 w 111"/>
                <a:gd name="T49" fmla="*/ 381 h 412"/>
                <a:gd name="T50" fmla="*/ 110 w 111"/>
                <a:gd name="T51" fmla="*/ 369 h 412"/>
                <a:gd name="T52" fmla="*/ 100 w 111"/>
                <a:gd name="T53" fmla="*/ 355 h 412"/>
                <a:gd name="T54" fmla="*/ 85 w 111"/>
                <a:gd name="T55" fmla="*/ 334 h 412"/>
                <a:gd name="T56" fmla="*/ 57 w 111"/>
                <a:gd name="T57" fmla="*/ 277 h 412"/>
                <a:gd name="T58" fmla="*/ 44 w 111"/>
                <a:gd name="T59" fmla="*/ 229 h 412"/>
                <a:gd name="T60" fmla="*/ 41 w 111"/>
                <a:gd name="T61" fmla="*/ 181 h 412"/>
                <a:gd name="T62" fmla="*/ 42 w 111"/>
                <a:gd name="T63" fmla="*/ 156 h 412"/>
                <a:gd name="T64" fmla="*/ 52 w 111"/>
                <a:gd name="T65" fmla="*/ 111 h 412"/>
                <a:gd name="T66" fmla="*/ 77 w 111"/>
                <a:gd name="T67" fmla="*/ 62 h 412"/>
                <a:gd name="T68" fmla="*/ 95 w 111"/>
                <a:gd name="T69" fmla="*/ 37 h 412"/>
                <a:gd name="T70" fmla="*/ 89 w 111"/>
                <a:gd name="T71" fmla="*/ 47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1"/>
                <a:gd name="T109" fmla="*/ 0 h 412"/>
                <a:gd name="T110" fmla="*/ 111 w 1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1" h="412">
                  <a:moveTo>
                    <a:pt x="89" y="47"/>
                  </a:moveTo>
                  <a:lnTo>
                    <a:pt x="104" y="20"/>
                  </a:lnTo>
                  <a:lnTo>
                    <a:pt x="99" y="0"/>
                  </a:lnTo>
                  <a:lnTo>
                    <a:pt x="85" y="0"/>
                  </a:lnTo>
                  <a:lnTo>
                    <a:pt x="68" y="21"/>
                  </a:lnTo>
                  <a:lnTo>
                    <a:pt x="46" y="67"/>
                  </a:lnTo>
                  <a:lnTo>
                    <a:pt x="34" y="111"/>
                  </a:lnTo>
                  <a:lnTo>
                    <a:pt x="23" y="153"/>
                  </a:lnTo>
                  <a:lnTo>
                    <a:pt x="20" y="191"/>
                  </a:lnTo>
                  <a:lnTo>
                    <a:pt x="20" y="212"/>
                  </a:lnTo>
                  <a:lnTo>
                    <a:pt x="32" y="238"/>
                  </a:lnTo>
                  <a:lnTo>
                    <a:pt x="49" y="304"/>
                  </a:lnTo>
                  <a:lnTo>
                    <a:pt x="70" y="344"/>
                  </a:lnTo>
                  <a:lnTo>
                    <a:pt x="75" y="361"/>
                  </a:lnTo>
                  <a:lnTo>
                    <a:pt x="56" y="364"/>
                  </a:lnTo>
                  <a:lnTo>
                    <a:pt x="31" y="364"/>
                  </a:lnTo>
                  <a:lnTo>
                    <a:pt x="0" y="379"/>
                  </a:lnTo>
                  <a:lnTo>
                    <a:pt x="2" y="390"/>
                  </a:lnTo>
                  <a:lnTo>
                    <a:pt x="6" y="404"/>
                  </a:lnTo>
                  <a:lnTo>
                    <a:pt x="16" y="411"/>
                  </a:lnTo>
                  <a:lnTo>
                    <a:pt x="36" y="401"/>
                  </a:lnTo>
                  <a:lnTo>
                    <a:pt x="56" y="386"/>
                  </a:lnTo>
                  <a:lnTo>
                    <a:pt x="85" y="383"/>
                  </a:lnTo>
                  <a:lnTo>
                    <a:pt x="102" y="389"/>
                  </a:lnTo>
                  <a:lnTo>
                    <a:pt x="110" y="381"/>
                  </a:lnTo>
                  <a:lnTo>
                    <a:pt x="110" y="369"/>
                  </a:lnTo>
                  <a:lnTo>
                    <a:pt x="100" y="355"/>
                  </a:lnTo>
                  <a:lnTo>
                    <a:pt x="85" y="334"/>
                  </a:lnTo>
                  <a:lnTo>
                    <a:pt x="57" y="277"/>
                  </a:lnTo>
                  <a:lnTo>
                    <a:pt x="44" y="229"/>
                  </a:lnTo>
                  <a:lnTo>
                    <a:pt x="41" y="181"/>
                  </a:lnTo>
                  <a:lnTo>
                    <a:pt x="42" y="156"/>
                  </a:lnTo>
                  <a:lnTo>
                    <a:pt x="52" y="111"/>
                  </a:lnTo>
                  <a:lnTo>
                    <a:pt x="77" y="62"/>
                  </a:lnTo>
                  <a:lnTo>
                    <a:pt x="95" y="37"/>
                  </a:lnTo>
                  <a:lnTo>
                    <a:pt x="89" y="47"/>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82" name="Freeform 66"/>
            <p:cNvSpPr>
              <a:spLocks/>
            </p:cNvSpPr>
            <p:nvPr/>
          </p:nvSpPr>
          <p:spPr bwMode="auto">
            <a:xfrm>
              <a:off x="2736" y="3460"/>
              <a:ext cx="167" cy="456"/>
            </a:xfrm>
            <a:custGeom>
              <a:avLst/>
              <a:gdLst>
                <a:gd name="T0" fmla="*/ 69 w 167"/>
                <a:gd name="T1" fmla="*/ 79 h 456"/>
                <a:gd name="T2" fmla="*/ 44 w 167"/>
                <a:gd name="T3" fmla="*/ 36 h 456"/>
                <a:gd name="T4" fmla="*/ 22 w 167"/>
                <a:gd name="T5" fmla="*/ 0 h 456"/>
                <a:gd name="T6" fmla="*/ 7 w 167"/>
                <a:gd name="T7" fmla="*/ 3 h 456"/>
                <a:gd name="T8" fmla="*/ 0 w 167"/>
                <a:gd name="T9" fmla="*/ 19 h 456"/>
                <a:gd name="T10" fmla="*/ 0 w 167"/>
                <a:gd name="T11" fmla="*/ 45 h 456"/>
                <a:gd name="T12" fmla="*/ 13 w 167"/>
                <a:gd name="T13" fmla="*/ 61 h 456"/>
                <a:gd name="T14" fmla="*/ 36 w 167"/>
                <a:gd name="T15" fmla="*/ 81 h 456"/>
                <a:gd name="T16" fmla="*/ 55 w 167"/>
                <a:gd name="T17" fmla="*/ 106 h 456"/>
                <a:gd name="T18" fmla="*/ 76 w 167"/>
                <a:gd name="T19" fmla="*/ 140 h 456"/>
                <a:gd name="T20" fmla="*/ 84 w 167"/>
                <a:gd name="T21" fmla="*/ 165 h 456"/>
                <a:gd name="T22" fmla="*/ 94 w 167"/>
                <a:gd name="T23" fmla="*/ 195 h 456"/>
                <a:gd name="T24" fmla="*/ 100 w 167"/>
                <a:gd name="T25" fmla="*/ 236 h 456"/>
                <a:gd name="T26" fmla="*/ 100 w 167"/>
                <a:gd name="T27" fmla="*/ 273 h 456"/>
                <a:gd name="T28" fmla="*/ 94 w 167"/>
                <a:gd name="T29" fmla="*/ 320 h 456"/>
                <a:gd name="T30" fmla="*/ 81 w 167"/>
                <a:gd name="T31" fmla="*/ 364 h 456"/>
                <a:gd name="T32" fmla="*/ 69 w 167"/>
                <a:gd name="T33" fmla="*/ 389 h 456"/>
                <a:gd name="T34" fmla="*/ 62 w 167"/>
                <a:gd name="T35" fmla="*/ 406 h 456"/>
                <a:gd name="T36" fmla="*/ 62 w 167"/>
                <a:gd name="T37" fmla="*/ 419 h 456"/>
                <a:gd name="T38" fmla="*/ 69 w 167"/>
                <a:gd name="T39" fmla="*/ 424 h 456"/>
                <a:gd name="T40" fmla="*/ 87 w 167"/>
                <a:gd name="T41" fmla="*/ 424 h 456"/>
                <a:gd name="T42" fmla="*/ 114 w 167"/>
                <a:gd name="T43" fmla="*/ 431 h 456"/>
                <a:gd name="T44" fmla="*/ 135 w 167"/>
                <a:gd name="T45" fmla="*/ 441 h 456"/>
                <a:gd name="T46" fmla="*/ 147 w 167"/>
                <a:gd name="T47" fmla="*/ 455 h 456"/>
                <a:gd name="T48" fmla="*/ 158 w 167"/>
                <a:gd name="T49" fmla="*/ 449 h 456"/>
                <a:gd name="T50" fmla="*/ 166 w 167"/>
                <a:gd name="T51" fmla="*/ 431 h 456"/>
                <a:gd name="T52" fmla="*/ 165 w 167"/>
                <a:gd name="T53" fmla="*/ 416 h 456"/>
                <a:gd name="T54" fmla="*/ 143 w 167"/>
                <a:gd name="T55" fmla="*/ 404 h 456"/>
                <a:gd name="T56" fmla="*/ 110 w 167"/>
                <a:gd name="T57" fmla="*/ 400 h 456"/>
                <a:gd name="T58" fmla="*/ 79 w 167"/>
                <a:gd name="T59" fmla="*/ 400 h 456"/>
                <a:gd name="T60" fmla="*/ 92 w 167"/>
                <a:gd name="T61" fmla="*/ 380 h 456"/>
                <a:gd name="T62" fmla="*/ 98 w 167"/>
                <a:gd name="T63" fmla="*/ 355 h 456"/>
                <a:gd name="T64" fmla="*/ 106 w 167"/>
                <a:gd name="T65" fmla="*/ 320 h 456"/>
                <a:gd name="T66" fmla="*/ 116 w 167"/>
                <a:gd name="T67" fmla="*/ 282 h 456"/>
                <a:gd name="T68" fmla="*/ 116 w 167"/>
                <a:gd name="T69" fmla="*/ 238 h 456"/>
                <a:gd name="T70" fmla="*/ 114 w 167"/>
                <a:gd name="T71" fmla="*/ 195 h 456"/>
                <a:gd name="T72" fmla="*/ 103 w 167"/>
                <a:gd name="T73" fmla="*/ 157 h 456"/>
                <a:gd name="T74" fmla="*/ 83 w 167"/>
                <a:gd name="T75" fmla="*/ 106 h 456"/>
                <a:gd name="T76" fmla="*/ 69 w 167"/>
                <a:gd name="T77" fmla="*/ 79 h 4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7"/>
                <a:gd name="T118" fmla="*/ 0 h 456"/>
                <a:gd name="T119" fmla="*/ 167 w 167"/>
                <a:gd name="T120" fmla="*/ 456 h 4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7" h="456">
                  <a:moveTo>
                    <a:pt x="69" y="79"/>
                  </a:moveTo>
                  <a:lnTo>
                    <a:pt x="44" y="36"/>
                  </a:lnTo>
                  <a:lnTo>
                    <a:pt x="22" y="0"/>
                  </a:lnTo>
                  <a:lnTo>
                    <a:pt x="7" y="3"/>
                  </a:lnTo>
                  <a:lnTo>
                    <a:pt x="0" y="19"/>
                  </a:lnTo>
                  <a:lnTo>
                    <a:pt x="0" y="45"/>
                  </a:lnTo>
                  <a:lnTo>
                    <a:pt x="13" y="61"/>
                  </a:lnTo>
                  <a:lnTo>
                    <a:pt x="36" y="81"/>
                  </a:lnTo>
                  <a:lnTo>
                    <a:pt x="55" y="106"/>
                  </a:lnTo>
                  <a:lnTo>
                    <a:pt x="76" y="140"/>
                  </a:lnTo>
                  <a:lnTo>
                    <a:pt x="84" y="165"/>
                  </a:lnTo>
                  <a:lnTo>
                    <a:pt x="94" y="195"/>
                  </a:lnTo>
                  <a:lnTo>
                    <a:pt x="100" y="236"/>
                  </a:lnTo>
                  <a:lnTo>
                    <a:pt x="100" y="273"/>
                  </a:lnTo>
                  <a:lnTo>
                    <a:pt x="94" y="320"/>
                  </a:lnTo>
                  <a:lnTo>
                    <a:pt x="81" y="364"/>
                  </a:lnTo>
                  <a:lnTo>
                    <a:pt x="69" y="389"/>
                  </a:lnTo>
                  <a:lnTo>
                    <a:pt x="62" y="406"/>
                  </a:lnTo>
                  <a:lnTo>
                    <a:pt x="62" y="419"/>
                  </a:lnTo>
                  <a:lnTo>
                    <a:pt x="69" y="424"/>
                  </a:lnTo>
                  <a:lnTo>
                    <a:pt x="87" y="424"/>
                  </a:lnTo>
                  <a:lnTo>
                    <a:pt x="114" y="431"/>
                  </a:lnTo>
                  <a:lnTo>
                    <a:pt x="135" y="441"/>
                  </a:lnTo>
                  <a:lnTo>
                    <a:pt x="147" y="455"/>
                  </a:lnTo>
                  <a:lnTo>
                    <a:pt x="158" y="449"/>
                  </a:lnTo>
                  <a:lnTo>
                    <a:pt x="166" y="431"/>
                  </a:lnTo>
                  <a:lnTo>
                    <a:pt x="165" y="416"/>
                  </a:lnTo>
                  <a:lnTo>
                    <a:pt x="143" y="404"/>
                  </a:lnTo>
                  <a:lnTo>
                    <a:pt x="110" y="400"/>
                  </a:lnTo>
                  <a:lnTo>
                    <a:pt x="79" y="400"/>
                  </a:lnTo>
                  <a:lnTo>
                    <a:pt x="92" y="380"/>
                  </a:lnTo>
                  <a:lnTo>
                    <a:pt x="98" y="355"/>
                  </a:lnTo>
                  <a:lnTo>
                    <a:pt x="106" y="320"/>
                  </a:lnTo>
                  <a:lnTo>
                    <a:pt x="116" y="282"/>
                  </a:lnTo>
                  <a:lnTo>
                    <a:pt x="116" y="238"/>
                  </a:lnTo>
                  <a:lnTo>
                    <a:pt x="114" y="195"/>
                  </a:lnTo>
                  <a:lnTo>
                    <a:pt x="103" y="157"/>
                  </a:lnTo>
                  <a:lnTo>
                    <a:pt x="83" y="106"/>
                  </a:lnTo>
                  <a:lnTo>
                    <a:pt x="69" y="79"/>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aphicFrame>
        <p:nvGraphicFramePr>
          <p:cNvPr id="1026" name="Object 67">
            <a:hlinkClick r:id="" action="ppaction://ole?verb=0"/>
          </p:cNvPr>
          <p:cNvGraphicFramePr>
            <a:graphicFrameLocks/>
          </p:cNvGraphicFramePr>
          <p:nvPr/>
        </p:nvGraphicFramePr>
        <p:xfrm>
          <a:off x="2157413" y="2970213"/>
          <a:ext cx="1103312" cy="1492250"/>
        </p:xfrm>
        <a:graphic>
          <a:graphicData uri="http://schemas.openxmlformats.org/presentationml/2006/ole">
            <mc:AlternateContent xmlns:mc="http://schemas.openxmlformats.org/markup-compatibility/2006">
              <mc:Choice xmlns:v="urn:schemas-microsoft-com:vml" Requires="v">
                <p:oleObj name="ClipArt" r:id="rId3" imgW="2998440" imgH="3659040" progId="MS_ClipArt_Gallery.2">
                  <p:embed/>
                </p:oleObj>
              </mc:Choice>
              <mc:Fallback>
                <p:oleObj name="ClipArt" r:id="rId3" imgW="2998440" imgH="3659040" progId="MS_ClipArt_Gallery.2">
                  <p:embed/>
                  <p:pic>
                    <p:nvPicPr>
                      <p:cNvPr id="1026" name="Object 67">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7413" y="2970213"/>
                        <a:ext cx="1103312"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4" name="Group 68"/>
          <p:cNvGrpSpPr>
            <a:grpSpLocks/>
          </p:cNvGrpSpPr>
          <p:nvPr/>
        </p:nvGrpSpPr>
        <p:grpSpPr bwMode="auto">
          <a:xfrm>
            <a:off x="3789363" y="2543175"/>
            <a:ext cx="530225" cy="1066800"/>
            <a:chOff x="2387" y="1766"/>
            <a:chExt cx="334" cy="672"/>
          </a:xfrm>
        </p:grpSpPr>
        <p:sp>
          <p:nvSpPr>
            <p:cNvPr id="1071" name="Freeform 69"/>
            <p:cNvSpPr>
              <a:spLocks/>
            </p:cNvSpPr>
            <p:nvPr/>
          </p:nvSpPr>
          <p:spPr bwMode="auto">
            <a:xfrm>
              <a:off x="2530" y="1766"/>
              <a:ext cx="98" cy="155"/>
            </a:xfrm>
            <a:custGeom>
              <a:avLst/>
              <a:gdLst>
                <a:gd name="T0" fmla="*/ 77 w 98"/>
                <a:gd name="T1" fmla="*/ 7 h 155"/>
                <a:gd name="T2" fmla="*/ 66 w 98"/>
                <a:gd name="T3" fmla="*/ 0 h 155"/>
                <a:gd name="T4" fmla="*/ 58 w 98"/>
                <a:gd name="T5" fmla="*/ 4 h 155"/>
                <a:gd name="T6" fmla="*/ 50 w 98"/>
                <a:gd name="T7" fmla="*/ 21 h 155"/>
                <a:gd name="T8" fmla="*/ 45 w 98"/>
                <a:gd name="T9" fmla="*/ 45 h 155"/>
                <a:gd name="T10" fmla="*/ 44 w 98"/>
                <a:gd name="T11" fmla="*/ 63 h 155"/>
                <a:gd name="T12" fmla="*/ 43 w 98"/>
                <a:gd name="T13" fmla="*/ 85 h 155"/>
                <a:gd name="T14" fmla="*/ 9 w 98"/>
                <a:gd name="T15" fmla="*/ 83 h 155"/>
                <a:gd name="T16" fmla="*/ 0 w 98"/>
                <a:gd name="T17" fmla="*/ 87 h 155"/>
                <a:gd name="T18" fmla="*/ 1 w 98"/>
                <a:gd name="T19" fmla="*/ 97 h 155"/>
                <a:gd name="T20" fmla="*/ 19 w 98"/>
                <a:gd name="T21" fmla="*/ 93 h 155"/>
                <a:gd name="T22" fmla="*/ 44 w 98"/>
                <a:gd name="T23" fmla="*/ 99 h 155"/>
                <a:gd name="T24" fmla="*/ 49 w 98"/>
                <a:gd name="T25" fmla="*/ 121 h 155"/>
                <a:gd name="T26" fmla="*/ 56 w 98"/>
                <a:gd name="T27" fmla="*/ 140 h 155"/>
                <a:gd name="T28" fmla="*/ 64 w 98"/>
                <a:gd name="T29" fmla="*/ 147 h 155"/>
                <a:gd name="T30" fmla="*/ 73 w 98"/>
                <a:gd name="T31" fmla="*/ 154 h 155"/>
                <a:gd name="T32" fmla="*/ 80 w 98"/>
                <a:gd name="T33" fmla="*/ 149 h 155"/>
                <a:gd name="T34" fmla="*/ 89 w 98"/>
                <a:gd name="T35" fmla="*/ 132 h 155"/>
                <a:gd name="T36" fmla="*/ 95 w 98"/>
                <a:gd name="T37" fmla="*/ 111 h 155"/>
                <a:gd name="T38" fmla="*/ 97 w 98"/>
                <a:gd name="T39" fmla="*/ 94 h 155"/>
                <a:gd name="T40" fmla="*/ 93 w 98"/>
                <a:gd name="T41" fmla="*/ 58 h 155"/>
                <a:gd name="T42" fmla="*/ 86 w 98"/>
                <a:gd name="T43" fmla="*/ 31 h 155"/>
                <a:gd name="T44" fmla="*/ 80 w 98"/>
                <a:gd name="T45" fmla="*/ 15 h 155"/>
                <a:gd name="T46" fmla="*/ 73 w 98"/>
                <a:gd name="T47" fmla="*/ 6 h 155"/>
                <a:gd name="T48" fmla="*/ 77 w 98"/>
                <a:gd name="T49" fmla="*/ 7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8"/>
                <a:gd name="T76" fmla="*/ 0 h 155"/>
                <a:gd name="T77" fmla="*/ 98 w 98"/>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8" h="155">
                  <a:moveTo>
                    <a:pt x="77" y="7"/>
                  </a:moveTo>
                  <a:lnTo>
                    <a:pt x="66" y="0"/>
                  </a:lnTo>
                  <a:lnTo>
                    <a:pt x="58" y="4"/>
                  </a:lnTo>
                  <a:lnTo>
                    <a:pt x="50" y="21"/>
                  </a:lnTo>
                  <a:lnTo>
                    <a:pt x="45" y="45"/>
                  </a:lnTo>
                  <a:lnTo>
                    <a:pt x="44" y="63"/>
                  </a:lnTo>
                  <a:lnTo>
                    <a:pt x="43" y="85"/>
                  </a:lnTo>
                  <a:lnTo>
                    <a:pt x="9" y="83"/>
                  </a:lnTo>
                  <a:lnTo>
                    <a:pt x="0" y="87"/>
                  </a:lnTo>
                  <a:lnTo>
                    <a:pt x="1" y="97"/>
                  </a:lnTo>
                  <a:lnTo>
                    <a:pt x="19" y="93"/>
                  </a:lnTo>
                  <a:lnTo>
                    <a:pt x="44" y="99"/>
                  </a:lnTo>
                  <a:lnTo>
                    <a:pt x="49" y="121"/>
                  </a:lnTo>
                  <a:lnTo>
                    <a:pt x="56" y="140"/>
                  </a:lnTo>
                  <a:lnTo>
                    <a:pt x="64" y="147"/>
                  </a:lnTo>
                  <a:lnTo>
                    <a:pt x="73" y="154"/>
                  </a:lnTo>
                  <a:lnTo>
                    <a:pt x="80" y="149"/>
                  </a:lnTo>
                  <a:lnTo>
                    <a:pt x="89" y="132"/>
                  </a:lnTo>
                  <a:lnTo>
                    <a:pt x="95" y="111"/>
                  </a:lnTo>
                  <a:lnTo>
                    <a:pt x="97" y="94"/>
                  </a:lnTo>
                  <a:lnTo>
                    <a:pt x="93" y="58"/>
                  </a:lnTo>
                  <a:lnTo>
                    <a:pt x="86" y="31"/>
                  </a:lnTo>
                  <a:lnTo>
                    <a:pt x="80" y="15"/>
                  </a:lnTo>
                  <a:lnTo>
                    <a:pt x="73" y="6"/>
                  </a:lnTo>
                  <a:lnTo>
                    <a:pt x="77" y="7"/>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72" name="Freeform 70"/>
            <p:cNvSpPr>
              <a:spLocks/>
            </p:cNvSpPr>
            <p:nvPr/>
          </p:nvSpPr>
          <p:spPr bwMode="auto">
            <a:xfrm>
              <a:off x="2387" y="1915"/>
              <a:ext cx="198" cy="58"/>
            </a:xfrm>
            <a:custGeom>
              <a:avLst/>
              <a:gdLst>
                <a:gd name="T0" fmla="*/ 197 w 198"/>
                <a:gd name="T1" fmla="*/ 36 h 58"/>
                <a:gd name="T2" fmla="*/ 180 w 198"/>
                <a:gd name="T3" fmla="*/ 27 h 58"/>
                <a:gd name="T4" fmla="*/ 145 w 198"/>
                <a:gd name="T5" fmla="*/ 22 h 58"/>
                <a:gd name="T6" fmla="*/ 116 w 198"/>
                <a:gd name="T7" fmla="*/ 18 h 58"/>
                <a:gd name="T8" fmla="*/ 83 w 198"/>
                <a:gd name="T9" fmla="*/ 10 h 58"/>
                <a:gd name="T10" fmla="*/ 59 w 198"/>
                <a:gd name="T11" fmla="*/ 9 h 58"/>
                <a:gd name="T12" fmla="*/ 27 w 198"/>
                <a:gd name="T13" fmla="*/ 3 h 58"/>
                <a:gd name="T14" fmla="*/ 0 w 198"/>
                <a:gd name="T15" fmla="*/ 0 h 58"/>
                <a:gd name="T16" fmla="*/ 0 w 198"/>
                <a:gd name="T17" fmla="*/ 6 h 58"/>
                <a:gd name="T18" fmla="*/ 6 w 198"/>
                <a:gd name="T19" fmla="*/ 14 h 58"/>
                <a:gd name="T20" fmla="*/ 30 w 198"/>
                <a:gd name="T21" fmla="*/ 14 h 58"/>
                <a:gd name="T22" fmla="*/ 28 w 198"/>
                <a:gd name="T23" fmla="*/ 25 h 58"/>
                <a:gd name="T24" fmla="*/ 31 w 198"/>
                <a:gd name="T25" fmla="*/ 37 h 58"/>
                <a:gd name="T26" fmla="*/ 38 w 198"/>
                <a:gd name="T27" fmla="*/ 45 h 58"/>
                <a:gd name="T28" fmla="*/ 48 w 198"/>
                <a:gd name="T29" fmla="*/ 45 h 58"/>
                <a:gd name="T30" fmla="*/ 57 w 198"/>
                <a:gd name="T31" fmla="*/ 41 h 58"/>
                <a:gd name="T32" fmla="*/ 59 w 198"/>
                <a:gd name="T33" fmla="*/ 27 h 58"/>
                <a:gd name="T34" fmla="*/ 59 w 198"/>
                <a:gd name="T35" fmla="*/ 20 h 58"/>
                <a:gd name="T36" fmla="*/ 82 w 198"/>
                <a:gd name="T37" fmla="*/ 20 h 58"/>
                <a:gd name="T38" fmla="*/ 92 w 198"/>
                <a:gd name="T39" fmla="*/ 25 h 58"/>
                <a:gd name="T40" fmla="*/ 111 w 198"/>
                <a:gd name="T41" fmla="*/ 33 h 58"/>
                <a:gd name="T42" fmla="*/ 139 w 198"/>
                <a:gd name="T43" fmla="*/ 38 h 58"/>
                <a:gd name="T44" fmla="*/ 162 w 198"/>
                <a:gd name="T45" fmla="*/ 39 h 58"/>
                <a:gd name="T46" fmla="*/ 177 w 198"/>
                <a:gd name="T47" fmla="*/ 44 h 58"/>
                <a:gd name="T48" fmla="*/ 191 w 198"/>
                <a:gd name="T49" fmla="*/ 57 h 58"/>
                <a:gd name="T50" fmla="*/ 197 w 198"/>
                <a:gd name="T51" fmla="*/ 44 h 58"/>
                <a:gd name="T52" fmla="*/ 193 w 198"/>
                <a:gd name="T53" fmla="*/ 33 h 58"/>
                <a:gd name="T54" fmla="*/ 190 w 198"/>
                <a:gd name="T55" fmla="*/ 30 h 58"/>
                <a:gd name="T56" fmla="*/ 197 w 198"/>
                <a:gd name="T57" fmla="*/ 36 h 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8"/>
                <a:gd name="T88" fmla="*/ 0 h 58"/>
                <a:gd name="T89" fmla="*/ 198 w 198"/>
                <a:gd name="T90" fmla="*/ 58 h 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8" h="58">
                  <a:moveTo>
                    <a:pt x="197" y="36"/>
                  </a:moveTo>
                  <a:lnTo>
                    <a:pt x="180" y="27"/>
                  </a:lnTo>
                  <a:lnTo>
                    <a:pt x="145" y="22"/>
                  </a:lnTo>
                  <a:lnTo>
                    <a:pt x="116" y="18"/>
                  </a:lnTo>
                  <a:lnTo>
                    <a:pt x="83" y="10"/>
                  </a:lnTo>
                  <a:lnTo>
                    <a:pt x="59" y="9"/>
                  </a:lnTo>
                  <a:lnTo>
                    <a:pt x="27" y="3"/>
                  </a:lnTo>
                  <a:lnTo>
                    <a:pt x="0" y="0"/>
                  </a:lnTo>
                  <a:lnTo>
                    <a:pt x="0" y="6"/>
                  </a:lnTo>
                  <a:lnTo>
                    <a:pt x="6" y="14"/>
                  </a:lnTo>
                  <a:lnTo>
                    <a:pt x="30" y="14"/>
                  </a:lnTo>
                  <a:lnTo>
                    <a:pt x="28" y="25"/>
                  </a:lnTo>
                  <a:lnTo>
                    <a:pt x="31" y="37"/>
                  </a:lnTo>
                  <a:lnTo>
                    <a:pt x="38" y="45"/>
                  </a:lnTo>
                  <a:lnTo>
                    <a:pt x="48" y="45"/>
                  </a:lnTo>
                  <a:lnTo>
                    <a:pt x="57" y="41"/>
                  </a:lnTo>
                  <a:lnTo>
                    <a:pt x="59" y="27"/>
                  </a:lnTo>
                  <a:lnTo>
                    <a:pt x="59" y="20"/>
                  </a:lnTo>
                  <a:lnTo>
                    <a:pt x="82" y="20"/>
                  </a:lnTo>
                  <a:lnTo>
                    <a:pt x="92" y="25"/>
                  </a:lnTo>
                  <a:lnTo>
                    <a:pt x="111" y="33"/>
                  </a:lnTo>
                  <a:lnTo>
                    <a:pt x="139" y="38"/>
                  </a:lnTo>
                  <a:lnTo>
                    <a:pt x="162" y="39"/>
                  </a:lnTo>
                  <a:lnTo>
                    <a:pt x="177" y="44"/>
                  </a:lnTo>
                  <a:lnTo>
                    <a:pt x="191" y="57"/>
                  </a:lnTo>
                  <a:lnTo>
                    <a:pt x="197" y="44"/>
                  </a:lnTo>
                  <a:lnTo>
                    <a:pt x="193" y="33"/>
                  </a:lnTo>
                  <a:lnTo>
                    <a:pt x="190" y="30"/>
                  </a:lnTo>
                  <a:lnTo>
                    <a:pt x="197" y="36"/>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73" name="Freeform 71"/>
            <p:cNvSpPr>
              <a:spLocks/>
            </p:cNvSpPr>
            <p:nvPr/>
          </p:nvSpPr>
          <p:spPr bwMode="auto">
            <a:xfrm>
              <a:off x="2569" y="1927"/>
              <a:ext cx="79" cy="267"/>
            </a:xfrm>
            <a:custGeom>
              <a:avLst/>
              <a:gdLst>
                <a:gd name="T0" fmla="*/ 43 w 79"/>
                <a:gd name="T1" fmla="*/ 0 h 267"/>
                <a:gd name="T2" fmla="*/ 33 w 79"/>
                <a:gd name="T3" fmla="*/ 2 h 267"/>
                <a:gd name="T4" fmla="*/ 21 w 79"/>
                <a:gd name="T5" fmla="*/ 2 h 267"/>
                <a:gd name="T6" fmla="*/ 6 w 79"/>
                <a:gd name="T7" fmla="*/ 15 h 267"/>
                <a:gd name="T8" fmla="*/ 0 w 79"/>
                <a:gd name="T9" fmla="*/ 41 h 267"/>
                <a:gd name="T10" fmla="*/ 0 w 79"/>
                <a:gd name="T11" fmla="*/ 75 h 267"/>
                <a:gd name="T12" fmla="*/ 6 w 79"/>
                <a:gd name="T13" fmla="*/ 114 h 267"/>
                <a:gd name="T14" fmla="*/ 16 w 79"/>
                <a:gd name="T15" fmla="*/ 152 h 267"/>
                <a:gd name="T16" fmla="*/ 23 w 79"/>
                <a:gd name="T17" fmla="*/ 183 h 267"/>
                <a:gd name="T18" fmla="*/ 31 w 79"/>
                <a:gd name="T19" fmla="*/ 227 h 267"/>
                <a:gd name="T20" fmla="*/ 40 w 79"/>
                <a:gd name="T21" fmla="*/ 254 h 267"/>
                <a:gd name="T22" fmla="*/ 52 w 79"/>
                <a:gd name="T23" fmla="*/ 266 h 267"/>
                <a:gd name="T24" fmla="*/ 62 w 79"/>
                <a:gd name="T25" fmla="*/ 266 h 267"/>
                <a:gd name="T26" fmla="*/ 73 w 79"/>
                <a:gd name="T27" fmla="*/ 254 h 267"/>
                <a:gd name="T28" fmla="*/ 78 w 79"/>
                <a:gd name="T29" fmla="*/ 237 h 267"/>
                <a:gd name="T30" fmla="*/ 78 w 79"/>
                <a:gd name="T31" fmla="*/ 210 h 267"/>
                <a:gd name="T32" fmla="*/ 71 w 79"/>
                <a:gd name="T33" fmla="*/ 174 h 267"/>
                <a:gd name="T34" fmla="*/ 66 w 79"/>
                <a:gd name="T35" fmla="*/ 124 h 267"/>
                <a:gd name="T36" fmla="*/ 64 w 79"/>
                <a:gd name="T37" fmla="*/ 62 h 267"/>
                <a:gd name="T38" fmla="*/ 67 w 79"/>
                <a:gd name="T39" fmla="*/ 16 h 267"/>
                <a:gd name="T40" fmla="*/ 58 w 79"/>
                <a:gd name="T41" fmla="*/ 0 h 267"/>
                <a:gd name="T42" fmla="*/ 43 w 79"/>
                <a:gd name="T43" fmla="*/ 0 h 2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9"/>
                <a:gd name="T67" fmla="*/ 0 h 267"/>
                <a:gd name="T68" fmla="*/ 79 w 79"/>
                <a:gd name="T69" fmla="*/ 267 h 2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9" h="267">
                  <a:moveTo>
                    <a:pt x="43" y="0"/>
                  </a:moveTo>
                  <a:lnTo>
                    <a:pt x="33" y="2"/>
                  </a:lnTo>
                  <a:lnTo>
                    <a:pt x="21" y="2"/>
                  </a:lnTo>
                  <a:lnTo>
                    <a:pt x="6" y="15"/>
                  </a:lnTo>
                  <a:lnTo>
                    <a:pt x="0" y="41"/>
                  </a:lnTo>
                  <a:lnTo>
                    <a:pt x="0" y="75"/>
                  </a:lnTo>
                  <a:lnTo>
                    <a:pt x="6" y="114"/>
                  </a:lnTo>
                  <a:lnTo>
                    <a:pt x="16" y="152"/>
                  </a:lnTo>
                  <a:lnTo>
                    <a:pt x="23" y="183"/>
                  </a:lnTo>
                  <a:lnTo>
                    <a:pt x="31" y="227"/>
                  </a:lnTo>
                  <a:lnTo>
                    <a:pt x="40" y="254"/>
                  </a:lnTo>
                  <a:lnTo>
                    <a:pt x="52" y="266"/>
                  </a:lnTo>
                  <a:lnTo>
                    <a:pt x="62" y="266"/>
                  </a:lnTo>
                  <a:lnTo>
                    <a:pt x="73" y="254"/>
                  </a:lnTo>
                  <a:lnTo>
                    <a:pt x="78" y="237"/>
                  </a:lnTo>
                  <a:lnTo>
                    <a:pt x="78" y="210"/>
                  </a:lnTo>
                  <a:lnTo>
                    <a:pt x="71" y="174"/>
                  </a:lnTo>
                  <a:lnTo>
                    <a:pt x="66" y="124"/>
                  </a:lnTo>
                  <a:lnTo>
                    <a:pt x="64" y="62"/>
                  </a:lnTo>
                  <a:lnTo>
                    <a:pt x="67" y="16"/>
                  </a:lnTo>
                  <a:lnTo>
                    <a:pt x="58" y="0"/>
                  </a:lnTo>
                  <a:lnTo>
                    <a:pt x="43"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74" name="Freeform 72"/>
            <p:cNvSpPr>
              <a:spLocks/>
            </p:cNvSpPr>
            <p:nvPr/>
          </p:nvSpPr>
          <p:spPr bwMode="auto">
            <a:xfrm>
              <a:off x="2629" y="1939"/>
              <a:ext cx="86" cy="239"/>
            </a:xfrm>
            <a:custGeom>
              <a:avLst/>
              <a:gdLst>
                <a:gd name="T0" fmla="*/ 20 w 86"/>
                <a:gd name="T1" fmla="*/ 9 h 239"/>
                <a:gd name="T2" fmla="*/ 11 w 86"/>
                <a:gd name="T3" fmla="*/ 0 h 239"/>
                <a:gd name="T4" fmla="*/ 4 w 86"/>
                <a:gd name="T5" fmla="*/ 0 h 239"/>
                <a:gd name="T6" fmla="*/ 0 w 86"/>
                <a:gd name="T7" fmla="*/ 7 h 239"/>
                <a:gd name="T8" fmla="*/ 2 w 86"/>
                <a:gd name="T9" fmla="*/ 21 h 239"/>
                <a:gd name="T10" fmla="*/ 7 w 86"/>
                <a:gd name="T11" fmla="*/ 31 h 239"/>
                <a:gd name="T12" fmla="*/ 18 w 86"/>
                <a:gd name="T13" fmla="*/ 41 h 239"/>
                <a:gd name="T14" fmla="*/ 38 w 86"/>
                <a:gd name="T15" fmla="*/ 54 h 239"/>
                <a:gd name="T16" fmla="*/ 64 w 86"/>
                <a:gd name="T17" fmla="*/ 79 h 239"/>
                <a:gd name="T18" fmla="*/ 74 w 86"/>
                <a:gd name="T19" fmla="*/ 80 h 239"/>
                <a:gd name="T20" fmla="*/ 69 w 86"/>
                <a:gd name="T21" fmla="*/ 102 h 239"/>
                <a:gd name="T22" fmla="*/ 58 w 86"/>
                <a:gd name="T23" fmla="*/ 126 h 239"/>
                <a:gd name="T24" fmla="*/ 48 w 86"/>
                <a:gd name="T25" fmla="*/ 156 h 239"/>
                <a:gd name="T26" fmla="*/ 44 w 86"/>
                <a:gd name="T27" fmla="*/ 187 h 239"/>
                <a:gd name="T28" fmla="*/ 47 w 86"/>
                <a:gd name="T29" fmla="*/ 196 h 239"/>
                <a:gd name="T30" fmla="*/ 52 w 86"/>
                <a:gd name="T31" fmla="*/ 203 h 239"/>
                <a:gd name="T32" fmla="*/ 59 w 86"/>
                <a:gd name="T33" fmla="*/ 207 h 239"/>
                <a:gd name="T34" fmla="*/ 67 w 86"/>
                <a:gd name="T35" fmla="*/ 216 h 239"/>
                <a:gd name="T36" fmla="*/ 70 w 86"/>
                <a:gd name="T37" fmla="*/ 226 h 239"/>
                <a:gd name="T38" fmla="*/ 72 w 86"/>
                <a:gd name="T39" fmla="*/ 238 h 239"/>
                <a:gd name="T40" fmla="*/ 77 w 86"/>
                <a:gd name="T41" fmla="*/ 238 h 239"/>
                <a:gd name="T42" fmla="*/ 79 w 86"/>
                <a:gd name="T43" fmla="*/ 229 h 239"/>
                <a:gd name="T44" fmla="*/ 75 w 86"/>
                <a:gd name="T45" fmla="*/ 216 h 239"/>
                <a:gd name="T46" fmla="*/ 65 w 86"/>
                <a:gd name="T47" fmla="*/ 206 h 239"/>
                <a:gd name="T48" fmla="*/ 59 w 86"/>
                <a:gd name="T49" fmla="*/ 196 h 239"/>
                <a:gd name="T50" fmla="*/ 53 w 86"/>
                <a:gd name="T51" fmla="*/ 191 h 239"/>
                <a:gd name="T52" fmla="*/ 51 w 86"/>
                <a:gd name="T53" fmla="*/ 182 h 239"/>
                <a:gd name="T54" fmla="*/ 54 w 86"/>
                <a:gd name="T55" fmla="*/ 156 h 239"/>
                <a:gd name="T56" fmla="*/ 63 w 86"/>
                <a:gd name="T57" fmla="*/ 137 h 239"/>
                <a:gd name="T58" fmla="*/ 70 w 86"/>
                <a:gd name="T59" fmla="*/ 120 h 239"/>
                <a:gd name="T60" fmla="*/ 79 w 86"/>
                <a:gd name="T61" fmla="*/ 101 h 239"/>
                <a:gd name="T62" fmla="*/ 85 w 86"/>
                <a:gd name="T63" fmla="*/ 83 h 239"/>
                <a:gd name="T64" fmla="*/ 85 w 86"/>
                <a:gd name="T65" fmla="*/ 72 h 239"/>
                <a:gd name="T66" fmla="*/ 80 w 86"/>
                <a:gd name="T67" fmla="*/ 67 h 239"/>
                <a:gd name="T68" fmla="*/ 61 w 86"/>
                <a:gd name="T69" fmla="*/ 48 h 239"/>
                <a:gd name="T70" fmla="*/ 42 w 86"/>
                <a:gd name="T71" fmla="*/ 31 h 239"/>
                <a:gd name="T72" fmla="*/ 23 w 86"/>
                <a:gd name="T73" fmla="*/ 15 h 239"/>
                <a:gd name="T74" fmla="*/ 20 w 86"/>
                <a:gd name="T75" fmla="*/ 9 h 2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6"/>
                <a:gd name="T115" fmla="*/ 0 h 239"/>
                <a:gd name="T116" fmla="*/ 86 w 86"/>
                <a:gd name="T117" fmla="*/ 239 h 2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6" h="239">
                  <a:moveTo>
                    <a:pt x="20" y="9"/>
                  </a:moveTo>
                  <a:lnTo>
                    <a:pt x="11" y="0"/>
                  </a:lnTo>
                  <a:lnTo>
                    <a:pt x="4" y="0"/>
                  </a:lnTo>
                  <a:lnTo>
                    <a:pt x="0" y="7"/>
                  </a:lnTo>
                  <a:lnTo>
                    <a:pt x="2" y="21"/>
                  </a:lnTo>
                  <a:lnTo>
                    <a:pt x="7" y="31"/>
                  </a:lnTo>
                  <a:lnTo>
                    <a:pt x="18" y="41"/>
                  </a:lnTo>
                  <a:lnTo>
                    <a:pt x="38" y="54"/>
                  </a:lnTo>
                  <a:lnTo>
                    <a:pt x="64" y="79"/>
                  </a:lnTo>
                  <a:lnTo>
                    <a:pt x="74" y="80"/>
                  </a:lnTo>
                  <a:lnTo>
                    <a:pt x="69" y="102"/>
                  </a:lnTo>
                  <a:lnTo>
                    <a:pt x="58" y="126"/>
                  </a:lnTo>
                  <a:lnTo>
                    <a:pt x="48" y="156"/>
                  </a:lnTo>
                  <a:lnTo>
                    <a:pt x="44" y="187"/>
                  </a:lnTo>
                  <a:lnTo>
                    <a:pt x="47" y="196"/>
                  </a:lnTo>
                  <a:lnTo>
                    <a:pt x="52" y="203"/>
                  </a:lnTo>
                  <a:lnTo>
                    <a:pt x="59" y="207"/>
                  </a:lnTo>
                  <a:lnTo>
                    <a:pt x="67" y="216"/>
                  </a:lnTo>
                  <a:lnTo>
                    <a:pt x="70" y="226"/>
                  </a:lnTo>
                  <a:lnTo>
                    <a:pt x="72" y="238"/>
                  </a:lnTo>
                  <a:lnTo>
                    <a:pt x="77" y="238"/>
                  </a:lnTo>
                  <a:lnTo>
                    <a:pt x="79" y="229"/>
                  </a:lnTo>
                  <a:lnTo>
                    <a:pt x="75" y="216"/>
                  </a:lnTo>
                  <a:lnTo>
                    <a:pt x="65" y="206"/>
                  </a:lnTo>
                  <a:lnTo>
                    <a:pt x="59" y="196"/>
                  </a:lnTo>
                  <a:lnTo>
                    <a:pt x="53" y="191"/>
                  </a:lnTo>
                  <a:lnTo>
                    <a:pt x="51" y="182"/>
                  </a:lnTo>
                  <a:lnTo>
                    <a:pt x="54" y="156"/>
                  </a:lnTo>
                  <a:lnTo>
                    <a:pt x="63" y="137"/>
                  </a:lnTo>
                  <a:lnTo>
                    <a:pt x="70" y="120"/>
                  </a:lnTo>
                  <a:lnTo>
                    <a:pt x="79" y="101"/>
                  </a:lnTo>
                  <a:lnTo>
                    <a:pt x="85" y="83"/>
                  </a:lnTo>
                  <a:lnTo>
                    <a:pt x="85" y="72"/>
                  </a:lnTo>
                  <a:lnTo>
                    <a:pt x="80" y="67"/>
                  </a:lnTo>
                  <a:lnTo>
                    <a:pt x="61" y="48"/>
                  </a:lnTo>
                  <a:lnTo>
                    <a:pt x="42" y="31"/>
                  </a:lnTo>
                  <a:lnTo>
                    <a:pt x="23" y="15"/>
                  </a:lnTo>
                  <a:lnTo>
                    <a:pt x="20" y="9"/>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75" name="Freeform 73"/>
            <p:cNvSpPr>
              <a:spLocks/>
            </p:cNvSpPr>
            <p:nvPr/>
          </p:nvSpPr>
          <p:spPr bwMode="auto">
            <a:xfrm>
              <a:off x="2570" y="2171"/>
              <a:ext cx="60" cy="259"/>
            </a:xfrm>
            <a:custGeom>
              <a:avLst/>
              <a:gdLst>
                <a:gd name="T0" fmla="*/ 48 w 60"/>
                <a:gd name="T1" fmla="*/ 29 h 259"/>
                <a:gd name="T2" fmla="*/ 55 w 60"/>
                <a:gd name="T3" fmla="*/ 12 h 259"/>
                <a:gd name="T4" fmla="*/ 53 w 60"/>
                <a:gd name="T5" fmla="*/ 0 h 259"/>
                <a:gd name="T6" fmla="*/ 45 w 60"/>
                <a:gd name="T7" fmla="*/ 0 h 259"/>
                <a:gd name="T8" fmla="*/ 36 w 60"/>
                <a:gd name="T9" fmla="*/ 13 h 259"/>
                <a:gd name="T10" fmla="*/ 24 w 60"/>
                <a:gd name="T11" fmla="*/ 42 h 259"/>
                <a:gd name="T12" fmla="*/ 18 w 60"/>
                <a:gd name="T13" fmla="*/ 70 h 259"/>
                <a:gd name="T14" fmla="*/ 12 w 60"/>
                <a:gd name="T15" fmla="*/ 96 h 259"/>
                <a:gd name="T16" fmla="*/ 10 w 60"/>
                <a:gd name="T17" fmla="*/ 120 h 259"/>
                <a:gd name="T18" fmla="*/ 11 w 60"/>
                <a:gd name="T19" fmla="*/ 133 h 259"/>
                <a:gd name="T20" fmla="*/ 17 w 60"/>
                <a:gd name="T21" fmla="*/ 149 h 259"/>
                <a:gd name="T22" fmla="*/ 26 w 60"/>
                <a:gd name="T23" fmla="*/ 191 h 259"/>
                <a:gd name="T24" fmla="*/ 37 w 60"/>
                <a:gd name="T25" fmla="*/ 216 h 259"/>
                <a:gd name="T26" fmla="*/ 40 w 60"/>
                <a:gd name="T27" fmla="*/ 226 h 259"/>
                <a:gd name="T28" fmla="*/ 30 w 60"/>
                <a:gd name="T29" fmla="*/ 228 h 259"/>
                <a:gd name="T30" fmla="*/ 16 w 60"/>
                <a:gd name="T31" fmla="*/ 228 h 259"/>
                <a:gd name="T32" fmla="*/ 0 w 60"/>
                <a:gd name="T33" fmla="*/ 238 h 259"/>
                <a:gd name="T34" fmla="*/ 1 w 60"/>
                <a:gd name="T35" fmla="*/ 245 h 259"/>
                <a:gd name="T36" fmla="*/ 3 w 60"/>
                <a:gd name="T37" fmla="*/ 253 h 259"/>
                <a:gd name="T38" fmla="*/ 8 w 60"/>
                <a:gd name="T39" fmla="*/ 258 h 259"/>
                <a:gd name="T40" fmla="*/ 19 w 60"/>
                <a:gd name="T41" fmla="*/ 252 h 259"/>
                <a:gd name="T42" fmla="*/ 30 w 60"/>
                <a:gd name="T43" fmla="*/ 242 h 259"/>
                <a:gd name="T44" fmla="*/ 45 w 60"/>
                <a:gd name="T45" fmla="*/ 240 h 259"/>
                <a:gd name="T46" fmla="*/ 55 w 60"/>
                <a:gd name="T47" fmla="*/ 244 h 259"/>
                <a:gd name="T48" fmla="*/ 59 w 60"/>
                <a:gd name="T49" fmla="*/ 239 h 259"/>
                <a:gd name="T50" fmla="*/ 59 w 60"/>
                <a:gd name="T51" fmla="*/ 231 h 259"/>
                <a:gd name="T52" fmla="*/ 53 w 60"/>
                <a:gd name="T53" fmla="*/ 223 h 259"/>
                <a:gd name="T54" fmla="*/ 45 w 60"/>
                <a:gd name="T55" fmla="*/ 209 h 259"/>
                <a:gd name="T56" fmla="*/ 31 w 60"/>
                <a:gd name="T57" fmla="*/ 174 h 259"/>
                <a:gd name="T58" fmla="*/ 24 w 60"/>
                <a:gd name="T59" fmla="*/ 143 h 259"/>
                <a:gd name="T60" fmla="*/ 22 w 60"/>
                <a:gd name="T61" fmla="*/ 114 h 259"/>
                <a:gd name="T62" fmla="*/ 22 w 60"/>
                <a:gd name="T63" fmla="*/ 98 h 259"/>
                <a:gd name="T64" fmla="*/ 27 w 60"/>
                <a:gd name="T65" fmla="*/ 70 h 259"/>
                <a:gd name="T66" fmla="*/ 41 w 60"/>
                <a:gd name="T67" fmla="*/ 38 h 259"/>
                <a:gd name="T68" fmla="*/ 51 w 60"/>
                <a:gd name="T69" fmla="*/ 23 h 259"/>
                <a:gd name="T70" fmla="*/ 48 w 60"/>
                <a:gd name="T71" fmla="*/ 29 h 2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259"/>
                <a:gd name="T110" fmla="*/ 60 w 60"/>
                <a:gd name="T111" fmla="*/ 259 h 2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259">
                  <a:moveTo>
                    <a:pt x="48" y="29"/>
                  </a:moveTo>
                  <a:lnTo>
                    <a:pt x="55" y="12"/>
                  </a:lnTo>
                  <a:lnTo>
                    <a:pt x="53" y="0"/>
                  </a:lnTo>
                  <a:lnTo>
                    <a:pt x="45" y="0"/>
                  </a:lnTo>
                  <a:lnTo>
                    <a:pt x="36" y="13"/>
                  </a:lnTo>
                  <a:lnTo>
                    <a:pt x="24" y="42"/>
                  </a:lnTo>
                  <a:lnTo>
                    <a:pt x="18" y="70"/>
                  </a:lnTo>
                  <a:lnTo>
                    <a:pt x="12" y="96"/>
                  </a:lnTo>
                  <a:lnTo>
                    <a:pt x="10" y="120"/>
                  </a:lnTo>
                  <a:lnTo>
                    <a:pt x="11" y="133"/>
                  </a:lnTo>
                  <a:lnTo>
                    <a:pt x="17" y="149"/>
                  </a:lnTo>
                  <a:lnTo>
                    <a:pt x="26" y="191"/>
                  </a:lnTo>
                  <a:lnTo>
                    <a:pt x="37" y="216"/>
                  </a:lnTo>
                  <a:lnTo>
                    <a:pt x="40" y="226"/>
                  </a:lnTo>
                  <a:lnTo>
                    <a:pt x="30" y="228"/>
                  </a:lnTo>
                  <a:lnTo>
                    <a:pt x="16" y="228"/>
                  </a:lnTo>
                  <a:lnTo>
                    <a:pt x="0" y="238"/>
                  </a:lnTo>
                  <a:lnTo>
                    <a:pt x="1" y="245"/>
                  </a:lnTo>
                  <a:lnTo>
                    <a:pt x="3" y="253"/>
                  </a:lnTo>
                  <a:lnTo>
                    <a:pt x="8" y="258"/>
                  </a:lnTo>
                  <a:lnTo>
                    <a:pt x="19" y="252"/>
                  </a:lnTo>
                  <a:lnTo>
                    <a:pt x="30" y="242"/>
                  </a:lnTo>
                  <a:lnTo>
                    <a:pt x="45" y="240"/>
                  </a:lnTo>
                  <a:lnTo>
                    <a:pt x="55" y="244"/>
                  </a:lnTo>
                  <a:lnTo>
                    <a:pt x="59" y="239"/>
                  </a:lnTo>
                  <a:lnTo>
                    <a:pt x="59" y="231"/>
                  </a:lnTo>
                  <a:lnTo>
                    <a:pt x="53" y="223"/>
                  </a:lnTo>
                  <a:lnTo>
                    <a:pt x="45" y="209"/>
                  </a:lnTo>
                  <a:lnTo>
                    <a:pt x="31" y="174"/>
                  </a:lnTo>
                  <a:lnTo>
                    <a:pt x="24" y="143"/>
                  </a:lnTo>
                  <a:lnTo>
                    <a:pt x="22" y="114"/>
                  </a:lnTo>
                  <a:lnTo>
                    <a:pt x="22" y="98"/>
                  </a:lnTo>
                  <a:lnTo>
                    <a:pt x="27" y="70"/>
                  </a:lnTo>
                  <a:lnTo>
                    <a:pt x="41" y="38"/>
                  </a:lnTo>
                  <a:lnTo>
                    <a:pt x="51" y="23"/>
                  </a:lnTo>
                  <a:lnTo>
                    <a:pt x="48" y="29"/>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76" name="Freeform 74"/>
            <p:cNvSpPr>
              <a:spLocks/>
            </p:cNvSpPr>
            <p:nvPr/>
          </p:nvSpPr>
          <p:spPr bwMode="auto">
            <a:xfrm>
              <a:off x="2633" y="2153"/>
              <a:ext cx="88" cy="285"/>
            </a:xfrm>
            <a:custGeom>
              <a:avLst/>
              <a:gdLst>
                <a:gd name="T0" fmla="*/ 36 w 88"/>
                <a:gd name="T1" fmla="*/ 49 h 285"/>
                <a:gd name="T2" fmla="*/ 23 w 88"/>
                <a:gd name="T3" fmla="*/ 22 h 285"/>
                <a:gd name="T4" fmla="*/ 11 w 88"/>
                <a:gd name="T5" fmla="*/ 0 h 285"/>
                <a:gd name="T6" fmla="*/ 3 w 88"/>
                <a:gd name="T7" fmla="*/ 2 h 285"/>
                <a:gd name="T8" fmla="*/ 0 w 88"/>
                <a:gd name="T9" fmla="*/ 12 h 285"/>
                <a:gd name="T10" fmla="*/ 0 w 88"/>
                <a:gd name="T11" fmla="*/ 28 h 285"/>
                <a:gd name="T12" fmla="*/ 6 w 88"/>
                <a:gd name="T13" fmla="*/ 38 h 285"/>
                <a:gd name="T14" fmla="*/ 19 w 88"/>
                <a:gd name="T15" fmla="*/ 50 h 285"/>
                <a:gd name="T16" fmla="*/ 29 w 88"/>
                <a:gd name="T17" fmla="*/ 66 h 285"/>
                <a:gd name="T18" fmla="*/ 40 w 88"/>
                <a:gd name="T19" fmla="*/ 87 h 285"/>
                <a:gd name="T20" fmla="*/ 44 w 88"/>
                <a:gd name="T21" fmla="*/ 103 h 285"/>
                <a:gd name="T22" fmla="*/ 49 w 88"/>
                <a:gd name="T23" fmla="*/ 122 h 285"/>
                <a:gd name="T24" fmla="*/ 52 w 88"/>
                <a:gd name="T25" fmla="*/ 147 h 285"/>
                <a:gd name="T26" fmla="*/ 52 w 88"/>
                <a:gd name="T27" fmla="*/ 170 h 285"/>
                <a:gd name="T28" fmla="*/ 49 w 88"/>
                <a:gd name="T29" fmla="*/ 199 h 285"/>
                <a:gd name="T30" fmla="*/ 42 w 88"/>
                <a:gd name="T31" fmla="*/ 227 h 285"/>
                <a:gd name="T32" fmla="*/ 36 w 88"/>
                <a:gd name="T33" fmla="*/ 243 h 285"/>
                <a:gd name="T34" fmla="*/ 32 w 88"/>
                <a:gd name="T35" fmla="*/ 253 h 285"/>
                <a:gd name="T36" fmla="*/ 32 w 88"/>
                <a:gd name="T37" fmla="*/ 262 h 285"/>
                <a:gd name="T38" fmla="*/ 36 w 88"/>
                <a:gd name="T39" fmla="*/ 264 h 285"/>
                <a:gd name="T40" fmla="*/ 46 w 88"/>
                <a:gd name="T41" fmla="*/ 264 h 285"/>
                <a:gd name="T42" fmla="*/ 59 w 88"/>
                <a:gd name="T43" fmla="*/ 269 h 285"/>
                <a:gd name="T44" fmla="*/ 71 w 88"/>
                <a:gd name="T45" fmla="*/ 275 h 285"/>
                <a:gd name="T46" fmla="*/ 77 w 88"/>
                <a:gd name="T47" fmla="*/ 284 h 285"/>
                <a:gd name="T48" fmla="*/ 83 w 88"/>
                <a:gd name="T49" fmla="*/ 280 h 285"/>
                <a:gd name="T50" fmla="*/ 87 w 88"/>
                <a:gd name="T51" fmla="*/ 269 h 285"/>
                <a:gd name="T52" fmla="*/ 86 w 88"/>
                <a:gd name="T53" fmla="*/ 259 h 285"/>
                <a:gd name="T54" fmla="*/ 75 w 88"/>
                <a:gd name="T55" fmla="*/ 252 h 285"/>
                <a:gd name="T56" fmla="*/ 58 w 88"/>
                <a:gd name="T57" fmla="*/ 250 h 285"/>
                <a:gd name="T58" fmla="*/ 41 w 88"/>
                <a:gd name="T59" fmla="*/ 250 h 285"/>
                <a:gd name="T60" fmla="*/ 48 w 88"/>
                <a:gd name="T61" fmla="*/ 237 h 285"/>
                <a:gd name="T62" fmla="*/ 51 w 88"/>
                <a:gd name="T63" fmla="*/ 221 h 285"/>
                <a:gd name="T64" fmla="*/ 55 w 88"/>
                <a:gd name="T65" fmla="*/ 199 h 285"/>
                <a:gd name="T66" fmla="*/ 61 w 88"/>
                <a:gd name="T67" fmla="*/ 176 h 285"/>
                <a:gd name="T68" fmla="*/ 61 w 88"/>
                <a:gd name="T69" fmla="*/ 149 h 285"/>
                <a:gd name="T70" fmla="*/ 59 w 88"/>
                <a:gd name="T71" fmla="*/ 122 h 285"/>
                <a:gd name="T72" fmla="*/ 54 w 88"/>
                <a:gd name="T73" fmla="*/ 98 h 285"/>
                <a:gd name="T74" fmla="*/ 43 w 88"/>
                <a:gd name="T75" fmla="*/ 66 h 285"/>
                <a:gd name="T76" fmla="*/ 36 w 88"/>
                <a:gd name="T77" fmla="*/ 49 h 2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8"/>
                <a:gd name="T118" fmla="*/ 0 h 285"/>
                <a:gd name="T119" fmla="*/ 88 w 88"/>
                <a:gd name="T120" fmla="*/ 285 h 2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8" h="285">
                  <a:moveTo>
                    <a:pt x="36" y="49"/>
                  </a:moveTo>
                  <a:lnTo>
                    <a:pt x="23" y="22"/>
                  </a:lnTo>
                  <a:lnTo>
                    <a:pt x="11" y="0"/>
                  </a:lnTo>
                  <a:lnTo>
                    <a:pt x="3" y="2"/>
                  </a:lnTo>
                  <a:lnTo>
                    <a:pt x="0" y="12"/>
                  </a:lnTo>
                  <a:lnTo>
                    <a:pt x="0" y="28"/>
                  </a:lnTo>
                  <a:lnTo>
                    <a:pt x="6" y="38"/>
                  </a:lnTo>
                  <a:lnTo>
                    <a:pt x="19" y="50"/>
                  </a:lnTo>
                  <a:lnTo>
                    <a:pt x="29" y="66"/>
                  </a:lnTo>
                  <a:lnTo>
                    <a:pt x="40" y="87"/>
                  </a:lnTo>
                  <a:lnTo>
                    <a:pt x="44" y="103"/>
                  </a:lnTo>
                  <a:lnTo>
                    <a:pt x="49" y="122"/>
                  </a:lnTo>
                  <a:lnTo>
                    <a:pt x="52" y="147"/>
                  </a:lnTo>
                  <a:lnTo>
                    <a:pt x="52" y="170"/>
                  </a:lnTo>
                  <a:lnTo>
                    <a:pt x="49" y="199"/>
                  </a:lnTo>
                  <a:lnTo>
                    <a:pt x="42" y="227"/>
                  </a:lnTo>
                  <a:lnTo>
                    <a:pt x="36" y="243"/>
                  </a:lnTo>
                  <a:lnTo>
                    <a:pt x="32" y="253"/>
                  </a:lnTo>
                  <a:lnTo>
                    <a:pt x="32" y="262"/>
                  </a:lnTo>
                  <a:lnTo>
                    <a:pt x="36" y="264"/>
                  </a:lnTo>
                  <a:lnTo>
                    <a:pt x="46" y="264"/>
                  </a:lnTo>
                  <a:lnTo>
                    <a:pt x="59" y="269"/>
                  </a:lnTo>
                  <a:lnTo>
                    <a:pt x="71" y="275"/>
                  </a:lnTo>
                  <a:lnTo>
                    <a:pt x="77" y="284"/>
                  </a:lnTo>
                  <a:lnTo>
                    <a:pt x="83" y="280"/>
                  </a:lnTo>
                  <a:lnTo>
                    <a:pt x="87" y="269"/>
                  </a:lnTo>
                  <a:lnTo>
                    <a:pt x="86" y="259"/>
                  </a:lnTo>
                  <a:lnTo>
                    <a:pt x="75" y="252"/>
                  </a:lnTo>
                  <a:lnTo>
                    <a:pt x="58" y="250"/>
                  </a:lnTo>
                  <a:lnTo>
                    <a:pt x="41" y="250"/>
                  </a:lnTo>
                  <a:lnTo>
                    <a:pt x="48" y="237"/>
                  </a:lnTo>
                  <a:lnTo>
                    <a:pt x="51" y="221"/>
                  </a:lnTo>
                  <a:lnTo>
                    <a:pt x="55" y="199"/>
                  </a:lnTo>
                  <a:lnTo>
                    <a:pt x="61" y="176"/>
                  </a:lnTo>
                  <a:lnTo>
                    <a:pt x="61" y="149"/>
                  </a:lnTo>
                  <a:lnTo>
                    <a:pt x="59" y="122"/>
                  </a:lnTo>
                  <a:lnTo>
                    <a:pt x="54" y="98"/>
                  </a:lnTo>
                  <a:lnTo>
                    <a:pt x="43" y="66"/>
                  </a:lnTo>
                  <a:lnTo>
                    <a:pt x="36" y="49"/>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035" name="Group 75"/>
          <p:cNvGrpSpPr>
            <a:grpSpLocks/>
          </p:cNvGrpSpPr>
          <p:nvPr/>
        </p:nvGrpSpPr>
        <p:grpSpPr bwMode="auto">
          <a:xfrm>
            <a:off x="6248400" y="3930650"/>
            <a:ext cx="2151063" cy="1884363"/>
            <a:chOff x="3936" y="2832"/>
            <a:chExt cx="1355" cy="1187"/>
          </a:xfrm>
        </p:grpSpPr>
        <p:grpSp>
          <p:nvGrpSpPr>
            <p:cNvPr id="1043" name="Group 76"/>
            <p:cNvGrpSpPr>
              <a:grpSpLocks/>
            </p:cNvGrpSpPr>
            <p:nvPr/>
          </p:nvGrpSpPr>
          <p:grpSpPr bwMode="auto">
            <a:xfrm>
              <a:off x="3936" y="2832"/>
              <a:ext cx="882" cy="1187"/>
              <a:chOff x="3936" y="2832"/>
              <a:chExt cx="882" cy="1187"/>
            </a:xfrm>
          </p:grpSpPr>
          <p:sp>
            <p:nvSpPr>
              <p:cNvPr id="1051" name="Freeform 77"/>
              <p:cNvSpPr>
                <a:spLocks/>
              </p:cNvSpPr>
              <p:nvPr/>
            </p:nvSpPr>
            <p:spPr bwMode="auto">
              <a:xfrm>
                <a:off x="4075" y="3059"/>
                <a:ext cx="743" cy="960"/>
              </a:xfrm>
              <a:custGeom>
                <a:avLst/>
                <a:gdLst>
                  <a:gd name="T0" fmla="*/ 305 w 743"/>
                  <a:gd name="T1" fmla="*/ 34 h 960"/>
                  <a:gd name="T2" fmla="*/ 178 w 743"/>
                  <a:gd name="T3" fmla="*/ 104 h 960"/>
                  <a:gd name="T4" fmla="*/ 145 w 743"/>
                  <a:gd name="T5" fmla="*/ 166 h 960"/>
                  <a:gd name="T6" fmla="*/ 179 w 743"/>
                  <a:gd name="T7" fmla="*/ 196 h 960"/>
                  <a:gd name="T8" fmla="*/ 90 w 743"/>
                  <a:gd name="T9" fmla="*/ 203 h 960"/>
                  <a:gd name="T10" fmla="*/ 51 w 743"/>
                  <a:gd name="T11" fmla="*/ 201 h 960"/>
                  <a:gd name="T12" fmla="*/ 26 w 743"/>
                  <a:gd name="T13" fmla="*/ 215 h 960"/>
                  <a:gd name="T14" fmla="*/ 4 w 743"/>
                  <a:gd name="T15" fmla="*/ 242 h 960"/>
                  <a:gd name="T16" fmla="*/ 0 w 743"/>
                  <a:gd name="T17" fmla="*/ 265 h 960"/>
                  <a:gd name="T18" fmla="*/ 42 w 743"/>
                  <a:gd name="T19" fmla="*/ 272 h 960"/>
                  <a:gd name="T20" fmla="*/ 72 w 743"/>
                  <a:gd name="T21" fmla="*/ 265 h 960"/>
                  <a:gd name="T22" fmla="*/ 108 w 743"/>
                  <a:gd name="T23" fmla="*/ 269 h 960"/>
                  <a:gd name="T24" fmla="*/ 199 w 743"/>
                  <a:gd name="T25" fmla="*/ 307 h 960"/>
                  <a:gd name="T26" fmla="*/ 247 w 743"/>
                  <a:gd name="T27" fmla="*/ 307 h 960"/>
                  <a:gd name="T28" fmla="*/ 263 w 743"/>
                  <a:gd name="T29" fmla="*/ 264 h 960"/>
                  <a:gd name="T30" fmla="*/ 306 w 743"/>
                  <a:gd name="T31" fmla="*/ 298 h 960"/>
                  <a:gd name="T32" fmla="*/ 355 w 743"/>
                  <a:gd name="T33" fmla="*/ 307 h 960"/>
                  <a:gd name="T34" fmla="*/ 366 w 743"/>
                  <a:gd name="T35" fmla="*/ 350 h 960"/>
                  <a:gd name="T36" fmla="*/ 366 w 743"/>
                  <a:gd name="T37" fmla="*/ 390 h 960"/>
                  <a:gd name="T38" fmla="*/ 357 w 743"/>
                  <a:gd name="T39" fmla="*/ 421 h 960"/>
                  <a:gd name="T40" fmla="*/ 353 w 743"/>
                  <a:gd name="T41" fmla="*/ 444 h 960"/>
                  <a:gd name="T42" fmla="*/ 366 w 743"/>
                  <a:gd name="T43" fmla="*/ 473 h 960"/>
                  <a:gd name="T44" fmla="*/ 421 w 743"/>
                  <a:gd name="T45" fmla="*/ 575 h 960"/>
                  <a:gd name="T46" fmla="*/ 441 w 743"/>
                  <a:gd name="T47" fmla="*/ 632 h 960"/>
                  <a:gd name="T48" fmla="*/ 425 w 743"/>
                  <a:gd name="T49" fmla="*/ 674 h 960"/>
                  <a:gd name="T50" fmla="*/ 399 w 743"/>
                  <a:gd name="T51" fmla="*/ 729 h 960"/>
                  <a:gd name="T52" fmla="*/ 384 w 743"/>
                  <a:gd name="T53" fmla="*/ 799 h 960"/>
                  <a:gd name="T54" fmla="*/ 366 w 743"/>
                  <a:gd name="T55" fmla="*/ 846 h 960"/>
                  <a:gd name="T56" fmla="*/ 331 w 743"/>
                  <a:gd name="T57" fmla="*/ 858 h 960"/>
                  <a:gd name="T58" fmla="*/ 317 w 743"/>
                  <a:gd name="T59" fmla="*/ 899 h 960"/>
                  <a:gd name="T60" fmla="*/ 325 w 743"/>
                  <a:gd name="T61" fmla="*/ 942 h 960"/>
                  <a:gd name="T62" fmla="*/ 384 w 743"/>
                  <a:gd name="T63" fmla="*/ 958 h 960"/>
                  <a:gd name="T64" fmla="*/ 438 w 743"/>
                  <a:gd name="T65" fmla="*/ 940 h 960"/>
                  <a:gd name="T66" fmla="*/ 469 w 743"/>
                  <a:gd name="T67" fmla="*/ 911 h 960"/>
                  <a:gd name="T68" fmla="*/ 480 w 743"/>
                  <a:gd name="T69" fmla="*/ 878 h 960"/>
                  <a:gd name="T70" fmla="*/ 482 w 743"/>
                  <a:gd name="T71" fmla="*/ 812 h 960"/>
                  <a:gd name="T72" fmla="*/ 480 w 743"/>
                  <a:gd name="T73" fmla="*/ 729 h 960"/>
                  <a:gd name="T74" fmla="*/ 515 w 743"/>
                  <a:gd name="T75" fmla="*/ 681 h 960"/>
                  <a:gd name="T76" fmla="*/ 493 w 743"/>
                  <a:gd name="T77" fmla="*/ 640 h 960"/>
                  <a:gd name="T78" fmla="*/ 493 w 743"/>
                  <a:gd name="T79" fmla="*/ 583 h 960"/>
                  <a:gd name="T80" fmla="*/ 483 w 743"/>
                  <a:gd name="T81" fmla="*/ 513 h 960"/>
                  <a:gd name="T82" fmla="*/ 496 w 743"/>
                  <a:gd name="T83" fmla="*/ 491 h 960"/>
                  <a:gd name="T84" fmla="*/ 515 w 743"/>
                  <a:gd name="T85" fmla="*/ 477 h 960"/>
                  <a:gd name="T86" fmla="*/ 597 w 743"/>
                  <a:gd name="T87" fmla="*/ 443 h 960"/>
                  <a:gd name="T88" fmla="*/ 682 w 743"/>
                  <a:gd name="T89" fmla="*/ 398 h 960"/>
                  <a:gd name="T90" fmla="*/ 719 w 743"/>
                  <a:gd name="T91" fmla="*/ 362 h 960"/>
                  <a:gd name="T92" fmla="*/ 742 w 743"/>
                  <a:gd name="T93" fmla="*/ 307 h 960"/>
                  <a:gd name="T94" fmla="*/ 728 w 743"/>
                  <a:gd name="T95" fmla="*/ 240 h 960"/>
                  <a:gd name="T96" fmla="*/ 680 w 743"/>
                  <a:gd name="T97" fmla="*/ 189 h 960"/>
                  <a:gd name="T98" fmla="*/ 615 w 743"/>
                  <a:gd name="T99" fmla="*/ 164 h 960"/>
                  <a:gd name="T100" fmla="*/ 522 w 743"/>
                  <a:gd name="T101" fmla="*/ 163 h 960"/>
                  <a:gd name="T102" fmla="*/ 487 w 743"/>
                  <a:gd name="T103" fmla="*/ 127 h 960"/>
                  <a:gd name="T104" fmla="*/ 509 w 743"/>
                  <a:gd name="T105" fmla="*/ 101 h 960"/>
                  <a:gd name="T106" fmla="*/ 504 w 743"/>
                  <a:gd name="T107" fmla="*/ 78 h 960"/>
                  <a:gd name="T108" fmla="*/ 473 w 743"/>
                  <a:gd name="T109" fmla="*/ 82 h 960"/>
                  <a:gd name="T110" fmla="*/ 419 w 743"/>
                  <a:gd name="T111" fmla="*/ 93 h 960"/>
                  <a:gd name="T112" fmla="*/ 404 w 743"/>
                  <a:gd name="T113" fmla="*/ 33 h 9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43"/>
                  <a:gd name="T172" fmla="*/ 0 h 960"/>
                  <a:gd name="T173" fmla="*/ 743 w 743"/>
                  <a:gd name="T174" fmla="*/ 960 h 9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43" h="960">
                    <a:moveTo>
                      <a:pt x="386" y="0"/>
                    </a:moveTo>
                    <a:lnTo>
                      <a:pt x="364" y="10"/>
                    </a:lnTo>
                    <a:lnTo>
                      <a:pt x="305" y="34"/>
                    </a:lnTo>
                    <a:lnTo>
                      <a:pt x="283" y="9"/>
                    </a:lnTo>
                    <a:lnTo>
                      <a:pt x="158" y="87"/>
                    </a:lnTo>
                    <a:lnTo>
                      <a:pt x="178" y="104"/>
                    </a:lnTo>
                    <a:lnTo>
                      <a:pt x="144" y="137"/>
                    </a:lnTo>
                    <a:lnTo>
                      <a:pt x="144" y="155"/>
                    </a:lnTo>
                    <a:lnTo>
                      <a:pt x="145" y="166"/>
                    </a:lnTo>
                    <a:lnTo>
                      <a:pt x="149" y="170"/>
                    </a:lnTo>
                    <a:lnTo>
                      <a:pt x="153" y="175"/>
                    </a:lnTo>
                    <a:lnTo>
                      <a:pt x="179" y="196"/>
                    </a:lnTo>
                    <a:lnTo>
                      <a:pt x="149" y="223"/>
                    </a:lnTo>
                    <a:lnTo>
                      <a:pt x="118" y="214"/>
                    </a:lnTo>
                    <a:lnTo>
                      <a:pt x="90" y="203"/>
                    </a:lnTo>
                    <a:lnTo>
                      <a:pt x="72" y="194"/>
                    </a:lnTo>
                    <a:lnTo>
                      <a:pt x="63" y="196"/>
                    </a:lnTo>
                    <a:lnTo>
                      <a:pt x="51" y="201"/>
                    </a:lnTo>
                    <a:lnTo>
                      <a:pt x="41" y="203"/>
                    </a:lnTo>
                    <a:lnTo>
                      <a:pt x="32" y="209"/>
                    </a:lnTo>
                    <a:lnTo>
                      <a:pt x="26" y="215"/>
                    </a:lnTo>
                    <a:lnTo>
                      <a:pt x="17" y="223"/>
                    </a:lnTo>
                    <a:lnTo>
                      <a:pt x="8" y="234"/>
                    </a:lnTo>
                    <a:lnTo>
                      <a:pt x="4" y="242"/>
                    </a:lnTo>
                    <a:lnTo>
                      <a:pt x="2" y="250"/>
                    </a:lnTo>
                    <a:lnTo>
                      <a:pt x="0" y="258"/>
                    </a:lnTo>
                    <a:lnTo>
                      <a:pt x="0" y="265"/>
                    </a:lnTo>
                    <a:lnTo>
                      <a:pt x="23" y="271"/>
                    </a:lnTo>
                    <a:lnTo>
                      <a:pt x="32" y="272"/>
                    </a:lnTo>
                    <a:lnTo>
                      <a:pt x="42" y="272"/>
                    </a:lnTo>
                    <a:lnTo>
                      <a:pt x="50" y="270"/>
                    </a:lnTo>
                    <a:lnTo>
                      <a:pt x="61" y="267"/>
                    </a:lnTo>
                    <a:lnTo>
                      <a:pt x="72" y="265"/>
                    </a:lnTo>
                    <a:lnTo>
                      <a:pt x="78" y="265"/>
                    </a:lnTo>
                    <a:lnTo>
                      <a:pt x="92" y="267"/>
                    </a:lnTo>
                    <a:lnTo>
                      <a:pt x="108" y="269"/>
                    </a:lnTo>
                    <a:lnTo>
                      <a:pt x="159" y="279"/>
                    </a:lnTo>
                    <a:lnTo>
                      <a:pt x="168" y="281"/>
                    </a:lnTo>
                    <a:lnTo>
                      <a:pt x="199" y="307"/>
                    </a:lnTo>
                    <a:lnTo>
                      <a:pt x="219" y="310"/>
                    </a:lnTo>
                    <a:lnTo>
                      <a:pt x="234" y="309"/>
                    </a:lnTo>
                    <a:lnTo>
                      <a:pt x="247" y="307"/>
                    </a:lnTo>
                    <a:lnTo>
                      <a:pt x="256" y="294"/>
                    </a:lnTo>
                    <a:lnTo>
                      <a:pt x="260" y="281"/>
                    </a:lnTo>
                    <a:lnTo>
                      <a:pt x="263" y="264"/>
                    </a:lnTo>
                    <a:lnTo>
                      <a:pt x="280" y="279"/>
                    </a:lnTo>
                    <a:lnTo>
                      <a:pt x="294" y="290"/>
                    </a:lnTo>
                    <a:lnTo>
                      <a:pt x="306" y="298"/>
                    </a:lnTo>
                    <a:lnTo>
                      <a:pt x="317" y="304"/>
                    </a:lnTo>
                    <a:lnTo>
                      <a:pt x="335" y="316"/>
                    </a:lnTo>
                    <a:lnTo>
                      <a:pt x="355" y="307"/>
                    </a:lnTo>
                    <a:lnTo>
                      <a:pt x="358" y="319"/>
                    </a:lnTo>
                    <a:lnTo>
                      <a:pt x="364" y="338"/>
                    </a:lnTo>
                    <a:lnTo>
                      <a:pt x="366" y="350"/>
                    </a:lnTo>
                    <a:lnTo>
                      <a:pt x="366" y="364"/>
                    </a:lnTo>
                    <a:lnTo>
                      <a:pt x="366" y="378"/>
                    </a:lnTo>
                    <a:lnTo>
                      <a:pt x="366" y="390"/>
                    </a:lnTo>
                    <a:lnTo>
                      <a:pt x="366" y="400"/>
                    </a:lnTo>
                    <a:lnTo>
                      <a:pt x="360" y="413"/>
                    </a:lnTo>
                    <a:lnTo>
                      <a:pt x="357" y="421"/>
                    </a:lnTo>
                    <a:lnTo>
                      <a:pt x="355" y="428"/>
                    </a:lnTo>
                    <a:lnTo>
                      <a:pt x="354" y="435"/>
                    </a:lnTo>
                    <a:lnTo>
                      <a:pt x="353" y="444"/>
                    </a:lnTo>
                    <a:lnTo>
                      <a:pt x="355" y="453"/>
                    </a:lnTo>
                    <a:lnTo>
                      <a:pt x="360" y="464"/>
                    </a:lnTo>
                    <a:lnTo>
                      <a:pt x="366" y="473"/>
                    </a:lnTo>
                    <a:lnTo>
                      <a:pt x="390" y="514"/>
                    </a:lnTo>
                    <a:lnTo>
                      <a:pt x="403" y="541"/>
                    </a:lnTo>
                    <a:lnTo>
                      <a:pt x="421" y="575"/>
                    </a:lnTo>
                    <a:lnTo>
                      <a:pt x="439" y="606"/>
                    </a:lnTo>
                    <a:lnTo>
                      <a:pt x="441" y="623"/>
                    </a:lnTo>
                    <a:lnTo>
                      <a:pt x="441" y="632"/>
                    </a:lnTo>
                    <a:lnTo>
                      <a:pt x="440" y="640"/>
                    </a:lnTo>
                    <a:lnTo>
                      <a:pt x="438" y="649"/>
                    </a:lnTo>
                    <a:lnTo>
                      <a:pt x="425" y="674"/>
                    </a:lnTo>
                    <a:lnTo>
                      <a:pt x="416" y="691"/>
                    </a:lnTo>
                    <a:lnTo>
                      <a:pt x="407" y="711"/>
                    </a:lnTo>
                    <a:lnTo>
                      <a:pt x="399" y="729"/>
                    </a:lnTo>
                    <a:lnTo>
                      <a:pt x="393" y="751"/>
                    </a:lnTo>
                    <a:lnTo>
                      <a:pt x="389" y="774"/>
                    </a:lnTo>
                    <a:lnTo>
                      <a:pt x="384" y="799"/>
                    </a:lnTo>
                    <a:lnTo>
                      <a:pt x="377" y="824"/>
                    </a:lnTo>
                    <a:lnTo>
                      <a:pt x="373" y="838"/>
                    </a:lnTo>
                    <a:lnTo>
                      <a:pt x="366" y="846"/>
                    </a:lnTo>
                    <a:lnTo>
                      <a:pt x="353" y="848"/>
                    </a:lnTo>
                    <a:lnTo>
                      <a:pt x="340" y="851"/>
                    </a:lnTo>
                    <a:lnTo>
                      <a:pt x="331" y="858"/>
                    </a:lnTo>
                    <a:lnTo>
                      <a:pt x="327" y="868"/>
                    </a:lnTo>
                    <a:lnTo>
                      <a:pt x="322" y="880"/>
                    </a:lnTo>
                    <a:lnTo>
                      <a:pt x="317" y="899"/>
                    </a:lnTo>
                    <a:lnTo>
                      <a:pt x="316" y="918"/>
                    </a:lnTo>
                    <a:lnTo>
                      <a:pt x="320" y="932"/>
                    </a:lnTo>
                    <a:lnTo>
                      <a:pt x="325" y="942"/>
                    </a:lnTo>
                    <a:lnTo>
                      <a:pt x="345" y="951"/>
                    </a:lnTo>
                    <a:lnTo>
                      <a:pt x="366" y="959"/>
                    </a:lnTo>
                    <a:lnTo>
                      <a:pt x="384" y="958"/>
                    </a:lnTo>
                    <a:lnTo>
                      <a:pt x="400" y="954"/>
                    </a:lnTo>
                    <a:lnTo>
                      <a:pt x="418" y="951"/>
                    </a:lnTo>
                    <a:lnTo>
                      <a:pt x="438" y="940"/>
                    </a:lnTo>
                    <a:lnTo>
                      <a:pt x="447" y="931"/>
                    </a:lnTo>
                    <a:lnTo>
                      <a:pt x="457" y="924"/>
                    </a:lnTo>
                    <a:lnTo>
                      <a:pt x="469" y="911"/>
                    </a:lnTo>
                    <a:lnTo>
                      <a:pt x="474" y="903"/>
                    </a:lnTo>
                    <a:lnTo>
                      <a:pt x="480" y="890"/>
                    </a:lnTo>
                    <a:lnTo>
                      <a:pt x="480" y="878"/>
                    </a:lnTo>
                    <a:lnTo>
                      <a:pt x="480" y="852"/>
                    </a:lnTo>
                    <a:lnTo>
                      <a:pt x="480" y="834"/>
                    </a:lnTo>
                    <a:lnTo>
                      <a:pt x="482" y="812"/>
                    </a:lnTo>
                    <a:lnTo>
                      <a:pt x="480" y="786"/>
                    </a:lnTo>
                    <a:lnTo>
                      <a:pt x="480" y="759"/>
                    </a:lnTo>
                    <a:lnTo>
                      <a:pt x="480" y="729"/>
                    </a:lnTo>
                    <a:lnTo>
                      <a:pt x="497" y="713"/>
                    </a:lnTo>
                    <a:lnTo>
                      <a:pt x="506" y="698"/>
                    </a:lnTo>
                    <a:lnTo>
                      <a:pt x="515" y="681"/>
                    </a:lnTo>
                    <a:lnTo>
                      <a:pt x="513" y="664"/>
                    </a:lnTo>
                    <a:lnTo>
                      <a:pt x="506" y="655"/>
                    </a:lnTo>
                    <a:lnTo>
                      <a:pt x="493" y="640"/>
                    </a:lnTo>
                    <a:lnTo>
                      <a:pt x="493" y="627"/>
                    </a:lnTo>
                    <a:lnTo>
                      <a:pt x="493" y="608"/>
                    </a:lnTo>
                    <a:lnTo>
                      <a:pt x="493" y="583"/>
                    </a:lnTo>
                    <a:lnTo>
                      <a:pt x="491" y="565"/>
                    </a:lnTo>
                    <a:lnTo>
                      <a:pt x="489" y="546"/>
                    </a:lnTo>
                    <a:lnTo>
                      <a:pt x="483" y="513"/>
                    </a:lnTo>
                    <a:lnTo>
                      <a:pt x="487" y="504"/>
                    </a:lnTo>
                    <a:lnTo>
                      <a:pt x="491" y="498"/>
                    </a:lnTo>
                    <a:lnTo>
                      <a:pt x="496" y="491"/>
                    </a:lnTo>
                    <a:lnTo>
                      <a:pt x="500" y="485"/>
                    </a:lnTo>
                    <a:lnTo>
                      <a:pt x="507" y="480"/>
                    </a:lnTo>
                    <a:lnTo>
                      <a:pt x="515" y="477"/>
                    </a:lnTo>
                    <a:lnTo>
                      <a:pt x="537" y="469"/>
                    </a:lnTo>
                    <a:lnTo>
                      <a:pt x="563" y="460"/>
                    </a:lnTo>
                    <a:lnTo>
                      <a:pt x="597" y="443"/>
                    </a:lnTo>
                    <a:lnTo>
                      <a:pt x="636" y="423"/>
                    </a:lnTo>
                    <a:lnTo>
                      <a:pt x="657" y="412"/>
                    </a:lnTo>
                    <a:lnTo>
                      <a:pt x="682" y="398"/>
                    </a:lnTo>
                    <a:lnTo>
                      <a:pt x="698" y="388"/>
                    </a:lnTo>
                    <a:lnTo>
                      <a:pt x="708" y="377"/>
                    </a:lnTo>
                    <a:lnTo>
                      <a:pt x="719" y="362"/>
                    </a:lnTo>
                    <a:lnTo>
                      <a:pt x="728" y="345"/>
                    </a:lnTo>
                    <a:lnTo>
                      <a:pt x="737" y="325"/>
                    </a:lnTo>
                    <a:lnTo>
                      <a:pt x="742" y="307"/>
                    </a:lnTo>
                    <a:lnTo>
                      <a:pt x="740" y="293"/>
                    </a:lnTo>
                    <a:lnTo>
                      <a:pt x="736" y="270"/>
                    </a:lnTo>
                    <a:lnTo>
                      <a:pt x="728" y="240"/>
                    </a:lnTo>
                    <a:lnTo>
                      <a:pt x="715" y="215"/>
                    </a:lnTo>
                    <a:lnTo>
                      <a:pt x="697" y="202"/>
                    </a:lnTo>
                    <a:lnTo>
                      <a:pt x="680" y="189"/>
                    </a:lnTo>
                    <a:lnTo>
                      <a:pt x="658" y="176"/>
                    </a:lnTo>
                    <a:lnTo>
                      <a:pt x="643" y="170"/>
                    </a:lnTo>
                    <a:lnTo>
                      <a:pt x="615" y="164"/>
                    </a:lnTo>
                    <a:lnTo>
                      <a:pt x="577" y="164"/>
                    </a:lnTo>
                    <a:lnTo>
                      <a:pt x="548" y="165"/>
                    </a:lnTo>
                    <a:lnTo>
                      <a:pt x="522" y="163"/>
                    </a:lnTo>
                    <a:lnTo>
                      <a:pt x="501" y="151"/>
                    </a:lnTo>
                    <a:lnTo>
                      <a:pt x="479" y="137"/>
                    </a:lnTo>
                    <a:lnTo>
                      <a:pt x="487" y="127"/>
                    </a:lnTo>
                    <a:lnTo>
                      <a:pt x="495" y="119"/>
                    </a:lnTo>
                    <a:lnTo>
                      <a:pt x="502" y="111"/>
                    </a:lnTo>
                    <a:lnTo>
                      <a:pt x="509" y="101"/>
                    </a:lnTo>
                    <a:lnTo>
                      <a:pt x="511" y="92"/>
                    </a:lnTo>
                    <a:lnTo>
                      <a:pt x="509" y="84"/>
                    </a:lnTo>
                    <a:lnTo>
                      <a:pt x="504" y="78"/>
                    </a:lnTo>
                    <a:lnTo>
                      <a:pt x="495" y="76"/>
                    </a:lnTo>
                    <a:lnTo>
                      <a:pt x="486" y="77"/>
                    </a:lnTo>
                    <a:lnTo>
                      <a:pt x="473" y="82"/>
                    </a:lnTo>
                    <a:lnTo>
                      <a:pt x="464" y="87"/>
                    </a:lnTo>
                    <a:lnTo>
                      <a:pt x="451" y="92"/>
                    </a:lnTo>
                    <a:lnTo>
                      <a:pt x="419" y="93"/>
                    </a:lnTo>
                    <a:lnTo>
                      <a:pt x="412" y="70"/>
                    </a:lnTo>
                    <a:lnTo>
                      <a:pt x="409" y="50"/>
                    </a:lnTo>
                    <a:lnTo>
                      <a:pt x="404" y="33"/>
                    </a:lnTo>
                    <a:lnTo>
                      <a:pt x="397" y="15"/>
                    </a:lnTo>
                    <a:lnTo>
                      <a:pt x="386"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1052" name="Group 78"/>
              <p:cNvGrpSpPr>
                <a:grpSpLocks/>
              </p:cNvGrpSpPr>
              <p:nvPr/>
            </p:nvGrpSpPr>
            <p:grpSpPr bwMode="auto">
              <a:xfrm>
                <a:off x="3936" y="2832"/>
                <a:ext cx="873" cy="1172"/>
                <a:chOff x="3936" y="2832"/>
                <a:chExt cx="873" cy="1172"/>
              </a:xfrm>
            </p:grpSpPr>
            <p:grpSp>
              <p:nvGrpSpPr>
                <p:cNvPr id="1053" name="Group 79"/>
                <p:cNvGrpSpPr>
                  <a:grpSpLocks/>
                </p:cNvGrpSpPr>
                <p:nvPr/>
              </p:nvGrpSpPr>
              <p:grpSpPr bwMode="auto">
                <a:xfrm>
                  <a:off x="3936" y="2832"/>
                  <a:ext cx="463" cy="343"/>
                  <a:chOff x="3936" y="2832"/>
                  <a:chExt cx="463" cy="343"/>
                </a:xfrm>
              </p:grpSpPr>
              <p:sp>
                <p:nvSpPr>
                  <p:cNvPr id="1055" name="Freeform 80"/>
                  <p:cNvSpPr>
                    <a:spLocks/>
                  </p:cNvSpPr>
                  <p:nvPr/>
                </p:nvSpPr>
                <p:spPr bwMode="auto">
                  <a:xfrm>
                    <a:off x="4275" y="2832"/>
                    <a:ext cx="124" cy="289"/>
                  </a:xfrm>
                  <a:custGeom>
                    <a:avLst/>
                    <a:gdLst>
                      <a:gd name="T0" fmla="*/ 0 w 124"/>
                      <a:gd name="T1" fmla="*/ 54 h 289"/>
                      <a:gd name="T2" fmla="*/ 3 w 124"/>
                      <a:gd name="T3" fmla="*/ 35 h 289"/>
                      <a:gd name="T4" fmla="*/ 6 w 124"/>
                      <a:gd name="T5" fmla="*/ 24 h 289"/>
                      <a:gd name="T6" fmla="*/ 11 w 124"/>
                      <a:gd name="T7" fmla="*/ 14 h 289"/>
                      <a:gd name="T8" fmla="*/ 18 w 124"/>
                      <a:gd name="T9" fmla="*/ 6 h 289"/>
                      <a:gd name="T10" fmla="*/ 30 w 124"/>
                      <a:gd name="T11" fmla="*/ 0 h 289"/>
                      <a:gd name="T12" fmla="*/ 37 w 124"/>
                      <a:gd name="T13" fmla="*/ 0 h 289"/>
                      <a:gd name="T14" fmla="*/ 48 w 124"/>
                      <a:gd name="T15" fmla="*/ 2 h 289"/>
                      <a:gd name="T16" fmla="*/ 64 w 124"/>
                      <a:gd name="T17" fmla="*/ 12 h 289"/>
                      <a:gd name="T18" fmla="*/ 81 w 124"/>
                      <a:gd name="T19" fmla="*/ 27 h 289"/>
                      <a:gd name="T20" fmla="*/ 92 w 124"/>
                      <a:gd name="T21" fmla="*/ 42 h 289"/>
                      <a:gd name="T22" fmla="*/ 101 w 124"/>
                      <a:gd name="T23" fmla="*/ 61 h 289"/>
                      <a:gd name="T24" fmla="*/ 110 w 124"/>
                      <a:gd name="T25" fmla="*/ 82 h 289"/>
                      <a:gd name="T26" fmla="*/ 114 w 124"/>
                      <a:gd name="T27" fmla="*/ 96 h 289"/>
                      <a:gd name="T28" fmla="*/ 119 w 124"/>
                      <a:gd name="T29" fmla="*/ 122 h 289"/>
                      <a:gd name="T30" fmla="*/ 120 w 124"/>
                      <a:gd name="T31" fmla="*/ 144 h 289"/>
                      <a:gd name="T32" fmla="*/ 120 w 124"/>
                      <a:gd name="T33" fmla="*/ 165 h 289"/>
                      <a:gd name="T34" fmla="*/ 115 w 124"/>
                      <a:gd name="T35" fmla="*/ 182 h 289"/>
                      <a:gd name="T36" fmla="*/ 107 w 124"/>
                      <a:gd name="T37" fmla="*/ 193 h 289"/>
                      <a:gd name="T38" fmla="*/ 96 w 124"/>
                      <a:gd name="T39" fmla="*/ 203 h 289"/>
                      <a:gd name="T40" fmla="*/ 88 w 124"/>
                      <a:gd name="T41" fmla="*/ 207 h 289"/>
                      <a:gd name="T42" fmla="*/ 82 w 124"/>
                      <a:gd name="T43" fmla="*/ 210 h 289"/>
                      <a:gd name="T44" fmla="*/ 84 w 124"/>
                      <a:gd name="T45" fmla="*/ 238 h 289"/>
                      <a:gd name="T46" fmla="*/ 123 w 124"/>
                      <a:gd name="T47" fmla="*/ 288 h 289"/>
                      <a:gd name="T48" fmla="*/ 51 w 124"/>
                      <a:gd name="T49" fmla="*/ 262 h 289"/>
                      <a:gd name="T50" fmla="*/ 0 w 124"/>
                      <a:gd name="T51" fmla="*/ 77 h 289"/>
                      <a:gd name="T52" fmla="*/ 0 w 124"/>
                      <a:gd name="T53" fmla="*/ 54 h 28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4"/>
                      <a:gd name="T82" fmla="*/ 0 h 289"/>
                      <a:gd name="T83" fmla="*/ 124 w 124"/>
                      <a:gd name="T84" fmla="*/ 289 h 28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4" h="289">
                        <a:moveTo>
                          <a:pt x="0" y="54"/>
                        </a:moveTo>
                        <a:lnTo>
                          <a:pt x="3" y="35"/>
                        </a:lnTo>
                        <a:lnTo>
                          <a:pt x="6" y="24"/>
                        </a:lnTo>
                        <a:lnTo>
                          <a:pt x="11" y="14"/>
                        </a:lnTo>
                        <a:lnTo>
                          <a:pt x="18" y="6"/>
                        </a:lnTo>
                        <a:lnTo>
                          <a:pt x="30" y="0"/>
                        </a:lnTo>
                        <a:lnTo>
                          <a:pt x="37" y="0"/>
                        </a:lnTo>
                        <a:lnTo>
                          <a:pt x="48" y="2"/>
                        </a:lnTo>
                        <a:lnTo>
                          <a:pt x="64" y="12"/>
                        </a:lnTo>
                        <a:lnTo>
                          <a:pt x="81" y="27"/>
                        </a:lnTo>
                        <a:lnTo>
                          <a:pt x="92" y="42"/>
                        </a:lnTo>
                        <a:lnTo>
                          <a:pt x="101" y="61"/>
                        </a:lnTo>
                        <a:lnTo>
                          <a:pt x="110" y="82"/>
                        </a:lnTo>
                        <a:lnTo>
                          <a:pt x="114" y="96"/>
                        </a:lnTo>
                        <a:lnTo>
                          <a:pt x="119" y="122"/>
                        </a:lnTo>
                        <a:lnTo>
                          <a:pt x="120" y="144"/>
                        </a:lnTo>
                        <a:lnTo>
                          <a:pt x="120" y="165"/>
                        </a:lnTo>
                        <a:lnTo>
                          <a:pt x="115" y="182"/>
                        </a:lnTo>
                        <a:lnTo>
                          <a:pt x="107" y="193"/>
                        </a:lnTo>
                        <a:lnTo>
                          <a:pt x="96" y="203"/>
                        </a:lnTo>
                        <a:lnTo>
                          <a:pt x="88" y="207"/>
                        </a:lnTo>
                        <a:lnTo>
                          <a:pt x="82" y="210"/>
                        </a:lnTo>
                        <a:lnTo>
                          <a:pt x="84" y="238"/>
                        </a:lnTo>
                        <a:lnTo>
                          <a:pt x="123" y="288"/>
                        </a:lnTo>
                        <a:lnTo>
                          <a:pt x="51" y="262"/>
                        </a:lnTo>
                        <a:lnTo>
                          <a:pt x="0" y="77"/>
                        </a:lnTo>
                        <a:lnTo>
                          <a:pt x="0" y="54"/>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1056" name="Group 81"/>
                  <p:cNvGrpSpPr>
                    <a:grpSpLocks/>
                  </p:cNvGrpSpPr>
                  <p:nvPr/>
                </p:nvGrpSpPr>
                <p:grpSpPr bwMode="auto">
                  <a:xfrm>
                    <a:off x="3936" y="2839"/>
                    <a:ext cx="455" cy="336"/>
                    <a:chOff x="3936" y="2839"/>
                    <a:chExt cx="455" cy="336"/>
                  </a:xfrm>
                </p:grpSpPr>
                <p:grpSp>
                  <p:nvGrpSpPr>
                    <p:cNvPr id="1057" name="Group 82"/>
                    <p:cNvGrpSpPr>
                      <a:grpSpLocks/>
                    </p:cNvGrpSpPr>
                    <p:nvPr/>
                  </p:nvGrpSpPr>
                  <p:grpSpPr bwMode="auto">
                    <a:xfrm>
                      <a:off x="3936" y="2890"/>
                      <a:ext cx="455" cy="285"/>
                      <a:chOff x="3936" y="2890"/>
                      <a:chExt cx="455" cy="285"/>
                    </a:xfrm>
                  </p:grpSpPr>
                  <p:sp>
                    <p:nvSpPr>
                      <p:cNvPr id="1069" name="Freeform 83"/>
                      <p:cNvSpPr>
                        <a:spLocks/>
                      </p:cNvSpPr>
                      <p:nvPr/>
                    </p:nvSpPr>
                    <p:spPr bwMode="auto">
                      <a:xfrm>
                        <a:off x="3936" y="2890"/>
                        <a:ext cx="455" cy="285"/>
                      </a:xfrm>
                      <a:custGeom>
                        <a:avLst/>
                        <a:gdLst>
                          <a:gd name="T0" fmla="*/ 39 w 455"/>
                          <a:gd name="T1" fmla="*/ 72 h 285"/>
                          <a:gd name="T2" fmla="*/ 13 w 455"/>
                          <a:gd name="T3" fmla="*/ 81 h 285"/>
                          <a:gd name="T4" fmla="*/ 4 w 455"/>
                          <a:gd name="T5" fmla="*/ 91 h 285"/>
                          <a:gd name="T6" fmla="*/ 1 w 455"/>
                          <a:gd name="T7" fmla="*/ 105 h 285"/>
                          <a:gd name="T8" fmla="*/ 0 w 455"/>
                          <a:gd name="T9" fmla="*/ 117 h 285"/>
                          <a:gd name="T10" fmla="*/ 1 w 455"/>
                          <a:gd name="T11" fmla="*/ 125 h 285"/>
                          <a:gd name="T12" fmla="*/ 3 w 455"/>
                          <a:gd name="T13" fmla="*/ 134 h 285"/>
                          <a:gd name="T14" fmla="*/ 7 w 455"/>
                          <a:gd name="T15" fmla="*/ 140 h 285"/>
                          <a:gd name="T16" fmla="*/ 13 w 455"/>
                          <a:gd name="T17" fmla="*/ 147 h 285"/>
                          <a:gd name="T18" fmla="*/ 21 w 455"/>
                          <a:gd name="T19" fmla="*/ 152 h 285"/>
                          <a:gd name="T20" fmla="*/ 68 w 455"/>
                          <a:gd name="T21" fmla="*/ 161 h 285"/>
                          <a:gd name="T22" fmla="*/ 114 w 455"/>
                          <a:gd name="T23" fmla="*/ 181 h 285"/>
                          <a:gd name="T24" fmla="*/ 149 w 455"/>
                          <a:gd name="T25" fmla="*/ 195 h 285"/>
                          <a:gd name="T26" fmla="*/ 149 w 455"/>
                          <a:gd name="T27" fmla="*/ 201 h 285"/>
                          <a:gd name="T28" fmla="*/ 153 w 455"/>
                          <a:gd name="T29" fmla="*/ 211 h 285"/>
                          <a:gd name="T30" fmla="*/ 160 w 455"/>
                          <a:gd name="T31" fmla="*/ 219 h 285"/>
                          <a:gd name="T32" fmla="*/ 171 w 455"/>
                          <a:gd name="T33" fmla="*/ 224 h 285"/>
                          <a:gd name="T34" fmla="*/ 185 w 455"/>
                          <a:gd name="T35" fmla="*/ 227 h 285"/>
                          <a:gd name="T36" fmla="*/ 199 w 455"/>
                          <a:gd name="T37" fmla="*/ 230 h 285"/>
                          <a:gd name="T38" fmla="*/ 221 w 455"/>
                          <a:gd name="T39" fmla="*/ 228 h 285"/>
                          <a:gd name="T40" fmla="*/ 298 w 455"/>
                          <a:gd name="T41" fmla="*/ 254 h 285"/>
                          <a:gd name="T42" fmla="*/ 339 w 455"/>
                          <a:gd name="T43" fmla="*/ 284 h 285"/>
                          <a:gd name="T44" fmla="*/ 454 w 455"/>
                          <a:gd name="T45" fmla="*/ 215 h 285"/>
                          <a:gd name="T46" fmla="*/ 412 w 455"/>
                          <a:gd name="T47" fmla="*/ 166 h 285"/>
                          <a:gd name="T48" fmla="*/ 411 w 455"/>
                          <a:gd name="T49" fmla="*/ 126 h 285"/>
                          <a:gd name="T50" fmla="*/ 413 w 455"/>
                          <a:gd name="T51" fmla="*/ 87 h 285"/>
                          <a:gd name="T52" fmla="*/ 412 w 455"/>
                          <a:gd name="T53" fmla="*/ 73 h 285"/>
                          <a:gd name="T54" fmla="*/ 409 w 455"/>
                          <a:gd name="T55" fmla="*/ 61 h 285"/>
                          <a:gd name="T56" fmla="*/ 404 w 455"/>
                          <a:gd name="T57" fmla="*/ 50 h 285"/>
                          <a:gd name="T58" fmla="*/ 396 w 455"/>
                          <a:gd name="T59" fmla="*/ 39 h 285"/>
                          <a:gd name="T60" fmla="*/ 388 w 455"/>
                          <a:gd name="T61" fmla="*/ 30 h 285"/>
                          <a:gd name="T62" fmla="*/ 378 w 455"/>
                          <a:gd name="T63" fmla="*/ 23 h 285"/>
                          <a:gd name="T64" fmla="*/ 363 w 455"/>
                          <a:gd name="T65" fmla="*/ 15 h 285"/>
                          <a:gd name="T66" fmla="*/ 340 w 455"/>
                          <a:gd name="T67" fmla="*/ 5 h 285"/>
                          <a:gd name="T68" fmla="*/ 313 w 455"/>
                          <a:gd name="T69" fmla="*/ 0 h 285"/>
                          <a:gd name="T70" fmla="*/ 283 w 455"/>
                          <a:gd name="T71" fmla="*/ 3 h 285"/>
                          <a:gd name="T72" fmla="*/ 265 w 455"/>
                          <a:gd name="T73" fmla="*/ 9 h 285"/>
                          <a:gd name="T74" fmla="*/ 244 w 455"/>
                          <a:gd name="T75" fmla="*/ 21 h 285"/>
                          <a:gd name="T76" fmla="*/ 213 w 455"/>
                          <a:gd name="T77" fmla="*/ 19 h 285"/>
                          <a:gd name="T78" fmla="*/ 224 w 455"/>
                          <a:gd name="T79" fmla="*/ 32 h 285"/>
                          <a:gd name="T80" fmla="*/ 203 w 455"/>
                          <a:gd name="T81" fmla="*/ 52 h 285"/>
                          <a:gd name="T82" fmla="*/ 162 w 455"/>
                          <a:gd name="T83" fmla="*/ 81 h 285"/>
                          <a:gd name="T84" fmla="*/ 139 w 455"/>
                          <a:gd name="T85" fmla="*/ 92 h 285"/>
                          <a:gd name="T86" fmla="*/ 65 w 455"/>
                          <a:gd name="T87" fmla="*/ 70 h 285"/>
                          <a:gd name="T88" fmla="*/ 39 w 455"/>
                          <a:gd name="T89" fmla="*/ 72 h 2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5"/>
                          <a:gd name="T136" fmla="*/ 0 h 285"/>
                          <a:gd name="T137" fmla="*/ 455 w 455"/>
                          <a:gd name="T138" fmla="*/ 285 h 2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5" h="285">
                            <a:moveTo>
                              <a:pt x="39" y="72"/>
                            </a:moveTo>
                            <a:lnTo>
                              <a:pt x="13" y="81"/>
                            </a:lnTo>
                            <a:lnTo>
                              <a:pt x="4" y="91"/>
                            </a:lnTo>
                            <a:lnTo>
                              <a:pt x="1" y="105"/>
                            </a:lnTo>
                            <a:lnTo>
                              <a:pt x="0" y="117"/>
                            </a:lnTo>
                            <a:lnTo>
                              <a:pt x="1" y="125"/>
                            </a:lnTo>
                            <a:lnTo>
                              <a:pt x="3" y="134"/>
                            </a:lnTo>
                            <a:lnTo>
                              <a:pt x="7" y="140"/>
                            </a:lnTo>
                            <a:lnTo>
                              <a:pt x="13" y="147"/>
                            </a:lnTo>
                            <a:lnTo>
                              <a:pt x="21" y="152"/>
                            </a:lnTo>
                            <a:lnTo>
                              <a:pt x="68" y="161"/>
                            </a:lnTo>
                            <a:lnTo>
                              <a:pt x="114" y="181"/>
                            </a:lnTo>
                            <a:lnTo>
                              <a:pt x="149" y="195"/>
                            </a:lnTo>
                            <a:lnTo>
                              <a:pt x="149" y="201"/>
                            </a:lnTo>
                            <a:lnTo>
                              <a:pt x="153" y="211"/>
                            </a:lnTo>
                            <a:lnTo>
                              <a:pt x="160" y="219"/>
                            </a:lnTo>
                            <a:lnTo>
                              <a:pt x="171" y="224"/>
                            </a:lnTo>
                            <a:lnTo>
                              <a:pt x="185" y="227"/>
                            </a:lnTo>
                            <a:lnTo>
                              <a:pt x="199" y="230"/>
                            </a:lnTo>
                            <a:lnTo>
                              <a:pt x="221" y="228"/>
                            </a:lnTo>
                            <a:lnTo>
                              <a:pt x="298" y="254"/>
                            </a:lnTo>
                            <a:lnTo>
                              <a:pt x="339" y="284"/>
                            </a:lnTo>
                            <a:lnTo>
                              <a:pt x="454" y="215"/>
                            </a:lnTo>
                            <a:lnTo>
                              <a:pt x="412" y="166"/>
                            </a:lnTo>
                            <a:lnTo>
                              <a:pt x="411" y="126"/>
                            </a:lnTo>
                            <a:lnTo>
                              <a:pt x="413" y="87"/>
                            </a:lnTo>
                            <a:lnTo>
                              <a:pt x="412" y="73"/>
                            </a:lnTo>
                            <a:lnTo>
                              <a:pt x="409" y="61"/>
                            </a:lnTo>
                            <a:lnTo>
                              <a:pt x="404" y="50"/>
                            </a:lnTo>
                            <a:lnTo>
                              <a:pt x="396" y="39"/>
                            </a:lnTo>
                            <a:lnTo>
                              <a:pt x="388" y="30"/>
                            </a:lnTo>
                            <a:lnTo>
                              <a:pt x="378" y="23"/>
                            </a:lnTo>
                            <a:lnTo>
                              <a:pt x="363" y="15"/>
                            </a:lnTo>
                            <a:lnTo>
                              <a:pt x="340" y="5"/>
                            </a:lnTo>
                            <a:lnTo>
                              <a:pt x="313" y="0"/>
                            </a:lnTo>
                            <a:lnTo>
                              <a:pt x="283" y="3"/>
                            </a:lnTo>
                            <a:lnTo>
                              <a:pt x="265" y="9"/>
                            </a:lnTo>
                            <a:lnTo>
                              <a:pt x="244" y="21"/>
                            </a:lnTo>
                            <a:lnTo>
                              <a:pt x="213" y="19"/>
                            </a:lnTo>
                            <a:lnTo>
                              <a:pt x="224" y="32"/>
                            </a:lnTo>
                            <a:lnTo>
                              <a:pt x="203" y="52"/>
                            </a:lnTo>
                            <a:lnTo>
                              <a:pt x="162" y="81"/>
                            </a:lnTo>
                            <a:lnTo>
                              <a:pt x="139" y="92"/>
                            </a:lnTo>
                            <a:lnTo>
                              <a:pt x="65" y="70"/>
                            </a:lnTo>
                            <a:lnTo>
                              <a:pt x="39" y="72"/>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70" name="Freeform 84"/>
                      <p:cNvSpPr>
                        <a:spLocks/>
                      </p:cNvSpPr>
                      <p:nvPr/>
                    </p:nvSpPr>
                    <p:spPr bwMode="auto">
                      <a:xfrm>
                        <a:off x="3952" y="2890"/>
                        <a:ext cx="407" cy="258"/>
                      </a:xfrm>
                      <a:custGeom>
                        <a:avLst/>
                        <a:gdLst>
                          <a:gd name="T0" fmla="*/ 32 w 407"/>
                          <a:gd name="T1" fmla="*/ 74 h 258"/>
                          <a:gd name="T2" fmla="*/ 11 w 407"/>
                          <a:gd name="T3" fmla="*/ 85 h 258"/>
                          <a:gd name="T4" fmla="*/ 0 w 407"/>
                          <a:gd name="T5" fmla="*/ 101 h 258"/>
                          <a:gd name="T6" fmla="*/ 1 w 407"/>
                          <a:gd name="T7" fmla="*/ 122 h 258"/>
                          <a:gd name="T8" fmla="*/ 13 w 407"/>
                          <a:gd name="T9" fmla="*/ 141 h 258"/>
                          <a:gd name="T10" fmla="*/ 50 w 407"/>
                          <a:gd name="T11" fmla="*/ 153 h 258"/>
                          <a:gd name="T12" fmla="*/ 146 w 407"/>
                          <a:gd name="T13" fmla="*/ 185 h 258"/>
                          <a:gd name="T14" fmla="*/ 163 w 407"/>
                          <a:gd name="T15" fmla="*/ 191 h 258"/>
                          <a:gd name="T16" fmla="*/ 167 w 407"/>
                          <a:gd name="T17" fmla="*/ 196 h 258"/>
                          <a:gd name="T18" fmla="*/ 160 w 407"/>
                          <a:gd name="T19" fmla="*/ 202 h 258"/>
                          <a:gd name="T20" fmla="*/ 139 w 407"/>
                          <a:gd name="T21" fmla="*/ 200 h 258"/>
                          <a:gd name="T22" fmla="*/ 142 w 407"/>
                          <a:gd name="T23" fmla="*/ 211 h 258"/>
                          <a:gd name="T24" fmla="*/ 177 w 407"/>
                          <a:gd name="T25" fmla="*/ 220 h 258"/>
                          <a:gd name="T26" fmla="*/ 217 w 407"/>
                          <a:gd name="T27" fmla="*/ 223 h 258"/>
                          <a:gd name="T28" fmla="*/ 265 w 407"/>
                          <a:gd name="T29" fmla="*/ 238 h 258"/>
                          <a:gd name="T30" fmla="*/ 298 w 407"/>
                          <a:gd name="T31" fmla="*/ 257 h 258"/>
                          <a:gd name="T32" fmla="*/ 406 w 407"/>
                          <a:gd name="T33" fmla="*/ 179 h 258"/>
                          <a:gd name="T34" fmla="*/ 395 w 407"/>
                          <a:gd name="T35" fmla="*/ 124 h 258"/>
                          <a:gd name="T36" fmla="*/ 396 w 407"/>
                          <a:gd name="T37" fmla="*/ 73 h 258"/>
                          <a:gd name="T38" fmla="*/ 386 w 407"/>
                          <a:gd name="T39" fmla="*/ 49 h 258"/>
                          <a:gd name="T40" fmla="*/ 373 w 407"/>
                          <a:gd name="T41" fmla="*/ 31 h 258"/>
                          <a:gd name="T42" fmla="*/ 348 w 407"/>
                          <a:gd name="T43" fmla="*/ 15 h 258"/>
                          <a:gd name="T44" fmla="*/ 298 w 407"/>
                          <a:gd name="T45" fmla="*/ 0 h 258"/>
                          <a:gd name="T46" fmla="*/ 267 w 407"/>
                          <a:gd name="T47" fmla="*/ 3 h 258"/>
                          <a:gd name="T48" fmla="*/ 243 w 407"/>
                          <a:gd name="T49" fmla="*/ 12 h 258"/>
                          <a:gd name="T50" fmla="*/ 215 w 407"/>
                          <a:gd name="T51" fmla="*/ 20 h 258"/>
                          <a:gd name="T52" fmla="*/ 212 w 407"/>
                          <a:gd name="T53" fmla="*/ 33 h 258"/>
                          <a:gd name="T54" fmla="*/ 196 w 407"/>
                          <a:gd name="T55" fmla="*/ 52 h 258"/>
                          <a:gd name="T56" fmla="*/ 170 w 407"/>
                          <a:gd name="T57" fmla="*/ 70 h 258"/>
                          <a:gd name="T58" fmla="*/ 142 w 407"/>
                          <a:gd name="T59" fmla="*/ 88 h 258"/>
                          <a:gd name="T60" fmla="*/ 121 w 407"/>
                          <a:gd name="T61" fmla="*/ 105 h 258"/>
                          <a:gd name="T62" fmla="*/ 108 w 407"/>
                          <a:gd name="T63" fmla="*/ 127 h 258"/>
                          <a:gd name="T64" fmla="*/ 107 w 407"/>
                          <a:gd name="T65" fmla="*/ 91 h 258"/>
                          <a:gd name="T66" fmla="*/ 94 w 407"/>
                          <a:gd name="T67" fmla="*/ 93 h 258"/>
                          <a:gd name="T68" fmla="*/ 74 w 407"/>
                          <a:gd name="T69" fmla="*/ 105 h 258"/>
                          <a:gd name="T70" fmla="*/ 79 w 407"/>
                          <a:gd name="T71" fmla="*/ 90 h 258"/>
                          <a:gd name="T72" fmla="*/ 72 w 407"/>
                          <a:gd name="T73" fmla="*/ 80 h 2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7"/>
                          <a:gd name="T112" fmla="*/ 0 h 258"/>
                          <a:gd name="T113" fmla="*/ 407 w 407"/>
                          <a:gd name="T114" fmla="*/ 258 h 2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7" h="258">
                            <a:moveTo>
                              <a:pt x="48" y="74"/>
                            </a:moveTo>
                            <a:lnTo>
                              <a:pt x="32" y="74"/>
                            </a:lnTo>
                            <a:lnTo>
                              <a:pt x="19" y="78"/>
                            </a:lnTo>
                            <a:lnTo>
                              <a:pt x="11" y="85"/>
                            </a:lnTo>
                            <a:lnTo>
                              <a:pt x="5" y="91"/>
                            </a:lnTo>
                            <a:lnTo>
                              <a:pt x="0" y="101"/>
                            </a:lnTo>
                            <a:lnTo>
                              <a:pt x="0" y="111"/>
                            </a:lnTo>
                            <a:lnTo>
                              <a:pt x="1" y="122"/>
                            </a:lnTo>
                            <a:lnTo>
                              <a:pt x="4" y="131"/>
                            </a:lnTo>
                            <a:lnTo>
                              <a:pt x="13" y="141"/>
                            </a:lnTo>
                            <a:lnTo>
                              <a:pt x="25" y="148"/>
                            </a:lnTo>
                            <a:lnTo>
                              <a:pt x="50" y="153"/>
                            </a:lnTo>
                            <a:lnTo>
                              <a:pt x="135" y="186"/>
                            </a:lnTo>
                            <a:lnTo>
                              <a:pt x="146" y="185"/>
                            </a:lnTo>
                            <a:lnTo>
                              <a:pt x="155" y="188"/>
                            </a:lnTo>
                            <a:lnTo>
                              <a:pt x="163" y="191"/>
                            </a:lnTo>
                            <a:lnTo>
                              <a:pt x="165" y="193"/>
                            </a:lnTo>
                            <a:lnTo>
                              <a:pt x="167" y="196"/>
                            </a:lnTo>
                            <a:lnTo>
                              <a:pt x="167" y="202"/>
                            </a:lnTo>
                            <a:lnTo>
                              <a:pt x="160" y="202"/>
                            </a:lnTo>
                            <a:lnTo>
                              <a:pt x="151" y="202"/>
                            </a:lnTo>
                            <a:lnTo>
                              <a:pt x="139" y="200"/>
                            </a:lnTo>
                            <a:lnTo>
                              <a:pt x="139" y="205"/>
                            </a:lnTo>
                            <a:lnTo>
                              <a:pt x="142" y="211"/>
                            </a:lnTo>
                            <a:lnTo>
                              <a:pt x="152" y="216"/>
                            </a:lnTo>
                            <a:lnTo>
                              <a:pt x="177" y="220"/>
                            </a:lnTo>
                            <a:lnTo>
                              <a:pt x="197" y="221"/>
                            </a:lnTo>
                            <a:lnTo>
                              <a:pt x="217" y="223"/>
                            </a:lnTo>
                            <a:lnTo>
                              <a:pt x="237" y="228"/>
                            </a:lnTo>
                            <a:lnTo>
                              <a:pt x="265" y="238"/>
                            </a:lnTo>
                            <a:lnTo>
                              <a:pt x="289" y="248"/>
                            </a:lnTo>
                            <a:lnTo>
                              <a:pt x="298" y="257"/>
                            </a:lnTo>
                            <a:lnTo>
                              <a:pt x="375" y="237"/>
                            </a:lnTo>
                            <a:lnTo>
                              <a:pt x="406" y="179"/>
                            </a:lnTo>
                            <a:lnTo>
                              <a:pt x="395" y="165"/>
                            </a:lnTo>
                            <a:lnTo>
                              <a:pt x="395" y="124"/>
                            </a:lnTo>
                            <a:lnTo>
                              <a:pt x="397" y="90"/>
                            </a:lnTo>
                            <a:lnTo>
                              <a:pt x="396" y="73"/>
                            </a:lnTo>
                            <a:lnTo>
                              <a:pt x="392" y="61"/>
                            </a:lnTo>
                            <a:lnTo>
                              <a:pt x="386" y="49"/>
                            </a:lnTo>
                            <a:lnTo>
                              <a:pt x="380" y="40"/>
                            </a:lnTo>
                            <a:lnTo>
                              <a:pt x="373" y="31"/>
                            </a:lnTo>
                            <a:lnTo>
                              <a:pt x="361" y="23"/>
                            </a:lnTo>
                            <a:lnTo>
                              <a:pt x="348" y="15"/>
                            </a:lnTo>
                            <a:lnTo>
                              <a:pt x="316" y="3"/>
                            </a:lnTo>
                            <a:lnTo>
                              <a:pt x="298" y="0"/>
                            </a:lnTo>
                            <a:lnTo>
                              <a:pt x="280" y="1"/>
                            </a:lnTo>
                            <a:lnTo>
                              <a:pt x="267" y="3"/>
                            </a:lnTo>
                            <a:lnTo>
                              <a:pt x="256" y="6"/>
                            </a:lnTo>
                            <a:lnTo>
                              <a:pt x="243" y="12"/>
                            </a:lnTo>
                            <a:lnTo>
                              <a:pt x="227" y="21"/>
                            </a:lnTo>
                            <a:lnTo>
                              <a:pt x="215" y="20"/>
                            </a:lnTo>
                            <a:lnTo>
                              <a:pt x="196" y="19"/>
                            </a:lnTo>
                            <a:lnTo>
                              <a:pt x="212" y="33"/>
                            </a:lnTo>
                            <a:lnTo>
                              <a:pt x="208" y="42"/>
                            </a:lnTo>
                            <a:lnTo>
                              <a:pt x="196" y="52"/>
                            </a:lnTo>
                            <a:lnTo>
                              <a:pt x="186" y="63"/>
                            </a:lnTo>
                            <a:lnTo>
                              <a:pt x="170" y="70"/>
                            </a:lnTo>
                            <a:lnTo>
                              <a:pt x="154" y="80"/>
                            </a:lnTo>
                            <a:lnTo>
                              <a:pt x="142" y="88"/>
                            </a:lnTo>
                            <a:lnTo>
                              <a:pt x="129" y="97"/>
                            </a:lnTo>
                            <a:lnTo>
                              <a:pt x="121" y="105"/>
                            </a:lnTo>
                            <a:lnTo>
                              <a:pt x="115" y="115"/>
                            </a:lnTo>
                            <a:lnTo>
                              <a:pt x="108" y="127"/>
                            </a:lnTo>
                            <a:lnTo>
                              <a:pt x="111" y="98"/>
                            </a:lnTo>
                            <a:lnTo>
                              <a:pt x="107" y="91"/>
                            </a:lnTo>
                            <a:lnTo>
                              <a:pt x="100" y="91"/>
                            </a:lnTo>
                            <a:lnTo>
                              <a:pt x="94" y="93"/>
                            </a:lnTo>
                            <a:lnTo>
                              <a:pt x="85" y="98"/>
                            </a:lnTo>
                            <a:lnTo>
                              <a:pt x="74" y="105"/>
                            </a:lnTo>
                            <a:lnTo>
                              <a:pt x="76" y="96"/>
                            </a:lnTo>
                            <a:lnTo>
                              <a:pt x="79" y="90"/>
                            </a:lnTo>
                            <a:lnTo>
                              <a:pt x="76" y="84"/>
                            </a:lnTo>
                            <a:lnTo>
                              <a:pt x="72" y="80"/>
                            </a:lnTo>
                            <a:lnTo>
                              <a:pt x="48" y="74"/>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058" name="Group 85"/>
                    <p:cNvGrpSpPr>
                      <a:grpSpLocks/>
                    </p:cNvGrpSpPr>
                    <p:nvPr/>
                  </p:nvGrpSpPr>
                  <p:grpSpPr bwMode="auto">
                    <a:xfrm>
                      <a:off x="3943" y="2945"/>
                      <a:ext cx="68" cy="45"/>
                      <a:chOff x="3943" y="2945"/>
                      <a:chExt cx="68" cy="45"/>
                    </a:xfrm>
                  </p:grpSpPr>
                  <p:sp>
                    <p:nvSpPr>
                      <p:cNvPr id="1067" name="Freeform 86"/>
                      <p:cNvSpPr>
                        <a:spLocks/>
                      </p:cNvSpPr>
                      <p:nvPr/>
                    </p:nvSpPr>
                    <p:spPr bwMode="auto">
                      <a:xfrm>
                        <a:off x="3943" y="2945"/>
                        <a:ext cx="68" cy="45"/>
                      </a:xfrm>
                      <a:custGeom>
                        <a:avLst/>
                        <a:gdLst>
                          <a:gd name="T0" fmla="*/ 24 w 68"/>
                          <a:gd name="T1" fmla="*/ 0 h 45"/>
                          <a:gd name="T2" fmla="*/ 15 w 68"/>
                          <a:gd name="T3" fmla="*/ 1 h 45"/>
                          <a:gd name="T4" fmla="*/ 8 w 68"/>
                          <a:gd name="T5" fmla="*/ 4 h 45"/>
                          <a:gd name="T6" fmla="*/ 4 w 68"/>
                          <a:gd name="T7" fmla="*/ 8 h 45"/>
                          <a:gd name="T8" fmla="*/ 0 w 68"/>
                          <a:gd name="T9" fmla="*/ 13 h 45"/>
                          <a:gd name="T10" fmla="*/ 0 w 68"/>
                          <a:gd name="T11" fmla="*/ 20 h 45"/>
                          <a:gd name="T12" fmla="*/ 3 w 68"/>
                          <a:gd name="T13" fmla="*/ 27 h 45"/>
                          <a:gd name="T14" fmla="*/ 6 w 68"/>
                          <a:gd name="T15" fmla="*/ 32 h 45"/>
                          <a:gd name="T16" fmla="*/ 15 w 68"/>
                          <a:gd name="T17" fmla="*/ 39 h 45"/>
                          <a:gd name="T18" fmla="*/ 28 w 68"/>
                          <a:gd name="T19" fmla="*/ 44 h 45"/>
                          <a:gd name="T20" fmla="*/ 43 w 68"/>
                          <a:gd name="T21" fmla="*/ 42 h 45"/>
                          <a:gd name="T22" fmla="*/ 54 w 68"/>
                          <a:gd name="T23" fmla="*/ 37 h 45"/>
                          <a:gd name="T24" fmla="*/ 60 w 68"/>
                          <a:gd name="T25" fmla="*/ 31 h 45"/>
                          <a:gd name="T26" fmla="*/ 64 w 68"/>
                          <a:gd name="T27" fmla="*/ 23 h 45"/>
                          <a:gd name="T28" fmla="*/ 67 w 68"/>
                          <a:gd name="T29" fmla="*/ 13 h 45"/>
                          <a:gd name="T30" fmla="*/ 59 w 68"/>
                          <a:gd name="T31" fmla="*/ 4 h 45"/>
                          <a:gd name="T32" fmla="*/ 44 w 68"/>
                          <a:gd name="T33" fmla="*/ 0 h 45"/>
                          <a:gd name="T34" fmla="*/ 32 w 68"/>
                          <a:gd name="T35" fmla="*/ 0 h 45"/>
                          <a:gd name="T36" fmla="*/ 24 w 68"/>
                          <a:gd name="T37" fmla="*/ 0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45"/>
                          <a:gd name="T59" fmla="*/ 68 w 68"/>
                          <a:gd name="T60" fmla="*/ 45 h 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45">
                            <a:moveTo>
                              <a:pt x="24" y="0"/>
                            </a:moveTo>
                            <a:lnTo>
                              <a:pt x="15" y="1"/>
                            </a:lnTo>
                            <a:lnTo>
                              <a:pt x="8" y="4"/>
                            </a:lnTo>
                            <a:lnTo>
                              <a:pt x="4" y="8"/>
                            </a:lnTo>
                            <a:lnTo>
                              <a:pt x="0" y="13"/>
                            </a:lnTo>
                            <a:lnTo>
                              <a:pt x="0" y="20"/>
                            </a:lnTo>
                            <a:lnTo>
                              <a:pt x="3" y="27"/>
                            </a:lnTo>
                            <a:lnTo>
                              <a:pt x="6" y="32"/>
                            </a:lnTo>
                            <a:lnTo>
                              <a:pt x="15" y="39"/>
                            </a:lnTo>
                            <a:lnTo>
                              <a:pt x="28" y="44"/>
                            </a:lnTo>
                            <a:lnTo>
                              <a:pt x="43" y="42"/>
                            </a:lnTo>
                            <a:lnTo>
                              <a:pt x="54" y="37"/>
                            </a:lnTo>
                            <a:lnTo>
                              <a:pt x="60" y="31"/>
                            </a:lnTo>
                            <a:lnTo>
                              <a:pt x="64" y="23"/>
                            </a:lnTo>
                            <a:lnTo>
                              <a:pt x="67" y="13"/>
                            </a:lnTo>
                            <a:lnTo>
                              <a:pt x="59" y="4"/>
                            </a:lnTo>
                            <a:lnTo>
                              <a:pt x="44" y="0"/>
                            </a:lnTo>
                            <a:lnTo>
                              <a:pt x="32" y="0"/>
                            </a:lnTo>
                            <a:lnTo>
                              <a:pt x="24"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68" name="Freeform 87"/>
                      <p:cNvSpPr>
                        <a:spLocks/>
                      </p:cNvSpPr>
                      <p:nvPr/>
                    </p:nvSpPr>
                    <p:spPr bwMode="auto">
                      <a:xfrm>
                        <a:off x="3961" y="2952"/>
                        <a:ext cx="39" cy="32"/>
                      </a:xfrm>
                      <a:custGeom>
                        <a:avLst/>
                        <a:gdLst>
                          <a:gd name="T0" fmla="*/ 7 w 39"/>
                          <a:gd name="T1" fmla="*/ 0 h 32"/>
                          <a:gd name="T2" fmla="*/ 2 w 39"/>
                          <a:gd name="T3" fmla="*/ 2 h 32"/>
                          <a:gd name="T4" fmla="*/ 0 w 39"/>
                          <a:gd name="T5" fmla="*/ 6 h 32"/>
                          <a:gd name="T6" fmla="*/ 0 w 39"/>
                          <a:gd name="T7" fmla="*/ 11 h 32"/>
                          <a:gd name="T8" fmla="*/ 2 w 39"/>
                          <a:gd name="T9" fmla="*/ 16 h 32"/>
                          <a:gd name="T10" fmla="*/ 7 w 39"/>
                          <a:gd name="T11" fmla="*/ 22 h 32"/>
                          <a:gd name="T12" fmla="*/ 14 w 39"/>
                          <a:gd name="T13" fmla="*/ 26 h 32"/>
                          <a:gd name="T14" fmla="*/ 22 w 39"/>
                          <a:gd name="T15" fmla="*/ 31 h 32"/>
                          <a:gd name="T16" fmla="*/ 30 w 39"/>
                          <a:gd name="T17" fmla="*/ 28 h 32"/>
                          <a:gd name="T18" fmla="*/ 37 w 39"/>
                          <a:gd name="T19" fmla="*/ 23 h 32"/>
                          <a:gd name="T20" fmla="*/ 38 w 39"/>
                          <a:gd name="T21" fmla="*/ 15 h 32"/>
                          <a:gd name="T22" fmla="*/ 37 w 39"/>
                          <a:gd name="T23" fmla="*/ 8 h 32"/>
                          <a:gd name="T24" fmla="*/ 33 w 39"/>
                          <a:gd name="T25" fmla="*/ 5 h 32"/>
                          <a:gd name="T26" fmla="*/ 27 w 39"/>
                          <a:gd name="T27" fmla="*/ 2 h 32"/>
                          <a:gd name="T28" fmla="*/ 21 w 39"/>
                          <a:gd name="T29" fmla="*/ 0 h 32"/>
                          <a:gd name="T30" fmla="*/ 7 w 39"/>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32"/>
                          <a:gd name="T50" fmla="*/ 39 w 39"/>
                          <a:gd name="T51" fmla="*/ 32 h 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32">
                            <a:moveTo>
                              <a:pt x="7" y="0"/>
                            </a:moveTo>
                            <a:lnTo>
                              <a:pt x="2" y="2"/>
                            </a:lnTo>
                            <a:lnTo>
                              <a:pt x="0" y="6"/>
                            </a:lnTo>
                            <a:lnTo>
                              <a:pt x="0" y="11"/>
                            </a:lnTo>
                            <a:lnTo>
                              <a:pt x="2" y="16"/>
                            </a:lnTo>
                            <a:lnTo>
                              <a:pt x="7" y="22"/>
                            </a:lnTo>
                            <a:lnTo>
                              <a:pt x="14" y="26"/>
                            </a:lnTo>
                            <a:lnTo>
                              <a:pt x="22" y="31"/>
                            </a:lnTo>
                            <a:lnTo>
                              <a:pt x="30" y="28"/>
                            </a:lnTo>
                            <a:lnTo>
                              <a:pt x="37" y="23"/>
                            </a:lnTo>
                            <a:lnTo>
                              <a:pt x="38" y="15"/>
                            </a:lnTo>
                            <a:lnTo>
                              <a:pt x="37" y="8"/>
                            </a:lnTo>
                            <a:lnTo>
                              <a:pt x="33" y="5"/>
                            </a:lnTo>
                            <a:lnTo>
                              <a:pt x="27" y="2"/>
                            </a:lnTo>
                            <a:lnTo>
                              <a:pt x="21" y="0"/>
                            </a:lnTo>
                            <a:lnTo>
                              <a:pt x="7"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059" name="Group 88"/>
                    <p:cNvGrpSpPr>
                      <a:grpSpLocks/>
                    </p:cNvGrpSpPr>
                    <p:nvPr/>
                  </p:nvGrpSpPr>
                  <p:grpSpPr bwMode="auto">
                    <a:xfrm>
                      <a:off x="4086" y="2945"/>
                      <a:ext cx="67" cy="71"/>
                      <a:chOff x="4086" y="2945"/>
                      <a:chExt cx="67" cy="71"/>
                    </a:xfrm>
                  </p:grpSpPr>
                  <p:sp>
                    <p:nvSpPr>
                      <p:cNvPr id="1063" name="Oval 89"/>
                      <p:cNvSpPr>
                        <a:spLocks noChangeArrowheads="1"/>
                      </p:cNvSpPr>
                      <p:nvPr/>
                    </p:nvSpPr>
                    <p:spPr bwMode="auto">
                      <a:xfrm>
                        <a:off x="4099" y="2986"/>
                        <a:ext cx="45" cy="29"/>
                      </a:xfrm>
                      <a:prstGeom prst="ellipse">
                        <a:avLst/>
                      </a:prstGeom>
                      <a:solidFill>
                        <a:srgbClr val="CC9900"/>
                      </a:solidFill>
                      <a:ln w="12700">
                        <a:solidFill>
                          <a:srgbClr val="996633"/>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64" name="Arc 90"/>
                      <p:cNvSpPr>
                        <a:spLocks/>
                      </p:cNvSpPr>
                      <p:nvPr/>
                    </p:nvSpPr>
                    <p:spPr bwMode="auto">
                      <a:xfrm>
                        <a:off x="4086" y="2946"/>
                        <a:ext cx="56" cy="70"/>
                      </a:xfrm>
                      <a:custGeom>
                        <a:avLst/>
                        <a:gdLst>
                          <a:gd name="T0" fmla="*/ 56 w 36338"/>
                          <a:gd name="T1" fmla="*/ 61 h 43111"/>
                          <a:gd name="T2" fmla="*/ 30 w 36338"/>
                          <a:gd name="T3" fmla="*/ 0 h 43111"/>
                          <a:gd name="T4" fmla="*/ 33 w 36338"/>
                          <a:gd name="T5" fmla="*/ 35 h 43111"/>
                          <a:gd name="T6" fmla="*/ 0 60000 65536"/>
                          <a:gd name="T7" fmla="*/ 0 60000 65536"/>
                          <a:gd name="T8" fmla="*/ 0 60000 65536"/>
                          <a:gd name="T9" fmla="*/ 0 w 36338"/>
                          <a:gd name="T10" fmla="*/ 0 h 43111"/>
                          <a:gd name="T11" fmla="*/ 36338 w 36338"/>
                          <a:gd name="T12" fmla="*/ 43111 h 43111"/>
                        </a:gdLst>
                        <a:ahLst/>
                        <a:cxnLst>
                          <a:cxn ang="T6">
                            <a:pos x="T0" y="T1"/>
                          </a:cxn>
                          <a:cxn ang="T7">
                            <a:pos x="T2" y="T3"/>
                          </a:cxn>
                          <a:cxn ang="T8">
                            <a:pos x="T4" y="T5"/>
                          </a:cxn>
                        </a:cxnLst>
                        <a:rect l="T9" t="T10" r="T11" b="T12"/>
                        <a:pathLst>
                          <a:path w="36338" h="43111" fill="none" extrusionOk="0">
                            <a:moveTo>
                              <a:pt x="36337" y="37301"/>
                            </a:moveTo>
                            <a:cubicBezTo>
                              <a:pt x="32338" y="41034"/>
                              <a:pt x="27071" y="43110"/>
                              <a:pt x="21600" y="43111"/>
                            </a:cubicBezTo>
                            <a:cubicBezTo>
                              <a:pt x="9670" y="43111"/>
                              <a:pt x="0" y="33440"/>
                              <a:pt x="0" y="21511"/>
                            </a:cubicBezTo>
                            <a:cubicBezTo>
                              <a:pt x="-1" y="10339"/>
                              <a:pt x="8518" y="1011"/>
                              <a:pt x="19643" y="-1"/>
                            </a:cubicBezTo>
                          </a:path>
                          <a:path w="36338" h="43111" stroke="0" extrusionOk="0">
                            <a:moveTo>
                              <a:pt x="36337" y="37301"/>
                            </a:moveTo>
                            <a:cubicBezTo>
                              <a:pt x="32338" y="41034"/>
                              <a:pt x="27071" y="43110"/>
                              <a:pt x="21600" y="43111"/>
                            </a:cubicBezTo>
                            <a:cubicBezTo>
                              <a:pt x="9670" y="43111"/>
                              <a:pt x="0" y="33440"/>
                              <a:pt x="0" y="21511"/>
                            </a:cubicBezTo>
                            <a:cubicBezTo>
                              <a:pt x="-1" y="10339"/>
                              <a:pt x="8518" y="1011"/>
                              <a:pt x="19643" y="-1"/>
                            </a:cubicBezTo>
                            <a:lnTo>
                              <a:pt x="21600" y="21511"/>
                            </a:lnTo>
                            <a:close/>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65" name="Arc 91"/>
                      <p:cNvSpPr>
                        <a:spLocks/>
                      </p:cNvSpPr>
                      <p:nvPr/>
                    </p:nvSpPr>
                    <p:spPr bwMode="auto">
                      <a:xfrm>
                        <a:off x="4091" y="2960"/>
                        <a:ext cx="23" cy="23"/>
                      </a:xfrm>
                      <a:custGeom>
                        <a:avLst/>
                        <a:gdLst>
                          <a:gd name="T0" fmla="*/ 23 w 43200"/>
                          <a:gd name="T1" fmla="*/ 8 h 43200"/>
                          <a:gd name="T2" fmla="*/ 12 w 43200"/>
                          <a:gd name="T3" fmla="*/ 0 h 43200"/>
                          <a:gd name="T4" fmla="*/ 12 w 43200"/>
                          <a:gd name="T5" fmla="*/ 1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288" y="15393"/>
                            </a:moveTo>
                            <a:cubicBezTo>
                              <a:pt x="42893" y="17406"/>
                              <a:pt x="43200" y="19497"/>
                              <a:pt x="43200" y="21600"/>
                            </a:cubicBezTo>
                            <a:cubicBezTo>
                              <a:pt x="43200" y="33529"/>
                              <a:pt x="33529" y="43200"/>
                              <a:pt x="21600" y="43200"/>
                            </a:cubicBezTo>
                            <a:cubicBezTo>
                              <a:pt x="9670" y="43200"/>
                              <a:pt x="0" y="33529"/>
                              <a:pt x="0" y="21600"/>
                            </a:cubicBezTo>
                            <a:cubicBezTo>
                              <a:pt x="0" y="9670"/>
                              <a:pt x="9670" y="0"/>
                              <a:pt x="21600" y="0"/>
                            </a:cubicBezTo>
                            <a:cubicBezTo>
                              <a:pt x="22198" y="-1"/>
                              <a:pt x="22797" y="24"/>
                              <a:pt x="23394" y="74"/>
                            </a:cubicBezTo>
                          </a:path>
                          <a:path w="43200" h="43200" stroke="0" extrusionOk="0">
                            <a:moveTo>
                              <a:pt x="42288" y="15393"/>
                            </a:moveTo>
                            <a:cubicBezTo>
                              <a:pt x="42893" y="17406"/>
                              <a:pt x="43200" y="19497"/>
                              <a:pt x="43200" y="21600"/>
                            </a:cubicBezTo>
                            <a:cubicBezTo>
                              <a:pt x="43200" y="33529"/>
                              <a:pt x="33529" y="43200"/>
                              <a:pt x="21600" y="43200"/>
                            </a:cubicBezTo>
                            <a:cubicBezTo>
                              <a:pt x="9670" y="43200"/>
                              <a:pt x="0" y="33529"/>
                              <a:pt x="0" y="21600"/>
                            </a:cubicBezTo>
                            <a:cubicBezTo>
                              <a:pt x="0" y="9670"/>
                              <a:pt x="9670" y="0"/>
                              <a:pt x="21600" y="0"/>
                            </a:cubicBezTo>
                            <a:cubicBezTo>
                              <a:pt x="22198" y="-1"/>
                              <a:pt x="22797" y="24"/>
                              <a:pt x="23394" y="74"/>
                            </a:cubicBezTo>
                            <a:lnTo>
                              <a:pt x="21600" y="21600"/>
                            </a:lnTo>
                            <a:close/>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66" name="Arc 92"/>
                      <p:cNvSpPr>
                        <a:spLocks/>
                      </p:cNvSpPr>
                      <p:nvPr/>
                    </p:nvSpPr>
                    <p:spPr bwMode="auto">
                      <a:xfrm>
                        <a:off x="4100" y="2945"/>
                        <a:ext cx="53" cy="71"/>
                      </a:xfrm>
                      <a:custGeom>
                        <a:avLst/>
                        <a:gdLst>
                          <a:gd name="T0" fmla="*/ 0 w 32443"/>
                          <a:gd name="T1" fmla="*/ 5 h 39062"/>
                          <a:gd name="T2" fmla="*/ 38 w 32443"/>
                          <a:gd name="T3" fmla="*/ 71 h 39062"/>
                          <a:gd name="T4" fmla="*/ 18 w 32443"/>
                          <a:gd name="T5" fmla="*/ 39 h 39062"/>
                          <a:gd name="T6" fmla="*/ 0 60000 65536"/>
                          <a:gd name="T7" fmla="*/ 0 60000 65536"/>
                          <a:gd name="T8" fmla="*/ 0 60000 65536"/>
                          <a:gd name="T9" fmla="*/ 0 w 32443"/>
                          <a:gd name="T10" fmla="*/ 0 h 39062"/>
                          <a:gd name="T11" fmla="*/ 32443 w 32443"/>
                          <a:gd name="T12" fmla="*/ 39062 h 39062"/>
                        </a:gdLst>
                        <a:ahLst/>
                        <a:cxnLst>
                          <a:cxn ang="T6">
                            <a:pos x="T0" y="T1"/>
                          </a:cxn>
                          <a:cxn ang="T7">
                            <a:pos x="T2" y="T3"/>
                          </a:cxn>
                          <a:cxn ang="T8">
                            <a:pos x="T4" y="T5"/>
                          </a:cxn>
                        </a:cxnLst>
                        <a:rect l="T9" t="T10" r="T11" b="T12"/>
                        <a:pathLst>
                          <a:path w="32443" h="39062" fill="none" extrusionOk="0">
                            <a:moveTo>
                              <a:pt x="-1" y="2918"/>
                            </a:moveTo>
                            <a:cubicBezTo>
                              <a:pt x="3293" y="1006"/>
                              <a:pt x="7034" y="-1"/>
                              <a:pt x="10843" y="0"/>
                            </a:cubicBezTo>
                            <a:cubicBezTo>
                              <a:pt x="22772" y="0"/>
                              <a:pt x="32443" y="9670"/>
                              <a:pt x="32443" y="21600"/>
                            </a:cubicBezTo>
                            <a:cubicBezTo>
                              <a:pt x="32443" y="28506"/>
                              <a:pt x="29140" y="34996"/>
                              <a:pt x="23556" y="39061"/>
                            </a:cubicBezTo>
                          </a:path>
                          <a:path w="32443" h="39062" stroke="0" extrusionOk="0">
                            <a:moveTo>
                              <a:pt x="-1" y="2918"/>
                            </a:moveTo>
                            <a:cubicBezTo>
                              <a:pt x="3293" y="1006"/>
                              <a:pt x="7034" y="-1"/>
                              <a:pt x="10843" y="0"/>
                            </a:cubicBezTo>
                            <a:cubicBezTo>
                              <a:pt x="22772" y="0"/>
                              <a:pt x="32443" y="9670"/>
                              <a:pt x="32443" y="21600"/>
                            </a:cubicBezTo>
                            <a:cubicBezTo>
                              <a:pt x="32443" y="28506"/>
                              <a:pt x="29140" y="34996"/>
                              <a:pt x="23556" y="39061"/>
                            </a:cubicBezTo>
                            <a:lnTo>
                              <a:pt x="10843" y="21600"/>
                            </a:lnTo>
                            <a:close/>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060" name="Group 93"/>
                    <p:cNvGrpSpPr>
                      <a:grpSpLocks/>
                    </p:cNvGrpSpPr>
                    <p:nvPr/>
                  </p:nvGrpSpPr>
                  <p:grpSpPr bwMode="auto">
                    <a:xfrm>
                      <a:off x="4223" y="2839"/>
                      <a:ext cx="101" cy="246"/>
                      <a:chOff x="4223" y="2839"/>
                      <a:chExt cx="101" cy="246"/>
                    </a:xfrm>
                  </p:grpSpPr>
                  <p:sp>
                    <p:nvSpPr>
                      <p:cNvPr id="1061" name="Freeform 94"/>
                      <p:cNvSpPr>
                        <a:spLocks/>
                      </p:cNvSpPr>
                      <p:nvPr/>
                    </p:nvSpPr>
                    <p:spPr bwMode="auto">
                      <a:xfrm>
                        <a:off x="4225" y="2844"/>
                        <a:ext cx="91" cy="236"/>
                      </a:xfrm>
                      <a:custGeom>
                        <a:avLst/>
                        <a:gdLst>
                          <a:gd name="T0" fmla="*/ 0 w 91"/>
                          <a:gd name="T1" fmla="*/ 59 h 236"/>
                          <a:gd name="T2" fmla="*/ 4 w 91"/>
                          <a:gd name="T3" fmla="*/ 17 h 236"/>
                          <a:gd name="T4" fmla="*/ 9 w 91"/>
                          <a:gd name="T5" fmla="*/ 4 h 236"/>
                          <a:gd name="T6" fmla="*/ 21 w 91"/>
                          <a:gd name="T7" fmla="*/ 0 h 236"/>
                          <a:gd name="T8" fmla="*/ 32 w 91"/>
                          <a:gd name="T9" fmla="*/ 4 h 236"/>
                          <a:gd name="T10" fmla="*/ 43 w 91"/>
                          <a:gd name="T11" fmla="*/ 14 h 236"/>
                          <a:gd name="T12" fmla="*/ 74 w 91"/>
                          <a:gd name="T13" fmla="*/ 74 h 236"/>
                          <a:gd name="T14" fmla="*/ 84 w 91"/>
                          <a:gd name="T15" fmla="*/ 102 h 236"/>
                          <a:gd name="T16" fmla="*/ 90 w 91"/>
                          <a:gd name="T17" fmla="*/ 145 h 236"/>
                          <a:gd name="T18" fmla="*/ 87 w 91"/>
                          <a:gd name="T19" fmla="*/ 181 h 236"/>
                          <a:gd name="T20" fmla="*/ 80 w 91"/>
                          <a:gd name="T21" fmla="*/ 211 h 236"/>
                          <a:gd name="T22" fmla="*/ 52 w 91"/>
                          <a:gd name="T23" fmla="*/ 230 h 236"/>
                          <a:gd name="T24" fmla="*/ 34 w 91"/>
                          <a:gd name="T25" fmla="*/ 235 h 236"/>
                          <a:gd name="T26" fmla="*/ 23 w 91"/>
                          <a:gd name="T27" fmla="*/ 220 h 236"/>
                          <a:gd name="T28" fmla="*/ 17 w 91"/>
                          <a:gd name="T29" fmla="*/ 201 h 236"/>
                          <a:gd name="T30" fmla="*/ 8 w 91"/>
                          <a:gd name="T31" fmla="*/ 183 h 236"/>
                          <a:gd name="T32" fmla="*/ 0 w 91"/>
                          <a:gd name="T33" fmla="*/ 59 h 2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236"/>
                          <a:gd name="T53" fmla="*/ 91 w 91"/>
                          <a:gd name="T54" fmla="*/ 236 h 2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236">
                            <a:moveTo>
                              <a:pt x="0" y="59"/>
                            </a:moveTo>
                            <a:lnTo>
                              <a:pt x="4" y="17"/>
                            </a:lnTo>
                            <a:lnTo>
                              <a:pt x="9" y="4"/>
                            </a:lnTo>
                            <a:lnTo>
                              <a:pt x="21" y="0"/>
                            </a:lnTo>
                            <a:lnTo>
                              <a:pt x="32" y="4"/>
                            </a:lnTo>
                            <a:lnTo>
                              <a:pt x="43" y="14"/>
                            </a:lnTo>
                            <a:lnTo>
                              <a:pt x="74" y="74"/>
                            </a:lnTo>
                            <a:lnTo>
                              <a:pt x="84" y="102"/>
                            </a:lnTo>
                            <a:lnTo>
                              <a:pt x="90" y="145"/>
                            </a:lnTo>
                            <a:lnTo>
                              <a:pt x="87" y="181"/>
                            </a:lnTo>
                            <a:lnTo>
                              <a:pt x="80" y="211"/>
                            </a:lnTo>
                            <a:lnTo>
                              <a:pt x="52" y="230"/>
                            </a:lnTo>
                            <a:lnTo>
                              <a:pt x="34" y="235"/>
                            </a:lnTo>
                            <a:lnTo>
                              <a:pt x="23" y="220"/>
                            </a:lnTo>
                            <a:lnTo>
                              <a:pt x="17" y="201"/>
                            </a:lnTo>
                            <a:lnTo>
                              <a:pt x="8" y="183"/>
                            </a:lnTo>
                            <a:lnTo>
                              <a:pt x="0" y="59"/>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62" name="Freeform 95"/>
                      <p:cNvSpPr>
                        <a:spLocks/>
                      </p:cNvSpPr>
                      <p:nvPr/>
                    </p:nvSpPr>
                    <p:spPr bwMode="auto">
                      <a:xfrm>
                        <a:off x="4223" y="2839"/>
                        <a:ext cx="101" cy="246"/>
                      </a:xfrm>
                      <a:custGeom>
                        <a:avLst/>
                        <a:gdLst>
                          <a:gd name="T0" fmla="*/ 0 w 101"/>
                          <a:gd name="T1" fmla="*/ 77 h 246"/>
                          <a:gd name="T2" fmla="*/ 0 w 101"/>
                          <a:gd name="T3" fmla="*/ 43 h 246"/>
                          <a:gd name="T4" fmla="*/ 2 w 101"/>
                          <a:gd name="T5" fmla="*/ 18 h 246"/>
                          <a:gd name="T6" fmla="*/ 13 w 101"/>
                          <a:gd name="T7" fmla="*/ 2 h 246"/>
                          <a:gd name="T8" fmla="*/ 35 w 101"/>
                          <a:gd name="T9" fmla="*/ 3 h 246"/>
                          <a:gd name="T10" fmla="*/ 60 w 101"/>
                          <a:gd name="T11" fmla="*/ 34 h 246"/>
                          <a:gd name="T12" fmla="*/ 89 w 101"/>
                          <a:gd name="T13" fmla="*/ 96 h 246"/>
                          <a:gd name="T14" fmla="*/ 99 w 101"/>
                          <a:gd name="T15" fmla="*/ 132 h 246"/>
                          <a:gd name="T16" fmla="*/ 98 w 101"/>
                          <a:gd name="T17" fmla="*/ 188 h 246"/>
                          <a:gd name="T18" fmla="*/ 67 w 101"/>
                          <a:gd name="T19" fmla="*/ 233 h 246"/>
                          <a:gd name="T20" fmla="*/ 31 w 101"/>
                          <a:gd name="T21" fmla="*/ 245 h 246"/>
                          <a:gd name="T22" fmla="*/ 13 w 101"/>
                          <a:gd name="T23" fmla="*/ 196 h 246"/>
                          <a:gd name="T24" fmla="*/ 41 w 101"/>
                          <a:gd name="T25" fmla="*/ 220 h 246"/>
                          <a:gd name="T26" fmla="*/ 54 w 101"/>
                          <a:gd name="T27" fmla="*/ 209 h 246"/>
                          <a:gd name="T28" fmla="*/ 57 w 101"/>
                          <a:gd name="T29" fmla="*/ 188 h 246"/>
                          <a:gd name="T30" fmla="*/ 59 w 101"/>
                          <a:gd name="T31" fmla="*/ 150 h 246"/>
                          <a:gd name="T32" fmla="*/ 55 w 101"/>
                          <a:gd name="T33" fmla="*/ 115 h 246"/>
                          <a:gd name="T34" fmla="*/ 46 w 101"/>
                          <a:gd name="T35" fmla="*/ 78 h 246"/>
                          <a:gd name="T36" fmla="*/ 32 w 101"/>
                          <a:gd name="T37" fmla="*/ 50 h 246"/>
                          <a:gd name="T38" fmla="*/ 20 w 101"/>
                          <a:gd name="T39" fmla="*/ 49 h 246"/>
                          <a:gd name="T40" fmla="*/ 11 w 101"/>
                          <a:gd name="T41" fmla="*/ 58 h 246"/>
                          <a:gd name="T42" fmla="*/ 8 w 101"/>
                          <a:gd name="T43" fmla="*/ 42 h 246"/>
                          <a:gd name="T44" fmla="*/ 18 w 101"/>
                          <a:gd name="T45" fmla="*/ 34 h 246"/>
                          <a:gd name="T46" fmla="*/ 33 w 101"/>
                          <a:gd name="T47" fmla="*/ 34 h 246"/>
                          <a:gd name="T48" fmla="*/ 47 w 101"/>
                          <a:gd name="T49" fmla="*/ 46 h 246"/>
                          <a:gd name="T50" fmla="*/ 60 w 101"/>
                          <a:gd name="T51" fmla="*/ 69 h 246"/>
                          <a:gd name="T52" fmla="*/ 64 w 101"/>
                          <a:gd name="T53" fmla="*/ 94 h 246"/>
                          <a:gd name="T54" fmla="*/ 66 w 101"/>
                          <a:gd name="T55" fmla="*/ 138 h 246"/>
                          <a:gd name="T56" fmla="*/ 60 w 101"/>
                          <a:gd name="T57" fmla="*/ 201 h 246"/>
                          <a:gd name="T58" fmla="*/ 65 w 101"/>
                          <a:gd name="T59" fmla="*/ 224 h 246"/>
                          <a:gd name="T60" fmla="*/ 78 w 101"/>
                          <a:gd name="T61" fmla="*/ 209 h 246"/>
                          <a:gd name="T62" fmla="*/ 82 w 101"/>
                          <a:gd name="T63" fmla="*/ 189 h 246"/>
                          <a:gd name="T64" fmla="*/ 84 w 101"/>
                          <a:gd name="T65" fmla="*/ 157 h 246"/>
                          <a:gd name="T66" fmla="*/ 81 w 101"/>
                          <a:gd name="T67" fmla="*/ 120 h 246"/>
                          <a:gd name="T68" fmla="*/ 66 w 101"/>
                          <a:gd name="T69" fmla="*/ 72 h 246"/>
                          <a:gd name="T70" fmla="*/ 47 w 101"/>
                          <a:gd name="T71" fmla="*/ 32 h 246"/>
                          <a:gd name="T72" fmla="*/ 40 w 101"/>
                          <a:gd name="T73" fmla="*/ 21 h 246"/>
                          <a:gd name="T74" fmla="*/ 23 w 101"/>
                          <a:gd name="T75" fmla="*/ 15 h 246"/>
                          <a:gd name="T76" fmla="*/ 11 w 101"/>
                          <a:gd name="T77" fmla="*/ 27 h 246"/>
                          <a:gd name="T78" fmla="*/ 2 w 101"/>
                          <a:gd name="T79" fmla="*/ 112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1"/>
                          <a:gd name="T121" fmla="*/ 0 h 246"/>
                          <a:gd name="T122" fmla="*/ 101 w 101"/>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1" h="246">
                            <a:moveTo>
                              <a:pt x="2" y="112"/>
                            </a:moveTo>
                            <a:lnTo>
                              <a:pt x="0" y="77"/>
                            </a:lnTo>
                            <a:lnTo>
                              <a:pt x="0" y="58"/>
                            </a:lnTo>
                            <a:lnTo>
                              <a:pt x="0" y="43"/>
                            </a:lnTo>
                            <a:lnTo>
                              <a:pt x="0" y="26"/>
                            </a:lnTo>
                            <a:lnTo>
                              <a:pt x="2" y="18"/>
                            </a:lnTo>
                            <a:lnTo>
                              <a:pt x="6" y="7"/>
                            </a:lnTo>
                            <a:lnTo>
                              <a:pt x="13" y="2"/>
                            </a:lnTo>
                            <a:lnTo>
                              <a:pt x="24" y="0"/>
                            </a:lnTo>
                            <a:lnTo>
                              <a:pt x="35" y="3"/>
                            </a:lnTo>
                            <a:lnTo>
                              <a:pt x="44" y="11"/>
                            </a:lnTo>
                            <a:lnTo>
                              <a:pt x="60" y="34"/>
                            </a:lnTo>
                            <a:lnTo>
                              <a:pt x="77" y="68"/>
                            </a:lnTo>
                            <a:lnTo>
                              <a:pt x="89" y="96"/>
                            </a:lnTo>
                            <a:lnTo>
                              <a:pt x="95" y="114"/>
                            </a:lnTo>
                            <a:lnTo>
                              <a:pt x="99" y="132"/>
                            </a:lnTo>
                            <a:lnTo>
                              <a:pt x="100" y="157"/>
                            </a:lnTo>
                            <a:lnTo>
                              <a:pt x="98" y="188"/>
                            </a:lnTo>
                            <a:lnTo>
                              <a:pt x="86" y="215"/>
                            </a:lnTo>
                            <a:lnTo>
                              <a:pt x="67" y="233"/>
                            </a:lnTo>
                            <a:lnTo>
                              <a:pt x="51" y="242"/>
                            </a:lnTo>
                            <a:lnTo>
                              <a:pt x="31" y="245"/>
                            </a:lnTo>
                            <a:lnTo>
                              <a:pt x="22" y="229"/>
                            </a:lnTo>
                            <a:lnTo>
                              <a:pt x="13" y="196"/>
                            </a:lnTo>
                            <a:lnTo>
                              <a:pt x="34" y="219"/>
                            </a:lnTo>
                            <a:lnTo>
                              <a:pt x="41" y="220"/>
                            </a:lnTo>
                            <a:lnTo>
                              <a:pt x="48" y="215"/>
                            </a:lnTo>
                            <a:lnTo>
                              <a:pt x="54" y="209"/>
                            </a:lnTo>
                            <a:lnTo>
                              <a:pt x="56" y="197"/>
                            </a:lnTo>
                            <a:lnTo>
                              <a:pt x="57" y="188"/>
                            </a:lnTo>
                            <a:lnTo>
                              <a:pt x="58" y="168"/>
                            </a:lnTo>
                            <a:lnTo>
                              <a:pt x="59" y="150"/>
                            </a:lnTo>
                            <a:lnTo>
                              <a:pt x="58" y="134"/>
                            </a:lnTo>
                            <a:lnTo>
                              <a:pt x="55" y="115"/>
                            </a:lnTo>
                            <a:lnTo>
                              <a:pt x="51" y="96"/>
                            </a:lnTo>
                            <a:lnTo>
                              <a:pt x="46" y="78"/>
                            </a:lnTo>
                            <a:lnTo>
                              <a:pt x="40" y="60"/>
                            </a:lnTo>
                            <a:lnTo>
                              <a:pt x="32" y="50"/>
                            </a:lnTo>
                            <a:lnTo>
                              <a:pt x="27" y="47"/>
                            </a:lnTo>
                            <a:lnTo>
                              <a:pt x="20" y="49"/>
                            </a:lnTo>
                            <a:lnTo>
                              <a:pt x="16" y="51"/>
                            </a:lnTo>
                            <a:lnTo>
                              <a:pt x="11" y="58"/>
                            </a:lnTo>
                            <a:lnTo>
                              <a:pt x="5" y="77"/>
                            </a:lnTo>
                            <a:lnTo>
                              <a:pt x="8" y="42"/>
                            </a:lnTo>
                            <a:lnTo>
                              <a:pt x="13" y="38"/>
                            </a:lnTo>
                            <a:lnTo>
                              <a:pt x="18" y="34"/>
                            </a:lnTo>
                            <a:lnTo>
                              <a:pt x="24" y="32"/>
                            </a:lnTo>
                            <a:lnTo>
                              <a:pt x="33" y="34"/>
                            </a:lnTo>
                            <a:lnTo>
                              <a:pt x="40" y="38"/>
                            </a:lnTo>
                            <a:lnTo>
                              <a:pt x="47" y="46"/>
                            </a:lnTo>
                            <a:lnTo>
                              <a:pt x="55" y="56"/>
                            </a:lnTo>
                            <a:lnTo>
                              <a:pt x="60" y="69"/>
                            </a:lnTo>
                            <a:lnTo>
                              <a:pt x="62" y="81"/>
                            </a:lnTo>
                            <a:lnTo>
                              <a:pt x="64" y="94"/>
                            </a:lnTo>
                            <a:lnTo>
                              <a:pt x="67" y="111"/>
                            </a:lnTo>
                            <a:lnTo>
                              <a:pt x="66" y="138"/>
                            </a:lnTo>
                            <a:lnTo>
                              <a:pt x="65" y="157"/>
                            </a:lnTo>
                            <a:lnTo>
                              <a:pt x="60" y="201"/>
                            </a:lnTo>
                            <a:lnTo>
                              <a:pt x="46" y="237"/>
                            </a:lnTo>
                            <a:lnTo>
                              <a:pt x="65" y="224"/>
                            </a:lnTo>
                            <a:lnTo>
                              <a:pt x="73" y="216"/>
                            </a:lnTo>
                            <a:lnTo>
                              <a:pt x="78" y="209"/>
                            </a:lnTo>
                            <a:lnTo>
                              <a:pt x="82" y="201"/>
                            </a:lnTo>
                            <a:lnTo>
                              <a:pt x="82" y="189"/>
                            </a:lnTo>
                            <a:lnTo>
                              <a:pt x="84" y="175"/>
                            </a:lnTo>
                            <a:lnTo>
                              <a:pt x="84" y="157"/>
                            </a:lnTo>
                            <a:lnTo>
                              <a:pt x="83" y="139"/>
                            </a:lnTo>
                            <a:lnTo>
                              <a:pt x="81" y="120"/>
                            </a:lnTo>
                            <a:lnTo>
                              <a:pt x="75" y="96"/>
                            </a:lnTo>
                            <a:lnTo>
                              <a:pt x="66" y="72"/>
                            </a:lnTo>
                            <a:lnTo>
                              <a:pt x="54" y="47"/>
                            </a:lnTo>
                            <a:lnTo>
                              <a:pt x="47" y="32"/>
                            </a:lnTo>
                            <a:lnTo>
                              <a:pt x="43" y="25"/>
                            </a:lnTo>
                            <a:lnTo>
                              <a:pt x="40" y="21"/>
                            </a:lnTo>
                            <a:lnTo>
                              <a:pt x="33" y="17"/>
                            </a:lnTo>
                            <a:lnTo>
                              <a:pt x="23" y="15"/>
                            </a:lnTo>
                            <a:lnTo>
                              <a:pt x="15" y="18"/>
                            </a:lnTo>
                            <a:lnTo>
                              <a:pt x="11" y="27"/>
                            </a:lnTo>
                            <a:lnTo>
                              <a:pt x="8" y="42"/>
                            </a:lnTo>
                            <a:lnTo>
                              <a:pt x="2" y="112"/>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grpSp>
            <p:sp>
              <p:nvSpPr>
                <p:cNvPr id="1054" name="Freeform 96"/>
                <p:cNvSpPr>
                  <a:spLocks/>
                </p:cNvSpPr>
                <p:nvPr/>
              </p:nvSpPr>
              <p:spPr bwMode="auto">
                <a:xfrm>
                  <a:off x="4082" y="3077"/>
                  <a:ext cx="727" cy="927"/>
                </a:xfrm>
                <a:custGeom>
                  <a:avLst/>
                  <a:gdLst>
                    <a:gd name="T0" fmla="*/ 387 w 727"/>
                    <a:gd name="T1" fmla="*/ 51 h 927"/>
                    <a:gd name="T2" fmla="*/ 383 w 727"/>
                    <a:gd name="T3" fmla="*/ 11 h 927"/>
                    <a:gd name="T4" fmla="*/ 329 w 727"/>
                    <a:gd name="T5" fmla="*/ 5 h 927"/>
                    <a:gd name="T6" fmla="*/ 276 w 727"/>
                    <a:gd name="T7" fmla="*/ 27 h 927"/>
                    <a:gd name="T8" fmla="*/ 250 w 727"/>
                    <a:gd name="T9" fmla="*/ 54 h 927"/>
                    <a:gd name="T10" fmla="*/ 184 w 727"/>
                    <a:gd name="T11" fmla="*/ 77 h 927"/>
                    <a:gd name="T12" fmla="*/ 154 w 727"/>
                    <a:gd name="T13" fmla="*/ 131 h 927"/>
                    <a:gd name="T14" fmla="*/ 177 w 727"/>
                    <a:gd name="T15" fmla="*/ 172 h 927"/>
                    <a:gd name="T16" fmla="*/ 164 w 727"/>
                    <a:gd name="T17" fmla="*/ 195 h 927"/>
                    <a:gd name="T18" fmla="*/ 157 w 727"/>
                    <a:gd name="T19" fmla="*/ 212 h 927"/>
                    <a:gd name="T20" fmla="*/ 67 w 727"/>
                    <a:gd name="T21" fmla="*/ 182 h 927"/>
                    <a:gd name="T22" fmla="*/ 25 w 727"/>
                    <a:gd name="T23" fmla="*/ 202 h 927"/>
                    <a:gd name="T24" fmla="*/ 1 w 727"/>
                    <a:gd name="T25" fmla="*/ 238 h 927"/>
                    <a:gd name="T26" fmla="*/ 37 w 727"/>
                    <a:gd name="T27" fmla="*/ 245 h 927"/>
                    <a:gd name="T28" fmla="*/ 88 w 727"/>
                    <a:gd name="T29" fmla="*/ 240 h 927"/>
                    <a:gd name="T30" fmla="*/ 186 w 727"/>
                    <a:gd name="T31" fmla="*/ 270 h 927"/>
                    <a:gd name="T32" fmla="*/ 236 w 727"/>
                    <a:gd name="T33" fmla="*/ 272 h 927"/>
                    <a:gd name="T34" fmla="*/ 253 w 727"/>
                    <a:gd name="T35" fmla="*/ 200 h 927"/>
                    <a:gd name="T36" fmla="*/ 276 w 727"/>
                    <a:gd name="T37" fmla="*/ 171 h 927"/>
                    <a:gd name="T38" fmla="*/ 299 w 727"/>
                    <a:gd name="T39" fmla="*/ 153 h 927"/>
                    <a:gd name="T40" fmla="*/ 260 w 727"/>
                    <a:gd name="T41" fmla="*/ 206 h 927"/>
                    <a:gd name="T42" fmla="*/ 276 w 727"/>
                    <a:gd name="T43" fmla="*/ 239 h 927"/>
                    <a:gd name="T44" fmla="*/ 340 w 727"/>
                    <a:gd name="T45" fmla="*/ 281 h 927"/>
                    <a:gd name="T46" fmla="*/ 371 w 727"/>
                    <a:gd name="T47" fmla="*/ 321 h 927"/>
                    <a:gd name="T48" fmla="*/ 429 w 727"/>
                    <a:gd name="T49" fmla="*/ 309 h 927"/>
                    <a:gd name="T50" fmla="*/ 392 w 727"/>
                    <a:gd name="T51" fmla="*/ 357 h 927"/>
                    <a:gd name="T52" fmla="*/ 371 w 727"/>
                    <a:gd name="T53" fmla="*/ 404 h 927"/>
                    <a:gd name="T54" fmla="*/ 392 w 727"/>
                    <a:gd name="T55" fmla="*/ 490 h 927"/>
                    <a:gd name="T56" fmla="*/ 443 w 727"/>
                    <a:gd name="T57" fmla="*/ 601 h 927"/>
                    <a:gd name="T58" fmla="*/ 418 w 727"/>
                    <a:gd name="T59" fmla="*/ 657 h 927"/>
                    <a:gd name="T60" fmla="*/ 392 w 727"/>
                    <a:gd name="T61" fmla="*/ 743 h 927"/>
                    <a:gd name="T62" fmla="*/ 346 w 727"/>
                    <a:gd name="T63" fmla="*/ 830 h 927"/>
                    <a:gd name="T64" fmla="*/ 315 w 727"/>
                    <a:gd name="T65" fmla="*/ 878 h 927"/>
                    <a:gd name="T66" fmla="*/ 339 w 727"/>
                    <a:gd name="T67" fmla="*/ 924 h 927"/>
                    <a:gd name="T68" fmla="*/ 358 w 727"/>
                    <a:gd name="T69" fmla="*/ 888 h 927"/>
                    <a:gd name="T70" fmla="*/ 388 w 727"/>
                    <a:gd name="T71" fmla="*/ 926 h 927"/>
                    <a:gd name="T72" fmla="*/ 407 w 727"/>
                    <a:gd name="T73" fmla="*/ 885 h 927"/>
                    <a:gd name="T74" fmla="*/ 432 w 727"/>
                    <a:gd name="T75" fmla="*/ 902 h 927"/>
                    <a:gd name="T76" fmla="*/ 458 w 727"/>
                    <a:gd name="T77" fmla="*/ 861 h 927"/>
                    <a:gd name="T78" fmla="*/ 410 w 727"/>
                    <a:gd name="T79" fmla="*/ 838 h 927"/>
                    <a:gd name="T80" fmla="*/ 396 w 727"/>
                    <a:gd name="T81" fmla="*/ 845 h 927"/>
                    <a:gd name="T82" fmla="*/ 357 w 727"/>
                    <a:gd name="T83" fmla="*/ 834 h 927"/>
                    <a:gd name="T84" fmla="*/ 379 w 727"/>
                    <a:gd name="T85" fmla="*/ 814 h 927"/>
                    <a:gd name="T86" fmla="*/ 434 w 727"/>
                    <a:gd name="T87" fmla="*/ 828 h 927"/>
                    <a:gd name="T88" fmla="*/ 467 w 727"/>
                    <a:gd name="T89" fmla="*/ 768 h 927"/>
                    <a:gd name="T90" fmla="*/ 482 w 727"/>
                    <a:gd name="T91" fmla="*/ 672 h 927"/>
                    <a:gd name="T92" fmla="*/ 478 w 727"/>
                    <a:gd name="T93" fmla="*/ 626 h 927"/>
                    <a:gd name="T94" fmla="*/ 471 w 727"/>
                    <a:gd name="T95" fmla="*/ 563 h 927"/>
                    <a:gd name="T96" fmla="*/ 480 w 727"/>
                    <a:gd name="T97" fmla="*/ 468 h 927"/>
                    <a:gd name="T98" fmla="*/ 522 w 727"/>
                    <a:gd name="T99" fmla="*/ 437 h 927"/>
                    <a:gd name="T100" fmla="*/ 629 w 727"/>
                    <a:gd name="T101" fmla="*/ 389 h 927"/>
                    <a:gd name="T102" fmla="*/ 624 w 727"/>
                    <a:gd name="T103" fmla="*/ 359 h 927"/>
                    <a:gd name="T104" fmla="*/ 655 w 727"/>
                    <a:gd name="T105" fmla="*/ 302 h 927"/>
                    <a:gd name="T106" fmla="*/ 645 w 727"/>
                    <a:gd name="T107" fmla="*/ 266 h 927"/>
                    <a:gd name="T108" fmla="*/ 691 w 727"/>
                    <a:gd name="T109" fmla="*/ 302 h 927"/>
                    <a:gd name="T110" fmla="*/ 717 w 727"/>
                    <a:gd name="T111" fmla="*/ 284 h 927"/>
                    <a:gd name="T112" fmla="*/ 690 w 727"/>
                    <a:gd name="T113" fmla="*/ 198 h 927"/>
                    <a:gd name="T114" fmla="*/ 630 w 727"/>
                    <a:gd name="T115" fmla="*/ 155 h 927"/>
                    <a:gd name="T116" fmla="*/ 568 w 727"/>
                    <a:gd name="T117" fmla="*/ 160 h 927"/>
                    <a:gd name="T118" fmla="*/ 495 w 727"/>
                    <a:gd name="T119" fmla="*/ 156 h 927"/>
                    <a:gd name="T120" fmla="*/ 437 w 727"/>
                    <a:gd name="T121" fmla="*/ 115 h 927"/>
                    <a:gd name="T122" fmla="*/ 398 w 727"/>
                    <a:gd name="T123" fmla="*/ 68 h 927"/>
                    <a:gd name="T124" fmla="*/ 338 w 727"/>
                    <a:gd name="T125" fmla="*/ 43 h 9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27"/>
                    <a:gd name="T190" fmla="*/ 0 h 927"/>
                    <a:gd name="T191" fmla="*/ 727 w 727"/>
                    <a:gd name="T192" fmla="*/ 927 h 92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27" h="927">
                      <a:moveTo>
                        <a:pt x="338" y="43"/>
                      </a:moveTo>
                      <a:lnTo>
                        <a:pt x="357" y="42"/>
                      </a:lnTo>
                      <a:lnTo>
                        <a:pt x="371" y="43"/>
                      </a:lnTo>
                      <a:lnTo>
                        <a:pt x="380" y="46"/>
                      </a:lnTo>
                      <a:lnTo>
                        <a:pt x="387" y="51"/>
                      </a:lnTo>
                      <a:lnTo>
                        <a:pt x="392" y="61"/>
                      </a:lnTo>
                      <a:lnTo>
                        <a:pt x="395" y="42"/>
                      </a:lnTo>
                      <a:lnTo>
                        <a:pt x="396" y="31"/>
                      </a:lnTo>
                      <a:lnTo>
                        <a:pt x="392" y="21"/>
                      </a:lnTo>
                      <a:lnTo>
                        <a:pt x="383" y="11"/>
                      </a:lnTo>
                      <a:lnTo>
                        <a:pt x="374" y="6"/>
                      </a:lnTo>
                      <a:lnTo>
                        <a:pt x="366" y="2"/>
                      </a:lnTo>
                      <a:lnTo>
                        <a:pt x="355" y="0"/>
                      </a:lnTo>
                      <a:lnTo>
                        <a:pt x="343" y="0"/>
                      </a:lnTo>
                      <a:lnTo>
                        <a:pt x="329" y="5"/>
                      </a:lnTo>
                      <a:lnTo>
                        <a:pt x="320" y="16"/>
                      </a:lnTo>
                      <a:lnTo>
                        <a:pt x="311" y="25"/>
                      </a:lnTo>
                      <a:lnTo>
                        <a:pt x="294" y="25"/>
                      </a:lnTo>
                      <a:lnTo>
                        <a:pt x="284" y="25"/>
                      </a:lnTo>
                      <a:lnTo>
                        <a:pt x="276" y="27"/>
                      </a:lnTo>
                      <a:lnTo>
                        <a:pt x="268" y="33"/>
                      </a:lnTo>
                      <a:lnTo>
                        <a:pt x="254" y="45"/>
                      </a:lnTo>
                      <a:lnTo>
                        <a:pt x="265" y="54"/>
                      </a:lnTo>
                      <a:lnTo>
                        <a:pt x="258" y="53"/>
                      </a:lnTo>
                      <a:lnTo>
                        <a:pt x="250" y="54"/>
                      </a:lnTo>
                      <a:lnTo>
                        <a:pt x="236" y="56"/>
                      </a:lnTo>
                      <a:lnTo>
                        <a:pt x="222" y="61"/>
                      </a:lnTo>
                      <a:lnTo>
                        <a:pt x="209" y="68"/>
                      </a:lnTo>
                      <a:lnTo>
                        <a:pt x="197" y="71"/>
                      </a:lnTo>
                      <a:lnTo>
                        <a:pt x="184" y="77"/>
                      </a:lnTo>
                      <a:lnTo>
                        <a:pt x="174" y="84"/>
                      </a:lnTo>
                      <a:lnTo>
                        <a:pt x="168" y="92"/>
                      </a:lnTo>
                      <a:lnTo>
                        <a:pt x="155" y="114"/>
                      </a:lnTo>
                      <a:lnTo>
                        <a:pt x="155" y="120"/>
                      </a:lnTo>
                      <a:lnTo>
                        <a:pt x="154" y="131"/>
                      </a:lnTo>
                      <a:lnTo>
                        <a:pt x="154" y="141"/>
                      </a:lnTo>
                      <a:lnTo>
                        <a:pt x="154" y="148"/>
                      </a:lnTo>
                      <a:lnTo>
                        <a:pt x="159" y="158"/>
                      </a:lnTo>
                      <a:lnTo>
                        <a:pt x="168" y="167"/>
                      </a:lnTo>
                      <a:lnTo>
                        <a:pt x="177" y="172"/>
                      </a:lnTo>
                      <a:lnTo>
                        <a:pt x="186" y="176"/>
                      </a:lnTo>
                      <a:lnTo>
                        <a:pt x="193" y="183"/>
                      </a:lnTo>
                      <a:lnTo>
                        <a:pt x="184" y="185"/>
                      </a:lnTo>
                      <a:lnTo>
                        <a:pt x="172" y="190"/>
                      </a:lnTo>
                      <a:lnTo>
                        <a:pt x="164" y="195"/>
                      </a:lnTo>
                      <a:lnTo>
                        <a:pt x="166" y="203"/>
                      </a:lnTo>
                      <a:lnTo>
                        <a:pt x="168" y="210"/>
                      </a:lnTo>
                      <a:lnTo>
                        <a:pt x="173" y="216"/>
                      </a:lnTo>
                      <a:lnTo>
                        <a:pt x="177" y="226"/>
                      </a:lnTo>
                      <a:lnTo>
                        <a:pt x="157" y="212"/>
                      </a:lnTo>
                      <a:lnTo>
                        <a:pt x="142" y="206"/>
                      </a:lnTo>
                      <a:lnTo>
                        <a:pt x="126" y="201"/>
                      </a:lnTo>
                      <a:lnTo>
                        <a:pt x="106" y="198"/>
                      </a:lnTo>
                      <a:lnTo>
                        <a:pt x="83" y="195"/>
                      </a:lnTo>
                      <a:lnTo>
                        <a:pt x="67" y="182"/>
                      </a:lnTo>
                      <a:lnTo>
                        <a:pt x="53" y="187"/>
                      </a:lnTo>
                      <a:lnTo>
                        <a:pt x="52" y="202"/>
                      </a:lnTo>
                      <a:lnTo>
                        <a:pt x="43" y="198"/>
                      </a:lnTo>
                      <a:lnTo>
                        <a:pt x="32" y="198"/>
                      </a:lnTo>
                      <a:lnTo>
                        <a:pt x="25" y="202"/>
                      </a:lnTo>
                      <a:lnTo>
                        <a:pt x="21" y="207"/>
                      </a:lnTo>
                      <a:lnTo>
                        <a:pt x="13" y="215"/>
                      </a:lnTo>
                      <a:lnTo>
                        <a:pt x="0" y="229"/>
                      </a:lnTo>
                      <a:lnTo>
                        <a:pt x="0" y="233"/>
                      </a:lnTo>
                      <a:lnTo>
                        <a:pt x="1" y="238"/>
                      </a:lnTo>
                      <a:lnTo>
                        <a:pt x="4" y="243"/>
                      </a:lnTo>
                      <a:lnTo>
                        <a:pt x="12" y="246"/>
                      </a:lnTo>
                      <a:lnTo>
                        <a:pt x="20" y="247"/>
                      </a:lnTo>
                      <a:lnTo>
                        <a:pt x="29" y="248"/>
                      </a:lnTo>
                      <a:lnTo>
                        <a:pt x="37" y="245"/>
                      </a:lnTo>
                      <a:lnTo>
                        <a:pt x="44" y="240"/>
                      </a:lnTo>
                      <a:lnTo>
                        <a:pt x="54" y="236"/>
                      </a:lnTo>
                      <a:lnTo>
                        <a:pt x="63" y="235"/>
                      </a:lnTo>
                      <a:lnTo>
                        <a:pt x="74" y="238"/>
                      </a:lnTo>
                      <a:lnTo>
                        <a:pt x="88" y="240"/>
                      </a:lnTo>
                      <a:lnTo>
                        <a:pt x="106" y="243"/>
                      </a:lnTo>
                      <a:lnTo>
                        <a:pt x="127" y="246"/>
                      </a:lnTo>
                      <a:lnTo>
                        <a:pt x="146" y="248"/>
                      </a:lnTo>
                      <a:lnTo>
                        <a:pt x="169" y="254"/>
                      </a:lnTo>
                      <a:lnTo>
                        <a:pt x="186" y="270"/>
                      </a:lnTo>
                      <a:lnTo>
                        <a:pt x="195" y="277"/>
                      </a:lnTo>
                      <a:lnTo>
                        <a:pt x="204" y="281"/>
                      </a:lnTo>
                      <a:lnTo>
                        <a:pt x="219" y="285"/>
                      </a:lnTo>
                      <a:lnTo>
                        <a:pt x="231" y="282"/>
                      </a:lnTo>
                      <a:lnTo>
                        <a:pt x="236" y="272"/>
                      </a:lnTo>
                      <a:lnTo>
                        <a:pt x="238" y="256"/>
                      </a:lnTo>
                      <a:lnTo>
                        <a:pt x="236" y="240"/>
                      </a:lnTo>
                      <a:lnTo>
                        <a:pt x="238" y="229"/>
                      </a:lnTo>
                      <a:lnTo>
                        <a:pt x="245" y="214"/>
                      </a:lnTo>
                      <a:lnTo>
                        <a:pt x="253" y="200"/>
                      </a:lnTo>
                      <a:lnTo>
                        <a:pt x="257" y="185"/>
                      </a:lnTo>
                      <a:lnTo>
                        <a:pt x="258" y="167"/>
                      </a:lnTo>
                      <a:lnTo>
                        <a:pt x="262" y="153"/>
                      </a:lnTo>
                      <a:lnTo>
                        <a:pt x="264" y="175"/>
                      </a:lnTo>
                      <a:lnTo>
                        <a:pt x="276" y="171"/>
                      </a:lnTo>
                      <a:lnTo>
                        <a:pt x="286" y="160"/>
                      </a:lnTo>
                      <a:lnTo>
                        <a:pt x="289" y="148"/>
                      </a:lnTo>
                      <a:lnTo>
                        <a:pt x="284" y="137"/>
                      </a:lnTo>
                      <a:lnTo>
                        <a:pt x="299" y="148"/>
                      </a:lnTo>
                      <a:lnTo>
                        <a:pt x="299" y="153"/>
                      </a:lnTo>
                      <a:lnTo>
                        <a:pt x="297" y="164"/>
                      </a:lnTo>
                      <a:lnTo>
                        <a:pt x="292" y="173"/>
                      </a:lnTo>
                      <a:lnTo>
                        <a:pt x="279" y="184"/>
                      </a:lnTo>
                      <a:lnTo>
                        <a:pt x="267" y="199"/>
                      </a:lnTo>
                      <a:lnTo>
                        <a:pt x="260" y="206"/>
                      </a:lnTo>
                      <a:lnTo>
                        <a:pt x="256" y="212"/>
                      </a:lnTo>
                      <a:lnTo>
                        <a:pt x="255" y="217"/>
                      </a:lnTo>
                      <a:lnTo>
                        <a:pt x="257" y="224"/>
                      </a:lnTo>
                      <a:lnTo>
                        <a:pt x="264" y="231"/>
                      </a:lnTo>
                      <a:lnTo>
                        <a:pt x="276" y="239"/>
                      </a:lnTo>
                      <a:lnTo>
                        <a:pt x="292" y="251"/>
                      </a:lnTo>
                      <a:lnTo>
                        <a:pt x="302" y="257"/>
                      </a:lnTo>
                      <a:lnTo>
                        <a:pt x="315" y="267"/>
                      </a:lnTo>
                      <a:lnTo>
                        <a:pt x="325" y="274"/>
                      </a:lnTo>
                      <a:lnTo>
                        <a:pt x="340" y="281"/>
                      </a:lnTo>
                      <a:lnTo>
                        <a:pt x="352" y="284"/>
                      </a:lnTo>
                      <a:lnTo>
                        <a:pt x="361" y="289"/>
                      </a:lnTo>
                      <a:lnTo>
                        <a:pt x="368" y="298"/>
                      </a:lnTo>
                      <a:lnTo>
                        <a:pt x="372" y="309"/>
                      </a:lnTo>
                      <a:lnTo>
                        <a:pt x="371" y="321"/>
                      </a:lnTo>
                      <a:lnTo>
                        <a:pt x="373" y="337"/>
                      </a:lnTo>
                      <a:lnTo>
                        <a:pt x="376" y="353"/>
                      </a:lnTo>
                      <a:lnTo>
                        <a:pt x="392" y="338"/>
                      </a:lnTo>
                      <a:lnTo>
                        <a:pt x="410" y="322"/>
                      </a:lnTo>
                      <a:lnTo>
                        <a:pt x="429" y="309"/>
                      </a:lnTo>
                      <a:lnTo>
                        <a:pt x="426" y="316"/>
                      </a:lnTo>
                      <a:lnTo>
                        <a:pt x="416" y="328"/>
                      </a:lnTo>
                      <a:lnTo>
                        <a:pt x="410" y="336"/>
                      </a:lnTo>
                      <a:lnTo>
                        <a:pt x="401" y="346"/>
                      </a:lnTo>
                      <a:lnTo>
                        <a:pt x="392" y="357"/>
                      </a:lnTo>
                      <a:lnTo>
                        <a:pt x="384" y="367"/>
                      </a:lnTo>
                      <a:lnTo>
                        <a:pt x="379" y="375"/>
                      </a:lnTo>
                      <a:lnTo>
                        <a:pt x="375" y="384"/>
                      </a:lnTo>
                      <a:lnTo>
                        <a:pt x="372" y="396"/>
                      </a:lnTo>
                      <a:lnTo>
                        <a:pt x="371" y="404"/>
                      </a:lnTo>
                      <a:lnTo>
                        <a:pt x="370" y="417"/>
                      </a:lnTo>
                      <a:lnTo>
                        <a:pt x="369" y="430"/>
                      </a:lnTo>
                      <a:lnTo>
                        <a:pt x="372" y="444"/>
                      </a:lnTo>
                      <a:lnTo>
                        <a:pt x="379" y="460"/>
                      </a:lnTo>
                      <a:lnTo>
                        <a:pt x="392" y="490"/>
                      </a:lnTo>
                      <a:lnTo>
                        <a:pt x="407" y="517"/>
                      </a:lnTo>
                      <a:lnTo>
                        <a:pt x="424" y="549"/>
                      </a:lnTo>
                      <a:lnTo>
                        <a:pt x="437" y="570"/>
                      </a:lnTo>
                      <a:lnTo>
                        <a:pt x="447" y="587"/>
                      </a:lnTo>
                      <a:lnTo>
                        <a:pt x="443" y="601"/>
                      </a:lnTo>
                      <a:lnTo>
                        <a:pt x="441" y="614"/>
                      </a:lnTo>
                      <a:lnTo>
                        <a:pt x="442" y="625"/>
                      </a:lnTo>
                      <a:lnTo>
                        <a:pt x="436" y="638"/>
                      </a:lnTo>
                      <a:lnTo>
                        <a:pt x="429" y="647"/>
                      </a:lnTo>
                      <a:lnTo>
                        <a:pt x="418" y="657"/>
                      </a:lnTo>
                      <a:lnTo>
                        <a:pt x="410" y="673"/>
                      </a:lnTo>
                      <a:lnTo>
                        <a:pt x="405" y="686"/>
                      </a:lnTo>
                      <a:lnTo>
                        <a:pt x="402" y="701"/>
                      </a:lnTo>
                      <a:lnTo>
                        <a:pt x="398" y="717"/>
                      </a:lnTo>
                      <a:lnTo>
                        <a:pt x="392" y="743"/>
                      </a:lnTo>
                      <a:lnTo>
                        <a:pt x="387" y="766"/>
                      </a:lnTo>
                      <a:lnTo>
                        <a:pt x="375" y="793"/>
                      </a:lnTo>
                      <a:lnTo>
                        <a:pt x="367" y="820"/>
                      </a:lnTo>
                      <a:lnTo>
                        <a:pt x="360" y="828"/>
                      </a:lnTo>
                      <a:lnTo>
                        <a:pt x="346" y="830"/>
                      </a:lnTo>
                      <a:lnTo>
                        <a:pt x="337" y="833"/>
                      </a:lnTo>
                      <a:lnTo>
                        <a:pt x="326" y="840"/>
                      </a:lnTo>
                      <a:lnTo>
                        <a:pt x="321" y="850"/>
                      </a:lnTo>
                      <a:lnTo>
                        <a:pt x="318" y="862"/>
                      </a:lnTo>
                      <a:lnTo>
                        <a:pt x="315" y="878"/>
                      </a:lnTo>
                      <a:lnTo>
                        <a:pt x="316" y="897"/>
                      </a:lnTo>
                      <a:lnTo>
                        <a:pt x="320" y="908"/>
                      </a:lnTo>
                      <a:lnTo>
                        <a:pt x="326" y="916"/>
                      </a:lnTo>
                      <a:lnTo>
                        <a:pt x="331" y="922"/>
                      </a:lnTo>
                      <a:lnTo>
                        <a:pt x="339" y="924"/>
                      </a:lnTo>
                      <a:lnTo>
                        <a:pt x="347" y="924"/>
                      </a:lnTo>
                      <a:lnTo>
                        <a:pt x="353" y="921"/>
                      </a:lnTo>
                      <a:lnTo>
                        <a:pt x="352" y="874"/>
                      </a:lnTo>
                      <a:lnTo>
                        <a:pt x="361" y="874"/>
                      </a:lnTo>
                      <a:lnTo>
                        <a:pt x="358" y="888"/>
                      </a:lnTo>
                      <a:lnTo>
                        <a:pt x="360" y="903"/>
                      </a:lnTo>
                      <a:lnTo>
                        <a:pt x="364" y="916"/>
                      </a:lnTo>
                      <a:lnTo>
                        <a:pt x="369" y="924"/>
                      </a:lnTo>
                      <a:lnTo>
                        <a:pt x="379" y="925"/>
                      </a:lnTo>
                      <a:lnTo>
                        <a:pt x="388" y="926"/>
                      </a:lnTo>
                      <a:lnTo>
                        <a:pt x="395" y="921"/>
                      </a:lnTo>
                      <a:lnTo>
                        <a:pt x="401" y="913"/>
                      </a:lnTo>
                      <a:lnTo>
                        <a:pt x="401" y="903"/>
                      </a:lnTo>
                      <a:lnTo>
                        <a:pt x="401" y="894"/>
                      </a:lnTo>
                      <a:lnTo>
                        <a:pt x="407" y="885"/>
                      </a:lnTo>
                      <a:lnTo>
                        <a:pt x="408" y="895"/>
                      </a:lnTo>
                      <a:lnTo>
                        <a:pt x="412" y="907"/>
                      </a:lnTo>
                      <a:lnTo>
                        <a:pt x="417" y="910"/>
                      </a:lnTo>
                      <a:lnTo>
                        <a:pt x="425" y="904"/>
                      </a:lnTo>
                      <a:lnTo>
                        <a:pt x="432" y="902"/>
                      </a:lnTo>
                      <a:lnTo>
                        <a:pt x="438" y="899"/>
                      </a:lnTo>
                      <a:lnTo>
                        <a:pt x="447" y="892"/>
                      </a:lnTo>
                      <a:lnTo>
                        <a:pt x="458" y="881"/>
                      </a:lnTo>
                      <a:lnTo>
                        <a:pt x="460" y="871"/>
                      </a:lnTo>
                      <a:lnTo>
                        <a:pt x="458" y="861"/>
                      </a:lnTo>
                      <a:lnTo>
                        <a:pt x="450" y="854"/>
                      </a:lnTo>
                      <a:lnTo>
                        <a:pt x="442" y="848"/>
                      </a:lnTo>
                      <a:lnTo>
                        <a:pt x="432" y="842"/>
                      </a:lnTo>
                      <a:lnTo>
                        <a:pt x="423" y="839"/>
                      </a:lnTo>
                      <a:lnTo>
                        <a:pt x="410" y="838"/>
                      </a:lnTo>
                      <a:lnTo>
                        <a:pt x="427" y="862"/>
                      </a:lnTo>
                      <a:lnTo>
                        <a:pt x="417" y="860"/>
                      </a:lnTo>
                      <a:lnTo>
                        <a:pt x="410" y="855"/>
                      </a:lnTo>
                      <a:lnTo>
                        <a:pt x="402" y="851"/>
                      </a:lnTo>
                      <a:lnTo>
                        <a:pt x="396" y="845"/>
                      </a:lnTo>
                      <a:lnTo>
                        <a:pt x="390" y="840"/>
                      </a:lnTo>
                      <a:lnTo>
                        <a:pt x="382" y="834"/>
                      </a:lnTo>
                      <a:lnTo>
                        <a:pt x="373" y="832"/>
                      </a:lnTo>
                      <a:lnTo>
                        <a:pt x="366" y="832"/>
                      </a:lnTo>
                      <a:lnTo>
                        <a:pt x="357" y="834"/>
                      </a:lnTo>
                      <a:lnTo>
                        <a:pt x="353" y="832"/>
                      </a:lnTo>
                      <a:lnTo>
                        <a:pt x="364" y="826"/>
                      </a:lnTo>
                      <a:lnTo>
                        <a:pt x="370" y="820"/>
                      </a:lnTo>
                      <a:lnTo>
                        <a:pt x="375" y="797"/>
                      </a:lnTo>
                      <a:lnTo>
                        <a:pt x="379" y="814"/>
                      </a:lnTo>
                      <a:lnTo>
                        <a:pt x="385" y="824"/>
                      </a:lnTo>
                      <a:lnTo>
                        <a:pt x="395" y="830"/>
                      </a:lnTo>
                      <a:lnTo>
                        <a:pt x="410" y="831"/>
                      </a:lnTo>
                      <a:lnTo>
                        <a:pt x="423" y="828"/>
                      </a:lnTo>
                      <a:lnTo>
                        <a:pt x="434" y="828"/>
                      </a:lnTo>
                      <a:lnTo>
                        <a:pt x="447" y="831"/>
                      </a:lnTo>
                      <a:lnTo>
                        <a:pt x="460" y="841"/>
                      </a:lnTo>
                      <a:lnTo>
                        <a:pt x="456" y="801"/>
                      </a:lnTo>
                      <a:lnTo>
                        <a:pt x="467" y="785"/>
                      </a:lnTo>
                      <a:lnTo>
                        <a:pt x="467" y="768"/>
                      </a:lnTo>
                      <a:lnTo>
                        <a:pt x="467" y="742"/>
                      </a:lnTo>
                      <a:lnTo>
                        <a:pt x="467" y="713"/>
                      </a:lnTo>
                      <a:lnTo>
                        <a:pt x="471" y="689"/>
                      </a:lnTo>
                      <a:lnTo>
                        <a:pt x="477" y="680"/>
                      </a:lnTo>
                      <a:lnTo>
                        <a:pt x="482" y="672"/>
                      </a:lnTo>
                      <a:lnTo>
                        <a:pt x="485" y="664"/>
                      </a:lnTo>
                      <a:lnTo>
                        <a:pt x="484" y="657"/>
                      </a:lnTo>
                      <a:lnTo>
                        <a:pt x="478" y="648"/>
                      </a:lnTo>
                      <a:lnTo>
                        <a:pt x="471" y="632"/>
                      </a:lnTo>
                      <a:lnTo>
                        <a:pt x="478" y="626"/>
                      </a:lnTo>
                      <a:lnTo>
                        <a:pt x="482" y="618"/>
                      </a:lnTo>
                      <a:lnTo>
                        <a:pt x="481" y="609"/>
                      </a:lnTo>
                      <a:lnTo>
                        <a:pt x="476" y="599"/>
                      </a:lnTo>
                      <a:lnTo>
                        <a:pt x="472" y="586"/>
                      </a:lnTo>
                      <a:lnTo>
                        <a:pt x="471" y="563"/>
                      </a:lnTo>
                      <a:lnTo>
                        <a:pt x="471" y="540"/>
                      </a:lnTo>
                      <a:lnTo>
                        <a:pt x="471" y="518"/>
                      </a:lnTo>
                      <a:lnTo>
                        <a:pt x="471" y="494"/>
                      </a:lnTo>
                      <a:lnTo>
                        <a:pt x="474" y="481"/>
                      </a:lnTo>
                      <a:lnTo>
                        <a:pt x="480" y="468"/>
                      </a:lnTo>
                      <a:lnTo>
                        <a:pt x="485" y="462"/>
                      </a:lnTo>
                      <a:lnTo>
                        <a:pt x="491" y="455"/>
                      </a:lnTo>
                      <a:lnTo>
                        <a:pt x="501" y="446"/>
                      </a:lnTo>
                      <a:lnTo>
                        <a:pt x="511" y="439"/>
                      </a:lnTo>
                      <a:lnTo>
                        <a:pt x="522" y="437"/>
                      </a:lnTo>
                      <a:lnTo>
                        <a:pt x="535" y="434"/>
                      </a:lnTo>
                      <a:lnTo>
                        <a:pt x="548" y="428"/>
                      </a:lnTo>
                      <a:lnTo>
                        <a:pt x="567" y="419"/>
                      </a:lnTo>
                      <a:lnTo>
                        <a:pt x="609" y="400"/>
                      </a:lnTo>
                      <a:lnTo>
                        <a:pt x="629" y="389"/>
                      </a:lnTo>
                      <a:lnTo>
                        <a:pt x="625" y="380"/>
                      </a:lnTo>
                      <a:lnTo>
                        <a:pt x="589" y="389"/>
                      </a:lnTo>
                      <a:lnTo>
                        <a:pt x="601" y="376"/>
                      </a:lnTo>
                      <a:lnTo>
                        <a:pt x="611" y="364"/>
                      </a:lnTo>
                      <a:lnTo>
                        <a:pt x="624" y="359"/>
                      </a:lnTo>
                      <a:lnTo>
                        <a:pt x="640" y="352"/>
                      </a:lnTo>
                      <a:lnTo>
                        <a:pt x="655" y="342"/>
                      </a:lnTo>
                      <a:lnTo>
                        <a:pt x="660" y="333"/>
                      </a:lnTo>
                      <a:lnTo>
                        <a:pt x="660" y="317"/>
                      </a:lnTo>
                      <a:lnTo>
                        <a:pt x="655" y="302"/>
                      </a:lnTo>
                      <a:lnTo>
                        <a:pt x="645" y="290"/>
                      </a:lnTo>
                      <a:lnTo>
                        <a:pt x="634" y="277"/>
                      </a:lnTo>
                      <a:lnTo>
                        <a:pt x="627" y="266"/>
                      </a:lnTo>
                      <a:lnTo>
                        <a:pt x="636" y="265"/>
                      </a:lnTo>
                      <a:lnTo>
                        <a:pt x="645" y="266"/>
                      </a:lnTo>
                      <a:lnTo>
                        <a:pt x="655" y="268"/>
                      </a:lnTo>
                      <a:lnTo>
                        <a:pt x="665" y="271"/>
                      </a:lnTo>
                      <a:lnTo>
                        <a:pt x="673" y="279"/>
                      </a:lnTo>
                      <a:lnTo>
                        <a:pt x="685" y="290"/>
                      </a:lnTo>
                      <a:lnTo>
                        <a:pt x="691" y="302"/>
                      </a:lnTo>
                      <a:lnTo>
                        <a:pt x="695" y="286"/>
                      </a:lnTo>
                      <a:lnTo>
                        <a:pt x="697" y="274"/>
                      </a:lnTo>
                      <a:lnTo>
                        <a:pt x="698" y="259"/>
                      </a:lnTo>
                      <a:lnTo>
                        <a:pt x="709" y="269"/>
                      </a:lnTo>
                      <a:lnTo>
                        <a:pt x="717" y="284"/>
                      </a:lnTo>
                      <a:lnTo>
                        <a:pt x="726" y="300"/>
                      </a:lnTo>
                      <a:lnTo>
                        <a:pt x="725" y="282"/>
                      </a:lnTo>
                      <a:lnTo>
                        <a:pt x="723" y="265"/>
                      </a:lnTo>
                      <a:lnTo>
                        <a:pt x="717" y="252"/>
                      </a:lnTo>
                      <a:lnTo>
                        <a:pt x="690" y="198"/>
                      </a:lnTo>
                      <a:lnTo>
                        <a:pt x="676" y="183"/>
                      </a:lnTo>
                      <a:lnTo>
                        <a:pt x="671" y="179"/>
                      </a:lnTo>
                      <a:lnTo>
                        <a:pt x="660" y="170"/>
                      </a:lnTo>
                      <a:lnTo>
                        <a:pt x="644" y="160"/>
                      </a:lnTo>
                      <a:lnTo>
                        <a:pt x="630" y="155"/>
                      </a:lnTo>
                      <a:lnTo>
                        <a:pt x="616" y="151"/>
                      </a:lnTo>
                      <a:lnTo>
                        <a:pt x="607" y="151"/>
                      </a:lnTo>
                      <a:lnTo>
                        <a:pt x="594" y="156"/>
                      </a:lnTo>
                      <a:lnTo>
                        <a:pt x="580" y="160"/>
                      </a:lnTo>
                      <a:lnTo>
                        <a:pt x="568" y="160"/>
                      </a:lnTo>
                      <a:lnTo>
                        <a:pt x="557" y="160"/>
                      </a:lnTo>
                      <a:lnTo>
                        <a:pt x="543" y="158"/>
                      </a:lnTo>
                      <a:lnTo>
                        <a:pt x="527" y="158"/>
                      </a:lnTo>
                      <a:lnTo>
                        <a:pt x="517" y="158"/>
                      </a:lnTo>
                      <a:lnTo>
                        <a:pt x="495" y="156"/>
                      </a:lnTo>
                      <a:lnTo>
                        <a:pt x="482" y="152"/>
                      </a:lnTo>
                      <a:lnTo>
                        <a:pt x="473" y="147"/>
                      </a:lnTo>
                      <a:lnTo>
                        <a:pt x="459" y="139"/>
                      </a:lnTo>
                      <a:lnTo>
                        <a:pt x="449" y="128"/>
                      </a:lnTo>
                      <a:lnTo>
                        <a:pt x="437" y="115"/>
                      </a:lnTo>
                      <a:lnTo>
                        <a:pt x="429" y="102"/>
                      </a:lnTo>
                      <a:lnTo>
                        <a:pt x="423" y="93"/>
                      </a:lnTo>
                      <a:lnTo>
                        <a:pt x="416" y="87"/>
                      </a:lnTo>
                      <a:lnTo>
                        <a:pt x="406" y="77"/>
                      </a:lnTo>
                      <a:lnTo>
                        <a:pt x="398" y="68"/>
                      </a:lnTo>
                      <a:lnTo>
                        <a:pt x="390" y="61"/>
                      </a:lnTo>
                      <a:lnTo>
                        <a:pt x="376" y="57"/>
                      </a:lnTo>
                      <a:lnTo>
                        <a:pt x="364" y="53"/>
                      </a:lnTo>
                      <a:lnTo>
                        <a:pt x="353" y="48"/>
                      </a:lnTo>
                      <a:lnTo>
                        <a:pt x="338" y="43"/>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sp>
          <p:nvSpPr>
            <p:cNvPr id="1044" name="Freeform 97"/>
            <p:cNvSpPr>
              <a:spLocks/>
            </p:cNvSpPr>
            <p:nvPr/>
          </p:nvSpPr>
          <p:spPr bwMode="auto">
            <a:xfrm>
              <a:off x="4728" y="3020"/>
              <a:ext cx="563" cy="531"/>
            </a:xfrm>
            <a:custGeom>
              <a:avLst/>
              <a:gdLst>
                <a:gd name="T0" fmla="*/ 52 w 563"/>
                <a:gd name="T1" fmla="*/ 251 h 531"/>
                <a:gd name="T2" fmla="*/ 85 w 563"/>
                <a:gd name="T3" fmla="*/ 238 h 531"/>
                <a:gd name="T4" fmla="*/ 111 w 563"/>
                <a:gd name="T5" fmla="*/ 210 h 531"/>
                <a:gd name="T6" fmla="*/ 136 w 563"/>
                <a:gd name="T7" fmla="*/ 172 h 531"/>
                <a:gd name="T8" fmla="*/ 169 w 563"/>
                <a:gd name="T9" fmla="*/ 116 h 531"/>
                <a:gd name="T10" fmla="*/ 213 w 563"/>
                <a:gd name="T11" fmla="*/ 73 h 531"/>
                <a:gd name="T12" fmla="*/ 254 w 563"/>
                <a:gd name="T13" fmla="*/ 42 h 531"/>
                <a:gd name="T14" fmla="*/ 295 w 563"/>
                <a:gd name="T15" fmla="*/ 19 h 531"/>
                <a:gd name="T16" fmla="*/ 342 w 563"/>
                <a:gd name="T17" fmla="*/ 3 h 531"/>
                <a:gd name="T18" fmla="*/ 397 w 563"/>
                <a:gd name="T19" fmla="*/ 2 h 531"/>
                <a:gd name="T20" fmla="*/ 450 w 563"/>
                <a:gd name="T21" fmla="*/ 16 h 531"/>
                <a:gd name="T22" fmla="*/ 499 w 563"/>
                <a:gd name="T23" fmla="*/ 47 h 531"/>
                <a:gd name="T24" fmla="*/ 540 w 563"/>
                <a:gd name="T25" fmla="*/ 94 h 531"/>
                <a:gd name="T26" fmla="*/ 558 w 563"/>
                <a:gd name="T27" fmla="*/ 132 h 531"/>
                <a:gd name="T28" fmla="*/ 561 w 563"/>
                <a:gd name="T29" fmla="*/ 167 h 531"/>
                <a:gd name="T30" fmla="*/ 551 w 563"/>
                <a:gd name="T31" fmla="*/ 220 h 531"/>
                <a:gd name="T32" fmla="*/ 526 w 563"/>
                <a:gd name="T33" fmla="*/ 269 h 531"/>
                <a:gd name="T34" fmla="*/ 477 w 563"/>
                <a:gd name="T35" fmla="*/ 323 h 531"/>
                <a:gd name="T36" fmla="*/ 437 w 563"/>
                <a:gd name="T37" fmla="*/ 383 h 531"/>
                <a:gd name="T38" fmla="*/ 418 w 563"/>
                <a:gd name="T39" fmla="*/ 437 h 531"/>
                <a:gd name="T40" fmla="*/ 422 w 563"/>
                <a:gd name="T41" fmla="*/ 475 h 531"/>
                <a:gd name="T42" fmla="*/ 439 w 563"/>
                <a:gd name="T43" fmla="*/ 508 h 531"/>
                <a:gd name="T44" fmla="*/ 473 w 563"/>
                <a:gd name="T45" fmla="*/ 524 h 531"/>
                <a:gd name="T46" fmla="*/ 471 w 563"/>
                <a:gd name="T47" fmla="*/ 530 h 531"/>
                <a:gd name="T48" fmla="*/ 436 w 563"/>
                <a:gd name="T49" fmla="*/ 516 h 531"/>
                <a:gd name="T50" fmla="*/ 414 w 563"/>
                <a:gd name="T51" fmla="*/ 490 h 531"/>
                <a:gd name="T52" fmla="*/ 401 w 563"/>
                <a:gd name="T53" fmla="*/ 453 h 531"/>
                <a:gd name="T54" fmla="*/ 406 w 563"/>
                <a:gd name="T55" fmla="*/ 414 h 531"/>
                <a:gd name="T56" fmla="*/ 422 w 563"/>
                <a:gd name="T57" fmla="*/ 371 h 531"/>
                <a:gd name="T58" fmla="*/ 449 w 563"/>
                <a:gd name="T59" fmla="*/ 320 h 531"/>
                <a:gd name="T60" fmla="*/ 498 w 563"/>
                <a:gd name="T61" fmla="*/ 264 h 531"/>
                <a:gd name="T62" fmla="*/ 529 w 563"/>
                <a:gd name="T63" fmla="*/ 206 h 531"/>
                <a:gd name="T64" fmla="*/ 533 w 563"/>
                <a:gd name="T65" fmla="*/ 170 h 531"/>
                <a:gd name="T66" fmla="*/ 518 w 563"/>
                <a:gd name="T67" fmla="*/ 125 h 531"/>
                <a:gd name="T68" fmla="*/ 481 w 563"/>
                <a:gd name="T69" fmla="*/ 82 h 531"/>
                <a:gd name="T70" fmla="*/ 429 w 563"/>
                <a:gd name="T71" fmla="*/ 52 h 531"/>
                <a:gd name="T72" fmla="*/ 366 w 563"/>
                <a:gd name="T73" fmla="*/ 40 h 531"/>
                <a:gd name="T74" fmla="*/ 311 w 563"/>
                <a:gd name="T75" fmla="*/ 55 h 531"/>
                <a:gd name="T76" fmla="*/ 243 w 563"/>
                <a:gd name="T77" fmla="*/ 101 h 531"/>
                <a:gd name="T78" fmla="*/ 197 w 563"/>
                <a:gd name="T79" fmla="*/ 146 h 531"/>
                <a:gd name="T80" fmla="*/ 173 w 563"/>
                <a:gd name="T81" fmla="*/ 195 h 531"/>
                <a:gd name="T82" fmla="*/ 146 w 563"/>
                <a:gd name="T83" fmla="*/ 239 h 531"/>
                <a:gd name="T84" fmla="*/ 105 w 563"/>
                <a:gd name="T85" fmla="*/ 281 h 531"/>
                <a:gd name="T86" fmla="*/ 37 w 563"/>
                <a:gd name="T87" fmla="*/ 322 h 531"/>
                <a:gd name="T88" fmla="*/ 2 w 563"/>
                <a:gd name="T89" fmla="*/ 304 h 531"/>
                <a:gd name="T90" fmla="*/ 2 w 563"/>
                <a:gd name="T91" fmla="*/ 272 h 531"/>
                <a:gd name="T92" fmla="*/ 21 w 563"/>
                <a:gd name="T93" fmla="*/ 249 h 53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531"/>
                <a:gd name="T143" fmla="*/ 563 w 563"/>
                <a:gd name="T144" fmla="*/ 531 h 53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531">
                  <a:moveTo>
                    <a:pt x="21" y="249"/>
                  </a:moveTo>
                  <a:lnTo>
                    <a:pt x="39" y="252"/>
                  </a:lnTo>
                  <a:lnTo>
                    <a:pt x="52" y="251"/>
                  </a:lnTo>
                  <a:lnTo>
                    <a:pt x="66" y="248"/>
                  </a:lnTo>
                  <a:lnTo>
                    <a:pt x="76" y="243"/>
                  </a:lnTo>
                  <a:lnTo>
                    <a:pt x="85" y="238"/>
                  </a:lnTo>
                  <a:lnTo>
                    <a:pt x="94" y="230"/>
                  </a:lnTo>
                  <a:lnTo>
                    <a:pt x="102" y="222"/>
                  </a:lnTo>
                  <a:lnTo>
                    <a:pt x="111" y="210"/>
                  </a:lnTo>
                  <a:lnTo>
                    <a:pt x="120" y="200"/>
                  </a:lnTo>
                  <a:lnTo>
                    <a:pt x="129" y="187"/>
                  </a:lnTo>
                  <a:lnTo>
                    <a:pt x="136" y="172"/>
                  </a:lnTo>
                  <a:lnTo>
                    <a:pt x="146" y="153"/>
                  </a:lnTo>
                  <a:lnTo>
                    <a:pt x="155" y="137"/>
                  </a:lnTo>
                  <a:lnTo>
                    <a:pt x="169" y="116"/>
                  </a:lnTo>
                  <a:lnTo>
                    <a:pt x="182" y="101"/>
                  </a:lnTo>
                  <a:lnTo>
                    <a:pt x="197" y="87"/>
                  </a:lnTo>
                  <a:lnTo>
                    <a:pt x="213" y="73"/>
                  </a:lnTo>
                  <a:lnTo>
                    <a:pt x="223" y="66"/>
                  </a:lnTo>
                  <a:lnTo>
                    <a:pt x="233" y="57"/>
                  </a:lnTo>
                  <a:lnTo>
                    <a:pt x="254" y="42"/>
                  </a:lnTo>
                  <a:lnTo>
                    <a:pt x="271" y="31"/>
                  </a:lnTo>
                  <a:lnTo>
                    <a:pt x="285" y="24"/>
                  </a:lnTo>
                  <a:lnTo>
                    <a:pt x="295" y="19"/>
                  </a:lnTo>
                  <a:lnTo>
                    <a:pt x="309" y="13"/>
                  </a:lnTo>
                  <a:lnTo>
                    <a:pt x="325" y="7"/>
                  </a:lnTo>
                  <a:lnTo>
                    <a:pt x="342" y="3"/>
                  </a:lnTo>
                  <a:lnTo>
                    <a:pt x="360" y="1"/>
                  </a:lnTo>
                  <a:lnTo>
                    <a:pt x="382" y="0"/>
                  </a:lnTo>
                  <a:lnTo>
                    <a:pt x="397" y="2"/>
                  </a:lnTo>
                  <a:lnTo>
                    <a:pt x="411" y="4"/>
                  </a:lnTo>
                  <a:lnTo>
                    <a:pt x="429" y="9"/>
                  </a:lnTo>
                  <a:lnTo>
                    <a:pt x="450" y="16"/>
                  </a:lnTo>
                  <a:lnTo>
                    <a:pt x="465" y="25"/>
                  </a:lnTo>
                  <a:lnTo>
                    <a:pt x="478" y="33"/>
                  </a:lnTo>
                  <a:lnTo>
                    <a:pt x="499" y="47"/>
                  </a:lnTo>
                  <a:lnTo>
                    <a:pt x="513" y="61"/>
                  </a:lnTo>
                  <a:lnTo>
                    <a:pt x="531" y="80"/>
                  </a:lnTo>
                  <a:lnTo>
                    <a:pt x="540" y="94"/>
                  </a:lnTo>
                  <a:lnTo>
                    <a:pt x="549" y="108"/>
                  </a:lnTo>
                  <a:lnTo>
                    <a:pt x="554" y="121"/>
                  </a:lnTo>
                  <a:lnTo>
                    <a:pt x="558" y="132"/>
                  </a:lnTo>
                  <a:lnTo>
                    <a:pt x="561" y="146"/>
                  </a:lnTo>
                  <a:lnTo>
                    <a:pt x="562" y="156"/>
                  </a:lnTo>
                  <a:lnTo>
                    <a:pt x="561" y="167"/>
                  </a:lnTo>
                  <a:lnTo>
                    <a:pt x="558" y="187"/>
                  </a:lnTo>
                  <a:lnTo>
                    <a:pt x="556" y="204"/>
                  </a:lnTo>
                  <a:lnTo>
                    <a:pt x="551" y="220"/>
                  </a:lnTo>
                  <a:lnTo>
                    <a:pt x="544" y="236"/>
                  </a:lnTo>
                  <a:lnTo>
                    <a:pt x="536" y="251"/>
                  </a:lnTo>
                  <a:lnTo>
                    <a:pt x="526" y="269"/>
                  </a:lnTo>
                  <a:lnTo>
                    <a:pt x="509" y="291"/>
                  </a:lnTo>
                  <a:lnTo>
                    <a:pt x="494" y="306"/>
                  </a:lnTo>
                  <a:lnTo>
                    <a:pt x="477" y="323"/>
                  </a:lnTo>
                  <a:lnTo>
                    <a:pt x="460" y="343"/>
                  </a:lnTo>
                  <a:lnTo>
                    <a:pt x="446" y="364"/>
                  </a:lnTo>
                  <a:lnTo>
                    <a:pt x="437" y="383"/>
                  </a:lnTo>
                  <a:lnTo>
                    <a:pt x="427" y="406"/>
                  </a:lnTo>
                  <a:lnTo>
                    <a:pt x="422" y="421"/>
                  </a:lnTo>
                  <a:lnTo>
                    <a:pt x="418" y="437"/>
                  </a:lnTo>
                  <a:lnTo>
                    <a:pt x="418" y="451"/>
                  </a:lnTo>
                  <a:lnTo>
                    <a:pt x="419" y="464"/>
                  </a:lnTo>
                  <a:lnTo>
                    <a:pt x="422" y="475"/>
                  </a:lnTo>
                  <a:lnTo>
                    <a:pt x="427" y="488"/>
                  </a:lnTo>
                  <a:lnTo>
                    <a:pt x="433" y="499"/>
                  </a:lnTo>
                  <a:lnTo>
                    <a:pt x="439" y="508"/>
                  </a:lnTo>
                  <a:lnTo>
                    <a:pt x="447" y="515"/>
                  </a:lnTo>
                  <a:lnTo>
                    <a:pt x="459" y="520"/>
                  </a:lnTo>
                  <a:lnTo>
                    <a:pt x="473" y="524"/>
                  </a:lnTo>
                  <a:lnTo>
                    <a:pt x="498" y="526"/>
                  </a:lnTo>
                  <a:lnTo>
                    <a:pt x="482" y="529"/>
                  </a:lnTo>
                  <a:lnTo>
                    <a:pt x="471" y="530"/>
                  </a:lnTo>
                  <a:lnTo>
                    <a:pt x="458" y="528"/>
                  </a:lnTo>
                  <a:lnTo>
                    <a:pt x="446" y="523"/>
                  </a:lnTo>
                  <a:lnTo>
                    <a:pt x="436" y="516"/>
                  </a:lnTo>
                  <a:lnTo>
                    <a:pt x="427" y="508"/>
                  </a:lnTo>
                  <a:lnTo>
                    <a:pt x="419" y="501"/>
                  </a:lnTo>
                  <a:lnTo>
                    <a:pt x="414" y="490"/>
                  </a:lnTo>
                  <a:lnTo>
                    <a:pt x="410" y="480"/>
                  </a:lnTo>
                  <a:lnTo>
                    <a:pt x="405" y="467"/>
                  </a:lnTo>
                  <a:lnTo>
                    <a:pt x="401" y="453"/>
                  </a:lnTo>
                  <a:lnTo>
                    <a:pt x="400" y="440"/>
                  </a:lnTo>
                  <a:lnTo>
                    <a:pt x="401" y="428"/>
                  </a:lnTo>
                  <a:lnTo>
                    <a:pt x="406" y="414"/>
                  </a:lnTo>
                  <a:lnTo>
                    <a:pt x="410" y="402"/>
                  </a:lnTo>
                  <a:lnTo>
                    <a:pt x="415" y="388"/>
                  </a:lnTo>
                  <a:lnTo>
                    <a:pt x="422" y="371"/>
                  </a:lnTo>
                  <a:lnTo>
                    <a:pt x="428" y="357"/>
                  </a:lnTo>
                  <a:lnTo>
                    <a:pt x="437" y="339"/>
                  </a:lnTo>
                  <a:lnTo>
                    <a:pt x="449" y="320"/>
                  </a:lnTo>
                  <a:lnTo>
                    <a:pt x="462" y="304"/>
                  </a:lnTo>
                  <a:lnTo>
                    <a:pt x="482" y="282"/>
                  </a:lnTo>
                  <a:lnTo>
                    <a:pt x="498" y="264"/>
                  </a:lnTo>
                  <a:lnTo>
                    <a:pt x="514" y="241"/>
                  </a:lnTo>
                  <a:lnTo>
                    <a:pt x="524" y="222"/>
                  </a:lnTo>
                  <a:lnTo>
                    <a:pt x="529" y="206"/>
                  </a:lnTo>
                  <a:lnTo>
                    <a:pt x="531" y="199"/>
                  </a:lnTo>
                  <a:lnTo>
                    <a:pt x="532" y="184"/>
                  </a:lnTo>
                  <a:lnTo>
                    <a:pt x="533" y="170"/>
                  </a:lnTo>
                  <a:lnTo>
                    <a:pt x="531" y="155"/>
                  </a:lnTo>
                  <a:lnTo>
                    <a:pt x="526" y="145"/>
                  </a:lnTo>
                  <a:lnTo>
                    <a:pt x="518" y="125"/>
                  </a:lnTo>
                  <a:lnTo>
                    <a:pt x="509" y="111"/>
                  </a:lnTo>
                  <a:lnTo>
                    <a:pt x="498" y="98"/>
                  </a:lnTo>
                  <a:lnTo>
                    <a:pt x="481" y="82"/>
                  </a:lnTo>
                  <a:lnTo>
                    <a:pt x="465" y="70"/>
                  </a:lnTo>
                  <a:lnTo>
                    <a:pt x="446" y="59"/>
                  </a:lnTo>
                  <a:lnTo>
                    <a:pt x="429" y="52"/>
                  </a:lnTo>
                  <a:lnTo>
                    <a:pt x="408" y="44"/>
                  </a:lnTo>
                  <a:lnTo>
                    <a:pt x="382" y="40"/>
                  </a:lnTo>
                  <a:lnTo>
                    <a:pt x="366" y="40"/>
                  </a:lnTo>
                  <a:lnTo>
                    <a:pt x="344" y="43"/>
                  </a:lnTo>
                  <a:lnTo>
                    <a:pt x="324" y="49"/>
                  </a:lnTo>
                  <a:lnTo>
                    <a:pt x="311" y="55"/>
                  </a:lnTo>
                  <a:lnTo>
                    <a:pt x="289" y="67"/>
                  </a:lnTo>
                  <a:lnTo>
                    <a:pt x="264" y="84"/>
                  </a:lnTo>
                  <a:lnTo>
                    <a:pt x="243" y="101"/>
                  </a:lnTo>
                  <a:lnTo>
                    <a:pt x="221" y="121"/>
                  </a:lnTo>
                  <a:lnTo>
                    <a:pt x="205" y="137"/>
                  </a:lnTo>
                  <a:lnTo>
                    <a:pt x="197" y="146"/>
                  </a:lnTo>
                  <a:lnTo>
                    <a:pt x="188" y="159"/>
                  </a:lnTo>
                  <a:lnTo>
                    <a:pt x="178" y="180"/>
                  </a:lnTo>
                  <a:lnTo>
                    <a:pt x="173" y="195"/>
                  </a:lnTo>
                  <a:lnTo>
                    <a:pt x="166" y="208"/>
                  </a:lnTo>
                  <a:lnTo>
                    <a:pt x="158" y="221"/>
                  </a:lnTo>
                  <a:lnTo>
                    <a:pt x="146" y="239"/>
                  </a:lnTo>
                  <a:lnTo>
                    <a:pt x="134" y="253"/>
                  </a:lnTo>
                  <a:lnTo>
                    <a:pt x="121" y="267"/>
                  </a:lnTo>
                  <a:lnTo>
                    <a:pt x="105" y="281"/>
                  </a:lnTo>
                  <a:lnTo>
                    <a:pt x="68" y="310"/>
                  </a:lnTo>
                  <a:lnTo>
                    <a:pt x="58" y="317"/>
                  </a:lnTo>
                  <a:lnTo>
                    <a:pt x="37" y="322"/>
                  </a:lnTo>
                  <a:lnTo>
                    <a:pt x="19" y="320"/>
                  </a:lnTo>
                  <a:lnTo>
                    <a:pt x="7" y="314"/>
                  </a:lnTo>
                  <a:lnTo>
                    <a:pt x="2" y="304"/>
                  </a:lnTo>
                  <a:lnTo>
                    <a:pt x="0" y="295"/>
                  </a:lnTo>
                  <a:lnTo>
                    <a:pt x="0" y="283"/>
                  </a:lnTo>
                  <a:lnTo>
                    <a:pt x="2" y="272"/>
                  </a:lnTo>
                  <a:lnTo>
                    <a:pt x="5" y="264"/>
                  </a:lnTo>
                  <a:lnTo>
                    <a:pt x="13" y="254"/>
                  </a:lnTo>
                  <a:lnTo>
                    <a:pt x="21" y="249"/>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1045" name="Group 98"/>
            <p:cNvGrpSpPr>
              <a:grpSpLocks/>
            </p:cNvGrpSpPr>
            <p:nvPr/>
          </p:nvGrpSpPr>
          <p:grpSpPr bwMode="auto">
            <a:xfrm>
              <a:off x="4510" y="3485"/>
              <a:ext cx="322" cy="360"/>
              <a:chOff x="4510" y="3485"/>
              <a:chExt cx="322" cy="360"/>
            </a:xfrm>
          </p:grpSpPr>
          <p:grpSp>
            <p:nvGrpSpPr>
              <p:cNvPr id="1047" name="Group 99"/>
              <p:cNvGrpSpPr>
                <a:grpSpLocks/>
              </p:cNvGrpSpPr>
              <p:nvPr/>
            </p:nvGrpSpPr>
            <p:grpSpPr bwMode="auto">
              <a:xfrm>
                <a:off x="4510" y="3485"/>
                <a:ext cx="322" cy="360"/>
                <a:chOff x="4510" y="3485"/>
                <a:chExt cx="322" cy="360"/>
              </a:xfrm>
            </p:grpSpPr>
            <p:sp>
              <p:nvSpPr>
                <p:cNvPr id="1049" name="Freeform 100"/>
                <p:cNvSpPr>
                  <a:spLocks/>
                </p:cNvSpPr>
                <p:nvPr/>
              </p:nvSpPr>
              <p:spPr bwMode="auto">
                <a:xfrm>
                  <a:off x="4510" y="3485"/>
                  <a:ext cx="322" cy="360"/>
                </a:xfrm>
                <a:custGeom>
                  <a:avLst/>
                  <a:gdLst>
                    <a:gd name="T0" fmla="*/ 155 w 322"/>
                    <a:gd name="T1" fmla="*/ 0 h 360"/>
                    <a:gd name="T2" fmla="*/ 168 w 322"/>
                    <a:gd name="T3" fmla="*/ 27 h 360"/>
                    <a:gd name="T4" fmla="*/ 173 w 322"/>
                    <a:gd name="T5" fmla="*/ 40 h 360"/>
                    <a:gd name="T6" fmla="*/ 178 w 322"/>
                    <a:gd name="T7" fmla="*/ 50 h 360"/>
                    <a:gd name="T8" fmla="*/ 182 w 322"/>
                    <a:gd name="T9" fmla="*/ 60 h 360"/>
                    <a:gd name="T10" fmla="*/ 195 w 322"/>
                    <a:gd name="T11" fmla="*/ 65 h 360"/>
                    <a:gd name="T12" fmla="*/ 211 w 322"/>
                    <a:gd name="T13" fmla="*/ 74 h 360"/>
                    <a:gd name="T14" fmla="*/ 222 w 322"/>
                    <a:gd name="T15" fmla="*/ 80 h 360"/>
                    <a:gd name="T16" fmla="*/ 236 w 322"/>
                    <a:gd name="T17" fmla="*/ 85 h 360"/>
                    <a:gd name="T18" fmla="*/ 252 w 322"/>
                    <a:gd name="T19" fmla="*/ 90 h 360"/>
                    <a:gd name="T20" fmla="*/ 268 w 322"/>
                    <a:gd name="T21" fmla="*/ 93 h 360"/>
                    <a:gd name="T22" fmla="*/ 286 w 322"/>
                    <a:gd name="T23" fmla="*/ 95 h 360"/>
                    <a:gd name="T24" fmla="*/ 299 w 322"/>
                    <a:gd name="T25" fmla="*/ 96 h 360"/>
                    <a:gd name="T26" fmla="*/ 308 w 322"/>
                    <a:gd name="T27" fmla="*/ 99 h 360"/>
                    <a:gd name="T28" fmla="*/ 313 w 322"/>
                    <a:gd name="T29" fmla="*/ 104 h 360"/>
                    <a:gd name="T30" fmla="*/ 317 w 322"/>
                    <a:gd name="T31" fmla="*/ 111 h 360"/>
                    <a:gd name="T32" fmla="*/ 321 w 322"/>
                    <a:gd name="T33" fmla="*/ 124 h 360"/>
                    <a:gd name="T34" fmla="*/ 320 w 322"/>
                    <a:gd name="T35" fmla="*/ 142 h 360"/>
                    <a:gd name="T36" fmla="*/ 298 w 322"/>
                    <a:gd name="T37" fmla="*/ 167 h 360"/>
                    <a:gd name="T38" fmla="*/ 277 w 322"/>
                    <a:gd name="T39" fmla="*/ 192 h 360"/>
                    <a:gd name="T40" fmla="*/ 261 w 322"/>
                    <a:gd name="T41" fmla="*/ 219 h 360"/>
                    <a:gd name="T42" fmla="*/ 249 w 322"/>
                    <a:gd name="T43" fmla="*/ 249 h 360"/>
                    <a:gd name="T44" fmla="*/ 226 w 322"/>
                    <a:gd name="T45" fmla="*/ 290 h 360"/>
                    <a:gd name="T46" fmla="*/ 218 w 322"/>
                    <a:gd name="T47" fmla="*/ 318 h 360"/>
                    <a:gd name="T48" fmla="*/ 211 w 322"/>
                    <a:gd name="T49" fmla="*/ 331 h 360"/>
                    <a:gd name="T50" fmla="*/ 197 w 322"/>
                    <a:gd name="T51" fmla="*/ 344 h 360"/>
                    <a:gd name="T52" fmla="*/ 175 w 322"/>
                    <a:gd name="T53" fmla="*/ 354 h 360"/>
                    <a:gd name="T54" fmla="*/ 151 w 322"/>
                    <a:gd name="T55" fmla="*/ 359 h 360"/>
                    <a:gd name="T56" fmla="*/ 130 w 322"/>
                    <a:gd name="T57" fmla="*/ 359 h 360"/>
                    <a:gd name="T58" fmla="*/ 109 w 322"/>
                    <a:gd name="T59" fmla="*/ 359 h 360"/>
                    <a:gd name="T60" fmla="*/ 90 w 322"/>
                    <a:gd name="T61" fmla="*/ 350 h 360"/>
                    <a:gd name="T62" fmla="*/ 78 w 322"/>
                    <a:gd name="T63" fmla="*/ 339 h 360"/>
                    <a:gd name="T64" fmla="*/ 74 w 322"/>
                    <a:gd name="T65" fmla="*/ 327 h 360"/>
                    <a:gd name="T66" fmla="*/ 75 w 322"/>
                    <a:gd name="T67" fmla="*/ 311 h 360"/>
                    <a:gd name="T68" fmla="*/ 83 w 322"/>
                    <a:gd name="T69" fmla="*/ 300 h 360"/>
                    <a:gd name="T70" fmla="*/ 94 w 322"/>
                    <a:gd name="T71" fmla="*/ 290 h 360"/>
                    <a:gd name="T72" fmla="*/ 134 w 322"/>
                    <a:gd name="T73" fmla="*/ 283 h 360"/>
                    <a:gd name="T74" fmla="*/ 156 w 322"/>
                    <a:gd name="T75" fmla="*/ 273 h 360"/>
                    <a:gd name="T76" fmla="*/ 170 w 322"/>
                    <a:gd name="T77" fmla="*/ 254 h 360"/>
                    <a:gd name="T78" fmla="*/ 185 w 322"/>
                    <a:gd name="T79" fmla="*/ 219 h 360"/>
                    <a:gd name="T80" fmla="*/ 207 w 322"/>
                    <a:gd name="T81" fmla="*/ 187 h 360"/>
                    <a:gd name="T82" fmla="*/ 218 w 322"/>
                    <a:gd name="T83" fmla="*/ 161 h 360"/>
                    <a:gd name="T84" fmla="*/ 217 w 322"/>
                    <a:gd name="T85" fmla="*/ 142 h 360"/>
                    <a:gd name="T86" fmla="*/ 213 w 322"/>
                    <a:gd name="T87" fmla="*/ 129 h 360"/>
                    <a:gd name="T88" fmla="*/ 204 w 322"/>
                    <a:gd name="T89" fmla="*/ 123 h 360"/>
                    <a:gd name="T90" fmla="*/ 191 w 322"/>
                    <a:gd name="T91" fmla="*/ 118 h 360"/>
                    <a:gd name="T92" fmla="*/ 173 w 322"/>
                    <a:gd name="T93" fmla="*/ 116 h 360"/>
                    <a:gd name="T94" fmla="*/ 156 w 322"/>
                    <a:gd name="T95" fmla="*/ 116 h 360"/>
                    <a:gd name="T96" fmla="*/ 143 w 322"/>
                    <a:gd name="T97" fmla="*/ 120 h 360"/>
                    <a:gd name="T98" fmla="*/ 127 w 322"/>
                    <a:gd name="T99" fmla="*/ 124 h 360"/>
                    <a:gd name="T100" fmla="*/ 111 w 322"/>
                    <a:gd name="T101" fmla="*/ 131 h 360"/>
                    <a:gd name="T102" fmla="*/ 96 w 322"/>
                    <a:gd name="T103" fmla="*/ 138 h 360"/>
                    <a:gd name="T104" fmla="*/ 81 w 322"/>
                    <a:gd name="T105" fmla="*/ 144 h 360"/>
                    <a:gd name="T106" fmla="*/ 63 w 322"/>
                    <a:gd name="T107" fmla="*/ 150 h 360"/>
                    <a:gd name="T108" fmla="*/ 52 w 322"/>
                    <a:gd name="T109" fmla="*/ 154 h 360"/>
                    <a:gd name="T110" fmla="*/ 12 w 322"/>
                    <a:gd name="T111" fmla="*/ 104 h 360"/>
                    <a:gd name="T112" fmla="*/ 0 w 322"/>
                    <a:gd name="T113" fmla="*/ 61 h 360"/>
                    <a:gd name="T114" fmla="*/ 155 w 322"/>
                    <a:gd name="T115" fmla="*/ 0 h 3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360"/>
                    <a:gd name="T176" fmla="*/ 322 w 322"/>
                    <a:gd name="T177" fmla="*/ 360 h 3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360">
                      <a:moveTo>
                        <a:pt x="155" y="0"/>
                      </a:moveTo>
                      <a:lnTo>
                        <a:pt x="168" y="27"/>
                      </a:lnTo>
                      <a:lnTo>
                        <a:pt x="173" y="40"/>
                      </a:lnTo>
                      <a:lnTo>
                        <a:pt x="178" y="50"/>
                      </a:lnTo>
                      <a:lnTo>
                        <a:pt x="182" y="60"/>
                      </a:lnTo>
                      <a:lnTo>
                        <a:pt x="195" y="65"/>
                      </a:lnTo>
                      <a:lnTo>
                        <a:pt x="211" y="74"/>
                      </a:lnTo>
                      <a:lnTo>
                        <a:pt x="222" y="80"/>
                      </a:lnTo>
                      <a:lnTo>
                        <a:pt x="236" y="85"/>
                      </a:lnTo>
                      <a:lnTo>
                        <a:pt x="252" y="90"/>
                      </a:lnTo>
                      <a:lnTo>
                        <a:pt x="268" y="93"/>
                      </a:lnTo>
                      <a:lnTo>
                        <a:pt x="286" y="95"/>
                      </a:lnTo>
                      <a:lnTo>
                        <a:pt x="299" y="96"/>
                      </a:lnTo>
                      <a:lnTo>
                        <a:pt x="308" y="99"/>
                      </a:lnTo>
                      <a:lnTo>
                        <a:pt x="313" y="104"/>
                      </a:lnTo>
                      <a:lnTo>
                        <a:pt x="317" y="111"/>
                      </a:lnTo>
                      <a:lnTo>
                        <a:pt x="321" y="124"/>
                      </a:lnTo>
                      <a:lnTo>
                        <a:pt x="320" y="142"/>
                      </a:lnTo>
                      <a:lnTo>
                        <a:pt x="298" y="167"/>
                      </a:lnTo>
                      <a:lnTo>
                        <a:pt x="277" y="192"/>
                      </a:lnTo>
                      <a:lnTo>
                        <a:pt x="261" y="219"/>
                      </a:lnTo>
                      <a:lnTo>
                        <a:pt x="249" y="249"/>
                      </a:lnTo>
                      <a:lnTo>
                        <a:pt x="226" y="290"/>
                      </a:lnTo>
                      <a:lnTo>
                        <a:pt x="218" y="318"/>
                      </a:lnTo>
                      <a:lnTo>
                        <a:pt x="211" y="331"/>
                      </a:lnTo>
                      <a:lnTo>
                        <a:pt x="197" y="344"/>
                      </a:lnTo>
                      <a:lnTo>
                        <a:pt x="175" y="354"/>
                      </a:lnTo>
                      <a:lnTo>
                        <a:pt x="151" y="359"/>
                      </a:lnTo>
                      <a:lnTo>
                        <a:pt x="130" y="359"/>
                      </a:lnTo>
                      <a:lnTo>
                        <a:pt x="109" y="359"/>
                      </a:lnTo>
                      <a:lnTo>
                        <a:pt x="90" y="350"/>
                      </a:lnTo>
                      <a:lnTo>
                        <a:pt x="78" y="339"/>
                      </a:lnTo>
                      <a:lnTo>
                        <a:pt x="74" y="327"/>
                      </a:lnTo>
                      <a:lnTo>
                        <a:pt x="75" y="311"/>
                      </a:lnTo>
                      <a:lnTo>
                        <a:pt x="83" y="300"/>
                      </a:lnTo>
                      <a:lnTo>
                        <a:pt x="94" y="290"/>
                      </a:lnTo>
                      <a:lnTo>
                        <a:pt x="134" y="283"/>
                      </a:lnTo>
                      <a:lnTo>
                        <a:pt x="156" y="273"/>
                      </a:lnTo>
                      <a:lnTo>
                        <a:pt x="170" y="254"/>
                      </a:lnTo>
                      <a:lnTo>
                        <a:pt x="185" y="219"/>
                      </a:lnTo>
                      <a:lnTo>
                        <a:pt x="207" y="187"/>
                      </a:lnTo>
                      <a:lnTo>
                        <a:pt x="218" y="161"/>
                      </a:lnTo>
                      <a:lnTo>
                        <a:pt x="217" y="142"/>
                      </a:lnTo>
                      <a:lnTo>
                        <a:pt x="213" y="129"/>
                      </a:lnTo>
                      <a:lnTo>
                        <a:pt x="204" y="123"/>
                      </a:lnTo>
                      <a:lnTo>
                        <a:pt x="191" y="118"/>
                      </a:lnTo>
                      <a:lnTo>
                        <a:pt x="173" y="116"/>
                      </a:lnTo>
                      <a:lnTo>
                        <a:pt x="156" y="116"/>
                      </a:lnTo>
                      <a:lnTo>
                        <a:pt x="143" y="120"/>
                      </a:lnTo>
                      <a:lnTo>
                        <a:pt x="127" y="124"/>
                      </a:lnTo>
                      <a:lnTo>
                        <a:pt x="111" y="131"/>
                      </a:lnTo>
                      <a:lnTo>
                        <a:pt x="96" y="138"/>
                      </a:lnTo>
                      <a:lnTo>
                        <a:pt x="81" y="144"/>
                      </a:lnTo>
                      <a:lnTo>
                        <a:pt x="63" y="150"/>
                      </a:lnTo>
                      <a:lnTo>
                        <a:pt x="52" y="154"/>
                      </a:lnTo>
                      <a:lnTo>
                        <a:pt x="12" y="104"/>
                      </a:lnTo>
                      <a:lnTo>
                        <a:pt x="0" y="61"/>
                      </a:lnTo>
                      <a:lnTo>
                        <a:pt x="155"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50" name="Freeform 101"/>
                <p:cNvSpPr>
                  <a:spLocks/>
                </p:cNvSpPr>
                <p:nvPr/>
              </p:nvSpPr>
              <p:spPr bwMode="auto">
                <a:xfrm>
                  <a:off x="4510" y="3485"/>
                  <a:ext cx="197" cy="156"/>
                </a:xfrm>
                <a:custGeom>
                  <a:avLst/>
                  <a:gdLst>
                    <a:gd name="T0" fmla="*/ 155 w 197"/>
                    <a:gd name="T1" fmla="*/ 0 h 156"/>
                    <a:gd name="T2" fmla="*/ 168 w 197"/>
                    <a:gd name="T3" fmla="*/ 27 h 156"/>
                    <a:gd name="T4" fmla="*/ 173 w 197"/>
                    <a:gd name="T5" fmla="*/ 40 h 156"/>
                    <a:gd name="T6" fmla="*/ 178 w 197"/>
                    <a:gd name="T7" fmla="*/ 50 h 156"/>
                    <a:gd name="T8" fmla="*/ 182 w 197"/>
                    <a:gd name="T9" fmla="*/ 60 h 156"/>
                    <a:gd name="T10" fmla="*/ 196 w 197"/>
                    <a:gd name="T11" fmla="*/ 65 h 156"/>
                    <a:gd name="T12" fmla="*/ 156 w 197"/>
                    <a:gd name="T13" fmla="*/ 116 h 156"/>
                    <a:gd name="T14" fmla="*/ 143 w 197"/>
                    <a:gd name="T15" fmla="*/ 120 h 156"/>
                    <a:gd name="T16" fmla="*/ 127 w 197"/>
                    <a:gd name="T17" fmla="*/ 124 h 156"/>
                    <a:gd name="T18" fmla="*/ 111 w 197"/>
                    <a:gd name="T19" fmla="*/ 131 h 156"/>
                    <a:gd name="T20" fmla="*/ 96 w 197"/>
                    <a:gd name="T21" fmla="*/ 138 h 156"/>
                    <a:gd name="T22" fmla="*/ 81 w 197"/>
                    <a:gd name="T23" fmla="*/ 144 h 156"/>
                    <a:gd name="T24" fmla="*/ 63 w 197"/>
                    <a:gd name="T25" fmla="*/ 150 h 156"/>
                    <a:gd name="T26" fmla="*/ 52 w 197"/>
                    <a:gd name="T27" fmla="*/ 155 h 156"/>
                    <a:gd name="T28" fmla="*/ 12 w 197"/>
                    <a:gd name="T29" fmla="*/ 104 h 156"/>
                    <a:gd name="T30" fmla="*/ 0 w 197"/>
                    <a:gd name="T31" fmla="*/ 62 h 156"/>
                    <a:gd name="T32" fmla="*/ 155 w 197"/>
                    <a:gd name="T33" fmla="*/ 0 h 1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7"/>
                    <a:gd name="T52" fmla="*/ 0 h 156"/>
                    <a:gd name="T53" fmla="*/ 197 w 197"/>
                    <a:gd name="T54" fmla="*/ 156 h 1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7" h="156">
                      <a:moveTo>
                        <a:pt x="155" y="0"/>
                      </a:moveTo>
                      <a:lnTo>
                        <a:pt x="168" y="27"/>
                      </a:lnTo>
                      <a:lnTo>
                        <a:pt x="173" y="40"/>
                      </a:lnTo>
                      <a:lnTo>
                        <a:pt x="178" y="50"/>
                      </a:lnTo>
                      <a:lnTo>
                        <a:pt x="182" y="60"/>
                      </a:lnTo>
                      <a:lnTo>
                        <a:pt x="196" y="65"/>
                      </a:lnTo>
                      <a:lnTo>
                        <a:pt x="156" y="116"/>
                      </a:lnTo>
                      <a:lnTo>
                        <a:pt x="143" y="120"/>
                      </a:lnTo>
                      <a:lnTo>
                        <a:pt x="127" y="124"/>
                      </a:lnTo>
                      <a:lnTo>
                        <a:pt x="111" y="131"/>
                      </a:lnTo>
                      <a:lnTo>
                        <a:pt x="96" y="138"/>
                      </a:lnTo>
                      <a:lnTo>
                        <a:pt x="81" y="144"/>
                      </a:lnTo>
                      <a:lnTo>
                        <a:pt x="63" y="150"/>
                      </a:lnTo>
                      <a:lnTo>
                        <a:pt x="52" y="155"/>
                      </a:lnTo>
                      <a:lnTo>
                        <a:pt x="12" y="104"/>
                      </a:lnTo>
                      <a:lnTo>
                        <a:pt x="0" y="62"/>
                      </a:lnTo>
                      <a:lnTo>
                        <a:pt x="155"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1048" name="Freeform 102"/>
              <p:cNvSpPr>
                <a:spLocks/>
              </p:cNvSpPr>
              <p:nvPr/>
            </p:nvSpPr>
            <p:spPr bwMode="auto">
              <a:xfrm>
                <a:off x="4549" y="3500"/>
                <a:ext cx="127" cy="134"/>
              </a:xfrm>
              <a:custGeom>
                <a:avLst/>
                <a:gdLst>
                  <a:gd name="T0" fmla="*/ 19 w 127"/>
                  <a:gd name="T1" fmla="*/ 133 h 134"/>
                  <a:gd name="T2" fmla="*/ 20 w 127"/>
                  <a:gd name="T3" fmla="*/ 109 h 134"/>
                  <a:gd name="T4" fmla="*/ 23 w 127"/>
                  <a:gd name="T5" fmla="*/ 91 h 134"/>
                  <a:gd name="T6" fmla="*/ 28 w 127"/>
                  <a:gd name="T7" fmla="*/ 79 h 134"/>
                  <a:gd name="T8" fmla="*/ 32 w 127"/>
                  <a:gd name="T9" fmla="*/ 68 h 134"/>
                  <a:gd name="T10" fmla="*/ 41 w 127"/>
                  <a:gd name="T11" fmla="*/ 58 h 134"/>
                  <a:gd name="T12" fmla="*/ 51 w 127"/>
                  <a:gd name="T13" fmla="*/ 48 h 134"/>
                  <a:gd name="T14" fmla="*/ 63 w 127"/>
                  <a:gd name="T15" fmla="*/ 39 h 134"/>
                  <a:gd name="T16" fmla="*/ 71 w 127"/>
                  <a:gd name="T17" fmla="*/ 32 h 134"/>
                  <a:gd name="T18" fmla="*/ 82 w 127"/>
                  <a:gd name="T19" fmla="*/ 27 h 134"/>
                  <a:gd name="T20" fmla="*/ 97 w 127"/>
                  <a:gd name="T21" fmla="*/ 21 h 134"/>
                  <a:gd name="T22" fmla="*/ 107 w 127"/>
                  <a:gd name="T23" fmla="*/ 16 h 134"/>
                  <a:gd name="T24" fmla="*/ 115 w 127"/>
                  <a:gd name="T25" fmla="*/ 11 h 134"/>
                  <a:gd name="T26" fmla="*/ 126 w 127"/>
                  <a:gd name="T27" fmla="*/ 0 h 134"/>
                  <a:gd name="T28" fmla="*/ 64 w 127"/>
                  <a:gd name="T29" fmla="*/ 17 h 134"/>
                  <a:gd name="T30" fmla="*/ 21 w 127"/>
                  <a:gd name="T31" fmla="*/ 35 h 134"/>
                  <a:gd name="T32" fmla="*/ 2 w 127"/>
                  <a:gd name="T33" fmla="*/ 52 h 134"/>
                  <a:gd name="T34" fmla="*/ 0 w 127"/>
                  <a:gd name="T35" fmla="*/ 72 h 134"/>
                  <a:gd name="T36" fmla="*/ 4 w 127"/>
                  <a:gd name="T37" fmla="*/ 92 h 134"/>
                  <a:gd name="T38" fmla="*/ 19 w 127"/>
                  <a:gd name="T39" fmla="*/ 133 h 1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7"/>
                  <a:gd name="T61" fmla="*/ 0 h 134"/>
                  <a:gd name="T62" fmla="*/ 127 w 127"/>
                  <a:gd name="T63" fmla="*/ 134 h 1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7" h="134">
                    <a:moveTo>
                      <a:pt x="19" y="133"/>
                    </a:moveTo>
                    <a:lnTo>
                      <a:pt x="20" y="109"/>
                    </a:lnTo>
                    <a:lnTo>
                      <a:pt x="23" y="91"/>
                    </a:lnTo>
                    <a:lnTo>
                      <a:pt x="28" y="79"/>
                    </a:lnTo>
                    <a:lnTo>
                      <a:pt x="32" y="68"/>
                    </a:lnTo>
                    <a:lnTo>
                      <a:pt x="41" y="58"/>
                    </a:lnTo>
                    <a:lnTo>
                      <a:pt x="51" y="48"/>
                    </a:lnTo>
                    <a:lnTo>
                      <a:pt x="63" y="39"/>
                    </a:lnTo>
                    <a:lnTo>
                      <a:pt x="71" y="32"/>
                    </a:lnTo>
                    <a:lnTo>
                      <a:pt x="82" y="27"/>
                    </a:lnTo>
                    <a:lnTo>
                      <a:pt x="97" y="21"/>
                    </a:lnTo>
                    <a:lnTo>
                      <a:pt x="107" y="16"/>
                    </a:lnTo>
                    <a:lnTo>
                      <a:pt x="115" y="11"/>
                    </a:lnTo>
                    <a:lnTo>
                      <a:pt x="126" y="0"/>
                    </a:lnTo>
                    <a:lnTo>
                      <a:pt x="64" y="17"/>
                    </a:lnTo>
                    <a:lnTo>
                      <a:pt x="21" y="35"/>
                    </a:lnTo>
                    <a:lnTo>
                      <a:pt x="2" y="52"/>
                    </a:lnTo>
                    <a:lnTo>
                      <a:pt x="0" y="72"/>
                    </a:lnTo>
                    <a:lnTo>
                      <a:pt x="4" y="92"/>
                    </a:lnTo>
                    <a:lnTo>
                      <a:pt x="19" y="133"/>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1046" name="Freeform 103"/>
            <p:cNvSpPr>
              <a:spLocks/>
            </p:cNvSpPr>
            <p:nvPr/>
          </p:nvSpPr>
          <p:spPr bwMode="auto">
            <a:xfrm>
              <a:off x="4684" y="3345"/>
              <a:ext cx="114" cy="127"/>
            </a:xfrm>
            <a:custGeom>
              <a:avLst/>
              <a:gdLst>
                <a:gd name="T0" fmla="*/ 6 w 114"/>
                <a:gd name="T1" fmla="*/ 107 h 127"/>
                <a:gd name="T2" fmla="*/ 1 w 114"/>
                <a:gd name="T3" fmla="*/ 113 h 127"/>
                <a:gd name="T4" fmla="*/ 0 w 114"/>
                <a:gd name="T5" fmla="*/ 118 h 127"/>
                <a:gd name="T6" fmla="*/ 4 w 114"/>
                <a:gd name="T7" fmla="*/ 121 h 127"/>
                <a:gd name="T8" fmla="*/ 15 w 114"/>
                <a:gd name="T9" fmla="*/ 116 h 127"/>
                <a:gd name="T10" fmla="*/ 28 w 114"/>
                <a:gd name="T11" fmla="*/ 111 h 127"/>
                <a:gd name="T12" fmla="*/ 40 w 114"/>
                <a:gd name="T13" fmla="*/ 113 h 127"/>
                <a:gd name="T14" fmla="*/ 52 w 114"/>
                <a:gd name="T15" fmla="*/ 126 h 127"/>
                <a:gd name="T16" fmla="*/ 64 w 114"/>
                <a:gd name="T17" fmla="*/ 120 h 127"/>
                <a:gd name="T18" fmla="*/ 75 w 114"/>
                <a:gd name="T19" fmla="*/ 113 h 127"/>
                <a:gd name="T20" fmla="*/ 85 w 114"/>
                <a:gd name="T21" fmla="*/ 106 h 127"/>
                <a:gd name="T22" fmla="*/ 97 w 114"/>
                <a:gd name="T23" fmla="*/ 95 h 127"/>
                <a:gd name="T24" fmla="*/ 104 w 114"/>
                <a:gd name="T25" fmla="*/ 88 h 127"/>
                <a:gd name="T26" fmla="*/ 110 w 114"/>
                <a:gd name="T27" fmla="*/ 73 h 127"/>
                <a:gd name="T28" fmla="*/ 113 w 114"/>
                <a:gd name="T29" fmla="*/ 52 h 127"/>
                <a:gd name="T30" fmla="*/ 113 w 114"/>
                <a:gd name="T31" fmla="*/ 29 h 127"/>
                <a:gd name="T32" fmla="*/ 108 w 114"/>
                <a:gd name="T33" fmla="*/ 12 h 127"/>
                <a:gd name="T34" fmla="*/ 101 w 114"/>
                <a:gd name="T35" fmla="*/ 2 h 127"/>
                <a:gd name="T36" fmla="*/ 96 w 114"/>
                <a:gd name="T37" fmla="*/ 4 h 127"/>
                <a:gd name="T38" fmla="*/ 96 w 114"/>
                <a:gd name="T39" fmla="*/ 15 h 127"/>
                <a:gd name="T40" fmla="*/ 97 w 114"/>
                <a:gd name="T41" fmla="*/ 24 h 127"/>
                <a:gd name="T42" fmla="*/ 97 w 114"/>
                <a:gd name="T43" fmla="*/ 38 h 127"/>
                <a:gd name="T44" fmla="*/ 94 w 114"/>
                <a:gd name="T45" fmla="*/ 47 h 127"/>
                <a:gd name="T46" fmla="*/ 89 w 114"/>
                <a:gd name="T47" fmla="*/ 49 h 127"/>
                <a:gd name="T48" fmla="*/ 84 w 114"/>
                <a:gd name="T49" fmla="*/ 32 h 127"/>
                <a:gd name="T50" fmla="*/ 75 w 114"/>
                <a:gd name="T51" fmla="*/ 19 h 127"/>
                <a:gd name="T52" fmla="*/ 62 w 114"/>
                <a:gd name="T53" fmla="*/ 9 h 127"/>
                <a:gd name="T54" fmla="*/ 49 w 114"/>
                <a:gd name="T55" fmla="*/ 2 h 127"/>
                <a:gd name="T56" fmla="*/ 39 w 114"/>
                <a:gd name="T57" fmla="*/ 0 h 127"/>
                <a:gd name="T58" fmla="*/ 35 w 114"/>
                <a:gd name="T59" fmla="*/ 0 h 127"/>
                <a:gd name="T60" fmla="*/ 34 w 114"/>
                <a:gd name="T61" fmla="*/ 4 h 127"/>
                <a:gd name="T62" fmla="*/ 38 w 114"/>
                <a:gd name="T63" fmla="*/ 10 h 127"/>
                <a:gd name="T64" fmla="*/ 46 w 114"/>
                <a:gd name="T65" fmla="*/ 15 h 127"/>
                <a:gd name="T66" fmla="*/ 55 w 114"/>
                <a:gd name="T67" fmla="*/ 22 h 127"/>
                <a:gd name="T68" fmla="*/ 60 w 114"/>
                <a:gd name="T69" fmla="*/ 31 h 127"/>
                <a:gd name="T70" fmla="*/ 64 w 114"/>
                <a:gd name="T71" fmla="*/ 44 h 127"/>
                <a:gd name="T72" fmla="*/ 65 w 114"/>
                <a:gd name="T73" fmla="*/ 61 h 127"/>
                <a:gd name="T74" fmla="*/ 62 w 114"/>
                <a:gd name="T75" fmla="*/ 72 h 127"/>
                <a:gd name="T76" fmla="*/ 57 w 114"/>
                <a:gd name="T77" fmla="*/ 80 h 127"/>
                <a:gd name="T78" fmla="*/ 48 w 114"/>
                <a:gd name="T79" fmla="*/ 86 h 127"/>
                <a:gd name="T80" fmla="*/ 38 w 114"/>
                <a:gd name="T81" fmla="*/ 90 h 127"/>
                <a:gd name="T82" fmla="*/ 22 w 114"/>
                <a:gd name="T83" fmla="*/ 96 h 127"/>
                <a:gd name="T84" fmla="*/ 6 w 114"/>
                <a:gd name="T85" fmla="*/ 107 h 1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4"/>
                <a:gd name="T130" fmla="*/ 0 h 127"/>
                <a:gd name="T131" fmla="*/ 114 w 114"/>
                <a:gd name="T132" fmla="*/ 127 h 1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4" h="127">
                  <a:moveTo>
                    <a:pt x="6" y="107"/>
                  </a:moveTo>
                  <a:lnTo>
                    <a:pt x="1" y="113"/>
                  </a:lnTo>
                  <a:lnTo>
                    <a:pt x="0" y="118"/>
                  </a:lnTo>
                  <a:lnTo>
                    <a:pt x="4" y="121"/>
                  </a:lnTo>
                  <a:lnTo>
                    <a:pt x="15" y="116"/>
                  </a:lnTo>
                  <a:lnTo>
                    <a:pt x="28" y="111"/>
                  </a:lnTo>
                  <a:lnTo>
                    <a:pt x="40" y="113"/>
                  </a:lnTo>
                  <a:lnTo>
                    <a:pt x="52" y="126"/>
                  </a:lnTo>
                  <a:lnTo>
                    <a:pt x="64" y="120"/>
                  </a:lnTo>
                  <a:lnTo>
                    <a:pt x="75" y="113"/>
                  </a:lnTo>
                  <a:lnTo>
                    <a:pt x="85" y="106"/>
                  </a:lnTo>
                  <a:lnTo>
                    <a:pt x="97" y="95"/>
                  </a:lnTo>
                  <a:lnTo>
                    <a:pt x="104" y="88"/>
                  </a:lnTo>
                  <a:lnTo>
                    <a:pt x="110" y="73"/>
                  </a:lnTo>
                  <a:lnTo>
                    <a:pt x="113" y="52"/>
                  </a:lnTo>
                  <a:lnTo>
                    <a:pt x="113" y="29"/>
                  </a:lnTo>
                  <a:lnTo>
                    <a:pt x="108" y="12"/>
                  </a:lnTo>
                  <a:lnTo>
                    <a:pt x="101" y="2"/>
                  </a:lnTo>
                  <a:lnTo>
                    <a:pt x="96" y="4"/>
                  </a:lnTo>
                  <a:lnTo>
                    <a:pt x="96" y="15"/>
                  </a:lnTo>
                  <a:lnTo>
                    <a:pt x="97" y="24"/>
                  </a:lnTo>
                  <a:lnTo>
                    <a:pt x="97" y="38"/>
                  </a:lnTo>
                  <a:lnTo>
                    <a:pt x="94" y="47"/>
                  </a:lnTo>
                  <a:lnTo>
                    <a:pt x="89" y="49"/>
                  </a:lnTo>
                  <a:lnTo>
                    <a:pt x="84" y="32"/>
                  </a:lnTo>
                  <a:lnTo>
                    <a:pt x="75" y="19"/>
                  </a:lnTo>
                  <a:lnTo>
                    <a:pt x="62" y="9"/>
                  </a:lnTo>
                  <a:lnTo>
                    <a:pt x="49" y="2"/>
                  </a:lnTo>
                  <a:lnTo>
                    <a:pt x="39" y="0"/>
                  </a:lnTo>
                  <a:lnTo>
                    <a:pt x="35" y="0"/>
                  </a:lnTo>
                  <a:lnTo>
                    <a:pt x="34" y="4"/>
                  </a:lnTo>
                  <a:lnTo>
                    <a:pt x="38" y="10"/>
                  </a:lnTo>
                  <a:lnTo>
                    <a:pt x="46" y="15"/>
                  </a:lnTo>
                  <a:lnTo>
                    <a:pt x="55" y="22"/>
                  </a:lnTo>
                  <a:lnTo>
                    <a:pt x="60" y="31"/>
                  </a:lnTo>
                  <a:lnTo>
                    <a:pt x="64" y="44"/>
                  </a:lnTo>
                  <a:lnTo>
                    <a:pt x="65" y="61"/>
                  </a:lnTo>
                  <a:lnTo>
                    <a:pt x="62" y="72"/>
                  </a:lnTo>
                  <a:lnTo>
                    <a:pt x="57" y="80"/>
                  </a:lnTo>
                  <a:lnTo>
                    <a:pt x="48" y="86"/>
                  </a:lnTo>
                  <a:lnTo>
                    <a:pt x="38" y="90"/>
                  </a:lnTo>
                  <a:lnTo>
                    <a:pt x="22" y="96"/>
                  </a:lnTo>
                  <a:lnTo>
                    <a:pt x="6" y="107"/>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1036" name="Freeform 104"/>
          <p:cNvSpPr>
            <a:spLocks/>
          </p:cNvSpPr>
          <p:nvPr/>
        </p:nvSpPr>
        <p:spPr bwMode="auto">
          <a:xfrm>
            <a:off x="7010400" y="4311650"/>
            <a:ext cx="711200" cy="611188"/>
          </a:xfrm>
          <a:custGeom>
            <a:avLst/>
            <a:gdLst>
              <a:gd name="T0" fmla="*/ 380 w 448"/>
              <a:gd name="T1" fmla="*/ 218 h 385"/>
              <a:gd name="T2" fmla="*/ 329 w 448"/>
              <a:gd name="T3" fmla="*/ 191 h 385"/>
              <a:gd name="T4" fmla="*/ 295 w 448"/>
              <a:gd name="T5" fmla="*/ 160 h 385"/>
              <a:gd name="T6" fmla="*/ 290 w 448"/>
              <a:gd name="T7" fmla="*/ 131 h 385"/>
              <a:gd name="T8" fmla="*/ 296 w 448"/>
              <a:gd name="T9" fmla="*/ 108 h 385"/>
              <a:gd name="T10" fmla="*/ 314 w 448"/>
              <a:gd name="T11" fmla="*/ 78 h 385"/>
              <a:gd name="T12" fmla="*/ 348 w 448"/>
              <a:gd name="T13" fmla="*/ 48 h 385"/>
              <a:gd name="T14" fmla="*/ 394 w 448"/>
              <a:gd name="T15" fmla="*/ 24 h 385"/>
              <a:gd name="T16" fmla="*/ 418 w 448"/>
              <a:gd name="T17" fmla="*/ 2 h 385"/>
              <a:gd name="T18" fmla="*/ 361 w 448"/>
              <a:gd name="T19" fmla="*/ 10 h 385"/>
              <a:gd name="T20" fmla="*/ 326 w 448"/>
              <a:gd name="T21" fmla="*/ 7 h 385"/>
              <a:gd name="T22" fmla="*/ 290 w 448"/>
              <a:gd name="T23" fmla="*/ 9 h 385"/>
              <a:gd name="T24" fmla="*/ 252 w 448"/>
              <a:gd name="T25" fmla="*/ 11 h 385"/>
              <a:gd name="T26" fmla="*/ 207 w 448"/>
              <a:gd name="T27" fmla="*/ 11 h 385"/>
              <a:gd name="T28" fmla="*/ 174 w 448"/>
              <a:gd name="T29" fmla="*/ 11 h 385"/>
              <a:gd name="T30" fmla="*/ 119 w 448"/>
              <a:gd name="T31" fmla="*/ 1 h 385"/>
              <a:gd name="T32" fmla="*/ 87 w 448"/>
              <a:gd name="T33" fmla="*/ 6 h 385"/>
              <a:gd name="T34" fmla="*/ 135 w 448"/>
              <a:gd name="T35" fmla="*/ 30 h 385"/>
              <a:gd name="T36" fmla="*/ 167 w 448"/>
              <a:gd name="T37" fmla="*/ 54 h 385"/>
              <a:gd name="T38" fmla="*/ 192 w 448"/>
              <a:gd name="T39" fmla="*/ 81 h 385"/>
              <a:gd name="T40" fmla="*/ 200 w 448"/>
              <a:gd name="T41" fmla="*/ 114 h 385"/>
              <a:gd name="T42" fmla="*/ 194 w 448"/>
              <a:gd name="T43" fmla="*/ 140 h 385"/>
              <a:gd name="T44" fmla="*/ 174 w 448"/>
              <a:gd name="T45" fmla="*/ 161 h 385"/>
              <a:gd name="T46" fmla="*/ 156 w 448"/>
              <a:gd name="T47" fmla="*/ 177 h 385"/>
              <a:gd name="T48" fmla="*/ 126 w 448"/>
              <a:gd name="T49" fmla="*/ 195 h 385"/>
              <a:gd name="T50" fmla="*/ 82 w 448"/>
              <a:gd name="T51" fmla="*/ 215 h 385"/>
              <a:gd name="T52" fmla="*/ 38 w 448"/>
              <a:gd name="T53" fmla="*/ 236 h 385"/>
              <a:gd name="T54" fmla="*/ 13 w 448"/>
              <a:gd name="T55" fmla="*/ 256 h 385"/>
              <a:gd name="T56" fmla="*/ 0 w 448"/>
              <a:gd name="T57" fmla="*/ 282 h 385"/>
              <a:gd name="T58" fmla="*/ 2 w 448"/>
              <a:gd name="T59" fmla="*/ 308 h 385"/>
              <a:gd name="T60" fmla="*/ 20 w 448"/>
              <a:gd name="T61" fmla="*/ 334 h 385"/>
              <a:gd name="T62" fmla="*/ 59 w 448"/>
              <a:gd name="T63" fmla="*/ 355 h 385"/>
              <a:gd name="T64" fmla="*/ 117 w 448"/>
              <a:gd name="T65" fmla="*/ 372 h 385"/>
              <a:gd name="T66" fmla="*/ 174 w 448"/>
              <a:gd name="T67" fmla="*/ 381 h 385"/>
              <a:gd name="T68" fmla="*/ 245 w 448"/>
              <a:gd name="T69" fmla="*/ 384 h 385"/>
              <a:gd name="T70" fmla="*/ 308 w 448"/>
              <a:gd name="T71" fmla="*/ 379 h 385"/>
              <a:gd name="T72" fmla="*/ 368 w 448"/>
              <a:gd name="T73" fmla="*/ 366 h 385"/>
              <a:gd name="T74" fmla="*/ 413 w 448"/>
              <a:gd name="T75" fmla="*/ 346 h 385"/>
              <a:gd name="T76" fmla="*/ 438 w 448"/>
              <a:gd name="T77" fmla="*/ 322 h 385"/>
              <a:gd name="T78" fmla="*/ 447 w 448"/>
              <a:gd name="T79" fmla="*/ 295 h 385"/>
              <a:gd name="T80" fmla="*/ 444 w 448"/>
              <a:gd name="T81" fmla="*/ 268 h 385"/>
              <a:gd name="T82" fmla="*/ 421 w 448"/>
              <a:gd name="T83" fmla="*/ 242 h 3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8"/>
              <a:gd name="T127" fmla="*/ 0 h 385"/>
              <a:gd name="T128" fmla="*/ 448 w 448"/>
              <a:gd name="T129" fmla="*/ 385 h 3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8" h="385">
                <a:moveTo>
                  <a:pt x="401" y="229"/>
                </a:moveTo>
                <a:lnTo>
                  <a:pt x="380" y="218"/>
                </a:lnTo>
                <a:lnTo>
                  <a:pt x="354" y="205"/>
                </a:lnTo>
                <a:lnTo>
                  <a:pt x="329" y="191"/>
                </a:lnTo>
                <a:lnTo>
                  <a:pt x="309" y="176"/>
                </a:lnTo>
                <a:lnTo>
                  <a:pt x="295" y="160"/>
                </a:lnTo>
                <a:lnTo>
                  <a:pt x="290" y="143"/>
                </a:lnTo>
                <a:lnTo>
                  <a:pt x="290" y="131"/>
                </a:lnTo>
                <a:lnTo>
                  <a:pt x="292" y="120"/>
                </a:lnTo>
                <a:lnTo>
                  <a:pt x="296" y="108"/>
                </a:lnTo>
                <a:lnTo>
                  <a:pt x="304" y="94"/>
                </a:lnTo>
                <a:lnTo>
                  <a:pt x="314" y="78"/>
                </a:lnTo>
                <a:lnTo>
                  <a:pt x="329" y="63"/>
                </a:lnTo>
                <a:lnTo>
                  <a:pt x="348" y="48"/>
                </a:lnTo>
                <a:lnTo>
                  <a:pt x="370" y="36"/>
                </a:lnTo>
                <a:lnTo>
                  <a:pt x="394" y="24"/>
                </a:lnTo>
                <a:lnTo>
                  <a:pt x="410" y="14"/>
                </a:lnTo>
                <a:lnTo>
                  <a:pt x="418" y="2"/>
                </a:lnTo>
                <a:lnTo>
                  <a:pt x="378" y="4"/>
                </a:lnTo>
                <a:lnTo>
                  <a:pt x="361" y="10"/>
                </a:lnTo>
                <a:lnTo>
                  <a:pt x="342" y="19"/>
                </a:lnTo>
                <a:lnTo>
                  <a:pt x="326" y="7"/>
                </a:lnTo>
                <a:lnTo>
                  <a:pt x="308" y="0"/>
                </a:lnTo>
                <a:lnTo>
                  <a:pt x="290" y="9"/>
                </a:lnTo>
                <a:lnTo>
                  <a:pt x="269" y="19"/>
                </a:lnTo>
                <a:lnTo>
                  <a:pt x="252" y="11"/>
                </a:lnTo>
                <a:lnTo>
                  <a:pt x="225" y="1"/>
                </a:lnTo>
                <a:lnTo>
                  <a:pt x="207" y="11"/>
                </a:lnTo>
                <a:lnTo>
                  <a:pt x="189" y="21"/>
                </a:lnTo>
                <a:lnTo>
                  <a:pt x="174" y="11"/>
                </a:lnTo>
                <a:lnTo>
                  <a:pt x="153" y="5"/>
                </a:lnTo>
                <a:lnTo>
                  <a:pt x="119" y="1"/>
                </a:lnTo>
                <a:lnTo>
                  <a:pt x="87" y="0"/>
                </a:lnTo>
                <a:lnTo>
                  <a:pt x="87" y="6"/>
                </a:lnTo>
                <a:lnTo>
                  <a:pt x="113" y="18"/>
                </a:lnTo>
                <a:lnTo>
                  <a:pt x="135" y="30"/>
                </a:lnTo>
                <a:lnTo>
                  <a:pt x="152" y="41"/>
                </a:lnTo>
                <a:lnTo>
                  <a:pt x="167" y="54"/>
                </a:lnTo>
                <a:lnTo>
                  <a:pt x="182" y="68"/>
                </a:lnTo>
                <a:lnTo>
                  <a:pt x="192" y="81"/>
                </a:lnTo>
                <a:lnTo>
                  <a:pt x="198" y="97"/>
                </a:lnTo>
                <a:lnTo>
                  <a:pt x="200" y="114"/>
                </a:lnTo>
                <a:lnTo>
                  <a:pt x="199" y="125"/>
                </a:lnTo>
                <a:lnTo>
                  <a:pt x="194" y="140"/>
                </a:lnTo>
                <a:lnTo>
                  <a:pt x="185" y="151"/>
                </a:lnTo>
                <a:lnTo>
                  <a:pt x="174" y="161"/>
                </a:lnTo>
                <a:lnTo>
                  <a:pt x="165" y="168"/>
                </a:lnTo>
                <a:lnTo>
                  <a:pt x="156" y="177"/>
                </a:lnTo>
                <a:lnTo>
                  <a:pt x="142" y="187"/>
                </a:lnTo>
                <a:lnTo>
                  <a:pt x="126" y="195"/>
                </a:lnTo>
                <a:lnTo>
                  <a:pt x="105" y="205"/>
                </a:lnTo>
                <a:lnTo>
                  <a:pt x="82" y="215"/>
                </a:lnTo>
                <a:lnTo>
                  <a:pt x="58" y="226"/>
                </a:lnTo>
                <a:lnTo>
                  <a:pt x="38" y="236"/>
                </a:lnTo>
                <a:lnTo>
                  <a:pt x="23" y="244"/>
                </a:lnTo>
                <a:lnTo>
                  <a:pt x="13" y="256"/>
                </a:lnTo>
                <a:lnTo>
                  <a:pt x="4" y="268"/>
                </a:lnTo>
                <a:lnTo>
                  <a:pt x="0" y="282"/>
                </a:lnTo>
                <a:lnTo>
                  <a:pt x="0" y="295"/>
                </a:lnTo>
                <a:lnTo>
                  <a:pt x="2" y="308"/>
                </a:lnTo>
                <a:lnTo>
                  <a:pt x="8" y="321"/>
                </a:lnTo>
                <a:lnTo>
                  <a:pt x="20" y="334"/>
                </a:lnTo>
                <a:lnTo>
                  <a:pt x="41" y="346"/>
                </a:lnTo>
                <a:lnTo>
                  <a:pt x="59" y="355"/>
                </a:lnTo>
                <a:lnTo>
                  <a:pt x="85" y="365"/>
                </a:lnTo>
                <a:lnTo>
                  <a:pt x="117" y="372"/>
                </a:lnTo>
                <a:lnTo>
                  <a:pt x="140" y="377"/>
                </a:lnTo>
                <a:lnTo>
                  <a:pt x="174" y="381"/>
                </a:lnTo>
                <a:lnTo>
                  <a:pt x="212" y="384"/>
                </a:lnTo>
                <a:lnTo>
                  <a:pt x="245" y="384"/>
                </a:lnTo>
                <a:lnTo>
                  <a:pt x="281" y="382"/>
                </a:lnTo>
                <a:lnTo>
                  <a:pt x="308" y="379"/>
                </a:lnTo>
                <a:lnTo>
                  <a:pt x="338" y="375"/>
                </a:lnTo>
                <a:lnTo>
                  <a:pt x="368" y="366"/>
                </a:lnTo>
                <a:lnTo>
                  <a:pt x="391" y="358"/>
                </a:lnTo>
                <a:lnTo>
                  <a:pt x="413" y="346"/>
                </a:lnTo>
                <a:lnTo>
                  <a:pt x="427" y="335"/>
                </a:lnTo>
                <a:lnTo>
                  <a:pt x="438" y="322"/>
                </a:lnTo>
                <a:lnTo>
                  <a:pt x="442" y="309"/>
                </a:lnTo>
                <a:lnTo>
                  <a:pt x="447" y="295"/>
                </a:lnTo>
                <a:lnTo>
                  <a:pt x="447" y="282"/>
                </a:lnTo>
                <a:lnTo>
                  <a:pt x="444" y="268"/>
                </a:lnTo>
                <a:lnTo>
                  <a:pt x="433" y="255"/>
                </a:lnTo>
                <a:lnTo>
                  <a:pt x="421" y="242"/>
                </a:lnTo>
                <a:lnTo>
                  <a:pt x="401" y="229"/>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37" name="Rectangle 105"/>
          <p:cNvSpPr>
            <a:spLocks noChangeArrowheads="1"/>
          </p:cNvSpPr>
          <p:nvPr/>
        </p:nvSpPr>
        <p:spPr bwMode="auto">
          <a:xfrm>
            <a:off x="5638800" y="806450"/>
            <a:ext cx="3503613"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Suministra información sobre la ruta a seguir</a:t>
            </a:r>
            <a:endParaRPr lang="es-ES" altLang="es-ES" b="1">
              <a:latin typeface="Arial" charset="0"/>
            </a:endParaRPr>
          </a:p>
        </p:txBody>
      </p:sp>
      <p:sp>
        <p:nvSpPr>
          <p:cNvPr id="380010" name="Rectangle 106"/>
          <p:cNvSpPr>
            <a:spLocks noChangeArrowheads="1"/>
          </p:cNvSpPr>
          <p:nvPr/>
        </p:nvSpPr>
        <p:spPr bwMode="auto">
          <a:xfrm>
            <a:off x="7010400" y="5835650"/>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N=3</a:t>
            </a:r>
          </a:p>
        </p:txBody>
      </p:sp>
      <p:sp>
        <p:nvSpPr>
          <p:cNvPr id="1039" name="Rectangle 107"/>
          <p:cNvSpPr>
            <a:spLocks noChangeArrowheads="1"/>
          </p:cNvSpPr>
          <p:nvPr/>
        </p:nvSpPr>
        <p:spPr bwMode="auto">
          <a:xfrm>
            <a:off x="1444625" y="5746750"/>
            <a:ext cx="1069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2000">
                <a:latin typeface="Arial" charset="0"/>
              </a:rPr>
              <a:t>Routers</a:t>
            </a:r>
            <a:endParaRPr lang="es-ES" altLang="es-ES" sz="2000">
              <a:latin typeface="Arial" charset="0"/>
            </a:endParaRPr>
          </a:p>
        </p:txBody>
      </p:sp>
      <p:sp>
        <p:nvSpPr>
          <p:cNvPr id="1040" name="Line 108"/>
          <p:cNvSpPr>
            <a:spLocks noChangeShapeType="1"/>
          </p:cNvSpPr>
          <p:nvPr/>
        </p:nvSpPr>
        <p:spPr bwMode="auto">
          <a:xfrm flipV="1">
            <a:off x="2514600" y="5454650"/>
            <a:ext cx="1524000" cy="457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041" name="Line 109"/>
          <p:cNvSpPr>
            <a:spLocks noChangeShapeType="1"/>
          </p:cNvSpPr>
          <p:nvPr/>
        </p:nvSpPr>
        <p:spPr bwMode="auto">
          <a:xfrm flipV="1">
            <a:off x="2286000" y="3473450"/>
            <a:ext cx="1676400" cy="2362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042" name="Line 110"/>
          <p:cNvSpPr>
            <a:spLocks noChangeShapeType="1"/>
          </p:cNvSpPr>
          <p:nvPr/>
        </p:nvSpPr>
        <p:spPr bwMode="auto">
          <a:xfrm flipV="1">
            <a:off x="2057400" y="4540250"/>
            <a:ext cx="381000" cy="1219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346596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B0CA6D35-1D30-446D-9E47-1E7EDD9D60E2}" type="slidenum">
              <a:rPr lang="es-ES" altLang="es-ES" sz="1400"/>
              <a:pPr algn="r"/>
              <a:t>29</a:t>
            </a:fld>
            <a:endParaRPr lang="es-ES" altLang="es-ES" sz="1400"/>
          </a:p>
        </p:txBody>
      </p:sp>
      <p:sp>
        <p:nvSpPr>
          <p:cNvPr id="2052" name="Rectangle 4"/>
          <p:cNvSpPr>
            <a:spLocks noChangeArrowheads="1"/>
          </p:cNvSpPr>
          <p:nvPr/>
        </p:nvSpPr>
        <p:spPr bwMode="auto">
          <a:xfrm>
            <a:off x="685800" y="60674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53" name="Rectangle 5"/>
          <p:cNvSpPr>
            <a:spLocks noChangeArrowheads="1"/>
          </p:cNvSpPr>
          <p:nvPr/>
        </p:nvSpPr>
        <p:spPr bwMode="auto">
          <a:xfrm>
            <a:off x="3124200" y="60674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54" name="Rectangle 6"/>
          <p:cNvSpPr>
            <a:spLocks noChangeArrowheads="1"/>
          </p:cNvSpPr>
          <p:nvPr/>
        </p:nvSpPr>
        <p:spPr bwMode="auto">
          <a:xfrm>
            <a:off x="685800" y="-10477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Capa de </a:t>
            </a:r>
            <a:r>
              <a:rPr lang="es-ES" altLang="es-ES" sz="3600" dirty="0">
                <a:gradFill flip="none" rotWithShape="1">
                  <a:gsLst>
                    <a:gs pos="16000">
                      <a:schemeClr val="tx2"/>
                    </a:gs>
                    <a:gs pos="100000">
                      <a:srgbClr val="28A7DF"/>
                    </a:gs>
                  </a:gsLst>
                  <a:lin ang="1800000" scaled="0"/>
                  <a:tileRect/>
                </a:gradFill>
                <a:latin typeface="Arial"/>
                <a:ea typeface="+mj-ea"/>
                <a:cs typeface="Arial"/>
              </a:rPr>
              <a:t>Transporte</a:t>
            </a:r>
          </a:p>
        </p:txBody>
      </p:sp>
      <p:sp>
        <p:nvSpPr>
          <p:cNvPr id="2055" name="Freeform 7"/>
          <p:cNvSpPr>
            <a:spLocks/>
          </p:cNvSpPr>
          <p:nvPr/>
        </p:nvSpPr>
        <p:spPr bwMode="auto">
          <a:xfrm>
            <a:off x="5943600" y="2105025"/>
            <a:ext cx="636588" cy="558800"/>
          </a:xfrm>
          <a:custGeom>
            <a:avLst/>
            <a:gdLst>
              <a:gd name="T0" fmla="*/ 340 w 401"/>
              <a:gd name="T1" fmla="*/ 200 h 352"/>
              <a:gd name="T2" fmla="*/ 294 w 401"/>
              <a:gd name="T3" fmla="*/ 175 h 352"/>
              <a:gd name="T4" fmla="*/ 264 w 401"/>
              <a:gd name="T5" fmla="*/ 146 h 352"/>
              <a:gd name="T6" fmla="*/ 259 w 401"/>
              <a:gd name="T7" fmla="*/ 120 h 352"/>
              <a:gd name="T8" fmla="*/ 265 w 401"/>
              <a:gd name="T9" fmla="*/ 99 h 352"/>
              <a:gd name="T10" fmla="*/ 281 w 401"/>
              <a:gd name="T11" fmla="*/ 72 h 352"/>
              <a:gd name="T12" fmla="*/ 311 w 401"/>
              <a:gd name="T13" fmla="*/ 44 h 352"/>
              <a:gd name="T14" fmla="*/ 353 w 401"/>
              <a:gd name="T15" fmla="*/ 22 h 352"/>
              <a:gd name="T16" fmla="*/ 374 w 401"/>
              <a:gd name="T17" fmla="*/ 2 h 352"/>
              <a:gd name="T18" fmla="*/ 323 w 401"/>
              <a:gd name="T19" fmla="*/ 9 h 352"/>
              <a:gd name="T20" fmla="*/ 292 w 401"/>
              <a:gd name="T21" fmla="*/ 6 h 352"/>
              <a:gd name="T22" fmla="*/ 259 w 401"/>
              <a:gd name="T23" fmla="*/ 8 h 352"/>
              <a:gd name="T24" fmla="*/ 225 w 401"/>
              <a:gd name="T25" fmla="*/ 10 h 352"/>
              <a:gd name="T26" fmla="*/ 185 w 401"/>
              <a:gd name="T27" fmla="*/ 10 h 352"/>
              <a:gd name="T28" fmla="*/ 156 w 401"/>
              <a:gd name="T29" fmla="*/ 10 h 352"/>
              <a:gd name="T30" fmla="*/ 107 w 401"/>
              <a:gd name="T31" fmla="*/ 1 h 352"/>
              <a:gd name="T32" fmla="*/ 77 w 401"/>
              <a:gd name="T33" fmla="*/ 6 h 352"/>
              <a:gd name="T34" fmla="*/ 121 w 401"/>
              <a:gd name="T35" fmla="*/ 27 h 352"/>
              <a:gd name="T36" fmla="*/ 150 w 401"/>
              <a:gd name="T37" fmla="*/ 50 h 352"/>
              <a:gd name="T38" fmla="*/ 172 w 401"/>
              <a:gd name="T39" fmla="*/ 74 h 352"/>
              <a:gd name="T40" fmla="*/ 179 w 401"/>
              <a:gd name="T41" fmla="*/ 105 h 352"/>
              <a:gd name="T42" fmla="*/ 174 w 401"/>
              <a:gd name="T43" fmla="*/ 128 h 352"/>
              <a:gd name="T44" fmla="*/ 155 w 401"/>
              <a:gd name="T45" fmla="*/ 147 h 352"/>
              <a:gd name="T46" fmla="*/ 140 w 401"/>
              <a:gd name="T47" fmla="*/ 162 h 352"/>
              <a:gd name="T48" fmla="*/ 112 w 401"/>
              <a:gd name="T49" fmla="*/ 178 h 352"/>
              <a:gd name="T50" fmla="*/ 73 w 401"/>
              <a:gd name="T51" fmla="*/ 197 h 352"/>
              <a:gd name="T52" fmla="*/ 34 w 401"/>
              <a:gd name="T53" fmla="*/ 216 h 352"/>
              <a:gd name="T54" fmla="*/ 11 w 401"/>
              <a:gd name="T55" fmla="*/ 234 h 352"/>
              <a:gd name="T56" fmla="*/ 0 w 401"/>
              <a:gd name="T57" fmla="*/ 257 h 352"/>
              <a:gd name="T58" fmla="*/ 1 w 401"/>
              <a:gd name="T59" fmla="*/ 282 h 352"/>
              <a:gd name="T60" fmla="*/ 18 w 401"/>
              <a:gd name="T61" fmla="*/ 305 h 352"/>
              <a:gd name="T62" fmla="*/ 53 w 401"/>
              <a:gd name="T63" fmla="*/ 324 h 352"/>
              <a:gd name="T64" fmla="*/ 105 w 401"/>
              <a:gd name="T65" fmla="*/ 340 h 352"/>
              <a:gd name="T66" fmla="*/ 156 w 401"/>
              <a:gd name="T67" fmla="*/ 348 h 352"/>
              <a:gd name="T68" fmla="*/ 219 w 401"/>
              <a:gd name="T69" fmla="*/ 351 h 352"/>
              <a:gd name="T70" fmla="*/ 276 w 401"/>
              <a:gd name="T71" fmla="*/ 347 h 352"/>
              <a:gd name="T72" fmla="*/ 329 w 401"/>
              <a:gd name="T73" fmla="*/ 335 h 352"/>
              <a:gd name="T74" fmla="*/ 369 w 401"/>
              <a:gd name="T75" fmla="*/ 316 h 352"/>
              <a:gd name="T76" fmla="*/ 392 w 401"/>
              <a:gd name="T77" fmla="*/ 294 h 352"/>
              <a:gd name="T78" fmla="*/ 400 w 401"/>
              <a:gd name="T79" fmla="*/ 270 h 352"/>
              <a:gd name="T80" fmla="*/ 398 w 401"/>
              <a:gd name="T81" fmla="*/ 245 h 352"/>
              <a:gd name="T82" fmla="*/ 377 w 401"/>
              <a:gd name="T83" fmla="*/ 221 h 3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52"/>
              <a:gd name="T128" fmla="*/ 401 w 401"/>
              <a:gd name="T129" fmla="*/ 352 h 3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52">
                <a:moveTo>
                  <a:pt x="359" y="210"/>
                </a:moveTo>
                <a:lnTo>
                  <a:pt x="340" y="200"/>
                </a:lnTo>
                <a:lnTo>
                  <a:pt x="316" y="187"/>
                </a:lnTo>
                <a:lnTo>
                  <a:pt x="294" y="175"/>
                </a:lnTo>
                <a:lnTo>
                  <a:pt x="277" y="161"/>
                </a:lnTo>
                <a:lnTo>
                  <a:pt x="264" y="146"/>
                </a:lnTo>
                <a:lnTo>
                  <a:pt x="259" y="131"/>
                </a:lnTo>
                <a:lnTo>
                  <a:pt x="259" y="120"/>
                </a:lnTo>
                <a:lnTo>
                  <a:pt x="261" y="110"/>
                </a:lnTo>
                <a:lnTo>
                  <a:pt x="265" y="99"/>
                </a:lnTo>
                <a:lnTo>
                  <a:pt x="272" y="86"/>
                </a:lnTo>
                <a:lnTo>
                  <a:pt x="281" y="72"/>
                </a:lnTo>
                <a:lnTo>
                  <a:pt x="294" y="58"/>
                </a:lnTo>
                <a:lnTo>
                  <a:pt x="311" y="44"/>
                </a:lnTo>
                <a:lnTo>
                  <a:pt x="331" y="33"/>
                </a:lnTo>
                <a:lnTo>
                  <a:pt x="353" y="22"/>
                </a:lnTo>
                <a:lnTo>
                  <a:pt x="367" y="13"/>
                </a:lnTo>
                <a:lnTo>
                  <a:pt x="374" y="2"/>
                </a:lnTo>
                <a:lnTo>
                  <a:pt x="338" y="4"/>
                </a:lnTo>
                <a:lnTo>
                  <a:pt x="323" y="9"/>
                </a:lnTo>
                <a:lnTo>
                  <a:pt x="306" y="18"/>
                </a:lnTo>
                <a:lnTo>
                  <a:pt x="292" y="6"/>
                </a:lnTo>
                <a:lnTo>
                  <a:pt x="275" y="0"/>
                </a:lnTo>
                <a:lnTo>
                  <a:pt x="259" y="8"/>
                </a:lnTo>
                <a:lnTo>
                  <a:pt x="241" y="17"/>
                </a:lnTo>
                <a:lnTo>
                  <a:pt x="225" y="10"/>
                </a:lnTo>
                <a:lnTo>
                  <a:pt x="202" y="1"/>
                </a:lnTo>
                <a:lnTo>
                  <a:pt x="185" y="10"/>
                </a:lnTo>
                <a:lnTo>
                  <a:pt x="169" y="19"/>
                </a:lnTo>
                <a:lnTo>
                  <a:pt x="156" y="10"/>
                </a:lnTo>
                <a:lnTo>
                  <a:pt x="137" y="4"/>
                </a:lnTo>
                <a:lnTo>
                  <a:pt x="107" y="1"/>
                </a:lnTo>
                <a:lnTo>
                  <a:pt x="78" y="0"/>
                </a:lnTo>
                <a:lnTo>
                  <a:pt x="77" y="6"/>
                </a:lnTo>
                <a:lnTo>
                  <a:pt x="101" y="17"/>
                </a:lnTo>
                <a:lnTo>
                  <a:pt x="121" y="27"/>
                </a:lnTo>
                <a:lnTo>
                  <a:pt x="136" y="38"/>
                </a:lnTo>
                <a:lnTo>
                  <a:pt x="150" y="50"/>
                </a:lnTo>
                <a:lnTo>
                  <a:pt x="162" y="62"/>
                </a:lnTo>
                <a:lnTo>
                  <a:pt x="172" y="74"/>
                </a:lnTo>
                <a:lnTo>
                  <a:pt x="177" y="89"/>
                </a:lnTo>
                <a:lnTo>
                  <a:pt x="179" y="105"/>
                </a:lnTo>
                <a:lnTo>
                  <a:pt x="178" y="115"/>
                </a:lnTo>
                <a:lnTo>
                  <a:pt x="174" y="128"/>
                </a:lnTo>
                <a:lnTo>
                  <a:pt x="165" y="138"/>
                </a:lnTo>
                <a:lnTo>
                  <a:pt x="155" y="147"/>
                </a:lnTo>
                <a:lnTo>
                  <a:pt x="148" y="154"/>
                </a:lnTo>
                <a:lnTo>
                  <a:pt x="140" y="162"/>
                </a:lnTo>
                <a:lnTo>
                  <a:pt x="127" y="171"/>
                </a:lnTo>
                <a:lnTo>
                  <a:pt x="112" y="178"/>
                </a:lnTo>
                <a:lnTo>
                  <a:pt x="94" y="187"/>
                </a:lnTo>
                <a:lnTo>
                  <a:pt x="73" y="197"/>
                </a:lnTo>
                <a:lnTo>
                  <a:pt x="52" y="206"/>
                </a:lnTo>
                <a:lnTo>
                  <a:pt x="34" y="216"/>
                </a:lnTo>
                <a:lnTo>
                  <a:pt x="21" y="223"/>
                </a:lnTo>
                <a:lnTo>
                  <a:pt x="11" y="234"/>
                </a:lnTo>
                <a:lnTo>
                  <a:pt x="3" y="245"/>
                </a:lnTo>
                <a:lnTo>
                  <a:pt x="0" y="257"/>
                </a:lnTo>
                <a:lnTo>
                  <a:pt x="0" y="270"/>
                </a:lnTo>
                <a:lnTo>
                  <a:pt x="1" y="282"/>
                </a:lnTo>
                <a:lnTo>
                  <a:pt x="7" y="293"/>
                </a:lnTo>
                <a:lnTo>
                  <a:pt x="18" y="305"/>
                </a:lnTo>
                <a:lnTo>
                  <a:pt x="36" y="316"/>
                </a:lnTo>
                <a:lnTo>
                  <a:pt x="53" y="324"/>
                </a:lnTo>
                <a:lnTo>
                  <a:pt x="76" y="333"/>
                </a:lnTo>
                <a:lnTo>
                  <a:pt x="105" y="340"/>
                </a:lnTo>
                <a:lnTo>
                  <a:pt x="126" y="345"/>
                </a:lnTo>
                <a:lnTo>
                  <a:pt x="156" y="348"/>
                </a:lnTo>
                <a:lnTo>
                  <a:pt x="190" y="351"/>
                </a:lnTo>
                <a:lnTo>
                  <a:pt x="219" y="351"/>
                </a:lnTo>
                <a:lnTo>
                  <a:pt x="251" y="349"/>
                </a:lnTo>
                <a:lnTo>
                  <a:pt x="276" y="347"/>
                </a:lnTo>
                <a:lnTo>
                  <a:pt x="302" y="342"/>
                </a:lnTo>
                <a:lnTo>
                  <a:pt x="329" y="335"/>
                </a:lnTo>
                <a:lnTo>
                  <a:pt x="350" y="327"/>
                </a:lnTo>
                <a:lnTo>
                  <a:pt x="369" y="316"/>
                </a:lnTo>
                <a:lnTo>
                  <a:pt x="382" y="306"/>
                </a:lnTo>
                <a:lnTo>
                  <a:pt x="392" y="294"/>
                </a:lnTo>
                <a:lnTo>
                  <a:pt x="396" y="283"/>
                </a:lnTo>
                <a:lnTo>
                  <a:pt x="400" y="270"/>
                </a:lnTo>
                <a:lnTo>
                  <a:pt x="400" y="258"/>
                </a:lnTo>
                <a:lnTo>
                  <a:pt x="398" y="245"/>
                </a:lnTo>
                <a:lnTo>
                  <a:pt x="388" y="233"/>
                </a:lnTo>
                <a:lnTo>
                  <a:pt x="377" y="221"/>
                </a:lnTo>
                <a:lnTo>
                  <a:pt x="359" y="210"/>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56" name="Rectangle 8"/>
          <p:cNvSpPr>
            <a:spLocks noChangeArrowheads="1"/>
          </p:cNvSpPr>
          <p:nvPr/>
        </p:nvSpPr>
        <p:spPr bwMode="auto">
          <a:xfrm>
            <a:off x="1852613" y="4162425"/>
            <a:ext cx="32797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b="1">
                <a:latin typeface="Arial" charset="0"/>
              </a:rPr>
              <a:t>Cone</a:t>
            </a:r>
            <a:r>
              <a:rPr lang="es-ES_tradnl" altLang="es-ES" b="1">
                <a:latin typeface="Arial" charset="0"/>
              </a:rPr>
              <a:t>xión extremo a </a:t>
            </a:r>
          </a:p>
          <a:p>
            <a:pPr algn="ctr"/>
            <a:r>
              <a:rPr lang="es-ES_tradnl" altLang="es-ES" b="1">
                <a:latin typeface="Arial" charset="0"/>
              </a:rPr>
              <a:t>extremo (host a host)</a:t>
            </a:r>
            <a:endParaRPr lang="es-ES" altLang="es-ES" sz="2800" b="1">
              <a:latin typeface="Arial" charset="0"/>
            </a:endParaRPr>
          </a:p>
        </p:txBody>
      </p:sp>
      <p:sp>
        <p:nvSpPr>
          <p:cNvPr id="2057" name="Rectangle 9"/>
          <p:cNvSpPr>
            <a:spLocks noChangeArrowheads="1"/>
          </p:cNvSpPr>
          <p:nvPr/>
        </p:nvSpPr>
        <p:spPr bwMode="auto">
          <a:xfrm>
            <a:off x="6705600" y="2549525"/>
            <a:ext cx="21701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sz="2000" b="1">
                <a:latin typeface="Arial" charset="0"/>
              </a:rPr>
              <a:t>Error </a:t>
            </a:r>
            <a:r>
              <a:rPr lang="es-ES_tradnl" altLang="es-ES" sz="2000" b="1">
                <a:latin typeface="Arial" charset="0"/>
              </a:rPr>
              <a:t>de comprobación de mensaje</a:t>
            </a:r>
            <a:endParaRPr lang="es-ES" altLang="es-ES" sz="2000" b="1">
              <a:latin typeface="Arial" charset="0"/>
            </a:endParaRPr>
          </a:p>
        </p:txBody>
      </p:sp>
      <p:grpSp>
        <p:nvGrpSpPr>
          <p:cNvPr id="2058" name="Group 10"/>
          <p:cNvGrpSpPr>
            <a:grpSpLocks/>
          </p:cNvGrpSpPr>
          <p:nvPr/>
        </p:nvGrpSpPr>
        <p:grpSpPr bwMode="auto">
          <a:xfrm>
            <a:off x="549275" y="2262188"/>
            <a:ext cx="3625850" cy="1971675"/>
            <a:chOff x="346" y="1539"/>
            <a:chExt cx="2284" cy="1242"/>
          </a:xfrm>
        </p:grpSpPr>
        <p:grpSp>
          <p:nvGrpSpPr>
            <p:cNvPr id="2116" name="Group 11"/>
            <p:cNvGrpSpPr>
              <a:grpSpLocks/>
            </p:cNvGrpSpPr>
            <p:nvPr/>
          </p:nvGrpSpPr>
          <p:grpSpPr bwMode="auto">
            <a:xfrm>
              <a:off x="346" y="2156"/>
              <a:ext cx="1479" cy="625"/>
              <a:chOff x="346" y="2156"/>
              <a:chExt cx="1479" cy="625"/>
            </a:xfrm>
          </p:grpSpPr>
          <p:sp>
            <p:nvSpPr>
              <p:cNvPr id="2157" name="Line 12"/>
              <p:cNvSpPr>
                <a:spLocks noChangeShapeType="1"/>
              </p:cNvSpPr>
              <p:nvPr/>
            </p:nvSpPr>
            <p:spPr bwMode="auto">
              <a:xfrm>
                <a:off x="905" y="2517"/>
                <a:ext cx="0" cy="1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8" name="Line 13"/>
              <p:cNvSpPr>
                <a:spLocks noChangeShapeType="1"/>
              </p:cNvSpPr>
              <p:nvPr/>
            </p:nvSpPr>
            <p:spPr bwMode="auto">
              <a:xfrm>
                <a:off x="1193" y="2599"/>
                <a:ext cx="0" cy="1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9" name="Line 14"/>
              <p:cNvSpPr>
                <a:spLocks noChangeShapeType="1"/>
              </p:cNvSpPr>
              <p:nvPr/>
            </p:nvSpPr>
            <p:spPr bwMode="auto">
              <a:xfrm>
                <a:off x="1822" y="2475"/>
                <a:ext cx="0" cy="2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60" name="Line 15"/>
              <p:cNvSpPr>
                <a:spLocks noChangeShapeType="1"/>
              </p:cNvSpPr>
              <p:nvPr/>
            </p:nvSpPr>
            <p:spPr bwMode="auto">
              <a:xfrm>
                <a:off x="1750" y="2528"/>
                <a:ext cx="0" cy="18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61" name="Line 16"/>
              <p:cNvSpPr>
                <a:spLocks noChangeShapeType="1"/>
              </p:cNvSpPr>
              <p:nvPr/>
            </p:nvSpPr>
            <p:spPr bwMode="auto">
              <a:xfrm>
                <a:off x="1561" y="2229"/>
                <a:ext cx="0" cy="1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62" name="Freeform 17"/>
              <p:cNvSpPr>
                <a:spLocks/>
              </p:cNvSpPr>
              <p:nvPr/>
            </p:nvSpPr>
            <p:spPr bwMode="auto">
              <a:xfrm>
                <a:off x="359" y="2193"/>
                <a:ext cx="17" cy="225"/>
              </a:xfrm>
              <a:custGeom>
                <a:avLst/>
                <a:gdLst>
                  <a:gd name="T0" fmla="*/ 0 w 17"/>
                  <a:gd name="T1" fmla="*/ 0 h 225"/>
                  <a:gd name="T2" fmla="*/ 0 w 17"/>
                  <a:gd name="T3" fmla="*/ 220 h 225"/>
                  <a:gd name="T4" fmla="*/ 16 w 17"/>
                  <a:gd name="T5" fmla="*/ 224 h 225"/>
                  <a:gd name="T6" fmla="*/ 0 60000 65536"/>
                  <a:gd name="T7" fmla="*/ 0 60000 65536"/>
                  <a:gd name="T8" fmla="*/ 0 60000 65536"/>
                  <a:gd name="T9" fmla="*/ 0 w 17"/>
                  <a:gd name="T10" fmla="*/ 0 h 225"/>
                  <a:gd name="T11" fmla="*/ 17 w 17"/>
                  <a:gd name="T12" fmla="*/ 225 h 225"/>
                </a:gdLst>
                <a:ahLst/>
                <a:cxnLst>
                  <a:cxn ang="T6">
                    <a:pos x="T0" y="T1"/>
                  </a:cxn>
                  <a:cxn ang="T7">
                    <a:pos x="T2" y="T3"/>
                  </a:cxn>
                  <a:cxn ang="T8">
                    <a:pos x="T4" y="T5"/>
                  </a:cxn>
                </a:cxnLst>
                <a:rect l="T9" t="T10" r="T11" b="T12"/>
                <a:pathLst>
                  <a:path w="17" h="225">
                    <a:moveTo>
                      <a:pt x="0" y="0"/>
                    </a:moveTo>
                    <a:lnTo>
                      <a:pt x="0" y="220"/>
                    </a:lnTo>
                    <a:lnTo>
                      <a:pt x="16"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63" name="Line 18"/>
              <p:cNvSpPr>
                <a:spLocks noChangeShapeType="1"/>
              </p:cNvSpPr>
              <p:nvPr/>
            </p:nvSpPr>
            <p:spPr bwMode="auto">
              <a:xfrm>
                <a:off x="346" y="2438"/>
                <a:ext cx="0" cy="2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64" name="Freeform 19"/>
              <p:cNvSpPr>
                <a:spLocks/>
              </p:cNvSpPr>
              <p:nvPr/>
            </p:nvSpPr>
            <p:spPr bwMode="auto">
              <a:xfrm>
                <a:off x="894" y="2513"/>
                <a:ext cx="724" cy="182"/>
              </a:xfrm>
              <a:custGeom>
                <a:avLst/>
                <a:gdLst>
                  <a:gd name="T0" fmla="*/ 0 w 724"/>
                  <a:gd name="T1" fmla="*/ 150 h 182"/>
                  <a:gd name="T2" fmla="*/ 284 w 724"/>
                  <a:gd name="T3" fmla="*/ 0 h 182"/>
                  <a:gd name="T4" fmla="*/ 723 w 724"/>
                  <a:gd name="T5" fmla="*/ 106 h 182"/>
                  <a:gd name="T6" fmla="*/ 627 w 724"/>
                  <a:gd name="T7" fmla="*/ 166 h 182"/>
                  <a:gd name="T8" fmla="*/ 297 w 724"/>
                  <a:gd name="T9" fmla="*/ 82 h 182"/>
                  <a:gd name="T10" fmla="*/ 128 w 724"/>
                  <a:gd name="T11" fmla="*/ 181 h 182"/>
                  <a:gd name="T12" fmla="*/ 0 w 724"/>
                  <a:gd name="T13" fmla="*/ 150 h 182"/>
                  <a:gd name="T14" fmla="*/ 0 60000 65536"/>
                  <a:gd name="T15" fmla="*/ 0 60000 65536"/>
                  <a:gd name="T16" fmla="*/ 0 60000 65536"/>
                  <a:gd name="T17" fmla="*/ 0 60000 65536"/>
                  <a:gd name="T18" fmla="*/ 0 60000 65536"/>
                  <a:gd name="T19" fmla="*/ 0 60000 65536"/>
                  <a:gd name="T20" fmla="*/ 0 60000 65536"/>
                  <a:gd name="T21" fmla="*/ 0 w 724"/>
                  <a:gd name="T22" fmla="*/ 0 h 182"/>
                  <a:gd name="T23" fmla="*/ 724 w 724"/>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4" h="182">
                    <a:moveTo>
                      <a:pt x="0" y="150"/>
                    </a:moveTo>
                    <a:lnTo>
                      <a:pt x="284" y="0"/>
                    </a:lnTo>
                    <a:lnTo>
                      <a:pt x="723" y="106"/>
                    </a:lnTo>
                    <a:lnTo>
                      <a:pt x="627" y="166"/>
                    </a:lnTo>
                    <a:lnTo>
                      <a:pt x="297" y="82"/>
                    </a:lnTo>
                    <a:lnTo>
                      <a:pt x="128" y="181"/>
                    </a:lnTo>
                    <a:lnTo>
                      <a:pt x="0" y="150"/>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65" name="Freeform 20"/>
              <p:cNvSpPr>
                <a:spLocks/>
              </p:cNvSpPr>
              <p:nvPr/>
            </p:nvSpPr>
            <p:spPr bwMode="auto">
              <a:xfrm>
                <a:off x="355" y="2156"/>
                <a:ext cx="1470" cy="373"/>
              </a:xfrm>
              <a:custGeom>
                <a:avLst/>
                <a:gdLst>
                  <a:gd name="T0" fmla="*/ 1389 w 1470"/>
                  <a:gd name="T1" fmla="*/ 372 h 373"/>
                  <a:gd name="T2" fmla="*/ 1469 w 1470"/>
                  <a:gd name="T3" fmla="*/ 316 h 373"/>
                  <a:gd name="T4" fmla="*/ 944 w 1470"/>
                  <a:gd name="T5" fmla="*/ 198 h 373"/>
                  <a:gd name="T6" fmla="*/ 1206 w 1470"/>
                  <a:gd name="T7" fmla="*/ 71 h 373"/>
                  <a:gd name="T8" fmla="*/ 1114 w 1470"/>
                  <a:gd name="T9" fmla="*/ 54 h 373"/>
                  <a:gd name="T10" fmla="*/ 847 w 1470"/>
                  <a:gd name="T11" fmla="*/ 177 h 373"/>
                  <a:gd name="T12" fmla="*/ 97 w 1470"/>
                  <a:gd name="T13" fmla="*/ 0 h 373"/>
                  <a:gd name="T14" fmla="*/ 0 w 1470"/>
                  <a:gd name="T15" fmla="*/ 37 h 373"/>
                  <a:gd name="T16" fmla="*/ 1389 w 1470"/>
                  <a:gd name="T17" fmla="*/ 372 h 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0"/>
                  <a:gd name="T28" fmla="*/ 0 h 373"/>
                  <a:gd name="T29" fmla="*/ 1470 w 1470"/>
                  <a:gd name="T30" fmla="*/ 373 h 3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0" h="373">
                    <a:moveTo>
                      <a:pt x="1389" y="372"/>
                    </a:moveTo>
                    <a:lnTo>
                      <a:pt x="1469" y="316"/>
                    </a:lnTo>
                    <a:lnTo>
                      <a:pt x="944" y="198"/>
                    </a:lnTo>
                    <a:lnTo>
                      <a:pt x="1206" y="71"/>
                    </a:lnTo>
                    <a:lnTo>
                      <a:pt x="1114" y="54"/>
                    </a:lnTo>
                    <a:lnTo>
                      <a:pt x="847" y="177"/>
                    </a:lnTo>
                    <a:lnTo>
                      <a:pt x="97" y="0"/>
                    </a:lnTo>
                    <a:lnTo>
                      <a:pt x="0" y="37"/>
                    </a:lnTo>
                    <a:lnTo>
                      <a:pt x="1389" y="372"/>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66" name="Freeform 21"/>
              <p:cNvSpPr>
                <a:spLocks/>
              </p:cNvSpPr>
              <p:nvPr/>
            </p:nvSpPr>
            <p:spPr bwMode="auto">
              <a:xfrm>
                <a:off x="346" y="2401"/>
                <a:ext cx="560" cy="317"/>
              </a:xfrm>
              <a:custGeom>
                <a:avLst/>
                <a:gdLst>
                  <a:gd name="T0" fmla="*/ 89 w 560"/>
                  <a:gd name="T1" fmla="*/ 0 h 317"/>
                  <a:gd name="T2" fmla="*/ 559 w 560"/>
                  <a:gd name="T3" fmla="*/ 114 h 317"/>
                  <a:gd name="T4" fmla="*/ 199 w 560"/>
                  <a:gd name="T5" fmla="*/ 316 h 317"/>
                  <a:gd name="T6" fmla="*/ 93 w 560"/>
                  <a:gd name="T7" fmla="*/ 291 h 317"/>
                  <a:gd name="T8" fmla="*/ 381 w 560"/>
                  <a:gd name="T9" fmla="*/ 131 h 317"/>
                  <a:gd name="T10" fmla="*/ 0 w 560"/>
                  <a:gd name="T11" fmla="*/ 37 h 317"/>
                  <a:gd name="T12" fmla="*/ 89 w 560"/>
                  <a:gd name="T13" fmla="*/ 0 h 317"/>
                  <a:gd name="T14" fmla="*/ 0 60000 65536"/>
                  <a:gd name="T15" fmla="*/ 0 60000 65536"/>
                  <a:gd name="T16" fmla="*/ 0 60000 65536"/>
                  <a:gd name="T17" fmla="*/ 0 60000 65536"/>
                  <a:gd name="T18" fmla="*/ 0 60000 65536"/>
                  <a:gd name="T19" fmla="*/ 0 60000 65536"/>
                  <a:gd name="T20" fmla="*/ 0 60000 65536"/>
                  <a:gd name="T21" fmla="*/ 0 w 560"/>
                  <a:gd name="T22" fmla="*/ 0 h 317"/>
                  <a:gd name="T23" fmla="*/ 560 w 560"/>
                  <a:gd name="T24" fmla="*/ 317 h 3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 h="317">
                    <a:moveTo>
                      <a:pt x="89" y="0"/>
                    </a:moveTo>
                    <a:lnTo>
                      <a:pt x="559" y="114"/>
                    </a:lnTo>
                    <a:lnTo>
                      <a:pt x="199" y="316"/>
                    </a:lnTo>
                    <a:lnTo>
                      <a:pt x="93" y="291"/>
                    </a:lnTo>
                    <a:lnTo>
                      <a:pt x="381" y="131"/>
                    </a:lnTo>
                    <a:lnTo>
                      <a:pt x="0" y="37"/>
                    </a:lnTo>
                    <a:lnTo>
                      <a:pt x="89" y="0"/>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117" name="Group 22"/>
            <p:cNvGrpSpPr>
              <a:grpSpLocks/>
            </p:cNvGrpSpPr>
            <p:nvPr/>
          </p:nvGrpSpPr>
          <p:grpSpPr bwMode="auto">
            <a:xfrm>
              <a:off x="1884" y="1830"/>
              <a:ext cx="746" cy="837"/>
              <a:chOff x="1884" y="1830"/>
              <a:chExt cx="746" cy="837"/>
            </a:xfrm>
          </p:grpSpPr>
          <p:sp>
            <p:nvSpPr>
              <p:cNvPr id="2151" name="Freeform 23"/>
              <p:cNvSpPr>
                <a:spLocks/>
              </p:cNvSpPr>
              <p:nvPr/>
            </p:nvSpPr>
            <p:spPr bwMode="auto">
              <a:xfrm>
                <a:off x="2006" y="1865"/>
                <a:ext cx="119" cy="235"/>
              </a:xfrm>
              <a:custGeom>
                <a:avLst/>
                <a:gdLst>
                  <a:gd name="T0" fmla="*/ 0 w 119"/>
                  <a:gd name="T1" fmla="*/ 0 h 235"/>
                  <a:gd name="T2" fmla="*/ 0 w 119"/>
                  <a:gd name="T3" fmla="*/ 215 h 235"/>
                  <a:gd name="T4" fmla="*/ 118 w 119"/>
                  <a:gd name="T5" fmla="*/ 234 h 235"/>
                  <a:gd name="T6" fmla="*/ 0 60000 65536"/>
                  <a:gd name="T7" fmla="*/ 0 60000 65536"/>
                  <a:gd name="T8" fmla="*/ 0 60000 65536"/>
                  <a:gd name="T9" fmla="*/ 0 w 119"/>
                  <a:gd name="T10" fmla="*/ 0 h 235"/>
                  <a:gd name="T11" fmla="*/ 119 w 119"/>
                  <a:gd name="T12" fmla="*/ 235 h 235"/>
                </a:gdLst>
                <a:ahLst/>
                <a:cxnLst>
                  <a:cxn ang="T6">
                    <a:pos x="T0" y="T1"/>
                  </a:cxn>
                  <a:cxn ang="T7">
                    <a:pos x="T2" y="T3"/>
                  </a:cxn>
                  <a:cxn ang="T8">
                    <a:pos x="T4" y="T5"/>
                  </a:cxn>
                </a:cxnLst>
                <a:rect l="T9" t="T10" r="T11" b="T12"/>
                <a:pathLst>
                  <a:path w="119" h="235">
                    <a:moveTo>
                      <a:pt x="0" y="0"/>
                    </a:moveTo>
                    <a:lnTo>
                      <a:pt x="0" y="215"/>
                    </a:lnTo>
                    <a:lnTo>
                      <a:pt x="118" y="23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52" name="Line 24"/>
              <p:cNvSpPr>
                <a:spLocks noChangeShapeType="1"/>
              </p:cNvSpPr>
              <p:nvPr/>
            </p:nvSpPr>
            <p:spPr bwMode="auto">
              <a:xfrm>
                <a:off x="2123" y="2085"/>
                <a:ext cx="0" cy="1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3" name="Line 25"/>
              <p:cNvSpPr>
                <a:spLocks noChangeShapeType="1"/>
              </p:cNvSpPr>
              <p:nvPr/>
            </p:nvSpPr>
            <p:spPr bwMode="auto">
              <a:xfrm>
                <a:off x="1884" y="2286"/>
                <a:ext cx="0" cy="19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4" name="Line 26"/>
              <p:cNvSpPr>
                <a:spLocks noChangeShapeType="1"/>
              </p:cNvSpPr>
              <p:nvPr/>
            </p:nvSpPr>
            <p:spPr bwMode="auto">
              <a:xfrm>
                <a:off x="2470" y="1930"/>
                <a:ext cx="0" cy="1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5" name="Line 27"/>
              <p:cNvSpPr>
                <a:spLocks noChangeShapeType="1"/>
              </p:cNvSpPr>
              <p:nvPr/>
            </p:nvSpPr>
            <p:spPr bwMode="auto">
              <a:xfrm>
                <a:off x="2553" y="2099"/>
                <a:ext cx="0" cy="19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6" name="Freeform 28"/>
              <p:cNvSpPr>
                <a:spLocks/>
              </p:cNvSpPr>
              <p:nvPr/>
            </p:nvSpPr>
            <p:spPr bwMode="auto">
              <a:xfrm>
                <a:off x="1884" y="1830"/>
                <a:ext cx="746" cy="837"/>
              </a:xfrm>
              <a:custGeom>
                <a:avLst/>
                <a:gdLst>
                  <a:gd name="T0" fmla="*/ 745 w 746"/>
                  <a:gd name="T1" fmla="*/ 80 h 837"/>
                  <a:gd name="T2" fmla="*/ 182 w 746"/>
                  <a:gd name="T3" fmla="*/ 0 h 837"/>
                  <a:gd name="T4" fmla="*/ 118 w 746"/>
                  <a:gd name="T5" fmla="*/ 30 h 837"/>
                  <a:gd name="T6" fmla="*/ 509 w 746"/>
                  <a:gd name="T7" fmla="*/ 85 h 837"/>
                  <a:gd name="T8" fmla="*/ 237 w 746"/>
                  <a:gd name="T9" fmla="*/ 254 h 837"/>
                  <a:gd name="T10" fmla="*/ 525 w 746"/>
                  <a:gd name="T11" fmla="*/ 300 h 837"/>
                  <a:gd name="T12" fmla="*/ 326 w 746"/>
                  <a:gd name="T13" fmla="*/ 461 h 837"/>
                  <a:gd name="T14" fmla="*/ 67 w 746"/>
                  <a:gd name="T15" fmla="*/ 406 h 837"/>
                  <a:gd name="T16" fmla="*/ 0 w 746"/>
                  <a:gd name="T17" fmla="*/ 452 h 837"/>
                  <a:gd name="T18" fmla="*/ 571 w 746"/>
                  <a:gd name="T19" fmla="*/ 579 h 837"/>
                  <a:gd name="T20" fmla="*/ 364 w 746"/>
                  <a:gd name="T21" fmla="*/ 812 h 837"/>
                  <a:gd name="T22" fmla="*/ 462 w 746"/>
                  <a:gd name="T23" fmla="*/ 836 h 837"/>
                  <a:gd name="T24" fmla="*/ 699 w 746"/>
                  <a:gd name="T25" fmla="*/ 545 h 837"/>
                  <a:gd name="T26" fmla="*/ 419 w 746"/>
                  <a:gd name="T27" fmla="*/ 486 h 837"/>
                  <a:gd name="T28" fmla="*/ 669 w 746"/>
                  <a:gd name="T29" fmla="*/ 267 h 837"/>
                  <a:gd name="T30" fmla="*/ 398 w 746"/>
                  <a:gd name="T31" fmla="*/ 220 h 837"/>
                  <a:gd name="T32" fmla="*/ 584 w 746"/>
                  <a:gd name="T33" fmla="*/ 97 h 837"/>
                  <a:gd name="T34" fmla="*/ 686 w 746"/>
                  <a:gd name="T35" fmla="*/ 114 h 837"/>
                  <a:gd name="T36" fmla="*/ 745 w 746"/>
                  <a:gd name="T37" fmla="*/ 80 h 8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6"/>
                  <a:gd name="T58" fmla="*/ 0 h 837"/>
                  <a:gd name="T59" fmla="*/ 746 w 746"/>
                  <a:gd name="T60" fmla="*/ 837 h 8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6" h="837">
                    <a:moveTo>
                      <a:pt x="745" y="80"/>
                    </a:moveTo>
                    <a:lnTo>
                      <a:pt x="182" y="0"/>
                    </a:lnTo>
                    <a:lnTo>
                      <a:pt x="118" y="30"/>
                    </a:lnTo>
                    <a:lnTo>
                      <a:pt x="509" y="85"/>
                    </a:lnTo>
                    <a:lnTo>
                      <a:pt x="237" y="254"/>
                    </a:lnTo>
                    <a:lnTo>
                      <a:pt x="525" y="300"/>
                    </a:lnTo>
                    <a:lnTo>
                      <a:pt x="326" y="461"/>
                    </a:lnTo>
                    <a:lnTo>
                      <a:pt x="67" y="406"/>
                    </a:lnTo>
                    <a:lnTo>
                      <a:pt x="0" y="452"/>
                    </a:lnTo>
                    <a:lnTo>
                      <a:pt x="571" y="579"/>
                    </a:lnTo>
                    <a:lnTo>
                      <a:pt x="364" y="812"/>
                    </a:lnTo>
                    <a:lnTo>
                      <a:pt x="462" y="836"/>
                    </a:lnTo>
                    <a:lnTo>
                      <a:pt x="699" y="545"/>
                    </a:lnTo>
                    <a:lnTo>
                      <a:pt x="419" y="486"/>
                    </a:lnTo>
                    <a:lnTo>
                      <a:pt x="669" y="267"/>
                    </a:lnTo>
                    <a:lnTo>
                      <a:pt x="398" y="220"/>
                    </a:lnTo>
                    <a:lnTo>
                      <a:pt x="584" y="97"/>
                    </a:lnTo>
                    <a:lnTo>
                      <a:pt x="686" y="114"/>
                    </a:lnTo>
                    <a:lnTo>
                      <a:pt x="745" y="80"/>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118" name="Group 29"/>
            <p:cNvGrpSpPr>
              <a:grpSpLocks/>
            </p:cNvGrpSpPr>
            <p:nvPr/>
          </p:nvGrpSpPr>
          <p:grpSpPr bwMode="auto">
            <a:xfrm>
              <a:off x="1811" y="1556"/>
              <a:ext cx="802" cy="304"/>
              <a:chOff x="1811" y="1556"/>
              <a:chExt cx="802" cy="304"/>
            </a:xfrm>
          </p:grpSpPr>
          <p:sp>
            <p:nvSpPr>
              <p:cNvPr id="2148" name="Line 30"/>
              <p:cNvSpPr>
                <a:spLocks noChangeShapeType="1"/>
              </p:cNvSpPr>
              <p:nvPr/>
            </p:nvSpPr>
            <p:spPr bwMode="auto">
              <a:xfrm>
                <a:off x="2240" y="1592"/>
                <a:ext cx="0" cy="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49" name="Line 31"/>
              <p:cNvSpPr>
                <a:spLocks noChangeShapeType="1"/>
              </p:cNvSpPr>
              <p:nvPr/>
            </p:nvSpPr>
            <p:spPr bwMode="auto">
              <a:xfrm>
                <a:off x="1985" y="1657"/>
                <a:ext cx="0" cy="2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50" name="Freeform 32"/>
              <p:cNvSpPr>
                <a:spLocks/>
              </p:cNvSpPr>
              <p:nvPr/>
            </p:nvSpPr>
            <p:spPr bwMode="auto">
              <a:xfrm>
                <a:off x="1811" y="1556"/>
                <a:ext cx="802" cy="169"/>
              </a:xfrm>
              <a:custGeom>
                <a:avLst/>
                <a:gdLst>
                  <a:gd name="T0" fmla="*/ 0 w 802"/>
                  <a:gd name="T1" fmla="*/ 10 h 169"/>
                  <a:gd name="T2" fmla="*/ 321 w 802"/>
                  <a:gd name="T3" fmla="*/ 47 h 169"/>
                  <a:gd name="T4" fmla="*/ 177 w 802"/>
                  <a:gd name="T5" fmla="*/ 101 h 169"/>
                  <a:gd name="T6" fmla="*/ 746 w 802"/>
                  <a:gd name="T7" fmla="*/ 168 h 169"/>
                  <a:gd name="T8" fmla="*/ 801 w 802"/>
                  <a:gd name="T9" fmla="*/ 139 h 169"/>
                  <a:gd name="T10" fmla="*/ 301 w 802"/>
                  <a:gd name="T11" fmla="*/ 84 h 169"/>
                  <a:gd name="T12" fmla="*/ 429 w 802"/>
                  <a:gd name="T13" fmla="*/ 34 h 169"/>
                  <a:gd name="T14" fmla="*/ 90 w 802"/>
                  <a:gd name="T15" fmla="*/ 0 h 169"/>
                  <a:gd name="T16" fmla="*/ 0 w 802"/>
                  <a:gd name="T17" fmla="*/ 10 h 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2"/>
                  <a:gd name="T28" fmla="*/ 0 h 169"/>
                  <a:gd name="T29" fmla="*/ 802 w 802"/>
                  <a:gd name="T30" fmla="*/ 169 h 1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2" h="169">
                    <a:moveTo>
                      <a:pt x="0" y="10"/>
                    </a:moveTo>
                    <a:lnTo>
                      <a:pt x="321" y="47"/>
                    </a:lnTo>
                    <a:lnTo>
                      <a:pt x="177" y="101"/>
                    </a:lnTo>
                    <a:lnTo>
                      <a:pt x="746" y="168"/>
                    </a:lnTo>
                    <a:lnTo>
                      <a:pt x="801" y="139"/>
                    </a:lnTo>
                    <a:lnTo>
                      <a:pt x="301" y="84"/>
                    </a:lnTo>
                    <a:lnTo>
                      <a:pt x="429" y="34"/>
                    </a:lnTo>
                    <a:lnTo>
                      <a:pt x="90" y="0"/>
                    </a:lnTo>
                    <a:lnTo>
                      <a:pt x="0" y="10"/>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119" name="Group 33"/>
            <p:cNvGrpSpPr>
              <a:grpSpLocks/>
            </p:cNvGrpSpPr>
            <p:nvPr/>
          </p:nvGrpSpPr>
          <p:grpSpPr bwMode="auto">
            <a:xfrm>
              <a:off x="439" y="1539"/>
              <a:ext cx="1446" cy="687"/>
              <a:chOff x="439" y="1539"/>
              <a:chExt cx="1446" cy="687"/>
            </a:xfrm>
          </p:grpSpPr>
          <p:grpSp>
            <p:nvGrpSpPr>
              <p:cNvPr id="2120" name="Group 34"/>
              <p:cNvGrpSpPr>
                <a:grpSpLocks/>
              </p:cNvGrpSpPr>
              <p:nvPr/>
            </p:nvGrpSpPr>
            <p:grpSpPr bwMode="auto">
              <a:xfrm>
                <a:off x="439" y="1539"/>
                <a:ext cx="1446" cy="687"/>
                <a:chOff x="439" y="1539"/>
                <a:chExt cx="1446" cy="687"/>
              </a:xfrm>
            </p:grpSpPr>
            <p:sp>
              <p:nvSpPr>
                <p:cNvPr id="2122" name="Line 35"/>
                <p:cNvSpPr>
                  <a:spLocks noChangeShapeType="1"/>
                </p:cNvSpPr>
                <p:nvPr/>
              </p:nvSpPr>
              <p:spPr bwMode="auto">
                <a:xfrm>
                  <a:off x="708" y="1937"/>
                  <a:ext cx="0"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23" name="Line 36"/>
                <p:cNvSpPr>
                  <a:spLocks noChangeShapeType="1"/>
                </p:cNvSpPr>
                <p:nvPr/>
              </p:nvSpPr>
              <p:spPr bwMode="auto">
                <a:xfrm>
                  <a:off x="784" y="1912"/>
                  <a:ext cx="0"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24" name="Line 37"/>
                <p:cNvSpPr>
                  <a:spLocks noChangeShapeType="1"/>
                </p:cNvSpPr>
                <p:nvPr/>
              </p:nvSpPr>
              <p:spPr bwMode="auto">
                <a:xfrm>
                  <a:off x="1028" y="1831"/>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2125" name="Group 38"/>
                <p:cNvGrpSpPr>
                  <a:grpSpLocks/>
                </p:cNvGrpSpPr>
                <p:nvPr/>
              </p:nvGrpSpPr>
              <p:grpSpPr bwMode="auto">
                <a:xfrm>
                  <a:off x="439" y="1539"/>
                  <a:ext cx="1446" cy="687"/>
                  <a:chOff x="439" y="1539"/>
                  <a:chExt cx="1446" cy="687"/>
                </a:xfrm>
              </p:grpSpPr>
              <p:grpSp>
                <p:nvGrpSpPr>
                  <p:cNvPr id="2126" name="Group 39"/>
                  <p:cNvGrpSpPr>
                    <a:grpSpLocks/>
                  </p:cNvGrpSpPr>
                  <p:nvPr/>
                </p:nvGrpSpPr>
                <p:grpSpPr bwMode="auto">
                  <a:xfrm>
                    <a:off x="439" y="1539"/>
                    <a:ext cx="1446" cy="687"/>
                    <a:chOff x="439" y="1539"/>
                    <a:chExt cx="1446" cy="687"/>
                  </a:xfrm>
                </p:grpSpPr>
                <p:grpSp>
                  <p:nvGrpSpPr>
                    <p:cNvPr id="2128" name="Group 40"/>
                    <p:cNvGrpSpPr>
                      <a:grpSpLocks/>
                    </p:cNvGrpSpPr>
                    <p:nvPr/>
                  </p:nvGrpSpPr>
                  <p:grpSpPr bwMode="auto">
                    <a:xfrm>
                      <a:off x="448" y="1557"/>
                      <a:ext cx="1437" cy="669"/>
                      <a:chOff x="448" y="1557"/>
                      <a:chExt cx="1437" cy="669"/>
                    </a:xfrm>
                  </p:grpSpPr>
                  <p:sp>
                    <p:nvSpPr>
                      <p:cNvPr id="2130" name="Freeform 41"/>
                      <p:cNvSpPr>
                        <a:spLocks/>
                      </p:cNvSpPr>
                      <p:nvPr/>
                    </p:nvSpPr>
                    <p:spPr bwMode="auto">
                      <a:xfrm>
                        <a:off x="1075" y="1744"/>
                        <a:ext cx="810" cy="429"/>
                      </a:xfrm>
                      <a:custGeom>
                        <a:avLst/>
                        <a:gdLst>
                          <a:gd name="T0" fmla="*/ 0 w 810"/>
                          <a:gd name="T1" fmla="*/ 418 h 429"/>
                          <a:gd name="T2" fmla="*/ 133 w 810"/>
                          <a:gd name="T3" fmla="*/ 361 h 429"/>
                          <a:gd name="T4" fmla="*/ 392 w 810"/>
                          <a:gd name="T5" fmla="*/ 428 h 429"/>
                          <a:gd name="T6" fmla="*/ 809 w 810"/>
                          <a:gd name="T7" fmla="*/ 214 h 429"/>
                          <a:gd name="T8" fmla="*/ 809 w 810"/>
                          <a:gd name="T9" fmla="*/ 0 h 429"/>
                          <a:gd name="T10" fmla="*/ 0 60000 65536"/>
                          <a:gd name="T11" fmla="*/ 0 60000 65536"/>
                          <a:gd name="T12" fmla="*/ 0 60000 65536"/>
                          <a:gd name="T13" fmla="*/ 0 60000 65536"/>
                          <a:gd name="T14" fmla="*/ 0 60000 65536"/>
                          <a:gd name="T15" fmla="*/ 0 w 810"/>
                          <a:gd name="T16" fmla="*/ 0 h 429"/>
                          <a:gd name="T17" fmla="*/ 810 w 810"/>
                          <a:gd name="T18" fmla="*/ 429 h 429"/>
                        </a:gdLst>
                        <a:ahLst/>
                        <a:cxnLst>
                          <a:cxn ang="T10">
                            <a:pos x="T0" y="T1"/>
                          </a:cxn>
                          <a:cxn ang="T11">
                            <a:pos x="T2" y="T3"/>
                          </a:cxn>
                          <a:cxn ang="T12">
                            <a:pos x="T4" y="T5"/>
                          </a:cxn>
                          <a:cxn ang="T13">
                            <a:pos x="T6" y="T7"/>
                          </a:cxn>
                          <a:cxn ang="T14">
                            <a:pos x="T8" y="T9"/>
                          </a:cxn>
                        </a:cxnLst>
                        <a:rect l="T15" t="T16" r="T17" b="T18"/>
                        <a:pathLst>
                          <a:path w="810" h="429">
                            <a:moveTo>
                              <a:pt x="0" y="418"/>
                            </a:moveTo>
                            <a:lnTo>
                              <a:pt x="133" y="361"/>
                            </a:lnTo>
                            <a:lnTo>
                              <a:pt x="392" y="428"/>
                            </a:lnTo>
                            <a:lnTo>
                              <a:pt x="809" y="214"/>
                            </a:lnTo>
                            <a:lnTo>
                              <a:pt x="809"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31" name="Line 42"/>
                      <p:cNvSpPr>
                        <a:spLocks noChangeShapeType="1"/>
                      </p:cNvSpPr>
                      <p:nvPr/>
                    </p:nvSpPr>
                    <p:spPr bwMode="auto">
                      <a:xfrm>
                        <a:off x="1205" y="1869"/>
                        <a:ext cx="0" cy="2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2" name="Line 43"/>
                      <p:cNvSpPr>
                        <a:spLocks noChangeShapeType="1"/>
                      </p:cNvSpPr>
                      <p:nvPr/>
                    </p:nvSpPr>
                    <p:spPr bwMode="auto">
                      <a:xfrm>
                        <a:off x="1459" y="1922"/>
                        <a:ext cx="0" cy="2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3" name="Line 44"/>
                      <p:cNvSpPr>
                        <a:spLocks noChangeShapeType="1"/>
                      </p:cNvSpPr>
                      <p:nvPr/>
                    </p:nvSpPr>
                    <p:spPr bwMode="auto">
                      <a:xfrm>
                        <a:off x="974" y="1665"/>
                        <a:ext cx="0" cy="2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4" name="Line 45"/>
                      <p:cNvSpPr>
                        <a:spLocks noChangeShapeType="1"/>
                      </p:cNvSpPr>
                      <p:nvPr/>
                    </p:nvSpPr>
                    <p:spPr bwMode="auto">
                      <a:xfrm>
                        <a:off x="888" y="1981"/>
                        <a:ext cx="0" cy="24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5" name="Line 46"/>
                      <p:cNvSpPr>
                        <a:spLocks noChangeShapeType="1"/>
                      </p:cNvSpPr>
                      <p:nvPr/>
                    </p:nvSpPr>
                    <p:spPr bwMode="auto">
                      <a:xfrm>
                        <a:off x="1072" y="1976"/>
                        <a:ext cx="0" cy="2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6" name="Line 47"/>
                      <p:cNvSpPr>
                        <a:spLocks noChangeShapeType="1"/>
                      </p:cNvSpPr>
                      <p:nvPr/>
                    </p:nvSpPr>
                    <p:spPr bwMode="auto">
                      <a:xfrm>
                        <a:off x="672" y="2006"/>
                        <a:ext cx="1" cy="1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7" name="Line 48"/>
                      <p:cNvSpPr>
                        <a:spLocks noChangeShapeType="1"/>
                      </p:cNvSpPr>
                      <p:nvPr/>
                    </p:nvSpPr>
                    <p:spPr bwMode="auto">
                      <a:xfrm>
                        <a:off x="448" y="1882"/>
                        <a:ext cx="0" cy="1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8" name="Line 49"/>
                      <p:cNvSpPr>
                        <a:spLocks noChangeShapeType="1"/>
                      </p:cNvSpPr>
                      <p:nvPr/>
                    </p:nvSpPr>
                    <p:spPr bwMode="auto">
                      <a:xfrm>
                        <a:off x="1849" y="1647"/>
                        <a:ext cx="0" cy="8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39" name="Line 50"/>
                      <p:cNvSpPr>
                        <a:spLocks noChangeShapeType="1"/>
                      </p:cNvSpPr>
                      <p:nvPr/>
                    </p:nvSpPr>
                    <p:spPr bwMode="auto">
                      <a:xfrm>
                        <a:off x="909" y="1762"/>
                        <a:ext cx="0" cy="1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40" name="Line 51"/>
                      <p:cNvSpPr>
                        <a:spLocks noChangeShapeType="1"/>
                      </p:cNvSpPr>
                      <p:nvPr/>
                    </p:nvSpPr>
                    <p:spPr bwMode="auto">
                      <a:xfrm>
                        <a:off x="600" y="1612"/>
                        <a:ext cx="0" cy="1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41" name="Line 52"/>
                      <p:cNvSpPr>
                        <a:spLocks noChangeShapeType="1"/>
                      </p:cNvSpPr>
                      <p:nvPr/>
                    </p:nvSpPr>
                    <p:spPr bwMode="auto">
                      <a:xfrm>
                        <a:off x="543" y="1728"/>
                        <a:ext cx="0" cy="1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42" name="Line 53"/>
                      <p:cNvSpPr>
                        <a:spLocks noChangeShapeType="1"/>
                      </p:cNvSpPr>
                      <p:nvPr/>
                    </p:nvSpPr>
                    <p:spPr bwMode="auto">
                      <a:xfrm>
                        <a:off x="1321" y="1764"/>
                        <a:ext cx="0"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43" name="Line 54"/>
                      <p:cNvSpPr>
                        <a:spLocks noChangeShapeType="1"/>
                      </p:cNvSpPr>
                      <p:nvPr/>
                    </p:nvSpPr>
                    <p:spPr bwMode="auto">
                      <a:xfrm>
                        <a:off x="1448" y="1715"/>
                        <a:ext cx="0" cy="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44" name="Line 55"/>
                      <p:cNvSpPr>
                        <a:spLocks noChangeShapeType="1"/>
                      </p:cNvSpPr>
                      <p:nvPr/>
                    </p:nvSpPr>
                    <p:spPr bwMode="auto">
                      <a:xfrm>
                        <a:off x="1515" y="1692"/>
                        <a:ext cx="0" cy="1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45" name="Line 56"/>
                      <p:cNvSpPr>
                        <a:spLocks noChangeShapeType="1"/>
                      </p:cNvSpPr>
                      <p:nvPr/>
                    </p:nvSpPr>
                    <p:spPr bwMode="auto">
                      <a:xfrm>
                        <a:off x="1612" y="1627"/>
                        <a:ext cx="0" cy="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46" name="Line 57"/>
                      <p:cNvSpPr>
                        <a:spLocks noChangeShapeType="1"/>
                      </p:cNvSpPr>
                      <p:nvPr/>
                    </p:nvSpPr>
                    <p:spPr bwMode="auto">
                      <a:xfrm>
                        <a:off x="1771" y="1580"/>
                        <a:ext cx="0" cy="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47" name="Line 58"/>
                      <p:cNvSpPr>
                        <a:spLocks noChangeShapeType="1"/>
                      </p:cNvSpPr>
                      <p:nvPr/>
                    </p:nvSpPr>
                    <p:spPr bwMode="auto">
                      <a:xfrm>
                        <a:off x="942" y="1557"/>
                        <a:ext cx="0" cy="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2129" name="Freeform 59"/>
                    <p:cNvSpPr>
                      <a:spLocks/>
                    </p:cNvSpPr>
                    <p:nvPr/>
                  </p:nvSpPr>
                  <p:spPr bwMode="auto">
                    <a:xfrm>
                      <a:off x="439" y="1539"/>
                      <a:ext cx="1331" cy="398"/>
                    </a:xfrm>
                    <a:custGeom>
                      <a:avLst/>
                      <a:gdLst>
                        <a:gd name="T0" fmla="*/ 347 w 1331"/>
                        <a:gd name="T1" fmla="*/ 371 h 398"/>
                        <a:gd name="T2" fmla="*/ 267 w 1331"/>
                        <a:gd name="T3" fmla="*/ 397 h 398"/>
                        <a:gd name="T4" fmla="*/ 0 w 1331"/>
                        <a:gd name="T5" fmla="*/ 338 h 398"/>
                        <a:gd name="T6" fmla="*/ 347 w 1331"/>
                        <a:gd name="T7" fmla="*/ 236 h 398"/>
                        <a:gd name="T8" fmla="*/ 105 w 1331"/>
                        <a:gd name="T9" fmla="*/ 187 h 398"/>
                        <a:gd name="T10" fmla="*/ 473 w 1331"/>
                        <a:gd name="T11" fmla="*/ 106 h 398"/>
                        <a:gd name="T12" fmla="*/ 162 w 1331"/>
                        <a:gd name="T13" fmla="*/ 70 h 398"/>
                        <a:gd name="T14" fmla="*/ 501 w 1331"/>
                        <a:gd name="T15" fmla="*/ 0 h 398"/>
                        <a:gd name="T16" fmla="*/ 1161 w 1331"/>
                        <a:gd name="T17" fmla="*/ 61 h 398"/>
                        <a:gd name="T18" fmla="*/ 1248 w 1331"/>
                        <a:gd name="T19" fmla="*/ 38 h 398"/>
                        <a:gd name="T20" fmla="*/ 1330 w 1331"/>
                        <a:gd name="T21" fmla="*/ 42 h 398"/>
                        <a:gd name="T22" fmla="*/ 1171 w 1331"/>
                        <a:gd name="T23" fmla="*/ 89 h 398"/>
                        <a:gd name="T24" fmla="*/ 499 w 1331"/>
                        <a:gd name="T25" fmla="*/ 19 h 398"/>
                        <a:gd name="T26" fmla="*/ 284 w 1331"/>
                        <a:gd name="T27" fmla="*/ 63 h 398"/>
                        <a:gd name="T28" fmla="*/ 1072 w 1331"/>
                        <a:gd name="T29" fmla="*/ 151 h 398"/>
                        <a:gd name="T30" fmla="*/ 1009 w 1331"/>
                        <a:gd name="T31" fmla="*/ 177 h 398"/>
                        <a:gd name="T32" fmla="*/ 539 w 1331"/>
                        <a:gd name="T33" fmla="*/ 118 h 398"/>
                        <a:gd name="T34" fmla="*/ 261 w 1331"/>
                        <a:gd name="T35" fmla="*/ 182 h 398"/>
                        <a:gd name="T36" fmla="*/ 471 w 1331"/>
                        <a:gd name="T37" fmla="*/ 223 h 398"/>
                        <a:gd name="T38" fmla="*/ 115 w 1331"/>
                        <a:gd name="T39" fmla="*/ 330 h 398"/>
                        <a:gd name="T40" fmla="*/ 347 w 1331"/>
                        <a:gd name="T41" fmla="*/ 371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31"/>
                        <a:gd name="T64" fmla="*/ 0 h 398"/>
                        <a:gd name="T65" fmla="*/ 1331 w 1331"/>
                        <a:gd name="T66" fmla="*/ 398 h 3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31" h="398">
                          <a:moveTo>
                            <a:pt x="347" y="371"/>
                          </a:moveTo>
                          <a:lnTo>
                            <a:pt x="267" y="397"/>
                          </a:lnTo>
                          <a:lnTo>
                            <a:pt x="0" y="338"/>
                          </a:lnTo>
                          <a:lnTo>
                            <a:pt x="347" y="236"/>
                          </a:lnTo>
                          <a:lnTo>
                            <a:pt x="105" y="187"/>
                          </a:lnTo>
                          <a:lnTo>
                            <a:pt x="473" y="106"/>
                          </a:lnTo>
                          <a:lnTo>
                            <a:pt x="162" y="70"/>
                          </a:lnTo>
                          <a:lnTo>
                            <a:pt x="501" y="0"/>
                          </a:lnTo>
                          <a:lnTo>
                            <a:pt x="1161" y="61"/>
                          </a:lnTo>
                          <a:lnTo>
                            <a:pt x="1248" y="38"/>
                          </a:lnTo>
                          <a:lnTo>
                            <a:pt x="1330" y="42"/>
                          </a:lnTo>
                          <a:lnTo>
                            <a:pt x="1171" y="89"/>
                          </a:lnTo>
                          <a:lnTo>
                            <a:pt x="499" y="19"/>
                          </a:lnTo>
                          <a:lnTo>
                            <a:pt x="284" y="63"/>
                          </a:lnTo>
                          <a:lnTo>
                            <a:pt x="1072" y="151"/>
                          </a:lnTo>
                          <a:lnTo>
                            <a:pt x="1009" y="177"/>
                          </a:lnTo>
                          <a:lnTo>
                            <a:pt x="539" y="118"/>
                          </a:lnTo>
                          <a:lnTo>
                            <a:pt x="261" y="182"/>
                          </a:lnTo>
                          <a:lnTo>
                            <a:pt x="471" y="223"/>
                          </a:lnTo>
                          <a:lnTo>
                            <a:pt x="115" y="330"/>
                          </a:lnTo>
                          <a:lnTo>
                            <a:pt x="347" y="371"/>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127" name="Freeform 60"/>
                  <p:cNvSpPr>
                    <a:spLocks/>
                  </p:cNvSpPr>
                  <p:nvPr/>
                </p:nvSpPr>
                <p:spPr bwMode="auto">
                  <a:xfrm>
                    <a:off x="672" y="1640"/>
                    <a:ext cx="1213" cy="386"/>
                  </a:xfrm>
                  <a:custGeom>
                    <a:avLst/>
                    <a:gdLst>
                      <a:gd name="T0" fmla="*/ 0 w 1213"/>
                      <a:gd name="T1" fmla="*/ 364 h 386"/>
                      <a:gd name="T2" fmla="*/ 479 w 1213"/>
                      <a:gd name="T3" fmla="*/ 208 h 386"/>
                      <a:gd name="T4" fmla="*/ 356 w 1213"/>
                      <a:gd name="T5" fmla="*/ 190 h 386"/>
                      <a:gd name="T6" fmla="*/ 585 w 1213"/>
                      <a:gd name="T7" fmla="*/ 114 h 386"/>
                      <a:gd name="T8" fmla="*/ 649 w 1213"/>
                      <a:gd name="T9" fmla="*/ 122 h 386"/>
                      <a:gd name="T10" fmla="*/ 487 w 1213"/>
                      <a:gd name="T11" fmla="*/ 177 h 386"/>
                      <a:gd name="T12" fmla="*/ 780 w 1213"/>
                      <a:gd name="T13" fmla="*/ 237 h 386"/>
                      <a:gd name="T14" fmla="*/ 1100 w 1213"/>
                      <a:gd name="T15" fmla="*/ 110 h 386"/>
                      <a:gd name="T16" fmla="*/ 898 w 1213"/>
                      <a:gd name="T17" fmla="*/ 84 h 386"/>
                      <a:gd name="T18" fmla="*/ 1118 w 1213"/>
                      <a:gd name="T19" fmla="*/ 0 h 386"/>
                      <a:gd name="T20" fmla="*/ 1178 w 1213"/>
                      <a:gd name="T21" fmla="*/ 5 h 386"/>
                      <a:gd name="T22" fmla="*/ 995 w 1213"/>
                      <a:gd name="T23" fmla="*/ 78 h 386"/>
                      <a:gd name="T24" fmla="*/ 1212 w 1213"/>
                      <a:gd name="T25" fmla="*/ 105 h 386"/>
                      <a:gd name="T26" fmla="*/ 788 w 1213"/>
                      <a:gd name="T27" fmla="*/ 283 h 386"/>
                      <a:gd name="T28" fmla="*/ 534 w 1213"/>
                      <a:gd name="T29" fmla="*/ 229 h 386"/>
                      <a:gd name="T30" fmla="*/ 268 w 1213"/>
                      <a:gd name="T31" fmla="*/ 313 h 386"/>
                      <a:gd name="T32" fmla="*/ 398 w 1213"/>
                      <a:gd name="T33" fmla="*/ 334 h 386"/>
                      <a:gd name="T34" fmla="*/ 314 w 1213"/>
                      <a:gd name="T35" fmla="*/ 359 h 386"/>
                      <a:gd name="T36" fmla="*/ 216 w 1213"/>
                      <a:gd name="T37" fmla="*/ 338 h 386"/>
                      <a:gd name="T38" fmla="*/ 72 w 1213"/>
                      <a:gd name="T39" fmla="*/ 385 h 386"/>
                      <a:gd name="T40" fmla="*/ 0 w 1213"/>
                      <a:gd name="T41" fmla="*/ 364 h 3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13"/>
                      <a:gd name="T64" fmla="*/ 0 h 386"/>
                      <a:gd name="T65" fmla="*/ 1213 w 1213"/>
                      <a:gd name="T66" fmla="*/ 386 h 3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13" h="386">
                        <a:moveTo>
                          <a:pt x="0" y="364"/>
                        </a:moveTo>
                        <a:lnTo>
                          <a:pt x="479" y="208"/>
                        </a:lnTo>
                        <a:lnTo>
                          <a:pt x="356" y="190"/>
                        </a:lnTo>
                        <a:lnTo>
                          <a:pt x="585" y="114"/>
                        </a:lnTo>
                        <a:lnTo>
                          <a:pt x="649" y="122"/>
                        </a:lnTo>
                        <a:lnTo>
                          <a:pt x="487" y="177"/>
                        </a:lnTo>
                        <a:lnTo>
                          <a:pt x="780" y="237"/>
                        </a:lnTo>
                        <a:lnTo>
                          <a:pt x="1100" y="110"/>
                        </a:lnTo>
                        <a:lnTo>
                          <a:pt x="898" y="84"/>
                        </a:lnTo>
                        <a:lnTo>
                          <a:pt x="1118" y="0"/>
                        </a:lnTo>
                        <a:lnTo>
                          <a:pt x="1178" y="5"/>
                        </a:lnTo>
                        <a:lnTo>
                          <a:pt x="995" y="78"/>
                        </a:lnTo>
                        <a:lnTo>
                          <a:pt x="1212" y="105"/>
                        </a:lnTo>
                        <a:lnTo>
                          <a:pt x="788" y="283"/>
                        </a:lnTo>
                        <a:lnTo>
                          <a:pt x="534" y="229"/>
                        </a:lnTo>
                        <a:lnTo>
                          <a:pt x="268" y="313"/>
                        </a:lnTo>
                        <a:lnTo>
                          <a:pt x="398" y="334"/>
                        </a:lnTo>
                        <a:lnTo>
                          <a:pt x="314" y="359"/>
                        </a:lnTo>
                        <a:lnTo>
                          <a:pt x="216" y="338"/>
                        </a:lnTo>
                        <a:lnTo>
                          <a:pt x="72" y="385"/>
                        </a:lnTo>
                        <a:lnTo>
                          <a:pt x="0" y="364"/>
                        </a:lnTo>
                      </a:path>
                    </a:pathLst>
                  </a:custGeom>
                  <a:solidFill>
                    <a:srgbClr val="C0C0C0"/>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sp>
            <p:nvSpPr>
              <p:cNvPr id="2121" name="Line 61"/>
              <p:cNvSpPr>
                <a:spLocks noChangeShapeType="1"/>
              </p:cNvSpPr>
              <p:nvPr/>
            </p:nvSpPr>
            <p:spPr bwMode="auto">
              <a:xfrm>
                <a:off x="1571" y="1720"/>
                <a:ext cx="1"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2059" name="Group 62"/>
          <p:cNvGrpSpPr>
            <a:grpSpLocks/>
          </p:cNvGrpSpPr>
          <p:nvPr/>
        </p:nvGrpSpPr>
        <p:grpSpPr bwMode="auto">
          <a:xfrm>
            <a:off x="2514600" y="2916238"/>
            <a:ext cx="703263" cy="665162"/>
            <a:chOff x="1584" y="1951"/>
            <a:chExt cx="443" cy="419"/>
          </a:xfrm>
        </p:grpSpPr>
        <p:grpSp>
          <p:nvGrpSpPr>
            <p:cNvPr id="2088" name="Group 63"/>
            <p:cNvGrpSpPr>
              <a:grpSpLocks/>
            </p:cNvGrpSpPr>
            <p:nvPr/>
          </p:nvGrpSpPr>
          <p:grpSpPr bwMode="auto">
            <a:xfrm>
              <a:off x="1584" y="1951"/>
              <a:ext cx="289" cy="419"/>
              <a:chOff x="1584" y="1951"/>
              <a:chExt cx="289" cy="419"/>
            </a:xfrm>
          </p:grpSpPr>
          <p:sp>
            <p:nvSpPr>
              <p:cNvPr id="2096" name="Freeform 64"/>
              <p:cNvSpPr>
                <a:spLocks/>
              </p:cNvSpPr>
              <p:nvPr/>
            </p:nvSpPr>
            <p:spPr bwMode="auto">
              <a:xfrm>
                <a:off x="1629" y="2031"/>
                <a:ext cx="244" cy="339"/>
              </a:xfrm>
              <a:custGeom>
                <a:avLst/>
                <a:gdLst>
                  <a:gd name="T0" fmla="*/ 99 w 244"/>
                  <a:gd name="T1" fmla="*/ 12 h 339"/>
                  <a:gd name="T2" fmla="*/ 58 w 244"/>
                  <a:gd name="T3" fmla="*/ 36 h 339"/>
                  <a:gd name="T4" fmla="*/ 47 w 244"/>
                  <a:gd name="T5" fmla="*/ 58 h 339"/>
                  <a:gd name="T6" fmla="*/ 58 w 244"/>
                  <a:gd name="T7" fmla="*/ 69 h 339"/>
                  <a:gd name="T8" fmla="*/ 29 w 244"/>
                  <a:gd name="T9" fmla="*/ 71 h 339"/>
                  <a:gd name="T10" fmla="*/ 16 w 244"/>
                  <a:gd name="T11" fmla="*/ 70 h 339"/>
                  <a:gd name="T12" fmla="*/ 8 w 244"/>
                  <a:gd name="T13" fmla="*/ 75 h 339"/>
                  <a:gd name="T14" fmla="*/ 1 w 244"/>
                  <a:gd name="T15" fmla="*/ 85 h 339"/>
                  <a:gd name="T16" fmla="*/ 0 w 244"/>
                  <a:gd name="T17" fmla="*/ 93 h 339"/>
                  <a:gd name="T18" fmla="*/ 13 w 244"/>
                  <a:gd name="T19" fmla="*/ 95 h 339"/>
                  <a:gd name="T20" fmla="*/ 23 w 244"/>
                  <a:gd name="T21" fmla="*/ 93 h 339"/>
                  <a:gd name="T22" fmla="*/ 35 w 244"/>
                  <a:gd name="T23" fmla="*/ 95 h 339"/>
                  <a:gd name="T24" fmla="*/ 65 w 244"/>
                  <a:gd name="T25" fmla="*/ 108 h 339"/>
                  <a:gd name="T26" fmla="*/ 81 w 244"/>
                  <a:gd name="T27" fmla="*/ 108 h 339"/>
                  <a:gd name="T28" fmla="*/ 86 w 244"/>
                  <a:gd name="T29" fmla="*/ 93 h 339"/>
                  <a:gd name="T30" fmla="*/ 100 w 244"/>
                  <a:gd name="T31" fmla="*/ 105 h 339"/>
                  <a:gd name="T32" fmla="*/ 116 w 244"/>
                  <a:gd name="T33" fmla="*/ 108 h 339"/>
                  <a:gd name="T34" fmla="*/ 119 w 244"/>
                  <a:gd name="T35" fmla="*/ 123 h 339"/>
                  <a:gd name="T36" fmla="*/ 120 w 244"/>
                  <a:gd name="T37" fmla="*/ 137 h 339"/>
                  <a:gd name="T38" fmla="*/ 117 w 244"/>
                  <a:gd name="T39" fmla="*/ 148 h 339"/>
                  <a:gd name="T40" fmla="*/ 115 w 244"/>
                  <a:gd name="T41" fmla="*/ 156 h 339"/>
                  <a:gd name="T42" fmla="*/ 120 w 244"/>
                  <a:gd name="T43" fmla="*/ 167 h 339"/>
                  <a:gd name="T44" fmla="*/ 138 w 244"/>
                  <a:gd name="T45" fmla="*/ 202 h 339"/>
                  <a:gd name="T46" fmla="*/ 144 w 244"/>
                  <a:gd name="T47" fmla="*/ 222 h 339"/>
                  <a:gd name="T48" fmla="*/ 139 w 244"/>
                  <a:gd name="T49" fmla="*/ 237 h 339"/>
                  <a:gd name="T50" fmla="*/ 130 w 244"/>
                  <a:gd name="T51" fmla="*/ 256 h 339"/>
                  <a:gd name="T52" fmla="*/ 125 w 244"/>
                  <a:gd name="T53" fmla="*/ 281 h 339"/>
                  <a:gd name="T54" fmla="*/ 120 w 244"/>
                  <a:gd name="T55" fmla="*/ 298 h 339"/>
                  <a:gd name="T56" fmla="*/ 108 w 244"/>
                  <a:gd name="T57" fmla="*/ 302 h 339"/>
                  <a:gd name="T58" fmla="*/ 103 w 244"/>
                  <a:gd name="T59" fmla="*/ 316 h 339"/>
                  <a:gd name="T60" fmla="*/ 106 w 244"/>
                  <a:gd name="T61" fmla="*/ 332 h 339"/>
                  <a:gd name="T62" fmla="*/ 125 w 244"/>
                  <a:gd name="T63" fmla="*/ 337 h 339"/>
                  <a:gd name="T64" fmla="*/ 143 w 244"/>
                  <a:gd name="T65" fmla="*/ 331 h 339"/>
                  <a:gd name="T66" fmla="*/ 153 w 244"/>
                  <a:gd name="T67" fmla="*/ 321 h 339"/>
                  <a:gd name="T68" fmla="*/ 157 w 244"/>
                  <a:gd name="T69" fmla="*/ 309 h 339"/>
                  <a:gd name="T70" fmla="*/ 157 w 244"/>
                  <a:gd name="T71" fmla="*/ 286 h 339"/>
                  <a:gd name="T72" fmla="*/ 157 w 244"/>
                  <a:gd name="T73" fmla="*/ 257 h 339"/>
                  <a:gd name="T74" fmla="*/ 168 w 244"/>
                  <a:gd name="T75" fmla="*/ 240 h 339"/>
                  <a:gd name="T76" fmla="*/ 161 w 244"/>
                  <a:gd name="T77" fmla="*/ 225 h 339"/>
                  <a:gd name="T78" fmla="*/ 161 w 244"/>
                  <a:gd name="T79" fmla="*/ 205 h 339"/>
                  <a:gd name="T80" fmla="*/ 158 w 244"/>
                  <a:gd name="T81" fmla="*/ 181 h 339"/>
                  <a:gd name="T82" fmla="*/ 162 w 244"/>
                  <a:gd name="T83" fmla="*/ 173 h 339"/>
                  <a:gd name="T84" fmla="*/ 168 w 244"/>
                  <a:gd name="T85" fmla="*/ 168 h 339"/>
                  <a:gd name="T86" fmla="*/ 195 w 244"/>
                  <a:gd name="T87" fmla="*/ 156 h 339"/>
                  <a:gd name="T88" fmla="*/ 223 w 244"/>
                  <a:gd name="T89" fmla="*/ 140 h 339"/>
                  <a:gd name="T90" fmla="*/ 235 w 244"/>
                  <a:gd name="T91" fmla="*/ 127 h 339"/>
                  <a:gd name="T92" fmla="*/ 243 w 244"/>
                  <a:gd name="T93" fmla="*/ 108 h 339"/>
                  <a:gd name="T94" fmla="*/ 238 w 244"/>
                  <a:gd name="T95" fmla="*/ 84 h 339"/>
                  <a:gd name="T96" fmla="*/ 222 w 244"/>
                  <a:gd name="T97" fmla="*/ 66 h 339"/>
                  <a:gd name="T98" fmla="*/ 201 w 244"/>
                  <a:gd name="T99" fmla="*/ 57 h 339"/>
                  <a:gd name="T100" fmla="*/ 171 w 244"/>
                  <a:gd name="T101" fmla="*/ 57 h 339"/>
                  <a:gd name="T102" fmla="*/ 159 w 244"/>
                  <a:gd name="T103" fmla="*/ 44 h 339"/>
                  <a:gd name="T104" fmla="*/ 166 w 244"/>
                  <a:gd name="T105" fmla="*/ 35 h 339"/>
                  <a:gd name="T106" fmla="*/ 165 w 244"/>
                  <a:gd name="T107" fmla="*/ 27 h 339"/>
                  <a:gd name="T108" fmla="*/ 155 w 244"/>
                  <a:gd name="T109" fmla="*/ 28 h 339"/>
                  <a:gd name="T110" fmla="*/ 137 w 244"/>
                  <a:gd name="T111" fmla="*/ 32 h 339"/>
                  <a:gd name="T112" fmla="*/ 132 w 244"/>
                  <a:gd name="T113" fmla="*/ 11 h 3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4"/>
                  <a:gd name="T172" fmla="*/ 0 h 339"/>
                  <a:gd name="T173" fmla="*/ 244 w 244"/>
                  <a:gd name="T174" fmla="*/ 339 h 3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4" h="339">
                    <a:moveTo>
                      <a:pt x="126" y="0"/>
                    </a:moveTo>
                    <a:lnTo>
                      <a:pt x="119" y="3"/>
                    </a:lnTo>
                    <a:lnTo>
                      <a:pt x="99" y="12"/>
                    </a:lnTo>
                    <a:lnTo>
                      <a:pt x="92" y="3"/>
                    </a:lnTo>
                    <a:lnTo>
                      <a:pt x="51" y="30"/>
                    </a:lnTo>
                    <a:lnTo>
                      <a:pt x="58" y="36"/>
                    </a:lnTo>
                    <a:lnTo>
                      <a:pt x="47" y="48"/>
                    </a:lnTo>
                    <a:lnTo>
                      <a:pt x="47" y="54"/>
                    </a:lnTo>
                    <a:lnTo>
                      <a:pt x="47" y="58"/>
                    </a:lnTo>
                    <a:lnTo>
                      <a:pt x="49" y="60"/>
                    </a:lnTo>
                    <a:lnTo>
                      <a:pt x="50" y="61"/>
                    </a:lnTo>
                    <a:lnTo>
                      <a:pt x="58" y="69"/>
                    </a:lnTo>
                    <a:lnTo>
                      <a:pt x="49" y="78"/>
                    </a:lnTo>
                    <a:lnTo>
                      <a:pt x="38" y="75"/>
                    </a:lnTo>
                    <a:lnTo>
                      <a:pt x="29" y="71"/>
                    </a:lnTo>
                    <a:lnTo>
                      <a:pt x="23" y="68"/>
                    </a:lnTo>
                    <a:lnTo>
                      <a:pt x="20" y="69"/>
                    </a:lnTo>
                    <a:lnTo>
                      <a:pt x="16" y="70"/>
                    </a:lnTo>
                    <a:lnTo>
                      <a:pt x="13" y="71"/>
                    </a:lnTo>
                    <a:lnTo>
                      <a:pt x="10" y="73"/>
                    </a:lnTo>
                    <a:lnTo>
                      <a:pt x="8" y="75"/>
                    </a:lnTo>
                    <a:lnTo>
                      <a:pt x="5" y="78"/>
                    </a:lnTo>
                    <a:lnTo>
                      <a:pt x="2" y="82"/>
                    </a:lnTo>
                    <a:lnTo>
                      <a:pt x="1" y="85"/>
                    </a:lnTo>
                    <a:lnTo>
                      <a:pt x="0" y="88"/>
                    </a:lnTo>
                    <a:lnTo>
                      <a:pt x="0" y="91"/>
                    </a:lnTo>
                    <a:lnTo>
                      <a:pt x="0" y="93"/>
                    </a:lnTo>
                    <a:lnTo>
                      <a:pt x="7" y="95"/>
                    </a:lnTo>
                    <a:lnTo>
                      <a:pt x="10" y="95"/>
                    </a:lnTo>
                    <a:lnTo>
                      <a:pt x="13" y="95"/>
                    </a:lnTo>
                    <a:lnTo>
                      <a:pt x="16" y="95"/>
                    </a:lnTo>
                    <a:lnTo>
                      <a:pt x="20" y="94"/>
                    </a:lnTo>
                    <a:lnTo>
                      <a:pt x="23" y="93"/>
                    </a:lnTo>
                    <a:lnTo>
                      <a:pt x="25" y="93"/>
                    </a:lnTo>
                    <a:lnTo>
                      <a:pt x="30" y="94"/>
                    </a:lnTo>
                    <a:lnTo>
                      <a:pt x="35" y="95"/>
                    </a:lnTo>
                    <a:lnTo>
                      <a:pt x="52" y="98"/>
                    </a:lnTo>
                    <a:lnTo>
                      <a:pt x="55" y="99"/>
                    </a:lnTo>
                    <a:lnTo>
                      <a:pt x="65" y="108"/>
                    </a:lnTo>
                    <a:lnTo>
                      <a:pt x="71" y="109"/>
                    </a:lnTo>
                    <a:lnTo>
                      <a:pt x="76" y="109"/>
                    </a:lnTo>
                    <a:lnTo>
                      <a:pt x="81" y="108"/>
                    </a:lnTo>
                    <a:lnTo>
                      <a:pt x="83" y="103"/>
                    </a:lnTo>
                    <a:lnTo>
                      <a:pt x="85" y="99"/>
                    </a:lnTo>
                    <a:lnTo>
                      <a:pt x="86" y="93"/>
                    </a:lnTo>
                    <a:lnTo>
                      <a:pt x="92" y="98"/>
                    </a:lnTo>
                    <a:lnTo>
                      <a:pt x="96" y="102"/>
                    </a:lnTo>
                    <a:lnTo>
                      <a:pt x="100" y="105"/>
                    </a:lnTo>
                    <a:lnTo>
                      <a:pt x="103" y="107"/>
                    </a:lnTo>
                    <a:lnTo>
                      <a:pt x="109" y="111"/>
                    </a:lnTo>
                    <a:lnTo>
                      <a:pt x="116" y="108"/>
                    </a:lnTo>
                    <a:lnTo>
                      <a:pt x="117" y="112"/>
                    </a:lnTo>
                    <a:lnTo>
                      <a:pt x="119" y="119"/>
                    </a:lnTo>
                    <a:lnTo>
                      <a:pt x="119" y="123"/>
                    </a:lnTo>
                    <a:lnTo>
                      <a:pt x="119" y="128"/>
                    </a:lnTo>
                    <a:lnTo>
                      <a:pt x="120" y="133"/>
                    </a:lnTo>
                    <a:lnTo>
                      <a:pt x="120" y="137"/>
                    </a:lnTo>
                    <a:lnTo>
                      <a:pt x="120" y="140"/>
                    </a:lnTo>
                    <a:lnTo>
                      <a:pt x="117" y="145"/>
                    </a:lnTo>
                    <a:lnTo>
                      <a:pt x="117" y="148"/>
                    </a:lnTo>
                    <a:lnTo>
                      <a:pt x="116" y="150"/>
                    </a:lnTo>
                    <a:lnTo>
                      <a:pt x="116" y="153"/>
                    </a:lnTo>
                    <a:lnTo>
                      <a:pt x="115" y="156"/>
                    </a:lnTo>
                    <a:lnTo>
                      <a:pt x="116" y="159"/>
                    </a:lnTo>
                    <a:lnTo>
                      <a:pt x="117" y="163"/>
                    </a:lnTo>
                    <a:lnTo>
                      <a:pt x="120" y="167"/>
                    </a:lnTo>
                    <a:lnTo>
                      <a:pt x="128" y="181"/>
                    </a:lnTo>
                    <a:lnTo>
                      <a:pt x="132" y="190"/>
                    </a:lnTo>
                    <a:lnTo>
                      <a:pt x="138" y="202"/>
                    </a:lnTo>
                    <a:lnTo>
                      <a:pt x="143" y="213"/>
                    </a:lnTo>
                    <a:lnTo>
                      <a:pt x="144" y="219"/>
                    </a:lnTo>
                    <a:lnTo>
                      <a:pt x="144" y="222"/>
                    </a:lnTo>
                    <a:lnTo>
                      <a:pt x="144" y="225"/>
                    </a:lnTo>
                    <a:lnTo>
                      <a:pt x="143" y="228"/>
                    </a:lnTo>
                    <a:lnTo>
                      <a:pt x="139" y="237"/>
                    </a:lnTo>
                    <a:lnTo>
                      <a:pt x="136" y="243"/>
                    </a:lnTo>
                    <a:lnTo>
                      <a:pt x="133" y="250"/>
                    </a:lnTo>
                    <a:lnTo>
                      <a:pt x="130" y="256"/>
                    </a:lnTo>
                    <a:lnTo>
                      <a:pt x="128" y="264"/>
                    </a:lnTo>
                    <a:lnTo>
                      <a:pt x="127" y="272"/>
                    </a:lnTo>
                    <a:lnTo>
                      <a:pt x="125" y="281"/>
                    </a:lnTo>
                    <a:lnTo>
                      <a:pt x="123" y="290"/>
                    </a:lnTo>
                    <a:lnTo>
                      <a:pt x="122" y="295"/>
                    </a:lnTo>
                    <a:lnTo>
                      <a:pt x="120" y="298"/>
                    </a:lnTo>
                    <a:lnTo>
                      <a:pt x="115" y="299"/>
                    </a:lnTo>
                    <a:lnTo>
                      <a:pt x="111" y="300"/>
                    </a:lnTo>
                    <a:lnTo>
                      <a:pt x="108" y="302"/>
                    </a:lnTo>
                    <a:lnTo>
                      <a:pt x="107" y="306"/>
                    </a:lnTo>
                    <a:lnTo>
                      <a:pt x="105" y="310"/>
                    </a:lnTo>
                    <a:lnTo>
                      <a:pt x="103" y="316"/>
                    </a:lnTo>
                    <a:lnTo>
                      <a:pt x="103" y="323"/>
                    </a:lnTo>
                    <a:lnTo>
                      <a:pt x="104" y="328"/>
                    </a:lnTo>
                    <a:lnTo>
                      <a:pt x="106" y="332"/>
                    </a:lnTo>
                    <a:lnTo>
                      <a:pt x="113" y="335"/>
                    </a:lnTo>
                    <a:lnTo>
                      <a:pt x="120" y="338"/>
                    </a:lnTo>
                    <a:lnTo>
                      <a:pt x="125" y="337"/>
                    </a:lnTo>
                    <a:lnTo>
                      <a:pt x="131" y="336"/>
                    </a:lnTo>
                    <a:lnTo>
                      <a:pt x="137" y="335"/>
                    </a:lnTo>
                    <a:lnTo>
                      <a:pt x="143" y="331"/>
                    </a:lnTo>
                    <a:lnTo>
                      <a:pt x="146" y="328"/>
                    </a:lnTo>
                    <a:lnTo>
                      <a:pt x="149" y="325"/>
                    </a:lnTo>
                    <a:lnTo>
                      <a:pt x="153" y="321"/>
                    </a:lnTo>
                    <a:lnTo>
                      <a:pt x="155" y="318"/>
                    </a:lnTo>
                    <a:lnTo>
                      <a:pt x="157" y="313"/>
                    </a:lnTo>
                    <a:lnTo>
                      <a:pt x="157" y="309"/>
                    </a:lnTo>
                    <a:lnTo>
                      <a:pt x="157" y="300"/>
                    </a:lnTo>
                    <a:lnTo>
                      <a:pt x="157" y="294"/>
                    </a:lnTo>
                    <a:lnTo>
                      <a:pt x="157" y="286"/>
                    </a:lnTo>
                    <a:lnTo>
                      <a:pt x="157" y="277"/>
                    </a:lnTo>
                    <a:lnTo>
                      <a:pt x="157" y="267"/>
                    </a:lnTo>
                    <a:lnTo>
                      <a:pt x="157" y="257"/>
                    </a:lnTo>
                    <a:lnTo>
                      <a:pt x="162" y="251"/>
                    </a:lnTo>
                    <a:lnTo>
                      <a:pt x="165" y="246"/>
                    </a:lnTo>
                    <a:lnTo>
                      <a:pt x="168" y="240"/>
                    </a:lnTo>
                    <a:lnTo>
                      <a:pt x="168" y="234"/>
                    </a:lnTo>
                    <a:lnTo>
                      <a:pt x="165" y="230"/>
                    </a:lnTo>
                    <a:lnTo>
                      <a:pt x="161" y="225"/>
                    </a:lnTo>
                    <a:lnTo>
                      <a:pt x="161" y="221"/>
                    </a:lnTo>
                    <a:lnTo>
                      <a:pt x="161" y="214"/>
                    </a:lnTo>
                    <a:lnTo>
                      <a:pt x="161" y="205"/>
                    </a:lnTo>
                    <a:lnTo>
                      <a:pt x="161" y="199"/>
                    </a:lnTo>
                    <a:lnTo>
                      <a:pt x="160" y="192"/>
                    </a:lnTo>
                    <a:lnTo>
                      <a:pt x="158" y="181"/>
                    </a:lnTo>
                    <a:lnTo>
                      <a:pt x="159" y="177"/>
                    </a:lnTo>
                    <a:lnTo>
                      <a:pt x="160" y="175"/>
                    </a:lnTo>
                    <a:lnTo>
                      <a:pt x="162" y="173"/>
                    </a:lnTo>
                    <a:lnTo>
                      <a:pt x="163" y="171"/>
                    </a:lnTo>
                    <a:lnTo>
                      <a:pt x="166" y="169"/>
                    </a:lnTo>
                    <a:lnTo>
                      <a:pt x="168" y="168"/>
                    </a:lnTo>
                    <a:lnTo>
                      <a:pt x="176" y="165"/>
                    </a:lnTo>
                    <a:lnTo>
                      <a:pt x="184" y="162"/>
                    </a:lnTo>
                    <a:lnTo>
                      <a:pt x="195" y="156"/>
                    </a:lnTo>
                    <a:lnTo>
                      <a:pt x="208" y="149"/>
                    </a:lnTo>
                    <a:lnTo>
                      <a:pt x="215" y="145"/>
                    </a:lnTo>
                    <a:lnTo>
                      <a:pt x="223" y="140"/>
                    </a:lnTo>
                    <a:lnTo>
                      <a:pt x="228" y="136"/>
                    </a:lnTo>
                    <a:lnTo>
                      <a:pt x="231" y="133"/>
                    </a:lnTo>
                    <a:lnTo>
                      <a:pt x="235" y="127"/>
                    </a:lnTo>
                    <a:lnTo>
                      <a:pt x="238" y="121"/>
                    </a:lnTo>
                    <a:lnTo>
                      <a:pt x="241" y="114"/>
                    </a:lnTo>
                    <a:lnTo>
                      <a:pt x="243" y="108"/>
                    </a:lnTo>
                    <a:lnTo>
                      <a:pt x="242" y="103"/>
                    </a:lnTo>
                    <a:lnTo>
                      <a:pt x="241" y="95"/>
                    </a:lnTo>
                    <a:lnTo>
                      <a:pt x="238" y="84"/>
                    </a:lnTo>
                    <a:lnTo>
                      <a:pt x="234" y="76"/>
                    </a:lnTo>
                    <a:lnTo>
                      <a:pt x="228" y="71"/>
                    </a:lnTo>
                    <a:lnTo>
                      <a:pt x="222" y="66"/>
                    </a:lnTo>
                    <a:lnTo>
                      <a:pt x="215" y="62"/>
                    </a:lnTo>
                    <a:lnTo>
                      <a:pt x="210" y="60"/>
                    </a:lnTo>
                    <a:lnTo>
                      <a:pt x="201" y="57"/>
                    </a:lnTo>
                    <a:lnTo>
                      <a:pt x="189" y="57"/>
                    </a:lnTo>
                    <a:lnTo>
                      <a:pt x="179" y="58"/>
                    </a:lnTo>
                    <a:lnTo>
                      <a:pt x="171" y="57"/>
                    </a:lnTo>
                    <a:lnTo>
                      <a:pt x="164" y="53"/>
                    </a:lnTo>
                    <a:lnTo>
                      <a:pt x="157" y="48"/>
                    </a:lnTo>
                    <a:lnTo>
                      <a:pt x="159" y="44"/>
                    </a:lnTo>
                    <a:lnTo>
                      <a:pt x="162" y="42"/>
                    </a:lnTo>
                    <a:lnTo>
                      <a:pt x="164" y="39"/>
                    </a:lnTo>
                    <a:lnTo>
                      <a:pt x="166" y="35"/>
                    </a:lnTo>
                    <a:lnTo>
                      <a:pt x="167" y="32"/>
                    </a:lnTo>
                    <a:lnTo>
                      <a:pt x="166" y="29"/>
                    </a:lnTo>
                    <a:lnTo>
                      <a:pt x="165" y="27"/>
                    </a:lnTo>
                    <a:lnTo>
                      <a:pt x="162" y="27"/>
                    </a:lnTo>
                    <a:lnTo>
                      <a:pt x="159" y="27"/>
                    </a:lnTo>
                    <a:lnTo>
                      <a:pt x="155" y="28"/>
                    </a:lnTo>
                    <a:lnTo>
                      <a:pt x="152" y="30"/>
                    </a:lnTo>
                    <a:lnTo>
                      <a:pt x="147" y="32"/>
                    </a:lnTo>
                    <a:lnTo>
                      <a:pt x="137" y="32"/>
                    </a:lnTo>
                    <a:lnTo>
                      <a:pt x="135" y="24"/>
                    </a:lnTo>
                    <a:lnTo>
                      <a:pt x="134" y="17"/>
                    </a:lnTo>
                    <a:lnTo>
                      <a:pt x="132" y="11"/>
                    </a:lnTo>
                    <a:lnTo>
                      <a:pt x="130" y="5"/>
                    </a:lnTo>
                    <a:lnTo>
                      <a:pt x="126"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097" name="Group 65"/>
              <p:cNvGrpSpPr>
                <a:grpSpLocks/>
              </p:cNvGrpSpPr>
              <p:nvPr/>
            </p:nvGrpSpPr>
            <p:grpSpPr bwMode="auto">
              <a:xfrm>
                <a:off x="1584" y="1951"/>
                <a:ext cx="286" cy="414"/>
                <a:chOff x="1584" y="1951"/>
                <a:chExt cx="286" cy="414"/>
              </a:xfrm>
            </p:grpSpPr>
            <p:grpSp>
              <p:nvGrpSpPr>
                <p:cNvPr id="2098" name="Group 66"/>
                <p:cNvGrpSpPr>
                  <a:grpSpLocks/>
                </p:cNvGrpSpPr>
                <p:nvPr/>
              </p:nvGrpSpPr>
              <p:grpSpPr bwMode="auto">
                <a:xfrm>
                  <a:off x="1584" y="1951"/>
                  <a:ext cx="152" cy="122"/>
                  <a:chOff x="1584" y="1951"/>
                  <a:chExt cx="152" cy="122"/>
                </a:xfrm>
              </p:grpSpPr>
              <p:sp>
                <p:nvSpPr>
                  <p:cNvPr id="2100" name="Freeform 67"/>
                  <p:cNvSpPr>
                    <a:spLocks/>
                  </p:cNvSpPr>
                  <p:nvPr/>
                </p:nvSpPr>
                <p:spPr bwMode="auto">
                  <a:xfrm>
                    <a:off x="1695" y="1951"/>
                    <a:ext cx="41" cy="103"/>
                  </a:xfrm>
                  <a:custGeom>
                    <a:avLst/>
                    <a:gdLst>
                      <a:gd name="T0" fmla="*/ 0 w 41"/>
                      <a:gd name="T1" fmla="*/ 19 h 103"/>
                      <a:gd name="T2" fmla="*/ 1 w 41"/>
                      <a:gd name="T3" fmla="*/ 12 h 103"/>
                      <a:gd name="T4" fmla="*/ 2 w 41"/>
                      <a:gd name="T5" fmla="*/ 8 h 103"/>
                      <a:gd name="T6" fmla="*/ 3 w 41"/>
                      <a:gd name="T7" fmla="*/ 4 h 103"/>
                      <a:gd name="T8" fmla="*/ 6 w 41"/>
                      <a:gd name="T9" fmla="*/ 2 h 103"/>
                      <a:gd name="T10" fmla="*/ 9 w 41"/>
                      <a:gd name="T11" fmla="*/ 0 h 103"/>
                      <a:gd name="T12" fmla="*/ 12 w 41"/>
                      <a:gd name="T13" fmla="*/ 0 h 103"/>
                      <a:gd name="T14" fmla="*/ 15 w 41"/>
                      <a:gd name="T15" fmla="*/ 0 h 103"/>
                      <a:gd name="T16" fmla="*/ 21 w 41"/>
                      <a:gd name="T17" fmla="*/ 4 h 103"/>
                      <a:gd name="T18" fmla="*/ 26 w 41"/>
                      <a:gd name="T19" fmla="*/ 9 h 103"/>
                      <a:gd name="T20" fmla="*/ 30 w 41"/>
                      <a:gd name="T21" fmla="*/ 15 h 103"/>
                      <a:gd name="T22" fmla="*/ 33 w 41"/>
                      <a:gd name="T23" fmla="*/ 21 h 103"/>
                      <a:gd name="T24" fmla="*/ 35 w 41"/>
                      <a:gd name="T25" fmla="*/ 29 h 103"/>
                      <a:gd name="T26" fmla="*/ 37 w 41"/>
                      <a:gd name="T27" fmla="*/ 34 h 103"/>
                      <a:gd name="T28" fmla="*/ 38 w 41"/>
                      <a:gd name="T29" fmla="*/ 43 h 103"/>
                      <a:gd name="T30" fmla="*/ 39 w 41"/>
                      <a:gd name="T31" fmla="*/ 51 h 103"/>
                      <a:gd name="T32" fmla="*/ 39 w 41"/>
                      <a:gd name="T33" fmla="*/ 58 h 103"/>
                      <a:gd name="T34" fmla="*/ 37 w 41"/>
                      <a:gd name="T35" fmla="*/ 64 h 103"/>
                      <a:gd name="T36" fmla="*/ 35 w 41"/>
                      <a:gd name="T37" fmla="*/ 68 h 103"/>
                      <a:gd name="T38" fmla="*/ 31 w 41"/>
                      <a:gd name="T39" fmla="*/ 71 h 103"/>
                      <a:gd name="T40" fmla="*/ 28 w 41"/>
                      <a:gd name="T41" fmla="*/ 73 h 103"/>
                      <a:gd name="T42" fmla="*/ 26 w 41"/>
                      <a:gd name="T43" fmla="*/ 74 h 103"/>
                      <a:gd name="T44" fmla="*/ 27 w 41"/>
                      <a:gd name="T45" fmla="*/ 84 h 103"/>
                      <a:gd name="T46" fmla="*/ 40 w 41"/>
                      <a:gd name="T47" fmla="*/ 102 h 103"/>
                      <a:gd name="T48" fmla="*/ 16 w 41"/>
                      <a:gd name="T49" fmla="*/ 93 h 103"/>
                      <a:gd name="T50" fmla="*/ 0 w 41"/>
                      <a:gd name="T51" fmla="*/ 27 h 103"/>
                      <a:gd name="T52" fmla="*/ 0 w 41"/>
                      <a:gd name="T53" fmla="*/ 19 h 10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103"/>
                      <a:gd name="T83" fmla="*/ 41 w 41"/>
                      <a:gd name="T84" fmla="*/ 103 h 10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103">
                        <a:moveTo>
                          <a:pt x="0" y="19"/>
                        </a:moveTo>
                        <a:lnTo>
                          <a:pt x="1" y="12"/>
                        </a:lnTo>
                        <a:lnTo>
                          <a:pt x="2" y="8"/>
                        </a:lnTo>
                        <a:lnTo>
                          <a:pt x="3" y="4"/>
                        </a:lnTo>
                        <a:lnTo>
                          <a:pt x="6" y="2"/>
                        </a:lnTo>
                        <a:lnTo>
                          <a:pt x="9" y="0"/>
                        </a:lnTo>
                        <a:lnTo>
                          <a:pt x="12" y="0"/>
                        </a:lnTo>
                        <a:lnTo>
                          <a:pt x="15" y="0"/>
                        </a:lnTo>
                        <a:lnTo>
                          <a:pt x="21" y="4"/>
                        </a:lnTo>
                        <a:lnTo>
                          <a:pt x="26" y="9"/>
                        </a:lnTo>
                        <a:lnTo>
                          <a:pt x="30" y="15"/>
                        </a:lnTo>
                        <a:lnTo>
                          <a:pt x="33" y="21"/>
                        </a:lnTo>
                        <a:lnTo>
                          <a:pt x="35" y="29"/>
                        </a:lnTo>
                        <a:lnTo>
                          <a:pt x="37" y="34"/>
                        </a:lnTo>
                        <a:lnTo>
                          <a:pt x="38" y="43"/>
                        </a:lnTo>
                        <a:lnTo>
                          <a:pt x="39" y="51"/>
                        </a:lnTo>
                        <a:lnTo>
                          <a:pt x="39" y="58"/>
                        </a:lnTo>
                        <a:lnTo>
                          <a:pt x="37" y="64"/>
                        </a:lnTo>
                        <a:lnTo>
                          <a:pt x="35" y="68"/>
                        </a:lnTo>
                        <a:lnTo>
                          <a:pt x="31" y="71"/>
                        </a:lnTo>
                        <a:lnTo>
                          <a:pt x="28" y="73"/>
                        </a:lnTo>
                        <a:lnTo>
                          <a:pt x="26" y="74"/>
                        </a:lnTo>
                        <a:lnTo>
                          <a:pt x="27" y="84"/>
                        </a:lnTo>
                        <a:lnTo>
                          <a:pt x="40" y="102"/>
                        </a:lnTo>
                        <a:lnTo>
                          <a:pt x="16" y="93"/>
                        </a:lnTo>
                        <a:lnTo>
                          <a:pt x="0" y="27"/>
                        </a:lnTo>
                        <a:lnTo>
                          <a:pt x="0" y="19"/>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101" name="Group 68"/>
                  <p:cNvGrpSpPr>
                    <a:grpSpLocks/>
                  </p:cNvGrpSpPr>
                  <p:nvPr/>
                </p:nvGrpSpPr>
                <p:grpSpPr bwMode="auto">
                  <a:xfrm>
                    <a:off x="1584" y="1953"/>
                    <a:ext cx="149" cy="120"/>
                    <a:chOff x="1584" y="1953"/>
                    <a:chExt cx="149" cy="120"/>
                  </a:xfrm>
                </p:grpSpPr>
                <p:grpSp>
                  <p:nvGrpSpPr>
                    <p:cNvPr id="2102" name="Group 69"/>
                    <p:cNvGrpSpPr>
                      <a:grpSpLocks/>
                    </p:cNvGrpSpPr>
                    <p:nvPr/>
                  </p:nvGrpSpPr>
                  <p:grpSpPr bwMode="auto">
                    <a:xfrm>
                      <a:off x="1584" y="1971"/>
                      <a:ext cx="149" cy="102"/>
                      <a:chOff x="1584" y="1971"/>
                      <a:chExt cx="149" cy="102"/>
                    </a:xfrm>
                  </p:grpSpPr>
                  <p:sp>
                    <p:nvSpPr>
                      <p:cNvPr id="2114" name="Freeform 70"/>
                      <p:cNvSpPr>
                        <a:spLocks/>
                      </p:cNvSpPr>
                      <p:nvPr/>
                    </p:nvSpPr>
                    <p:spPr bwMode="auto">
                      <a:xfrm>
                        <a:off x="1584" y="1971"/>
                        <a:ext cx="149" cy="102"/>
                      </a:xfrm>
                      <a:custGeom>
                        <a:avLst/>
                        <a:gdLst>
                          <a:gd name="T0" fmla="*/ 12 w 149"/>
                          <a:gd name="T1" fmla="*/ 25 h 102"/>
                          <a:gd name="T2" fmla="*/ 4 w 149"/>
                          <a:gd name="T3" fmla="*/ 28 h 102"/>
                          <a:gd name="T4" fmla="*/ 1 w 149"/>
                          <a:gd name="T5" fmla="*/ 32 h 102"/>
                          <a:gd name="T6" fmla="*/ 0 w 149"/>
                          <a:gd name="T7" fmla="*/ 37 h 102"/>
                          <a:gd name="T8" fmla="*/ 0 w 149"/>
                          <a:gd name="T9" fmla="*/ 41 h 102"/>
                          <a:gd name="T10" fmla="*/ 0 w 149"/>
                          <a:gd name="T11" fmla="*/ 44 h 102"/>
                          <a:gd name="T12" fmla="*/ 1 w 149"/>
                          <a:gd name="T13" fmla="*/ 47 h 102"/>
                          <a:gd name="T14" fmla="*/ 2 w 149"/>
                          <a:gd name="T15" fmla="*/ 50 h 102"/>
                          <a:gd name="T16" fmla="*/ 4 w 149"/>
                          <a:gd name="T17" fmla="*/ 52 h 102"/>
                          <a:gd name="T18" fmla="*/ 7 w 149"/>
                          <a:gd name="T19" fmla="*/ 54 h 102"/>
                          <a:gd name="T20" fmla="*/ 22 w 149"/>
                          <a:gd name="T21" fmla="*/ 57 h 102"/>
                          <a:gd name="T22" fmla="*/ 37 w 149"/>
                          <a:gd name="T23" fmla="*/ 64 h 102"/>
                          <a:gd name="T24" fmla="*/ 48 w 149"/>
                          <a:gd name="T25" fmla="*/ 69 h 102"/>
                          <a:gd name="T26" fmla="*/ 48 w 149"/>
                          <a:gd name="T27" fmla="*/ 71 h 102"/>
                          <a:gd name="T28" fmla="*/ 49 w 149"/>
                          <a:gd name="T29" fmla="*/ 75 h 102"/>
                          <a:gd name="T30" fmla="*/ 52 w 149"/>
                          <a:gd name="T31" fmla="*/ 78 h 102"/>
                          <a:gd name="T32" fmla="*/ 55 w 149"/>
                          <a:gd name="T33" fmla="*/ 79 h 102"/>
                          <a:gd name="T34" fmla="*/ 60 w 149"/>
                          <a:gd name="T35" fmla="*/ 81 h 102"/>
                          <a:gd name="T36" fmla="*/ 65 w 149"/>
                          <a:gd name="T37" fmla="*/ 81 h 102"/>
                          <a:gd name="T38" fmla="*/ 72 w 149"/>
                          <a:gd name="T39" fmla="*/ 81 h 102"/>
                          <a:gd name="T40" fmla="*/ 97 w 149"/>
                          <a:gd name="T41" fmla="*/ 90 h 102"/>
                          <a:gd name="T42" fmla="*/ 110 w 149"/>
                          <a:gd name="T43" fmla="*/ 101 h 102"/>
                          <a:gd name="T44" fmla="*/ 148 w 149"/>
                          <a:gd name="T45" fmla="*/ 76 h 102"/>
                          <a:gd name="T46" fmla="*/ 134 w 149"/>
                          <a:gd name="T47" fmla="*/ 59 h 102"/>
                          <a:gd name="T48" fmla="*/ 134 w 149"/>
                          <a:gd name="T49" fmla="*/ 45 h 102"/>
                          <a:gd name="T50" fmla="*/ 134 w 149"/>
                          <a:gd name="T51" fmla="*/ 31 h 102"/>
                          <a:gd name="T52" fmla="*/ 134 w 149"/>
                          <a:gd name="T53" fmla="*/ 26 h 102"/>
                          <a:gd name="T54" fmla="*/ 133 w 149"/>
                          <a:gd name="T55" fmla="*/ 21 h 102"/>
                          <a:gd name="T56" fmla="*/ 131 w 149"/>
                          <a:gd name="T57" fmla="*/ 17 h 102"/>
                          <a:gd name="T58" fmla="*/ 129 w 149"/>
                          <a:gd name="T59" fmla="*/ 14 h 102"/>
                          <a:gd name="T60" fmla="*/ 126 w 149"/>
                          <a:gd name="T61" fmla="*/ 10 h 102"/>
                          <a:gd name="T62" fmla="*/ 123 w 149"/>
                          <a:gd name="T63" fmla="*/ 8 h 102"/>
                          <a:gd name="T64" fmla="*/ 118 w 149"/>
                          <a:gd name="T65" fmla="*/ 5 h 102"/>
                          <a:gd name="T66" fmla="*/ 111 w 149"/>
                          <a:gd name="T67" fmla="*/ 1 h 102"/>
                          <a:gd name="T68" fmla="*/ 102 w 149"/>
                          <a:gd name="T69" fmla="*/ 0 h 102"/>
                          <a:gd name="T70" fmla="*/ 92 w 149"/>
                          <a:gd name="T71" fmla="*/ 1 h 102"/>
                          <a:gd name="T72" fmla="*/ 86 w 149"/>
                          <a:gd name="T73" fmla="*/ 3 h 102"/>
                          <a:gd name="T74" fmla="*/ 79 w 149"/>
                          <a:gd name="T75" fmla="*/ 7 h 102"/>
                          <a:gd name="T76" fmla="*/ 69 w 149"/>
                          <a:gd name="T77" fmla="*/ 6 h 102"/>
                          <a:gd name="T78" fmla="*/ 73 w 149"/>
                          <a:gd name="T79" fmla="*/ 11 h 102"/>
                          <a:gd name="T80" fmla="*/ 66 w 149"/>
                          <a:gd name="T81" fmla="*/ 18 h 102"/>
                          <a:gd name="T82" fmla="*/ 52 w 149"/>
                          <a:gd name="T83" fmla="*/ 28 h 102"/>
                          <a:gd name="T84" fmla="*/ 45 w 149"/>
                          <a:gd name="T85" fmla="*/ 32 h 102"/>
                          <a:gd name="T86" fmla="*/ 21 w 149"/>
                          <a:gd name="T87" fmla="*/ 24 h 102"/>
                          <a:gd name="T88" fmla="*/ 12 w 149"/>
                          <a:gd name="T89" fmla="*/ 25 h 1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9"/>
                          <a:gd name="T136" fmla="*/ 0 h 102"/>
                          <a:gd name="T137" fmla="*/ 149 w 149"/>
                          <a:gd name="T138" fmla="*/ 102 h 10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9" h="102">
                            <a:moveTo>
                              <a:pt x="12" y="25"/>
                            </a:moveTo>
                            <a:lnTo>
                              <a:pt x="4" y="28"/>
                            </a:lnTo>
                            <a:lnTo>
                              <a:pt x="1" y="32"/>
                            </a:lnTo>
                            <a:lnTo>
                              <a:pt x="0" y="37"/>
                            </a:lnTo>
                            <a:lnTo>
                              <a:pt x="0" y="41"/>
                            </a:lnTo>
                            <a:lnTo>
                              <a:pt x="0" y="44"/>
                            </a:lnTo>
                            <a:lnTo>
                              <a:pt x="1" y="47"/>
                            </a:lnTo>
                            <a:lnTo>
                              <a:pt x="2" y="50"/>
                            </a:lnTo>
                            <a:lnTo>
                              <a:pt x="4" y="52"/>
                            </a:lnTo>
                            <a:lnTo>
                              <a:pt x="7" y="54"/>
                            </a:lnTo>
                            <a:lnTo>
                              <a:pt x="22" y="57"/>
                            </a:lnTo>
                            <a:lnTo>
                              <a:pt x="37" y="64"/>
                            </a:lnTo>
                            <a:lnTo>
                              <a:pt x="48" y="69"/>
                            </a:lnTo>
                            <a:lnTo>
                              <a:pt x="48" y="71"/>
                            </a:lnTo>
                            <a:lnTo>
                              <a:pt x="49" y="75"/>
                            </a:lnTo>
                            <a:lnTo>
                              <a:pt x="52" y="78"/>
                            </a:lnTo>
                            <a:lnTo>
                              <a:pt x="55" y="79"/>
                            </a:lnTo>
                            <a:lnTo>
                              <a:pt x="60" y="81"/>
                            </a:lnTo>
                            <a:lnTo>
                              <a:pt x="65" y="81"/>
                            </a:lnTo>
                            <a:lnTo>
                              <a:pt x="72" y="81"/>
                            </a:lnTo>
                            <a:lnTo>
                              <a:pt x="97" y="90"/>
                            </a:lnTo>
                            <a:lnTo>
                              <a:pt x="110" y="101"/>
                            </a:lnTo>
                            <a:lnTo>
                              <a:pt x="148" y="76"/>
                            </a:lnTo>
                            <a:lnTo>
                              <a:pt x="134" y="59"/>
                            </a:lnTo>
                            <a:lnTo>
                              <a:pt x="134" y="45"/>
                            </a:lnTo>
                            <a:lnTo>
                              <a:pt x="134" y="31"/>
                            </a:lnTo>
                            <a:lnTo>
                              <a:pt x="134" y="26"/>
                            </a:lnTo>
                            <a:lnTo>
                              <a:pt x="133" y="21"/>
                            </a:lnTo>
                            <a:lnTo>
                              <a:pt x="131" y="17"/>
                            </a:lnTo>
                            <a:lnTo>
                              <a:pt x="129" y="14"/>
                            </a:lnTo>
                            <a:lnTo>
                              <a:pt x="126" y="10"/>
                            </a:lnTo>
                            <a:lnTo>
                              <a:pt x="123" y="8"/>
                            </a:lnTo>
                            <a:lnTo>
                              <a:pt x="118" y="5"/>
                            </a:lnTo>
                            <a:lnTo>
                              <a:pt x="111" y="1"/>
                            </a:lnTo>
                            <a:lnTo>
                              <a:pt x="102" y="0"/>
                            </a:lnTo>
                            <a:lnTo>
                              <a:pt x="92" y="1"/>
                            </a:lnTo>
                            <a:lnTo>
                              <a:pt x="86" y="3"/>
                            </a:lnTo>
                            <a:lnTo>
                              <a:pt x="79" y="7"/>
                            </a:lnTo>
                            <a:lnTo>
                              <a:pt x="69" y="6"/>
                            </a:lnTo>
                            <a:lnTo>
                              <a:pt x="73" y="11"/>
                            </a:lnTo>
                            <a:lnTo>
                              <a:pt x="66" y="18"/>
                            </a:lnTo>
                            <a:lnTo>
                              <a:pt x="52" y="28"/>
                            </a:lnTo>
                            <a:lnTo>
                              <a:pt x="45" y="32"/>
                            </a:lnTo>
                            <a:lnTo>
                              <a:pt x="21" y="24"/>
                            </a:lnTo>
                            <a:lnTo>
                              <a:pt x="12" y="25"/>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15" name="Freeform 71"/>
                      <p:cNvSpPr>
                        <a:spLocks/>
                      </p:cNvSpPr>
                      <p:nvPr/>
                    </p:nvSpPr>
                    <p:spPr bwMode="auto">
                      <a:xfrm>
                        <a:off x="1589" y="1971"/>
                        <a:ext cx="134" cy="92"/>
                      </a:xfrm>
                      <a:custGeom>
                        <a:avLst/>
                        <a:gdLst>
                          <a:gd name="T0" fmla="*/ 10 w 134"/>
                          <a:gd name="T1" fmla="*/ 26 h 92"/>
                          <a:gd name="T2" fmla="*/ 3 w 134"/>
                          <a:gd name="T3" fmla="*/ 30 h 92"/>
                          <a:gd name="T4" fmla="*/ 0 w 134"/>
                          <a:gd name="T5" fmla="*/ 36 h 92"/>
                          <a:gd name="T6" fmla="*/ 0 w 134"/>
                          <a:gd name="T7" fmla="*/ 43 h 92"/>
                          <a:gd name="T8" fmla="*/ 4 w 134"/>
                          <a:gd name="T9" fmla="*/ 50 h 92"/>
                          <a:gd name="T10" fmla="*/ 16 w 134"/>
                          <a:gd name="T11" fmla="*/ 54 h 92"/>
                          <a:gd name="T12" fmla="*/ 47 w 134"/>
                          <a:gd name="T13" fmla="*/ 65 h 92"/>
                          <a:gd name="T14" fmla="*/ 53 w 134"/>
                          <a:gd name="T15" fmla="*/ 67 h 92"/>
                          <a:gd name="T16" fmla="*/ 54 w 134"/>
                          <a:gd name="T17" fmla="*/ 69 h 92"/>
                          <a:gd name="T18" fmla="*/ 52 w 134"/>
                          <a:gd name="T19" fmla="*/ 71 h 92"/>
                          <a:gd name="T20" fmla="*/ 45 w 134"/>
                          <a:gd name="T21" fmla="*/ 70 h 92"/>
                          <a:gd name="T22" fmla="*/ 46 w 134"/>
                          <a:gd name="T23" fmla="*/ 74 h 92"/>
                          <a:gd name="T24" fmla="*/ 58 w 134"/>
                          <a:gd name="T25" fmla="*/ 78 h 92"/>
                          <a:gd name="T26" fmla="*/ 71 w 134"/>
                          <a:gd name="T27" fmla="*/ 79 h 92"/>
                          <a:gd name="T28" fmla="*/ 87 w 134"/>
                          <a:gd name="T29" fmla="*/ 84 h 92"/>
                          <a:gd name="T30" fmla="*/ 97 w 134"/>
                          <a:gd name="T31" fmla="*/ 91 h 92"/>
                          <a:gd name="T32" fmla="*/ 133 w 134"/>
                          <a:gd name="T33" fmla="*/ 63 h 92"/>
                          <a:gd name="T34" fmla="*/ 129 w 134"/>
                          <a:gd name="T35" fmla="*/ 44 h 92"/>
                          <a:gd name="T36" fmla="*/ 129 w 134"/>
                          <a:gd name="T37" fmla="*/ 26 h 92"/>
                          <a:gd name="T38" fmla="*/ 126 w 134"/>
                          <a:gd name="T39" fmla="*/ 17 h 92"/>
                          <a:gd name="T40" fmla="*/ 122 w 134"/>
                          <a:gd name="T41" fmla="*/ 11 h 92"/>
                          <a:gd name="T42" fmla="*/ 114 w 134"/>
                          <a:gd name="T43" fmla="*/ 5 h 92"/>
                          <a:gd name="T44" fmla="*/ 97 w 134"/>
                          <a:gd name="T45" fmla="*/ 0 h 92"/>
                          <a:gd name="T46" fmla="*/ 87 w 134"/>
                          <a:gd name="T47" fmla="*/ 1 h 92"/>
                          <a:gd name="T48" fmla="*/ 79 w 134"/>
                          <a:gd name="T49" fmla="*/ 4 h 92"/>
                          <a:gd name="T50" fmla="*/ 70 w 134"/>
                          <a:gd name="T51" fmla="*/ 7 h 92"/>
                          <a:gd name="T52" fmla="*/ 69 w 134"/>
                          <a:gd name="T53" fmla="*/ 11 h 92"/>
                          <a:gd name="T54" fmla="*/ 64 w 134"/>
                          <a:gd name="T55" fmla="*/ 18 h 92"/>
                          <a:gd name="T56" fmla="*/ 55 w 134"/>
                          <a:gd name="T57" fmla="*/ 25 h 92"/>
                          <a:gd name="T58" fmla="*/ 46 w 134"/>
                          <a:gd name="T59" fmla="*/ 31 h 92"/>
                          <a:gd name="T60" fmla="*/ 39 w 134"/>
                          <a:gd name="T61" fmla="*/ 37 h 92"/>
                          <a:gd name="T62" fmla="*/ 35 w 134"/>
                          <a:gd name="T63" fmla="*/ 45 h 92"/>
                          <a:gd name="T64" fmla="*/ 35 w 134"/>
                          <a:gd name="T65" fmla="*/ 32 h 92"/>
                          <a:gd name="T66" fmla="*/ 30 w 134"/>
                          <a:gd name="T67" fmla="*/ 33 h 92"/>
                          <a:gd name="T68" fmla="*/ 24 w 134"/>
                          <a:gd name="T69" fmla="*/ 37 h 92"/>
                          <a:gd name="T70" fmla="*/ 25 w 134"/>
                          <a:gd name="T71" fmla="*/ 32 h 92"/>
                          <a:gd name="T72" fmla="*/ 23 w 134"/>
                          <a:gd name="T73" fmla="*/ 2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92"/>
                          <a:gd name="T113" fmla="*/ 134 w 134"/>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92">
                            <a:moveTo>
                              <a:pt x="15" y="26"/>
                            </a:moveTo>
                            <a:lnTo>
                              <a:pt x="10" y="26"/>
                            </a:lnTo>
                            <a:lnTo>
                              <a:pt x="6" y="27"/>
                            </a:lnTo>
                            <a:lnTo>
                              <a:pt x="3" y="30"/>
                            </a:lnTo>
                            <a:lnTo>
                              <a:pt x="1" y="32"/>
                            </a:lnTo>
                            <a:lnTo>
                              <a:pt x="0" y="36"/>
                            </a:lnTo>
                            <a:lnTo>
                              <a:pt x="0" y="39"/>
                            </a:lnTo>
                            <a:lnTo>
                              <a:pt x="0" y="43"/>
                            </a:lnTo>
                            <a:lnTo>
                              <a:pt x="1" y="46"/>
                            </a:lnTo>
                            <a:lnTo>
                              <a:pt x="4" y="50"/>
                            </a:lnTo>
                            <a:lnTo>
                              <a:pt x="8" y="52"/>
                            </a:lnTo>
                            <a:lnTo>
                              <a:pt x="16" y="54"/>
                            </a:lnTo>
                            <a:lnTo>
                              <a:pt x="44" y="66"/>
                            </a:lnTo>
                            <a:lnTo>
                              <a:pt x="47" y="65"/>
                            </a:lnTo>
                            <a:lnTo>
                              <a:pt x="51" y="66"/>
                            </a:lnTo>
                            <a:lnTo>
                              <a:pt x="53" y="67"/>
                            </a:lnTo>
                            <a:lnTo>
                              <a:pt x="54" y="68"/>
                            </a:lnTo>
                            <a:lnTo>
                              <a:pt x="54" y="69"/>
                            </a:lnTo>
                            <a:lnTo>
                              <a:pt x="54" y="71"/>
                            </a:lnTo>
                            <a:lnTo>
                              <a:pt x="52" y="71"/>
                            </a:lnTo>
                            <a:lnTo>
                              <a:pt x="49" y="71"/>
                            </a:lnTo>
                            <a:lnTo>
                              <a:pt x="45" y="70"/>
                            </a:lnTo>
                            <a:lnTo>
                              <a:pt x="45" y="72"/>
                            </a:lnTo>
                            <a:lnTo>
                              <a:pt x="46" y="74"/>
                            </a:lnTo>
                            <a:lnTo>
                              <a:pt x="49" y="76"/>
                            </a:lnTo>
                            <a:lnTo>
                              <a:pt x="58" y="78"/>
                            </a:lnTo>
                            <a:lnTo>
                              <a:pt x="64" y="78"/>
                            </a:lnTo>
                            <a:lnTo>
                              <a:pt x="71" y="79"/>
                            </a:lnTo>
                            <a:lnTo>
                              <a:pt x="77" y="81"/>
                            </a:lnTo>
                            <a:lnTo>
                              <a:pt x="87" y="84"/>
                            </a:lnTo>
                            <a:lnTo>
                              <a:pt x="94" y="88"/>
                            </a:lnTo>
                            <a:lnTo>
                              <a:pt x="97" y="91"/>
                            </a:lnTo>
                            <a:lnTo>
                              <a:pt x="122" y="84"/>
                            </a:lnTo>
                            <a:lnTo>
                              <a:pt x="133" y="63"/>
                            </a:lnTo>
                            <a:lnTo>
                              <a:pt x="129" y="58"/>
                            </a:lnTo>
                            <a:lnTo>
                              <a:pt x="129" y="44"/>
                            </a:lnTo>
                            <a:lnTo>
                              <a:pt x="130" y="32"/>
                            </a:lnTo>
                            <a:lnTo>
                              <a:pt x="129" y="26"/>
                            </a:lnTo>
                            <a:lnTo>
                              <a:pt x="128" y="21"/>
                            </a:lnTo>
                            <a:lnTo>
                              <a:pt x="126" y="17"/>
                            </a:lnTo>
                            <a:lnTo>
                              <a:pt x="124" y="14"/>
                            </a:lnTo>
                            <a:lnTo>
                              <a:pt x="122" y="11"/>
                            </a:lnTo>
                            <a:lnTo>
                              <a:pt x="118" y="8"/>
                            </a:lnTo>
                            <a:lnTo>
                              <a:pt x="114" y="5"/>
                            </a:lnTo>
                            <a:lnTo>
                              <a:pt x="103" y="1"/>
                            </a:lnTo>
                            <a:lnTo>
                              <a:pt x="97" y="0"/>
                            </a:lnTo>
                            <a:lnTo>
                              <a:pt x="92" y="0"/>
                            </a:lnTo>
                            <a:lnTo>
                              <a:pt x="87" y="1"/>
                            </a:lnTo>
                            <a:lnTo>
                              <a:pt x="84" y="2"/>
                            </a:lnTo>
                            <a:lnTo>
                              <a:pt x="79" y="4"/>
                            </a:lnTo>
                            <a:lnTo>
                              <a:pt x="74" y="7"/>
                            </a:lnTo>
                            <a:lnTo>
                              <a:pt x="70" y="7"/>
                            </a:lnTo>
                            <a:lnTo>
                              <a:pt x="64" y="6"/>
                            </a:lnTo>
                            <a:lnTo>
                              <a:pt x="69" y="11"/>
                            </a:lnTo>
                            <a:lnTo>
                              <a:pt x="68" y="14"/>
                            </a:lnTo>
                            <a:lnTo>
                              <a:pt x="64" y="18"/>
                            </a:lnTo>
                            <a:lnTo>
                              <a:pt x="60" y="22"/>
                            </a:lnTo>
                            <a:lnTo>
                              <a:pt x="55" y="25"/>
                            </a:lnTo>
                            <a:lnTo>
                              <a:pt x="50" y="28"/>
                            </a:lnTo>
                            <a:lnTo>
                              <a:pt x="46" y="31"/>
                            </a:lnTo>
                            <a:lnTo>
                              <a:pt x="42" y="34"/>
                            </a:lnTo>
                            <a:lnTo>
                              <a:pt x="39" y="37"/>
                            </a:lnTo>
                            <a:lnTo>
                              <a:pt x="37" y="40"/>
                            </a:lnTo>
                            <a:lnTo>
                              <a:pt x="35" y="45"/>
                            </a:lnTo>
                            <a:lnTo>
                              <a:pt x="36" y="34"/>
                            </a:lnTo>
                            <a:lnTo>
                              <a:pt x="35" y="32"/>
                            </a:lnTo>
                            <a:lnTo>
                              <a:pt x="33" y="32"/>
                            </a:lnTo>
                            <a:lnTo>
                              <a:pt x="30" y="33"/>
                            </a:lnTo>
                            <a:lnTo>
                              <a:pt x="27" y="34"/>
                            </a:lnTo>
                            <a:lnTo>
                              <a:pt x="24" y="37"/>
                            </a:lnTo>
                            <a:lnTo>
                              <a:pt x="25" y="34"/>
                            </a:lnTo>
                            <a:lnTo>
                              <a:pt x="25" y="32"/>
                            </a:lnTo>
                            <a:lnTo>
                              <a:pt x="24" y="29"/>
                            </a:lnTo>
                            <a:lnTo>
                              <a:pt x="23" y="28"/>
                            </a:lnTo>
                            <a:lnTo>
                              <a:pt x="15" y="26"/>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103" name="Group 72"/>
                    <p:cNvGrpSpPr>
                      <a:grpSpLocks/>
                    </p:cNvGrpSpPr>
                    <p:nvPr/>
                  </p:nvGrpSpPr>
                  <p:grpSpPr bwMode="auto">
                    <a:xfrm>
                      <a:off x="1586" y="1991"/>
                      <a:ext cx="23" cy="19"/>
                      <a:chOff x="1586" y="1991"/>
                      <a:chExt cx="23" cy="19"/>
                    </a:xfrm>
                  </p:grpSpPr>
                  <p:sp>
                    <p:nvSpPr>
                      <p:cNvPr id="2112" name="Freeform 73"/>
                      <p:cNvSpPr>
                        <a:spLocks/>
                      </p:cNvSpPr>
                      <p:nvPr/>
                    </p:nvSpPr>
                    <p:spPr bwMode="auto">
                      <a:xfrm>
                        <a:off x="1586" y="1991"/>
                        <a:ext cx="23" cy="17"/>
                      </a:xfrm>
                      <a:custGeom>
                        <a:avLst/>
                        <a:gdLst>
                          <a:gd name="T0" fmla="*/ 8 w 23"/>
                          <a:gd name="T1" fmla="*/ 0 h 17"/>
                          <a:gd name="T2" fmla="*/ 4 w 23"/>
                          <a:gd name="T3" fmla="*/ 0 h 17"/>
                          <a:gd name="T4" fmla="*/ 2 w 23"/>
                          <a:gd name="T5" fmla="*/ 1 h 17"/>
                          <a:gd name="T6" fmla="*/ 1 w 23"/>
                          <a:gd name="T7" fmla="*/ 3 h 17"/>
                          <a:gd name="T8" fmla="*/ 0 w 23"/>
                          <a:gd name="T9" fmla="*/ 5 h 17"/>
                          <a:gd name="T10" fmla="*/ 0 w 23"/>
                          <a:gd name="T11" fmla="*/ 7 h 17"/>
                          <a:gd name="T12" fmla="*/ 1 w 23"/>
                          <a:gd name="T13" fmla="*/ 10 h 17"/>
                          <a:gd name="T14" fmla="*/ 2 w 23"/>
                          <a:gd name="T15" fmla="*/ 11 h 17"/>
                          <a:gd name="T16" fmla="*/ 4 w 23"/>
                          <a:gd name="T17" fmla="*/ 14 h 17"/>
                          <a:gd name="T18" fmla="*/ 9 w 23"/>
                          <a:gd name="T19" fmla="*/ 16 h 17"/>
                          <a:gd name="T20" fmla="*/ 14 w 23"/>
                          <a:gd name="T21" fmla="*/ 15 h 17"/>
                          <a:gd name="T22" fmla="*/ 17 w 23"/>
                          <a:gd name="T23" fmla="*/ 13 h 17"/>
                          <a:gd name="T24" fmla="*/ 19 w 23"/>
                          <a:gd name="T25" fmla="*/ 11 h 17"/>
                          <a:gd name="T26" fmla="*/ 21 w 23"/>
                          <a:gd name="T27" fmla="*/ 8 h 17"/>
                          <a:gd name="T28" fmla="*/ 22 w 23"/>
                          <a:gd name="T29" fmla="*/ 5 h 17"/>
                          <a:gd name="T30" fmla="*/ 19 w 23"/>
                          <a:gd name="T31" fmla="*/ 1 h 17"/>
                          <a:gd name="T32" fmla="*/ 14 w 23"/>
                          <a:gd name="T33" fmla="*/ 0 h 17"/>
                          <a:gd name="T34" fmla="*/ 10 w 23"/>
                          <a:gd name="T35" fmla="*/ 0 h 17"/>
                          <a:gd name="T36" fmla="*/ 8 w 23"/>
                          <a:gd name="T37" fmla="*/ 0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7"/>
                          <a:gd name="T59" fmla="*/ 23 w 2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7">
                            <a:moveTo>
                              <a:pt x="8" y="0"/>
                            </a:moveTo>
                            <a:lnTo>
                              <a:pt x="4" y="0"/>
                            </a:lnTo>
                            <a:lnTo>
                              <a:pt x="2" y="1"/>
                            </a:lnTo>
                            <a:lnTo>
                              <a:pt x="1" y="3"/>
                            </a:lnTo>
                            <a:lnTo>
                              <a:pt x="0" y="5"/>
                            </a:lnTo>
                            <a:lnTo>
                              <a:pt x="0" y="7"/>
                            </a:lnTo>
                            <a:lnTo>
                              <a:pt x="1" y="10"/>
                            </a:lnTo>
                            <a:lnTo>
                              <a:pt x="2" y="11"/>
                            </a:lnTo>
                            <a:lnTo>
                              <a:pt x="4" y="14"/>
                            </a:lnTo>
                            <a:lnTo>
                              <a:pt x="9" y="16"/>
                            </a:lnTo>
                            <a:lnTo>
                              <a:pt x="14" y="15"/>
                            </a:lnTo>
                            <a:lnTo>
                              <a:pt x="17" y="13"/>
                            </a:lnTo>
                            <a:lnTo>
                              <a:pt x="19" y="11"/>
                            </a:lnTo>
                            <a:lnTo>
                              <a:pt x="21" y="8"/>
                            </a:lnTo>
                            <a:lnTo>
                              <a:pt x="22" y="5"/>
                            </a:lnTo>
                            <a:lnTo>
                              <a:pt x="19" y="1"/>
                            </a:lnTo>
                            <a:lnTo>
                              <a:pt x="14" y="0"/>
                            </a:lnTo>
                            <a:lnTo>
                              <a:pt x="10" y="0"/>
                            </a:lnTo>
                            <a:lnTo>
                              <a:pt x="8"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13" name="Freeform 74"/>
                      <p:cNvSpPr>
                        <a:spLocks/>
                      </p:cNvSpPr>
                      <p:nvPr/>
                    </p:nvSpPr>
                    <p:spPr bwMode="auto">
                      <a:xfrm>
                        <a:off x="1592" y="1993"/>
                        <a:ext cx="17" cy="17"/>
                      </a:xfrm>
                      <a:custGeom>
                        <a:avLst/>
                        <a:gdLst>
                          <a:gd name="T0" fmla="*/ 3 w 17"/>
                          <a:gd name="T1" fmla="*/ 0 h 17"/>
                          <a:gd name="T2" fmla="*/ 1 w 17"/>
                          <a:gd name="T3" fmla="*/ 1 h 17"/>
                          <a:gd name="T4" fmla="*/ 0 w 17"/>
                          <a:gd name="T5" fmla="*/ 3 h 17"/>
                          <a:gd name="T6" fmla="*/ 0 w 17"/>
                          <a:gd name="T7" fmla="*/ 6 h 17"/>
                          <a:gd name="T8" fmla="*/ 1 w 17"/>
                          <a:gd name="T9" fmla="*/ 8 h 17"/>
                          <a:gd name="T10" fmla="*/ 3 w 17"/>
                          <a:gd name="T11" fmla="*/ 11 h 17"/>
                          <a:gd name="T12" fmla="*/ 6 w 17"/>
                          <a:gd name="T13" fmla="*/ 13 h 17"/>
                          <a:gd name="T14" fmla="*/ 9 w 17"/>
                          <a:gd name="T15" fmla="*/ 16 h 17"/>
                          <a:gd name="T16" fmla="*/ 12 w 17"/>
                          <a:gd name="T17" fmla="*/ 14 h 17"/>
                          <a:gd name="T18" fmla="*/ 15 w 17"/>
                          <a:gd name="T19" fmla="*/ 12 h 17"/>
                          <a:gd name="T20" fmla="*/ 16 w 17"/>
                          <a:gd name="T21" fmla="*/ 8 h 17"/>
                          <a:gd name="T22" fmla="*/ 15 w 17"/>
                          <a:gd name="T23" fmla="*/ 4 h 17"/>
                          <a:gd name="T24" fmla="*/ 13 w 17"/>
                          <a:gd name="T25" fmla="*/ 2 h 17"/>
                          <a:gd name="T26" fmla="*/ 11 w 17"/>
                          <a:gd name="T27" fmla="*/ 1 h 17"/>
                          <a:gd name="T28" fmla="*/ 8 w 17"/>
                          <a:gd name="T29" fmla="*/ 0 h 17"/>
                          <a:gd name="T30" fmla="*/ 3 w 17"/>
                          <a:gd name="T31" fmla="*/ 0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7"/>
                          <a:gd name="T50" fmla="*/ 17 w 17"/>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7">
                            <a:moveTo>
                              <a:pt x="3" y="0"/>
                            </a:moveTo>
                            <a:lnTo>
                              <a:pt x="1" y="1"/>
                            </a:lnTo>
                            <a:lnTo>
                              <a:pt x="0" y="3"/>
                            </a:lnTo>
                            <a:lnTo>
                              <a:pt x="0" y="6"/>
                            </a:lnTo>
                            <a:lnTo>
                              <a:pt x="1" y="8"/>
                            </a:lnTo>
                            <a:lnTo>
                              <a:pt x="3" y="11"/>
                            </a:lnTo>
                            <a:lnTo>
                              <a:pt x="6" y="13"/>
                            </a:lnTo>
                            <a:lnTo>
                              <a:pt x="9" y="16"/>
                            </a:lnTo>
                            <a:lnTo>
                              <a:pt x="12" y="14"/>
                            </a:lnTo>
                            <a:lnTo>
                              <a:pt x="15" y="12"/>
                            </a:lnTo>
                            <a:lnTo>
                              <a:pt x="16" y="8"/>
                            </a:lnTo>
                            <a:lnTo>
                              <a:pt x="15" y="4"/>
                            </a:lnTo>
                            <a:lnTo>
                              <a:pt x="13" y="2"/>
                            </a:lnTo>
                            <a:lnTo>
                              <a:pt x="11" y="1"/>
                            </a:lnTo>
                            <a:lnTo>
                              <a:pt x="8" y="0"/>
                            </a:lnTo>
                            <a:lnTo>
                              <a:pt x="3"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104" name="Group 75"/>
                    <p:cNvGrpSpPr>
                      <a:grpSpLocks/>
                    </p:cNvGrpSpPr>
                    <p:nvPr/>
                  </p:nvGrpSpPr>
                  <p:grpSpPr bwMode="auto">
                    <a:xfrm>
                      <a:off x="1631" y="1991"/>
                      <a:ext cx="25" cy="26"/>
                      <a:chOff x="1631" y="1991"/>
                      <a:chExt cx="25" cy="26"/>
                    </a:xfrm>
                  </p:grpSpPr>
                  <p:sp>
                    <p:nvSpPr>
                      <p:cNvPr id="2108" name="Oval 76"/>
                      <p:cNvSpPr>
                        <a:spLocks noChangeArrowheads="1"/>
                      </p:cNvSpPr>
                      <p:nvPr/>
                    </p:nvSpPr>
                    <p:spPr bwMode="auto">
                      <a:xfrm>
                        <a:off x="1640" y="2008"/>
                        <a:ext cx="9" cy="8"/>
                      </a:xfrm>
                      <a:prstGeom prst="ellipse">
                        <a:avLst/>
                      </a:prstGeom>
                      <a:solidFill>
                        <a:srgbClr val="CC9900"/>
                      </a:solidFill>
                      <a:ln w="12700">
                        <a:solidFill>
                          <a:srgbClr val="996633"/>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09" name="Arc 77"/>
                      <p:cNvSpPr>
                        <a:spLocks/>
                      </p:cNvSpPr>
                      <p:nvPr/>
                    </p:nvSpPr>
                    <p:spPr bwMode="auto">
                      <a:xfrm>
                        <a:off x="1633" y="1992"/>
                        <a:ext cx="19" cy="24"/>
                      </a:xfrm>
                      <a:custGeom>
                        <a:avLst/>
                        <a:gdLst>
                          <a:gd name="T0" fmla="*/ 19 w 36514"/>
                          <a:gd name="T1" fmla="*/ 21 h 43111"/>
                          <a:gd name="T2" fmla="*/ 10 w 36514"/>
                          <a:gd name="T3" fmla="*/ 0 h 43111"/>
                          <a:gd name="T4" fmla="*/ 11 w 36514"/>
                          <a:gd name="T5" fmla="*/ 12 h 43111"/>
                          <a:gd name="T6" fmla="*/ 0 60000 65536"/>
                          <a:gd name="T7" fmla="*/ 0 60000 65536"/>
                          <a:gd name="T8" fmla="*/ 0 60000 65536"/>
                          <a:gd name="T9" fmla="*/ 0 w 36514"/>
                          <a:gd name="T10" fmla="*/ 0 h 43111"/>
                          <a:gd name="T11" fmla="*/ 36514 w 36514"/>
                          <a:gd name="T12" fmla="*/ 43111 h 43111"/>
                        </a:gdLst>
                        <a:ahLst/>
                        <a:cxnLst>
                          <a:cxn ang="T6">
                            <a:pos x="T0" y="T1"/>
                          </a:cxn>
                          <a:cxn ang="T7">
                            <a:pos x="T2" y="T3"/>
                          </a:cxn>
                          <a:cxn ang="T8">
                            <a:pos x="T4" y="T5"/>
                          </a:cxn>
                        </a:cxnLst>
                        <a:rect l="T9" t="T10" r="T11" b="T12"/>
                        <a:pathLst>
                          <a:path w="36514" h="43111" fill="none" extrusionOk="0">
                            <a:moveTo>
                              <a:pt x="36514" y="37135"/>
                            </a:moveTo>
                            <a:cubicBezTo>
                              <a:pt x="32496" y="40970"/>
                              <a:pt x="27154" y="43110"/>
                              <a:pt x="21600" y="43111"/>
                            </a:cubicBezTo>
                            <a:cubicBezTo>
                              <a:pt x="9670" y="43111"/>
                              <a:pt x="0" y="33440"/>
                              <a:pt x="0" y="21511"/>
                            </a:cubicBezTo>
                            <a:cubicBezTo>
                              <a:pt x="-1" y="10339"/>
                              <a:pt x="8518" y="1011"/>
                              <a:pt x="19643" y="-1"/>
                            </a:cubicBezTo>
                          </a:path>
                          <a:path w="36514" h="43111" stroke="0" extrusionOk="0">
                            <a:moveTo>
                              <a:pt x="36514" y="37135"/>
                            </a:moveTo>
                            <a:cubicBezTo>
                              <a:pt x="32496" y="40970"/>
                              <a:pt x="27154" y="43110"/>
                              <a:pt x="21600" y="43111"/>
                            </a:cubicBezTo>
                            <a:cubicBezTo>
                              <a:pt x="9670" y="43111"/>
                              <a:pt x="0" y="33440"/>
                              <a:pt x="0" y="21511"/>
                            </a:cubicBezTo>
                            <a:cubicBezTo>
                              <a:pt x="-1" y="10339"/>
                              <a:pt x="8518" y="1011"/>
                              <a:pt x="19643" y="-1"/>
                            </a:cubicBezTo>
                            <a:lnTo>
                              <a:pt x="21600" y="21511"/>
                            </a:lnTo>
                            <a:close/>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10" name="Arc 78"/>
                      <p:cNvSpPr>
                        <a:spLocks/>
                      </p:cNvSpPr>
                      <p:nvPr/>
                    </p:nvSpPr>
                    <p:spPr bwMode="auto">
                      <a:xfrm>
                        <a:off x="1631" y="1993"/>
                        <a:ext cx="16" cy="16"/>
                      </a:xfrm>
                      <a:custGeom>
                        <a:avLst/>
                        <a:gdLst>
                          <a:gd name="T0" fmla="*/ 16 w 43200"/>
                          <a:gd name="T1" fmla="*/ 6 h 43200"/>
                          <a:gd name="T2" fmla="*/ 9 w 43200"/>
                          <a:gd name="T3" fmla="*/ 0 h 43200"/>
                          <a:gd name="T4" fmla="*/ 8 w 43200"/>
                          <a:gd name="T5" fmla="*/ 8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368" y="15666"/>
                            </a:moveTo>
                            <a:cubicBezTo>
                              <a:pt x="42920" y="17595"/>
                              <a:pt x="43200" y="19593"/>
                              <a:pt x="43200" y="21600"/>
                            </a:cubicBezTo>
                            <a:cubicBezTo>
                              <a:pt x="43200" y="33529"/>
                              <a:pt x="33529" y="43200"/>
                              <a:pt x="21600" y="43200"/>
                            </a:cubicBezTo>
                            <a:cubicBezTo>
                              <a:pt x="9670" y="43200"/>
                              <a:pt x="0" y="33529"/>
                              <a:pt x="0" y="21600"/>
                            </a:cubicBezTo>
                            <a:cubicBezTo>
                              <a:pt x="0" y="9670"/>
                              <a:pt x="9670" y="0"/>
                              <a:pt x="21600" y="0"/>
                            </a:cubicBezTo>
                            <a:cubicBezTo>
                              <a:pt x="22495" y="-1"/>
                              <a:pt x="23390" y="55"/>
                              <a:pt x="24279" y="166"/>
                            </a:cubicBezTo>
                          </a:path>
                          <a:path w="43200" h="43200" stroke="0" extrusionOk="0">
                            <a:moveTo>
                              <a:pt x="42368" y="15666"/>
                            </a:moveTo>
                            <a:cubicBezTo>
                              <a:pt x="42920" y="17595"/>
                              <a:pt x="43200" y="19593"/>
                              <a:pt x="43200" y="21600"/>
                            </a:cubicBezTo>
                            <a:cubicBezTo>
                              <a:pt x="43200" y="33529"/>
                              <a:pt x="33529" y="43200"/>
                              <a:pt x="21600" y="43200"/>
                            </a:cubicBezTo>
                            <a:cubicBezTo>
                              <a:pt x="9670" y="43200"/>
                              <a:pt x="0" y="33529"/>
                              <a:pt x="0" y="21600"/>
                            </a:cubicBezTo>
                            <a:cubicBezTo>
                              <a:pt x="0" y="9670"/>
                              <a:pt x="9670" y="0"/>
                              <a:pt x="21600" y="0"/>
                            </a:cubicBezTo>
                            <a:cubicBezTo>
                              <a:pt x="22495" y="-1"/>
                              <a:pt x="23390" y="55"/>
                              <a:pt x="24279" y="166"/>
                            </a:cubicBezTo>
                            <a:lnTo>
                              <a:pt x="21600" y="21600"/>
                            </a:lnTo>
                            <a:close/>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11" name="Arc 79"/>
                      <p:cNvSpPr>
                        <a:spLocks/>
                      </p:cNvSpPr>
                      <p:nvPr/>
                    </p:nvSpPr>
                    <p:spPr bwMode="auto">
                      <a:xfrm>
                        <a:off x="1638" y="1991"/>
                        <a:ext cx="18" cy="26"/>
                      </a:xfrm>
                      <a:custGeom>
                        <a:avLst/>
                        <a:gdLst>
                          <a:gd name="T0" fmla="*/ 0 w 33442"/>
                          <a:gd name="T1" fmla="*/ 2 h 39594"/>
                          <a:gd name="T2" fmla="*/ 13 w 33442"/>
                          <a:gd name="T3" fmla="*/ 26 h 39594"/>
                          <a:gd name="T4" fmla="*/ 6 w 33442"/>
                          <a:gd name="T5" fmla="*/ 14 h 39594"/>
                          <a:gd name="T6" fmla="*/ 0 60000 65536"/>
                          <a:gd name="T7" fmla="*/ 0 60000 65536"/>
                          <a:gd name="T8" fmla="*/ 0 60000 65536"/>
                          <a:gd name="T9" fmla="*/ 0 w 33442"/>
                          <a:gd name="T10" fmla="*/ 0 h 39594"/>
                          <a:gd name="T11" fmla="*/ 33442 w 33442"/>
                          <a:gd name="T12" fmla="*/ 39594 h 39594"/>
                        </a:gdLst>
                        <a:ahLst/>
                        <a:cxnLst>
                          <a:cxn ang="T6">
                            <a:pos x="T0" y="T1"/>
                          </a:cxn>
                          <a:cxn ang="T7">
                            <a:pos x="T2" y="T3"/>
                          </a:cxn>
                          <a:cxn ang="T8">
                            <a:pos x="T4" y="T5"/>
                          </a:cxn>
                        </a:cxnLst>
                        <a:rect l="T9" t="T10" r="T11" b="T12"/>
                        <a:pathLst>
                          <a:path w="33442" h="39594" fill="none" extrusionOk="0">
                            <a:moveTo>
                              <a:pt x="0" y="3535"/>
                            </a:moveTo>
                            <a:cubicBezTo>
                              <a:pt x="3518" y="1228"/>
                              <a:pt x="7634" y="-1"/>
                              <a:pt x="11842" y="0"/>
                            </a:cubicBezTo>
                            <a:cubicBezTo>
                              <a:pt x="23771" y="0"/>
                              <a:pt x="33442" y="9670"/>
                              <a:pt x="33442" y="21600"/>
                            </a:cubicBezTo>
                            <a:cubicBezTo>
                              <a:pt x="33442" y="28835"/>
                              <a:pt x="29818" y="35591"/>
                              <a:pt x="23790" y="39593"/>
                            </a:cubicBezTo>
                          </a:path>
                          <a:path w="33442" h="39594" stroke="0" extrusionOk="0">
                            <a:moveTo>
                              <a:pt x="0" y="3535"/>
                            </a:moveTo>
                            <a:cubicBezTo>
                              <a:pt x="3518" y="1228"/>
                              <a:pt x="7634" y="-1"/>
                              <a:pt x="11842" y="0"/>
                            </a:cubicBezTo>
                            <a:cubicBezTo>
                              <a:pt x="23771" y="0"/>
                              <a:pt x="33442" y="9670"/>
                              <a:pt x="33442" y="21600"/>
                            </a:cubicBezTo>
                            <a:cubicBezTo>
                              <a:pt x="33442" y="28835"/>
                              <a:pt x="29818" y="35591"/>
                              <a:pt x="23790" y="39593"/>
                            </a:cubicBezTo>
                            <a:lnTo>
                              <a:pt x="11842" y="21600"/>
                            </a:lnTo>
                            <a:close/>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105" name="Group 80"/>
                    <p:cNvGrpSpPr>
                      <a:grpSpLocks/>
                    </p:cNvGrpSpPr>
                    <p:nvPr/>
                  </p:nvGrpSpPr>
                  <p:grpSpPr bwMode="auto">
                    <a:xfrm>
                      <a:off x="1678" y="1953"/>
                      <a:ext cx="33" cy="88"/>
                      <a:chOff x="1678" y="1953"/>
                      <a:chExt cx="33" cy="88"/>
                    </a:xfrm>
                  </p:grpSpPr>
                  <p:sp>
                    <p:nvSpPr>
                      <p:cNvPr id="2106" name="Freeform 81"/>
                      <p:cNvSpPr>
                        <a:spLocks/>
                      </p:cNvSpPr>
                      <p:nvPr/>
                    </p:nvSpPr>
                    <p:spPr bwMode="auto">
                      <a:xfrm>
                        <a:off x="1678" y="1955"/>
                        <a:ext cx="31" cy="84"/>
                      </a:xfrm>
                      <a:custGeom>
                        <a:avLst/>
                        <a:gdLst>
                          <a:gd name="T0" fmla="*/ 0 w 31"/>
                          <a:gd name="T1" fmla="*/ 21 h 84"/>
                          <a:gd name="T2" fmla="*/ 1 w 31"/>
                          <a:gd name="T3" fmla="*/ 6 h 84"/>
                          <a:gd name="T4" fmla="*/ 3 w 31"/>
                          <a:gd name="T5" fmla="*/ 1 h 84"/>
                          <a:gd name="T6" fmla="*/ 7 w 31"/>
                          <a:gd name="T7" fmla="*/ 0 h 84"/>
                          <a:gd name="T8" fmla="*/ 10 w 31"/>
                          <a:gd name="T9" fmla="*/ 1 h 84"/>
                          <a:gd name="T10" fmla="*/ 14 w 31"/>
                          <a:gd name="T11" fmla="*/ 5 h 84"/>
                          <a:gd name="T12" fmla="*/ 24 w 31"/>
                          <a:gd name="T13" fmla="*/ 26 h 84"/>
                          <a:gd name="T14" fmla="*/ 28 w 31"/>
                          <a:gd name="T15" fmla="*/ 36 h 84"/>
                          <a:gd name="T16" fmla="*/ 30 w 31"/>
                          <a:gd name="T17" fmla="*/ 51 h 84"/>
                          <a:gd name="T18" fmla="*/ 29 w 31"/>
                          <a:gd name="T19" fmla="*/ 64 h 84"/>
                          <a:gd name="T20" fmla="*/ 26 w 31"/>
                          <a:gd name="T21" fmla="*/ 74 h 84"/>
                          <a:gd name="T22" fmla="*/ 17 w 31"/>
                          <a:gd name="T23" fmla="*/ 81 h 84"/>
                          <a:gd name="T24" fmla="*/ 11 w 31"/>
                          <a:gd name="T25" fmla="*/ 83 h 84"/>
                          <a:gd name="T26" fmla="*/ 7 w 31"/>
                          <a:gd name="T27" fmla="*/ 78 h 84"/>
                          <a:gd name="T28" fmla="*/ 5 w 31"/>
                          <a:gd name="T29" fmla="*/ 71 h 84"/>
                          <a:gd name="T30" fmla="*/ 2 w 31"/>
                          <a:gd name="T31" fmla="*/ 64 h 84"/>
                          <a:gd name="T32" fmla="*/ 0 w 31"/>
                          <a:gd name="T33" fmla="*/ 21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84"/>
                          <a:gd name="T53" fmla="*/ 31 w 31"/>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84">
                            <a:moveTo>
                              <a:pt x="0" y="21"/>
                            </a:moveTo>
                            <a:lnTo>
                              <a:pt x="1" y="6"/>
                            </a:lnTo>
                            <a:lnTo>
                              <a:pt x="3" y="1"/>
                            </a:lnTo>
                            <a:lnTo>
                              <a:pt x="7" y="0"/>
                            </a:lnTo>
                            <a:lnTo>
                              <a:pt x="10" y="1"/>
                            </a:lnTo>
                            <a:lnTo>
                              <a:pt x="14" y="5"/>
                            </a:lnTo>
                            <a:lnTo>
                              <a:pt x="24" y="26"/>
                            </a:lnTo>
                            <a:lnTo>
                              <a:pt x="28" y="36"/>
                            </a:lnTo>
                            <a:lnTo>
                              <a:pt x="30" y="51"/>
                            </a:lnTo>
                            <a:lnTo>
                              <a:pt x="29" y="64"/>
                            </a:lnTo>
                            <a:lnTo>
                              <a:pt x="26" y="74"/>
                            </a:lnTo>
                            <a:lnTo>
                              <a:pt x="17" y="81"/>
                            </a:lnTo>
                            <a:lnTo>
                              <a:pt x="11" y="83"/>
                            </a:lnTo>
                            <a:lnTo>
                              <a:pt x="7" y="78"/>
                            </a:lnTo>
                            <a:lnTo>
                              <a:pt x="5" y="71"/>
                            </a:lnTo>
                            <a:lnTo>
                              <a:pt x="2" y="64"/>
                            </a:lnTo>
                            <a:lnTo>
                              <a:pt x="0" y="21"/>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107" name="Freeform 82"/>
                      <p:cNvSpPr>
                        <a:spLocks/>
                      </p:cNvSpPr>
                      <p:nvPr/>
                    </p:nvSpPr>
                    <p:spPr bwMode="auto">
                      <a:xfrm>
                        <a:off x="1678" y="1953"/>
                        <a:ext cx="33" cy="88"/>
                      </a:xfrm>
                      <a:custGeom>
                        <a:avLst/>
                        <a:gdLst>
                          <a:gd name="T0" fmla="*/ 0 w 33"/>
                          <a:gd name="T1" fmla="*/ 27 h 88"/>
                          <a:gd name="T2" fmla="*/ 0 w 33"/>
                          <a:gd name="T3" fmla="*/ 15 h 88"/>
                          <a:gd name="T4" fmla="*/ 0 w 33"/>
                          <a:gd name="T5" fmla="*/ 6 h 88"/>
                          <a:gd name="T6" fmla="*/ 4 w 33"/>
                          <a:gd name="T7" fmla="*/ 0 h 88"/>
                          <a:gd name="T8" fmla="*/ 11 w 33"/>
                          <a:gd name="T9" fmla="*/ 1 h 88"/>
                          <a:gd name="T10" fmla="*/ 19 w 33"/>
                          <a:gd name="T11" fmla="*/ 12 h 88"/>
                          <a:gd name="T12" fmla="*/ 28 w 33"/>
                          <a:gd name="T13" fmla="*/ 34 h 88"/>
                          <a:gd name="T14" fmla="*/ 31 w 33"/>
                          <a:gd name="T15" fmla="*/ 47 h 88"/>
                          <a:gd name="T16" fmla="*/ 31 w 33"/>
                          <a:gd name="T17" fmla="*/ 67 h 88"/>
                          <a:gd name="T18" fmla="*/ 21 w 33"/>
                          <a:gd name="T19" fmla="*/ 82 h 88"/>
                          <a:gd name="T20" fmla="*/ 9 w 33"/>
                          <a:gd name="T21" fmla="*/ 87 h 88"/>
                          <a:gd name="T22" fmla="*/ 4 w 33"/>
                          <a:gd name="T23" fmla="*/ 69 h 88"/>
                          <a:gd name="T24" fmla="*/ 13 w 33"/>
                          <a:gd name="T25" fmla="*/ 78 h 88"/>
                          <a:gd name="T26" fmla="*/ 17 w 33"/>
                          <a:gd name="T27" fmla="*/ 74 h 88"/>
                          <a:gd name="T28" fmla="*/ 18 w 33"/>
                          <a:gd name="T29" fmla="*/ 67 h 88"/>
                          <a:gd name="T30" fmla="*/ 18 w 33"/>
                          <a:gd name="T31" fmla="*/ 53 h 88"/>
                          <a:gd name="T32" fmla="*/ 17 w 33"/>
                          <a:gd name="T33" fmla="*/ 40 h 88"/>
                          <a:gd name="T34" fmla="*/ 15 w 33"/>
                          <a:gd name="T35" fmla="*/ 27 h 88"/>
                          <a:gd name="T36" fmla="*/ 10 w 33"/>
                          <a:gd name="T37" fmla="*/ 17 h 88"/>
                          <a:gd name="T38" fmla="*/ 6 w 33"/>
                          <a:gd name="T39" fmla="*/ 17 h 88"/>
                          <a:gd name="T40" fmla="*/ 3 w 33"/>
                          <a:gd name="T41" fmla="*/ 20 h 88"/>
                          <a:gd name="T42" fmla="*/ 2 w 33"/>
                          <a:gd name="T43" fmla="*/ 15 h 88"/>
                          <a:gd name="T44" fmla="*/ 5 w 33"/>
                          <a:gd name="T45" fmla="*/ 12 h 88"/>
                          <a:gd name="T46" fmla="*/ 10 w 33"/>
                          <a:gd name="T47" fmla="*/ 12 h 88"/>
                          <a:gd name="T48" fmla="*/ 15 w 33"/>
                          <a:gd name="T49" fmla="*/ 16 h 88"/>
                          <a:gd name="T50" fmla="*/ 19 w 33"/>
                          <a:gd name="T51" fmla="*/ 24 h 88"/>
                          <a:gd name="T52" fmla="*/ 20 w 33"/>
                          <a:gd name="T53" fmla="*/ 33 h 88"/>
                          <a:gd name="T54" fmla="*/ 21 w 33"/>
                          <a:gd name="T55" fmla="*/ 49 h 88"/>
                          <a:gd name="T56" fmla="*/ 19 w 33"/>
                          <a:gd name="T57" fmla="*/ 71 h 88"/>
                          <a:gd name="T58" fmla="*/ 20 w 33"/>
                          <a:gd name="T59" fmla="*/ 79 h 88"/>
                          <a:gd name="T60" fmla="*/ 25 w 33"/>
                          <a:gd name="T61" fmla="*/ 74 h 88"/>
                          <a:gd name="T62" fmla="*/ 26 w 33"/>
                          <a:gd name="T63" fmla="*/ 67 h 88"/>
                          <a:gd name="T64" fmla="*/ 27 w 33"/>
                          <a:gd name="T65" fmla="*/ 55 h 88"/>
                          <a:gd name="T66" fmla="*/ 26 w 33"/>
                          <a:gd name="T67" fmla="*/ 42 h 88"/>
                          <a:gd name="T68" fmla="*/ 21 w 33"/>
                          <a:gd name="T69" fmla="*/ 25 h 88"/>
                          <a:gd name="T70" fmla="*/ 15 w 33"/>
                          <a:gd name="T71" fmla="*/ 11 h 88"/>
                          <a:gd name="T72" fmla="*/ 12 w 33"/>
                          <a:gd name="T73" fmla="*/ 7 h 88"/>
                          <a:gd name="T74" fmla="*/ 7 w 33"/>
                          <a:gd name="T75" fmla="*/ 5 h 88"/>
                          <a:gd name="T76" fmla="*/ 3 w 33"/>
                          <a:gd name="T77" fmla="*/ 9 h 88"/>
                          <a:gd name="T78" fmla="*/ 0 w 33"/>
                          <a:gd name="T79" fmla="*/ 39 h 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
                          <a:gd name="T121" fmla="*/ 0 h 88"/>
                          <a:gd name="T122" fmla="*/ 33 w 33"/>
                          <a:gd name="T123" fmla="*/ 88 h 8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 h="88">
                            <a:moveTo>
                              <a:pt x="0" y="39"/>
                            </a:moveTo>
                            <a:lnTo>
                              <a:pt x="0" y="27"/>
                            </a:lnTo>
                            <a:lnTo>
                              <a:pt x="0" y="20"/>
                            </a:lnTo>
                            <a:lnTo>
                              <a:pt x="0" y="15"/>
                            </a:lnTo>
                            <a:lnTo>
                              <a:pt x="0" y="9"/>
                            </a:lnTo>
                            <a:lnTo>
                              <a:pt x="0" y="6"/>
                            </a:lnTo>
                            <a:lnTo>
                              <a:pt x="1" y="2"/>
                            </a:lnTo>
                            <a:lnTo>
                              <a:pt x="4" y="0"/>
                            </a:lnTo>
                            <a:lnTo>
                              <a:pt x="7" y="0"/>
                            </a:lnTo>
                            <a:lnTo>
                              <a:pt x="11" y="1"/>
                            </a:lnTo>
                            <a:lnTo>
                              <a:pt x="14" y="3"/>
                            </a:lnTo>
                            <a:lnTo>
                              <a:pt x="19" y="12"/>
                            </a:lnTo>
                            <a:lnTo>
                              <a:pt x="24" y="24"/>
                            </a:lnTo>
                            <a:lnTo>
                              <a:pt x="28" y="34"/>
                            </a:lnTo>
                            <a:lnTo>
                              <a:pt x="30" y="40"/>
                            </a:lnTo>
                            <a:lnTo>
                              <a:pt x="31" y="47"/>
                            </a:lnTo>
                            <a:lnTo>
                              <a:pt x="32" y="56"/>
                            </a:lnTo>
                            <a:lnTo>
                              <a:pt x="31" y="67"/>
                            </a:lnTo>
                            <a:lnTo>
                              <a:pt x="27" y="76"/>
                            </a:lnTo>
                            <a:lnTo>
                              <a:pt x="21" y="82"/>
                            </a:lnTo>
                            <a:lnTo>
                              <a:pt x="16" y="86"/>
                            </a:lnTo>
                            <a:lnTo>
                              <a:pt x="9" y="87"/>
                            </a:lnTo>
                            <a:lnTo>
                              <a:pt x="7" y="81"/>
                            </a:lnTo>
                            <a:lnTo>
                              <a:pt x="4" y="69"/>
                            </a:lnTo>
                            <a:lnTo>
                              <a:pt x="11" y="78"/>
                            </a:lnTo>
                            <a:lnTo>
                              <a:pt x="13" y="78"/>
                            </a:lnTo>
                            <a:lnTo>
                              <a:pt x="15" y="76"/>
                            </a:lnTo>
                            <a:lnTo>
                              <a:pt x="17" y="74"/>
                            </a:lnTo>
                            <a:lnTo>
                              <a:pt x="18" y="70"/>
                            </a:lnTo>
                            <a:lnTo>
                              <a:pt x="18" y="67"/>
                            </a:lnTo>
                            <a:lnTo>
                              <a:pt x="18" y="59"/>
                            </a:lnTo>
                            <a:lnTo>
                              <a:pt x="18" y="53"/>
                            </a:lnTo>
                            <a:lnTo>
                              <a:pt x="18" y="47"/>
                            </a:lnTo>
                            <a:lnTo>
                              <a:pt x="17" y="40"/>
                            </a:lnTo>
                            <a:lnTo>
                              <a:pt x="16" y="34"/>
                            </a:lnTo>
                            <a:lnTo>
                              <a:pt x="15" y="27"/>
                            </a:lnTo>
                            <a:lnTo>
                              <a:pt x="13" y="21"/>
                            </a:lnTo>
                            <a:lnTo>
                              <a:pt x="10" y="17"/>
                            </a:lnTo>
                            <a:lnTo>
                              <a:pt x="8" y="16"/>
                            </a:lnTo>
                            <a:lnTo>
                              <a:pt x="6" y="17"/>
                            </a:lnTo>
                            <a:lnTo>
                              <a:pt x="5" y="18"/>
                            </a:lnTo>
                            <a:lnTo>
                              <a:pt x="3" y="20"/>
                            </a:lnTo>
                            <a:lnTo>
                              <a:pt x="1" y="27"/>
                            </a:lnTo>
                            <a:lnTo>
                              <a:pt x="2" y="15"/>
                            </a:lnTo>
                            <a:lnTo>
                              <a:pt x="4" y="13"/>
                            </a:lnTo>
                            <a:lnTo>
                              <a:pt x="5" y="12"/>
                            </a:lnTo>
                            <a:lnTo>
                              <a:pt x="7" y="11"/>
                            </a:lnTo>
                            <a:lnTo>
                              <a:pt x="10" y="12"/>
                            </a:lnTo>
                            <a:lnTo>
                              <a:pt x="13" y="13"/>
                            </a:lnTo>
                            <a:lnTo>
                              <a:pt x="15" y="16"/>
                            </a:lnTo>
                            <a:lnTo>
                              <a:pt x="17" y="20"/>
                            </a:lnTo>
                            <a:lnTo>
                              <a:pt x="19" y="24"/>
                            </a:lnTo>
                            <a:lnTo>
                              <a:pt x="20" y="28"/>
                            </a:lnTo>
                            <a:lnTo>
                              <a:pt x="20" y="33"/>
                            </a:lnTo>
                            <a:lnTo>
                              <a:pt x="21" y="39"/>
                            </a:lnTo>
                            <a:lnTo>
                              <a:pt x="21" y="49"/>
                            </a:lnTo>
                            <a:lnTo>
                              <a:pt x="20" y="56"/>
                            </a:lnTo>
                            <a:lnTo>
                              <a:pt x="19" y="71"/>
                            </a:lnTo>
                            <a:lnTo>
                              <a:pt x="14" y="84"/>
                            </a:lnTo>
                            <a:lnTo>
                              <a:pt x="20" y="79"/>
                            </a:lnTo>
                            <a:lnTo>
                              <a:pt x="23" y="77"/>
                            </a:lnTo>
                            <a:lnTo>
                              <a:pt x="25" y="74"/>
                            </a:lnTo>
                            <a:lnTo>
                              <a:pt x="26" y="71"/>
                            </a:lnTo>
                            <a:lnTo>
                              <a:pt x="26" y="67"/>
                            </a:lnTo>
                            <a:lnTo>
                              <a:pt x="27" y="62"/>
                            </a:lnTo>
                            <a:lnTo>
                              <a:pt x="27" y="55"/>
                            </a:lnTo>
                            <a:lnTo>
                              <a:pt x="26" y="49"/>
                            </a:lnTo>
                            <a:lnTo>
                              <a:pt x="26" y="42"/>
                            </a:lnTo>
                            <a:lnTo>
                              <a:pt x="24" y="34"/>
                            </a:lnTo>
                            <a:lnTo>
                              <a:pt x="21" y="25"/>
                            </a:lnTo>
                            <a:lnTo>
                              <a:pt x="17" y="16"/>
                            </a:lnTo>
                            <a:lnTo>
                              <a:pt x="15" y="11"/>
                            </a:lnTo>
                            <a:lnTo>
                              <a:pt x="13" y="8"/>
                            </a:lnTo>
                            <a:lnTo>
                              <a:pt x="12" y="7"/>
                            </a:lnTo>
                            <a:lnTo>
                              <a:pt x="10" y="6"/>
                            </a:lnTo>
                            <a:lnTo>
                              <a:pt x="7" y="5"/>
                            </a:lnTo>
                            <a:lnTo>
                              <a:pt x="5" y="6"/>
                            </a:lnTo>
                            <a:lnTo>
                              <a:pt x="3" y="9"/>
                            </a:lnTo>
                            <a:lnTo>
                              <a:pt x="2" y="14"/>
                            </a:lnTo>
                            <a:lnTo>
                              <a:pt x="0" y="39"/>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grpSp>
            <p:sp>
              <p:nvSpPr>
                <p:cNvPr id="2099" name="Freeform 83"/>
                <p:cNvSpPr>
                  <a:spLocks/>
                </p:cNvSpPr>
                <p:nvPr/>
              </p:nvSpPr>
              <p:spPr bwMode="auto">
                <a:xfrm>
                  <a:off x="1632" y="2037"/>
                  <a:ext cx="238" cy="328"/>
                </a:xfrm>
                <a:custGeom>
                  <a:avLst/>
                  <a:gdLst>
                    <a:gd name="T0" fmla="*/ 126 w 238"/>
                    <a:gd name="T1" fmla="*/ 18 h 328"/>
                    <a:gd name="T2" fmla="*/ 125 w 238"/>
                    <a:gd name="T3" fmla="*/ 3 h 328"/>
                    <a:gd name="T4" fmla="*/ 107 w 238"/>
                    <a:gd name="T5" fmla="*/ 1 h 328"/>
                    <a:gd name="T6" fmla="*/ 90 w 238"/>
                    <a:gd name="T7" fmla="*/ 9 h 328"/>
                    <a:gd name="T8" fmla="*/ 81 w 238"/>
                    <a:gd name="T9" fmla="*/ 19 h 328"/>
                    <a:gd name="T10" fmla="*/ 60 w 238"/>
                    <a:gd name="T11" fmla="*/ 27 h 328"/>
                    <a:gd name="T12" fmla="*/ 50 w 238"/>
                    <a:gd name="T13" fmla="*/ 46 h 328"/>
                    <a:gd name="T14" fmla="*/ 57 w 238"/>
                    <a:gd name="T15" fmla="*/ 60 h 328"/>
                    <a:gd name="T16" fmla="*/ 53 w 238"/>
                    <a:gd name="T17" fmla="*/ 68 h 328"/>
                    <a:gd name="T18" fmla="*/ 51 w 238"/>
                    <a:gd name="T19" fmla="*/ 75 h 328"/>
                    <a:gd name="T20" fmla="*/ 21 w 238"/>
                    <a:gd name="T21" fmla="*/ 64 h 328"/>
                    <a:gd name="T22" fmla="*/ 8 w 238"/>
                    <a:gd name="T23" fmla="*/ 71 h 328"/>
                    <a:gd name="T24" fmla="*/ 0 w 238"/>
                    <a:gd name="T25" fmla="*/ 84 h 328"/>
                    <a:gd name="T26" fmla="*/ 12 w 238"/>
                    <a:gd name="T27" fmla="*/ 86 h 328"/>
                    <a:gd name="T28" fmla="*/ 28 w 238"/>
                    <a:gd name="T29" fmla="*/ 84 h 328"/>
                    <a:gd name="T30" fmla="*/ 60 w 238"/>
                    <a:gd name="T31" fmla="*/ 95 h 328"/>
                    <a:gd name="T32" fmla="*/ 77 w 238"/>
                    <a:gd name="T33" fmla="*/ 96 h 328"/>
                    <a:gd name="T34" fmla="*/ 82 w 238"/>
                    <a:gd name="T35" fmla="*/ 70 h 328"/>
                    <a:gd name="T36" fmla="*/ 90 w 238"/>
                    <a:gd name="T37" fmla="*/ 60 h 328"/>
                    <a:gd name="T38" fmla="*/ 97 w 238"/>
                    <a:gd name="T39" fmla="*/ 54 h 328"/>
                    <a:gd name="T40" fmla="*/ 84 w 238"/>
                    <a:gd name="T41" fmla="*/ 72 h 328"/>
                    <a:gd name="T42" fmla="*/ 90 w 238"/>
                    <a:gd name="T43" fmla="*/ 84 h 328"/>
                    <a:gd name="T44" fmla="*/ 111 w 238"/>
                    <a:gd name="T45" fmla="*/ 99 h 328"/>
                    <a:gd name="T46" fmla="*/ 121 w 238"/>
                    <a:gd name="T47" fmla="*/ 113 h 328"/>
                    <a:gd name="T48" fmla="*/ 140 w 238"/>
                    <a:gd name="T49" fmla="*/ 109 h 328"/>
                    <a:gd name="T50" fmla="*/ 128 w 238"/>
                    <a:gd name="T51" fmla="*/ 126 h 328"/>
                    <a:gd name="T52" fmla="*/ 121 w 238"/>
                    <a:gd name="T53" fmla="*/ 142 h 328"/>
                    <a:gd name="T54" fmla="*/ 128 w 238"/>
                    <a:gd name="T55" fmla="*/ 173 h 328"/>
                    <a:gd name="T56" fmla="*/ 144 w 238"/>
                    <a:gd name="T57" fmla="*/ 212 h 328"/>
                    <a:gd name="T58" fmla="*/ 136 w 238"/>
                    <a:gd name="T59" fmla="*/ 232 h 328"/>
                    <a:gd name="T60" fmla="*/ 128 w 238"/>
                    <a:gd name="T61" fmla="*/ 262 h 328"/>
                    <a:gd name="T62" fmla="*/ 113 w 238"/>
                    <a:gd name="T63" fmla="*/ 293 h 328"/>
                    <a:gd name="T64" fmla="*/ 103 w 238"/>
                    <a:gd name="T65" fmla="*/ 310 h 328"/>
                    <a:gd name="T66" fmla="*/ 110 w 238"/>
                    <a:gd name="T67" fmla="*/ 326 h 328"/>
                    <a:gd name="T68" fmla="*/ 117 w 238"/>
                    <a:gd name="T69" fmla="*/ 313 h 328"/>
                    <a:gd name="T70" fmla="*/ 126 w 238"/>
                    <a:gd name="T71" fmla="*/ 327 h 328"/>
                    <a:gd name="T72" fmla="*/ 132 w 238"/>
                    <a:gd name="T73" fmla="*/ 312 h 328"/>
                    <a:gd name="T74" fmla="*/ 141 w 238"/>
                    <a:gd name="T75" fmla="*/ 318 h 328"/>
                    <a:gd name="T76" fmla="*/ 149 w 238"/>
                    <a:gd name="T77" fmla="*/ 304 h 328"/>
                    <a:gd name="T78" fmla="*/ 134 w 238"/>
                    <a:gd name="T79" fmla="*/ 295 h 328"/>
                    <a:gd name="T80" fmla="*/ 129 w 238"/>
                    <a:gd name="T81" fmla="*/ 298 h 328"/>
                    <a:gd name="T82" fmla="*/ 116 w 238"/>
                    <a:gd name="T83" fmla="*/ 294 h 328"/>
                    <a:gd name="T84" fmla="*/ 123 w 238"/>
                    <a:gd name="T85" fmla="*/ 287 h 328"/>
                    <a:gd name="T86" fmla="*/ 141 w 238"/>
                    <a:gd name="T87" fmla="*/ 292 h 328"/>
                    <a:gd name="T88" fmla="*/ 152 w 238"/>
                    <a:gd name="T89" fmla="*/ 271 h 328"/>
                    <a:gd name="T90" fmla="*/ 157 w 238"/>
                    <a:gd name="T91" fmla="*/ 237 h 328"/>
                    <a:gd name="T92" fmla="*/ 156 w 238"/>
                    <a:gd name="T93" fmla="*/ 221 h 328"/>
                    <a:gd name="T94" fmla="*/ 154 w 238"/>
                    <a:gd name="T95" fmla="*/ 198 h 328"/>
                    <a:gd name="T96" fmla="*/ 156 w 238"/>
                    <a:gd name="T97" fmla="*/ 165 h 328"/>
                    <a:gd name="T98" fmla="*/ 170 w 238"/>
                    <a:gd name="T99" fmla="*/ 154 h 328"/>
                    <a:gd name="T100" fmla="*/ 205 w 238"/>
                    <a:gd name="T101" fmla="*/ 137 h 328"/>
                    <a:gd name="T102" fmla="*/ 203 w 238"/>
                    <a:gd name="T103" fmla="*/ 127 h 328"/>
                    <a:gd name="T104" fmla="*/ 214 w 238"/>
                    <a:gd name="T105" fmla="*/ 106 h 328"/>
                    <a:gd name="T106" fmla="*/ 210 w 238"/>
                    <a:gd name="T107" fmla="*/ 94 h 328"/>
                    <a:gd name="T108" fmla="*/ 225 w 238"/>
                    <a:gd name="T109" fmla="*/ 106 h 328"/>
                    <a:gd name="T110" fmla="*/ 234 w 238"/>
                    <a:gd name="T111" fmla="*/ 100 h 328"/>
                    <a:gd name="T112" fmla="*/ 225 w 238"/>
                    <a:gd name="T113" fmla="*/ 70 h 328"/>
                    <a:gd name="T114" fmla="*/ 205 w 238"/>
                    <a:gd name="T115" fmla="*/ 54 h 328"/>
                    <a:gd name="T116" fmla="*/ 185 w 238"/>
                    <a:gd name="T117" fmla="*/ 56 h 328"/>
                    <a:gd name="T118" fmla="*/ 161 w 238"/>
                    <a:gd name="T119" fmla="*/ 55 h 328"/>
                    <a:gd name="T120" fmla="*/ 142 w 238"/>
                    <a:gd name="T121" fmla="*/ 40 h 328"/>
                    <a:gd name="T122" fmla="*/ 130 w 238"/>
                    <a:gd name="T123" fmla="*/ 24 h 328"/>
                    <a:gd name="T124" fmla="*/ 110 w 238"/>
                    <a:gd name="T125" fmla="*/ 15 h 3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
                    <a:gd name="T190" fmla="*/ 0 h 328"/>
                    <a:gd name="T191" fmla="*/ 238 w 238"/>
                    <a:gd name="T192" fmla="*/ 328 h 3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 h="328">
                      <a:moveTo>
                        <a:pt x="110" y="15"/>
                      </a:moveTo>
                      <a:lnTo>
                        <a:pt x="116" y="14"/>
                      </a:lnTo>
                      <a:lnTo>
                        <a:pt x="121" y="15"/>
                      </a:lnTo>
                      <a:lnTo>
                        <a:pt x="124" y="16"/>
                      </a:lnTo>
                      <a:lnTo>
                        <a:pt x="126" y="18"/>
                      </a:lnTo>
                      <a:lnTo>
                        <a:pt x="128" y="21"/>
                      </a:lnTo>
                      <a:lnTo>
                        <a:pt x="129" y="15"/>
                      </a:lnTo>
                      <a:lnTo>
                        <a:pt x="129" y="11"/>
                      </a:lnTo>
                      <a:lnTo>
                        <a:pt x="128" y="7"/>
                      </a:lnTo>
                      <a:lnTo>
                        <a:pt x="125" y="3"/>
                      </a:lnTo>
                      <a:lnTo>
                        <a:pt x="122" y="2"/>
                      </a:lnTo>
                      <a:lnTo>
                        <a:pt x="119" y="0"/>
                      </a:lnTo>
                      <a:lnTo>
                        <a:pt x="115" y="0"/>
                      </a:lnTo>
                      <a:lnTo>
                        <a:pt x="112" y="0"/>
                      </a:lnTo>
                      <a:lnTo>
                        <a:pt x="107" y="1"/>
                      </a:lnTo>
                      <a:lnTo>
                        <a:pt x="104" y="5"/>
                      </a:lnTo>
                      <a:lnTo>
                        <a:pt x="101" y="9"/>
                      </a:lnTo>
                      <a:lnTo>
                        <a:pt x="96" y="9"/>
                      </a:lnTo>
                      <a:lnTo>
                        <a:pt x="92" y="9"/>
                      </a:lnTo>
                      <a:lnTo>
                        <a:pt x="90" y="9"/>
                      </a:lnTo>
                      <a:lnTo>
                        <a:pt x="87" y="11"/>
                      </a:lnTo>
                      <a:lnTo>
                        <a:pt x="83" y="16"/>
                      </a:lnTo>
                      <a:lnTo>
                        <a:pt x="86" y="19"/>
                      </a:lnTo>
                      <a:lnTo>
                        <a:pt x="84" y="18"/>
                      </a:lnTo>
                      <a:lnTo>
                        <a:pt x="81" y="19"/>
                      </a:lnTo>
                      <a:lnTo>
                        <a:pt x="77" y="20"/>
                      </a:lnTo>
                      <a:lnTo>
                        <a:pt x="72" y="21"/>
                      </a:lnTo>
                      <a:lnTo>
                        <a:pt x="68" y="24"/>
                      </a:lnTo>
                      <a:lnTo>
                        <a:pt x="64" y="25"/>
                      </a:lnTo>
                      <a:lnTo>
                        <a:pt x="60" y="27"/>
                      </a:lnTo>
                      <a:lnTo>
                        <a:pt x="56" y="29"/>
                      </a:lnTo>
                      <a:lnTo>
                        <a:pt x="54" y="32"/>
                      </a:lnTo>
                      <a:lnTo>
                        <a:pt x="50" y="40"/>
                      </a:lnTo>
                      <a:lnTo>
                        <a:pt x="50" y="42"/>
                      </a:lnTo>
                      <a:lnTo>
                        <a:pt x="50" y="46"/>
                      </a:lnTo>
                      <a:lnTo>
                        <a:pt x="50" y="50"/>
                      </a:lnTo>
                      <a:lnTo>
                        <a:pt x="50" y="52"/>
                      </a:lnTo>
                      <a:lnTo>
                        <a:pt x="52" y="56"/>
                      </a:lnTo>
                      <a:lnTo>
                        <a:pt x="54" y="59"/>
                      </a:lnTo>
                      <a:lnTo>
                        <a:pt x="57" y="60"/>
                      </a:lnTo>
                      <a:lnTo>
                        <a:pt x="60" y="62"/>
                      </a:lnTo>
                      <a:lnTo>
                        <a:pt x="63" y="64"/>
                      </a:lnTo>
                      <a:lnTo>
                        <a:pt x="60" y="65"/>
                      </a:lnTo>
                      <a:lnTo>
                        <a:pt x="56" y="67"/>
                      </a:lnTo>
                      <a:lnTo>
                        <a:pt x="53" y="68"/>
                      </a:lnTo>
                      <a:lnTo>
                        <a:pt x="54" y="71"/>
                      </a:lnTo>
                      <a:lnTo>
                        <a:pt x="55" y="74"/>
                      </a:lnTo>
                      <a:lnTo>
                        <a:pt x="56" y="76"/>
                      </a:lnTo>
                      <a:lnTo>
                        <a:pt x="58" y="79"/>
                      </a:lnTo>
                      <a:lnTo>
                        <a:pt x="51" y="75"/>
                      </a:lnTo>
                      <a:lnTo>
                        <a:pt x="46" y="72"/>
                      </a:lnTo>
                      <a:lnTo>
                        <a:pt x="41" y="71"/>
                      </a:lnTo>
                      <a:lnTo>
                        <a:pt x="34" y="69"/>
                      </a:lnTo>
                      <a:lnTo>
                        <a:pt x="27" y="68"/>
                      </a:lnTo>
                      <a:lnTo>
                        <a:pt x="21" y="64"/>
                      </a:lnTo>
                      <a:lnTo>
                        <a:pt x="17" y="66"/>
                      </a:lnTo>
                      <a:lnTo>
                        <a:pt x="17" y="71"/>
                      </a:lnTo>
                      <a:lnTo>
                        <a:pt x="14" y="69"/>
                      </a:lnTo>
                      <a:lnTo>
                        <a:pt x="10" y="69"/>
                      </a:lnTo>
                      <a:lnTo>
                        <a:pt x="8" y="71"/>
                      </a:lnTo>
                      <a:lnTo>
                        <a:pt x="6" y="73"/>
                      </a:lnTo>
                      <a:lnTo>
                        <a:pt x="4" y="76"/>
                      </a:lnTo>
                      <a:lnTo>
                        <a:pt x="0" y="80"/>
                      </a:lnTo>
                      <a:lnTo>
                        <a:pt x="0" y="82"/>
                      </a:lnTo>
                      <a:lnTo>
                        <a:pt x="0" y="84"/>
                      </a:lnTo>
                      <a:lnTo>
                        <a:pt x="1" y="86"/>
                      </a:lnTo>
                      <a:lnTo>
                        <a:pt x="4" y="87"/>
                      </a:lnTo>
                      <a:lnTo>
                        <a:pt x="6" y="87"/>
                      </a:lnTo>
                      <a:lnTo>
                        <a:pt x="9" y="87"/>
                      </a:lnTo>
                      <a:lnTo>
                        <a:pt x="12" y="86"/>
                      </a:lnTo>
                      <a:lnTo>
                        <a:pt x="14" y="85"/>
                      </a:lnTo>
                      <a:lnTo>
                        <a:pt x="17" y="83"/>
                      </a:lnTo>
                      <a:lnTo>
                        <a:pt x="20" y="83"/>
                      </a:lnTo>
                      <a:lnTo>
                        <a:pt x="24" y="84"/>
                      </a:lnTo>
                      <a:lnTo>
                        <a:pt x="28" y="84"/>
                      </a:lnTo>
                      <a:lnTo>
                        <a:pt x="34" y="85"/>
                      </a:lnTo>
                      <a:lnTo>
                        <a:pt x="41" y="87"/>
                      </a:lnTo>
                      <a:lnTo>
                        <a:pt x="47" y="87"/>
                      </a:lnTo>
                      <a:lnTo>
                        <a:pt x="55" y="89"/>
                      </a:lnTo>
                      <a:lnTo>
                        <a:pt x="60" y="95"/>
                      </a:lnTo>
                      <a:lnTo>
                        <a:pt x="63" y="98"/>
                      </a:lnTo>
                      <a:lnTo>
                        <a:pt x="66" y="99"/>
                      </a:lnTo>
                      <a:lnTo>
                        <a:pt x="71" y="100"/>
                      </a:lnTo>
                      <a:lnTo>
                        <a:pt x="75" y="99"/>
                      </a:lnTo>
                      <a:lnTo>
                        <a:pt x="77" y="96"/>
                      </a:lnTo>
                      <a:lnTo>
                        <a:pt x="77" y="90"/>
                      </a:lnTo>
                      <a:lnTo>
                        <a:pt x="77" y="85"/>
                      </a:lnTo>
                      <a:lnTo>
                        <a:pt x="77" y="81"/>
                      </a:lnTo>
                      <a:lnTo>
                        <a:pt x="80" y="75"/>
                      </a:lnTo>
                      <a:lnTo>
                        <a:pt x="82" y="70"/>
                      </a:lnTo>
                      <a:lnTo>
                        <a:pt x="84" y="65"/>
                      </a:lnTo>
                      <a:lnTo>
                        <a:pt x="84" y="59"/>
                      </a:lnTo>
                      <a:lnTo>
                        <a:pt x="85" y="54"/>
                      </a:lnTo>
                      <a:lnTo>
                        <a:pt x="86" y="62"/>
                      </a:lnTo>
                      <a:lnTo>
                        <a:pt x="90" y="60"/>
                      </a:lnTo>
                      <a:lnTo>
                        <a:pt x="93" y="56"/>
                      </a:lnTo>
                      <a:lnTo>
                        <a:pt x="94" y="52"/>
                      </a:lnTo>
                      <a:lnTo>
                        <a:pt x="92" y="48"/>
                      </a:lnTo>
                      <a:lnTo>
                        <a:pt x="97" y="52"/>
                      </a:lnTo>
                      <a:lnTo>
                        <a:pt x="97" y="54"/>
                      </a:lnTo>
                      <a:lnTo>
                        <a:pt x="97" y="58"/>
                      </a:lnTo>
                      <a:lnTo>
                        <a:pt x="95" y="61"/>
                      </a:lnTo>
                      <a:lnTo>
                        <a:pt x="91" y="65"/>
                      </a:lnTo>
                      <a:lnTo>
                        <a:pt x="87" y="70"/>
                      </a:lnTo>
                      <a:lnTo>
                        <a:pt x="84" y="72"/>
                      </a:lnTo>
                      <a:lnTo>
                        <a:pt x="83" y="75"/>
                      </a:lnTo>
                      <a:lnTo>
                        <a:pt x="83" y="76"/>
                      </a:lnTo>
                      <a:lnTo>
                        <a:pt x="84" y="79"/>
                      </a:lnTo>
                      <a:lnTo>
                        <a:pt x="86" y="81"/>
                      </a:lnTo>
                      <a:lnTo>
                        <a:pt x="90" y="84"/>
                      </a:lnTo>
                      <a:lnTo>
                        <a:pt x="95" y="88"/>
                      </a:lnTo>
                      <a:lnTo>
                        <a:pt x="98" y="91"/>
                      </a:lnTo>
                      <a:lnTo>
                        <a:pt x="102" y="94"/>
                      </a:lnTo>
                      <a:lnTo>
                        <a:pt x="106" y="97"/>
                      </a:lnTo>
                      <a:lnTo>
                        <a:pt x="111" y="99"/>
                      </a:lnTo>
                      <a:lnTo>
                        <a:pt x="115" y="100"/>
                      </a:lnTo>
                      <a:lnTo>
                        <a:pt x="118" y="102"/>
                      </a:lnTo>
                      <a:lnTo>
                        <a:pt x="120" y="105"/>
                      </a:lnTo>
                      <a:lnTo>
                        <a:pt x="121" y="109"/>
                      </a:lnTo>
                      <a:lnTo>
                        <a:pt x="121" y="113"/>
                      </a:lnTo>
                      <a:lnTo>
                        <a:pt x="121" y="119"/>
                      </a:lnTo>
                      <a:lnTo>
                        <a:pt x="122" y="124"/>
                      </a:lnTo>
                      <a:lnTo>
                        <a:pt x="128" y="119"/>
                      </a:lnTo>
                      <a:lnTo>
                        <a:pt x="134" y="113"/>
                      </a:lnTo>
                      <a:lnTo>
                        <a:pt x="140" y="109"/>
                      </a:lnTo>
                      <a:lnTo>
                        <a:pt x="139" y="111"/>
                      </a:lnTo>
                      <a:lnTo>
                        <a:pt x="135" y="115"/>
                      </a:lnTo>
                      <a:lnTo>
                        <a:pt x="133" y="118"/>
                      </a:lnTo>
                      <a:lnTo>
                        <a:pt x="131" y="122"/>
                      </a:lnTo>
                      <a:lnTo>
                        <a:pt x="128" y="126"/>
                      </a:lnTo>
                      <a:lnTo>
                        <a:pt x="125" y="129"/>
                      </a:lnTo>
                      <a:lnTo>
                        <a:pt x="123" y="132"/>
                      </a:lnTo>
                      <a:lnTo>
                        <a:pt x="122" y="135"/>
                      </a:lnTo>
                      <a:lnTo>
                        <a:pt x="121" y="139"/>
                      </a:lnTo>
                      <a:lnTo>
                        <a:pt x="121" y="142"/>
                      </a:lnTo>
                      <a:lnTo>
                        <a:pt x="121" y="147"/>
                      </a:lnTo>
                      <a:lnTo>
                        <a:pt x="120" y="152"/>
                      </a:lnTo>
                      <a:lnTo>
                        <a:pt x="121" y="156"/>
                      </a:lnTo>
                      <a:lnTo>
                        <a:pt x="123" y="162"/>
                      </a:lnTo>
                      <a:lnTo>
                        <a:pt x="128" y="173"/>
                      </a:lnTo>
                      <a:lnTo>
                        <a:pt x="132" y="182"/>
                      </a:lnTo>
                      <a:lnTo>
                        <a:pt x="138" y="194"/>
                      </a:lnTo>
                      <a:lnTo>
                        <a:pt x="142" y="201"/>
                      </a:lnTo>
                      <a:lnTo>
                        <a:pt x="145" y="207"/>
                      </a:lnTo>
                      <a:lnTo>
                        <a:pt x="144" y="212"/>
                      </a:lnTo>
                      <a:lnTo>
                        <a:pt x="144" y="217"/>
                      </a:lnTo>
                      <a:lnTo>
                        <a:pt x="144" y="220"/>
                      </a:lnTo>
                      <a:lnTo>
                        <a:pt x="142" y="225"/>
                      </a:lnTo>
                      <a:lnTo>
                        <a:pt x="140" y="228"/>
                      </a:lnTo>
                      <a:lnTo>
                        <a:pt x="136" y="232"/>
                      </a:lnTo>
                      <a:lnTo>
                        <a:pt x="133" y="237"/>
                      </a:lnTo>
                      <a:lnTo>
                        <a:pt x="132" y="242"/>
                      </a:lnTo>
                      <a:lnTo>
                        <a:pt x="131" y="247"/>
                      </a:lnTo>
                      <a:lnTo>
                        <a:pt x="130" y="253"/>
                      </a:lnTo>
                      <a:lnTo>
                        <a:pt x="128" y="262"/>
                      </a:lnTo>
                      <a:lnTo>
                        <a:pt x="126" y="270"/>
                      </a:lnTo>
                      <a:lnTo>
                        <a:pt x="122" y="280"/>
                      </a:lnTo>
                      <a:lnTo>
                        <a:pt x="119" y="289"/>
                      </a:lnTo>
                      <a:lnTo>
                        <a:pt x="117" y="292"/>
                      </a:lnTo>
                      <a:lnTo>
                        <a:pt x="113" y="293"/>
                      </a:lnTo>
                      <a:lnTo>
                        <a:pt x="110" y="294"/>
                      </a:lnTo>
                      <a:lnTo>
                        <a:pt x="106" y="296"/>
                      </a:lnTo>
                      <a:lnTo>
                        <a:pt x="104" y="300"/>
                      </a:lnTo>
                      <a:lnTo>
                        <a:pt x="103" y="304"/>
                      </a:lnTo>
                      <a:lnTo>
                        <a:pt x="103" y="310"/>
                      </a:lnTo>
                      <a:lnTo>
                        <a:pt x="103" y="316"/>
                      </a:lnTo>
                      <a:lnTo>
                        <a:pt x="104" y="320"/>
                      </a:lnTo>
                      <a:lnTo>
                        <a:pt x="106" y="323"/>
                      </a:lnTo>
                      <a:lnTo>
                        <a:pt x="108" y="325"/>
                      </a:lnTo>
                      <a:lnTo>
                        <a:pt x="110" y="326"/>
                      </a:lnTo>
                      <a:lnTo>
                        <a:pt x="113" y="326"/>
                      </a:lnTo>
                      <a:lnTo>
                        <a:pt x="115" y="325"/>
                      </a:lnTo>
                      <a:lnTo>
                        <a:pt x="115" y="308"/>
                      </a:lnTo>
                      <a:lnTo>
                        <a:pt x="118" y="308"/>
                      </a:lnTo>
                      <a:lnTo>
                        <a:pt x="117" y="313"/>
                      </a:lnTo>
                      <a:lnTo>
                        <a:pt x="117" y="319"/>
                      </a:lnTo>
                      <a:lnTo>
                        <a:pt x="118" y="323"/>
                      </a:lnTo>
                      <a:lnTo>
                        <a:pt x="120" y="326"/>
                      </a:lnTo>
                      <a:lnTo>
                        <a:pt x="123" y="326"/>
                      </a:lnTo>
                      <a:lnTo>
                        <a:pt x="126" y="327"/>
                      </a:lnTo>
                      <a:lnTo>
                        <a:pt x="129" y="325"/>
                      </a:lnTo>
                      <a:lnTo>
                        <a:pt x="130" y="322"/>
                      </a:lnTo>
                      <a:lnTo>
                        <a:pt x="131" y="319"/>
                      </a:lnTo>
                      <a:lnTo>
                        <a:pt x="131" y="315"/>
                      </a:lnTo>
                      <a:lnTo>
                        <a:pt x="132" y="312"/>
                      </a:lnTo>
                      <a:lnTo>
                        <a:pt x="133" y="316"/>
                      </a:lnTo>
                      <a:lnTo>
                        <a:pt x="134" y="320"/>
                      </a:lnTo>
                      <a:lnTo>
                        <a:pt x="136" y="321"/>
                      </a:lnTo>
                      <a:lnTo>
                        <a:pt x="138" y="319"/>
                      </a:lnTo>
                      <a:lnTo>
                        <a:pt x="141" y="318"/>
                      </a:lnTo>
                      <a:lnTo>
                        <a:pt x="143" y="317"/>
                      </a:lnTo>
                      <a:lnTo>
                        <a:pt x="146" y="315"/>
                      </a:lnTo>
                      <a:lnTo>
                        <a:pt x="149" y="311"/>
                      </a:lnTo>
                      <a:lnTo>
                        <a:pt x="150" y="307"/>
                      </a:lnTo>
                      <a:lnTo>
                        <a:pt x="149" y="304"/>
                      </a:lnTo>
                      <a:lnTo>
                        <a:pt x="147" y="301"/>
                      </a:lnTo>
                      <a:lnTo>
                        <a:pt x="144" y="299"/>
                      </a:lnTo>
                      <a:lnTo>
                        <a:pt x="141" y="297"/>
                      </a:lnTo>
                      <a:lnTo>
                        <a:pt x="138" y="296"/>
                      </a:lnTo>
                      <a:lnTo>
                        <a:pt x="134" y="295"/>
                      </a:lnTo>
                      <a:lnTo>
                        <a:pt x="139" y="304"/>
                      </a:lnTo>
                      <a:lnTo>
                        <a:pt x="136" y="303"/>
                      </a:lnTo>
                      <a:lnTo>
                        <a:pt x="133" y="302"/>
                      </a:lnTo>
                      <a:lnTo>
                        <a:pt x="131" y="300"/>
                      </a:lnTo>
                      <a:lnTo>
                        <a:pt x="129" y="298"/>
                      </a:lnTo>
                      <a:lnTo>
                        <a:pt x="127" y="296"/>
                      </a:lnTo>
                      <a:lnTo>
                        <a:pt x="124" y="294"/>
                      </a:lnTo>
                      <a:lnTo>
                        <a:pt x="121" y="294"/>
                      </a:lnTo>
                      <a:lnTo>
                        <a:pt x="119" y="294"/>
                      </a:lnTo>
                      <a:lnTo>
                        <a:pt x="116" y="294"/>
                      </a:lnTo>
                      <a:lnTo>
                        <a:pt x="115" y="294"/>
                      </a:lnTo>
                      <a:lnTo>
                        <a:pt x="118" y="292"/>
                      </a:lnTo>
                      <a:lnTo>
                        <a:pt x="120" y="289"/>
                      </a:lnTo>
                      <a:lnTo>
                        <a:pt x="122" y="281"/>
                      </a:lnTo>
                      <a:lnTo>
                        <a:pt x="123" y="287"/>
                      </a:lnTo>
                      <a:lnTo>
                        <a:pt x="125" y="291"/>
                      </a:lnTo>
                      <a:lnTo>
                        <a:pt x="129" y="293"/>
                      </a:lnTo>
                      <a:lnTo>
                        <a:pt x="133" y="293"/>
                      </a:lnTo>
                      <a:lnTo>
                        <a:pt x="138" y="292"/>
                      </a:lnTo>
                      <a:lnTo>
                        <a:pt x="141" y="292"/>
                      </a:lnTo>
                      <a:lnTo>
                        <a:pt x="145" y="293"/>
                      </a:lnTo>
                      <a:lnTo>
                        <a:pt x="150" y="297"/>
                      </a:lnTo>
                      <a:lnTo>
                        <a:pt x="149" y="283"/>
                      </a:lnTo>
                      <a:lnTo>
                        <a:pt x="152" y="277"/>
                      </a:lnTo>
                      <a:lnTo>
                        <a:pt x="152" y="271"/>
                      </a:lnTo>
                      <a:lnTo>
                        <a:pt x="152" y="262"/>
                      </a:lnTo>
                      <a:lnTo>
                        <a:pt x="152" y="252"/>
                      </a:lnTo>
                      <a:lnTo>
                        <a:pt x="154" y="243"/>
                      </a:lnTo>
                      <a:lnTo>
                        <a:pt x="155" y="240"/>
                      </a:lnTo>
                      <a:lnTo>
                        <a:pt x="157" y="237"/>
                      </a:lnTo>
                      <a:lnTo>
                        <a:pt x="158" y="234"/>
                      </a:lnTo>
                      <a:lnTo>
                        <a:pt x="158" y="232"/>
                      </a:lnTo>
                      <a:lnTo>
                        <a:pt x="156" y="228"/>
                      </a:lnTo>
                      <a:lnTo>
                        <a:pt x="153" y="223"/>
                      </a:lnTo>
                      <a:lnTo>
                        <a:pt x="156" y="221"/>
                      </a:lnTo>
                      <a:lnTo>
                        <a:pt x="157" y="218"/>
                      </a:lnTo>
                      <a:lnTo>
                        <a:pt x="157" y="215"/>
                      </a:lnTo>
                      <a:lnTo>
                        <a:pt x="155" y="211"/>
                      </a:lnTo>
                      <a:lnTo>
                        <a:pt x="154" y="207"/>
                      </a:lnTo>
                      <a:lnTo>
                        <a:pt x="154" y="198"/>
                      </a:lnTo>
                      <a:lnTo>
                        <a:pt x="154" y="190"/>
                      </a:lnTo>
                      <a:lnTo>
                        <a:pt x="154" y="183"/>
                      </a:lnTo>
                      <a:lnTo>
                        <a:pt x="154" y="174"/>
                      </a:lnTo>
                      <a:lnTo>
                        <a:pt x="154" y="170"/>
                      </a:lnTo>
                      <a:lnTo>
                        <a:pt x="156" y="165"/>
                      </a:lnTo>
                      <a:lnTo>
                        <a:pt x="158" y="163"/>
                      </a:lnTo>
                      <a:lnTo>
                        <a:pt x="160" y="161"/>
                      </a:lnTo>
                      <a:lnTo>
                        <a:pt x="163" y="157"/>
                      </a:lnTo>
                      <a:lnTo>
                        <a:pt x="166" y="155"/>
                      </a:lnTo>
                      <a:lnTo>
                        <a:pt x="170" y="154"/>
                      </a:lnTo>
                      <a:lnTo>
                        <a:pt x="174" y="153"/>
                      </a:lnTo>
                      <a:lnTo>
                        <a:pt x="179" y="151"/>
                      </a:lnTo>
                      <a:lnTo>
                        <a:pt x="185" y="148"/>
                      </a:lnTo>
                      <a:lnTo>
                        <a:pt x="198" y="141"/>
                      </a:lnTo>
                      <a:lnTo>
                        <a:pt x="205" y="137"/>
                      </a:lnTo>
                      <a:lnTo>
                        <a:pt x="204" y="134"/>
                      </a:lnTo>
                      <a:lnTo>
                        <a:pt x="192" y="137"/>
                      </a:lnTo>
                      <a:lnTo>
                        <a:pt x="196" y="132"/>
                      </a:lnTo>
                      <a:lnTo>
                        <a:pt x="199" y="128"/>
                      </a:lnTo>
                      <a:lnTo>
                        <a:pt x="203" y="127"/>
                      </a:lnTo>
                      <a:lnTo>
                        <a:pt x="209" y="124"/>
                      </a:lnTo>
                      <a:lnTo>
                        <a:pt x="214" y="121"/>
                      </a:lnTo>
                      <a:lnTo>
                        <a:pt x="215" y="117"/>
                      </a:lnTo>
                      <a:lnTo>
                        <a:pt x="215" y="112"/>
                      </a:lnTo>
                      <a:lnTo>
                        <a:pt x="214" y="106"/>
                      </a:lnTo>
                      <a:lnTo>
                        <a:pt x="210" y="102"/>
                      </a:lnTo>
                      <a:lnTo>
                        <a:pt x="207" y="98"/>
                      </a:lnTo>
                      <a:lnTo>
                        <a:pt x="204" y="94"/>
                      </a:lnTo>
                      <a:lnTo>
                        <a:pt x="207" y="93"/>
                      </a:lnTo>
                      <a:lnTo>
                        <a:pt x="210" y="94"/>
                      </a:lnTo>
                      <a:lnTo>
                        <a:pt x="213" y="94"/>
                      </a:lnTo>
                      <a:lnTo>
                        <a:pt x="217" y="96"/>
                      </a:lnTo>
                      <a:lnTo>
                        <a:pt x="219" y="98"/>
                      </a:lnTo>
                      <a:lnTo>
                        <a:pt x="223" y="102"/>
                      </a:lnTo>
                      <a:lnTo>
                        <a:pt x="225" y="106"/>
                      </a:lnTo>
                      <a:lnTo>
                        <a:pt x="227" y="101"/>
                      </a:lnTo>
                      <a:lnTo>
                        <a:pt x="227" y="97"/>
                      </a:lnTo>
                      <a:lnTo>
                        <a:pt x="228" y="91"/>
                      </a:lnTo>
                      <a:lnTo>
                        <a:pt x="231" y="95"/>
                      </a:lnTo>
                      <a:lnTo>
                        <a:pt x="234" y="100"/>
                      </a:lnTo>
                      <a:lnTo>
                        <a:pt x="237" y="105"/>
                      </a:lnTo>
                      <a:lnTo>
                        <a:pt x="236" y="99"/>
                      </a:lnTo>
                      <a:lnTo>
                        <a:pt x="236" y="93"/>
                      </a:lnTo>
                      <a:lnTo>
                        <a:pt x="234" y="89"/>
                      </a:lnTo>
                      <a:lnTo>
                        <a:pt x="225" y="70"/>
                      </a:lnTo>
                      <a:lnTo>
                        <a:pt x="220" y="64"/>
                      </a:lnTo>
                      <a:lnTo>
                        <a:pt x="219" y="63"/>
                      </a:lnTo>
                      <a:lnTo>
                        <a:pt x="215" y="60"/>
                      </a:lnTo>
                      <a:lnTo>
                        <a:pt x="210" y="56"/>
                      </a:lnTo>
                      <a:lnTo>
                        <a:pt x="205" y="54"/>
                      </a:lnTo>
                      <a:lnTo>
                        <a:pt x="201" y="53"/>
                      </a:lnTo>
                      <a:lnTo>
                        <a:pt x="198" y="53"/>
                      </a:lnTo>
                      <a:lnTo>
                        <a:pt x="193" y="55"/>
                      </a:lnTo>
                      <a:lnTo>
                        <a:pt x="189" y="56"/>
                      </a:lnTo>
                      <a:lnTo>
                        <a:pt x="185" y="56"/>
                      </a:lnTo>
                      <a:lnTo>
                        <a:pt x="182" y="56"/>
                      </a:lnTo>
                      <a:lnTo>
                        <a:pt x="177" y="56"/>
                      </a:lnTo>
                      <a:lnTo>
                        <a:pt x="172" y="56"/>
                      </a:lnTo>
                      <a:lnTo>
                        <a:pt x="169" y="55"/>
                      </a:lnTo>
                      <a:lnTo>
                        <a:pt x="161" y="55"/>
                      </a:lnTo>
                      <a:lnTo>
                        <a:pt x="157" y="53"/>
                      </a:lnTo>
                      <a:lnTo>
                        <a:pt x="154" y="52"/>
                      </a:lnTo>
                      <a:lnTo>
                        <a:pt x="150" y="49"/>
                      </a:lnTo>
                      <a:lnTo>
                        <a:pt x="146" y="45"/>
                      </a:lnTo>
                      <a:lnTo>
                        <a:pt x="142" y="40"/>
                      </a:lnTo>
                      <a:lnTo>
                        <a:pt x="140" y="36"/>
                      </a:lnTo>
                      <a:lnTo>
                        <a:pt x="138" y="32"/>
                      </a:lnTo>
                      <a:lnTo>
                        <a:pt x="135" y="30"/>
                      </a:lnTo>
                      <a:lnTo>
                        <a:pt x="132" y="27"/>
                      </a:lnTo>
                      <a:lnTo>
                        <a:pt x="130" y="24"/>
                      </a:lnTo>
                      <a:lnTo>
                        <a:pt x="127" y="21"/>
                      </a:lnTo>
                      <a:lnTo>
                        <a:pt x="122" y="20"/>
                      </a:lnTo>
                      <a:lnTo>
                        <a:pt x="119" y="18"/>
                      </a:lnTo>
                      <a:lnTo>
                        <a:pt x="115" y="17"/>
                      </a:lnTo>
                      <a:lnTo>
                        <a:pt x="110" y="15"/>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sp>
          <p:nvSpPr>
            <p:cNvPr id="2089" name="Freeform 84"/>
            <p:cNvSpPr>
              <a:spLocks/>
            </p:cNvSpPr>
            <p:nvPr/>
          </p:nvSpPr>
          <p:spPr bwMode="auto">
            <a:xfrm>
              <a:off x="1843" y="2017"/>
              <a:ext cx="184" cy="188"/>
            </a:xfrm>
            <a:custGeom>
              <a:avLst/>
              <a:gdLst>
                <a:gd name="T0" fmla="*/ 17 w 184"/>
                <a:gd name="T1" fmla="*/ 88 h 188"/>
                <a:gd name="T2" fmla="*/ 27 w 184"/>
                <a:gd name="T3" fmla="*/ 84 h 188"/>
                <a:gd name="T4" fmla="*/ 36 w 184"/>
                <a:gd name="T5" fmla="*/ 74 h 188"/>
                <a:gd name="T6" fmla="*/ 44 w 184"/>
                <a:gd name="T7" fmla="*/ 60 h 188"/>
                <a:gd name="T8" fmla="*/ 55 w 184"/>
                <a:gd name="T9" fmla="*/ 41 h 188"/>
                <a:gd name="T10" fmla="*/ 69 w 184"/>
                <a:gd name="T11" fmla="*/ 26 h 188"/>
                <a:gd name="T12" fmla="*/ 82 w 184"/>
                <a:gd name="T13" fmla="*/ 15 h 188"/>
                <a:gd name="T14" fmla="*/ 96 w 184"/>
                <a:gd name="T15" fmla="*/ 6 h 188"/>
                <a:gd name="T16" fmla="*/ 111 w 184"/>
                <a:gd name="T17" fmla="*/ 1 h 188"/>
                <a:gd name="T18" fmla="*/ 129 w 184"/>
                <a:gd name="T19" fmla="*/ 0 h 188"/>
                <a:gd name="T20" fmla="*/ 146 w 184"/>
                <a:gd name="T21" fmla="*/ 5 h 188"/>
                <a:gd name="T22" fmla="*/ 162 w 184"/>
                <a:gd name="T23" fmla="*/ 16 h 188"/>
                <a:gd name="T24" fmla="*/ 176 w 184"/>
                <a:gd name="T25" fmla="*/ 33 h 188"/>
                <a:gd name="T26" fmla="*/ 181 w 184"/>
                <a:gd name="T27" fmla="*/ 46 h 188"/>
                <a:gd name="T28" fmla="*/ 182 w 184"/>
                <a:gd name="T29" fmla="*/ 59 h 188"/>
                <a:gd name="T30" fmla="*/ 179 w 184"/>
                <a:gd name="T31" fmla="*/ 77 h 188"/>
                <a:gd name="T32" fmla="*/ 171 w 184"/>
                <a:gd name="T33" fmla="*/ 95 h 188"/>
                <a:gd name="T34" fmla="*/ 155 w 184"/>
                <a:gd name="T35" fmla="*/ 114 h 188"/>
                <a:gd name="T36" fmla="*/ 142 w 184"/>
                <a:gd name="T37" fmla="*/ 135 h 188"/>
                <a:gd name="T38" fmla="*/ 136 w 184"/>
                <a:gd name="T39" fmla="*/ 154 h 188"/>
                <a:gd name="T40" fmla="*/ 137 w 184"/>
                <a:gd name="T41" fmla="*/ 167 h 188"/>
                <a:gd name="T42" fmla="*/ 142 w 184"/>
                <a:gd name="T43" fmla="*/ 179 h 188"/>
                <a:gd name="T44" fmla="*/ 154 w 184"/>
                <a:gd name="T45" fmla="*/ 185 h 188"/>
                <a:gd name="T46" fmla="*/ 153 w 184"/>
                <a:gd name="T47" fmla="*/ 187 h 188"/>
                <a:gd name="T48" fmla="*/ 142 w 184"/>
                <a:gd name="T49" fmla="*/ 182 h 188"/>
                <a:gd name="T50" fmla="*/ 134 w 184"/>
                <a:gd name="T51" fmla="*/ 173 h 188"/>
                <a:gd name="T52" fmla="*/ 130 w 184"/>
                <a:gd name="T53" fmla="*/ 159 h 188"/>
                <a:gd name="T54" fmla="*/ 132 w 184"/>
                <a:gd name="T55" fmla="*/ 146 h 188"/>
                <a:gd name="T56" fmla="*/ 137 w 184"/>
                <a:gd name="T57" fmla="*/ 130 h 188"/>
                <a:gd name="T58" fmla="*/ 146 w 184"/>
                <a:gd name="T59" fmla="*/ 113 h 188"/>
                <a:gd name="T60" fmla="*/ 162 w 184"/>
                <a:gd name="T61" fmla="*/ 93 h 188"/>
                <a:gd name="T62" fmla="*/ 172 w 184"/>
                <a:gd name="T63" fmla="*/ 72 h 188"/>
                <a:gd name="T64" fmla="*/ 173 w 184"/>
                <a:gd name="T65" fmla="*/ 60 h 188"/>
                <a:gd name="T66" fmla="*/ 168 w 184"/>
                <a:gd name="T67" fmla="*/ 44 h 188"/>
                <a:gd name="T68" fmla="*/ 156 w 184"/>
                <a:gd name="T69" fmla="*/ 29 h 188"/>
                <a:gd name="T70" fmla="*/ 139 w 184"/>
                <a:gd name="T71" fmla="*/ 18 h 188"/>
                <a:gd name="T72" fmla="*/ 119 w 184"/>
                <a:gd name="T73" fmla="*/ 14 h 188"/>
                <a:gd name="T74" fmla="*/ 101 w 184"/>
                <a:gd name="T75" fmla="*/ 19 h 188"/>
                <a:gd name="T76" fmla="*/ 79 w 184"/>
                <a:gd name="T77" fmla="*/ 35 h 188"/>
                <a:gd name="T78" fmla="*/ 64 w 184"/>
                <a:gd name="T79" fmla="*/ 51 h 188"/>
                <a:gd name="T80" fmla="*/ 56 w 184"/>
                <a:gd name="T81" fmla="*/ 68 h 188"/>
                <a:gd name="T82" fmla="*/ 47 w 184"/>
                <a:gd name="T83" fmla="*/ 84 h 188"/>
                <a:gd name="T84" fmla="*/ 34 w 184"/>
                <a:gd name="T85" fmla="*/ 99 h 188"/>
                <a:gd name="T86" fmla="*/ 12 w 184"/>
                <a:gd name="T87" fmla="*/ 113 h 188"/>
                <a:gd name="T88" fmla="*/ 0 w 184"/>
                <a:gd name="T89" fmla="*/ 107 h 188"/>
                <a:gd name="T90" fmla="*/ 0 w 184"/>
                <a:gd name="T91" fmla="*/ 96 h 188"/>
                <a:gd name="T92" fmla="*/ 7 w 184"/>
                <a:gd name="T93" fmla="*/ 88 h 1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4"/>
                <a:gd name="T142" fmla="*/ 0 h 188"/>
                <a:gd name="T143" fmla="*/ 184 w 184"/>
                <a:gd name="T144" fmla="*/ 188 h 1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4" h="188">
                  <a:moveTo>
                    <a:pt x="7" y="88"/>
                  </a:moveTo>
                  <a:lnTo>
                    <a:pt x="12" y="89"/>
                  </a:lnTo>
                  <a:lnTo>
                    <a:pt x="17" y="88"/>
                  </a:lnTo>
                  <a:lnTo>
                    <a:pt x="21" y="87"/>
                  </a:lnTo>
                  <a:lnTo>
                    <a:pt x="25" y="85"/>
                  </a:lnTo>
                  <a:lnTo>
                    <a:pt x="27" y="84"/>
                  </a:lnTo>
                  <a:lnTo>
                    <a:pt x="30" y="81"/>
                  </a:lnTo>
                  <a:lnTo>
                    <a:pt x="33" y="78"/>
                  </a:lnTo>
                  <a:lnTo>
                    <a:pt x="36" y="74"/>
                  </a:lnTo>
                  <a:lnTo>
                    <a:pt x="39" y="70"/>
                  </a:lnTo>
                  <a:lnTo>
                    <a:pt x="42" y="66"/>
                  </a:lnTo>
                  <a:lnTo>
                    <a:pt x="44" y="60"/>
                  </a:lnTo>
                  <a:lnTo>
                    <a:pt x="47" y="54"/>
                  </a:lnTo>
                  <a:lnTo>
                    <a:pt x="50" y="48"/>
                  </a:lnTo>
                  <a:lnTo>
                    <a:pt x="55" y="41"/>
                  </a:lnTo>
                  <a:lnTo>
                    <a:pt x="59" y="35"/>
                  </a:lnTo>
                  <a:lnTo>
                    <a:pt x="64" y="30"/>
                  </a:lnTo>
                  <a:lnTo>
                    <a:pt x="69" y="26"/>
                  </a:lnTo>
                  <a:lnTo>
                    <a:pt x="72" y="23"/>
                  </a:lnTo>
                  <a:lnTo>
                    <a:pt x="76" y="20"/>
                  </a:lnTo>
                  <a:lnTo>
                    <a:pt x="82" y="15"/>
                  </a:lnTo>
                  <a:lnTo>
                    <a:pt x="88" y="11"/>
                  </a:lnTo>
                  <a:lnTo>
                    <a:pt x="92" y="8"/>
                  </a:lnTo>
                  <a:lnTo>
                    <a:pt x="96" y="6"/>
                  </a:lnTo>
                  <a:lnTo>
                    <a:pt x="100" y="4"/>
                  </a:lnTo>
                  <a:lnTo>
                    <a:pt x="106" y="2"/>
                  </a:lnTo>
                  <a:lnTo>
                    <a:pt x="111" y="1"/>
                  </a:lnTo>
                  <a:lnTo>
                    <a:pt x="117" y="0"/>
                  </a:lnTo>
                  <a:lnTo>
                    <a:pt x="124" y="0"/>
                  </a:lnTo>
                  <a:lnTo>
                    <a:pt x="129" y="0"/>
                  </a:lnTo>
                  <a:lnTo>
                    <a:pt x="134" y="1"/>
                  </a:lnTo>
                  <a:lnTo>
                    <a:pt x="139" y="3"/>
                  </a:lnTo>
                  <a:lnTo>
                    <a:pt x="146" y="5"/>
                  </a:lnTo>
                  <a:lnTo>
                    <a:pt x="151" y="8"/>
                  </a:lnTo>
                  <a:lnTo>
                    <a:pt x="155" y="11"/>
                  </a:lnTo>
                  <a:lnTo>
                    <a:pt x="162" y="16"/>
                  </a:lnTo>
                  <a:lnTo>
                    <a:pt x="167" y="21"/>
                  </a:lnTo>
                  <a:lnTo>
                    <a:pt x="172" y="28"/>
                  </a:lnTo>
                  <a:lnTo>
                    <a:pt x="176" y="33"/>
                  </a:lnTo>
                  <a:lnTo>
                    <a:pt x="178" y="38"/>
                  </a:lnTo>
                  <a:lnTo>
                    <a:pt x="180" y="42"/>
                  </a:lnTo>
                  <a:lnTo>
                    <a:pt x="181" y="46"/>
                  </a:lnTo>
                  <a:lnTo>
                    <a:pt x="182" y="51"/>
                  </a:lnTo>
                  <a:lnTo>
                    <a:pt x="183" y="55"/>
                  </a:lnTo>
                  <a:lnTo>
                    <a:pt x="182" y="59"/>
                  </a:lnTo>
                  <a:lnTo>
                    <a:pt x="181" y="66"/>
                  </a:lnTo>
                  <a:lnTo>
                    <a:pt x="181" y="72"/>
                  </a:lnTo>
                  <a:lnTo>
                    <a:pt x="179" y="77"/>
                  </a:lnTo>
                  <a:lnTo>
                    <a:pt x="177" y="83"/>
                  </a:lnTo>
                  <a:lnTo>
                    <a:pt x="174" y="88"/>
                  </a:lnTo>
                  <a:lnTo>
                    <a:pt x="171" y="95"/>
                  </a:lnTo>
                  <a:lnTo>
                    <a:pt x="165" y="102"/>
                  </a:lnTo>
                  <a:lnTo>
                    <a:pt x="161" y="108"/>
                  </a:lnTo>
                  <a:lnTo>
                    <a:pt x="155" y="114"/>
                  </a:lnTo>
                  <a:lnTo>
                    <a:pt x="149" y="121"/>
                  </a:lnTo>
                  <a:lnTo>
                    <a:pt x="145" y="128"/>
                  </a:lnTo>
                  <a:lnTo>
                    <a:pt x="142" y="135"/>
                  </a:lnTo>
                  <a:lnTo>
                    <a:pt x="139" y="143"/>
                  </a:lnTo>
                  <a:lnTo>
                    <a:pt x="137" y="148"/>
                  </a:lnTo>
                  <a:lnTo>
                    <a:pt x="136" y="154"/>
                  </a:lnTo>
                  <a:lnTo>
                    <a:pt x="136" y="159"/>
                  </a:lnTo>
                  <a:lnTo>
                    <a:pt x="136" y="163"/>
                  </a:lnTo>
                  <a:lnTo>
                    <a:pt x="137" y="167"/>
                  </a:lnTo>
                  <a:lnTo>
                    <a:pt x="139" y="172"/>
                  </a:lnTo>
                  <a:lnTo>
                    <a:pt x="141" y="176"/>
                  </a:lnTo>
                  <a:lnTo>
                    <a:pt x="142" y="179"/>
                  </a:lnTo>
                  <a:lnTo>
                    <a:pt x="145" y="181"/>
                  </a:lnTo>
                  <a:lnTo>
                    <a:pt x="149" y="183"/>
                  </a:lnTo>
                  <a:lnTo>
                    <a:pt x="154" y="185"/>
                  </a:lnTo>
                  <a:lnTo>
                    <a:pt x="162" y="185"/>
                  </a:lnTo>
                  <a:lnTo>
                    <a:pt x="157" y="186"/>
                  </a:lnTo>
                  <a:lnTo>
                    <a:pt x="153" y="187"/>
                  </a:lnTo>
                  <a:lnTo>
                    <a:pt x="149" y="186"/>
                  </a:lnTo>
                  <a:lnTo>
                    <a:pt x="145" y="184"/>
                  </a:lnTo>
                  <a:lnTo>
                    <a:pt x="142" y="182"/>
                  </a:lnTo>
                  <a:lnTo>
                    <a:pt x="139" y="179"/>
                  </a:lnTo>
                  <a:lnTo>
                    <a:pt x="136" y="176"/>
                  </a:lnTo>
                  <a:lnTo>
                    <a:pt x="134" y="173"/>
                  </a:lnTo>
                  <a:lnTo>
                    <a:pt x="133" y="169"/>
                  </a:lnTo>
                  <a:lnTo>
                    <a:pt x="131" y="164"/>
                  </a:lnTo>
                  <a:lnTo>
                    <a:pt x="130" y="159"/>
                  </a:lnTo>
                  <a:lnTo>
                    <a:pt x="130" y="155"/>
                  </a:lnTo>
                  <a:lnTo>
                    <a:pt x="130" y="151"/>
                  </a:lnTo>
                  <a:lnTo>
                    <a:pt x="132" y="146"/>
                  </a:lnTo>
                  <a:lnTo>
                    <a:pt x="133" y="141"/>
                  </a:lnTo>
                  <a:lnTo>
                    <a:pt x="135" y="136"/>
                  </a:lnTo>
                  <a:lnTo>
                    <a:pt x="137" y="130"/>
                  </a:lnTo>
                  <a:lnTo>
                    <a:pt x="139" y="126"/>
                  </a:lnTo>
                  <a:lnTo>
                    <a:pt x="142" y="119"/>
                  </a:lnTo>
                  <a:lnTo>
                    <a:pt x="146" y="113"/>
                  </a:lnTo>
                  <a:lnTo>
                    <a:pt x="150" y="107"/>
                  </a:lnTo>
                  <a:lnTo>
                    <a:pt x="157" y="99"/>
                  </a:lnTo>
                  <a:lnTo>
                    <a:pt x="162" y="93"/>
                  </a:lnTo>
                  <a:lnTo>
                    <a:pt x="167" y="85"/>
                  </a:lnTo>
                  <a:lnTo>
                    <a:pt x="170" y="78"/>
                  </a:lnTo>
                  <a:lnTo>
                    <a:pt x="172" y="72"/>
                  </a:lnTo>
                  <a:lnTo>
                    <a:pt x="172" y="70"/>
                  </a:lnTo>
                  <a:lnTo>
                    <a:pt x="173" y="65"/>
                  </a:lnTo>
                  <a:lnTo>
                    <a:pt x="173" y="60"/>
                  </a:lnTo>
                  <a:lnTo>
                    <a:pt x="172" y="54"/>
                  </a:lnTo>
                  <a:lnTo>
                    <a:pt x="171" y="51"/>
                  </a:lnTo>
                  <a:lnTo>
                    <a:pt x="168" y="44"/>
                  </a:lnTo>
                  <a:lnTo>
                    <a:pt x="165" y="39"/>
                  </a:lnTo>
                  <a:lnTo>
                    <a:pt x="162" y="34"/>
                  </a:lnTo>
                  <a:lnTo>
                    <a:pt x="156" y="29"/>
                  </a:lnTo>
                  <a:lnTo>
                    <a:pt x="151" y="24"/>
                  </a:lnTo>
                  <a:lnTo>
                    <a:pt x="145" y="20"/>
                  </a:lnTo>
                  <a:lnTo>
                    <a:pt x="139" y="18"/>
                  </a:lnTo>
                  <a:lnTo>
                    <a:pt x="133" y="15"/>
                  </a:lnTo>
                  <a:lnTo>
                    <a:pt x="124" y="14"/>
                  </a:lnTo>
                  <a:lnTo>
                    <a:pt x="119" y="14"/>
                  </a:lnTo>
                  <a:lnTo>
                    <a:pt x="112" y="15"/>
                  </a:lnTo>
                  <a:lnTo>
                    <a:pt x="105" y="17"/>
                  </a:lnTo>
                  <a:lnTo>
                    <a:pt x="101" y="19"/>
                  </a:lnTo>
                  <a:lnTo>
                    <a:pt x="94" y="23"/>
                  </a:lnTo>
                  <a:lnTo>
                    <a:pt x="86" y="29"/>
                  </a:lnTo>
                  <a:lnTo>
                    <a:pt x="79" y="35"/>
                  </a:lnTo>
                  <a:lnTo>
                    <a:pt x="72" y="42"/>
                  </a:lnTo>
                  <a:lnTo>
                    <a:pt x="66" y="48"/>
                  </a:lnTo>
                  <a:lnTo>
                    <a:pt x="64" y="51"/>
                  </a:lnTo>
                  <a:lnTo>
                    <a:pt x="61" y="56"/>
                  </a:lnTo>
                  <a:lnTo>
                    <a:pt x="58" y="63"/>
                  </a:lnTo>
                  <a:lnTo>
                    <a:pt x="56" y="68"/>
                  </a:lnTo>
                  <a:lnTo>
                    <a:pt x="54" y="73"/>
                  </a:lnTo>
                  <a:lnTo>
                    <a:pt x="51" y="78"/>
                  </a:lnTo>
                  <a:lnTo>
                    <a:pt x="47" y="84"/>
                  </a:lnTo>
                  <a:lnTo>
                    <a:pt x="43" y="89"/>
                  </a:lnTo>
                  <a:lnTo>
                    <a:pt x="39" y="94"/>
                  </a:lnTo>
                  <a:lnTo>
                    <a:pt x="34" y="99"/>
                  </a:lnTo>
                  <a:lnTo>
                    <a:pt x="22" y="109"/>
                  </a:lnTo>
                  <a:lnTo>
                    <a:pt x="19" y="112"/>
                  </a:lnTo>
                  <a:lnTo>
                    <a:pt x="12" y="113"/>
                  </a:lnTo>
                  <a:lnTo>
                    <a:pt x="6" y="113"/>
                  </a:lnTo>
                  <a:lnTo>
                    <a:pt x="2" y="111"/>
                  </a:lnTo>
                  <a:lnTo>
                    <a:pt x="0" y="107"/>
                  </a:lnTo>
                  <a:lnTo>
                    <a:pt x="0" y="104"/>
                  </a:lnTo>
                  <a:lnTo>
                    <a:pt x="0" y="99"/>
                  </a:lnTo>
                  <a:lnTo>
                    <a:pt x="0" y="96"/>
                  </a:lnTo>
                  <a:lnTo>
                    <a:pt x="1" y="93"/>
                  </a:lnTo>
                  <a:lnTo>
                    <a:pt x="4" y="89"/>
                  </a:lnTo>
                  <a:lnTo>
                    <a:pt x="7" y="88"/>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nvGrpSpPr>
            <p:cNvPr id="2090" name="Group 85"/>
            <p:cNvGrpSpPr>
              <a:grpSpLocks/>
            </p:cNvGrpSpPr>
            <p:nvPr/>
          </p:nvGrpSpPr>
          <p:grpSpPr bwMode="auto">
            <a:xfrm>
              <a:off x="1771" y="2181"/>
              <a:ext cx="106" cy="128"/>
              <a:chOff x="1771" y="2181"/>
              <a:chExt cx="106" cy="128"/>
            </a:xfrm>
          </p:grpSpPr>
          <p:grpSp>
            <p:nvGrpSpPr>
              <p:cNvPr id="2092" name="Group 86"/>
              <p:cNvGrpSpPr>
                <a:grpSpLocks/>
              </p:cNvGrpSpPr>
              <p:nvPr/>
            </p:nvGrpSpPr>
            <p:grpSpPr bwMode="auto">
              <a:xfrm>
                <a:off x="1771" y="2181"/>
                <a:ext cx="106" cy="128"/>
                <a:chOff x="1771" y="2181"/>
                <a:chExt cx="106" cy="128"/>
              </a:xfrm>
            </p:grpSpPr>
            <p:sp>
              <p:nvSpPr>
                <p:cNvPr id="2094" name="Freeform 87"/>
                <p:cNvSpPr>
                  <a:spLocks/>
                </p:cNvSpPr>
                <p:nvPr/>
              </p:nvSpPr>
              <p:spPr bwMode="auto">
                <a:xfrm>
                  <a:off x="1771" y="2181"/>
                  <a:ext cx="106" cy="128"/>
                </a:xfrm>
                <a:custGeom>
                  <a:avLst/>
                  <a:gdLst>
                    <a:gd name="T0" fmla="*/ 50 w 106"/>
                    <a:gd name="T1" fmla="*/ 0 h 128"/>
                    <a:gd name="T2" fmla="*/ 55 w 106"/>
                    <a:gd name="T3" fmla="*/ 9 h 128"/>
                    <a:gd name="T4" fmla="*/ 56 w 106"/>
                    <a:gd name="T5" fmla="*/ 14 h 128"/>
                    <a:gd name="T6" fmla="*/ 58 w 106"/>
                    <a:gd name="T7" fmla="*/ 17 h 128"/>
                    <a:gd name="T8" fmla="*/ 59 w 106"/>
                    <a:gd name="T9" fmla="*/ 21 h 128"/>
                    <a:gd name="T10" fmla="*/ 64 w 106"/>
                    <a:gd name="T11" fmla="*/ 23 h 128"/>
                    <a:gd name="T12" fmla="*/ 69 w 106"/>
                    <a:gd name="T13" fmla="*/ 26 h 128"/>
                    <a:gd name="T14" fmla="*/ 72 w 106"/>
                    <a:gd name="T15" fmla="*/ 28 h 128"/>
                    <a:gd name="T16" fmla="*/ 77 w 106"/>
                    <a:gd name="T17" fmla="*/ 30 h 128"/>
                    <a:gd name="T18" fmla="*/ 82 w 106"/>
                    <a:gd name="T19" fmla="*/ 32 h 128"/>
                    <a:gd name="T20" fmla="*/ 87 w 106"/>
                    <a:gd name="T21" fmla="*/ 33 h 128"/>
                    <a:gd name="T22" fmla="*/ 93 w 106"/>
                    <a:gd name="T23" fmla="*/ 33 h 128"/>
                    <a:gd name="T24" fmla="*/ 97 w 106"/>
                    <a:gd name="T25" fmla="*/ 34 h 128"/>
                    <a:gd name="T26" fmla="*/ 100 w 106"/>
                    <a:gd name="T27" fmla="*/ 35 h 128"/>
                    <a:gd name="T28" fmla="*/ 102 w 106"/>
                    <a:gd name="T29" fmla="*/ 36 h 128"/>
                    <a:gd name="T30" fmla="*/ 103 w 106"/>
                    <a:gd name="T31" fmla="*/ 39 h 128"/>
                    <a:gd name="T32" fmla="*/ 105 w 106"/>
                    <a:gd name="T33" fmla="*/ 44 h 128"/>
                    <a:gd name="T34" fmla="*/ 104 w 106"/>
                    <a:gd name="T35" fmla="*/ 50 h 128"/>
                    <a:gd name="T36" fmla="*/ 97 w 106"/>
                    <a:gd name="T37" fmla="*/ 59 h 128"/>
                    <a:gd name="T38" fmla="*/ 90 w 106"/>
                    <a:gd name="T39" fmla="*/ 67 h 128"/>
                    <a:gd name="T40" fmla="*/ 85 w 106"/>
                    <a:gd name="T41" fmla="*/ 77 h 128"/>
                    <a:gd name="T42" fmla="*/ 81 w 106"/>
                    <a:gd name="T43" fmla="*/ 88 h 128"/>
                    <a:gd name="T44" fmla="*/ 73 w 106"/>
                    <a:gd name="T45" fmla="*/ 102 h 128"/>
                    <a:gd name="T46" fmla="*/ 71 w 106"/>
                    <a:gd name="T47" fmla="*/ 112 h 128"/>
                    <a:gd name="T48" fmla="*/ 69 w 106"/>
                    <a:gd name="T49" fmla="*/ 117 h 128"/>
                    <a:gd name="T50" fmla="*/ 64 w 106"/>
                    <a:gd name="T51" fmla="*/ 121 h 128"/>
                    <a:gd name="T52" fmla="*/ 57 w 106"/>
                    <a:gd name="T53" fmla="*/ 125 h 128"/>
                    <a:gd name="T54" fmla="*/ 49 w 106"/>
                    <a:gd name="T55" fmla="*/ 127 h 128"/>
                    <a:gd name="T56" fmla="*/ 42 w 106"/>
                    <a:gd name="T57" fmla="*/ 127 h 128"/>
                    <a:gd name="T58" fmla="*/ 35 w 106"/>
                    <a:gd name="T59" fmla="*/ 127 h 128"/>
                    <a:gd name="T60" fmla="*/ 29 w 106"/>
                    <a:gd name="T61" fmla="*/ 124 h 128"/>
                    <a:gd name="T62" fmla="*/ 25 w 106"/>
                    <a:gd name="T63" fmla="*/ 120 h 128"/>
                    <a:gd name="T64" fmla="*/ 24 w 106"/>
                    <a:gd name="T65" fmla="*/ 115 h 128"/>
                    <a:gd name="T66" fmla="*/ 24 w 106"/>
                    <a:gd name="T67" fmla="*/ 110 h 128"/>
                    <a:gd name="T68" fmla="*/ 27 w 106"/>
                    <a:gd name="T69" fmla="*/ 106 h 128"/>
                    <a:gd name="T70" fmla="*/ 31 w 106"/>
                    <a:gd name="T71" fmla="*/ 102 h 128"/>
                    <a:gd name="T72" fmla="*/ 43 w 106"/>
                    <a:gd name="T73" fmla="*/ 100 h 128"/>
                    <a:gd name="T74" fmla="*/ 51 w 106"/>
                    <a:gd name="T75" fmla="*/ 96 h 128"/>
                    <a:gd name="T76" fmla="*/ 55 w 106"/>
                    <a:gd name="T77" fmla="*/ 89 h 128"/>
                    <a:gd name="T78" fmla="*/ 60 w 106"/>
                    <a:gd name="T79" fmla="*/ 77 h 128"/>
                    <a:gd name="T80" fmla="*/ 67 w 106"/>
                    <a:gd name="T81" fmla="*/ 66 h 128"/>
                    <a:gd name="T82" fmla="*/ 71 w 106"/>
                    <a:gd name="T83" fmla="*/ 57 h 128"/>
                    <a:gd name="T84" fmla="*/ 71 w 106"/>
                    <a:gd name="T85" fmla="*/ 50 h 128"/>
                    <a:gd name="T86" fmla="*/ 69 w 106"/>
                    <a:gd name="T87" fmla="*/ 45 h 128"/>
                    <a:gd name="T88" fmla="*/ 67 w 106"/>
                    <a:gd name="T89" fmla="*/ 43 h 128"/>
                    <a:gd name="T90" fmla="*/ 62 w 106"/>
                    <a:gd name="T91" fmla="*/ 42 h 128"/>
                    <a:gd name="T92" fmla="*/ 56 w 106"/>
                    <a:gd name="T93" fmla="*/ 41 h 128"/>
                    <a:gd name="T94" fmla="*/ 51 w 106"/>
                    <a:gd name="T95" fmla="*/ 41 h 128"/>
                    <a:gd name="T96" fmla="*/ 46 w 106"/>
                    <a:gd name="T97" fmla="*/ 42 h 128"/>
                    <a:gd name="T98" fmla="*/ 41 w 106"/>
                    <a:gd name="T99" fmla="*/ 44 h 128"/>
                    <a:gd name="T100" fmla="*/ 36 w 106"/>
                    <a:gd name="T101" fmla="*/ 46 h 128"/>
                    <a:gd name="T102" fmla="*/ 31 w 106"/>
                    <a:gd name="T103" fmla="*/ 49 h 128"/>
                    <a:gd name="T104" fmla="*/ 26 w 106"/>
                    <a:gd name="T105" fmla="*/ 51 h 128"/>
                    <a:gd name="T106" fmla="*/ 20 w 106"/>
                    <a:gd name="T107" fmla="*/ 53 h 128"/>
                    <a:gd name="T108" fmla="*/ 17 w 106"/>
                    <a:gd name="T109" fmla="*/ 54 h 128"/>
                    <a:gd name="T110" fmla="*/ 4 w 106"/>
                    <a:gd name="T111" fmla="*/ 37 h 128"/>
                    <a:gd name="T112" fmla="*/ 0 w 106"/>
                    <a:gd name="T113" fmla="*/ 21 h 128"/>
                    <a:gd name="T114" fmla="*/ 50 w 106"/>
                    <a:gd name="T115" fmla="*/ 0 h 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6"/>
                    <a:gd name="T175" fmla="*/ 0 h 128"/>
                    <a:gd name="T176" fmla="*/ 106 w 106"/>
                    <a:gd name="T177" fmla="*/ 128 h 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6" h="128">
                      <a:moveTo>
                        <a:pt x="50" y="0"/>
                      </a:moveTo>
                      <a:lnTo>
                        <a:pt x="55" y="9"/>
                      </a:lnTo>
                      <a:lnTo>
                        <a:pt x="56" y="14"/>
                      </a:lnTo>
                      <a:lnTo>
                        <a:pt x="58" y="17"/>
                      </a:lnTo>
                      <a:lnTo>
                        <a:pt x="59" y="21"/>
                      </a:lnTo>
                      <a:lnTo>
                        <a:pt x="64" y="23"/>
                      </a:lnTo>
                      <a:lnTo>
                        <a:pt x="69" y="26"/>
                      </a:lnTo>
                      <a:lnTo>
                        <a:pt x="72" y="28"/>
                      </a:lnTo>
                      <a:lnTo>
                        <a:pt x="77" y="30"/>
                      </a:lnTo>
                      <a:lnTo>
                        <a:pt x="82" y="32"/>
                      </a:lnTo>
                      <a:lnTo>
                        <a:pt x="87" y="33"/>
                      </a:lnTo>
                      <a:lnTo>
                        <a:pt x="93" y="33"/>
                      </a:lnTo>
                      <a:lnTo>
                        <a:pt x="97" y="34"/>
                      </a:lnTo>
                      <a:lnTo>
                        <a:pt x="100" y="35"/>
                      </a:lnTo>
                      <a:lnTo>
                        <a:pt x="102" y="36"/>
                      </a:lnTo>
                      <a:lnTo>
                        <a:pt x="103" y="39"/>
                      </a:lnTo>
                      <a:lnTo>
                        <a:pt x="105" y="44"/>
                      </a:lnTo>
                      <a:lnTo>
                        <a:pt x="104" y="50"/>
                      </a:lnTo>
                      <a:lnTo>
                        <a:pt x="97" y="59"/>
                      </a:lnTo>
                      <a:lnTo>
                        <a:pt x="90" y="67"/>
                      </a:lnTo>
                      <a:lnTo>
                        <a:pt x="85" y="77"/>
                      </a:lnTo>
                      <a:lnTo>
                        <a:pt x="81" y="88"/>
                      </a:lnTo>
                      <a:lnTo>
                        <a:pt x="73" y="102"/>
                      </a:lnTo>
                      <a:lnTo>
                        <a:pt x="71" y="112"/>
                      </a:lnTo>
                      <a:lnTo>
                        <a:pt x="69" y="117"/>
                      </a:lnTo>
                      <a:lnTo>
                        <a:pt x="64" y="121"/>
                      </a:lnTo>
                      <a:lnTo>
                        <a:pt x="57" y="125"/>
                      </a:lnTo>
                      <a:lnTo>
                        <a:pt x="49" y="127"/>
                      </a:lnTo>
                      <a:lnTo>
                        <a:pt x="42" y="127"/>
                      </a:lnTo>
                      <a:lnTo>
                        <a:pt x="35" y="127"/>
                      </a:lnTo>
                      <a:lnTo>
                        <a:pt x="29" y="124"/>
                      </a:lnTo>
                      <a:lnTo>
                        <a:pt x="25" y="120"/>
                      </a:lnTo>
                      <a:lnTo>
                        <a:pt x="24" y="115"/>
                      </a:lnTo>
                      <a:lnTo>
                        <a:pt x="24" y="110"/>
                      </a:lnTo>
                      <a:lnTo>
                        <a:pt x="27" y="106"/>
                      </a:lnTo>
                      <a:lnTo>
                        <a:pt x="31" y="102"/>
                      </a:lnTo>
                      <a:lnTo>
                        <a:pt x="43" y="100"/>
                      </a:lnTo>
                      <a:lnTo>
                        <a:pt x="51" y="96"/>
                      </a:lnTo>
                      <a:lnTo>
                        <a:pt x="55" y="89"/>
                      </a:lnTo>
                      <a:lnTo>
                        <a:pt x="60" y="77"/>
                      </a:lnTo>
                      <a:lnTo>
                        <a:pt x="67" y="66"/>
                      </a:lnTo>
                      <a:lnTo>
                        <a:pt x="71" y="57"/>
                      </a:lnTo>
                      <a:lnTo>
                        <a:pt x="71" y="50"/>
                      </a:lnTo>
                      <a:lnTo>
                        <a:pt x="69" y="45"/>
                      </a:lnTo>
                      <a:lnTo>
                        <a:pt x="67" y="43"/>
                      </a:lnTo>
                      <a:lnTo>
                        <a:pt x="62" y="42"/>
                      </a:lnTo>
                      <a:lnTo>
                        <a:pt x="56" y="41"/>
                      </a:lnTo>
                      <a:lnTo>
                        <a:pt x="51" y="41"/>
                      </a:lnTo>
                      <a:lnTo>
                        <a:pt x="46" y="42"/>
                      </a:lnTo>
                      <a:lnTo>
                        <a:pt x="41" y="44"/>
                      </a:lnTo>
                      <a:lnTo>
                        <a:pt x="36" y="46"/>
                      </a:lnTo>
                      <a:lnTo>
                        <a:pt x="31" y="49"/>
                      </a:lnTo>
                      <a:lnTo>
                        <a:pt x="26" y="51"/>
                      </a:lnTo>
                      <a:lnTo>
                        <a:pt x="20" y="53"/>
                      </a:lnTo>
                      <a:lnTo>
                        <a:pt x="17" y="54"/>
                      </a:lnTo>
                      <a:lnTo>
                        <a:pt x="4" y="37"/>
                      </a:lnTo>
                      <a:lnTo>
                        <a:pt x="0" y="21"/>
                      </a:lnTo>
                      <a:lnTo>
                        <a:pt x="50"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95" name="Freeform 88"/>
                <p:cNvSpPr>
                  <a:spLocks/>
                </p:cNvSpPr>
                <p:nvPr/>
              </p:nvSpPr>
              <p:spPr bwMode="auto">
                <a:xfrm>
                  <a:off x="1771" y="2181"/>
                  <a:ext cx="65" cy="56"/>
                </a:xfrm>
                <a:custGeom>
                  <a:avLst/>
                  <a:gdLst>
                    <a:gd name="T0" fmla="*/ 50 w 65"/>
                    <a:gd name="T1" fmla="*/ 0 h 56"/>
                    <a:gd name="T2" fmla="*/ 55 w 65"/>
                    <a:gd name="T3" fmla="*/ 9 h 56"/>
                    <a:gd name="T4" fmla="*/ 56 w 65"/>
                    <a:gd name="T5" fmla="*/ 14 h 56"/>
                    <a:gd name="T6" fmla="*/ 58 w 65"/>
                    <a:gd name="T7" fmla="*/ 18 h 56"/>
                    <a:gd name="T8" fmla="*/ 59 w 65"/>
                    <a:gd name="T9" fmla="*/ 21 h 56"/>
                    <a:gd name="T10" fmla="*/ 64 w 65"/>
                    <a:gd name="T11" fmla="*/ 23 h 56"/>
                    <a:gd name="T12" fmla="*/ 51 w 65"/>
                    <a:gd name="T13" fmla="*/ 41 h 56"/>
                    <a:gd name="T14" fmla="*/ 46 w 65"/>
                    <a:gd name="T15" fmla="*/ 42 h 56"/>
                    <a:gd name="T16" fmla="*/ 41 w 65"/>
                    <a:gd name="T17" fmla="*/ 44 h 56"/>
                    <a:gd name="T18" fmla="*/ 36 w 65"/>
                    <a:gd name="T19" fmla="*/ 46 h 56"/>
                    <a:gd name="T20" fmla="*/ 31 w 65"/>
                    <a:gd name="T21" fmla="*/ 49 h 56"/>
                    <a:gd name="T22" fmla="*/ 26 w 65"/>
                    <a:gd name="T23" fmla="*/ 51 h 56"/>
                    <a:gd name="T24" fmla="*/ 20 w 65"/>
                    <a:gd name="T25" fmla="*/ 53 h 56"/>
                    <a:gd name="T26" fmla="*/ 17 w 65"/>
                    <a:gd name="T27" fmla="*/ 55 h 56"/>
                    <a:gd name="T28" fmla="*/ 4 w 65"/>
                    <a:gd name="T29" fmla="*/ 37 h 56"/>
                    <a:gd name="T30" fmla="*/ 0 w 65"/>
                    <a:gd name="T31" fmla="*/ 22 h 56"/>
                    <a:gd name="T32" fmla="*/ 50 w 6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
                    <a:gd name="T52" fmla="*/ 0 h 56"/>
                    <a:gd name="T53" fmla="*/ 65 w 65"/>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 h="56">
                      <a:moveTo>
                        <a:pt x="50" y="0"/>
                      </a:moveTo>
                      <a:lnTo>
                        <a:pt x="55" y="9"/>
                      </a:lnTo>
                      <a:lnTo>
                        <a:pt x="56" y="14"/>
                      </a:lnTo>
                      <a:lnTo>
                        <a:pt x="58" y="18"/>
                      </a:lnTo>
                      <a:lnTo>
                        <a:pt x="59" y="21"/>
                      </a:lnTo>
                      <a:lnTo>
                        <a:pt x="64" y="23"/>
                      </a:lnTo>
                      <a:lnTo>
                        <a:pt x="51" y="41"/>
                      </a:lnTo>
                      <a:lnTo>
                        <a:pt x="46" y="42"/>
                      </a:lnTo>
                      <a:lnTo>
                        <a:pt x="41" y="44"/>
                      </a:lnTo>
                      <a:lnTo>
                        <a:pt x="36" y="46"/>
                      </a:lnTo>
                      <a:lnTo>
                        <a:pt x="31" y="49"/>
                      </a:lnTo>
                      <a:lnTo>
                        <a:pt x="26" y="51"/>
                      </a:lnTo>
                      <a:lnTo>
                        <a:pt x="20" y="53"/>
                      </a:lnTo>
                      <a:lnTo>
                        <a:pt x="17" y="55"/>
                      </a:lnTo>
                      <a:lnTo>
                        <a:pt x="4" y="37"/>
                      </a:lnTo>
                      <a:lnTo>
                        <a:pt x="0" y="22"/>
                      </a:lnTo>
                      <a:lnTo>
                        <a:pt x="50" y="0"/>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093" name="Freeform 89"/>
              <p:cNvSpPr>
                <a:spLocks/>
              </p:cNvSpPr>
              <p:nvPr/>
            </p:nvSpPr>
            <p:spPr bwMode="auto">
              <a:xfrm>
                <a:off x="1784" y="2186"/>
                <a:ext cx="42" cy="48"/>
              </a:xfrm>
              <a:custGeom>
                <a:avLst/>
                <a:gdLst>
                  <a:gd name="T0" fmla="*/ 6 w 42"/>
                  <a:gd name="T1" fmla="*/ 47 h 48"/>
                  <a:gd name="T2" fmla="*/ 6 w 42"/>
                  <a:gd name="T3" fmla="*/ 38 h 48"/>
                  <a:gd name="T4" fmla="*/ 7 w 42"/>
                  <a:gd name="T5" fmla="*/ 32 h 48"/>
                  <a:gd name="T6" fmla="*/ 9 w 42"/>
                  <a:gd name="T7" fmla="*/ 28 h 48"/>
                  <a:gd name="T8" fmla="*/ 10 w 42"/>
                  <a:gd name="T9" fmla="*/ 24 h 48"/>
                  <a:gd name="T10" fmla="*/ 13 w 42"/>
                  <a:gd name="T11" fmla="*/ 20 h 48"/>
                  <a:gd name="T12" fmla="*/ 16 w 42"/>
                  <a:gd name="T13" fmla="*/ 17 h 48"/>
                  <a:gd name="T14" fmla="*/ 20 w 42"/>
                  <a:gd name="T15" fmla="*/ 14 h 48"/>
                  <a:gd name="T16" fmla="*/ 23 w 42"/>
                  <a:gd name="T17" fmla="*/ 11 h 48"/>
                  <a:gd name="T18" fmla="*/ 26 w 42"/>
                  <a:gd name="T19" fmla="*/ 9 h 48"/>
                  <a:gd name="T20" fmla="*/ 31 w 42"/>
                  <a:gd name="T21" fmla="*/ 7 h 48"/>
                  <a:gd name="T22" fmla="*/ 34 w 42"/>
                  <a:gd name="T23" fmla="*/ 5 h 48"/>
                  <a:gd name="T24" fmla="*/ 37 w 42"/>
                  <a:gd name="T25" fmla="*/ 4 h 48"/>
                  <a:gd name="T26" fmla="*/ 41 w 42"/>
                  <a:gd name="T27" fmla="*/ 0 h 48"/>
                  <a:gd name="T28" fmla="*/ 20 w 42"/>
                  <a:gd name="T29" fmla="*/ 6 h 48"/>
                  <a:gd name="T30" fmla="*/ 7 w 42"/>
                  <a:gd name="T31" fmla="*/ 12 h 48"/>
                  <a:gd name="T32" fmla="*/ 0 w 42"/>
                  <a:gd name="T33" fmla="*/ 18 h 48"/>
                  <a:gd name="T34" fmla="*/ 0 w 42"/>
                  <a:gd name="T35" fmla="*/ 25 h 48"/>
                  <a:gd name="T36" fmla="*/ 1 w 42"/>
                  <a:gd name="T37" fmla="*/ 32 h 48"/>
                  <a:gd name="T38" fmla="*/ 6 w 42"/>
                  <a:gd name="T39" fmla="*/ 47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48"/>
                  <a:gd name="T62" fmla="*/ 42 w 42"/>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48">
                    <a:moveTo>
                      <a:pt x="6" y="47"/>
                    </a:moveTo>
                    <a:lnTo>
                      <a:pt x="6" y="38"/>
                    </a:lnTo>
                    <a:lnTo>
                      <a:pt x="7" y="32"/>
                    </a:lnTo>
                    <a:lnTo>
                      <a:pt x="9" y="28"/>
                    </a:lnTo>
                    <a:lnTo>
                      <a:pt x="10" y="24"/>
                    </a:lnTo>
                    <a:lnTo>
                      <a:pt x="13" y="20"/>
                    </a:lnTo>
                    <a:lnTo>
                      <a:pt x="16" y="17"/>
                    </a:lnTo>
                    <a:lnTo>
                      <a:pt x="20" y="14"/>
                    </a:lnTo>
                    <a:lnTo>
                      <a:pt x="23" y="11"/>
                    </a:lnTo>
                    <a:lnTo>
                      <a:pt x="26" y="9"/>
                    </a:lnTo>
                    <a:lnTo>
                      <a:pt x="31" y="7"/>
                    </a:lnTo>
                    <a:lnTo>
                      <a:pt x="34" y="5"/>
                    </a:lnTo>
                    <a:lnTo>
                      <a:pt x="37" y="4"/>
                    </a:lnTo>
                    <a:lnTo>
                      <a:pt x="41" y="0"/>
                    </a:lnTo>
                    <a:lnTo>
                      <a:pt x="20" y="6"/>
                    </a:lnTo>
                    <a:lnTo>
                      <a:pt x="7" y="12"/>
                    </a:lnTo>
                    <a:lnTo>
                      <a:pt x="0" y="18"/>
                    </a:lnTo>
                    <a:lnTo>
                      <a:pt x="0" y="25"/>
                    </a:lnTo>
                    <a:lnTo>
                      <a:pt x="1" y="32"/>
                    </a:lnTo>
                    <a:lnTo>
                      <a:pt x="6" y="47"/>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091" name="Freeform 90"/>
            <p:cNvSpPr>
              <a:spLocks/>
            </p:cNvSpPr>
            <p:nvPr/>
          </p:nvSpPr>
          <p:spPr bwMode="auto">
            <a:xfrm>
              <a:off x="1828" y="2132"/>
              <a:ext cx="38" cy="45"/>
            </a:xfrm>
            <a:custGeom>
              <a:avLst/>
              <a:gdLst>
                <a:gd name="T0" fmla="*/ 2 w 38"/>
                <a:gd name="T1" fmla="*/ 37 h 45"/>
                <a:gd name="T2" fmla="*/ 0 w 38"/>
                <a:gd name="T3" fmla="*/ 39 h 45"/>
                <a:gd name="T4" fmla="*/ 0 w 38"/>
                <a:gd name="T5" fmla="*/ 41 h 45"/>
                <a:gd name="T6" fmla="*/ 1 w 38"/>
                <a:gd name="T7" fmla="*/ 42 h 45"/>
                <a:gd name="T8" fmla="*/ 5 w 38"/>
                <a:gd name="T9" fmla="*/ 40 h 45"/>
                <a:gd name="T10" fmla="*/ 9 w 38"/>
                <a:gd name="T11" fmla="*/ 39 h 45"/>
                <a:gd name="T12" fmla="*/ 13 w 38"/>
                <a:gd name="T13" fmla="*/ 39 h 45"/>
                <a:gd name="T14" fmla="*/ 17 w 38"/>
                <a:gd name="T15" fmla="*/ 44 h 45"/>
                <a:gd name="T16" fmla="*/ 20 w 38"/>
                <a:gd name="T17" fmla="*/ 42 h 45"/>
                <a:gd name="T18" fmla="*/ 24 w 38"/>
                <a:gd name="T19" fmla="*/ 39 h 45"/>
                <a:gd name="T20" fmla="*/ 27 w 38"/>
                <a:gd name="T21" fmla="*/ 37 h 45"/>
                <a:gd name="T22" fmla="*/ 32 w 38"/>
                <a:gd name="T23" fmla="*/ 33 h 45"/>
                <a:gd name="T24" fmla="*/ 34 w 38"/>
                <a:gd name="T25" fmla="*/ 30 h 45"/>
                <a:gd name="T26" fmla="*/ 36 w 38"/>
                <a:gd name="T27" fmla="*/ 25 h 45"/>
                <a:gd name="T28" fmla="*/ 37 w 38"/>
                <a:gd name="T29" fmla="*/ 18 h 45"/>
                <a:gd name="T30" fmla="*/ 37 w 38"/>
                <a:gd name="T31" fmla="*/ 10 h 45"/>
                <a:gd name="T32" fmla="*/ 35 w 38"/>
                <a:gd name="T33" fmla="*/ 4 h 45"/>
                <a:gd name="T34" fmla="*/ 33 w 38"/>
                <a:gd name="T35" fmla="*/ 0 h 45"/>
                <a:gd name="T36" fmla="*/ 31 w 38"/>
                <a:gd name="T37" fmla="*/ 1 h 45"/>
                <a:gd name="T38" fmla="*/ 31 w 38"/>
                <a:gd name="T39" fmla="*/ 5 h 45"/>
                <a:gd name="T40" fmla="*/ 31 w 38"/>
                <a:gd name="T41" fmla="*/ 8 h 45"/>
                <a:gd name="T42" fmla="*/ 31 w 38"/>
                <a:gd name="T43" fmla="*/ 13 h 45"/>
                <a:gd name="T44" fmla="*/ 30 w 38"/>
                <a:gd name="T45" fmla="*/ 16 h 45"/>
                <a:gd name="T46" fmla="*/ 29 w 38"/>
                <a:gd name="T47" fmla="*/ 17 h 45"/>
                <a:gd name="T48" fmla="*/ 27 w 38"/>
                <a:gd name="T49" fmla="*/ 11 h 45"/>
                <a:gd name="T50" fmla="*/ 24 w 38"/>
                <a:gd name="T51" fmla="*/ 6 h 45"/>
                <a:gd name="T52" fmla="*/ 20 w 38"/>
                <a:gd name="T53" fmla="*/ 3 h 45"/>
                <a:gd name="T54" fmla="*/ 16 w 38"/>
                <a:gd name="T55" fmla="*/ 0 h 45"/>
                <a:gd name="T56" fmla="*/ 13 w 38"/>
                <a:gd name="T57" fmla="*/ 0 h 45"/>
                <a:gd name="T58" fmla="*/ 11 w 38"/>
                <a:gd name="T59" fmla="*/ 0 h 45"/>
                <a:gd name="T60" fmla="*/ 11 w 38"/>
                <a:gd name="T61" fmla="*/ 1 h 45"/>
                <a:gd name="T62" fmla="*/ 12 w 38"/>
                <a:gd name="T63" fmla="*/ 3 h 45"/>
                <a:gd name="T64" fmla="*/ 15 w 38"/>
                <a:gd name="T65" fmla="*/ 5 h 45"/>
                <a:gd name="T66" fmla="*/ 18 w 38"/>
                <a:gd name="T67" fmla="*/ 7 h 45"/>
                <a:gd name="T68" fmla="*/ 19 w 38"/>
                <a:gd name="T69" fmla="*/ 11 h 45"/>
                <a:gd name="T70" fmla="*/ 20 w 38"/>
                <a:gd name="T71" fmla="*/ 15 h 45"/>
                <a:gd name="T72" fmla="*/ 21 w 38"/>
                <a:gd name="T73" fmla="*/ 21 h 45"/>
                <a:gd name="T74" fmla="*/ 20 w 38"/>
                <a:gd name="T75" fmla="*/ 25 h 45"/>
                <a:gd name="T76" fmla="*/ 18 w 38"/>
                <a:gd name="T77" fmla="*/ 28 h 45"/>
                <a:gd name="T78" fmla="*/ 15 w 38"/>
                <a:gd name="T79" fmla="*/ 30 h 45"/>
                <a:gd name="T80" fmla="*/ 12 w 38"/>
                <a:gd name="T81" fmla="*/ 31 h 45"/>
                <a:gd name="T82" fmla="*/ 7 w 38"/>
                <a:gd name="T83" fmla="*/ 33 h 45"/>
                <a:gd name="T84" fmla="*/ 2 w 38"/>
                <a:gd name="T85" fmla="*/ 37 h 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
                <a:gd name="T130" fmla="*/ 0 h 45"/>
                <a:gd name="T131" fmla="*/ 38 w 38"/>
                <a:gd name="T132" fmla="*/ 45 h 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 h="45">
                  <a:moveTo>
                    <a:pt x="2" y="37"/>
                  </a:moveTo>
                  <a:lnTo>
                    <a:pt x="0" y="39"/>
                  </a:lnTo>
                  <a:lnTo>
                    <a:pt x="0" y="41"/>
                  </a:lnTo>
                  <a:lnTo>
                    <a:pt x="1" y="42"/>
                  </a:lnTo>
                  <a:lnTo>
                    <a:pt x="5" y="40"/>
                  </a:lnTo>
                  <a:lnTo>
                    <a:pt x="9" y="39"/>
                  </a:lnTo>
                  <a:lnTo>
                    <a:pt x="13" y="39"/>
                  </a:lnTo>
                  <a:lnTo>
                    <a:pt x="17" y="44"/>
                  </a:lnTo>
                  <a:lnTo>
                    <a:pt x="20" y="42"/>
                  </a:lnTo>
                  <a:lnTo>
                    <a:pt x="24" y="39"/>
                  </a:lnTo>
                  <a:lnTo>
                    <a:pt x="27" y="37"/>
                  </a:lnTo>
                  <a:lnTo>
                    <a:pt x="32" y="33"/>
                  </a:lnTo>
                  <a:lnTo>
                    <a:pt x="34" y="30"/>
                  </a:lnTo>
                  <a:lnTo>
                    <a:pt x="36" y="25"/>
                  </a:lnTo>
                  <a:lnTo>
                    <a:pt x="37" y="18"/>
                  </a:lnTo>
                  <a:lnTo>
                    <a:pt x="37" y="10"/>
                  </a:lnTo>
                  <a:lnTo>
                    <a:pt x="35" y="4"/>
                  </a:lnTo>
                  <a:lnTo>
                    <a:pt x="33" y="0"/>
                  </a:lnTo>
                  <a:lnTo>
                    <a:pt x="31" y="1"/>
                  </a:lnTo>
                  <a:lnTo>
                    <a:pt x="31" y="5"/>
                  </a:lnTo>
                  <a:lnTo>
                    <a:pt x="31" y="8"/>
                  </a:lnTo>
                  <a:lnTo>
                    <a:pt x="31" y="13"/>
                  </a:lnTo>
                  <a:lnTo>
                    <a:pt x="30" y="16"/>
                  </a:lnTo>
                  <a:lnTo>
                    <a:pt x="29" y="17"/>
                  </a:lnTo>
                  <a:lnTo>
                    <a:pt x="27" y="11"/>
                  </a:lnTo>
                  <a:lnTo>
                    <a:pt x="24" y="6"/>
                  </a:lnTo>
                  <a:lnTo>
                    <a:pt x="20" y="3"/>
                  </a:lnTo>
                  <a:lnTo>
                    <a:pt x="16" y="0"/>
                  </a:lnTo>
                  <a:lnTo>
                    <a:pt x="13" y="0"/>
                  </a:lnTo>
                  <a:lnTo>
                    <a:pt x="11" y="0"/>
                  </a:lnTo>
                  <a:lnTo>
                    <a:pt x="11" y="1"/>
                  </a:lnTo>
                  <a:lnTo>
                    <a:pt x="12" y="3"/>
                  </a:lnTo>
                  <a:lnTo>
                    <a:pt x="15" y="5"/>
                  </a:lnTo>
                  <a:lnTo>
                    <a:pt x="18" y="7"/>
                  </a:lnTo>
                  <a:lnTo>
                    <a:pt x="19" y="11"/>
                  </a:lnTo>
                  <a:lnTo>
                    <a:pt x="20" y="15"/>
                  </a:lnTo>
                  <a:lnTo>
                    <a:pt x="21" y="21"/>
                  </a:lnTo>
                  <a:lnTo>
                    <a:pt x="20" y="25"/>
                  </a:lnTo>
                  <a:lnTo>
                    <a:pt x="18" y="28"/>
                  </a:lnTo>
                  <a:lnTo>
                    <a:pt x="15" y="30"/>
                  </a:lnTo>
                  <a:lnTo>
                    <a:pt x="12" y="31"/>
                  </a:lnTo>
                  <a:lnTo>
                    <a:pt x="7" y="33"/>
                  </a:lnTo>
                  <a:lnTo>
                    <a:pt x="2" y="37"/>
                  </a:lnTo>
                </a:path>
              </a:pathLst>
            </a:custGeom>
            <a:solidFill>
              <a:srgbClr val="CC9900"/>
            </a:solidFill>
            <a:ln w="12700" cap="rnd">
              <a:solidFill>
                <a:srgbClr val="996633"/>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2060" name="Group 91"/>
          <p:cNvGrpSpPr>
            <a:grpSpLocks/>
          </p:cNvGrpSpPr>
          <p:nvPr/>
        </p:nvGrpSpPr>
        <p:grpSpPr bwMode="auto">
          <a:xfrm>
            <a:off x="381000" y="4651375"/>
            <a:ext cx="1246188" cy="939800"/>
            <a:chOff x="240" y="2784"/>
            <a:chExt cx="785" cy="592"/>
          </a:xfrm>
        </p:grpSpPr>
        <p:sp>
          <p:nvSpPr>
            <p:cNvPr id="2084" name="Freeform 92"/>
            <p:cNvSpPr>
              <a:spLocks/>
            </p:cNvSpPr>
            <p:nvPr/>
          </p:nvSpPr>
          <p:spPr bwMode="auto">
            <a:xfrm>
              <a:off x="240" y="2957"/>
              <a:ext cx="235" cy="265"/>
            </a:xfrm>
            <a:custGeom>
              <a:avLst/>
              <a:gdLst>
                <a:gd name="T0" fmla="*/ 199 w 235"/>
                <a:gd name="T1" fmla="*/ 150 h 265"/>
                <a:gd name="T2" fmla="*/ 172 w 235"/>
                <a:gd name="T3" fmla="*/ 131 h 265"/>
                <a:gd name="T4" fmla="*/ 154 w 235"/>
                <a:gd name="T5" fmla="*/ 110 h 265"/>
                <a:gd name="T6" fmla="*/ 152 w 235"/>
                <a:gd name="T7" fmla="*/ 90 h 265"/>
                <a:gd name="T8" fmla="*/ 155 w 235"/>
                <a:gd name="T9" fmla="*/ 74 h 265"/>
                <a:gd name="T10" fmla="*/ 164 w 235"/>
                <a:gd name="T11" fmla="*/ 54 h 265"/>
                <a:gd name="T12" fmla="*/ 182 w 235"/>
                <a:gd name="T13" fmla="*/ 33 h 265"/>
                <a:gd name="T14" fmla="*/ 206 w 235"/>
                <a:gd name="T15" fmla="*/ 16 h 265"/>
                <a:gd name="T16" fmla="*/ 219 w 235"/>
                <a:gd name="T17" fmla="*/ 1 h 265"/>
                <a:gd name="T18" fmla="*/ 189 w 235"/>
                <a:gd name="T19" fmla="*/ 7 h 265"/>
                <a:gd name="T20" fmla="*/ 170 w 235"/>
                <a:gd name="T21" fmla="*/ 5 h 265"/>
                <a:gd name="T22" fmla="*/ 151 w 235"/>
                <a:gd name="T23" fmla="*/ 6 h 265"/>
                <a:gd name="T24" fmla="*/ 132 w 235"/>
                <a:gd name="T25" fmla="*/ 7 h 265"/>
                <a:gd name="T26" fmla="*/ 108 w 235"/>
                <a:gd name="T27" fmla="*/ 8 h 265"/>
                <a:gd name="T28" fmla="*/ 91 w 235"/>
                <a:gd name="T29" fmla="*/ 8 h 265"/>
                <a:gd name="T30" fmla="*/ 62 w 235"/>
                <a:gd name="T31" fmla="*/ 1 h 265"/>
                <a:gd name="T32" fmla="*/ 45 w 235"/>
                <a:gd name="T33" fmla="*/ 4 h 265"/>
                <a:gd name="T34" fmla="*/ 70 w 235"/>
                <a:gd name="T35" fmla="*/ 20 h 265"/>
                <a:gd name="T36" fmla="*/ 87 w 235"/>
                <a:gd name="T37" fmla="*/ 37 h 265"/>
                <a:gd name="T38" fmla="*/ 100 w 235"/>
                <a:gd name="T39" fmla="*/ 56 h 265"/>
                <a:gd name="T40" fmla="*/ 104 w 235"/>
                <a:gd name="T41" fmla="*/ 78 h 265"/>
                <a:gd name="T42" fmla="*/ 101 w 235"/>
                <a:gd name="T43" fmla="*/ 96 h 265"/>
                <a:gd name="T44" fmla="*/ 91 w 235"/>
                <a:gd name="T45" fmla="*/ 111 h 265"/>
                <a:gd name="T46" fmla="*/ 82 w 235"/>
                <a:gd name="T47" fmla="*/ 122 h 265"/>
                <a:gd name="T48" fmla="*/ 66 w 235"/>
                <a:gd name="T49" fmla="*/ 134 h 265"/>
                <a:gd name="T50" fmla="*/ 43 w 235"/>
                <a:gd name="T51" fmla="*/ 148 h 265"/>
                <a:gd name="T52" fmla="*/ 20 w 235"/>
                <a:gd name="T53" fmla="*/ 162 h 265"/>
                <a:gd name="T54" fmla="*/ 6 w 235"/>
                <a:gd name="T55" fmla="*/ 176 h 265"/>
                <a:gd name="T56" fmla="*/ 0 w 235"/>
                <a:gd name="T57" fmla="*/ 194 h 265"/>
                <a:gd name="T58" fmla="*/ 1 w 235"/>
                <a:gd name="T59" fmla="*/ 212 h 265"/>
                <a:gd name="T60" fmla="*/ 10 w 235"/>
                <a:gd name="T61" fmla="*/ 229 h 265"/>
                <a:gd name="T62" fmla="*/ 31 w 235"/>
                <a:gd name="T63" fmla="*/ 244 h 265"/>
                <a:gd name="T64" fmla="*/ 61 w 235"/>
                <a:gd name="T65" fmla="*/ 256 h 265"/>
                <a:gd name="T66" fmla="*/ 91 w 235"/>
                <a:gd name="T67" fmla="*/ 262 h 265"/>
                <a:gd name="T68" fmla="*/ 128 w 235"/>
                <a:gd name="T69" fmla="*/ 264 h 265"/>
                <a:gd name="T70" fmla="*/ 161 w 235"/>
                <a:gd name="T71" fmla="*/ 261 h 265"/>
                <a:gd name="T72" fmla="*/ 193 w 235"/>
                <a:gd name="T73" fmla="*/ 252 h 265"/>
                <a:gd name="T74" fmla="*/ 216 w 235"/>
                <a:gd name="T75" fmla="*/ 238 h 265"/>
                <a:gd name="T76" fmla="*/ 229 w 235"/>
                <a:gd name="T77" fmla="*/ 221 h 265"/>
                <a:gd name="T78" fmla="*/ 234 w 235"/>
                <a:gd name="T79" fmla="*/ 203 h 265"/>
                <a:gd name="T80" fmla="*/ 232 w 235"/>
                <a:gd name="T81" fmla="*/ 184 h 265"/>
                <a:gd name="T82" fmla="*/ 220 w 235"/>
                <a:gd name="T83" fmla="*/ 166 h 2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35"/>
                <a:gd name="T127" fmla="*/ 0 h 265"/>
                <a:gd name="T128" fmla="*/ 235 w 235"/>
                <a:gd name="T129" fmla="*/ 265 h 2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35" h="265">
                  <a:moveTo>
                    <a:pt x="210" y="158"/>
                  </a:moveTo>
                  <a:lnTo>
                    <a:pt x="199" y="150"/>
                  </a:lnTo>
                  <a:lnTo>
                    <a:pt x="185" y="141"/>
                  </a:lnTo>
                  <a:lnTo>
                    <a:pt x="172" y="131"/>
                  </a:lnTo>
                  <a:lnTo>
                    <a:pt x="162" y="121"/>
                  </a:lnTo>
                  <a:lnTo>
                    <a:pt x="154" y="110"/>
                  </a:lnTo>
                  <a:lnTo>
                    <a:pt x="151" y="98"/>
                  </a:lnTo>
                  <a:lnTo>
                    <a:pt x="152" y="90"/>
                  </a:lnTo>
                  <a:lnTo>
                    <a:pt x="153" y="82"/>
                  </a:lnTo>
                  <a:lnTo>
                    <a:pt x="155" y="74"/>
                  </a:lnTo>
                  <a:lnTo>
                    <a:pt x="159" y="65"/>
                  </a:lnTo>
                  <a:lnTo>
                    <a:pt x="164" y="54"/>
                  </a:lnTo>
                  <a:lnTo>
                    <a:pt x="172" y="43"/>
                  </a:lnTo>
                  <a:lnTo>
                    <a:pt x="182" y="33"/>
                  </a:lnTo>
                  <a:lnTo>
                    <a:pt x="194" y="25"/>
                  </a:lnTo>
                  <a:lnTo>
                    <a:pt x="206" y="16"/>
                  </a:lnTo>
                  <a:lnTo>
                    <a:pt x="214" y="9"/>
                  </a:lnTo>
                  <a:lnTo>
                    <a:pt x="219" y="1"/>
                  </a:lnTo>
                  <a:lnTo>
                    <a:pt x="197" y="3"/>
                  </a:lnTo>
                  <a:lnTo>
                    <a:pt x="189" y="7"/>
                  </a:lnTo>
                  <a:lnTo>
                    <a:pt x="179" y="13"/>
                  </a:lnTo>
                  <a:lnTo>
                    <a:pt x="170" y="5"/>
                  </a:lnTo>
                  <a:lnTo>
                    <a:pt x="161" y="0"/>
                  </a:lnTo>
                  <a:lnTo>
                    <a:pt x="151" y="6"/>
                  </a:lnTo>
                  <a:lnTo>
                    <a:pt x="141" y="13"/>
                  </a:lnTo>
                  <a:lnTo>
                    <a:pt x="132" y="7"/>
                  </a:lnTo>
                  <a:lnTo>
                    <a:pt x="118" y="1"/>
                  </a:lnTo>
                  <a:lnTo>
                    <a:pt x="108" y="8"/>
                  </a:lnTo>
                  <a:lnTo>
                    <a:pt x="99" y="14"/>
                  </a:lnTo>
                  <a:lnTo>
                    <a:pt x="91" y="8"/>
                  </a:lnTo>
                  <a:lnTo>
                    <a:pt x="80" y="3"/>
                  </a:lnTo>
                  <a:lnTo>
                    <a:pt x="62" y="1"/>
                  </a:lnTo>
                  <a:lnTo>
                    <a:pt x="45" y="0"/>
                  </a:lnTo>
                  <a:lnTo>
                    <a:pt x="45" y="4"/>
                  </a:lnTo>
                  <a:lnTo>
                    <a:pt x="59" y="12"/>
                  </a:lnTo>
                  <a:lnTo>
                    <a:pt x="70" y="20"/>
                  </a:lnTo>
                  <a:lnTo>
                    <a:pt x="79" y="28"/>
                  </a:lnTo>
                  <a:lnTo>
                    <a:pt x="87" y="37"/>
                  </a:lnTo>
                  <a:lnTo>
                    <a:pt x="95" y="46"/>
                  </a:lnTo>
                  <a:lnTo>
                    <a:pt x="100" y="56"/>
                  </a:lnTo>
                  <a:lnTo>
                    <a:pt x="104" y="67"/>
                  </a:lnTo>
                  <a:lnTo>
                    <a:pt x="104" y="78"/>
                  </a:lnTo>
                  <a:lnTo>
                    <a:pt x="104" y="86"/>
                  </a:lnTo>
                  <a:lnTo>
                    <a:pt x="101" y="96"/>
                  </a:lnTo>
                  <a:lnTo>
                    <a:pt x="96" y="103"/>
                  </a:lnTo>
                  <a:lnTo>
                    <a:pt x="91" y="111"/>
                  </a:lnTo>
                  <a:lnTo>
                    <a:pt x="86" y="115"/>
                  </a:lnTo>
                  <a:lnTo>
                    <a:pt x="82" y="122"/>
                  </a:lnTo>
                  <a:lnTo>
                    <a:pt x="74" y="128"/>
                  </a:lnTo>
                  <a:lnTo>
                    <a:pt x="66" y="134"/>
                  </a:lnTo>
                  <a:lnTo>
                    <a:pt x="55" y="141"/>
                  </a:lnTo>
                  <a:lnTo>
                    <a:pt x="43" y="148"/>
                  </a:lnTo>
                  <a:lnTo>
                    <a:pt x="30" y="155"/>
                  </a:lnTo>
                  <a:lnTo>
                    <a:pt x="20" y="162"/>
                  </a:lnTo>
                  <a:lnTo>
                    <a:pt x="12" y="168"/>
                  </a:lnTo>
                  <a:lnTo>
                    <a:pt x="6" y="176"/>
                  </a:lnTo>
                  <a:lnTo>
                    <a:pt x="2" y="184"/>
                  </a:lnTo>
                  <a:lnTo>
                    <a:pt x="0" y="194"/>
                  </a:lnTo>
                  <a:lnTo>
                    <a:pt x="0" y="203"/>
                  </a:lnTo>
                  <a:lnTo>
                    <a:pt x="1" y="212"/>
                  </a:lnTo>
                  <a:lnTo>
                    <a:pt x="4" y="220"/>
                  </a:lnTo>
                  <a:lnTo>
                    <a:pt x="10" y="229"/>
                  </a:lnTo>
                  <a:lnTo>
                    <a:pt x="21" y="238"/>
                  </a:lnTo>
                  <a:lnTo>
                    <a:pt x="31" y="244"/>
                  </a:lnTo>
                  <a:lnTo>
                    <a:pt x="44" y="251"/>
                  </a:lnTo>
                  <a:lnTo>
                    <a:pt x="61" y="256"/>
                  </a:lnTo>
                  <a:lnTo>
                    <a:pt x="73" y="259"/>
                  </a:lnTo>
                  <a:lnTo>
                    <a:pt x="91" y="262"/>
                  </a:lnTo>
                  <a:lnTo>
                    <a:pt x="111" y="264"/>
                  </a:lnTo>
                  <a:lnTo>
                    <a:pt x="128" y="264"/>
                  </a:lnTo>
                  <a:lnTo>
                    <a:pt x="147" y="262"/>
                  </a:lnTo>
                  <a:lnTo>
                    <a:pt x="161" y="261"/>
                  </a:lnTo>
                  <a:lnTo>
                    <a:pt x="177" y="257"/>
                  </a:lnTo>
                  <a:lnTo>
                    <a:pt x="193" y="252"/>
                  </a:lnTo>
                  <a:lnTo>
                    <a:pt x="205" y="246"/>
                  </a:lnTo>
                  <a:lnTo>
                    <a:pt x="216" y="238"/>
                  </a:lnTo>
                  <a:lnTo>
                    <a:pt x="223" y="230"/>
                  </a:lnTo>
                  <a:lnTo>
                    <a:pt x="229" y="221"/>
                  </a:lnTo>
                  <a:lnTo>
                    <a:pt x="231" y="212"/>
                  </a:lnTo>
                  <a:lnTo>
                    <a:pt x="234" y="203"/>
                  </a:lnTo>
                  <a:lnTo>
                    <a:pt x="234" y="194"/>
                  </a:lnTo>
                  <a:lnTo>
                    <a:pt x="232" y="184"/>
                  </a:lnTo>
                  <a:lnTo>
                    <a:pt x="227" y="175"/>
                  </a:lnTo>
                  <a:lnTo>
                    <a:pt x="220" y="166"/>
                  </a:lnTo>
                  <a:lnTo>
                    <a:pt x="210" y="158"/>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85" name="Freeform 93"/>
            <p:cNvSpPr>
              <a:spLocks/>
            </p:cNvSpPr>
            <p:nvPr/>
          </p:nvSpPr>
          <p:spPr bwMode="auto">
            <a:xfrm>
              <a:off x="463" y="3092"/>
              <a:ext cx="312" cy="284"/>
            </a:xfrm>
            <a:custGeom>
              <a:avLst/>
              <a:gdLst>
                <a:gd name="T0" fmla="*/ 264 w 312"/>
                <a:gd name="T1" fmla="*/ 161 h 284"/>
                <a:gd name="T2" fmla="*/ 229 w 312"/>
                <a:gd name="T3" fmla="*/ 141 h 284"/>
                <a:gd name="T4" fmla="*/ 205 w 312"/>
                <a:gd name="T5" fmla="*/ 118 h 284"/>
                <a:gd name="T6" fmla="*/ 202 w 312"/>
                <a:gd name="T7" fmla="*/ 97 h 284"/>
                <a:gd name="T8" fmla="*/ 206 w 312"/>
                <a:gd name="T9" fmla="*/ 79 h 284"/>
                <a:gd name="T10" fmla="*/ 218 w 312"/>
                <a:gd name="T11" fmla="*/ 58 h 284"/>
                <a:gd name="T12" fmla="*/ 242 w 312"/>
                <a:gd name="T13" fmla="*/ 35 h 284"/>
                <a:gd name="T14" fmla="*/ 274 w 312"/>
                <a:gd name="T15" fmla="*/ 17 h 284"/>
                <a:gd name="T16" fmla="*/ 291 w 312"/>
                <a:gd name="T17" fmla="*/ 2 h 284"/>
                <a:gd name="T18" fmla="*/ 251 w 312"/>
                <a:gd name="T19" fmla="*/ 7 h 284"/>
                <a:gd name="T20" fmla="*/ 227 w 312"/>
                <a:gd name="T21" fmla="*/ 5 h 284"/>
                <a:gd name="T22" fmla="*/ 201 w 312"/>
                <a:gd name="T23" fmla="*/ 7 h 284"/>
                <a:gd name="T24" fmla="*/ 175 w 312"/>
                <a:gd name="T25" fmla="*/ 8 h 284"/>
                <a:gd name="T26" fmla="*/ 144 w 312"/>
                <a:gd name="T27" fmla="*/ 8 h 284"/>
                <a:gd name="T28" fmla="*/ 121 w 312"/>
                <a:gd name="T29" fmla="*/ 8 h 284"/>
                <a:gd name="T30" fmla="*/ 83 w 312"/>
                <a:gd name="T31" fmla="*/ 1 h 284"/>
                <a:gd name="T32" fmla="*/ 60 w 312"/>
                <a:gd name="T33" fmla="*/ 4 h 284"/>
                <a:gd name="T34" fmla="*/ 94 w 312"/>
                <a:gd name="T35" fmla="*/ 22 h 284"/>
                <a:gd name="T36" fmla="*/ 116 w 312"/>
                <a:gd name="T37" fmla="*/ 40 h 284"/>
                <a:gd name="T38" fmla="*/ 133 w 312"/>
                <a:gd name="T39" fmla="*/ 60 h 284"/>
                <a:gd name="T40" fmla="*/ 139 w 312"/>
                <a:gd name="T41" fmla="*/ 84 h 284"/>
                <a:gd name="T42" fmla="*/ 135 w 312"/>
                <a:gd name="T43" fmla="*/ 103 h 284"/>
                <a:gd name="T44" fmla="*/ 121 w 312"/>
                <a:gd name="T45" fmla="*/ 119 h 284"/>
                <a:gd name="T46" fmla="*/ 109 w 312"/>
                <a:gd name="T47" fmla="*/ 131 h 284"/>
                <a:gd name="T48" fmla="*/ 87 w 312"/>
                <a:gd name="T49" fmla="*/ 144 h 284"/>
                <a:gd name="T50" fmla="*/ 57 w 312"/>
                <a:gd name="T51" fmla="*/ 158 h 284"/>
                <a:gd name="T52" fmla="*/ 26 w 312"/>
                <a:gd name="T53" fmla="*/ 174 h 284"/>
                <a:gd name="T54" fmla="*/ 9 w 312"/>
                <a:gd name="T55" fmla="*/ 189 h 284"/>
                <a:gd name="T56" fmla="*/ 0 w 312"/>
                <a:gd name="T57" fmla="*/ 208 h 284"/>
                <a:gd name="T58" fmla="*/ 1 w 312"/>
                <a:gd name="T59" fmla="*/ 227 h 284"/>
                <a:gd name="T60" fmla="*/ 14 w 312"/>
                <a:gd name="T61" fmla="*/ 246 h 284"/>
                <a:gd name="T62" fmla="*/ 41 w 312"/>
                <a:gd name="T63" fmla="*/ 261 h 284"/>
                <a:gd name="T64" fmla="*/ 81 w 312"/>
                <a:gd name="T65" fmla="*/ 274 h 284"/>
                <a:gd name="T66" fmla="*/ 121 w 312"/>
                <a:gd name="T67" fmla="*/ 281 h 284"/>
                <a:gd name="T68" fmla="*/ 170 w 312"/>
                <a:gd name="T69" fmla="*/ 283 h 284"/>
                <a:gd name="T70" fmla="*/ 214 w 312"/>
                <a:gd name="T71" fmla="*/ 280 h 284"/>
                <a:gd name="T72" fmla="*/ 256 w 312"/>
                <a:gd name="T73" fmla="*/ 270 h 284"/>
                <a:gd name="T74" fmla="*/ 287 w 312"/>
                <a:gd name="T75" fmla="*/ 255 h 284"/>
                <a:gd name="T76" fmla="*/ 305 w 312"/>
                <a:gd name="T77" fmla="*/ 237 h 284"/>
                <a:gd name="T78" fmla="*/ 311 w 312"/>
                <a:gd name="T79" fmla="*/ 217 h 284"/>
                <a:gd name="T80" fmla="*/ 309 w 312"/>
                <a:gd name="T81" fmla="*/ 198 h 284"/>
                <a:gd name="T82" fmla="*/ 293 w 312"/>
                <a:gd name="T83" fmla="*/ 178 h 2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2"/>
                <a:gd name="T127" fmla="*/ 0 h 284"/>
                <a:gd name="T128" fmla="*/ 312 w 312"/>
                <a:gd name="T129" fmla="*/ 284 h 2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2" h="284">
                  <a:moveTo>
                    <a:pt x="279" y="169"/>
                  </a:moveTo>
                  <a:lnTo>
                    <a:pt x="264" y="161"/>
                  </a:lnTo>
                  <a:lnTo>
                    <a:pt x="246" y="151"/>
                  </a:lnTo>
                  <a:lnTo>
                    <a:pt x="229" y="141"/>
                  </a:lnTo>
                  <a:lnTo>
                    <a:pt x="215" y="130"/>
                  </a:lnTo>
                  <a:lnTo>
                    <a:pt x="205" y="118"/>
                  </a:lnTo>
                  <a:lnTo>
                    <a:pt x="201" y="105"/>
                  </a:lnTo>
                  <a:lnTo>
                    <a:pt x="202" y="97"/>
                  </a:lnTo>
                  <a:lnTo>
                    <a:pt x="203" y="88"/>
                  </a:lnTo>
                  <a:lnTo>
                    <a:pt x="206" y="79"/>
                  </a:lnTo>
                  <a:lnTo>
                    <a:pt x="211" y="69"/>
                  </a:lnTo>
                  <a:lnTo>
                    <a:pt x="218" y="58"/>
                  </a:lnTo>
                  <a:lnTo>
                    <a:pt x="228" y="47"/>
                  </a:lnTo>
                  <a:lnTo>
                    <a:pt x="242" y="35"/>
                  </a:lnTo>
                  <a:lnTo>
                    <a:pt x="258" y="26"/>
                  </a:lnTo>
                  <a:lnTo>
                    <a:pt x="274" y="17"/>
                  </a:lnTo>
                  <a:lnTo>
                    <a:pt x="285" y="10"/>
                  </a:lnTo>
                  <a:lnTo>
                    <a:pt x="291" y="2"/>
                  </a:lnTo>
                  <a:lnTo>
                    <a:pt x="263" y="3"/>
                  </a:lnTo>
                  <a:lnTo>
                    <a:pt x="251" y="7"/>
                  </a:lnTo>
                  <a:lnTo>
                    <a:pt x="238" y="14"/>
                  </a:lnTo>
                  <a:lnTo>
                    <a:pt x="227" y="5"/>
                  </a:lnTo>
                  <a:lnTo>
                    <a:pt x="214" y="0"/>
                  </a:lnTo>
                  <a:lnTo>
                    <a:pt x="201" y="7"/>
                  </a:lnTo>
                  <a:lnTo>
                    <a:pt x="187" y="14"/>
                  </a:lnTo>
                  <a:lnTo>
                    <a:pt x="175" y="8"/>
                  </a:lnTo>
                  <a:lnTo>
                    <a:pt x="157" y="1"/>
                  </a:lnTo>
                  <a:lnTo>
                    <a:pt x="144" y="8"/>
                  </a:lnTo>
                  <a:lnTo>
                    <a:pt x="132" y="15"/>
                  </a:lnTo>
                  <a:lnTo>
                    <a:pt x="121" y="8"/>
                  </a:lnTo>
                  <a:lnTo>
                    <a:pt x="106" y="3"/>
                  </a:lnTo>
                  <a:lnTo>
                    <a:pt x="83" y="1"/>
                  </a:lnTo>
                  <a:lnTo>
                    <a:pt x="60" y="0"/>
                  </a:lnTo>
                  <a:lnTo>
                    <a:pt x="60" y="4"/>
                  </a:lnTo>
                  <a:lnTo>
                    <a:pt x="79" y="13"/>
                  </a:lnTo>
                  <a:lnTo>
                    <a:pt x="94" y="22"/>
                  </a:lnTo>
                  <a:lnTo>
                    <a:pt x="105" y="30"/>
                  </a:lnTo>
                  <a:lnTo>
                    <a:pt x="116" y="40"/>
                  </a:lnTo>
                  <a:lnTo>
                    <a:pt x="126" y="50"/>
                  </a:lnTo>
                  <a:lnTo>
                    <a:pt x="133" y="60"/>
                  </a:lnTo>
                  <a:lnTo>
                    <a:pt x="138" y="71"/>
                  </a:lnTo>
                  <a:lnTo>
                    <a:pt x="139" y="84"/>
                  </a:lnTo>
                  <a:lnTo>
                    <a:pt x="138" y="92"/>
                  </a:lnTo>
                  <a:lnTo>
                    <a:pt x="135" y="103"/>
                  </a:lnTo>
                  <a:lnTo>
                    <a:pt x="128" y="111"/>
                  </a:lnTo>
                  <a:lnTo>
                    <a:pt x="121" y="119"/>
                  </a:lnTo>
                  <a:lnTo>
                    <a:pt x="115" y="124"/>
                  </a:lnTo>
                  <a:lnTo>
                    <a:pt x="109" y="131"/>
                  </a:lnTo>
                  <a:lnTo>
                    <a:pt x="99" y="137"/>
                  </a:lnTo>
                  <a:lnTo>
                    <a:pt x="87" y="144"/>
                  </a:lnTo>
                  <a:lnTo>
                    <a:pt x="73" y="151"/>
                  </a:lnTo>
                  <a:lnTo>
                    <a:pt x="57" y="158"/>
                  </a:lnTo>
                  <a:lnTo>
                    <a:pt x="40" y="166"/>
                  </a:lnTo>
                  <a:lnTo>
                    <a:pt x="26" y="174"/>
                  </a:lnTo>
                  <a:lnTo>
                    <a:pt x="16" y="180"/>
                  </a:lnTo>
                  <a:lnTo>
                    <a:pt x="9" y="189"/>
                  </a:lnTo>
                  <a:lnTo>
                    <a:pt x="2" y="198"/>
                  </a:lnTo>
                  <a:lnTo>
                    <a:pt x="0" y="208"/>
                  </a:lnTo>
                  <a:lnTo>
                    <a:pt x="0" y="217"/>
                  </a:lnTo>
                  <a:lnTo>
                    <a:pt x="1" y="227"/>
                  </a:lnTo>
                  <a:lnTo>
                    <a:pt x="5" y="236"/>
                  </a:lnTo>
                  <a:lnTo>
                    <a:pt x="14" y="246"/>
                  </a:lnTo>
                  <a:lnTo>
                    <a:pt x="28" y="255"/>
                  </a:lnTo>
                  <a:lnTo>
                    <a:pt x="41" y="261"/>
                  </a:lnTo>
                  <a:lnTo>
                    <a:pt x="59" y="269"/>
                  </a:lnTo>
                  <a:lnTo>
                    <a:pt x="81" y="274"/>
                  </a:lnTo>
                  <a:lnTo>
                    <a:pt x="97" y="278"/>
                  </a:lnTo>
                  <a:lnTo>
                    <a:pt x="121" y="281"/>
                  </a:lnTo>
                  <a:lnTo>
                    <a:pt x="148" y="283"/>
                  </a:lnTo>
                  <a:lnTo>
                    <a:pt x="170" y="283"/>
                  </a:lnTo>
                  <a:lnTo>
                    <a:pt x="195" y="281"/>
                  </a:lnTo>
                  <a:lnTo>
                    <a:pt x="214" y="280"/>
                  </a:lnTo>
                  <a:lnTo>
                    <a:pt x="235" y="276"/>
                  </a:lnTo>
                  <a:lnTo>
                    <a:pt x="256" y="270"/>
                  </a:lnTo>
                  <a:lnTo>
                    <a:pt x="272" y="264"/>
                  </a:lnTo>
                  <a:lnTo>
                    <a:pt x="287" y="255"/>
                  </a:lnTo>
                  <a:lnTo>
                    <a:pt x="297" y="246"/>
                  </a:lnTo>
                  <a:lnTo>
                    <a:pt x="305" y="237"/>
                  </a:lnTo>
                  <a:lnTo>
                    <a:pt x="308" y="228"/>
                  </a:lnTo>
                  <a:lnTo>
                    <a:pt x="311" y="217"/>
                  </a:lnTo>
                  <a:lnTo>
                    <a:pt x="311" y="208"/>
                  </a:lnTo>
                  <a:lnTo>
                    <a:pt x="309" y="198"/>
                  </a:lnTo>
                  <a:lnTo>
                    <a:pt x="301" y="188"/>
                  </a:lnTo>
                  <a:lnTo>
                    <a:pt x="293" y="178"/>
                  </a:lnTo>
                  <a:lnTo>
                    <a:pt x="279" y="169"/>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86" name="Freeform 94"/>
            <p:cNvSpPr>
              <a:spLocks/>
            </p:cNvSpPr>
            <p:nvPr/>
          </p:nvSpPr>
          <p:spPr bwMode="auto">
            <a:xfrm>
              <a:off x="713" y="2964"/>
              <a:ext cx="312" cy="284"/>
            </a:xfrm>
            <a:custGeom>
              <a:avLst/>
              <a:gdLst>
                <a:gd name="T0" fmla="*/ 264 w 312"/>
                <a:gd name="T1" fmla="*/ 161 h 284"/>
                <a:gd name="T2" fmla="*/ 229 w 312"/>
                <a:gd name="T3" fmla="*/ 141 h 284"/>
                <a:gd name="T4" fmla="*/ 205 w 312"/>
                <a:gd name="T5" fmla="*/ 118 h 284"/>
                <a:gd name="T6" fmla="*/ 202 w 312"/>
                <a:gd name="T7" fmla="*/ 97 h 284"/>
                <a:gd name="T8" fmla="*/ 206 w 312"/>
                <a:gd name="T9" fmla="*/ 79 h 284"/>
                <a:gd name="T10" fmla="*/ 218 w 312"/>
                <a:gd name="T11" fmla="*/ 58 h 284"/>
                <a:gd name="T12" fmla="*/ 242 w 312"/>
                <a:gd name="T13" fmla="*/ 35 h 284"/>
                <a:gd name="T14" fmla="*/ 274 w 312"/>
                <a:gd name="T15" fmla="*/ 17 h 284"/>
                <a:gd name="T16" fmla="*/ 291 w 312"/>
                <a:gd name="T17" fmla="*/ 2 h 284"/>
                <a:gd name="T18" fmla="*/ 251 w 312"/>
                <a:gd name="T19" fmla="*/ 7 h 284"/>
                <a:gd name="T20" fmla="*/ 227 w 312"/>
                <a:gd name="T21" fmla="*/ 5 h 284"/>
                <a:gd name="T22" fmla="*/ 201 w 312"/>
                <a:gd name="T23" fmla="*/ 7 h 284"/>
                <a:gd name="T24" fmla="*/ 175 w 312"/>
                <a:gd name="T25" fmla="*/ 8 h 284"/>
                <a:gd name="T26" fmla="*/ 144 w 312"/>
                <a:gd name="T27" fmla="*/ 8 h 284"/>
                <a:gd name="T28" fmla="*/ 121 w 312"/>
                <a:gd name="T29" fmla="*/ 8 h 284"/>
                <a:gd name="T30" fmla="*/ 83 w 312"/>
                <a:gd name="T31" fmla="*/ 1 h 284"/>
                <a:gd name="T32" fmla="*/ 60 w 312"/>
                <a:gd name="T33" fmla="*/ 4 h 284"/>
                <a:gd name="T34" fmla="*/ 94 w 312"/>
                <a:gd name="T35" fmla="*/ 22 h 284"/>
                <a:gd name="T36" fmla="*/ 116 w 312"/>
                <a:gd name="T37" fmla="*/ 40 h 284"/>
                <a:gd name="T38" fmla="*/ 133 w 312"/>
                <a:gd name="T39" fmla="*/ 60 h 284"/>
                <a:gd name="T40" fmla="*/ 139 w 312"/>
                <a:gd name="T41" fmla="*/ 84 h 284"/>
                <a:gd name="T42" fmla="*/ 135 w 312"/>
                <a:gd name="T43" fmla="*/ 103 h 284"/>
                <a:gd name="T44" fmla="*/ 121 w 312"/>
                <a:gd name="T45" fmla="*/ 119 h 284"/>
                <a:gd name="T46" fmla="*/ 109 w 312"/>
                <a:gd name="T47" fmla="*/ 131 h 284"/>
                <a:gd name="T48" fmla="*/ 87 w 312"/>
                <a:gd name="T49" fmla="*/ 144 h 284"/>
                <a:gd name="T50" fmla="*/ 57 w 312"/>
                <a:gd name="T51" fmla="*/ 158 h 284"/>
                <a:gd name="T52" fmla="*/ 26 w 312"/>
                <a:gd name="T53" fmla="*/ 174 h 284"/>
                <a:gd name="T54" fmla="*/ 9 w 312"/>
                <a:gd name="T55" fmla="*/ 189 h 284"/>
                <a:gd name="T56" fmla="*/ 0 w 312"/>
                <a:gd name="T57" fmla="*/ 208 h 284"/>
                <a:gd name="T58" fmla="*/ 1 w 312"/>
                <a:gd name="T59" fmla="*/ 227 h 284"/>
                <a:gd name="T60" fmla="*/ 14 w 312"/>
                <a:gd name="T61" fmla="*/ 246 h 284"/>
                <a:gd name="T62" fmla="*/ 41 w 312"/>
                <a:gd name="T63" fmla="*/ 261 h 284"/>
                <a:gd name="T64" fmla="*/ 81 w 312"/>
                <a:gd name="T65" fmla="*/ 274 h 284"/>
                <a:gd name="T66" fmla="*/ 121 w 312"/>
                <a:gd name="T67" fmla="*/ 281 h 284"/>
                <a:gd name="T68" fmla="*/ 170 w 312"/>
                <a:gd name="T69" fmla="*/ 283 h 284"/>
                <a:gd name="T70" fmla="*/ 214 w 312"/>
                <a:gd name="T71" fmla="*/ 280 h 284"/>
                <a:gd name="T72" fmla="*/ 256 w 312"/>
                <a:gd name="T73" fmla="*/ 270 h 284"/>
                <a:gd name="T74" fmla="*/ 287 w 312"/>
                <a:gd name="T75" fmla="*/ 255 h 284"/>
                <a:gd name="T76" fmla="*/ 305 w 312"/>
                <a:gd name="T77" fmla="*/ 237 h 284"/>
                <a:gd name="T78" fmla="*/ 311 w 312"/>
                <a:gd name="T79" fmla="*/ 217 h 284"/>
                <a:gd name="T80" fmla="*/ 309 w 312"/>
                <a:gd name="T81" fmla="*/ 198 h 284"/>
                <a:gd name="T82" fmla="*/ 293 w 312"/>
                <a:gd name="T83" fmla="*/ 178 h 2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2"/>
                <a:gd name="T127" fmla="*/ 0 h 284"/>
                <a:gd name="T128" fmla="*/ 312 w 312"/>
                <a:gd name="T129" fmla="*/ 284 h 2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2" h="284">
                  <a:moveTo>
                    <a:pt x="279" y="169"/>
                  </a:moveTo>
                  <a:lnTo>
                    <a:pt x="264" y="161"/>
                  </a:lnTo>
                  <a:lnTo>
                    <a:pt x="246" y="151"/>
                  </a:lnTo>
                  <a:lnTo>
                    <a:pt x="229" y="141"/>
                  </a:lnTo>
                  <a:lnTo>
                    <a:pt x="215" y="130"/>
                  </a:lnTo>
                  <a:lnTo>
                    <a:pt x="205" y="118"/>
                  </a:lnTo>
                  <a:lnTo>
                    <a:pt x="201" y="105"/>
                  </a:lnTo>
                  <a:lnTo>
                    <a:pt x="202" y="97"/>
                  </a:lnTo>
                  <a:lnTo>
                    <a:pt x="203" y="88"/>
                  </a:lnTo>
                  <a:lnTo>
                    <a:pt x="206" y="79"/>
                  </a:lnTo>
                  <a:lnTo>
                    <a:pt x="211" y="69"/>
                  </a:lnTo>
                  <a:lnTo>
                    <a:pt x="218" y="58"/>
                  </a:lnTo>
                  <a:lnTo>
                    <a:pt x="228" y="47"/>
                  </a:lnTo>
                  <a:lnTo>
                    <a:pt x="242" y="35"/>
                  </a:lnTo>
                  <a:lnTo>
                    <a:pt x="258" y="26"/>
                  </a:lnTo>
                  <a:lnTo>
                    <a:pt x="274" y="17"/>
                  </a:lnTo>
                  <a:lnTo>
                    <a:pt x="285" y="10"/>
                  </a:lnTo>
                  <a:lnTo>
                    <a:pt x="291" y="2"/>
                  </a:lnTo>
                  <a:lnTo>
                    <a:pt x="263" y="3"/>
                  </a:lnTo>
                  <a:lnTo>
                    <a:pt x="251" y="7"/>
                  </a:lnTo>
                  <a:lnTo>
                    <a:pt x="238" y="14"/>
                  </a:lnTo>
                  <a:lnTo>
                    <a:pt x="227" y="5"/>
                  </a:lnTo>
                  <a:lnTo>
                    <a:pt x="214" y="0"/>
                  </a:lnTo>
                  <a:lnTo>
                    <a:pt x="201" y="7"/>
                  </a:lnTo>
                  <a:lnTo>
                    <a:pt x="187" y="14"/>
                  </a:lnTo>
                  <a:lnTo>
                    <a:pt x="175" y="8"/>
                  </a:lnTo>
                  <a:lnTo>
                    <a:pt x="157" y="1"/>
                  </a:lnTo>
                  <a:lnTo>
                    <a:pt x="144" y="8"/>
                  </a:lnTo>
                  <a:lnTo>
                    <a:pt x="132" y="15"/>
                  </a:lnTo>
                  <a:lnTo>
                    <a:pt x="121" y="8"/>
                  </a:lnTo>
                  <a:lnTo>
                    <a:pt x="106" y="3"/>
                  </a:lnTo>
                  <a:lnTo>
                    <a:pt x="83" y="1"/>
                  </a:lnTo>
                  <a:lnTo>
                    <a:pt x="60" y="0"/>
                  </a:lnTo>
                  <a:lnTo>
                    <a:pt x="60" y="4"/>
                  </a:lnTo>
                  <a:lnTo>
                    <a:pt x="79" y="13"/>
                  </a:lnTo>
                  <a:lnTo>
                    <a:pt x="94" y="22"/>
                  </a:lnTo>
                  <a:lnTo>
                    <a:pt x="105" y="30"/>
                  </a:lnTo>
                  <a:lnTo>
                    <a:pt x="116" y="40"/>
                  </a:lnTo>
                  <a:lnTo>
                    <a:pt x="126" y="50"/>
                  </a:lnTo>
                  <a:lnTo>
                    <a:pt x="133" y="60"/>
                  </a:lnTo>
                  <a:lnTo>
                    <a:pt x="138" y="71"/>
                  </a:lnTo>
                  <a:lnTo>
                    <a:pt x="139" y="84"/>
                  </a:lnTo>
                  <a:lnTo>
                    <a:pt x="138" y="92"/>
                  </a:lnTo>
                  <a:lnTo>
                    <a:pt x="135" y="103"/>
                  </a:lnTo>
                  <a:lnTo>
                    <a:pt x="128" y="111"/>
                  </a:lnTo>
                  <a:lnTo>
                    <a:pt x="121" y="119"/>
                  </a:lnTo>
                  <a:lnTo>
                    <a:pt x="115" y="124"/>
                  </a:lnTo>
                  <a:lnTo>
                    <a:pt x="109" y="131"/>
                  </a:lnTo>
                  <a:lnTo>
                    <a:pt x="99" y="137"/>
                  </a:lnTo>
                  <a:lnTo>
                    <a:pt x="87" y="144"/>
                  </a:lnTo>
                  <a:lnTo>
                    <a:pt x="73" y="151"/>
                  </a:lnTo>
                  <a:lnTo>
                    <a:pt x="57" y="158"/>
                  </a:lnTo>
                  <a:lnTo>
                    <a:pt x="40" y="166"/>
                  </a:lnTo>
                  <a:lnTo>
                    <a:pt x="26" y="174"/>
                  </a:lnTo>
                  <a:lnTo>
                    <a:pt x="16" y="180"/>
                  </a:lnTo>
                  <a:lnTo>
                    <a:pt x="9" y="189"/>
                  </a:lnTo>
                  <a:lnTo>
                    <a:pt x="2" y="198"/>
                  </a:lnTo>
                  <a:lnTo>
                    <a:pt x="0" y="208"/>
                  </a:lnTo>
                  <a:lnTo>
                    <a:pt x="0" y="217"/>
                  </a:lnTo>
                  <a:lnTo>
                    <a:pt x="1" y="227"/>
                  </a:lnTo>
                  <a:lnTo>
                    <a:pt x="5" y="236"/>
                  </a:lnTo>
                  <a:lnTo>
                    <a:pt x="14" y="246"/>
                  </a:lnTo>
                  <a:lnTo>
                    <a:pt x="28" y="255"/>
                  </a:lnTo>
                  <a:lnTo>
                    <a:pt x="41" y="261"/>
                  </a:lnTo>
                  <a:lnTo>
                    <a:pt x="59" y="269"/>
                  </a:lnTo>
                  <a:lnTo>
                    <a:pt x="81" y="274"/>
                  </a:lnTo>
                  <a:lnTo>
                    <a:pt x="97" y="278"/>
                  </a:lnTo>
                  <a:lnTo>
                    <a:pt x="121" y="281"/>
                  </a:lnTo>
                  <a:lnTo>
                    <a:pt x="148" y="283"/>
                  </a:lnTo>
                  <a:lnTo>
                    <a:pt x="170" y="283"/>
                  </a:lnTo>
                  <a:lnTo>
                    <a:pt x="195" y="281"/>
                  </a:lnTo>
                  <a:lnTo>
                    <a:pt x="214" y="280"/>
                  </a:lnTo>
                  <a:lnTo>
                    <a:pt x="235" y="276"/>
                  </a:lnTo>
                  <a:lnTo>
                    <a:pt x="256" y="270"/>
                  </a:lnTo>
                  <a:lnTo>
                    <a:pt x="272" y="264"/>
                  </a:lnTo>
                  <a:lnTo>
                    <a:pt x="287" y="255"/>
                  </a:lnTo>
                  <a:lnTo>
                    <a:pt x="297" y="246"/>
                  </a:lnTo>
                  <a:lnTo>
                    <a:pt x="305" y="237"/>
                  </a:lnTo>
                  <a:lnTo>
                    <a:pt x="308" y="228"/>
                  </a:lnTo>
                  <a:lnTo>
                    <a:pt x="311" y="217"/>
                  </a:lnTo>
                  <a:lnTo>
                    <a:pt x="311" y="208"/>
                  </a:lnTo>
                  <a:lnTo>
                    <a:pt x="309" y="198"/>
                  </a:lnTo>
                  <a:lnTo>
                    <a:pt x="301" y="188"/>
                  </a:lnTo>
                  <a:lnTo>
                    <a:pt x="293" y="178"/>
                  </a:lnTo>
                  <a:lnTo>
                    <a:pt x="279" y="169"/>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87" name="Freeform 95"/>
            <p:cNvSpPr>
              <a:spLocks/>
            </p:cNvSpPr>
            <p:nvPr/>
          </p:nvSpPr>
          <p:spPr bwMode="auto">
            <a:xfrm>
              <a:off x="463" y="2784"/>
              <a:ext cx="312" cy="284"/>
            </a:xfrm>
            <a:custGeom>
              <a:avLst/>
              <a:gdLst>
                <a:gd name="T0" fmla="*/ 264 w 312"/>
                <a:gd name="T1" fmla="*/ 161 h 284"/>
                <a:gd name="T2" fmla="*/ 229 w 312"/>
                <a:gd name="T3" fmla="*/ 141 h 284"/>
                <a:gd name="T4" fmla="*/ 205 w 312"/>
                <a:gd name="T5" fmla="*/ 118 h 284"/>
                <a:gd name="T6" fmla="*/ 202 w 312"/>
                <a:gd name="T7" fmla="*/ 97 h 284"/>
                <a:gd name="T8" fmla="*/ 206 w 312"/>
                <a:gd name="T9" fmla="*/ 79 h 284"/>
                <a:gd name="T10" fmla="*/ 218 w 312"/>
                <a:gd name="T11" fmla="*/ 58 h 284"/>
                <a:gd name="T12" fmla="*/ 242 w 312"/>
                <a:gd name="T13" fmla="*/ 35 h 284"/>
                <a:gd name="T14" fmla="*/ 274 w 312"/>
                <a:gd name="T15" fmla="*/ 17 h 284"/>
                <a:gd name="T16" fmla="*/ 291 w 312"/>
                <a:gd name="T17" fmla="*/ 2 h 284"/>
                <a:gd name="T18" fmla="*/ 251 w 312"/>
                <a:gd name="T19" fmla="*/ 7 h 284"/>
                <a:gd name="T20" fmla="*/ 227 w 312"/>
                <a:gd name="T21" fmla="*/ 5 h 284"/>
                <a:gd name="T22" fmla="*/ 201 w 312"/>
                <a:gd name="T23" fmla="*/ 7 h 284"/>
                <a:gd name="T24" fmla="*/ 175 w 312"/>
                <a:gd name="T25" fmla="*/ 8 h 284"/>
                <a:gd name="T26" fmla="*/ 144 w 312"/>
                <a:gd name="T27" fmla="*/ 8 h 284"/>
                <a:gd name="T28" fmla="*/ 121 w 312"/>
                <a:gd name="T29" fmla="*/ 8 h 284"/>
                <a:gd name="T30" fmla="*/ 83 w 312"/>
                <a:gd name="T31" fmla="*/ 1 h 284"/>
                <a:gd name="T32" fmla="*/ 60 w 312"/>
                <a:gd name="T33" fmla="*/ 4 h 284"/>
                <a:gd name="T34" fmla="*/ 94 w 312"/>
                <a:gd name="T35" fmla="*/ 22 h 284"/>
                <a:gd name="T36" fmla="*/ 116 w 312"/>
                <a:gd name="T37" fmla="*/ 40 h 284"/>
                <a:gd name="T38" fmla="*/ 133 w 312"/>
                <a:gd name="T39" fmla="*/ 60 h 284"/>
                <a:gd name="T40" fmla="*/ 139 w 312"/>
                <a:gd name="T41" fmla="*/ 84 h 284"/>
                <a:gd name="T42" fmla="*/ 135 w 312"/>
                <a:gd name="T43" fmla="*/ 103 h 284"/>
                <a:gd name="T44" fmla="*/ 121 w 312"/>
                <a:gd name="T45" fmla="*/ 119 h 284"/>
                <a:gd name="T46" fmla="*/ 109 w 312"/>
                <a:gd name="T47" fmla="*/ 131 h 284"/>
                <a:gd name="T48" fmla="*/ 87 w 312"/>
                <a:gd name="T49" fmla="*/ 144 h 284"/>
                <a:gd name="T50" fmla="*/ 57 w 312"/>
                <a:gd name="T51" fmla="*/ 158 h 284"/>
                <a:gd name="T52" fmla="*/ 26 w 312"/>
                <a:gd name="T53" fmla="*/ 174 h 284"/>
                <a:gd name="T54" fmla="*/ 9 w 312"/>
                <a:gd name="T55" fmla="*/ 189 h 284"/>
                <a:gd name="T56" fmla="*/ 0 w 312"/>
                <a:gd name="T57" fmla="*/ 208 h 284"/>
                <a:gd name="T58" fmla="*/ 1 w 312"/>
                <a:gd name="T59" fmla="*/ 227 h 284"/>
                <a:gd name="T60" fmla="*/ 14 w 312"/>
                <a:gd name="T61" fmla="*/ 246 h 284"/>
                <a:gd name="T62" fmla="*/ 41 w 312"/>
                <a:gd name="T63" fmla="*/ 261 h 284"/>
                <a:gd name="T64" fmla="*/ 81 w 312"/>
                <a:gd name="T65" fmla="*/ 274 h 284"/>
                <a:gd name="T66" fmla="*/ 121 w 312"/>
                <a:gd name="T67" fmla="*/ 281 h 284"/>
                <a:gd name="T68" fmla="*/ 170 w 312"/>
                <a:gd name="T69" fmla="*/ 283 h 284"/>
                <a:gd name="T70" fmla="*/ 214 w 312"/>
                <a:gd name="T71" fmla="*/ 280 h 284"/>
                <a:gd name="T72" fmla="*/ 256 w 312"/>
                <a:gd name="T73" fmla="*/ 270 h 284"/>
                <a:gd name="T74" fmla="*/ 287 w 312"/>
                <a:gd name="T75" fmla="*/ 255 h 284"/>
                <a:gd name="T76" fmla="*/ 305 w 312"/>
                <a:gd name="T77" fmla="*/ 237 h 284"/>
                <a:gd name="T78" fmla="*/ 311 w 312"/>
                <a:gd name="T79" fmla="*/ 217 h 284"/>
                <a:gd name="T80" fmla="*/ 309 w 312"/>
                <a:gd name="T81" fmla="*/ 198 h 284"/>
                <a:gd name="T82" fmla="*/ 293 w 312"/>
                <a:gd name="T83" fmla="*/ 178 h 2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2"/>
                <a:gd name="T127" fmla="*/ 0 h 284"/>
                <a:gd name="T128" fmla="*/ 312 w 312"/>
                <a:gd name="T129" fmla="*/ 284 h 2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2" h="284">
                  <a:moveTo>
                    <a:pt x="279" y="169"/>
                  </a:moveTo>
                  <a:lnTo>
                    <a:pt x="264" y="161"/>
                  </a:lnTo>
                  <a:lnTo>
                    <a:pt x="246" y="151"/>
                  </a:lnTo>
                  <a:lnTo>
                    <a:pt x="229" y="141"/>
                  </a:lnTo>
                  <a:lnTo>
                    <a:pt x="215" y="130"/>
                  </a:lnTo>
                  <a:lnTo>
                    <a:pt x="205" y="118"/>
                  </a:lnTo>
                  <a:lnTo>
                    <a:pt x="201" y="105"/>
                  </a:lnTo>
                  <a:lnTo>
                    <a:pt x="202" y="97"/>
                  </a:lnTo>
                  <a:lnTo>
                    <a:pt x="203" y="88"/>
                  </a:lnTo>
                  <a:lnTo>
                    <a:pt x="206" y="79"/>
                  </a:lnTo>
                  <a:lnTo>
                    <a:pt x="211" y="69"/>
                  </a:lnTo>
                  <a:lnTo>
                    <a:pt x="218" y="58"/>
                  </a:lnTo>
                  <a:lnTo>
                    <a:pt x="228" y="47"/>
                  </a:lnTo>
                  <a:lnTo>
                    <a:pt x="242" y="35"/>
                  </a:lnTo>
                  <a:lnTo>
                    <a:pt x="258" y="26"/>
                  </a:lnTo>
                  <a:lnTo>
                    <a:pt x="274" y="17"/>
                  </a:lnTo>
                  <a:lnTo>
                    <a:pt x="285" y="10"/>
                  </a:lnTo>
                  <a:lnTo>
                    <a:pt x="291" y="2"/>
                  </a:lnTo>
                  <a:lnTo>
                    <a:pt x="263" y="3"/>
                  </a:lnTo>
                  <a:lnTo>
                    <a:pt x="251" y="7"/>
                  </a:lnTo>
                  <a:lnTo>
                    <a:pt x="238" y="14"/>
                  </a:lnTo>
                  <a:lnTo>
                    <a:pt x="227" y="5"/>
                  </a:lnTo>
                  <a:lnTo>
                    <a:pt x="214" y="0"/>
                  </a:lnTo>
                  <a:lnTo>
                    <a:pt x="201" y="7"/>
                  </a:lnTo>
                  <a:lnTo>
                    <a:pt x="187" y="14"/>
                  </a:lnTo>
                  <a:lnTo>
                    <a:pt x="175" y="8"/>
                  </a:lnTo>
                  <a:lnTo>
                    <a:pt x="157" y="1"/>
                  </a:lnTo>
                  <a:lnTo>
                    <a:pt x="144" y="8"/>
                  </a:lnTo>
                  <a:lnTo>
                    <a:pt x="132" y="15"/>
                  </a:lnTo>
                  <a:lnTo>
                    <a:pt x="121" y="8"/>
                  </a:lnTo>
                  <a:lnTo>
                    <a:pt x="106" y="3"/>
                  </a:lnTo>
                  <a:lnTo>
                    <a:pt x="83" y="1"/>
                  </a:lnTo>
                  <a:lnTo>
                    <a:pt x="60" y="0"/>
                  </a:lnTo>
                  <a:lnTo>
                    <a:pt x="60" y="4"/>
                  </a:lnTo>
                  <a:lnTo>
                    <a:pt x="79" y="13"/>
                  </a:lnTo>
                  <a:lnTo>
                    <a:pt x="94" y="22"/>
                  </a:lnTo>
                  <a:lnTo>
                    <a:pt x="105" y="30"/>
                  </a:lnTo>
                  <a:lnTo>
                    <a:pt x="116" y="40"/>
                  </a:lnTo>
                  <a:lnTo>
                    <a:pt x="126" y="50"/>
                  </a:lnTo>
                  <a:lnTo>
                    <a:pt x="133" y="60"/>
                  </a:lnTo>
                  <a:lnTo>
                    <a:pt x="138" y="71"/>
                  </a:lnTo>
                  <a:lnTo>
                    <a:pt x="139" y="84"/>
                  </a:lnTo>
                  <a:lnTo>
                    <a:pt x="138" y="92"/>
                  </a:lnTo>
                  <a:lnTo>
                    <a:pt x="135" y="103"/>
                  </a:lnTo>
                  <a:lnTo>
                    <a:pt x="128" y="111"/>
                  </a:lnTo>
                  <a:lnTo>
                    <a:pt x="121" y="119"/>
                  </a:lnTo>
                  <a:lnTo>
                    <a:pt x="115" y="124"/>
                  </a:lnTo>
                  <a:lnTo>
                    <a:pt x="109" y="131"/>
                  </a:lnTo>
                  <a:lnTo>
                    <a:pt x="99" y="137"/>
                  </a:lnTo>
                  <a:lnTo>
                    <a:pt x="87" y="144"/>
                  </a:lnTo>
                  <a:lnTo>
                    <a:pt x="73" y="151"/>
                  </a:lnTo>
                  <a:lnTo>
                    <a:pt x="57" y="158"/>
                  </a:lnTo>
                  <a:lnTo>
                    <a:pt x="40" y="166"/>
                  </a:lnTo>
                  <a:lnTo>
                    <a:pt x="26" y="174"/>
                  </a:lnTo>
                  <a:lnTo>
                    <a:pt x="16" y="180"/>
                  </a:lnTo>
                  <a:lnTo>
                    <a:pt x="9" y="189"/>
                  </a:lnTo>
                  <a:lnTo>
                    <a:pt x="2" y="198"/>
                  </a:lnTo>
                  <a:lnTo>
                    <a:pt x="0" y="208"/>
                  </a:lnTo>
                  <a:lnTo>
                    <a:pt x="0" y="217"/>
                  </a:lnTo>
                  <a:lnTo>
                    <a:pt x="1" y="227"/>
                  </a:lnTo>
                  <a:lnTo>
                    <a:pt x="5" y="236"/>
                  </a:lnTo>
                  <a:lnTo>
                    <a:pt x="14" y="246"/>
                  </a:lnTo>
                  <a:lnTo>
                    <a:pt x="28" y="255"/>
                  </a:lnTo>
                  <a:lnTo>
                    <a:pt x="41" y="261"/>
                  </a:lnTo>
                  <a:lnTo>
                    <a:pt x="59" y="269"/>
                  </a:lnTo>
                  <a:lnTo>
                    <a:pt x="81" y="274"/>
                  </a:lnTo>
                  <a:lnTo>
                    <a:pt x="97" y="278"/>
                  </a:lnTo>
                  <a:lnTo>
                    <a:pt x="121" y="281"/>
                  </a:lnTo>
                  <a:lnTo>
                    <a:pt x="148" y="283"/>
                  </a:lnTo>
                  <a:lnTo>
                    <a:pt x="170" y="283"/>
                  </a:lnTo>
                  <a:lnTo>
                    <a:pt x="195" y="281"/>
                  </a:lnTo>
                  <a:lnTo>
                    <a:pt x="214" y="280"/>
                  </a:lnTo>
                  <a:lnTo>
                    <a:pt x="235" y="276"/>
                  </a:lnTo>
                  <a:lnTo>
                    <a:pt x="256" y="270"/>
                  </a:lnTo>
                  <a:lnTo>
                    <a:pt x="272" y="264"/>
                  </a:lnTo>
                  <a:lnTo>
                    <a:pt x="287" y="255"/>
                  </a:lnTo>
                  <a:lnTo>
                    <a:pt x="297" y="246"/>
                  </a:lnTo>
                  <a:lnTo>
                    <a:pt x="305" y="237"/>
                  </a:lnTo>
                  <a:lnTo>
                    <a:pt x="308" y="228"/>
                  </a:lnTo>
                  <a:lnTo>
                    <a:pt x="311" y="217"/>
                  </a:lnTo>
                  <a:lnTo>
                    <a:pt x="311" y="208"/>
                  </a:lnTo>
                  <a:lnTo>
                    <a:pt x="309" y="198"/>
                  </a:lnTo>
                  <a:lnTo>
                    <a:pt x="301" y="188"/>
                  </a:lnTo>
                  <a:lnTo>
                    <a:pt x="293" y="178"/>
                  </a:lnTo>
                  <a:lnTo>
                    <a:pt x="279" y="169"/>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061" name="Freeform 96"/>
          <p:cNvSpPr>
            <a:spLocks/>
          </p:cNvSpPr>
          <p:nvPr/>
        </p:nvSpPr>
        <p:spPr bwMode="auto">
          <a:xfrm>
            <a:off x="3352800" y="1751013"/>
            <a:ext cx="228600" cy="273050"/>
          </a:xfrm>
          <a:custGeom>
            <a:avLst/>
            <a:gdLst>
              <a:gd name="T0" fmla="*/ 121 w 144"/>
              <a:gd name="T1" fmla="*/ 97 h 172"/>
              <a:gd name="T2" fmla="*/ 105 w 144"/>
              <a:gd name="T3" fmla="*/ 85 h 172"/>
              <a:gd name="T4" fmla="*/ 94 w 144"/>
              <a:gd name="T5" fmla="*/ 71 h 172"/>
              <a:gd name="T6" fmla="*/ 92 w 144"/>
              <a:gd name="T7" fmla="*/ 58 h 172"/>
              <a:gd name="T8" fmla="*/ 94 w 144"/>
              <a:gd name="T9" fmla="*/ 48 h 172"/>
              <a:gd name="T10" fmla="*/ 100 w 144"/>
              <a:gd name="T11" fmla="*/ 35 h 172"/>
              <a:gd name="T12" fmla="*/ 111 w 144"/>
              <a:gd name="T13" fmla="*/ 21 h 172"/>
              <a:gd name="T14" fmla="*/ 126 w 144"/>
              <a:gd name="T15" fmla="*/ 10 h 172"/>
              <a:gd name="T16" fmla="*/ 133 w 144"/>
              <a:gd name="T17" fmla="*/ 1 h 172"/>
              <a:gd name="T18" fmla="*/ 115 w 144"/>
              <a:gd name="T19" fmla="*/ 4 h 172"/>
              <a:gd name="T20" fmla="*/ 104 w 144"/>
              <a:gd name="T21" fmla="*/ 3 h 172"/>
              <a:gd name="T22" fmla="*/ 92 w 144"/>
              <a:gd name="T23" fmla="*/ 4 h 172"/>
              <a:gd name="T24" fmla="*/ 80 w 144"/>
              <a:gd name="T25" fmla="*/ 4 h 172"/>
              <a:gd name="T26" fmla="*/ 66 w 144"/>
              <a:gd name="T27" fmla="*/ 5 h 172"/>
              <a:gd name="T28" fmla="*/ 55 w 144"/>
              <a:gd name="T29" fmla="*/ 5 h 172"/>
              <a:gd name="T30" fmla="*/ 38 w 144"/>
              <a:gd name="T31" fmla="*/ 0 h 172"/>
              <a:gd name="T32" fmla="*/ 27 w 144"/>
              <a:gd name="T33" fmla="*/ 3 h 172"/>
              <a:gd name="T34" fmla="*/ 43 w 144"/>
              <a:gd name="T35" fmla="*/ 13 h 172"/>
              <a:gd name="T36" fmla="*/ 53 w 144"/>
              <a:gd name="T37" fmla="*/ 24 h 172"/>
              <a:gd name="T38" fmla="*/ 61 w 144"/>
              <a:gd name="T39" fmla="*/ 36 h 172"/>
              <a:gd name="T40" fmla="*/ 64 w 144"/>
              <a:gd name="T41" fmla="*/ 51 h 172"/>
              <a:gd name="T42" fmla="*/ 62 w 144"/>
              <a:gd name="T43" fmla="*/ 62 h 172"/>
              <a:gd name="T44" fmla="*/ 55 w 144"/>
              <a:gd name="T45" fmla="*/ 71 h 172"/>
              <a:gd name="T46" fmla="*/ 50 w 144"/>
              <a:gd name="T47" fmla="*/ 79 h 172"/>
              <a:gd name="T48" fmla="*/ 40 w 144"/>
              <a:gd name="T49" fmla="*/ 87 h 172"/>
              <a:gd name="T50" fmla="*/ 26 w 144"/>
              <a:gd name="T51" fmla="*/ 96 h 172"/>
              <a:gd name="T52" fmla="*/ 12 w 144"/>
              <a:gd name="T53" fmla="*/ 105 h 172"/>
              <a:gd name="T54" fmla="*/ 4 w 144"/>
              <a:gd name="T55" fmla="*/ 114 h 172"/>
              <a:gd name="T56" fmla="*/ 0 w 144"/>
              <a:gd name="T57" fmla="*/ 125 h 172"/>
              <a:gd name="T58" fmla="*/ 0 w 144"/>
              <a:gd name="T59" fmla="*/ 137 h 172"/>
              <a:gd name="T60" fmla="*/ 6 w 144"/>
              <a:gd name="T61" fmla="*/ 148 h 172"/>
              <a:gd name="T62" fmla="*/ 19 w 144"/>
              <a:gd name="T63" fmla="*/ 158 h 172"/>
              <a:gd name="T64" fmla="*/ 37 w 144"/>
              <a:gd name="T65" fmla="*/ 165 h 172"/>
              <a:gd name="T66" fmla="*/ 55 w 144"/>
              <a:gd name="T67" fmla="*/ 169 h 172"/>
              <a:gd name="T68" fmla="*/ 78 w 144"/>
              <a:gd name="T69" fmla="*/ 171 h 172"/>
              <a:gd name="T70" fmla="*/ 98 w 144"/>
              <a:gd name="T71" fmla="*/ 169 h 172"/>
              <a:gd name="T72" fmla="*/ 117 w 144"/>
              <a:gd name="T73" fmla="*/ 163 h 172"/>
              <a:gd name="T74" fmla="*/ 132 w 144"/>
              <a:gd name="T75" fmla="*/ 154 h 172"/>
              <a:gd name="T76" fmla="*/ 140 w 144"/>
              <a:gd name="T77" fmla="*/ 143 h 172"/>
              <a:gd name="T78" fmla="*/ 143 w 144"/>
              <a:gd name="T79" fmla="*/ 131 h 172"/>
              <a:gd name="T80" fmla="*/ 142 w 144"/>
              <a:gd name="T81" fmla="*/ 119 h 172"/>
              <a:gd name="T82" fmla="*/ 134 w 144"/>
              <a:gd name="T83" fmla="*/ 108 h 1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172"/>
              <a:gd name="T128" fmla="*/ 144 w 144"/>
              <a:gd name="T129" fmla="*/ 172 h 1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172">
                <a:moveTo>
                  <a:pt x="128" y="102"/>
                </a:moveTo>
                <a:lnTo>
                  <a:pt x="121" y="97"/>
                </a:lnTo>
                <a:lnTo>
                  <a:pt x="113" y="91"/>
                </a:lnTo>
                <a:lnTo>
                  <a:pt x="105" y="85"/>
                </a:lnTo>
                <a:lnTo>
                  <a:pt x="99" y="78"/>
                </a:lnTo>
                <a:lnTo>
                  <a:pt x="94" y="71"/>
                </a:lnTo>
                <a:lnTo>
                  <a:pt x="92" y="63"/>
                </a:lnTo>
                <a:lnTo>
                  <a:pt x="92" y="58"/>
                </a:lnTo>
                <a:lnTo>
                  <a:pt x="93" y="53"/>
                </a:lnTo>
                <a:lnTo>
                  <a:pt x="94" y="48"/>
                </a:lnTo>
                <a:lnTo>
                  <a:pt x="97" y="42"/>
                </a:lnTo>
                <a:lnTo>
                  <a:pt x="100" y="35"/>
                </a:lnTo>
                <a:lnTo>
                  <a:pt x="105" y="28"/>
                </a:lnTo>
                <a:lnTo>
                  <a:pt x="111" y="21"/>
                </a:lnTo>
                <a:lnTo>
                  <a:pt x="118" y="16"/>
                </a:lnTo>
                <a:lnTo>
                  <a:pt x="126" y="10"/>
                </a:lnTo>
                <a:lnTo>
                  <a:pt x="131" y="6"/>
                </a:lnTo>
                <a:lnTo>
                  <a:pt x="133" y="1"/>
                </a:lnTo>
                <a:lnTo>
                  <a:pt x="120" y="2"/>
                </a:lnTo>
                <a:lnTo>
                  <a:pt x="115" y="4"/>
                </a:lnTo>
                <a:lnTo>
                  <a:pt x="109" y="8"/>
                </a:lnTo>
                <a:lnTo>
                  <a:pt x="104" y="3"/>
                </a:lnTo>
                <a:lnTo>
                  <a:pt x="98" y="0"/>
                </a:lnTo>
                <a:lnTo>
                  <a:pt x="92" y="4"/>
                </a:lnTo>
                <a:lnTo>
                  <a:pt x="86" y="8"/>
                </a:lnTo>
                <a:lnTo>
                  <a:pt x="80" y="4"/>
                </a:lnTo>
                <a:lnTo>
                  <a:pt x="72" y="0"/>
                </a:lnTo>
                <a:lnTo>
                  <a:pt x="66" y="5"/>
                </a:lnTo>
                <a:lnTo>
                  <a:pt x="60" y="9"/>
                </a:lnTo>
                <a:lnTo>
                  <a:pt x="55" y="5"/>
                </a:lnTo>
                <a:lnTo>
                  <a:pt x="49" y="2"/>
                </a:lnTo>
                <a:lnTo>
                  <a:pt x="38" y="0"/>
                </a:lnTo>
                <a:lnTo>
                  <a:pt x="28" y="0"/>
                </a:lnTo>
                <a:lnTo>
                  <a:pt x="27" y="3"/>
                </a:lnTo>
                <a:lnTo>
                  <a:pt x="36" y="8"/>
                </a:lnTo>
                <a:lnTo>
                  <a:pt x="43" y="13"/>
                </a:lnTo>
                <a:lnTo>
                  <a:pt x="48" y="18"/>
                </a:lnTo>
                <a:lnTo>
                  <a:pt x="53" y="24"/>
                </a:lnTo>
                <a:lnTo>
                  <a:pt x="58" y="30"/>
                </a:lnTo>
                <a:lnTo>
                  <a:pt x="61" y="36"/>
                </a:lnTo>
                <a:lnTo>
                  <a:pt x="63" y="43"/>
                </a:lnTo>
                <a:lnTo>
                  <a:pt x="64" y="51"/>
                </a:lnTo>
                <a:lnTo>
                  <a:pt x="63" y="56"/>
                </a:lnTo>
                <a:lnTo>
                  <a:pt x="62" y="62"/>
                </a:lnTo>
                <a:lnTo>
                  <a:pt x="59" y="67"/>
                </a:lnTo>
                <a:lnTo>
                  <a:pt x="55" y="71"/>
                </a:lnTo>
                <a:lnTo>
                  <a:pt x="53" y="75"/>
                </a:lnTo>
                <a:lnTo>
                  <a:pt x="50" y="79"/>
                </a:lnTo>
                <a:lnTo>
                  <a:pt x="45" y="83"/>
                </a:lnTo>
                <a:lnTo>
                  <a:pt x="40" y="87"/>
                </a:lnTo>
                <a:lnTo>
                  <a:pt x="33" y="91"/>
                </a:lnTo>
                <a:lnTo>
                  <a:pt x="26" y="96"/>
                </a:lnTo>
                <a:lnTo>
                  <a:pt x="18" y="100"/>
                </a:lnTo>
                <a:lnTo>
                  <a:pt x="12" y="105"/>
                </a:lnTo>
                <a:lnTo>
                  <a:pt x="7" y="109"/>
                </a:lnTo>
                <a:lnTo>
                  <a:pt x="4" y="114"/>
                </a:lnTo>
                <a:lnTo>
                  <a:pt x="1" y="119"/>
                </a:lnTo>
                <a:lnTo>
                  <a:pt x="0" y="125"/>
                </a:lnTo>
                <a:lnTo>
                  <a:pt x="0" y="131"/>
                </a:lnTo>
                <a:lnTo>
                  <a:pt x="0" y="137"/>
                </a:lnTo>
                <a:lnTo>
                  <a:pt x="2" y="143"/>
                </a:lnTo>
                <a:lnTo>
                  <a:pt x="6" y="148"/>
                </a:lnTo>
                <a:lnTo>
                  <a:pt x="13" y="154"/>
                </a:lnTo>
                <a:lnTo>
                  <a:pt x="19" y="158"/>
                </a:lnTo>
                <a:lnTo>
                  <a:pt x="27" y="162"/>
                </a:lnTo>
                <a:lnTo>
                  <a:pt x="37" y="165"/>
                </a:lnTo>
                <a:lnTo>
                  <a:pt x="45" y="168"/>
                </a:lnTo>
                <a:lnTo>
                  <a:pt x="55" y="169"/>
                </a:lnTo>
                <a:lnTo>
                  <a:pt x="68" y="171"/>
                </a:lnTo>
                <a:lnTo>
                  <a:pt x="78" y="171"/>
                </a:lnTo>
                <a:lnTo>
                  <a:pt x="89" y="170"/>
                </a:lnTo>
                <a:lnTo>
                  <a:pt x="98" y="169"/>
                </a:lnTo>
                <a:lnTo>
                  <a:pt x="108" y="167"/>
                </a:lnTo>
                <a:lnTo>
                  <a:pt x="117" y="163"/>
                </a:lnTo>
                <a:lnTo>
                  <a:pt x="125" y="159"/>
                </a:lnTo>
                <a:lnTo>
                  <a:pt x="132" y="154"/>
                </a:lnTo>
                <a:lnTo>
                  <a:pt x="136" y="149"/>
                </a:lnTo>
                <a:lnTo>
                  <a:pt x="140" y="143"/>
                </a:lnTo>
                <a:lnTo>
                  <a:pt x="141" y="137"/>
                </a:lnTo>
                <a:lnTo>
                  <a:pt x="143" y="131"/>
                </a:lnTo>
                <a:lnTo>
                  <a:pt x="143" y="125"/>
                </a:lnTo>
                <a:lnTo>
                  <a:pt x="142" y="119"/>
                </a:lnTo>
                <a:lnTo>
                  <a:pt x="138" y="113"/>
                </a:lnTo>
                <a:lnTo>
                  <a:pt x="134" y="108"/>
                </a:lnTo>
                <a:lnTo>
                  <a:pt x="128" y="102"/>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62" name="Freeform 97"/>
          <p:cNvSpPr>
            <a:spLocks/>
          </p:cNvSpPr>
          <p:nvPr/>
        </p:nvSpPr>
        <p:spPr bwMode="auto">
          <a:xfrm>
            <a:off x="3570288" y="1889125"/>
            <a:ext cx="303212" cy="293688"/>
          </a:xfrm>
          <a:custGeom>
            <a:avLst/>
            <a:gdLst>
              <a:gd name="T0" fmla="*/ 161 w 191"/>
              <a:gd name="T1" fmla="*/ 104 h 185"/>
              <a:gd name="T2" fmla="*/ 140 w 191"/>
              <a:gd name="T3" fmla="*/ 91 h 185"/>
              <a:gd name="T4" fmla="*/ 125 w 191"/>
              <a:gd name="T5" fmla="*/ 76 h 185"/>
              <a:gd name="T6" fmla="*/ 123 w 191"/>
              <a:gd name="T7" fmla="*/ 63 h 185"/>
              <a:gd name="T8" fmla="*/ 125 w 191"/>
              <a:gd name="T9" fmla="*/ 51 h 185"/>
              <a:gd name="T10" fmla="*/ 133 w 191"/>
              <a:gd name="T11" fmla="*/ 37 h 185"/>
              <a:gd name="T12" fmla="*/ 148 w 191"/>
              <a:gd name="T13" fmla="*/ 23 h 185"/>
              <a:gd name="T14" fmla="*/ 167 w 191"/>
              <a:gd name="T15" fmla="*/ 11 h 185"/>
              <a:gd name="T16" fmla="*/ 178 w 191"/>
              <a:gd name="T17" fmla="*/ 1 h 185"/>
              <a:gd name="T18" fmla="*/ 153 w 191"/>
              <a:gd name="T19" fmla="*/ 5 h 185"/>
              <a:gd name="T20" fmla="*/ 138 w 191"/>
              <a:gd name="T21" fmla="*/ 3 h 185"/>
              <a:gd name="T22" fmla="*/ 123 w 191"/>
              <a:gd name="T23" fmla="*/ 4 h 185"/>
              <a:gd name="T24" fmla="*/ 107 w 191"/>
              <a:gd name="T25" fmla="*/ 5 h 185"/>
              <a:gd name="T26" fmla="*/ 88 w 191"/>
              <a:gd name="T27" fmla="*/ 5 h 185"/>
              <a:gd name="T28" fmla="*/ 74 w 191"/>
              <a:gd name="T29" fmla="*/ 5 h 185"/>
              <a:gd name="T30" fmla="*/ 50 w 191"/>
              <a:gd name="T31" fmla="*/ 0 h 185"/>
              <a:gd name="T32" fmla="*/ 37 w 191"/>
              <a:gd name="T33" fmla="*/ 3 h 185"/>
              <a:gd name="T34" fmla="*/ 57 w 191"/>
              <a:gd name="T35" fmla="*/ 14 h 185"/>
              <a:gd name="T36" fmla="*/ 71 w 191"/>
              <a:gd name="T37" fmla="*/ 26 h 185"/>
              <a:gd name="T38" fmla="*/ 81 w 191"/>
              <a:gd name="T39" fmla="*/ 39 h 185"/>
              <a:gd name="T40" fmla="*/ 85 w 191"/>
              <a:gd name="T41" fmla="*/ 55 h 185"/>
              <a:gd name="T42" fmla="*/ 82 w 191"/>
              <a:gd name="T43" fmla="*/ 67 h 185"/>
              <a:gd name="T44" fmla="*/ 74 w 191"/>
              <a:gd name="T45" fmla="*/ 77 h 185"/>
              <a:gd name="T46" fmla="*/ 66 w 191"/>
              <a:gd name="T47" fmla="*/ 85 h 185"/>
              <a:gd name="T48" fmla="*/ 53 w 191"/>
              <a:gd name="T49" fmla="*/ 93 h 185"/>
              <a:gd name="T50" fmla="*/ 35 w 191"/>
              <a:gd name="T51" fmla="*/ 103 h 185"/>
              <a:gd name="T52" fmla="*/ 16 w 191"/>
              <a:gd name="T53" fmla="*/ 113 h 185"/>
              <a:gd name="T54" fmla="*/ 5 w 191"/>
              <a:gd name="T55" fmla="*/ 122 h 185"/>
              <a:gd name="T56" fmla="*/ 0 w 191"/>
              <a:gd name="T57" fmla="*/ 135 h 185"/>
              <a:gd name="T58" fmla="*/ 0 w 191"/>
              <a:gd name="T59" fmla="*/ 148 h 185"/>
              <a:gd name="T60" fmla="*/ 8 w 191"/>
              <a:gd name="T61" fmla="*/ 160 h 185"/>
              <a:gd name="T62" fmla="*/ 25 w 191"/>
              <a:gd name="T63" fmla="*/ 170 h 185"/>
              <a:gd name="T64" fmla="*/ 49 w 191"/>
              <a:gd name="T65" fmla="*/ 178 h 185"/>
              <a:gd name="T66" fmla="*/ 74 w 191"/>
              <a:gd name="T67" fmla="*/ 182 h 185"/>
              <a:gd name="T68" fmla="*/ 104 w 191"/>
              <a:gd name="T69" fmla="*/ 184 h 185"/>
              <a:gd name="T70" fmla="*/ 131 w 191"/>
              <a:gd name="T71" fmla="*/ 182 h 185"/>
              <a:gd name="T72" fmla="*/ 156 w 191"/>
              <a:gd name="T73" fmla="*/ 175 h 185"/>
              <a:gd name="T74" fmla="*/ 175 w 191"/>
              <a:gd name="T75" fmla="*/ 166 h 185"/>
              <a:gd name="T76" fmla="*/ 186 w 191"/>
              <a:gd name="T77" fmla="*/ 154 h 185"/>
              <a:gd name="T78" fmla="*/ 190 w 191"/>
              <a:gd name="T79" fmla="*/ 141 h 185"/>
              <a:gd name="T80" fmla="*/ 189 w 191"/>
              <a:gd name="T81" fmla="*/ 128 h 185"/>
              <a:gd name="T82" fmla="*/ 179 w 191"/>
              <a:gd name="T83" fmla="*/ 116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1"/>
              <a:gd name="T127" fmla="*/ 0 h 185"/>
              <a:gd name="T128" fmla="*/ 191 w 191"/>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1" h="185">
                <a:moveTo>
                  <a:pt x="170" y="110"/>
                </a:moveTo>
                <a:lnTo>
                  <a:pt x="161" y="104"/>
                </a:lnTo>
                <a:lnTo>
                  <a:pt x="150" y="98"/>
                </a:lnTo>
                <a:lnTo>
                  <a:pt x="140" y="91"/>
                </a:lnTo>
                <a:lnTo>
                  <a:pt x="131" y="84"/>
                </a:lnTo>
                <a:lnTo>
                  <a:pt x="125" y="76"/>
                </a:lnTo>
                <a:lnTo>
                  <a:pt x="123" y="68"/>
                </a:lnTo>
                <a:lnTo>
                  <a:pt x="123" y="63"/>
                </a:lnTo>
                <a:lnTo>
                  <a:pt x="124" y="57"/>
                </a:lnTo>
                <a:lnTo>
                  <a:pt x="125" y="51"/>
                </a:lnTo>
                <a:lnTo>
                  <a:pt x="129" y="45"/>
                </a:lnTo>
                <a:lnTo>
                  <a:pt x="133" y="37"/>
                </a:lnTo>
                <a:lnTo>
                  <a:pt x="139" y="30"/>
                </a:lnTo>
                <a:lnTo>
                  <a:pt x="148" y="23"/>
                </a:lnTo>
                <a:lnTo>
                  <a:pt x="157" y="17"/>
                </a:lnTo>
                <a:lnTo>
                  <a:pt x="167" y="11"/>
                </a:lnTo>
                <a:lnTo>
                  <a:pt x="174" y="6"/>
                </a:lnTo>
                <a:lnTo>
                  <a:pt x="178" y="1"/>
                </a:lnTo>
                <a:lnTo>
                  <a:pt x="160" y="2"/>
                </a:lnTo>
                <a:lnTo>
                  <a:pt x="153" y="5"/>
                </a:lnTo>
                <a:lnTo>
                  <a:pt x="145" y="9"/>
                </a:lnTo>
                <a:lnTo>
                  <a:pt x="138" y="3"/>
                </a:lnTo>
                <a:lnTo>
                  <a:pt x="131" y="0"/>
                </a:lnTo>
                <a:lnTo>
                  <a:pt x="123" y="4"/>
                </a:lnTo>
                <a:lnTo>
                  <a:pt x="114" y="9"/>
                </a:lnTo>
                <a:lnTo>
                  <a:pt x="107" y="5"/>
                </a:lnTo>
                <a:lnTo>
                  <a:pt x="95" y="0"/>
                </a:lnTo>
                <a:lnTo>
                  <a:pt x="88" y="5"/>
                </a:lnTo>
                <a:lnTo>
                  <a:pt x="80" y="10"/>
                </a:lnTo>
                <a:lnTo>
                  <a:pt x="74" y="5"/>
                </a:lnTo>
                <a:lnTo>
                  <a:pt x="65" y="2"/>
                </a:lnTo>
                <a:lnTo>
                  <a:pt x="50" y="0"/>
                </a:lnTo>
                <a:lnTo>
                  <a:pt x="37" y="0"/>
                </a:lnTo>
                <a:lnTo>
                  <a:pt x="37" y="3"/>
                </a:lnTo>
                <a:lnTo>
                  <a:pt x="48" y="9"/>
                </a:lnTo>
                <a:lnTo>
                  <a:pt x="57" y="14"/>
                </a:lnTo>
                <a:lnTo>
                  <a:pt x="64" y="19"/>
                </a:lnTo>
                <a:lnTo>
                  <a:pt x="71" y="26"/>
                </a:lnTo>
                <a:lnTo>
                  <a:pt x="77" y="32"/>
                </a:lnTo>
                <a:lnTo>
                  <a:pt x="81" y="39"/>
                </a:lnTo>
                <a:lnTo>
                  <a:pt x="84" y="46"/>
                </a:lnTo>
                <a:lnTo>
                  <a:pt x="85" y="55"/>
                </a:lnTo>
                <a:lnTo>
                  <a:pt x="84" y="60"/>
                </a:lnTo>
                <a:lnTo>
                  <a:pt x="82" y="67"/>
                </a:lnTo>
                <a:lnTo>
                  <a:pt x="78" y="72"/>
                </a:lnTo>
                <a:lnTo>
                  <a:pt x="74" y="77"/>
                </a:lnTo>
                <a:lnTo>
                  <a:pt x="70" y="80"/>
                </a:lnTo>
                <a:lnTo>
                  <a:pt x="66" y="85"/>
                </a:lnTo>
                <a:lnTo>
                  <a:pt x="60" y="89"/>
                </a:lnTo>
                <a:lnTo>
                  <a:pt x="53" y="93"/>
                </a:lnTo>
                <a:lnTo>
                  <a:pt x="45" y="98"/>
                </a:lnTo>
                <a:lnTo>
                  <a:pt x="35" y="103"/>
                </a:lnTo>
                <a:lnTo>
                  <a:pt x="24" y="108"/>
                </a:lnTo>
                <a:lnTo>
                  <a:pt x="16" y="113"/>
                </a:lnTo>
                <a:lnTo>
                  <a:pt x="9" y="117"/>
                </a:lnTo>
                <a:lnTo>
                  <a:pt x="5" y="122"/>
                </a:lnTo>
                <a:lnTo>
                  <a:pt x="1" y="128"/>
                </a:lnTo>
                <a:lnTo>
                  <a:pt x="0" y="135"/>
                </a:lnTo>
                <a:lnTo>
                  <a:pt x="0" y="141"/>
                </a:lnTo>
                <a:lnTo>
                  <a:pt x="0" y="148"/>
                </a:lnTo>
                <a:lnTo>
                  <a:pt x="3" y="153"/>
                </a:lnTo>
                <a:lnTo>
                  <a:pt x="8" y="160"/>
                </a:lnTo>
                <a:lnTo>
                  <a:pt x="17" y="166"/>
                </a:lnTo>
                <a:lnTo>
                  <a:pt x="25" y="170"/>
                </a:lnTo>
                <a:lnTo>
                  <a:pt x="36" y="174"/>
                </a:lnTo>
                <a:lnTo>
                  <a:pt x="49" y="178"/>
                </a:lnTo>
                <a:lnTo>
                  <a:pt x="59" y="180"/>
                </a:lnTo>
                <a:lnTo>
                  <a:pt x="74" y="182"/>
                </a:lnTo>
                <a:lnTo>
                  <a:pt x="90" y="184"/>
                </a:lnTo>
                <a:lnTo>
                  <a:pt x="104" y="184"/>
                </a:lnTo>
                <a:lnTo>
                  <a:pt x="119" y="183"/>
                </a:lnTo>
                <a:lnTo>
                  <a:pt x="131" y="182"/>
                </a:lnTo>
                <a:lnTo>
                  <a:pt x="143" y="179"/>
                </a:lnTo>
                <a:lnTo>
                  <a:pt x="156" y="175"/>
                </a:lnTo>
                <a:lnTo>
                  <a:pt x="166" y="171"/>
                </a:lnTo>
                <a:lnTo>
                  <a:pt x="175" y="166"/>
                </a:lnTo>
                <a:lnTo>
                  <a:pt x="181" y="160"/>
                </a:lnTo>
                <a:lnTo>
                  <a:pt x="186" y="154"/>
                </a:lnTo>
                <a:lnTo>
                  <a:pt x="188" y="148"/>
                </a:lnTo>
                <a:lnTo>
                  <a:pt x="190" y="141"/>
                </a:lnTo>
                <a:lnTo>
                  <a:pt x="190" y="135"/>
                </a:lnTo>
                <a:lnTo>
                  <a:pt x="189" y="128"/>
                </a:lnTo>
                <a:lnTo>
                  <a:pt x="184" y="122"/>
                </a:lnTo>
                <a:lnTo>
                  <a:pt x="179" y="116"/>
                </a:lnTo>
                <a:lnTo>
                  <a:pt x="170" y="110"/>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63" name="Freeform 98"/>
          <p:cNvSpPr>
            <a:spLocks/>
          </p:cNvSpPr>
          <p:nvPr/>
        </p:nvSpPr>
        <p:spPr bwMode="auto">
          <a:xfrm>
            <a:off x="3813175" y="1757363"/>
            <a:ext cx="303213" cy="293687"/>
          </a:xfrm>
          <a:custGeom>
            <a:avLst/>
            <a:gdLst>
              <a:gd name="T0" fmla="*/ 161 w 191"/>
              <a:gd name="T1" fmla="*/ 104 h 185"/>
              <a:gd name="T2" fmla="*/ 140 w 191"/>
              <a:gd name="T3" fmla="*/ 91 h 185"/>
              <a:gd name="T4" fmla="*/ 125 w 191"/>
              <a:gd name="T5" fmla="*/ 76 h 185"/>
              <a:gd name="T6" fmla="*/ 123 w 191"/>
              <a:gd name="T7" fmla="*/ 63 h 185"/>
              <a:gd name="T8" fmla="*/ 125 w 191"/>
              <a:gd name="T9" fmla="*/ 51 h 185"/>
              <a:gd name="T10" fmla="*/ 133 w 191"/>
              <a:gd name="T11" fmla="*/ 37 h 185"/>
              <a:gd name="T12" fmla="*/ 148 w 191"/>
              <a:gd name="T13" fmla="*/ 23 h 185"/>
              <a:gd name="T14" fmla="*/ 167 w 191"/>
              <a:gd name="T15" fmla="*/ 11 h 185"/>
              <a:gd name="T16" fmla="*/ 178 w 191"/>
              <a:gd name="T17" fmla="*/ 1 h 185"/>
              <a:gd name="T18" fmla="*/ 153 w 191"/>
              <a:gd name="T19" fmla="*/ 5 h 185"/>
              <a:gd name="T20" fmla="*/ 138 w 191"/>
              <a:gd name="T21" fmla="*/ 3 h 185"/>
              <a:gd name="T22" fmla="*/ 123 w 191"/>
              <a:gd name="T23" fmla="*/ 4 h 185"/>
              <a:gd name="T24" fmla="*/ 107 w 191"/>
              <a:gd name="T25" fmla="*/ 5 h 185"/>
              <a:gd name="T26" fmla="*/ 88 w 191"/>
              <a:gd name="T27" fmla="*/ 5 h 185"/>
              <a:gd name="T28" fmla="*/ 74 w 191"/>
              <a:gd name="T29" fmla="*/ 5 h 185"/>
              <a:gd name="T30" fmla="*/ 50 w 191"/>
              <a:gd name="T31" fmla="*/ 0 h 185"/>
              <a:gd name="T32" fmla="*/ 37 w 191"/>
              <a:gd name="T33" fmla="*/ 3 h 185"/>
              <a:gd name="T34" fmla="*/ 57 w 191"/>
              <a:gd name="T35" fmla="*/ 14 h 185"/>
              <a:gd name="T36" fmla="*/ 71 w 191"/>
              <a:gd name="T37" fmla="*/ 26 h 185"/>
              <a:gd name="T38" fmla="*/ 81 w 191"/>
              <a:gd name="T39" fmla="*/ 39 h 185"/>
              <a:gd name="T40" fmla="*/ 85 w 191"/>
              <a:gd name="T41" fmla="*/ 55 h 185"/>
              <a:gd name="T42" fmla="*/ 82 w 191"/>
              <a:gd name="T43" fmla="*/ 67 h 185"/>
              <a:gd name="T44" fmla="*/ 74 w 191"/>
              <a:gd name="T45" fmla="*/ 77 h 185"/>
              <a:gd name="T46" fmla="*/ 66 w 191"/>
              <a:gd name="T47" fmla="*/ 85 h 185"/>
              <a:gd name="T48" fmla="*/ 53 w 191"/>
              <a:gd name="T49" fmla="*/ 93 h 185"/>
              <a:gd name="T50" fmla="*/ 35 w 191"/>
              <a:gd name="T51" fmla="*/ 103 h 185"/>
              <a:gd name="T52" fmla="*/ 16 w 191"/>
              <a:gd name="T53" fmla="*/ 113 h 185"/>
              <a:gd name="T54" fmla="*/ 5 w 191"/>
              <a:gd name="T55" fmla="*/ 122 h 185"/>
              <a:gd name="T56" fmla="*/ 0 w 191"/>
              <a:gd name="T57" fmla="*/ 135 h 185"/>
              <a:gd name="T58" fmla="*/ 0 w 191"/>
              <a:gd name="T59" fmla="*/ 148 h 185"/>
              <a:gd name="T60" fmla="*/ 8 w 191"/>
              <a:gd name="T61" fmla="*/ 160 h 185"/>
              <a:gd name="T62" fmla="*/ 25 w 191"/>
              <a:gd name="T63" fmla="*/ 170 h 185"/>
              <a:gd name="T64" fmla="*/ 49 w 191"/>
              <a:gd name="T65" fmla="*/ 178 h 185"/>
              <a:gd name="T66" fmla="*/ 74 w 191"/>
              <a:gd name="T67" fmla="*/ 182 h 185"/>
              <a:gd name="T68" fmla="*/ 104 w 191"/>
              <a:gd name="T69" fmla="*/ 184 h 185"/>
              <a:gd name="T70" fmla="*/ 131 w 191"/>
              <a:gd name="T71" fmla="*/ 182 h 185"/>
              <a:gd name="T72" fmla="*/ 156 w 191"/>
              <a:gd name="T73" fmla="*/ 175 h 185"/>
              <a:gd name="T74" fmla="*/ 175 w 191"/>
              <a:gd name="T75" fmla="*/ 166 h 185"/>
              <a:gd name="T76" fmla="*/ 186 w 191"/>
              <a:gd name="T77" fmla="*/ 154 h 185"/>
              <a:gd name="T78" fmla="*/ 190 w 191"/>
              <a:gd name="T79" fmla="*/ 141 h 185"/>
              <a:gd name="T80" fmla="*/ 189 w 191"/>
              <a:gd name="T81" fmla="*/ 128 h 185"/>
              <a:gd name="T82" fmla="*/ 179 w 191"/>
              <a:gd name="T83" fmla="*/ 116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1"/>
              <a:gd name="T127" fmla="*/ 0 h 185"/>
              <a:gd name="T128" fmla="*/ 191 w 191"/>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1" h="185">
                <a:moveTo>
                  <a:pt x="170" y="110"/>
                </a:moveTo>
                <a:lnTo>
                  <a:pt x="161" y="104"/>
                </a:lnTo>
                <a:lnTo>
                  <a:pt x="150" y="98"/>
                </a:lnTo>
                <a:lnTo>
                  <a:pt x="140" y="91"/>
                </a:lnTo>
                <a:lnTo>
                  <a:pt x="131" y="84"/>
                </a:lnTo>
                <a:lnTo>
                  <a:pt x="125" y="76"/>
                </a:lnTo>
                <a:lnTo>
                  <a:pt x="123" y="68"/>
                </a:lnTo>
                <a:lnTo>
                  <a:pt x="123" y="63"/>
                </a:lnTo>
                <a:lnTo>
                  <a:pt x="124" y="57"/>
                </a:lnTo>
                <a:lnTo>
                  <a:pt x="125" y="51"/>
                </a:lnTo>
                <a:lnTo>
                  <a:pt x="129" y="45"/>
                </a:lnTo>
                <a:lnTo>
                  <a:pt x="133" y="37"/>
                </a:lnTo>
                <a:lnTo>
                  <a:pt x="139" y="30"/>
                </a:lnTo>
                <a:lnTo>
                  <a:pt x="148" y="23"/>
                </a:lnTo>
                <a:lnTo>
                  <a:pt x="157" y="17"/>
                </a:lnTo>
                <a:lnTo>
                  <a:pt x="167" y="11"/>
                </a:lnTo>
                <a:lnTo>
                  <a:pt x="174" y="6"/>
                </a:lnTo>
                <a:lnTo>
                  <a:pt x="178" y="1"/>
                </a:lnTo>
                <a:lnTo>
                  <a:pt x="160" y="2"/>
                </a:lnTo>
                <a:lnTo>
                  <a:pt x="153" y="5"/>
                </a:lnTo>
                <a:lnTo>
                  <a:pt x="145" y="9"/>
                </a:lnTo>
                <a:lnTo>
                  <a:pt x="138" y="3"/>
                </a:lnTo>
                <a:lnTo>
                  <a:pt x="131" y="0"/>
                </a:lnTo>
                <a:lnTo>
                  <a:pt x="123" y="4"/>
                </a:lnTo>
                <a:lnTo>
                  <a:pt x="114" y="9"/>
                </a:lnTo>
                <a:lnTo>
                  <a:pt x="107" y="5"/>
                </a:lnTo>
                <a:lnTo>
                  <a:pt x="95" y="0"/>
                </a:lnTo>
                <a:lnTo>
                  <a:pt x="88" y="5"/>
                </a:lnTo>
                <a:lnTo>
                  <a:pt x="80" y="10"/>
                </a:lnTo>
                <a:lnTo>
                  <a:pt x="74" y="5"/>
                </a:lnTo>
                <a:lnTo>
                  <a:pt x="65" y="2"/>
                </a:lnTo>
                <a:lnTo>
                  <a:pt x="50" y="0"/>
                </a:lnTo>
                <a:lnTo>
                  <a:pt x="37" y="0"/>
                </a:lnTo>
                <a:lnTo>
                  <a:pt x="37" y="3"/>
                </a:lnTo>
                <a:lnTo>
                  <a:pt x="48" y="9"/>
                </a:lnTo>
                <a:lnTo>
                  <a:pt x="57" y="14"/>
                </a:lnTo>
                <a:lnTo>
                  <a:pt x="64" y="19"/>
                </a:lnTo>
                <a:lnTo>
                  <a:pt x="71" y="26"/>
                </a:lnTo>
                <a:lnTo>
                  <a:pt x="77" y="32"/>
                </a:lnTo>
                <a:lnTo>
                  <a:pt x="81" y="39"/>
                </a:lnTo>
                <a:lnTo>
                  <a:pt x="84" y="46"/>
                </a:lnTo>
                <a:lnTo>
                  <a:pt x="85" y="55"/>
                </a:lnTo>
                <a:lnTo>
                  <a:pt x="84" y="60"/>
                </a:lnTo>
                <a:lnTo>
                  <a:pt x="82" y="67"/>
                </a:lnTo>
                <a:lnTo>
                  <a:pt x="78" y="72"/>
                </a:lnTo>
                <a:lnTo>
                  <a:pt x="74" y="77"/>
                </a:lnTo>
                <a:lnTo>
                  <a:pt x="70" y="80"/>
                </a:lnTo>
                <a:lnTo>
                  <a:pt x="66" y="85"/>
                </a:lnTo>
                <a:lnTo>
                  <a:pt x="60" y="89"/>
                </a:lnTo>
                <a:lnTo>
                  <a:pt x="53" y="93"/>
                </a:lnTo>
                <a:lnTo>
                  <a:pt x="45" y="98"/>
                </a:lnTo>
                <a:lnTo>
                  <a:pt x="35" y="103"/>
                </a:lnTo>
                <a:lnTo>
                  <a:pt x="24" y="108"/>
                </a:lnTo>
                <a:lnTo>
                  <a:pt x="16" y="113"/>
                </a:lnTo>
                <a:lnTo>
                  <a:pt x="9" y="117"/>
                </a:lnTo>
                <a:lnTo>
                  <a:pt x="5" y="122"/>
                </a:lnTo>
                <a:lnTo>
                  <a:pt x="1" y="128"/>
                </a:lnTo>
                <a:lnTo>
                  <a:pt x="0" y="135"/>
                </a:lnTo>
                <a:lnTo>
                  <a:pt x="0" y="141"/>
                </a:lnTo>
                <a:lnTo>
                  <a:pt x="0" y="148"/>
                </a:lnTo>
                <a:lnTo>
                  <a:pt x="3" y="153"/>
                </a:lnTo>
                <a:lnTo>
                  <a:pt x="8" y="160"/>
                </a:lnTo>
                <a:lnTo>
                  <a:pt x="17" y="166"/>
                </a:lnTo>
                <a:lnTo>
                  <a:pt x="25" y="170"/>
                </a:lnTo>
                <a:lnTo>
                  <a:pt x="36" y="174"/>
                </a:lnTo>
                <a:lnTo>
                  <a:pt x="49" y="178"/>
                </a:lnTo>
                <a:lnTo>
                  <a:pt x="59" y="180"/>
                </a:lnTo>
                <a:lnTo>
                  <a:pt x="74" y="182"/>
                </a:lnTo>
                <a:lnTo>
                  <a:pt x="90" y="184"/>
                </a:lnTo>
                <a:lnTo>
                  <a:pt x="104" y="184"/>
                </a:lnTo>
                <a:lnTo>
                  <a:pt x="119" y="183"/>
                </a:lnTo>
                <a:lnTo>
                  <a:pt x="131" y="182"/>
                </a:lnTo>
                <a:lnTo>
                  <a:pt x="143" y="179"/>
                </a:lnTo>
                <a:lnTo>
                  <a:pt x="156" y="175"/>
                </a:lnTo>
                <a:lnTo>
                  <a:pt x="166" y="171"/>
                </a:lnTo>
                <a:lnTo>
                  <a:pt x="175" y="166"/>
                </a:lnTo>
                <a:lnTo>
                  <a:pt x="181" y="160"/>
                </a:lnTo>
                <a:lnTo>
                  <a:pt x="186" y="154"/>
                </a:lnTo>
                <a:lnTo>
                  <a:pt x="188" y="148"/>
                </a:lnTo>
                <a:lnTo>
                  <a:pt x="190" y="141"/>
                </a:lnTo>
                <a:lnTo>
                  <a:pt x="190" y="135"/>
                </a:lnTo>
                <a:lnTo>
                  <a:pt x="189" y="128"/>
                </a:lnTo>
                <a:lnTo>
                  <a:pt x="184" y="122"/>
                </a:lnTo>
                <a:lnTo>
                  <a:pt x="179" y="116"/>
                </a:lnTo>
                <a:lnTo>
                  <a:pt x="170" y="110"/>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64" name="Freeform 99"/>
          <p:cNvSpPr>
            <a:spLocks/>
          </p:cNvSpPr>
          <p:nvPr/>
        </p:nvSpPr>
        <p:spPr bwMode="auto">
          <a:xfrm>
            <a:off x="3570288" y="1571625"/>
            <a:ext cx="303212" cy="293688"/>
          </a:xfrm>
          <a:custGeom>
            <a:avLst/>
            <a:gdLst>
              <a:gd name="T0" fmla="*/ 161 w 191"/>
              <a:gd name="T1" fmla="*/ 104 h 185"/>
              <a:gd name="T2" fmla="*/ 140 w 191"/>
              <a:gd name="T3" fmla="*/ 91 h 185"/>
              <a:gd name="T4" fmla="*/ 125 w 191"/>
              <a:gd name="T5" fmla="*/ 76 h 185"/>
              <a:gd name="T6" fmla="*/ 123 w 191"/>
              <a:gd name="T7" fmla="*/ 63 h 185"/>
              <a:gd name="T8" fmla="*/ 125 w 191"/>
              <a:gd name="T9" fmla="*/ 51 h 185"/>
              <a:gd name="T10" fmla="*/ 133 w 191"/>
              <a:gd name="T11" fmla="*/ 37 h 185"/>
              <a:gd name="T12" fmla="*/ 148 w 191"/>
              <a:gd name="T13" fmla="*/ 23 h 185"/>
              <a:gd name="T14" fmla="*/ 167 w 191"/>
              <a:gd name="T15" fmla="*/ 11 h 185"/>
              <a:gd name="T16" fmla="*/ 178 w 191"/>
              <a:gd name="T17" fmla="*/ 1 h 185"/>
              <a:gd name="T18" fmla="*/ 153 w 191"/>
              <a:gd name="T19" fmla="*/ 5 h 185"/>
              <a:gd name="T20" fmla="*/ 138 w 191"/>
              <a:gd name="T21" fmla="*/ 3 h 185"/>
              <a:gd name="T22" fmla="*/ 123 w 191"/>
              <a:gd name="T23" fmla="*/ 4 h 185"/>
              <a:gd name="T24" fmla="*/ 107 w 191"/>
              <a:gd name="T25" fmla="*/ 5 h 185"/>
              <a:gd name="T26" fmla="*/ 88 w 191"/>
              <a:gd name="T27" fmla="*/ 5 h 185"/>
              <a:gd name="T28" fmla="*/ 74 w 191"/>
              <a:gd name="T29" fmla="*/ 5 h 185"/>
              <a:gd name="T30" fmla="*/ 50 w 191"/>
              <a:gd name="T31" fmla="*/ 0 h 185"/>
              <a:gd name="T32" fmla="*/ 37 w 191"/>
              <a:gd name="T33" fmla="*/ 3 h 185"/>
              <a:gd name="T34" fmla="*/ 57 w 191"/>
              <a:gd name="T35" fmla="*/ 14 h 185"/>
              <a:gd name="T36" fmla="*/ 71 w 191"/>
              <a:gd name="T37" fmla="*/ 26 h 185"/>
              <a:gd name="T38" fmla="*/ 81 w 191"/>
              <a:gd name="T39" fmla="*/ 39 h 185"/>
              <a:gd name="T40" fmla="*/ 85 w 191"/>
              <a:gd name="T41" fmla="*/ 55 h 185"/>
              <a:gd name="T42" fmla="*/ 82 w 191"/>
              <a:gd name="T43" fmla="*/ 67 h 185"/>
              <a:gd name="T44" fmla="*/ 74 w 191"/>
              <a:gd name="T45" fmla="*/ 77 h 185"/>
              <a:gd name="T46" fmla="*/ 66 w 191"/>
              <a:gd name="T47" fmla="*/ 85 h 185"/>
              <a:gd name="T48" fmla="*/ 53 w 191"/>
              <a:gd name="T49" fmla="*/ 93 h 185"/>
              <a:gd name="T50" fmla="*/ 35 w 191"/>
              <a:gd name="T51" fmla="*/ 103 h 185"/>
              <a:gd name="T52" fmla="*/ 16 w 191"/>
              <a:gd name="T53" fmla="*/ 113 h 185"/>
              <a:gd name="T54" fmla="*/ 5 w 191"/>
              <a:gd name="T55" fmla="*/ 122 h 185"/>
              <a:gd name="T56" fmla="*/ 0 w 191"/>
              <a:gd name="T57" fmla="*/ 135 h 185"/>
              <a:gd name="T58" fmla="*/ 0 w 191"/>
              <a:gd name="T59" fmla="*/ 148 h 185"/>
              <a:gd name="T60" fmla="*/ 8 w 191"/>
              <a:gd name="T61" fmla="*/ 160 h 185"/>
              <a:gd name="T62" fmla="*/ 25 w 191"/>
              <a:gd name="T63" fmla="*/ 170 h 185"/>
              <a:gd name="T64" fmla="*/ 49 w 191"/>
              <a:gd name="T65" fmla="*/ 178 h 185"/>
              <a:gd name="T66" fmla="*/ 74 w 191"/>
              <a:gd name="T67" fmla="*/ 182 h 185"/>
              <a:gd name="T68" fmla="*/ 104 w 191"/>
              <a:gd name="T69" fmla="*/ 184 h 185"/>
              <a:gd name="T70" fmla="*/ 131 w 191"/>
              <a:gd name="T71" fmla="*/ 182 h 185"/>
              <a:gd name="T72" fmla="*/ 156 w 191"/>
              <a:gd name="T73" fmla="*/ 175 h 185"/>
              <a:gd name="T74" fmla="*/ 175 w 191"/>
              <a:gd name="T75" fmla="*/ 166 h 185"/>
              <a:gd name="T76" fmla="*/ 186 w 191"/>
              <a:gd name="T77" fmla="*/ 154 h 185"/>
              <a:gd name="T78" fmla="*/ 190 w 191"/>
              <a:gd name="T79" fmla="*/ 141 h 185"/>
              <a:gd name="T80" fmla="*/ 189 w 191"/>
              <a:gd name="T81" fmla="*/ 128 h 185"/>
              <a:gd name="T82" fmla="*/ 179 w 191"/>
              <a:gd name="T83" fmla="*/ 116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1"/>
              <a:gd name="T127" fmla="*/ 0 h 185"/>
              <a:gd name="T128" fmla="*/ 191 w 191"/>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1" h="185">
                <a:moveTo>
                  <a:pt x="170" y="110"/>
                </a:moveTo>
                <a:lnTo>
                  <a:pt x="161" y="104"/>
                </a:lnTo>
                <a:lnTo>
                  <a:pt x="150" y="98"/>
                </a:lnTo>
                <a:lnTo>
                  <a:pt x="140" y="91"/>
                </a:lnTo>
                <a:lnTo>
                  <a:pt x="131" y="84"/>
                </a:lnTo>
                <a:lnTo>
                  <a:pt x="125" y="76"/>
                </a:lnTo>
                <a:lnTo>
                  <a:pt x="123" y="68"/>
                </a:lnTo>
                <a:lnTo>
                  <a:pt x="123" y="63"/>
                </a:lnTo>
                <a:lnTo>
                  <a:pt x="124" y="57"/>
                </a:lnTo>
                <a:lnTo>
                  <a:pt x="125" y="51"/>
                </a:lnTo>
                <a:lnTo>
                  <a:pt x="129" y="45"/>
                </a:lnTo>
                <a:lnTo>
                  <a:pt x="133" y="37"/>
                </a:lnTo>
                <a:lnTo>
                  <a:pt x="139" y="30"/>
                </a:lnTo>
                <a:lnTo>
                  <a:pt x="148" y="23"/>
                </a:lnTo>
                <a:lnTo>
                  <a:pt x="157" y="17"/>
                </a:lnTo>
                <a:lnTo>
                  <a:pt x="167" y="11"/>
                </a:lnTo>
                <a:lnTo>
                  <a:pt x="174" y="6"/>
                </a:lnTo>
                <a:lnTo>
                  <a:pt x="178" y="1"/>
                </a:lnTo>
                <a:lnTo>
                  <a:pt x="160" y="2"/>
                </a:lnTo>
                <a:lnTo>
                  <a:pt x="153" y="5"/>
                </a:lnTo>
                <a:lnTo>
                  <a:pt x="145" y="9"/>
                </a:lnTo>
                <a:lnTo>
                  <a:pt x="138" y="3"/>
                </a:lnTo>
                <a:lnTo>
                  <a:pt x="131" y="0"/>
                </a:lnTo>
                <a:lnTo>
                  <a:pt x="123" y="4"/>
                </a:lnTo>
                <a:lnTo>
                  <a:pt x="114" y="9"/>
                </a:lnTo>
                <a:lnTo>
                  <a:pt x="107" y="5"/>
                </a:lnTo>
                <a:lnTo>
                  <a:pt x="95" y="0"/>
                </a:lnTo>
                <a:lnTo>
                  <a:pt x="88" y="5"/>
                </a:lnTo>
                <a:lnTo>
                  <a:pt x="80" y="10"/>
                </a:lnTo>
                <a:lnTo>
                  <a:pt x="74" y="5"/>
                </a:lnTo>
                <a:lnTo>
                  <a:pt x="65" y="2"/>
                </a:lnTo>
                <a:lnTo>
                  <a:pt x="50" y="0"/>
                </a:lnTo>
                <a:lnTo>
                  <a:pt x="37" y="0"/>
                </a:lnTo>
                <a:lnTo>
                  <a:pt x="37" y="3"/>
                </a:lnTo>
                <a:lnTo>
                  <a:pt x="48" y="9"/>
                </a:lnTo>
                <a:lnTo>
                  <a:pt x="57" y="14"/>
                </a:lnTo>
                <a:lnTo>
                  <a:pt x="64" y="19"/>
                </a:lnTo>
                <a:lnTo>
                  <a:pt x="71" y="26"/>
                </a:lnTo>
                <a:lnTo>
                  <a:pt x="77" y="32"/>
                </a:lnTo>
                <a:lnTo>
                  <a:pt x="81" y="39"/>
                </a:lnTo>
                <a:lnTo>
                  <a:pt x="84" y="46"/>
                </a:lnTo>
                <a:lnTo>
                  <a:pt x="85" y="55"/>
                </a:lnTo>
                <a:lnTo>
                  <a:pt x="84" y="60"/>
                </a:lnTo>
                <a:lnTo>
                  <a:pt x="82" y="67"/>
                </a:lnTo>
                <a:lnTo>
                  <a:pt x="78" y="72"/>
                </a:lnTo>
                <a:lnTo>
                  <a:pt x="74" y="77"/>
                </a:lnTo>
                <a:lnTo>
                  <a:pt x="70" y="80"/>
                </a:lnTo>
                <a:lnTo>
                  <a:pt x="66" y="85"/>
                </a:lnTo>
                <a:lnTo>
                  <a:pt x="60" y="89"/>
                </a:lnTo>
                <a:lnTo>
                  <a:pt x="53" y="93"/>
                </a:lnTo>
                <a:lnTo>
                  <a:pt x="45" y="98"/>
                </a:lnTo>
                <a:lnTo>
                  <a:pt x="35" y="103"/>
                </a:lnTo>
                <a:lnTo>
                  <a:pt x="24" y="108"/>
                </a:lnTo>
                <a:lnTo>
                  <a:pt x="16" y="113"/>
                </a:lnTo>
                <a:lnTo>
                  <a:pt x="9" y="117"/>
                </a:lnTo>
                <a:lnTo>
                  <a:pt x="5" y="122"/>
                </a:lnTo>
                <a:lnTo>
                  <a:pt x="1" y="128"/>
                </a:lnTo>
                <a:lnTo>
                  <a:pt x="0" y="135"/>
                </a:lnTo>
                <a:lnTo>
                  <a:pt x="0" y="141"/>
                </a:lnTo>
                <a:lnTo>
                  <a:pt x="0" y="148"/>
                </a:lnTo>
                <a:lnTo>
                  <a:pt x="3" y="153"/>
                </a:lnTo>
                <a:lnTo>
                  <a:pt x="8" y="160"/>
                </a:lnTo>
                <a:lnTo>
                  <a:pt x="17" y="166"/>
                </a:lnTo>
                <a:lnTo>
                  <a:pt x="25" y="170"/>
                </a:lnTo>
                <a:lnTo>
                  <a:pt x="36" y="174"/>
                </a:lnTo>
                <a:lnTo>
                  <a:pt x="49" y="178"/>
                </a:lnTo>
                <a:lnTo>
                  <a:pt x="59" y="180"/>
                </a:lnTo>
                <a:lnTo>
                  <a:pt x="74" y="182"/>
                </a:lnTo>
                <a:lnTo>
                  <a:pt x="90" y="184"/>
                </a:lnTo>
                <a:lnTo>
                  <a:pt x="104" y="184"/>
                </a:lnTo>
                <a:lnTo>
                  <a:pt x="119" y="183"/>
                </a:lnTo>
                <a:lnTo>
                  <a:pt x="131" y="182"/>
                </a:lnTo>
                <a:lnTo>
                  <a:pt x="143" y="179"/>
                </a:lnTo>
                <a:lnTo>
                  <a:pt x="156" y="175"/>
                </a:lnTo>
                <a:lnTo>
                  <a:pt x="166" y="171"/>
                </a:lnTo>
                <a:lnTo>
                  <a:pt x="175" y="166"/>
                </a:lnTo>
                <a:lnTo>
                  <a:pt x="181" y="160"/>
                </a:lnTo>
                <a:lnTo>
                  <a:pt x="186" y="154"/>
                </a:lnTo>
                <a:lnTo>
                  <a:pt x="188" y="148"/>
                </a:lnTo>
                <a:lnTo>
                  <a:pt x="190" y="141"/>
                </a:lnTo>
                <a:lnTo>
                  <a:pt x="190" y="135"/>
                </a:lnTo>
                <a:lnTo>
                  <a:pt x="189" y="128"/>
                </a:lnTo>
                <a:lnTo>
                  <a:pt x="184" y="122"/>
                </a:lnTo>
                <a:lnTo>
                  <a:pt x="179" y="116"/>
                </a:lnTo>
                <a:lnTo>
                  <a:pt x="170" y="110"/>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65" name="Rectangle 100"/>
          <p:cNvSpPr>
            <a:spLocks noChangeArrowheads="1"/>
          </p:cNvSpPr>
          <p:nvPr/>
        </p:nvSpPr>
        <p:spPr bwMode="auto">
          <a:xfrm>
            <a:off x="1588" y="5445125"/>
            <a:ext cx="13112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 altLang="es-ES" sz="2000" b="1">
                <a:latin typeface="Arial" charset="0"/>
              </a:rPr>
              <a:t>Pa</a:t>
            </a:r>
            <a:r>
              <a:rPr lang="es-ES_tradnl" altLang="es-ES" sz="2000" b="1">
                <a:latin typeface="Arial" charset="0"/>
              </a:rPr>
              <a:t>quetes</a:t>
            </a:r>
          </a:p>
          <a:p>
            <a:r>
              <a:rPr lang="es-ES_tradnl" altLang="es-ES" sz="2000" b="1">
                <a:latin typeface="Arial" charset="0"/>
              </a:rPr>
              <a:t>de datos</a:t>
            </a:r>
            <a:endParaRPr lang="es-ES" altLang="es-ES" sz="2000" b="1">
              <a:latin typeface="Arial" charset="0"/>
            </a:endParaRPr>
          </a:p>
        </p:txBody>
      </p:sp>
      <p:grpSp>
        <p:nvGrpSpPr>
          <p:cNvPr id="2066" name="Group 101"/>
          <p:cNvGrpSpPr>
            <a:grpSpLocks/>
          </p:cNvGrpSpPr>
          <p:nvPr/>
        </p:nvGrpSpPr>
        <p:grpSpPr bwMode="auto">
          <a:xfrm>
            <a:off x="5484813" y="3482975"/>
            <a:ext cx="1735137" cy="1976438"/>
            <a:chOff x="3455" y="2308"/>
            <a:chExt cx="1093" cy="1245"/>
          </a:xfrm>
        </p:grpSpPr>
        <p:sp>
          <p:nvSpPr>
            <p:cNvPr id="2078" name="Freeform 102"/>
            <p:cNvSpPr>
              <a:spLocks/>
            </p:cNvSpPr>
            <p:nvPr/>
          </p:nvSpPr>
          <p:spPr bwMode="auto">
            <a:xfrm>
              <a:off x="3922" y="2308"/>
              <a:ext cx="243" cy="314"/>
            </a:xfrm>
            <a:custGeom>
              <a:avLst/>
              <a:gdLst>
                <a:gd name="T0" fmla="*/ 179 w 243"/>
                <a:gd name="T1" fmla="*/ 143 h 314"/>
                <a:gd name="T2" fmla="*/ 161 w 243"/>
                <a:gd name="T3" fmla="*/ 81 h 314"/>
                <a:gd name="T4" fmla="*/ 129 w 243"/>
                <a:gd name="T5" fmla="*/ 30 h 314"/>
                <a:gd name="T6" fmla="*/ 98 w 243"/>
                <a:gd name="T7" fmla="*/ 5 h 314"/>
                <a:gd name="T8" fmla="*/ 61 w 243"/>
                <a:gd name="T9" fmla="*/ 0 h 314"/>
                <a:gd name="T10" fmla="*/ 37 w 243"/>
                <a:gd name="T11" fmla="*/ 5 h 314"/>
                <a:gd name="T12" fmla="*/ 5 w 243"/>
                <a:gd name="T13" fmla="*/ 24 h 314"/>
                <a:gd name="T14" fmla="*/ 0 w 243"/>
                <a:gd name="T15" fmla="*/ 68 h 314"/>
                <a:gd name="T16" fmla="*/ 0 w 243"/>
                <a:gd name="T17" fmla="*/ 130 h 314"/>
                <a:gd name="T18" fmla="*/ 24 w 243"/>
                <a:gd name="T19" fmla="*/ 199 h 314"/>
                <a:gd name="T20" fmla="*/ 61 w 243"/>
                <a:gd name="T21" fmla="*/ 244 h 314"/>
                <a:gd name="T22" fmla="*/ 80 w 243"/>
                <a:gd name="T23" fmla="*/ 268 h 314"/>
                <a:gd name="T24" fmla="*/ 111 w 243"/>
                <a:gd name="T25" fmla="*/ 287 h 314"/>
                <a:gd name="T26" fmla="*/ 135 w 243"/>
                <a:gd name="T27" fmla="*/ 281 h 314"/>
                <a:gd name="T28" fmla="*/ 154 w 243"/>
                <a:gd name="T29" fmla="*/ 275 h 314"/>
                <a:gd name="T30" fmla="*/ 173 w 243"/>
                <a:gd name="T31" fmla="*/ 256 h 314"/>
                <a:gd name="T32" fmla="*/ 229 w 243"/>
                <a:gd name="T33" fmla="*/ 313 h 314"/>
                <a:gd name="T34" fmla="*/ 242 w 243"/>
                <a:gd name="T35" fmla="*/ 275 h 314"/>
                <a:gd name="T36" fmla="*/ 185 w 243"/>
                <a:gd name="T37" fmla="*/ 218 h 314"/>
                <a:gd name="T38" fmla="*/ 179 w 243"/>
                <a:gd name="T39" fmla="*/ 143 h 3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3"/>
                <a:gd name="T61" fmla="*/ 0 h 314"/>
                <a:gd name="T62" fmla="*/ 243 w 243"/>
                <a:gd name="T63" fmla="*/ 314 h 3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3" h="314">
                  <a:moveTo>
                    <a:pt x="179" y="143"/>
                  </a:moveTo>
                  <a:lnTo>
                    <a:pt x="161" y="81"/>
                  </a:lnTo>
                  <a:lnTo>
                    <a:pt x="129" y="30"/>
                  </a:lnTo>
                  <a:lnTo>
                    <a:pt x="98" y="5"/>
                  </a:lnTo>
                  <a:lnTo>
                    <a:pt x="61" y="0"/>
                  </a:lnTo>
                  <a:lnTo>
                    <a:pt x="37" y="5"/>
                  </a:lnTo>
                  <a:lnTo>
                    <a:pt x="5" y="24"/>
                  </a:lnTo>
                  <a:lnTo>
                    <a:pt x="0" y="68"/>
                  </a:lnTo>
                  <a:lnTo>
                    <a:pt x="0" y="130"/>
                  </a:lnTo>
                  <a:lnTo>
                    <a:pt x="24" y="199"/>
                  </a:lnTo>
                  <a:lnTo>
                    <a:pt x="61" y="244"/>
                  </a:lnTo>
                  <a:lnTo>
                    <a:pt x="80" y="268"/>
                  </a:lnTo>
                  <a:lnTo>
                    <a:pt x="111" y="287"/>
                  </a:lnTo>
                  <a:lnTo>
                    <a:pt x="135" y="281"/>
                  </a:lnTo>
                  <a:lnTo>
                    <a:pt x="154" y="275"/>
                  </a:lnTo>
                  <a:lnTo>
                    <a:pt x="173" y="256"/>
                  </a:lnTo>
                  <a:lnTo>
                    <a:pt x="229" y="313"/>
                  </a:lnTo>
                  <a:lnTo>
                    <a:pt x="242" y="275"/>
                  </a:lnTo>
                  <a:lnTo>
                    <a:pt x="185" y="218"/>
                  </a:lnTo>
                  <a:lnTo>
                    <a:pt x="179" y="143"/>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79" name="Freeform 103"/>
            <p:cNvSpPr>
              <a:spLocks/>
            </p:cNvSpPr>
            <p:nvPr/>
          </p:nvSpPr>
          <p:spPr bwMode="auto">
            <a:xfrm>
              <a:off x="3946" y="2627"/>
              <a:ext cx="157" cy="421"/>
            </a:xfrm>
            <a:custGeom>
              <a:avLst/>
              <a:gdLst>
                <a:gd name="T0" fmla="*/ 106 w 157"/>
                <a:gd name="T1" fmla="*/ 12 h 421"/>
                <a:gd name="T2" fmla="*/ 75 w 157"/>
                <a:gd name="T3" fmla="*/ 0 h 421"/>
                <a:gd name="T4" fmla="*/ 37 w 157"/>
                <a:gd name="T5" fmla="*/ 12 h 421"/>
                <a:gd name="T6" fmla="*/ 13 w 157"/>
                <a:gd name="T7" fmla="*/ 57 h 421"/>
                <a:gd name="T8" fmla="*/ 0 w 157"/>
                <a:gd name="T9" fmla="*/ 126 h 421"/>
                <a:gd name="T10" fmla="*/ 0 w 157"/>
                <a:gd name="T11" fmla="*/ 232 h 421"/>
                <a:gd name="T12" fmla="*/ 20 w 157"/>
                <a:gd name="T13" fmla="*/ 314 h 421"/>
                <a:gd name="T14" fmla="*/ 37 w 157"/>
                <a:gd name="T15" fmla="*/ 377 h 421"/>
                <a:gd name="T16" fmla="*/ 88 w 157"/>
                <a:gd name="T17" fmla="*/ 420 h 421"/>
                <a:gd name="T18" fmla="*/ 131 w 157"/>
                <a:gd name="T19" fmla="*/ 414 h 421"/>
                <a:gd name="T20" fmla="*/ 156 w 157"/>
                <a:gd name="T21" fmla="*/ 357 h 421"/>
                <a:gd name="T22" fmla="*/ 137 w 157"/>
                <a:gd name="T23" fmla="*/ 295 h 421"/>
                <a:gd name="T24" fmla="*/ 119 w 157"/>
                <a:gd name="T25" fmla="*/ 238 h 421"/>
                <a:gd name="T26" fmla="*/ 113 w 157"/>
                <a:gd name="T27" fmla="*/ 183 h 421"/>
                <a:gd name="T28" fmla="*/ 119 w 157"/>
                <a:gd name="T29" fmla="*/ 107 h 421"/>
                <a:gd name="T30" fmla="*/ 119 w 157"/>
                <a:gd name="T31" fmla="*/ 38 h 421"/>
                <a:gd name="T32" fmla="*/ 106 w 157"/>
                <a:gd name="T33" fmla="*/ 12 h 4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7"/>
                <a:gd name="T52" fmla="*/ 0 h 421"/>
                <a:gd name="T53" fmla="*/ 157 w 157"/>
                <a:gd name="T54" fmla="*/ 421 h 4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7" h="421">
                  <a:moveTo>
                    <a:pt x="106" y="12"/>
                  </a:moveTo>
                  <a:lnTo>
                    <a:pt x="75" y="0"/>
                  </a:lnTo>
                  <a:lnTo>
                    <a:pt x="37" y="12"/>
                  </a:lnTo>
                  <a:lnTo>
                    <a:pt x="13" y="57"/>
                  </a:lnTo>
                  <a:lnTo>
                    <a:pt x="0" y="126"/>
                  </a:lnTo>
                  <a:lnTo>
                    <a:pt x="0" y="232"/>
                  </a:lnTo>
                  <a:lnTo>
                    <a:pt x="20" y="314"/>
                  </a:lnTo>
                  <a:lnTo>
                    <a:pt x="37" y="377"/>
                  </a:lnTo>
                  <a:lnTo>
                    <a:pt x="88" y="420"/>
                  </a:lnTo>
                  <a:lnTo>
                    <a:pt x="131" y="414"/>
                  </a:lnTo>
                  <a:lnTo>
                    <a:pt x="156" y="357"/>
                  </a:lnTo>
                  <a:lnTo>
                    <a:pt x="137" y="295"/>
                  </a:lnTo>
                  <a:lnTo>
                    <a:pt x="119" y="238"/>
                  </a:lnTo>
                  <a:lnTo>
                    <a:pt x="113" y="183"/>
                  </a:lnTo>
                  <a:lnTo>
                    <a:pt x="119" y="107"/>
                  </a:lnTo>
                  <a:lnTo>
                    <a:pt x="119" y="38"/>
                  </a:lnTo>
                  <a:lnTo>
                    <a:pt x="106" y="1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80" name="Freeform 104"/>
            <p:cNvSpPr>
              <a:spLocks/>
            </p:cNvSpPr>
            <p:nvPr/>
          </p:nvSpPr>
          <p:spPr bwMode="auto">
            <a:xfrm>
              <a:off x="4042" y="2632"/>
              <a:ext cx="506" cy="321"/>
            </a:xfrm>
            <a:custGeom>
              <a:avLst/>
              <a:gdLst>
                <a:gd name="T0" fmla="*/ 93 w 506"/>
                <a:gd name="T1" fmla="*/ 51 h 321"/>
                <a:gd name="T2" fmla="*/ 55 w 506"/>
                <a:gd name="T3" fmla="*/ 13 h 321"/>
                <a:gd name="T4" fmla="*/ 24 w 506"/>
                <a:gd name="T5" fmla="*/ 0 h 321"/>
                <a:gd name="T6" fmla="*/ 5 w 506"/>
                <a:gd name="T7" fmla="*/ 6 h 321"/>
                <a:gd name="T8" fmla="*/ 0 w 506"/>
                <a:gd name="T9" fmla="*/ 31 h 321"/>
                <a:gd name="T10" fmla="*/ 5 w 506"/>
                <a:gd name="T11" fmla="*/ 57 h 321"/>
                <a:gd name="T12" fmla="*/ 18 w 506"/>
                <a:gd name="T13" fmla="*/ 63 h 321"/>
                <a:gd name="T14" fmla="*/ 80 w 506"/>
                <a:gd name="T15" fmla="*/ 101 h 321"/>
                <a:gd name="T16" fmla="*/ 143 w 506"/>
                <a:gd name="T17" fmla="*/ 145 h 321"/>
                <a:gd name="T18" fmla="*/ 193 w 506"/>
                <a:gd name="T19" fmla="*/ 176 h 321"/>
                <a:gd name="T20" fmla="*/ 255 w 506"/>
                <a:gd name="T21" fmla="*/ 201 h 321"/>
                <a:gd name="T22" fmla="*/ 330 w 506"/>
                <a:gd name="T23" fmla="*/ 227 h 321"/>
                <a:gd name="T24" fmla="*/ 342 w 506"/>
                <a:gd name="T25" fmla="*/ 239 h 321"/>
                <a:gd name="T26" fmla="*/ 324 w 506"/>
                <a:gd name="T27" fmla="*/ 308 h 321"/>
                <a:gd name="T28" fmla="*/ 336 w 506"/>
                <a:gd name="T29" fmla="*/ 308 h 321"/>
                <a:gd name="T30" fmla="*/ 361 w 506"/>
                <a:gd name="T31" fmla="*/ 258 h 321"/>
                <a:gd name="T32" fmla="*/ 373 w 506"/>
                <a:gd name="T33" fmla="*/ 258 h 321"/>
                <a:gd name="T34" fmla="*/ 405 w 506"/>
                <a:gd name="T35" fmla="*/ 320 h 321"/>
                <a:gd name="T36" fmla="*/ 424 w 506"/>
                <a:gd name="T37" fmla="*/ 320 h 321"/>
                <a:gd name="T38" fmla="*/ 399 w 506"/>
                <a:gd name="T39" fmla="*/ 258 h 321"/>
                <a:gd name="T40" fmla="*/ 405 w 506"/>
                <a:gd name="T41" fmla="*/ 239 h 321"/>
                <a:gd name="T42" fmla="*/ 505 w 506"/>
                <a:gd name="T43" fmla="*/ 245 h 321"/>
                <a:gd name="T44" fmla="*/ 505 w 506"/>
                <a:gd name="T45" fmla="*/ 227 h 321"/>
                <a:gd name="T46" fmla="*/ 410 w 506"/>
                <a:gd name="T47" fmla="*/ 214 h 321"/>
                <a:gd name="T48" fmla="*/ 405 w 506"/>
                <a:gd name="T49" fmla="*/ 201 h 321"/>
                <a:gd name="T50" fmla="*/ 455 w 506"/>
                <a:gd name="T51" fmla="*/ 163 h 321"/>
                <a:gd name="T52" fmla="*/ 436 w 506"/>
                <a:gd name="T53" fmla="*/ 157 h 321"/>
                <a:gd name="T54" fmla="*/ 373 w 506"/>
                <a:gd name="T55" fmla="*/ 188 h 321"/>
                <a:gd name="T56" fmla="*/ 336 w 506"/>
                <a:gd name="T57" fmla="*/ 188 h 321"/>
                <a:gd name="T58" fmla="*/ 274 w 506"/>
                <a:gd name="T59" fmla="*/ 182 h 321"/>
                <a:gd name="T60" fmla="*/ 236 w 506"/>
                <a:gd name="T61" fmla="*/ 163 h 321"/>
                <a:gd name="T62" fmla="*/ 174 w 506"/>
                <a:gd name="T63" fmla="*/ 133 h 321"/>
                <a:gd name="T64" fmla="*/ 124 w 506"/>
                <a:gd name="T65" fmla="*/ 81 h 321"/>
                <a:gd name="T66" fmla="*/ 93 w 506"/>
                <a:gd name="T67" fmla="*/ 51 h 3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06"/>
                <a:gd name="T103" fmla="*/ 0 h 321"/>
                <a:gd name="T104" fmla="*/ 506 w 506"/>
                <a:gd name="T105" fmla="*/ 321 h 32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06" h="321">
                  <a:moveTo>
                    <a:pt x="93" y="51"/>
                  </a:moveTo>
                  <a:lnTo>
                    <a:pt x="55" y="13"/>
                  </a:lnTo>
                  <a:lnTo>
                    <a:pt x="24" y="0"/>
                  </a:lnTo>
                  <a:lnTo>
                    <a:pt x="5" y="6"/>
                  </a:lnTo>
                  <a:lnTo>
                    <a:pt x="0" y="31"/>
                  </a:lnTo>
                  <a:lnTo>
                    <a:pt x="5" y="57"/>
                  </a:lnTo>
                  <a:lnTo>
                    <a:pt x="18" y="63"/>
                  </a:lnTo>
                  <a:lnTo>
                    <a:pt x="80" y="101"/>
                  </a:lnTo>
                  <a:lnTo>
                    <a:pt x="143" y="145"/>
                  </a:lnTo>
                  <a:lnTo>
                    <a:pt x="193" y="176"/>
                  </a:lnTo>
                  <a:lnTo>
                    <a:pt x="255" y="201"/>
                  </a:lnTo>
                  <a:lnTo>
                    <a:pt x="330" y="227"/>
                  </a:lnTo>
                  <a:lnTo>
                    <a:pt x="342" y="239"/>
                  </a:lnTo>
                  <a:lnTo>
                    <a:pt x="324" y="308"/>
                  </a:lnTo>
                  <a:lnTo>
                    <a:pt x="336" y="308"/>
                  </a:lnTo>
                  <a:lnTo>
                    <a:pt x="361" y="258"/>
                  </a:lnTo>
                  <a:lnTo>
                    <a:pt x="373" y="258"/>
                  </a:lnTo>
                  <a:lnTo>
                    <a:pt x="405" y="320"/>
                  </a:lnTo>
                  <a:lnTo>
                    <a:pt x="424" y="320"/>
                  </a:lnTo>
                  <a:lnTo>
                    <a:pt x="399" y="258"/>
                  </a:lnTo>
                  <a:lnTo>
                    <a:pt x="405" y="239"/>
                  </a:lnTo>
                  <a:lnTo>
                    <a:pt x="505" y="245"/>
                  </a:lnTo>
                  <a:lnTo>
                    <a:pt x="505" y="227"/>
                  </a:lnTo>
                  <a:lnTo>
                    <a:pt x="410" y="214"/>
                  </a:lnTo>
                  <a:lnTo>
                    <a:pt x="405" y="201"/>
                  </a:lnTo>
                  <a:lnTo>
                    <a:pt x="455" y="163"/>
                  </a:lnTo>
                  <a:lnTo>
                    <a:pt x="436" y="157"/>
                  </a:lnTo>
                  <a:lnTo>
                    <a:pt x="373" y="188"/>
                  </a:lnTo>
                  <a:lnTo>
                    <a:pt x="336" y="188"/>
                  </a:lnTo>
                  <a:lnTo>
                    <a:pt x="274" y="182"/>
                  </a:lnTo>
                  <a:lnTo>
                    <a:pt x="236" y="163"/>
                  </a:lnTo>
                  <a:lnTo>
                    <a:pt x="174" y="133"/>
                  </a:lnTo>
                  <a:lnTo>
                    <a:pt x="124" y="81"/>
                  </a:lnTo>
                  <a:lnTo>
                    <a:pt x="93" y="51"/>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81" name="Freeform 105"/>
            <p:cNvSpPr>
              <a:spLocks/>
            </p:cNvSpPr>
            <p:nvPr/>
          </p:nvSpPr>
          <p:spPr bwMode="auto">
            <a:xfrm>
              <a:off x="3455" y="2508"/>
              <a:ext cx="562" cy="176"/>
            </a:xfrm>
            <a:custGeom>
              <a:avLst/>
              <a:gdLst>
                <a:gd name="T0" fmla="*/ 561 w 562"/>
                <a:gd name="T1" fmla="*/ 137 h 176"/>
                <a:gd name="T2" fmla="*/ 554 w 562"/>
                <a:gd name="T3" fmla="*/ 112 h 176"/>
                <a:gd name="T4" fmla="*/ 474 w 562"/>
                <a:gd name="T5" fmla="*/ 81 h 176"/>
                <a:gd name="T6" fmla="*/ 386 w 562"/>
                <a:gd name="T7" fmla="*/ 50 h 176"/>
                <a:gd name="T8" fmla="*/ 249 w 562"/>
                <a:gd name="T9" fmla="*/ 31 h 176"/>
                <a:gd name="T10" fmla="*/ 124 w 562"/>
                <a:gd name="T11" fmla="*/ 37 h 176"/>
                <a:gd name="T12" fmla="*/ 81 w 562"/>
                <a:gd name="T13" fmla="*/ 37 h 176"/>
                <a:gd name="T14" fmla="*/ 13 w 562"/>
                <a:gd name="T15" fmla="*/ 0 h 176"/>
                <a:gd name="T16" fmla="*/ 0 w 562"/>
                <a:gd name="T17" fmla="*/ 11 h 176"/>
                <a:gd name="T18" fmla="*/ 62 w 562"/>
                <a:gd name="T19" fmla="*/ 62 h 176"/>
                <a:gd name="T20" fmla="*/ 112 w 562"/>
                <a:gd name="T21" fmla="*/ 112 h 176"/>
                <a:gd name="T22" fmla="*/ 143 w 562"/>
                <a:gd name="T23" fmla="*/ 163 h 176"/>
                <a:gd name="T24" fmla="*/ 162 w 562"/>
                <a:gd name="T25" fmla="*/ 144 h 176"/>
                <a:gd name="T26" fmla="*/ 156 w 562"/>
                <a:gd name="T27" fmla="*/ 112 h 176"/>
                <a:gd name="T28" fmla="*/ 149 w 562"/>
                <a:gd name="T29" fmla="*/ 75 h 176"/>
                <a:gd name="T30" fmla="*/ 180 w 562"/>
                <a:gd name="T31" fmla="*/ 68 h 176"/>
                <a:gd name="T32" fmla="*/ 249 w 562"/>
                <a:gd name="T33" fmla="*/ 62 h 176"/>
                <a:gd name="T34" fmla="*/ 306 w 562"/>
                <a:gd name="T35" fmla="*/ 62 h 176"/>
                <a:gd name="T36" fmla="*/ 392 w 562"/>
                <a:gd name="T37" fmla="*/ 87 h 176"/>
                <a:gd name="T38" fmla="*/ 480 w 562"/>
                <a:gd name="T39" fmla="*/ 137 h 176"/>
                <a:gd name="T40" fmla="*/ 561 w 562"/>
                <a:gd name="T41" fmla="*/ 175 h 176"/>
                <a:gd name="T42" fmla="*/ 561 w 562"/>
                <a:gd name="T43" fmla="*/ 137 h 1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2"/>
                <a:gd name="T67" fmla="*/ 0 h 176"/>
                <a:gd name="T68" fmla="*/ 562 w 562"/>
                <a:gd name="T69" fmla="*/ 176 h 1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2" h="176">
                  <a:moveTo>
                    <a:pt x="561" y="137"/>
                  </a:moveTo>
                  <a:lnTo>
                    <a:pt x="554" y="112"/>
                  </a:lnTo>
                  <a:lnTo>
                    <a:pt x="474" y="81"/>
                  </a:lnTo>
                  <a:lnTo>
                    <a:pt x="386" y="50"/>
                  </a:lnTo>
                  <a:lnTo>
                    <a:pt x="249" y="31"/>
                  </a:lnTo>
                  <a:lnTo>
                    <a:pt x="124" y="37"/>
                  </a:lnTo>
                  <a:lnTo>
                    <a:pt x="81" y="37"/>
                  </a:lnTo>
                  <a:lnTo>
                    <a:pt x="13" y="0"/>
                  </a:lnTo>
                  <a:lnTo>
                    <a:pt x="0" y="11"/>
                  </a:lnTo>
                  <a:lnTo>
                    <a:pt x="62" y="62"/>
                  </a:lnTo>
                  <a:lnTo>
                    <a:pt x="112" y="112"/>
                  </a:lnTo>
                  <a:lnTo>
                    <a:pt x="143" y="163"/>
                  </a:lnTo>
                  <a:lnTo>
                    <a:pt x="162" y="144"/>
                  </a:lnTo>
                  <a:lnTo>
                    <a:pt x="156" y="112"/>
                  </a:lnTo>
                  <a:lnTo>
                    <a:pt x="149" y="75"/>
                  </a:lnTo>
                  <a:lnTo>
                    <a:pt x="180" y="68"/>
                  </a:lnTo>
                  <a:lnTo>
                    <a:pt x="249" y="62"/>
                  </a:lnTo>
                  <a:lnTo>
                    <a:pt x="306" y="62"/>
                  </a:lnTo>
                  <a:lnTo>
                    <a:pt x="392" y="87"/>
                  </a:lnTo>
                  <a:lnTo>
                    <a:pt x="480" y="137"/>
                  </a:lnTo>
                  <a:lnTo>
                    <a:pt x="561" y="175"/>
                  </a:lnTo>
                  <a:lnTo>
                    <a:pt x="561" y="137"/>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82" name="Freeform 106"/>
            <p:cNvSpPr>
              <a:spLocks/>
            </p:cNvSpPr>
            <p:nvPr/>
          </p:nvSpPr>
          <p:spPr bwMode="auto">
            <a:xfrm>
              <a:off x="3903" y="2933"/>
              <a:ext cx="171" cy="564"/>
            </a:xfrm>
            <a:custGeom>
              <a:avLst/>
              <a:gdLst>
                <a:gd name="T0" fmla="*/ 119 w 171"/>
                <a:gd name="T1" fmla="*/ 0 h 564"/>
                <a:gd name="T2" fmla="*/ 88 w 171"/>
                <a:gd name="T3" fmla="*/ 12 h 564"/>
                <a:gd name="T4" fmla="*/ 63 w 171"/>
                <a:gd name="T5" fmla="*/ 74 h 564"/>
                <a:gd name="T6" fmla="*/ 49 w 171"/>
                <a:gd name="T7" fmla="*/ 143 h 564"/>
                <a:gd name="T8" fmla="*/ 43 w 171"/>
                <a:gd name="T9" fmla="*/ 237 h 564"/>
                <a:gd name="T10" fmla="*/ 69 w 171"/>
                <a:gd name="T11" fmla="*/ 337 h 564"/>
                <a:gd name="T12" fmla="*/ 106 w 171"/>
                <a:gd name="T13" fmla="*/ 425 h 564"/>
                <a:gd name="T14" fmla="*/ 100 w 171"/>
                <a:gd name="T15" fmla="*/ 455 h 564"/>
                <a:gd name="T16" fmla="*/ 12 w 171"/>
                <a:gd name="T17" fmla="*/ 500 h 564"/>
                <a:gd name="T18" fmla="*/ 0 w 171"/>
                <a:gd name="T19" fmla="*/ 524 h 564"/>
                <a:gd name="T20" fmla="*/ 49 w 171"/>
                <a:gd name="T21" fmla="*/ 563 h 564"/>
                <a:gd name="T22" fmla="*/ 75 w 171"/>
                <a:gd name="T23" fmla="*/ 544 h 564"/>
                <a:gd name="T24" fmla="*/ 125 w 171"/>
                <a:gd name="T25" fmla="*/ 487 h 564"/>
                <a:gd name="T26" fmla="*/ 170 w 171"/>
                <a:gd name="T27" fmla="*/ 455 h 564"/>
                <a:gd name="T28" fmla="*/ 170 w 171"/>
                <a:gd name="T29" fmla="*/ 437 h 564"/>
                <a:gd name="T30" fmla="*/ 145 w 171"/>
                <a:gd name="T31" fmla="*/ 400 h 564"/>
                <a:gd name="T32" fmla="*/ 106 w 171"/>
                <a:gd name="T33" fmla="*/ 343 h 564"/>
                <a:gd name="T34" fmla="*/ 81 w 171"/>
                <a:gd name="T35" fmla="*/ 255 h 564"/>
                <a:gd name="T36" fmla="*/ 81 w 171"/>
                <a:gd name="T37" fmla="*/ 143 h 564"/>
                <a:gd name="T38" fmla="*/ 100 w 171"/>
                <a:gd name="T39" fmla="*/ 80 h 564"/>
                <a:gd name="T40" fmla="*/ 125 w 171"/>
                <a:gd name="T41" fmla="*/ 50 h 564"/>
                <a:gd name="T42" fmla="*/ 119 w 171"/>
                <a:gd name="T43" fmla="*/ 0 h 5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1"/>
                <a:gd name="T67" fmla="*/ 0 h 564"/>
                <a:gd name="T68" fmla="*/ 171 w 171"/>
                <a:gd name="T69" fmla="*/ 564 h 5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1" h="564">
                  <a:moveTo>
                    <a:pt x="119" y="0"/>
                  </a:moveTo>
                  <a:lnTo>
                    <a:pt x="88" y="12"/>
                  </a:lnTo>
                  <a:lnTo>
                    <a:pt x="63" y="74"/>
                  </a:lnTo>
                  <a:lnTo>
                    <a:pt x="49" y="143"/>
                  </a:lnTo>
                  <a:lnTo>
                    <a:pt x="43" y="237"/>
                  </a:lnTo>
                  <a:lnTo>
                    <a:pt x="69" y="337"/>
                  </a:lnTo>
                  <a:lnTo>
                    <a:pt x="106" y="425"/>
                  </a:lnTo>
                  <a:lnTo>
                    <a:pt x="100" y="455"/>
                  </a:lnTo>
                  <a:lnTo>
                    <a:pt x="12" y="500"/>
                  </a:lnTo>
                  <a:lnTo>
                    <a:pt x="0" y="524"/>
                  </a:lnTo>
                  <a:lnTo>
                    <a:pt x="49" y="563"/>
                  </a:lnTo>
                  <a:lnTo>
                    <a:pt x="75" y="544"/>
                  </a:lnTo>
                  <a:lnTo>
                    <a:pt x="125" y="487"/>
                  </a:lnTo>
                  <a:lnTo>
                    <a:pt x="170" y="455"/>
                  </a:lnTo>
                  <a:lnTo>
                    <a:pt x="170" y="437"/>
                  </a:lnTo>
                  <a:lnTo>
                    <a:pt x="145" y="400"/>
                  </a:lnTo>
                  <a:lnTo>
                    <a:pt x="106" y="343"/>
                  </a:lnTo>
                  <a:lnTo>
                    <a:pt x="81" y="255"/>
                  </a:lnTo>
                  <a:lnTo>
                    <a:pt x="81" y="143"/>
                  </a:lnTo>
                  <a:lnTo>
                    <a:pt x="100" y="80"/>
                  </a:lnTo>
                  <a:lnTo>
                    <a:pt x="125" y="50"/>
                  </a:lnTo>
                  <a:lnTo>
                    <a:pt x="119"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83" name="Freeform 107"/>
            <p:cNvSpPr>
              <a:spLocks/>
            </p:cNvSpPr>
            <p:nvPr/>
          </p:nvSpPr>
          <p:spPr bwMode="auto">
            <a:xfrm>
              <a:off x="4048" y="2939"/>
              <a:ext cx="226" cy="614"/>
            </a:xfrm>
            <a:custGeom>
              <a:avLst/>
              <a:gdLst>
                <a:gd name="T0" fmla="*/ 106 w 226"/>
                <a:gd name="T1" fmla="*/ 75 h 614"/>
                <a:gd name="T2" fmla="*/ 81 w 226"/>
                <a:gd name="T3" fmla="*/ 19 h 614"/>
                <a:gd name="T4" fmla="*/ 18 w 226"/>
                <a:gd name="T5" fmla="*/ 0 h 614"/>
                <a:gd name="T6" fmla="*/ 0 w 226"/>
                <a:gd name="T7" fmla="*/ 31 h 614"/>
                <a:gd name="T8" fmla="*/ 43 w 226"/>
                <a:gd name="T9" fmla="*/ 82 h 614"/>
                <a:gd name="T10" fmla="*/ 69 w 226"/>
                <a:gd name="T11" fmla="*/ 112 h 614"/>
                <a:gd name="T12" fmla="*/ 75 w 226"/>
                <a:gd name="T13" fmla="*/ 175 h 614"/>
                <a:gd name="T14" fmla="*/ 87 w 226"/>
                <a:gd name="T15" fmla="*/ 281 h 614"/>
                <a:gd name="T16" fmla="*/ 81 w 226"/>
                <a:gd name="T17" fmla="*/ 419 h 614"/>
                <a:gd name="T18" fmla="*/ 75 w 226"/>
                <a:gd name="T19" fmla="*/ 481 h 614"/>
                <a:gd name="T20" fmla="*/ 62 w 226"/>
                <a:gd name="T21" fmla="*/ 507 h 614"/>
                <a:gd name="T22" fmla="*/ 69 w 226"/>
                <a:gd name="T23" fmla="*/ 531 h 614"/>
                <a:gd name="T24" fmla="*/ 112 w 226"/>
                <a:gd name="T25" fmla="*/ 551 h 614"/>
                <a:gd name="T26" fmla="*/ 181 w 226"/>
                <a:gd name="T27" fmla="*/ 613 h 614"/>
                <a:gd name="T28" fmla="*/ 206 w 226"/>
                <a:gd name="T29" fmla="*/ 613 h 614"/>
                <a:gd name="T30" fmla="*/ 225 w 226"/>
                <a:gd name="T31" fmla="*/ 563 h 614"/>
                <a:gd name="T32" fmla="*/ 181 w 226"/>
                <a:gd name="T33" fmla="*/ 531 h 614"/>
                <a:gd name="T34" fmla="*/ 124 w 226"/>
                <a:gd name="T35" fmla="*/ 513 h 614"/>
                <a:gd name="T36" fmla="*/ 99 w 226"/>
                <a:gd name="T37" fmla="*/ 501 h 614"/>
                <a:gd name="T38" fmla="*/ 106 w 226"/>
                <a:gd name="T39" fmla="*/ 444 h 614"/>
                <a:gd name="T40" fmla="*/ 118 w 226"/>
                <a:gd name="T41" fmla="*/ 319 h 614"/>
                <a:gd name="T42" fmla="*/ 124 w 226"/>
                <a:gd name="T43" fmla="*/ 212 h 614"/>
                <a:gd name="T44" fmla="*/ 118 w 226"/>
                <a:gd name="T45" fmla="*/ 125 h 614"/>
                <a:gd name="T46" fmla="*/ 106 w 226"/>
                <a:gd name="T47" fmla="*/ 75 h 6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6"/>
                <a:gd name="T73" fmla="*/ 0 h 614"/>
                <a:gd name="T74" fmla="*/ 226 w 226"/>
                <a:gd name="T75" fmla="*/ 614 h 6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6" h="614">
                  <a:moveTo>
                    <a:pt x="106" y="75"/>
                  </a:moveTo>
                  <a:lnTo>
                    <a:pt x="81" y="19"/>
                  </a:lnTo>
                  <a:lnTo>
                    <a:pt x="18" y="0"/>
                  </a:lnTo>
                  <a:lnTo>
                    <a:pt x="0" y="31"/>
                  </a:lnTo>
                  <a:lnTo>
                    <a:pt x="43" y="82"/>
                  </a:lnTo>
                  <a:lnTo>
                    <a:pt x="69" y="112"/>
                  </a:lnTo>
                  <a:lnTo>
                    <a:pt x="75" y="175"/>
                  </a:lnTo>
                  <a:lnTo>
                    <a:pt x="87" y="281"/>
                  </a:lnTo>
                  <a:lnTo>
                    <a:pt x="81" y="419"/>
                  </a:lnTo>
                  <a:lnTo>
                    <a:pt x="75" y="481"/>
                  </a:lnTo>
                  <a:lnTo>
                    <a:pt x="62" y="507"/>
                  </a:lnTo>
                  <a:lnTo>
                    <a:pt x="69" y="531"/>
                  </a:lnTo>
                  <a:lnTo>
                    <a:pt x="112" y="551"/>
                  </a:lnTo>
                  <a:lnTo>
                    <a:pt x="181" y="613"/>
                  </a:lnTo>
                  <a:lnTo>
                    <a:pt x="206" y="613"/>
                  </a:lnTo>
                  <a:lnTo>
                    <a:pt x="225" y="563"/>
                  </a:lnTo>
                  <a:lnTo>
                    <a:pt x="181" y="531"/>
                  </a:lnTo>
                  <a:lnTo>
                    <a:pt x="124" y="513"/>
                  </a:lnTo>
                  <a:lnTo>
                    <a:pt x="99" y="501"/>
                  </a:lnTo>
                  <a:lnTo>
                    <a:pt x="106" y="444"/>
                  </a:lnTo>
                  <a:lnTo>
                    <a:pt x="118" y="319"/>
                  </a:lnTo>
                  <a:lnTo>
                    <a:pt x="124" y="212"/>
                  </a:lnTo>
                  <a:lnTo>
                    <a:pt x="118" y="125"/>
                  </a:lnTo>
                  <a:lnTo>
                    <a:pt x="106" y="75"/>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2067" name="Freeform 108"/>
          <p:cNvSpPr>
            <a:spLocks/>
          </p:cNvSpPr>
          <p:nvPr/>
        </p:nvSpPr>
        <p:spPr bwMode="auto">
          <a:xfrm>
            <a:off x="5097463" y="3802063"/>
            <a:ext cx="949325" cy="842962"/>
          </a:xfrm>
          <a:custGeom>
            <a:avLst/>
            <a:gdLst>
              <a:gd name="T0" fmla="*/ 507 w 598"/>
              <a:gd name="T1" fmla="*/ 302 h 531"/>
              <a:gd name="T2" fmla="*/ 440 w 598"/>
              <a:gd name="T3" fmla="*/ 264 h 531"/>
              <a:gd name="T4" fmla="*/ 394 w 598"/>
              <a:gd name="T5" fmla="*/ 221 h 531"/>
              <a:gd name="T6" fmla="*/ 388 w 598"/>
              <a:gd name="T7" fmla="*/ 181 h 531"/>
              <a:gd name="T8" fmla="*/ 395 w 598"/>
              <a:gd name="T9" fmla="*/ 149 h 531"/>
              <a:gd name="T10" fmla="*/ 420 w 598"/>
              <a:gd name="T11" fmla="*/ 108 h 531"/>
              <a:gd name="T12" fmla="*/ 465 w 598"/>
              <a:gd name="T13" fmla="*/ 67 h 531"/>
              <a:gd name="T14" fmla="*/ 527 w 598"/>
              <a:gd name="T15" fmla="*/ 33 h 531"/>
              <a:gd name="T16" fmla="*/ 559 w 598"/>
              <a:gd name="T17" fmla="*/ 3 h 531"/>
              <a:gd name="T18" fmla="*/ 482 w 598"/>
              <a:gd name="T19" fmla="*/ 14 h 531"/>
              <a:gd name="T20" fmla="*/ 436 w 598"/>
              <a:gd name="T21" fmla="*/ 10 h 531"/>
              <a:gd name="T22" fmla="*/ 387 w 598"/>
              <a:gd name="T23" fmla="*/ 13 h 531"/>
              <a:gd name="T24" fmla="*/ 337 w 598"/>
              <a:gd name="T25" fmla="*/ 15 h 531"/>
              <a:gd name="T26" fmla="*/ 277 w 598"/>
              <a:gd name="T27" fmla="*/ 16 h 531"/>
              <a:gd name="T28" fmla="*/ 233 w 598"/>
              <a:gd name="T29" fmla="*/ 16 h 531"/>
              <a:gd name="T30" fmla="*/ 160 w 598"/>
              <a:gd name="T31" fmla="*/ 2 h 531"/>
              <a:gd name="T32" fmla="*/ 116 w 598"/>
              <a:gd name="T33" fmla="*/ 9 h 531"/>
              <a:gd name="T34" fmla="*/ 181 w 598"/>
              <a:gd name="T35" fmla="*/ 42 h 531"/>
              <a:gd name="T36" fmla="*/ 224 w 598"/>
              <a:gd name="T37" fmla="*/ 75 h 531"/>
              <a:gd name="T38" fmla="*/ 257 w 598"/>
              <a:gd name="T39" fmla="*/ 112 h 531"/>
              <a:gd name="T40" fmla="*/ 267 w 598"/>
              <a:gd name="T41" fmla="*/ 158 h 531"/>
              <a:gd name="T42" fmla="*/ 259 w 598"/>
              <a:gd name="T43" fmla="*/ 193 h 531"/>
              <a:gd name="T44" fmla="*/ 232 w 598"/>
              <a:gd name="T45" fmla="*/ 223 h 531"/>
              <a:gd name="T46" fmla="*/ 209 w 598"/>
              <a:gd name="T47" fmla="*/ 245 h 531"/>
              <a:gd name="T48" fmla="*/ 168 w 598"/>
              <a:gd name="T49" fmla="*/ 270 h 531"/>
              <a:gd name="T50" fmla="*/ 110 w 598"/>
              <a:gd name="T51" fmla="*/ 297 h 531"/>
              <a:gd name="T52" fmla="*/ 51 w 598"/>
              <a:gd name="T53" fmla="*/ 326 h 531"/>
              <a:gd name="T54" fmla="*/ 17 w 598"/>
              <a:gd name="T55" fmla="*/ 354 h 531"/>
              <a:gd name="T56" fmla="*/ 0 w 598"/>
              <a:gd name="T57" fmla="*/ 389 h 531"/>
              <a:gd name="T58" fmla="*/ 2 w 598"/>
              <a:gd name="T59" fmla="*/ 426 h 531"/>
              <a:gd name="T60" fmla="*/ 27 w 598"/>
              <a:gd name="T61" fmla="*/ 461 h 531"/>
              <a:gd name="T62" fmla="*/ 80 w 598"/>
              <a:gd name="T63" fmla="*/ 490 h 531"/>
              <a:gd name="T64" fmla="*/ 156 w 598"/>
              <a:gd name="T65" fmla="*/ 514 h 531"/>
              <a:gd name="T66" fmla="*/ 233 w 598"/>
              <a:gd name="T67" fmla="*/ 526 h 531"/>
              <a:gd name="T68" fmla="*/ 327 w 598"/>
              <a:gd name="T69" fmla="*/ 530 h 531"/>
              <a:gd name="T70" fmla="*/ 412 w 598"/>
              <a:gd name="T71" fmla="*/ 524 h 531"/>
              <a:gd name="T72" fmla="*/ 492 w 598"/>
              <a:gd name="T73" fmla="*/ 506 h 531"/>
              <a:gd name="T74" fmla="*/ 551 w 598"/>
              <a:gd name="T75" fmla="*/ 478 h 531"/>
              <a:gd name="T76" fmla="*/ 585 w 598"/>
              <a:gd name="T77" fmla="*/ 444 h 531"/>
              <a:gd name="T78" fmla="*/ 597 w 598"/>
              <a:gd name="T79" fmla="*/ 408 h 531"/>
              <a:gd name="T80" fmla="*/ 594 w 598"/>
              <a:gd name="T81" fmla="*/ 371 h 531"/>
              <a:gd name="T82" fmla="*/ 562 w 598"/>
              <a:gd name="T83" fmla="*/ 334 h 5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8"/>
              <a:gd name="T127" fmla="*/ 0 h 531"/>
              <a:gd name="T128" fmla="*/ 598 w 598"/>
              <a:gd name="T129" fmla="*/ 531 h 5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8" h="531">
                <a:moveTo>
                  <a:pt x="536" y="317"/>
                </a:moveTo>
                <a:lnTo>
                  <a:pt x="507" y="302"/>
                </a:lnTo>
                <a:lnTo>
                  <a:pt x="473" y="283"/>
                </a:lnTo>
                <a:lnTo>
                  <a:pt x="440" y="264"/>
                </a:lnTo>
                <a:lnTo>
                  <a:pt x="413" y="244"/>
                </a:lnTo>
                <a:lnTo>
                  <a:pt x="394" y="221"/>
                </a:lnTo>
                <a:lnTo>
                  <a:pt x="387" y="198"/>
                </a:lnTo>
                <a:lnTo>
                  <a:pt x="388" y="181"/>
                </a:lnTo>
                <a:lnTo>
                  <a:pt x="390" y="166"/>
                </a:lnTo>
                <a:lnTo>
                  <a:pt x="395" y="149"/>
                </a:lnTo>
                <a:lnTo>
                  <a:pt x="406" y="130"/>
                </a:lnTo>
                <a:lnTo>
                  <a:pt x="420" y="108"/>
                </a:lnTo>
                <a:lnTo>
                  <a:pt x="439" y="88"/>
                </a:lnTo>
                <a:lnTo>
                  <a:pt x="465" y="67"/>
                </a:lnTo>
                <a:lnTo>
                  <a:pt x="495" y="50"/>
                </a:lnTo>
                <a:lnTo>
                  <a:pt x="527" y="33"/>
                </a:lnTo>
                <a:lnTo>
                  <a:pt x="548" y="19"/>
                </a:lnTo>
                <a:lnTo>
                  <a:pt x="559" y="3"/>
                </a:lnTo>
                <a:lnTo>
                  <a:pt x="505" y="6"/>
                </a:lnTo>
                <a:lnTo>
                  <a:pt x="482" y="14"/>
                </a:lnTo>
                <a:lnTo>
                  <a:pt x="456" y="27"/>
                </a:lnTo>
                <a:lnTo>
                  <a:pt x="436" y="10"/>
                </a:lnTo>
                <a:lnTo>
                  <a:pt x="411" y="0"/>
                </a:lnTo>
                <a:lnTo>
                  <a:pt x="387" y="13"/>
                </a:lnTo>
                <a:lnTo>
                  <a:pt x="360" y="26"/>
                </a:lnTo>
                <a:lnTo>
                  <a:pt x="337" y="15"/>
                </a:lnTo>
                <a:lnTo>
                  <a:pt x="301" y="2"/>
                </a:lnTo>
                <a:lnTo>
                  <a:pt x="277" y="16"/>
                </a:lnTo>
                <a:lnTo>
                  <a:pt x="253" y="29"/>
                </a:lnTo>
                <a:lnTo>
                  <a:pt x="233" y="16"/>
                </a:lnTo>
                <a:lnTo>
                  <a:pt x="204" y="7"/>
                </a:lnTo>
                <a:lnTo>
                  <a:pt x="160" y="2"/>
                </a:lnTo>
                <a:lnTo>
                  <a:pt x="117" y="0"/>
                </a:lnTo>
                <a:lnTo>
                  <a:pt x="116" y="9"/>
                </a:lnTo>
                <a:lnTo>
                  <a:pt x="151" y="25"/>
                </a:lnTo>
                <a:lnTo>
                  <a:pt x="181" y="42"/>
                </a:lnTo>
                <a:lnTo>
                  <a:pt x="203" y="57"/>
                </a:lnTo>
                <a:lnTo>
                  <a:pt x="224" y="75"/>
                </a:lnTo>
                <a:lnTo>
                  <a:pt x="243" y="94"/>
                </a:lnTo>
                <a:lnTo>
                  <a:pt x="257" y="112"/>
                </a:lnTo>
                <a:lnTo>
                  <a:pt x="265" y="134"/>
                </a:lnTo>
                <a:lnTo>
                  <a:pt x="267" y="158"/>
                </a:lnTo>
                <a:lnTo>
                  <a:pt x="266" y="173"/>
                </a:lnTo>
                <a:lnTo>
                  <a:pt x="259" y="193"/>
                </a:lnTo>
                <a:lnTo>
                  <a:pt x="247" y="208"/>
                </a:lnTo>
                <a:lnTo>
                  <a:pt x="232" y="223"/>
                </a:lnTo>
                <a:lnTo>
                  <a:pt x="221" y="232"/>
                </a:lnTo>
                <a:lnTo>
                  <a:pt x="209" y="245"/>
                </a:lnTo>
                <a:lnTo>
                  <a:pt x="190" y="258"/>
                </a:lnTo>
                <a:lnTo>
                  <a:pt x="168" y="270"/>
                </a:lnTo>
                <a:lnTo>
                  <a:pt x="141" y="283"/>
                </a:lnTo>
                <a:lnTo>
                  <a:pt x="110" y="297"/>
                </a:lnTo>
                <a:lnTo>
                  <a:pt x="78" y="312"/>
                </a:lnTo>
                <a:lnTo>
                  <a:pt x="51" y="326"/>
                </a:lnTo>
                <a:lnTo>
                  <a:pt x="31" y="338"/>
                </a:lnTo>
                <a:lnTo>
                  <a:pt x="17" y="354"/>
                </a:lnTo>
                <a:lnTo>
                  <a:pt x="5" y="371"/>
                </a:lnTo>
                <a:lnTo>
                  <a:pt x="0" y="389"/>
                </a:lnTo>
                <a:lnTo>
                  <a:pt x="0" y="408"/>
                </a:lnTo>
                <a:lnTo>
                  <a:pt x="2" y="426"/>
                </a:lnTo>
                <a:lnTo>
                  <a:pt x="11" y="443"/>
                </a:lnTo>
                <a:lnTo>
                  <a:pt x="27" y="461"/>
                </a:lnTo>
                <a:lnTo>
                  <a:pt x="55" y="478"/>
                </a:lnTo>
                <a:lnTo>
                  <a:pt x="80" y="490"/>
                </a:lnTo>
                <a:lnTo>
                  <a:pt x="113" y="504"/>
                </a:lnTo>
                <a:lnTo>
                  <a:pt x="156" y="514"/>
                </a:lnTo>
                <a:lnTo>
                  <a:pt x="188" y="521"/>
                </a:lnTo>
                <a:lnTo>
                  <a:pt x="233" y="526"/>
                </a:lnTo>
                <a:lnTo>
                  <a:pt x="284" y="530"/>
                </a:lnTo>
                <a:lnTo>
                  <a:pt x="327" y="530"/>
                </a:lnTo>
                <a:lnTo>
                  <a:pt x="375" y="527"/>
                </a:lnTo>
                <a:lnTo>
                  <a:pt x="412" y="524"/>
                </a:lnTo>
                <a:lnTo>
                  <a:pt x="452" y="517"/>
                </a:lnTo>
                <a:lnTo>
                  <a:pt x="492" y="506"/>
                </a:lnTo>
                <a:lnTo>
                  <a:pt x="523" y="494"/>
                </a:lnTo>
                <a:lnTo>
                  <a:pt x="551" y="478"/>
                </a:lnTo>
                <a:lnTo>
                  <a:pt x="571" y="462"/>
                </a:lnTo>
                <a:lnTo>
                  <a:pt x="585" y="444"/>
                </a:lnTo>
                <a:lnTo>
                  <a:pt x="591" y="427"/>
                </a:lnTo>
                <a:lnTo>
                  <a:pt x="597" y="408"/>
                </a:lnTo>
                <a:lnTo>
                  <a:pt x="597" y="390"/>
                </a:lnTo>
                <a:lnTo>
                  <a:pt x="594" y="371"/>
                </a:lnTo>
                <a:lnTo>
                  <a:pt x="579" y="352"/>
                </a:lnTo>
                <a:lnTo>
                  <a:pt x="562" y="334"/>
                </a:lnTo>
                <a:lnTo>
                  <a:pt x="536" y="317"/>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68" name="AutoShape 109"/>
          <p:cNvSpPr>
            <a:spLocks noChangeArrowheads="1"/>
          </p:cNvSpPr>
          <p:nvPr/>
        </p:nvSpPr>
        <p:spPr bwMode="auto">
          <a:xfrm>
            <a:off x="6559550" y="511175"/>
            <a:ext cx="2273300" cy="1004888"/>
          </a:xfrm>
          <a:prstGeom prst="wedgeRoundRectCallout">
            <a:avLst>
              <a:gd name="adj1" fmla="val -41671"/>
              <a:gd name="adj2" fmla="val 66667"/>
              <a:gd name="adj3" fmla="val 16667"/>
            </a:avLst>
          </a:prstGeom>
          <a:solidFill>
            <a:srgbClr val="FF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b="1">
                <a:latin typeface="Arial" charset="0"/>
              </a:rPr>
              <a:t>¿Son estos</a:t>
            </a:r>
          </a:p>
          <a:p>
            <a:pPr algn="ctr"/>
            <a:r>
              <a:rPr lang="es-ES_tradnl" altLang="es-ES" b="1">
                <a:latin typeface="Arial" charset="0"/>
              </a:rPr>
              <a:t>datos buenos</a:t>
            </a:r>
            <a:r>
              <a:rPr lang="es-ES" altLang="es-ES" b="1">
                <a:latin typeface="Arial" charset="0"/>
              </a:rPr>
              <a:t>?</a:t>
            </a:r>
          </a:p>
        </p:txBody>
      </p:sp>
      <p:sp>
        <p:nvSpPr>
          <p:cNvPr id="2069" name="AutoShape 110"/>
          <p:cNvSpPr>
            <a:spLocks noChangeArrowheads="1"/>
          </p:cNvSpPr>
          <p:nvPr/>
        </p:nvSpPr>
        <p:spPr bwMode="auto">
          <a:xfrm rot="10800000" flipH="1">
            <a:off x="6786563" y="3711575"/>
            <a:ext cx="2273300" cy="1322388"/>
          </a:xfrm>
          <a:prstGeom prst="wedgeRoundRectCallout">
            <a:avLst>
              <a:gd name="adj1" fmla="val -41671"/>
              <a:gd name="adj2" fmla="val 66667"/>
              <a:gd name="adj3" fmla="val 16667"/>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70" name="Rectangle 111"/>
          <p:cNvSpPr>
            <a:spLocks noChangeArrowheads="1"/>
          </p:cNvSpPr>
          <p:nvPr/>
        </p:nvSpPr>
        <p:spPr bwMode="auto">
          <a:xfrm>
            <a:off x="6934200" y="4149725"/>
            <a:ext cx="19796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b="1">
                <a:latin typeface="Arial" charset="0"/>
              </a:rPr>
              <a:t>Este paquete no es bueno. Reenviar</a:t>
            </a:r>
            <a:endParaRPr lang="es-ES" altLang="es-ES" sz="2000" b="1">
              <a:latin typeface="Arial" charset="0"/>
            </a:endParaRPr>
          </a:p>
        </p:txBody>
      </p:sp>
      <p:graphicFrame>
        <p:nvGraphicFramePr>
          <p:cNvPr id="2050" name="Object 112">
            <a:hlinkClick r:id="" action="ppaction://ole?verb=0"/>
          </p:cNvPr>
          <p:cNvGraphicFramePr>
            <a:graphicFrameLocks/>
          </p:cNvGraphicFramePr>
          <p:nvPr/>
        </p:nvGraphicFramePr>
        <p:xfrm>
          <a:off x="5338763" y="1128713"/>
          <a:ext cx="982662" cy="2119312"/>
        </p:xfrm>
        <a:graphic>
          <a:graphicData uri="http://schemas.openxmlformats.org/presentationml/2006/ole">
            <mc:AlternateContent xmlns:mc="http://schemas.openxmlformats.org/markup-compatibility/2006">
              <mc:Choice xmlns:v="urn:schemas-microsoft-com:vml" Requires="v">
                <p:oleObj name="ClipArt" r:id="rId3" imgW="1698480" imgH="3657600" progId="MS_ClipArt_Gallery.2">
                  <p:embed/>
                </p:oleObj>
              </mc:Choice>
              <mc:Fallback>
                <p:oleObj name="ClipArt" r:id="rId3" imgW="1698480" imgH="3657600" progId="MS_ClipArt_Gallery.2">
                  <p:embed/>
                  <p:pic>
                    <p:nvPicPr>
                      <p:cNvPr id="2050" name="Object 112">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3" y="1128713"/>
                        <a:ext cx="982662"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1" name="Rectangle 113"/>
          <p:cNvSpPr>
            <a:spLocks noChangeArrowheads="1"/>
          </p:cNvSpPr>
          <p:nvPr/>
        </p:nvSpPr>
        <p:spPr bwMode="auto">
          <a:xfrm>
            <a:off x="1588" y="920750"/>
            <a:ext cx="31496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b="1">
                <a:latin typeface="Arial" charset="0"/>
              </a:rPr>
              <a:t>Verifi</a:t>
            </a:r>
            <a:r>
              <a:rPr lang="es-ES_tradnl" altLang="es-ES" b="1">
                <a:latin typeface="Arial" charset="0"/>
              </a:rPr>
              <a:t>ca que los datos se transmitan correctamente</a:t>
            </a:r>
            <a:endParaRPr lang="es-ES" altLang="es-ES" b="1">
              <a:latin typeface="Arial" charset="0"/>
            </a:endParaRPr>
          </a:p>
        </p:txBody>
      </p:sp>
      <p:sp>
        <p:nvSpPr>
          <p:cNvPr id="378994" name="Rectangle 114"/>
          <p:cNvSpPr>
            <a:spLocks noChangeArrowheads="1"/>
          </p:cNvSpPr>
          <p:nvPr/>
        </p:nvSpPr>
        <p:spPr bwMode="auto">
          <a:xfrm>
            <a:off x="7010400" y="5734050"/>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N=4</a:t>
            </a:r>
          </a:p>
        </p:txBody>
      </p:sp>
      <p:sp>
        <p:nvSpPr>
          <p:cNvPr id="2073" name="Freeform 115"/>
          <p:cNvSpPr>
            <a:spLocks/>
          </p:cNvSpPr>
          <p:nvPr/>
        </p:nvSpPr>
        <p:spPr bwMode="auto">
          <a:xfrm>
            <a:off x="2743200" y="2894013"/>
            <a:ext cx="228600" cy="273050"/>
          </a:xfrm>
          <a:custGeom>
            <a:avLst/>
            <a:gdLst>
              <a:gd name="T0" fmla="*/ 121 w 144"/>
              <a:gd name="T1" fmla="*/ 97 h 172"/>
              <a:gd name="T2" fmla="*/ 105 w 144"/>
              <a:gd name="T3" fmla="*/ 85 h 172"/>
              <a:gd name="T4" fmla="*/ 94 w 144"/>
              <a:gd name="T5" fmla="*/ 71 h 172"/>
              <a:gd name="T6" fmla="*/ 92 w 144"/>
              <a:gd name="T7" fmla="*/ 58 h 172"/>
              <a:gd name="T8" fmla="*/ 94 w 144"/>
              <a:gd name="T9" fmla="*/ 48 h 172"/>
              <a:gd name="T10" fmla="*/ 100 w 144"/>
              <a:gd name="T11" fmla="*/ 35 h 172"/>
              <a:gd name="T12" fmla="*/ 111 w 144"/>
              <a:gd name="T13" fmla="*/ 21 h 172"/>
              <a:gd name="T14" fmla="*/ 126 w 144"/>
              <a:gd name="T15" fmla="*/ 10 h 172"/>
              <a:gd name="T16" fmla="*/ 133 w 144"/>
              <a:gd name="T17" fmla="*/ 1 h 172"/>
              <a:gd name="T18" fmla="*/ 115 w 144"/>
              <a:gd name="T19" fmla="*/ 4 h 172"/>
              <a:gd name="T20" fmla="*/ 104 w 144"/>
              <a:gd name="T21" fmla="*/ 3 h 172"/>
              <a:gd name="T22" fmla="*/ 92 w 144"/>
              <a:gd name="T23" fmla="*/ 4 h 172"/>
              <a:gd name="T24" fmla="*/ 80 w 144"/>
              <a:gd name="T25" fmla="*/ 4 h 172"/>
              <a:gd name="T26" fmla="*/ 66 w 144"/>
              <a:gd name="T27" fmla="*/ 5 h 172"/>
              <a:gd name="T28" fmla="*/ 55 w 144"/>
              <a:gd name="T29" fmla="*/ 5 h 172"/>
              <a:gd name="T30" fmla="*/ 38 w 144"/>
              <a:gd name="T31" fmla="*/ 0 h 172"/>
              <a:gd name="T32" fmla="*/ 27 w 144"/>
              <a:gd name="T33" fmla="*/ 3 h 172"/>
              <a:gd name="T34" fmla="*/ 43 w 144"/>
              <a:gd name="T35" fmla="*/ 13 h 172"/>
              <a:gd name="T36" fmla="*/ 53 w 144"/>
              <a:gd name="T37" fmla="*/ 24 h 172"/>
              <a:gd name="T38" fmla="*/ 61 w 144"/>
              <a:gd name="T39" fmla="*/ 36 h 172"/>
              <a:gd name="T40" fmla="*/ 64 w 144"/>
              <a:gd name="T41" fmla="*/ 51 h 172"/>
              <a:gd name="T42" fmla="*/ 62 w 144"/>
              <a:gd name="T43" fmla="*/ 62 h 172"/>
              <a:gd name="T44" fmla="*/ 55 w 144"/>
              <a:gd name="T45" fmla="*/ 71 h 172"/>
              <a:gd name="T46" fmla="*/ 50 w 144"/>
              <a:gd name="T47" fmla="*/ 79 h 172"/>
              <a:gd name="T48" fmla="*/ 40 w 144"/>
              <a:gd name="T49" fmla="*/ 87 h 172"/>
              <a:gd name="T50" fmla="*/ 26 w 144"/>
              <a:gd name="T51" fmla="*/ 96 h 172"/>
              <a:gd name="T52" fmla="*/ 12 w 144"/>
              <a:gd name="T53" fmla="*/ 105 h 172"/>
              <a:gd name="T54" fmla="*/ 4 w 144"/>
              <a:gd name="T55" fmla="*/ 114 h 172"/>
              <a:gd name="T56" fmla="*/ 0 w 144"/>
              <a:gd name="T57" fmla="*/ 125 h 172"/>
              <a:gd name="T58" fmla="*/ 0 w 144"/>
              <a:gd name="T59" fmla="*/ 137 h 172"/>
              <a:gd name="T60" fmla="*/ 6 w 144"/>
              <a:gd name="T61" fmla="*/ 148 h 172"/>
              <a:gd name="T62" fmla="*/ 19 w 144"/>
              <a:gd name="T63" fmla="*/ 158 h 172"/>
              <a:gd name="T64" fmla="*/ 37 w 144"/>
              <a:gd name="T65" fmla="*/ 165 h 172"/>
              <a:gd name="T66" fmla="*/ 55 w 144"/>
              <a:gd name="T67" fmla="*/ 169 h 172"/>
              <a:gd name="T68" fmla="*/ 78 w 144"/>
              <a:gd name="T69" fmla="*/ 171 h 172"/>
              <a:gd name="T70" fmla="*/ 98 w 144"/>
              <a:gd name="T71" fmla="*/ 169 h 172"/>
              <a:gd name="T72" fmla="*/ 117 w 144"/>
              <a:gd name="T73" fmla="*/ 163 h 172"/>
              <a:gd name="T74" fmla="*/ 132 w 144"/>
              <a:gd name="T75" fmla="*/ 154 h 172"/>
              <a:gd name="T76" fmla="*/ 140 w 144"/>
              <a:gd name="T77" fmla="*/ 143 h 172"/>
              <a:gd name="T78" fmla="*/ 143 w 144"/>
              <a:gd name="T79" fmla="*/ 131 h 172"/>
              <a:gd name="T80" fmla="*/ 142 w 144"/>
              <a:gd name="T81" fmla="*/ 119 h 172"/>
              <a:gd name="T82" fmla="*/ 134 w 144"/>
              <a:gd name="T83" fmla="*/ 108 h 1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172"/>
              <a:gd name="T128" fmla="*/ 144 w 144"/>
              <a:gd name="T129" fmla="*/ 172 h 1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172">
                <a:moveTo>
                  <a:pt x="128" y="102"/>
                </a:moveTo>
                <a:lnTo>
                  <a:pt x="121" y="97"/>
                </a:lnTo>
                <a:lnTo>
                  <a:pt x="113" y="91"/>
                </a:lnTo>
                <a:lnTo>
                  <a:pt x="105" y="85"/>
                </a:lnTo>
                <a:lnTo>
                  <a:pt x="99" y="78"/>
                </a:lnTo>
                <a:lnTo>
                  <a:pt x="94" y="71"/>
                </a:lnTo>
                <a:lnTo>
                  <a:pt x="92" y="63"/>
                </a:lnTo>
                <a:lnTo>
                  <a:pt x="92" y="58"/>
                </a:lnTo>
                <a:lnTo>
                  <a:pt x="93" y="53"/>
                </a:lnTo>
                <a:lnTo>
                  <a:pt x="94" y="48"/>
                </a:lnTo>
                <a:lnTo>
                  <a:pt x="97" y="42"/>
                </a:lnTo>
                <a:lnTo>
                  <a:pt x="100" y="35"/>
                </a:lnTo>
                <a:lnTo>
                  <a:pt x="105" y="28"/>
                </a:lnTo>
                <a:lnTo>
                  <a:pt x="111" y="21"/>
                </a:lnTo>
                <a:lnTo>
                  <a:pt x="118" y="16"/>
                </a:lnTo>
                <a:lnTo>
                  <a:pt x="126" y="10"/>
                </a:lnTo>
                <a:lnTo>
                  <a:pt x="131" y="6"/>
                </a:lnTo>
                <a:lnTo>
                  <a:pt x="133" y="1"/>
                </a:lnTo>
                <a:lnTo>
                  <a:pt x="120" y="2"/>
                </a:lnTo>
                <a:lnTo>
                  <a:pt x="115" y="4"/>
                </a:lnTo>
                <a:lnTo>
                  <a:pt x="109" y="8"/>
                </a:lnTo>
                <a:lnTo>
                  <a:pt x="104" y="3"/>
                </a:lnTo>
                <a:lnTo>
                  <a:pt x="98" y="0"/>
                </a:lnTo>
                <a:lnTo>
                  <a:pt x="92" y="4"/>
                </a:lnTo>
                <a:lnTo>
                  <a:pt x="86" y="8"/>
                </a:lnTo>
                <a:lnTo>
                  <a:pt x="80" y="4"/>
                </a:lnTo>
                <a:lnTo>
                  <a:pt x="72" y="0"/>
                </a:lnTo>
                <a:lnTo>
                  <a:pt x="66" y="5"/>
                </a:lnTo>
                <a:lnTo>
                  <a:pt x="60" y="9"/>
                </a:lnTo>
                <a:lnTo>
                  <a:pt x="55" y="5"/>
                </a:lnTo>
                <a:lnTo>
                  <a:pt x="49" y="2"/>
                </a:lnTo>
                <a:lnTo>
                  <a:pt x="38" y="0"/>
                </a:lnTo>
                <a:lnTo>
                  <a:pt x="28" y="0"/>
                </a:lnTo>
                <a:lnTo>
                  <a:pt x="27" y="3"/>
                </a:lnTo>
                <a:lnTo>
                  <a:pt x="36" y="8"/>
                </a:lnTo>
                <a:lnTo>
                  <a:pt x="43" y="13"/>
                </a:lnTo>
                <a:lnTo>
                  <a:pt x="48" y="18"/>
                </a:lnTo>
                <a:lnTo>
                  <a:pt x="53" y="24"/>
                </a:lnTo>
                <a:lnTo>
                  <a:pt x="58" y="30"/>
                </a:lnTo>
                <a:lnTo>
                  <a:pt x="61" y="36"/>
                </a:lnTo>
                <a:lnTo>
                  <a:pt x="63" y="43"/>
                </a:lnTo>
                <a:lnTo>
                  <a:pt x="64" y="51"/>
                </a:lnTo>
                <a:lnTo>
                  <a:pt x="63" y="56"/>
                </a:lnTo>
                <a:lnTo>
                  <a:pt x="62" y="62"/>
                </a:lnTo>
                <a:lnTo>
                  <a:pt x="59" y="67"/>
                </a:lnTo>
                <a:lnTo>
                  <a:pt x="55" y="71"/>
                </a:lnTo>
                <a:lnTo>
                  <a:pt x="53" y="75"/>
                </a:lnTo>
                <a:lnTo>
                  <a:pt x="50" y="79"/>
                </a:lnTo>
                <a:lnTo>
                  <a:pt x="45" y="83"/>
                </a:lnTo>
                <a:lnTo>
                  <a:pt x="40" y="87"/>
                </a:lnTo>
                <a:lnTo>
                  <a:pt x="33" y="91"/>
                </a:lnTo>
                <a:lnTo>
                  <a:pt x="26" y="96"/>
                </a:lnTo>
                <a:lnTo>
                  <a:pt x="18" y="100"/>
                </a:lnTo>
                <a:lnTo>
                  <a:pt x="12" y="105"/>
                </a:lnTo>
                <a:lnTo>
                  <a:pt x="7" y="109"/>
                </a:lnTo>
                <a:lnTo>
                  <a:pt x="4" y="114"/>
                </a:lnTo>
                <a:lnTo>
                  <a:pt x="1" y="119"/>
                </a:lnTo>
                <a:lnTo>
                  <a:pt x="0" y="125"/>
                </a:lnTo>
                <a:lnTo>
                  <a:pt x="0" y="131"/>
                </a:lnTo>
                <a:lnTo>
                  <a:pt x="0" y="137"/>
                </a:lnTo>
                <a:lnTo>
                  <a:pt x="2" y="143"/>
                </a:lnTo>
                <a:lnTo>
                  <a:pt x="6" y="148"/>
                </a:lnTo>
                <a:lnTo>
                  <a:pt x="13" y="154"/>
                </a:lnTo>
                <a:lnTo>
                  <a:pt x="19" y="158"/>
                </a:lnTo>
                <a:lnTo>
                  <a:pt x="27" y="162"/>
                </a:lnTo>
                <a:lnTo>
                  <a:pt x="37" y="165"/>
                </a:lnTo>
                <a:lnTo>
                  <a:pt x="45" y="168"/>
                </a:lnTo>
                <a:lnTo>
                  <a:pt x="55" y="169"/>
                </a:lnTo>
                <a:lnTo>
                  <a:pt x="68" y="171"/>
                </a:lnTo>
                <a:lnTo>
                  <a:pt x="78" y="171"/>
                </a:lnTo>
                <a:lnTo>
                  <a:pt x="89" y="170"/>
                </a:lnTo>
                <a:lnTo>
                  <a:pt x="98" y="169"/>
                </a:lnTo>
                <a:lnTo>
                  <a:pt x="108" y="167"/>
                </a:lnTo>
                <a:lnTo>
                  <a:pt x="117" y="163"/>
                </a:lnTo>
                <a:lnTo>
                  <a:pt x="125" y="159"/>
                </a:lnTo>
                <a:lnTo>
                  <a:pt x="132" y="154"/>
                </a:lnTo>
                <a:lnTo>
                  <a:pt x="136" y="149"/>
                </a:lnTo>
                <a:lnTo>
                  <a:pt x="140" y="143"/>
                </a:lnTo>
                <a:lnTo>
                  <a:pt x="141" y="137"/>
                </a:lnTo>
                <a:lnTo>
                  <a:pt x="143" y="131"/>
                </a:lnTo>
                <a:lnTo>
                  <a:pt x="143" y="125"/>
                </a:lnTo>
                <a:lnTo>
                  <a:pt x="142" y="119"/>
                </a:lnTo>
                <a:lnTo>
                  <a:pt x="138" y="113"/>
                </a:lnTo>
                <a:lnTo>
                  <a:pt x="134" y="108"/>
                </a:lnTo>
                <a:lnTo>
                  <a:pt x="128" y="102"/>
                </a:lnTo>
              </a:path>
            </a:pathLst>
          </a:custGeom>
          <a:solidFill>
            <a:srgbClr val="99FFCC"/>
          </a:solidFill>
          <a:ln w="12700" cap="rnd">
            <a:solidFill>
              <a:srgbClr val="00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2074" name="Line 116"/>
          <p:cNvSpPr>
            <a:spLocks noChangeShapeType="1"/>
          </p:cNvSpPr>
          <p:nvPr/>
        </p:nvSpPr>
        <p:spPr bwMode="auto">
          <a:xfrm rot="10800000">
            <a:off x="1752600" y="5229225"/>
            <a:ext cx="228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075" name="Line 117"/>
          <p:cNvSpPr>
            <a:spLocks noChangeShapeType="1"/>
          </p:cNvSpPr>
          <p:nvPr/>
        </p:nvSpPr>
        <p:spPr bwMode="auto">
          <a:xfrm>
            <a:off x="4038600" y="500062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76" name="Line 118"/>
          <p:cNvSpPr>
            <a:spLocks noChangeShapeType="1"/>
          </p:cNvSpPr>
          <p:nvPr/>
        </p:nvSpPr>
        <p:spPr bwMode="auto">
          <a:xfrm flipV="1">
            <a:off x="4495800" y="1800225"/>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77" name="Line 119"/>
          <p:cNvSpPr>
            <a:spLocks noChangeShapeType="1"/>
          </p:cNvSpPr>
          <p:nvPr/>
        </p:nvSpPr>
        <p:spPr bwMode="auto">
          <a:xfrm flipH="1">
            <a:off x="4191000" y="1800225"/>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167239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Text Box 5"/>
          <p:cNvSpPr txBox="1">
            <a:spLocks noChangeArrowheads="1"/>
          </p:cNvSpPr>
          <p:nvPr/>
        </p:nvSpPr>
        <p:spPr bwMode="auto">
          <a:xfrm>
            <a:off x="400959" y="558800"/>
            <a:ext cx="8542108" cy="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8" tIns="40056" rIns="80118" bIns="40056">
            <a:spAutoFit/>
          </a:bodyPr>
          <a:lstStyle>
            <a:lvl1pPr defTabSz="801688">
              <a:tabLst>
                <a:tab pos="1588" algn="l"/>
              </a:tabLst>
              <a:defRPr sz="2400">
                <a:solidFill>
                  <a:schemeClr val="tx1"/>
                </a:solidFill>
                <a:latin typeface="Times New Roman" pitchFamily="18" charset="0"/>
              </a:defRPr>
            </a:lvl1pPr>
            <a:lvl2pPr marL="401638" defTabSz="801688">
              <a:tabLst>
                <a:tab pos="1588" algn="l"/>
              </a:tabLst>
              <a:defRPr sz="2400">
                <a:solidFill>
                  <a:schemeClr val="tx1"/>
                </a:solidFill>
                <a:latin typeface="Times New Roman" pitchFamily="18" charset="0"/>
              </a:defRPr>
            </a:lvl2pPr>
            <a:lvl3pPr marL="801688" defTabSz="801688">
              <a:tabLst>
                <a:tab pos="1588" algn="l"/>
              </a:tabLst>
              <a:defRPr sz="2400">
                <a:solidFill>
                  <a:schemeClr val="tx1"/>
                </a:solidFill>
                <a:latin typeface="Times New Roman" pitchFamily="18" charset="0"/>
              </a:defRPr>
            </a:lvl3pPr>
            <a:lvl4pPr marL="1203325" defTabSz="801688">
              <a:tabLst>
                <a:tab pos="1588" algn="l"/>
              </a:tabLst>
              <a:defRPr sz="2400">
                <a:solidFill>
                  <a:schemeClr val="tx1"/>
                </a:solidFill>
                <a:latin typeface="Times New Roman" pitchFamily="18" charset="0"/>
              </a:defRPr>
            </a:lvl4pPr>
            <a:lvl5pPr marL="1603375" defTabSz="801688">
              <a:tabLst>
                <a:tab pos="1588" algn="l"/>
              </a:tabLst>
              <a:defRPr sz="2400">
                <a:solidFill>
                  <a:schemeClr val="tx1"/>
                </a:solidFill>
                <a:latin typeface="Times New Roman" pitchFamily="18" charset="0"/>
              </a:defRPr>
            </a:lvl5pPr>
            <a:lvl6pPr marL="2060575" defTabSz="801688" eaLnBrk="0" fontAlgn="base" hangingPunct="0">
              <a:spcBef>
                <a:spcPct val="0"/>
              </a:spcBef>
              <a:spcAft>
                <a:spcPct val="0"/>
              </a:spcAft>
              <a:tabLst>
                <a:tab pos="1588" algn="l"/>
              </a:tabLst>
              <a:defRPr sz="2400">
                <a:solidFill>
                  <a:schemeClr val="tx1"/>
                </a:solidFill>
                <a:latin typeface="Times New Roman" pitchFamily="18" charset="0"/>
              </a:defRPr>
            </a:lvl6pPr>
            <a:lvl7pPr marL="2517775" defTabSz="801688" eaLnBrk="0" fontAlgn="base" hangingPunct="0">
              <a:spcBef>
                <a:spcPct val="0"/>
              </a:spcBef>
              <a:spcAft>
                <a:spcPct val="0"/>
              </a:spcAft>
              <a:tabLst>
                <a:tab pos="1588" algn="l"/>
              </a:tabLst>
              <a:defRPr sz="2400">
                <a:solidFill>
                  <a:schemeClr val="tx1"/>
                </a:solidFill>
                <a:latin typeface="Times New Roman" pitchFamily="18" charset="0"/>
              </a:defRPr>
            </a:lvl7pPr>
            <a:lvl8pPr marL="2974975" defTabSz="801688" eaLnBrk="0" fontAlgn="base" hangingPunct="0">
              <a:spcBef>
                <a:spcPct val="0"/>
              </a:spcBef>
              <a:spcAft>
                <a:spcPct val="0"/>
              </a:spcAft>
              <a:tabLst>
                <a:tab pos="1588" algn="l"/>
              </a:tabLst>
              <a:defRPr sz="2400">
                <a:solidFill>
                  <a:schemeClr val="tx1"/>
                </a:solidFill>
                <a:latin typeface="Times New Roman" pitchFamily="18" charset="0"/>
              </a:defRPr>
            </a:lvl8pPr>
            <a:lvl9pPr marL="3432175" defTabSz="801688" eaLnBrk="0" fontAlgn="base" hangingPunct="0">
              <a:spcBef>
                <a:spcPct val="0"/>
              </a:spcBef>
              <a:spcAft>
                <a:spcPct val="0"/>
              </a:spcAft>
              <a:tabLst>
                <a:tab pos="1588" algn="l"/>
              </a:tabLst>
              <a:defRPr sz="2400">
                <a:solidFill>
                  <a:schemeClr val="tx1"/>
                </a:solidFill>
                <a:latin typeface="Times New Roman" pitchFamily="18" charset="0"/>
              </a:defRPr>
            </a:lvl9pPr>
          </a:lstStyle>
          <a:p>
            <a:pPr algn="ctr"/>
            <a:r>
              <a:rPr lang="es-ES_tradnl" altLang="es-ES" sz="3200" dirty="0">
                <a:solidFill>
                  <a:schemeClr val="tx2"/>
                </a:solidFill>
              </a:rPr>
              <a:t>Redes de Área Local: LAN (Local </a:t>
            </a:r>
            <a:r>
              <a:rPr lang="es-ES_tradnl" altLang="es-ES" sz="3200" dirty="0" err="1">
                <a:solidFill>
                  <a:schemeClr val="tx2"/>
                </a:solidFill>
              </a:rPr>
              <a:t>Area</a:t>
            </a:r>
            <a:r>
              <a:rPr lang="es-ES_tradnl" altLang="es-ES" sz="3200" dirty="0">
                <a:solidFill>
                  <a:schemeClr val="tx2"/>
                </a:solidFill>
              </a:rPr>
              <a:t> Networks)</a:t>
            </a:r>
          </a:p>
        </p:txBody>
      </p:sp>
      <p:sp>
        <p:nvSpPr>
          <p:cNvPr id="95240" name="Text Box 8"/>
          <p:cNvSpPr txBox="1">
            <a:spLocks noChangeArrowheads="1"/>
          </p:cNvSpPr>
          <p:nvPr/>
        </p:nvSpPr>
        <p:spPr bwMode="auto">
          <a:xfrm>
            <a:off x="1778000" y="2328863"/>
            <a:ext cx="157163"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8" tIns="40056" rIns="80118" bIns="40056">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600">
              <a:solidFill>
                <a:srgbClr val="000000"/>
              </a:solidFill>
              <a:latin typeface="Wingdings-Regula_3666_0_1001110" pitchFamily="2" charset="0"/>
            </a:endParaRPr>
          </a:p>
        </p:txBody>
      </p:sp>
      <p:sp>
        <p:nvSpPr>
          <p:cNvPr id="95241" name="Text Box 9"/>
          <p:cNvSpPr txBox="1">
            <a:spLocks noChangeArrowheads="1"/>
          </p:cNvSpPr>
          <p:nvPr/>
        </p:nvSpPr>
        <p:spPr bwMode="auto">
          <a:xfrm>
            <a:off x="1778000" y="2627313"/>
            <a:ext cx="1571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8" tIns="40056" rIns="80118" bIns="40056">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600">
              <a:solidFill>
                <a:srgbClr val="000000"/>
              </a:solidFill>
              <a:latin typeface="Wingdings-Regula_3666_0_1001110" pitchFamily="2" charset="0"/>
            </a:endParaRPr>
          </a:p>
        </p:txBody>
      </p:sp>
      <p:sp>
        <p:nvSpPr>
          <p:cNvPr id="95242" name="Text Box 10"/>
          <p:cNvSpPr txBox="1">
            <a:spLocks noChangeArrowheads="1"/>
          </p:cNvSpPr>
          <p:nvPr/>
        </p:nvSpPr>
        <p:spPr bwMode="auto">
          <a:xfrm>
            <a:off x="1778000" y="2927350"/>
            <a:ext cx="1571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8" tIns="40056" rIns="80118" bIns="40056">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600">
              <a:solidFill>
                <a:srgbClr val="000000"/>
              </a:solidFill>
              <a:latin typeface="Wingdings-Regula_3666_0_1001110" pitchFamily="2" charset="0"/>
            </a:endParaRPr>
          </a:p>
        </p:txBody>
      </p:sp>
      <p:sp>
        <p:nvSpPr>
          <p:cNvPr id="95243" name="Text Box 11"/>
          <p:cNvSpPr txBox="1">
            <a:spLocks noChangeArrowheads="1"/>
          </p:cNvSpPr>
          <p:nvPr/>
        </p:nvSpPr>
        <p:spPr bwMode="auto">
          <a:xfrm>
            <a:off x="1778000" y="3227388"/>
            <a:ext cx="1571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18" tIns="40056" rIns="80118" bIns="40056">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600">
              <a:solidFill>
                <a:srgbClr val="000000"/>
              </a:solidFill>
              <a:latin typeface="Wingdings-Regula_3666_0_1001110" pitchFamily="2" charset="0"/>
            </a:endParaRPr>
          </a:p>
        </p:txBody>
      </p:sp>
      <p:pic>
        <p:nvPicPr>
          <p:cNvPr id="9524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341438"/>
            <a:ext cx="7345362"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47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F0D03C2-32F9-4B57-B6C6-49AA8F266F15}" type="slidenum">
              <a:rPr lang="es-ES" altLang="es-ES" sz="1400"/>
              <a:pPr algn="r"/>
              <a:t>30</a:t>
            </a:fld>
            <a:endParaRPr lang="es-ES" altLang="es-ES" sz="1400"/>
          </a:p>
        </p:txBody>
      </p:sp>
      <p:sp>
        <p:nvSpPr>
          <p:cNvPr id="3077" name="Rectangle 4"/>
          <p:cNvSpPr>
            <a:spLocks noChangeArrowheads="1"/>
          </p:cNvSpPr>
          <p:nvPr/>
        </p:nvSpPr>
        <p:spPr bwMode="auto">
          <a:xfrm>
            <a:off x="685800" y="61356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3078" name="Rectangle 5"/>
          <p:cNvSpPr>
            <a:spLocks noChangeArrowheads="1"/>
          </p:cNvSpPr>
          <p:nvPr/>
        </p:nvSpPr>
        <p:spPr bwMode="auto">
          <a:xfrm>
            <a:off x="3124200" y="61356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3079" name="Rectangle 6"/>
          <p:cNvSpPr>
            <a:spLocks noChangeArrowheads="1"/>
          </p:cNvSpPr>
          <p:nvPr/>
        </p:nvSpPr>
        <p:spPr bwMode="auto">
          <a:xfrm>
            <a:off x="685800" y="11588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Capa de </a:t>
            </a:r>
            <a:r>
              <a:rPr lang="es-ES" altLang="es-ES" sz="3600" dirty="0" err="1">
                <a:gradFill flip="none" rotWithShape="1">
                  <a:gsLst>
                    <a:gs pos="16000">
                      <a:schemeClr val="tx2"/>
                    </a:gs>
                    <a:gs pos="100000">
                      <a:srgbClr val="28A7DF"/>
                    </a:gs>
                  </a:gsLst>
                  <a:lin ang="1800000" scaled="0"/>
                  <a:tileRect/>
                </a:gradFill>
                <a:latin typeface="Arial"/>
                <a:ea typeface="+mj-ea"/>
                <a:cs typeface="Arial"/>
              </a:rPr>
              <a:t>Sesi</a:t>
            </a:r>
            <a:r>
              <a:rPr lang="es-ES_tradnl" altLang="es-ES" sz="3600" dirty="0" err="1">
                <a:gradFill flip="none" rotWithShape="1">
                  <a:gsLst>
                    <a:gs pos="16000">
                      <a:schemeClr val="tx2"/>
                    </a:gs>
                    <a:gs pos="100000">
                      <a:srgbClr val="28A7DF"/>
                    </a:gs>
                  </a:gsLst>
                  <a:lin ang="1800000" scaled="0"/>
                  <a:tileRect/>
                </a:gradFill>
                <a:latin typeface="Arial"/>
                <a:ea typeface="+mj-ea"/>
                <a:cs typeface="Arial"/>
              </a:rPr>
              <a:t>ó</a:t>
            </a:r>
            <a:r>
              <a:rPr lang="es-ES" altLang="es-ES" sz="3600" dirty="0">
                <a:gradFill flip="none" rotWithShape="1">
                  <a:gsLst>
                    <a:gs pos="16000">
                      <a:schemeClr val="tx2"/>
                    </a:gs>
                    <a:gs pos="100000">
                      <a:srgbClr val="28A7DF"/>
                    </a:gs>
                  </a:gsLst>
                  <a:lin ang="1800000" scaled="0"/>
                  <a:tileRect/>
                </a:gradFill>
                <a:latin typeface="Arial"/>
                <a:ea typeface="+mj-ea"/>
                <a:cs typeface="Arial"/>
              </a:rPr>
              <a:t>n</a:t>
            </a:r>
          </a:p>
        </p:txBody>
      </p:sp>
      <p:graphicFrame>
        <p:nvGraphicFramePr>
          <p:cNvPr id="3074" name="Object 7">
            <a:hlinkClick r:id="" action="ppaction://ole?verb=0"/>
          </p:cNvPr>
          <p:cNvGraphicFramePr>
            <a:graphicFrameLocks/>
          </p:cNvGraphicFramePr>
          <p:nvPr/>
        </p:nvGraphicFramePr>
        <p:xfrm>
          <a:off x="4800600" y="3074988"/>
          <a:ext cx="4114800" cy="2617787"/>
        </p:xfrm>
        <a:graphic>
          <a:graphicData uri="http://schemas.openxmlformats.org/presentationml/2006/ole">
            <mc:AlternateContent xmlns:mc="http://schemas.openxmlformats.org/markup-compatibility/2006">
              <mc:Choice xmlns:v="urn:schemas-microsoft-com:vml" Requires="v">
                <p:oleObj name="ClipArt" r:id="rId3" imgW="3657600" imgH="3330360" progId="MS_ClipArt_Gallery.2">
                  <p:embed/>
                </p:oleObj>
              </mc:Choice>
              <mc:Fallback>
                <p:oleObj name="ClipArt" r:id="rId3" imgW="3657600" imgH="3330360" progId="MS_ClipArt_Gallery.2">
                  <p:embed/>
                  <p:pic>
                    <p:nvPicPr>
                      <p:cNvPr id="3074" name="Object 7">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074988"/>
                        <a:ext cx="4114800"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Rectangle 8"/>
          <p:cNvSpPr>
            <a:spLocks noChangeArrowheads="1"/>
          </p:cNvSpPr>
          <p:nvPr/>
        </p:nvSpPr>
        <p:spPr bwMode="auto">
          <a:xfrm>
            <a:off x="6056313" y="3394075"/>
            <a:ext cx="15684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b="1" i="1">
                <a:solidFill>
                  <a:schemeClr val="accent2"/>
                </a:solidFill>
                <a:latin typeface="Arial" charset="0"/>
              </a:rPr>
              <a:t>C</a:t>
            </a:r>
            <a:r>
              <a:rPr lang="es-ES_tradnl" altLang="es-ES" b="1" i="1">
                <a:solidFill>
                  <a:schemeClr val="accent2"/>
                </a:solidFill>
                <a:latin typeface="Arial" charset="0"/>
              </a:rPr>
              <a:t>errar</a:t>
            </a:r>
            <a:endParaRPr lang="es-ES" altLang="es-ES" b="1" i="1">
              <a:solidFill>
                <a:schemeClr val="accent2"/>
              </a:solidFill>
              <a:latin typeface="Arial" charset="0"/>
            </a:endParaRPr>
          </a:p>
          <a:p>
            <a:pPr algn="ctr"/>
            <a:r>
              <a:rPr lang="es-ES" altLang="es-ES" b="1" i="1">
                <a:solidFill>
                  <a:schemeClr val="accent2"/>
                </a:solidFill>
                <a:latin typeface="Arial" charset="0"/>
              </a:rPr>
              <a:t>Cone</a:t>
            </a:r>
            <a:r>
              <a:rPr lang="es-ES_tradnl" altLang="es-ES" b="1" i="1">
                <a:solidFill>
                  <a:schemeClr val="accent2"/>
                </a:solidFill>
                <a:latin typeface="Arial" charset="0"/>
              </a:rPr>
              <a:t>x</a:t>
            </a:r>
            <a:r>
              <a:rPr lang="es-ES" altLang="es-ES" b="1" i="1">
                <a:solidFill>
                  <a:schemeClr val="accent2"/>
                </a:solidFill>
                <a:latin typeface="Arial" charset="0"/>
              </a:rPr>
              <a:t>i</a:t>
            </a:r>
            <a:r>
              <a:rPr lang="es-ES_tradnl" altLang="es-ES" b="1" i="1">
                <a:solidFill>
                  <a:schemeClr val="accent2"/>
                </a:solidFill>
                <a:latin typeface="Arial" charset="0"/>
              </a:rPr>
              <a:t>ó</a:t>
            </a:r>
            <a:r>
              <a:rPr lang="es-ES" altLang="es-ES" b="1" i="1">
                <a:solidFill>
                  <a:schemeClr val="accent2"/>
                </a:solidFill>
                <a:latin typeface="Arial" charset="0"/>
              </a:rPr>
              <a:t>n</a:t>
            </a:r>
          </a:p>
        </p:txBody>
      </p:sp>
      <p:sp>
        <p:nvSpPr>
          <p:cNvPr id="3081" name="AutoShape 9"/>
          <p:cNvSpPr>
            <a:spLocks noChangeArrowheads="1"/>
          </p:cNvSpPr>
          <p:nvPr/>
        </p:nvSpPr>
        <p:spPr bwMode="auto">
          <a:xfrm>
            <a:off x="7318375" y="2166938"/>
            <a:ext cx="1546225" cy="795337"/>
          </a:xfrm>
          <a:prstGeom prst="wedgeRoundRectCallout">
            <a:avLst>
              <a:gd name="adj1" fmla="val -41671"/>
              <a:gd name="adj2" fmla="val 66667"/>
              <a:gd name="adj3" fmla="val 16667"/>
            </a:avLst>
          </a:prstGeom>
          <a:solidFill>
            <a:srgbClr val="CCFF99"/>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b="1">
                <a:latin typeface="Arial" charset="0"/>
              </a:rPr>
              <a:t>De nada!</a:t>
            </a:r>
            <a:endParaRPr lang="es-ES" altLang="es-ES" sz="2000" b="1">
              <a:latin typeface="Arial" charset="0"/>
            </a:endParaRPr>
          </a:p>
        </p:txBody>
      </p:sp>
      <p:sp>
        <p:nvSpPr>
          <p:cNvPr id="3082" name="AutoShape 10"/>
          <p:cNvSpPr>
            <a:spLocks noChangeArrowheads="1"/>
          </p:cNvSpPr>
          <p:nvPr/>
        </p:nvSpPr>
        <p:spPr bwMode="auto">
          <a:xfrm>
            <a:off x="5384800" y="1874838"/>
            <a:ext cx="1701800" cy="835025"/>
          </a:xfrm>
          <a:prstGeom prst="wedgeRoundRectCallout">
            <a:avLst>
              <a:gd name="adj1" fmla="val -41671"/>
              <a:gd name="adj2" fmla="val 66667"/>
              <a:gd name="adj3" fmla="val 16667"/>
            </a:avLst>
          </a:prstGeom>
          <a:solidFill>
            <a:srgbClr val="CCFF99"/>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b="1">
                <a:latin typeface="Arial" charset="0"/>
              </a:rPr>
              <a:t>Gracias</a:t>
            </a:r>
            <a:endParaRPr lang="es-ES" altLang="es-ES" sz="2000" b="1">
              <a:latin typeface="Arial" charset="0"/>
            </a:endParaRPr>
          </a:p>
        </p:txBody>
      </p:sp>
      <p:sp>
        <p:nvSpPr>
          <p:cNvPr id="3083" name="Rectangle 11"/>
          <p:cNvSpPr>
            <a:spLocks noChangeArrowheads="1"/>
          </p:cNvSpPr>
          <p:nvPr/>
        </p:nvSpPr>
        <p:spPr bwMode="auto">
          <a:xfrm>
            <a:off x="504825" y="2043113"/>
            <a:ext cx="34623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aphicFrame>
        <p:nvGraphicFramePr>
          <p:cNvPr id="3075" name="Object 12">
            <a:hlinkClick r:id="" action="ppaction://ole?verb=0"/>
          </p:cNvPr>
          <p:cNvGraphicFramePr>
            <a:graphicFrameLocks/>
          </p:cNvGraphicFramePr>
          <p:nvPr/>
        </p:nvGraphicFramePr>
        <p:xfrm>
          <a:off x="274638" y="3303588"/>
          <a:ext cx="3921125" cy="2452687"/>
        </p:xfrm>
        <a:graphic>
          <a:graphicData uri="http://schemas.openxmlformats.org/presentationml/2006/ole">
            <mc:AlternateContent xmlns:mc="http://schemas.openxmlformats.org/markup-compatibility/2006">
              <mc:Choice xmlns:v="urn:schemas-microsoft-com:vml" Requires="v">
                <p:oleObj name="ClipArt" r:id="rId5" imgW="3657600" imgH="2153880" progId="MS_ClipArt_Gallery.2">
                  <p:embed/>
                </p:oleObj>
              </mc:Choice>
              <mc:Fallback>
                <p:oleObj name="ClipArt" r:id="rId5" imgW="3657600" imgH="2153880" progId="MS_ClipArt_Gallery.2">
                  <p:embed/>
                  <p:pic>
                    <p:nvPicPr>
                      <p:cNvPr id="3075" name="Object 12">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638" y="3303588"/>
                        <a:ext cx="3921125"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4" name="AutoShape 13"/>
          <p:cNvSpPr>
            <a:spLocks noChangeArrowheads="1"/>
          </p:cNvSpPr>
          <p:nvPr/>
        </p:nvSpPr>
        <p:spPr bwMode="auto">
          <a:xfrm>
            <a:off x="879475" y="1874838"/>
            <a:ext cx="1933575" cy="1114425"/>
          </a:xfrm>
          <a:prstGeom prst="wedgeRoundRectCallout">
            <a:avLst>
              <a:gd name="adj1" fmla="val -41671"/>
              <a:gd name="adj2" fmla="val 66667"/>
              <a:gd name="adj3" fmla="val 16667"/>
            </a:avLst>
          </a:prstGeom>
          <a:solidFill>
            <a:srgbClr val="CCFF99"/>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b="1">
                <a:latin typeface="Arial" charset="0"/>
              </a:rPr>
              <a:t>Me gustaría</a:t>
            </a:r>
          </a:p>
          <a:p>
            <a:pPr algn="ctr"/>
            <a:r>
              <a:rPr lang="es-ES_tradnl" altLang="es-ES" sz="2000" b="1">
                <a:latin typeface="Arial" charset="0"/>
              </a:rPr>
              <a:t>enviarte algo</a:t>
            </a:r>
            <a:endParaRPr lang="es-ES" altLang="es-ES" sz="2000" b="1">
              <a:latin typeface="Arial" charset="0"/>
            </a:endParaRPr>
          </a:p>
        </p:txBody>
      </p:sp>
      <p:sp>
        <p:nvSpPr>
          <p:cNvPr id="3085" name="AutoShape 14"/>
          <p:cNvSpPr>
            <a:spLocks noChangeArrowheads="1"/>
          </p:cNvSpPr>
          <p:nvPr/>
        </p:nvSpPr>
        <p:spPr bwMode="auto">
          <a:xfrm>
            <a:off x="3311525" y="2017713"/>
            <a:ext cx="1152525" cy="996950"/>
          </a:xfrm>
          <a:prstGeom prst="wedgeRoundRectCallout">
            <a:avLst>
              <a:gd name="adj1" fmla="val -41671"/>
              <a:gd name="adj2" fmla="val 66667"/>
              <a:gd name="adj3" fmla="val 16667"/>
            </a:avLst>
          </a:prstGeom>
          <a:solidFill>
            <a:srgbClr val="CCFF99"/>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b="1">
                <a:latin typeface="Arial" charset="0"/>
              </a:rPr>
              <a:t>Buena</a:t>
            </a:r>
          </a:p>
          <a:p>
            <a:pPr algn="ctr"/>
            <a:r>
              <a:rPr lang="es-ES_tradnl" altLang="es-ES" sz="2000" b="1">
                <a:latin typeface="Arial" charset="0"/>
              </a:rPr>
              <a:t>idea</a:t>
            </a:r>
            <a:r>
              <a:rPr lang="es-ES" altLang="es-ES" sz="2000" b="1">
                <a:latin typeface="Arial" charset="0"/>
              </a:rPr>
              <a:t>!</a:t>
            </a:r>
          </a:p>
        </p:txBody>
      </p:sp>
      <p:sp>
        <p:nvSpPr>
          <p:cNvPr id="3086" name="Rectangle 15"/>
          <p:cNvSpPr>
            <a:spLocks noChangeArrowheads="1"/>
          </p:cNvSpPr>
          <p:nvPr/>
        </p:nvSpPr>
        <p:spPr bwMode="auto">
          <a:xfrm>
            <a:off x="1374775" y="4999038"/>
            <a:ext cx="17240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b="1" i="1">
                <a:solidFill>
                  <a:schemeClr val="accent2"/>
                </a:solidFill>
                <a:latin typeface="Arial" charset="0"/>
              </a:rPr>
              <a:t>Establ</a:t>
            </a:r>
            <a:r>
              <a:rPr lang="es-ES_tradnl" altLang="es-ES" b="1" i="1">
                <a:solidFill>
                  <a:schemeClr val="accent2"/>
                </a:solidFill>
                <a:latin typeface="Arial" charset="0"/>
              </a:rPr>
              <a:t>ecer</a:t>
            </a:r>
            <a:endParaRPr lang="es-ES" altLang="es-ES" b="1" i="1">
              <a:solidFill>
                <a:schemeClr val="accent2"/>
              </a:solidFill>
              <a:latin typeface="Arial" charset="0"/>
            </a:endParaRPr>
          </a:p>
          <a:p>
            <a:pPr algn="ctr"/>
            <a:r>
              <a:rPr lang="es-ES" altLang="es-ES" b="1" i="1">
                <a:solidFill>
                  <a:schemeClr val="accent2"/>
                </a:solidFill>
                <a:latin typeface="Arial" charset="0"/>
              </a:rPr>
              <a:t>Cone</a:t>
            </a:r>
            <a:r>
              <a:rPr lang="es-ES_tradnl" altLang="es-ES" b="1" i="1">
                <a:solidFill>
                  <a:schemeClr val="accent2"/>
                </a:solidFill>
                <a:latin typeface="Arial" charset="0"/>
              </a:rPr>
              <a:t>x</a:t>
            </a:r>
            <a:r>
              <a:rPr lang="es-ES" altLang="es-ES" b="1" i="1">
                <a:solidFill>
                  <a:schemeClr val="accent2"/>
                </a:solidFill>
                <a:latin typeface="Arial" charset="0"/>
              </a:rPr>
              <a:t>i</a:t>
            </a:r>
            <a:r>
              <a:rPr lang="es-ES_tradnl" altLang="es-ES" b="1" i="1">
                <a:solidFill>
                  <a:schemeClr val="accent2"/>
                </a:solidFill>
                <a:latin typeface="Arial" charset="0"/>
              </a:rPr>
              <a:t>ó</a:t>
            </a:r>
            <a:r>
              <a:rPr lang="es-ES" altLang="es-ES" b="1" i="1">
                <a:solidFill>
                  <a:schemeClr val="accent2"/>
                </a:solidFill>
                <a:latin typeface="Arial" charset="0"/>
              </a:rPr>
              <a:t>n</a:t>
            </a:r>
          </a:p>
        </p:txBody>
      </p:sp>
      <p:sp>
        <p:nvSpPr>
          <p:cNvPr id="3087" name="Rectangle 16"/>
          <p:cNvSpPr>
            <a:spLocks noChangeArrowheads="1"/>
          </p:cNvSpPr>
          <p:nvPr/>
        </p:nvSpPr>
        <p:spPr bwMode="auto">
          <a:xfrm>
            <a:off x="1144588" y="973138"/>
            <a:ext cx="6578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b="1">
                <a:latin typeface="Arial" charset="0"/>
              </a:rPr>
              <a:t>S</a:t>
            </a:r>
            <a:r>
              <a:rPr lang="es-ES_tradnl" altLang="es-ES" b="1">
                <a:latin typeface="Arial" charset="0"/>
              </a:rPr>
              <a:t>i</a:t>
            </a:r>
            <a:r>
              <a:rPr lang="es-ES" altLang="es-ES" b="1">
                <a:latin typeface="Arial" charset="0"/>
              </a:rPr>
              <a:t>ncroniz</a:t>
            </a:r>
            <a:r>
              <a:rPr lang="es-ES_tradnl" altLang="es-ES" b="1">
                <a:latin typeface="Arial" charset="0"/>
              </a:rPr>
              <a:t>a el intercambio de datos entre capas inferiores y superiore</a:t>
            </a:r>
            <a:r>
              <a:rPr lang="es-ES" altLang="es-ES" b="1">
                <a:latin typeface="Arial" charset="0"/>
              </a:rPr>
              <a:t>s</a:t>
            </a:r>
          </a:p>
        </p:txBody>
      </p:sp>
      <p:sp>
        <p:nvSpPr>
          <p:cNvPr id="377873" name="Rectangle 17"/>
          <p:cNvSpPr>
            <a:spLocks noChangeArrowheads="1"/>
          </p:cNvSpPr>
          <p:nvPr/>
        </p:nvSpPr>
        <p:spPr bwMode="auto">
          <a:xfrm>
            <a:off x="6934200" y="5805488"/>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N=5</a:t>
            </a:r>
          </a:p>
        </p:txBody>
      </p:sp>
    </p:spTree>
    <p:extLst>
      <p:ext uri="{BB962C8B-B14F-4D97-AF65-F5344CB8AC3E}">
        <p14:creationId xmlns:p14="http://schemas.microsoft.com/office/powerpoint/2010/main" val="3408503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E5BDD441-5C53-4139-9BBD-00BA2A0DFDD9}" type="slidenum">
              <a:rPr lang="es-ES" altLang="es-ES" sz="1400"/>
              <a:pPr algn="r"/>
              <a:t>31</a:t>
            </a:fld>
            <a:endParaRPr lang="es-ES" altLang="es-ES" sz="1400"/>
          </a:p>
        </p:txBody>
      </p:sp>
      <p:sp>
        <p:nvSpPr>
          <p:cNvPr id="4101" name="Rectangle 4"/>
          <p:cNvSpPr>
            <a:spLocks noChangeArrowheads="1"/>
          </p:cNvSpPr>
          <p:nvPr/>
        </p:nvSpPr>
        <p:spPr bwMode="auto">
          <a:xfrm>
            <a:off x="685800" y="61325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02" name="Rectangle 5"/>
          <p:cNvSpPr>
            <a:spLocks noChangeArrowheads="1"/>
          </p:cNvSpPr>
          <p:nvPr/>
        </p:nvSpPr>
        <p:spPr bwMode="auto">
          <a:xfrm>
            <a:off x="3124200" y="61325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03" name="Rectangle 6"/>
          <p:cNvSpPr>
            <a:spLocks noChangeArrowheads="1"/>
          </p:cNvSpPr>
          <p:nvPr/>
        </p:nvSpPr>
        <p:spPr bwMode="auto">
          <a:xfrm>
            <a:off x="685800" y="188913"/>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Capa de </a:t>
            </a:r>
            <a:r>
              <a:rPr lang="es-ES" altLang="es-ES" sz="3600" dirty="0">
                <a:gradFill flip="none" rotWithShape="1">
                  <a:gsLst>
                    <a:gs pos="16000">
                      <a:schemeClr val="tx2"/>
                    </a:gs>
                    <a:gs pos="100000">
                      <a:srgbClr val="28A7DF"/>
                    </a:gs>
                  </a:gsLst>
                  <a:lin ang="1800000" scaled="0"/>
                  <a:tileRect/>
                </a:gradFill>
                <a:latin typeface="Arial"/>
                <a:ea typeface="+mj-ea"/>
                <a:cs typeface="Arial"/>
              </a:rPr>
              <a:t>Presenta</a:t>
            </a: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t>
            </a:r>
            <a:r>
              <a:rPr lang="es-ES" altLang="es-ES" sz="3600" dirty="0">
                <a:gradFill flip="none" rotWithShape="1">
                  <a:gsLst>
                    <a:gs pos="16000">
                      <a:schemeClr val="tx2"/>
                    </a:gs>
                    <a:gs pos="100000">
                      <a:srgbClr val="28A7DF"/>
                    </a:gs>
                  </a:gsLst>
                  <a:lin ang="1800000" scaled="0"/>
                  <a:tileRect/>
                </a:gradFill>
                <a:latin typeface="Arial"/>
                <a:ea typeface="+mj-ea"/>
                <a:cs typeface="Arial"/>
              </a:rPr>
              <a:t>i</a:t>
            </a:r>
            <a:r>
              <a:rPr lang="es-ES_tradnl" altLang="es-ES" sz="3600" dirty="0" err="1">
                <a:gradFill flip="none" rotWithShape="1">
                  <a:gsLst>
                    <a:gs pos="16000">
                      <a:schemeClr val="tx2"/>
                    </a:gs>
                    <a:gs pos="100000">
                      <a:srgbClr val="28A7DF"/>
                    </a:gs>
                  </a:gsLst>
                  <a:lin ang="1800000" scaled="0"/>
                  <a:tileRect/>
                </a:gradFill>
                <a:latin typeface="Arial"/>
                <a:ea typeface="+mj-ea"/>
                <a:cs typeface="Arial"/>
              </a:rPr>
              <a:t>ó</a:t>
            </a:r>
            <a:r>
              <a:rPr lang="es-ES" altLang="es-ES" sz="3600" dirty="0">
                <a:gradFill flip="none" rotWithShape="1">
                  <a:gsLst>
                    <a:gs pos="16000">
                      <a:schemeClr val="tx2"/>
                    </a:gs>
                    <a:gs pos="100000">
                      <a:srgbClr val="28A7DF"/>
                    </a:gs>
                  </a:gsLst>
                  <a:lin ang="1800000" scaled="0"/>
                  <a:tileRect/>
                </a:gradFill>
                <a:latin typeface="Arial"/>
                <a:ea typeface="+mj-ea"/>
                <a:cs typeface="Arial"/>
              </a:rPr>
              <a:t>n</a:t>
            </a:r>
          </a:p>
        </p:txBody>
      </p:sp>
      <p:grpSp>
        <p:nvGrpSpPr>
          <p:cNvPr id="4104" name="Group 7"/>
          <p:cNvGrpSpPr>
            <a:grpSpLocks/>
          </p:cNvGrpSpPr>
          <p:nvPr/>
        </p:nvGrpSpPr>
        <p:grpSpPr bwMode="auto">
          <a:xfrm>
            <a:off x="595313" y="2132013"/>
            <a:ext cx="4206875" cy="3736975"/>
            <a:chOff x="375" y="1416"/>
            <a:chExt cx="2650" cy="2354"/>
          </a:xfrm>
        </p:grpSpPr>
        <p:grpSp>
          <p:nvGrpSpPr>
            <p:cNvPr id="4121" name="Group 8"/>
            <p:cNvGrpSpPr>
              <a:grpSpLocks/>
            </p:cNvGrpSpPr>
            <p:nvPr/>
          </p:nvGrpSpPr>
          <p:grpSpPr bwMode="auto">
            <a:xfrm>
              <a:off x="893" y="1416"/>
              <a:ext cx="1090" cy="1842"/>
              <a:chOff x="893" y="1416"/>
              <a:chExt cx="1090" cy="1842"/>
            </a:xfrm>
          </p:grpSpPr>
          <p:sp>
            <p:nvSpPr>
              <p:cNvPr id="4139" name="Freeform 9"/>
              <p:cNvSpPr>
                <a:spLocks/>
              </p:cNvSpPr>
              <p:nvPr/>
            </p:nvSpPr>
            <p:spPr bwMode="auto">
              <a:xfrm>
                <a:off x="893" y="1561"/>
                <a:ext cx="1024" cy="1283"/>
              </a:xfrm>
              <a:custGeom>
                <a:avLst/>
                <a:gdLst>
                  <a:gd name="T0" fmla="*/ 152 w 1024"/>
                  <a:gd name="T1" fmla="*/ 614 h 1283"/>
                  <a:gd name="T2" fmla="*/ 589 w 1024"/>
                  <a:gd name="T3" fmla="*/ 1126 h 1283"/>
                  <a:gd name="T4" fmla="*/ 858 w 1024"/>
                  <a:gd name="T5" fmla="*/ 667 h 1283"/>
                  <a:gd name="T6" fmla="*/ 418 w 1024"/>
                  <a:gd name="T7" fmla="*/ 165 h 1283"/>
                  <a:gd name="T8" fmla="*/ 399 w 1024"/>
                  <a:gd name="T9" fmla="*/ 72 h 1283"/>
                  <a:gd name="T10" fmla="*/ 436 w 1024"/>
                  <a:gd name="T11" fmla="*/ 114 h 1283"/>
                  <a:gd name="T12" fmla="*/ 481 w 1024"/>
                  <a:gd name="T13" fmla="*/ 130 h 1283"/>
                  <a:gd name="T14" fmla="*/ 536 w 1024"/>
                  <a:gd name="T15" fmla="*/ 165 h 1283"/>
                  <a:gd name="T16" fmla="*/ 589 w 1024"/>
                  <a:gd name="T17" fmla="*/ 181 h 1283"/>
                  <a:gd name="T18" fmla="*/ 634 w 1024"/>
                  <a:gd name="T19" fmla="*/ 215 h 1283"/>
                  <a:gd name="T20" fmla="*/ 683 w 1024"/>
                  <a:gd name="T21" fmla="*/ 247 h 1283"/>
                  <a:gd name="T22" fmla="*/ 740 w 1024"/>
                  <a:gd name="T23" fmla="*/ 254 h 1283"/>
                  <a:gd name="T24" fmla="*/ 784 w 1024"/>
                  <a:gd name="T25" fmla="*/ 289 h 1283"/>
                  <a:gd name="T26" fmla="*/ 829 w 1024"/>
                  <a:gd name="T27" fmla="*/ 312 h 1283"/>
                  <a:gd name="T28" fmla="*/ 877 w 1024"/>
                  <a:gd name="T29" fmla="*/ 358 h 1283"/>
                  <a:gd name="T30" fmla="*/ 921 w 1024"/>
                  <a:gd name="T31" fmla="*/ 374 h 1283"/>
                  <a:gd name="T32" fmla="*/ 956 w 1024"/>
                  <a:gd name="T33" fmla="*/ 407 h 1283"/>
                  <a:gd name="T34" fmla="*/ 1016 w 1024"/>
                  <a:gd name="T35" fmla="*/ 407 h 1283"/>
                  <a:gd name="T36" fmla="*/ 1004 w 1024"/>
                  <a:gd name="T37" fmla="*/ 466 h 1283"/>
                  <a:gd name="T38" fmla="*/ 1004 w 1024"/>
                  <a:gd name="T39" fmla="*/ 517 h 1283"/>
                  <a:gd name="T40" fmla="*/ 971 w 1024"/>
                  <a:gd name="T41" fmla="*/ 563 h 1283"/>
                  <a:gd name="T42" fmla="*/ 975 w 1024"/>
                  <a:gd name="T43" fmla="*/ 625 h 1283"/>
                  <a:gd name="T44" fmla="*/ 933 w 1024"/>
                  <a:gd name="T45" fmla="*/ 658 h 1283"/>
                  <a:gd name="T46" fmla="*/ 884 w 1024"/>
                  <a:gd name="T47" fmla="*/ 706 h 1283"/>
                  <a:gd name="T48" fmla="*/ 896 w 1024"/>
                  <a:gd name="T49" fmla="*/ 764 h 1283"/>
                  <a:gd name="T50" fmla="*/ 870 w 1024"/>
                  <a:gd name="T51" fmla="*/ 829 h 1283"/>
                  <a:gd name="T52" fmla="*/ 858 w 1024"/>
                  <a:gd name="T53" fmla="*/ 891 h 1283"/>
                  <a:gd name="T54" fmla="*/ 824 w 1024"/>
                  <a:gd name="T55" fmla="*/ 934 h 1283"/>
                  <a:gd name="T56" fmla="*/ 798 w 1024"/>
                  <a:gd name="T57" fmla="*/ 1018 h 1283"/>
                  <a:gd name="T58" fmla="*/ 791 w 1024"/>
                  <a:gd name="T59" fmla="*/ 1077 h 1283"/>
                  <a:gd name="T60" fmla="*/ 760 w 1024"/>
                  <a:gd name="T61" fmla="*/ 1126 h 1283"/>
                  <a:gd name="T62" fmla="*/ 765 w 1024"/>
                  <a:gd name="T63" fmla="*/ 1184 h 1283"/>
                  <a:gd name="T64" fmla="*/ 740 w 1024"/>
                  <a:gd name="T65" fmla="*/ 1241 h 1283"/>
                  <a:gd name="T66" fmla="*/ 687 w 1024"/>
                  <a:gd name="T67" fmla="*/ 1262 h 1283"/>
                  <a:gd name="T68" fmla="*/ 637 w 1024"/>
                  <a:gd name="T69" fmla="*/ 1282 h 1283"/>
                  <a:gd name="T70" fmla="*/ 592 w 1024"/>
                  <a:gd name="T71" fmla="*/ 1230 h 1283"/>
                  <a:gd name="T72" fmla="*/ 560 w 1024"/>
                  <a:gd name="T73" fmla="*/ 1179 h 1283"/>
                  <a:gd name="T74" fmla="*/ 510 w 1024"/>
                  <a:gd name="T75" fmla="*/ 1179 h 1283"/>
                  <a:gd name="T76" fmla="*/ 142 w 1024"/>
                  <a:gd name="T77" fmla="*/ 930 h 1283"/>
                  <a:gd name="T78" fmla="*/ 99 w 1024"/>
                  <a:gd name="T79" fmla="*/ 902 h 1283"/>
                  <a:gd name="T80" fmla="*/ 39 w 1024"/>
                  <a:gd name="T81" fmla="*/ 879 h 1283"/>
                  <a:gd name="T82" fmla="*/ 6 w 1024"/>
                  <a:gd name="T83" fmla="*/ 849 h 1283"/>
                  <a:gd name="T84" fmla="*/ 0 w 1024"/>
                  <a:gd name="T85" fmla="*/ 787 h 1283"/>
                  <a:gd name="T86" fmla="*/ 47 w 1024"/>
                  <a:gd name="T87" fmla="*/ 738 h 1283"/>
                  <a:gd name="T88" fmla="*/ 47 w 1024"/>
                  <a:gd name="T89" fmla="*/ 676 h 1283"/>
                  <a:gd name="T90" fmla="*/ 85 w 1024"/>
                  <a:gd name="T91" fmla="*/ 635 h 1283"/>
                  <a:gd name="T92" fmla="*/ 99 w 1024"/>
                  <a:gd name="T93" fmla="*/ 570 h 1283"/>
                  <a:gd name="T94" fmla="*/ 123 w 1024"/>
                  <a:gd name="T95" fmla="*/ 524 h 1283"/>
                  <a:gd name="T96" fmla="*/ 137 w 1024"/>
                  <a:gd name="T97" fmla="*/ 466 h 1283"/>
                  <a:gd name="T98" fmla="*/ 174 w 1024"/>
                  <a:gd name="T99" fmla="*/ 416 h 1283"/>
                  <a:gd name="T100" fmla="*/ 171 w 1024"/>
                  <a:gd name="T101" fmla="*/ 358 h 1283"/>
                  <a:gd name="T102" fmla="*/ 209 w 1024"/>
                  <a:gd name="T103" fmla="*/ 312 h 1283"/>
                  <a:gd name="T104" fmla="*/ 209 w 1024"/>
                  <a:gd name="T105" fmla="*/ 250 h 1283"/>
                  <a:gd name="T106" fmla="*/ 238 w 1024"/>
                  <a:gd name="T107" fmla="*/ 204 h 1283"/>
                  <a:gd name="T108" fmla="*/ 234 w 1024"/>
                  <a:gd name="T109" fmla="*/ 146 h 1283"/>
                  <a:gd name="T110" fmla="*/ 260 w 1024"/>
                  <a:gd name="T111" fmla="*/ 91 h 1283"/>
                  <a:gd name="T112" fmla="*/ 253 w 1024"/>
                  <a:gd name="T113" fmla="*/ 30 h 1283"/>
                  <a:gd name="T114" fmla="*/ 298 w 1024"/>
                  <a:gd name="T115" fmla="*/ 0 h 1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4"/>
                  <a:gd name="T175" fmla="*/ 0 h 1283"/>
                  <a:gd name="T176" fmla="*/ 1024 w 1024"/>
                  <a:gd name="T177" fmla="*/ 1283 h 1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4" h="1283">
                    <a:moveTo>
                      <a:pt x="317" y="35"/>
                    </a:moveTo>
                    <a:lnTo>
                      <a:pt x="279" y="211"/>
                    </a:lnTo>
                    <a:lnTo>
                      <a:pt x="243" y="349"/>
                    </a:lnTo>
                    <a:lnTo>
                      <a:pt x="193" y="501"/>
                    </a:lnTo>
                    <a:lnTo>
                      <a:pt x="152" y="614"/>
                    </a:lnTo>
                    <a:lnTo>
                      <a:pt x="107" y="720"/>
                    </a:lnTo>
                    <a:lnTo>
                      <a:pt x="82" y="787"/>
                    </a:lnTo>
                    <a:lnTo>
                      <a:pt x="279" y="921"/>
                    </a:lnTo>
                    <a:lnTo>
                      <a:pt x="447" y="1034"/>
                    </a:lnTo>
                    <a:lnTo>
                      <a:pt x="589" y="1126"/>
                    </a:lnTo>
                    <a:lnTo>
                      <a:pt x="671" y="1197"/>
                    </a:lnTo>
                    <a:lnTo>
                      <a:pt x="693" y="1191"/>
                    </a:lnTo>
                    <a:lnTo>
                      <a:pt x="724" y="1146"/>
                    </a:lnTo>
                    <a:lnTo>
                      <a:pt x="772" y="914"/>
                    </a:lnTo>
                    <a:lnTo>
                      <a:pt x="858" y="667"/>
                    </a:lnTo>
                    <a:lnTo>
                      <a:pt x="940" y="494"/>
                    </a:lnTo>
                    <a:lnTo>
                      <a:pt x="930" y="466"/>
                    </a:lnTo>
                    <a:lnTo>
                      <a:pt x="719" y="346"/>
                    </a:lnTo>
                    <a:lnTo>
                      <a:pt x="560" y="247"/>
                    </a:lnTo>
                    <a:lnTo>
                      <a:pt x="418" y="165"/>
                    </a:lnTo>
                    <a:lnTo>
                      <a:pt x="323" y="84"/>
                    </a:lnTo>
                    <a:lnTo>
                      <a:pt x="339" y="65"/>
                    </a:lnTo>
                    <a:lnTo>
                      <a:pt x="376" y="61"/>
                    </a:lnTo>
                    <a:lnTo>
                      <a:pt x="387" y="65"/>
                    </a:lnTo>
                    <a:lnTo>
                      <a:pt x="399" y="72"/>
                    </a:lnTo>
                    <a:lnTo>
                      <a:pt x="402" y="84"/>
                    </a:lnTo>
                    <a:lnTo>
                      <a:pt x="406" y="97"/>
                    </a:lnTo>
                    <a:lnTo>
                      <a:pt x="412" y="107"/>
                    </a:lnTo>
                    <a:lnTo>
                      <a:pt x="424" y="114"/>
                    </a:lnTo>
                    <a:lnTo>
                      <a:pt x="436" y="114"/>
                    </a:lnTo>
                    <a:lnTo>
                      <a:pt x="447" y="114"/>
                    </a:lnTo>
                    <a:lnTo>
                      <a:pt x="459" y="111"/>
                    </a:lnTo>
                    <a:lnTo>
                      <a:pt x="469" y="111"/>
                    </a:lnTo>
                    <a:lnTo>
                      <a:pt x="481" y="120"/>
                    </a:lnTo>
                    <a:lnTo>
                      <a:pt x="481" y="130"/>
                    </a:lnTo>
                    <a:lnTo>
                      <a:pt x="488" y="143"/>
                    </a:lnTo>
                    <a:lnTo>
                      <a:pt x="500" y="153"/>
                    </a:lnTo>
                    <a:lnTo>
                      <a:pt x="510" y="165"/>
                    </a:lnTo>
                    <a:lnTo>
                      <a:pt x="522" y="165"/>
                    </a:lnTo>
                    <a:lnTo>
                      <a:pt x="536" y="165"/>
                    </a:lnTo>
                    <a:lnTo>
                      <a:pt x="548" y="165"/>
                    </a:lnTo>
                    <a:lnTo>
                      <a:pt x="560" y="157"/>
                    </a:lnTo>
                    <a:lnTo>
                      <a:pt x="570" y="162"/>
                    </a:lnTo>
                    <a:lnTo>
                      <a:pt x="582" y="169"/>
                    </a:lnTo>
                    <a:lnTo>
                      <a:pt x="589" y="181"/>
                    </a:lnTo>
                    <a:lnTo>
                      <a:pt x="596" y="192"/>
                    </a:lnTo>
                    <a:lnTo>
                      <a:pt x="599" y="204"/>
                    </a:lnTo>
                    <a:lnTo>
                      <a:pt x="611" y="215"/>
                    </a:lnTo>
                    <a:lnTo>
                      <a:pt x="623" y="215"/>
                    </a:lnTo>
                    <a:lnTo>
                      <a:pt x="634" y="215"/>
                    </a:lnTo>
                    <a:lnTo>
                      <a:pt x="646" y="211"/>
                    </a:lnTo>
                    <a:lnTo>
                      <a:pt x="656" y="211"/>
                    </a:lnTo>
                    <a:lnTo>
                      <a:pt x="668" y="218"/>
                    </a:lnTo>
                    <a:lnTo>
                      <a:pt x="680" y="234"/>
                    </a:lnTo>
                    <a:lnTo>
                      <a:pt x="683" y="247"/>
                    </a:lnTo>
                    <a:lnTo>
                      <a:pt x="690" y="257"/>
                    </a:lnTo>
                    <a:lnTo>
                      <a:pt x="705" y="266"/>
                    </a:lnTo>
                    <a:lnTo>
                      <a:pt x="716" y="266"/>
                    </a:lnTo>
                    <a:lnTo>
                      <a:pt x="728" y="254"/>
                    </a:lnTo>
                    <a:lnTo>
                      <a:pt x="740" y="254"/>
                    </a:lnTo>
                    <a:lnTo>
                      <a:pt x="750" y="254"/>
                    </a:lnTo>
                    <a:lnTo>
                      <a:pt x="760" y="254"/>
                    </a:lnTo>
                    <a:lnTo>
                      <a:pt x="772" y="266"/>
                    </a:lnTo>
                    <a:lnTo>
                      <a:pt x="779" y="277"/>
                    </a:lnTo>
                    <a:lnTo>
                      <a:pt x="784" y="289"/>
                    </a:lnTo>
                    <a:lnTo>
                      <a:pt x="791" y="300"/>
                    </a:lnTo>
                    <a:lnTo>
                      <a:pt x="795" y="312"/>
                    </a:lnTo>
                    <a:lnTo>
                      <a:pt x="807" y="316"/>
                    </a:lnTo>
                    <a:lnTo>
                      <a:pt x="817" y="316"/>
                    </a:lnTo>
                    <a:lnTo>
                      <a:pt x="829" y="312"/>
                    </a:lnTo>
                    <a:lnTo>
                      <a:pt x="836" y="323"/>
                    </a:lnTo>
                    <a:lnTo>
                      <a:pt x="848" y="331"/>
                    </a:lnTo>
                    <a:lnTo>
                      <a:pt x="855" y="346"/>
                    </a:lnTo>
                    <a:lnTo>
                      <a:pt x="863" y="358"/>
                    </a:lnTo>
                    <a:lnTo>
                      <a:pt x="877" y="358"/>
                    </a:lnTo>
                    <a:lnTo>
                      <a:pt x="889" y="358"/>
                    </a:lnTo>
                    <a:lnTo>
                      <a:pt x="899" y="349"/>
                    </a:lnTo>
                    <a:lnTo>
                      <a:pt x="911" y="349"/>
                    </a:lnTo>
                    <a:lnTo>
                      <a:pt x="921" y="358"/>
                    </a:lnTo>
                    <a:lnTo>
                      <a:pt x="921" y="374"/>
                    </a:lnTo>
                    <a:lnTo>
                      <a:pt x="921" y="384"/>
                    </a:lnTo>
                    <a:lnTo>
                      <a:pt x="927" y="397"/>
                    </a:lnTo>
                    <a:lnTo>
                      <a:pt x="933" y="407"/>
                    </a:lnTo>
                    <a:lnTo>
                      <a:pt x="944" y="407"/>
                    </a:lnTo>
                    <a:lnTo>
                      <a:pt x="956" y="407"/>
                    </a:lnTo>
                    <a:lnTo>
                      <a:pt x="968" y="404"/>
                    </a:lnTo>
                    <a:lnTo>
                      <a:pt x="978" y="400"/>
                    </a:lnTo>
                    <a:lnTo>
                      <a:pt x="990" y="400"/>
                    </a:lnTo>
                    <a:lnTo>
                      <a:pt x="1004" y="400"/>
                    </a:lnTo>
                    <a:lnTo>
                      <a:pt x="1016" y="407"/>
                    </a:lnTo>
                    <a:lnTo>
                      <a:pt x="1023" y="420"/>
                    </a:lnTo>
                    <a:lnTo>
                      <a:pt x="1023" y="432"/>
                    </a:lnTo>
                    <a:lnTo>
                      <a:pt x="1023" y="443"/>
                    </a:lnTo>
                    <a:lnTo>
                      <a:pt x="1019" y="455"/>
                    </a:lnTo>
                    <a:lnTo>
                      <a:pt x="1004" y="466"/>
                    </a:lnTo>
                    <a:lnTo>
                      <a:pt x="993" y="469"/>
                    </a:lnTo>
                    <a:lnTo>
                      <a:pt x="985" y="482"/>
                    </a:lnTo>
                    <a:lnTo>
                      <a:pt x="990" y="494"/>
                    </a:lnTo>
                    <a:lnTo>
                      <a:pt x="997" y="505"/>
                    </a:lnTo>
                    <a:lnTo>
                      <a:pt x="1004" y="517"/>
                    </a:lnTo>
                    <a:lnTo>
                      <a:pt x="1004" y="527"/>
                    </a:lnTo>
                    <a:lnTo>
                      <a:pt x="1004" y="540"/>
                    </a:lnTo>
                    <a:lnTo>
                      <a:pt x="993" y="547"/>
                    </a:lnTo>
                    <a:lnTo>
                      <a:pt x="981" y="556"/>
                    </a:lnTo>
                    <a:lnTo>
                      <a:pt x="971" y="563"/>
                    </a:lnTo>
                    <a:lnTo>
                      <a:pt x="959" y="570"/>
                    </a:lnTo>
                    <a:lnTo>
                      <a:pt x="956" y="586"/>
                    </a:lnTo>
                    <a:lnTo>
                      <a:pt x="964" y="596"/>
                    </a:lnTo>
                    <a:lnTo>
                      <a:pt x="971" y="614"/>
                    </a:lnTo>
                    <a:lnTo>
                      <a:pt x="975" y="625"/>
                    </a:lnTo>
                    <a:lnTo>
                      <a:pt x="975" y="641"/>
                    </a:lnTo>
                    <a:lnTo>
                      <a:pt x="968" y="651"/>
                    </a:lnTo>
                    <a:lnTo>
                      <a:pt x="956" y="651"/>
                    </a:lnTo>
                    <a:lnTo>
                      <a:pt x="944" y="655"/>
                    </a:lnTo>
                    <a:lnTo>
                      <a:pt x="933" y="658"/>
                    </a:lnTo>
                    <a:lnTo>
                      <a:pt x="921" y="667"/>
                    </a:lnTo>
                    <a:lnTo>
                      <a:pt x="899" y="671"/>
                    </a:lnTo>
                    <a:lnTo>
                      <a:pt x="884" y="683"/>
                    </a:lnTo>
                    <a:lnTo>
                      <a:pt x="880" y="693"/>
                    </a:lnTo>
                    <a:lnTo>
                      <a:pt x="884" y="706"/>
                    </a:lnTo>
                    <a:lnTo>
                      <a:pt x="889" y="716"/>
                    </a:lnTo>
                    <a:lnTo>
                      <a:pt x="892" y="729"/>
                    </a:lnTo>
                    <a:lnTo>
                      <a:pt x="899" y="741"/>
                    </a:lnTo>
                    <a:lnTo>
                      <a:pt x="899" y="752"/>
                    </a:lnTo>
                    <a:lnTo>
                      <a:pt x="896" y="764"/>
                    </a:lnTo>
                    <a:lnTo>
                      <a:pt x="880" y="778"/>
                    </a:lnTo>
                    <a:lnTo>
                      <a:pt x="873" y="791"/>
                    </a:lnTo>
                    <a:lnTo>
                      <a:pt x="867" y="803"/>
                    </a:lnTo>
                    <a:lnTo>
                      <a:pt x="867" y="814"/>
                    </a:lnTo>
                    <a:lnTo>
                      <a:pt x="870" y="829"/>
                    </a:lnTo>
                    <a:lnTo>
                      <a:pt x="873" y="844"/>
                    </a:lnTo>
                    <a:lnTo>
                      <a:pt x="877" y="856"/>
                    </a:lnTo>
                    <a:lnTo>
                      <a:pt x="877" y="868"/>
                    </a:lnTo>
                    <a:lnTo>
                      <a:pt x="870" y="882"/>
                    </a:lnTo>
                    <a:lnTo>
                      <a:pt x="858" y="891"/>
                    </a:lnTo>
                    <a:lnTo>
                      <a:pt x="844" y="898"/>
                    </a:lnTo>
                    <a:lnTo>
                      <a:pt x="813" y="905"/>
                    </a:lnTo>
                    <a:lnTo>
                      <a:pt x="803" y="911"/>
                    </a:lnTo>
                    <a:lnTo>
                      <a:pt x="813" y="921"/>
                    </a:lnTo>
                    <a:lnTo>
                      <a:pt x="824" y="934"/>
                    </a:lnTo>
                    <a:lnTo>
                      <a:pt x="839" y="950"/>
                    </a:lnTo>
                    <a:lnTo>
                      <a:pt x="848" y="964"/>
                    </a:lnTo>
                    <a:lnTo>
                      <a:pt x="848" y="980"/>
                    </a:lnTo>
                    <a:lnTo>
                      <a:pt x="820" y="995"/>
                    </a:lnTo>
                    <a:lnTo>
                      <a:pt x="798" y="1018"/>
                    </a:lnTo>
                    <a:lnTo>
                      <a:pt x="788" y="1025"/>
                    </a:lnTo>
                    <a:lnTo>
                      <a:pt x="779" y="1038"/>
                    </a:lnTo>
                    <a:lnTo>
                      <a:pt x="776" y="1048"/>
                    </a:lnTo>
                    <a:lnTo>
                      <a:pt x="784" y="1061"/>
                    </a:lnTo>
                    <a:lnTo>
                      <a:pt x="791" y="1077"/>
                    </a:lnTo>
                    <a:lnTo>
                      <a:pt x="795" y="1091"/>
                    </a:lnTo>
                    <a:lnTo>
                      <a:pt x="795" y="1103"/>
                    </a:lnTo>
                    <a:lnTo>
                      <a:pt x="784" y="1114"/>
                    </a:lnTo>
                    <a:lnTo>
                      <a:pt x="772" y="1117"/>
                    </a:lnTo>
                    <a:lnTo>
                      <a:pt x="760" y="1126"/>
                    </a:lnTo>
                    <a:lnTo>
                      <a:pt x="753" y="1138"/>
                    </a:lnTo>
                    <a:lnTo>
                      <a:pt x="757" y="1149"/>
                    </a:lnTo>
                    <a:lnTo>
                      <a:pt x="760" y="1161"/>
                    </a:lnTo>
                    <a:lnTo>
                      <a:pt x="765" y="1172"/>
                    </a:lnTo>
                    <a:lnTo>
                      <a:pt x="765" y="1184"/>
                    </a:lnTo>
                    <a:lnTo>
                      <a:pt x="765" y="1200"/>
                    </a:lnTo>
                    <a:lnTo>
                      <a:pt x="765" y="1214"/>
                    </a:lnTo>
                    <a:lnTo>
                      <a:pt x="757" y="1227"/>
                    </a:lnTo>
                    <a:lnTo>
                      <a:pt x="750" y="1237"/>
                    </a:lnTo>
                    <a:lnTo>
                      <a:pt x="740" y="1241"/>
                    </a:lnTo>
                    <a:lnTo>
                      <a:pt x="728" y="1237"/>
                    </a:lnTo>
                    <a:lnTo>
                      <a:pt x="716" y="1237"/>
                    </a:lnTo>
                    <a:lnTo>
                      <a:pt x="705" y="1237"/>
                    </a:lnTo>
                    <a:lnTo>
                      <a:pt x="693" y="1246"/>
                    </a:lnTo>
                    <a:lnTo>
                      <a:pt x="687" y="1262"/>
                    </a:lnTo>
                    <a:lnTo>
                      <a:pt x="683" y="1276"/>
                    </a:lnTo>
                    <a:lnTo>
                      <a:pt x="671" y="1282"/>
                    </a:lnTo>
                    <a:lnTo>
                      <a:pt x="659" y="1282"/>
                    </a:lnTo>
                    <a:lnTo>
                      <a:pt x="649" y="1282"/>
                    </a:lnTo>
                    <a:lnTo>
                      <a:pt x="637" y="1282"/>
                    </a:lnTo>
                    <a:lnTo>
                      <a:pt x="627" y="1276"/>
                    </a:lnTo>
                    <a:lnTo>
                      <a:pt x="623" y="1266"/>
                    </a:lnTo>
                    <a:lnTo>
                      <a:pt x="608" y="1259"/>
                    </a:lnTo>
                    <a:lnTo>
                      <a:pt x="596" y="1246"/>
                    </a:lnTo>
                    <a:lnTo>
                      <a:pt x="592" y="1230"/>
                    </a:lnTo>
                    <a:lnTo>
                      <a:pt x="592" y="1220"/>
                    </a:lnTo>
                    <a:lnTo>
                      <a:pt x="589" y="1207"/>
                    </a:lnTo>
                    <a:lnTo>
                      <a:pt x="586" y="1197"/>
                    </a:lnTo>
                    <a:lnTo>
                      <a:pt x="570" y="1184"/>
                    </a:lnTo>
                    <a:lnTo>
                      <a:pt x="560" y="1179"/>
                    </a:lnTo>
                    <a:lnTo>
                      <a:pt x="548" y="1188"/>
                    </a:lnTo>
                    <a:lnTo>
                      <a:pt x="541" y="1200"/>
                    </a:lnTo>
                    <a:lnTo>
                      <a:pt x="529" y="1200"/>
                    </a:lnTo>
                    <a:lnTo>
                      <a:pt x="519" y="1191"/>
                    </a:lnTo>
                    <a:lnTo>
                      <a:pt x="510" y="1179"/>
                    </a:lnTo>
                    <a:lnTo>
                      <a:pt x="510" y="1168"/>
                    </a:lnTo>
                    <a:lnTo>
                      <a:pt x="515" y="1158"/>
                    </a:lnTo>
                    <a:lnTo>
                      <a:pt x="515" y="1146"/>
                    </a:lnTo>
                    <a:lnTo>
                      <a:pt x="159" y="902"/>
                    </a:lnTo>
                    <a:lnTo>
                      <a:pt x="142" y="930"/>
                    </a:lnTo>
                    <a:lnTo>
                      <a:pt x="130" y="934"/>
                    </a:lnTo>
                    <a:lnTo>
                      <a:pt x="118" y="934"/>
                    </a:lnTo>
                    <a:lnTo>
                      <a:pt x="114" y="921"/>
                    </a:lnTo>
                    <a:lnTo>
                      <a:pt x="111" y="911"/>
                    </a:lnTo>
                    <a:lnTo>
                      <a:pt x="99" y="902"/>
                    </a:lnTo>
                    <a:lnTo>
                      <a:pt x="85" y="895"/>
                    </a:lnTo>
                    <a:lnTo>
                      <a:pt x="73" y="895"/>
                    </a:lnTo>
                    <a:lnTo>
                      <a:pt x="63" y="895"/>
                    </a:lnTo>
                    <a:lnTo>
                      <a:pt x="51" y="891"/>
                    </a:lnTo>
                    <a:lnTo>
                      <a:pt x="39" y="879"/>
                    </a:lnTo>
                    <a:lnTo>
                      <a:pt x="44" y="868"/>
                    </a:lnTo>
                    <a:lnTo>
                      <a:pt x="44" y="856"/>
                    </a:lnTo>
                    <a:lnTo>
                      <a:pt x="29" y="849"/>
                    </a:lnTo>
                    <a:lnTo>
                      <a:pt x="18" y="849"/>
                    </a:lnTo>
                    <a:lnTo>
                      <a:pt x="6" y="849"/>
                    </a:lnTo>
                    <a:lnTo>
                      <a:pt x="0" y="837"/>
                    </a:lnTo>
                    <a:lnTo>
                      <a:pt x="0" y="826"/>
                    </a:lnTo>
                    <a:lnTo>
                      <a:pt x="0" y="814"/>
                    </a:lnTo>
                    <a:lnTo>
                      <a:pt x="0" y="803"/>
                    </a:lnTo>
                    <a:lnTo>
                      <a:pt x="0" y="787"/>
                    </a:lnTo>
                    <a:lnTo>
                      <a:pt x="3" y="775"/>
                    </a:lnTo>
                    <a:lnTo>
                      <a:pt x="13" y="764"/>
                    </a:lnTo>
                    <a:lnTo>
                      <a:pt x="29" y="755"/>
                    </a:lnTo>
                    <a:lnTo>
                      <a:pt x="39" y="748"/>
                    </a:lnTo>
                    <a:lnTo>
                      <a:pt x="47" y="738"/>
                    </a:lnTo>
                    <a:lnTo>
                      <a:pt x="47" y="725"/>
                    </a:lnTo>
                    <a:lnTo>
                      <a:pt x="47" y="713"/>
                    </a:lnTo>
                    <a:lnTo>
                      <a:pt x="39" y="702"/>
                    </a:lnTo>
                    <a:lnTo>
                      <a:pt x="39" y="686"/>
                    </a:lnTo>
                    <a:lnTo>
                      <a:pt x="47" y="676"/>
                    </a:lnTo>
                    <a:lnTo>
                      <a:pt x="58" y="667"/>
                    </a:lnTo>
                    <a:lnTo>
                      <a:pt x="70" y="663"/>
                    </a:lnTo>
                    <a:lnTo>
                      <a:pt x="82" y="658"/>
                    </a:lnTo>
                    <a:lnTo>
                      <a:pt x="85" y="648"/>
                    </a:lnTo>
                    <a:lnTo>
                      <a:pt x="85" y="635"/>
                    </a:lnTo>
                    <a:lnTo>
                      <a:pt x="82" y="625"/>
                    </a:lnTo>
                    <a:lnTo>
                      <a:pt x="85" y="614"/>
                    </a:lnTo>
                    <a:lnTo>
                      <a:pt x="85" y="589"/>
                    </a:lnTo>
                    <a:lnTo>
                      <a:pt x="89" y="573"/>
                    </a:lnTo>
                    <a:lnTo>
                      <a:pt x="99" y="570"/>
                    </a:lnTo>
                    <a:lnTo>
                      <a:pt x="111" y="566"/>
                    </a:lnTo>
                    <a:lnTo>
                      <a:pt x="123" y="559"/>
                    </a:lnTo>
                    <a:lnTo>
                      <a:pt x="126" y="547"/>
                    </a:lnTo>
                    <a:lnTo>
                      <a:pt x="126" y="535"/>
                    </a:lnTo>
                    <a:lnTo>
                      <a:pt x="123" y="524"/>
                    </a:lnTo>
                    <a:lnTo>
                      <a:pt x="114" y="512"/>
                    </a:lnTo>
                    <a:lnTo>
                      <a:pt x="114" y="497"/>
                    </a:lnTo>
                    <a:lnTo>
                      <a:pt x="114" y="485"/>
                    </a:lnTo>
                    <a:lnTo>
                      <a:pt x="126" y="473"/>
                    </a:lnTo>
                    <a:lnTo>
                      <a:pt x="137" y="466"/>
                    </a:lnTo>
                    <a:lnTo>
                      <a:pt x="152" y="455"/>
                    </a:lnTo>
                    <a:lnTo>
                      <a:pt x="162" y="450"/>
                    </a:lnTo>
                    <a:lnTo>
                      <a:pt x="174" y="439"/>
                    </a:lnTo>
                    <a:lnTo>
                      <a:pt x="178" y="429"/>
                    </a:lnTo>
                    <a:lnTo>
                      <a:pt x="174" y="416"/>
                    </a:lnTo>
                    <a:lnTo>
                      <a:pt x="171" y="404"/>
                    </a:lnTo>
                    <a:lnTo>
                      <a:pt x="171" y="393"/>
                    </a:lnTo>
                    <a:lnTo>
                      <a:pt x="167" y="381"/>
                    </a:lnTo>
                    <a:lnTo>
                      <a:pt x="167" y="370"/>
                    </a:lnTo>
                    <a:lnTo>
                      <a:pt x="171" y="358"/>
                    </a:lnTo>
                    <a:lnTo>
                      <a:pt x="171" y="346"/>
                    </a:lnTo>
                    <a:lnTo>
                      <a:pt x="186" y="335"/>
                    </a:lnTo>
                    <a:lnTo>
                      <a:pt x="197" y="328"/>
                    </a:lnTo>
                    <a:lnTo>
                      <a:pt x="209" y="323"/>
                    </a:lnTo>
                    <a:lnTo>
                      <a:pt x="209" y="312"/>
                    </a:lnTo>
                    <a:lnTo>
                      <a:pt x="209" y="300"/>
                    </a:lnTo>
                    <a:lnTo>
                      <a:pt x="209" y="289"/>
                    </a:lnTo>
                    <a:lnTo>
                      <a:pt x="209" y="277"/>
                    </a:lnTo>
                    <a:lnTo>
                      <a:pt x="205" y="261"/>
                    </a:lnTo>
                    <a:lnTo>
                      <a:pt x="209" y="250"/>
                    </a:lnTo>
                    <a:lnTo>
                      <a:pt x="215" y="238"/>
                    </a:lnTo>
                    <a:lnTo>
                      <a:pt x="226" y="231"/>
                    </a:lnTo>
                    <a:lnTo>
                      <a:pt x="238" y="227"/>
                    </a:lnTo>
                    <a:lnTo>
                      <a:pt x="238" y="215"/>
                    </a:lnTo>
                    <a:lnTo>
                      <a:pt x="238" y="204"/>
                    </a:lnTo>
                    <a:lnTo>
                      <a:pt x="234" y="192"/>
                    </a:lnTo>
                    <a:lnTo>
                      <a:pt x="231" y="181"/>
                    </a:lnTo>
                    <a:lnTo>
                      <a:pt x="231" y="169"/>
                    </a:lnTo>
                    <a:lnTo>
                      <a:pt x="231" y="157"/>
                    </a:lnTo>
                    <a:lnTo>
                      <a:pt x="234" y="146"/>
                    </a:lnTo>
                    <a:lnTo>
                      <a:pt x="246" y="137"/>
                    </a:lnTo>
                    <a:lnTo>
                      <a:pt x="257" y="127"/>
                    </a:lnTo>
                    <a:lnTo>
                      <a:pt x="269" y="120"/>
                    </a:lnTo>
                    <a:lnTo>
                      <a:pt x="260" y="104"/>
                    </a:lnTo>
                    <a:lnTo>
                      <a:pt x="260" y="91"/>
                    </a:lnTo>
                    <a:lnTo>
                      <a:pt x="260" y="81"/>
                    </a:lnTo>
                    <a:lnTo>
                      <a:pt x="257" y="68"/>
                    </a:lnTo>
                    <a:lnTo>
                      <a:pt x="250" y="58"/>
                    </a:lnTo>
                    <a:lnTo>
                      <a:pt x="250" y="42"/>
                    </a:lnTo>
                    <a:lnTo>
                      <a:pt x="253" y="30"/>
                    </a:lnTo>
                    <a:lnTo>
                      <a:pt x="257" y="19"/>
                    </a:lnTo>
                    <a:lnTo>
                      <a:pt x="263" y="7"/>
                    </a:lnTo>
                    <a:lnTo>
                      <a:pt x="275" y="3"/>
                    </a:lnTo>
                    <a:lnTo>
                      <a:pt x="286" y="0"/>
                    </a:lnTo>
                    <a:lnTo>
                      <a:pt x="298" y="0"/>
                    </a:lnTo>
                    <a:lnTo>
                      <a:pt x="310" y="7"/>
                    </a:lnTo>
                    <a:lnTo>
                      <a:pt x="320" y="14"/>
                    </a:lnTo>
                    <a:lnTo>
                      <a:pt x="317" y="35"/>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40" name="Freeform 10"/>
              <p:cNvSpPr>
                <a:spLocks/>
              </p:cNvSpPr>
              <p:nvPr/>
            </p:nvSpPr>
            <p:spPr bwMode="auto">
              <a:xfrm>
                <a:off x="1042" y="1743"/>
                <a:ext cx="707" cy="911"/>
              </a:xfrm>
              <a:custGeom>
                <a:avLst/>
                <a:gdLst>
                  <a:gd name="T0" fmla="*/ 190 w 707"/>
                  <a:gd name="T1" fmla="*/ 0 h 911"/>
                  <a:gd name="T2" fmla="*/ 138 w 707"/>
                  <a:gd name="T3" fmla="*/ 192 h 911"/>
                  <a:gd name="T4" fmla="*/ 97 w 707"/>
                  <a:gd name="T5" fmla="*/ 323 h 911"/>
                  <a:gd name="T6" fmla="*/ 44 w 707"/>
                  <a:gd name="T7" fmla="*/ 466 h 911"/>
                  <a:gd name="T8" fmla="*/ 0 w 707"/>
                  <a:gd name="T9" fmla="*/ 583 h 911"/>
                  <a:gd name="T10" fmla="*/ 11 w 707"/>
                  <a:gd name="T11" fmla="*/ 593 h 911"/>
                  <a:gd name="T12" fmla="*/ 152 w 707"/>
                  <a:gd name="T13" fmla="*/ 690 h 911"/>
                  <a:gd name="T14" fmla="*/ 332 w 707"/>
                  <a:gd name="T15" fmla="*/ 802 h 911"/>
                  <a:gd name="T16" fmla="*/ 484 w 707"/>
                  <a:gd name="T17" fmla="*/ 895 h 911"/>
                  <a:gd name="T18" fmla="*/ 510 w 707"/>
                  <a:gd name="T19" fmla="*/ 910 h 911"/>
                  <a:gd name="T20" fmla="*/ 522 w 707"/>
                  <a:gd name="T21" fmla="*/ 902 h 911"/>
                  <a:gd name="T22" fmla="*/ 579 w 707"/>
                  <a:gd name="T23" fmla="*/ 682 h 911"/>
                  <a:gd name="T24" fmla="*/ 649 w 707"/>
                  <a:gd name="T25" fmla="*/ 473 h 911"/>
                  <a:gd name="T26" fmla="*/ 706 w 707"/>
                  <a:gd name="T27" fmla="*/ 323 h 911"/>
                  <a:gd name="T28" fmla="*/ 706 w 707"/>
                  <a:gd name="T29" fmla="*/ 303 h 911"/>
                  <a:gd name="T30" fmla="*/ 474 w 707"/>
                  <a:gd name="T31" fmla="*/ 169 h 911"/>
                  <a:gd name="T32" fmla="*/ 313 w 707"/>
                  <a:gd name="T33" fmla="*/ 68 h 911"/>
                  <a:gd name="T34" fmla="*/ 212 w 707"/>
                  <a:gd name="T35" fmla="*/ 10 h 911"/>
                  <a:gd name="T36" fmla="*/ 205 w 707"/>
                  <a:gd name="T37" fmla="*/ 35 h 911"/>
                  <a:gd name="T38" fmla="*/ 354 w 707"/>
                  <a:gd name="T39" fmla="*/ 123 h 911"/>
                  <a:gd name="T40" fmla="*/ 560 w 707"/>
                  <a:gd name="T41" fmla="*/ 247 h 911"/>
                  <a:gd name="T42" fmla="*/ 683 w 707"/>
                  <a:gd name="T43" fmla="*/ 319 h 911"/>
                  <a:gd name="T44" fmla="*/ 627 w 707"/>
                  <a:gd name="T45" fmla="*/ 466 h 911"/>
                  <a:gd name="T46" fmla="*/ 560 w 707"/>
                  <a:gd name="T47" fmla="*/ 652 h 911"/>
                  <a:gd name="T48" fmla="*/ 527 w 707"/>
                  <a:gd name="T49" fmla="*/ 763 h 911"/>
                  <a:gd name="T50" fmla="*/ 503 w 707"/>
                  <a:gd name="T51" fmla="*/ 867 h 911"/>
                  <a:gd name="T52" fmla="*/ 284 w 707"/>
                  <a:gd name="T53" fmla="*/ 740 h 911"/>
                  <a:gd name="T54" fmla="*/ 97 w 707"/>
                  <a:gd name="T55" fmla="*/ 621 h 911"/>
                  <a:gd name="T56" fmla="*/ 37 w 707"/>
                  <a:gd name="T57" fmla="*/ 574 h 911"/>
                  <a:gd name="T58" fmla="*/ 85 w 707"/>
                  <a:gd name="T59" fmla="*/ 443 h 911"/>
                  <a:gd name="T60" fmla="*/ 138 w 707"/>
                  <a:gd name="T61" fmla="*/ 296 h 911"/>
                  <a:gd name="T62" fmla="*/ 179 w 707"/>
                  <a:gd name="T63" fmla="*/ 157 h 911"/>
                  <a:gd name="T64" fmla="*/ 209 w 707"/>
                  <a:gd name="T65" fmla="*/ 38 h 911"/>
                  <a:gd name="T66" fmla="*/ 212 w 707"/>
                  <a:gd name="T67" fmla="*/ 14 h 911"/>
                  <a:gd name="T68" fmla="*/ 190 w 707"/>
                  <a:gd name="T69" fmla="*/ 0 h 9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07"/>
                  <a:gd name="T106" fmla="*/ 0 h 911"/>
                  <a:gd name="T107" fmla="*/ 707 w 707"/>
                  <a:gd name="T108" fmla="*/ 911 h 9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07" h="911">
                    <a:moveTo>
                      <a:pt x="190" y="0"/>
                    </a:moveTo>
                    <a:lnTo>
                      <a:pt x="138" y="192"/>
                    </a:lnTo>
                    <a:lnTo>
                      <a:pt x="97" y="323"/>
                    </a:lnTo>
                    <a:lnTo>
                      <a:pt x="44" y="466"/>
                    </a:lnTo>
                    <a:lnTo>
                      <a:pt x="0" y="583"/>
                    </a:lnTo>
                    <a:lnTo>
                      <a:pt x="11" y="593"/>
                    </a:lnTo>
                    <a:lnTo>
                      <a:pt x="152" y="690"/>
                    </a:lnTo>
                    <a:lnTo>
                      <a:pt x="332" y="802"/>
                    </a:lnTo>
                    <a:lnTo>
                      <a:pt x="484" y="895"/>
                    </a:lnTo>
                    <a:lnTo>
                      <a:pt x="510" y="910"/>
                    </a:lnTo>
                    <a:lnTo>
                      <a:pt x="522" y="902"/>
                    </a:lnTo>
                    <a:lnTo>
                      <a:pt x="579" y="682"/>
                    </a:lnTo>
                    <a:lnTo>
                      <a:pt x="649" y="473"/>
                    </a:lnTo>
                    <a:lnTo>
                      <a:pt x="706" y="323"/>
                    </a:lnTo>
                    <a:lnTo>
                      <a:pt x="706" y="303"/>
                    </a:lnTo>
                    <a:lnTo>
                      <a:pt x="474" y="169"/>
                    </a:lnTo>
                    <a:lnTo>
                      <a:pt x="313" y="68"/>
                    </a:lnTo>
                    <a:lnTo>
                      <a:pt x="212" y="10"/>
                    </a:lnTo>
                    <a:lnTo>
                      <a:pt x="205" y="35"/>
                    </a:lnTo>
                    <a:lnTo>
                      <a:pt x="354" y="123"/>
                    </a:lnTo>
                    <a:lnTo>
                      <a:pt x="560" y="247"/>
                    </a:lnTo>
                    <a:lnTo>
                      <a:pt x="683" y="319"/>
                    </a:lnTo>
                    <a:lnTo>
                      <a:pt x="627" y="466"/>
                    </a:lnTo>
                    <a:lnTo>
                      <a:pt x="560" y="652"/>
                    </a:lnTo>
                    <a:lnTo>
                      <a:pt x="527" y="763"/>
                    </a:lnTo>
                    <a:lnTo>
                      <a:pt x="503" y="867"/>
                    </a:lnTo>
                    <a:lnTo>
                      <a:pt x="284" y="740"/>
                    </a:lnTo>
                    <a:lnTo>
                      <a:pt x="97" y="621"/>
                    </a:lnTo>
                    <a:lnTo>
                      <a:pt x="37" y="574"/>
                    </a:lnTo>
                    <a:lnTo>
                      <a:pt x="85" y="443"/>
                    </a:lnTo>
                    <a:lnTo>
                      <a:pt x="138" y="296"/>
                    </a:lnTo>
                    <a:lnTo>
                      <a:pt x="179" y="157"/>
                    </a:lnTo>
                    <a:lnTo>
                      <a:pt x="209" y="38"/>
                    </a:lnTo>
                    <a:lnTo>
                      <a:pt x="212" y="14"/>
                    </a:lnTo>
                    <a:lnTo>
                      <a:pt x="190"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41" name="Freeform 11"/>
              <p:cNvSpPr>
                <a:spLocks/>
              </p:cNvSpPr>
              <p:nvPr/>
            </p:nvSpPr>
            <p:spPr bwMode="auto">
              <a:xfrm>
                <a:off x="1013" y="2506"/>
                <a:ext cx="387" cy="289"/>
              </a:xfrm>
              <a:custGeom>
                <a:avLst/>
                <a:gdLst>
                  <a:gd name="T0" fmla="*/ 10 w 387"/>
                  <a:gd name="T1" fmla="*/ 0 h 289"/>
                  <a:gd name="T2" fmla="*/ 0 w 387"/>
                  <a:gd name="T3" fmla="*/ 35 h 289"/>
                  <a:gd name="T4" fmla="*/ 368 w 387"/>
                  <a:gd name="T5" fmla="*/ 288 h 289"/>
                  <a:gd name="T6" fmla="*/ 386 w 387"/>
                  <a:gd name="T7" fmla="*/ 247 h 289"/>
                  <a:gd name="T8" fmla="*/ 355 w 387"/>
                  <a:gd name="T9" fmla="*/ 247 h 289"/>
                  <a:gd name="T10" fmla="*/ 29 w 387"/>
                  <a:gd name="T11" fmla="*/ 28 h 289"/>
                  <a:gd name="T12" fmla="*/ 10 w 387"/>
                  <a:gd name="T13" fmla="*/ 0 h 289"/>
                  <a:gd name="T14" fmla="*/ 0 60000 65536"/>
                  <a:gd name="T15" fmla="*/ 0 60000 65536"/>
                  <a:gd name="T16" fmla="*/ 0 60000 65536"/>
                  <a:gd name="T17" fmla="*/ 0 60000 65536"/>
                  <a:gd name="T18" fmla="*/ 0 60000 65536"/>
                  <a:gd name="T19" fmla="*/ 0 60000 65536"/>
                  <a:gd name="T20" fmla="*/ 0 60000 65536"/>
                  <a:gd name="T21" fmla="*/ 0 w 387"/>
                  <a:gd name="T22" fmla="*/ 0 h 289"/>
                  <a:gd name="T23" fmla="*/ 387 w 387"/>
                  <a:gd name="T24" fmla="*/ 289 h 2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7" h="289">
                    <a:moveTo>
                      <a:pt x="10" y="0"/>
                    </a:moveTo>
                    <a:lnTo>
                      <a:pt x="0" y="35"/>
                    </a:lnTo>
                    <a:lnTo>
                      <a:pt x="368" y="288"/>
                    </a:lnTo>
                    <a:lnTo>
                      <a:pt x="386" y="247"/>
                    </a:lnTo>
                    <a:lnTo>
                      <a:pt x="355" y="247"/>
                    </a:lnTo>
                    <a:lnTo>
                      <a:pt x="29" y="28"/>
                    </a:lnTo>
                    <a:lnTo>
                      <a:pt x="10"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42" name="Freeform 12"/>
              <p:cNvSpPr>
                <a:spLocks/>
              </p:cNvSpPr>
              <p:nvPr/>
            </p:nvSpPr>
            <p:spPr bwMode="auto">
              <a:xfrm>
                <a:off x="975" y="2638"/>
                <a:ext cx="258" cy="457"/>
              </a:xfrm>
              <a:custGeom>
                <a:avLst/>
                <a:gdLst>
                  <a:gd name="T0" fmla="*/ 178 w 258"/>
                  <a:gd name="T1" fmla="*/ 0 h 457"/>
                  <a:gd name="T2" fmla="*/ 0 w 258"/>
                  <a:gd name="T3" fmla="*/ 404 h 457"/>
                  <a:gd name="T4" fmla="*/ 32 w 258"/>
                  <a:gd name="T5" fmla="*/ 450 h 457"/>
                  <a:gd name="T6" fmla="*/ 92 w 258"/>
                  <a:gd name="T7" fmla="*/ 456 h 457"/>
                  <a:gd name="T8" fmla="*/ 257 w 258"/>
                  <a:gd name="T9" fmla="*/ 40 h 457"/>
                  <a:gd name="T10" fmla="*/ 238 w 258"/>
                  <a:gd name="T11" fmla="*/ 26 h 457"/>
                  <a:gd name="T12" fmla="*/ 77 w 258"/>
                  <a:gd name="T13" fmla="*/ 424 h 457"/>
                  <a:gd name="T14" fmla="*/ 54 w 258"/>
                  <a:gd name="T15" fmla="*/ 424 h 457"/>
                  <a:gd name="T16" fmla="*/ 41 w 258"/>
                  <a:gd name="T17" fmla="*/ 424 h 457"/>
                  <a:gd name="T18" fmla="*/ 20 w 258"/>
                  <a:gd name="T19" fmla="*/ 401 h 457"/>
                  <a:gd name="T20" fmla="*/ 197 w 258"/>
                  <a:gd name="T21" fmla="*/ 10 h 457"/>
                  <a:gd name="T22" fmla="*/ 178 w 258"/>
                  <a:gd name="T23" fmla="*/ 0 h 4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457"/>
                  <a:gd name="T38" fmla="*/ 258 w 258"/>
                  <a:gd name="T39" fmla="*/ 457 h 4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457">
                    <a:moveTo>
                      <a:pt x="178" y="0"/>
                    </a:moveTo>
                    <a:lnTo>
                      <a:pt x="0" y="404"/>
                    </a:lnTo>
                    <a:lnTo>
                      <a:pt x="32" y="450"/>
                    </a:lnTo>
                    <a:lnTo>
                      <a:pt x="92" y="456"/>
                    </a:lnTo>
                    <a:lnTo>
                      <a:pt x="257" y="40"/>
                    </a:lnTo>
                    <a:lnTo>
                      <a:pt x="238" y="26"/>
                    </a:lnTo>
                    <a:lnTo>
                      <a:pt x="77" y="424"/>
                    </a:lnTo>
                    <a:lnTo>
                      <a:pt x="54" y="424"/>
                    </a:lnTo>
                    <a:lnTo>
                      <a:pt x="41" y="424"/>
                    </a:lnTo>
                    <a:lnTo>
                      <a:pt x="20" y="401"/>
                    </a:lnTo>
                    <a:lnTo>
                      <a:pt x="197" y="10"/>
                    </a:lnTo>
                    <a:lnTo>
                      <a:pt x="178"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43" name="Freeform 13"/>
              <p:cNvSpPr>
                <a:spLocks/>
              </p:cNvSpPr>
              <p:nvPr/>
            </p:nvSpPr>
            <p:spPr bwMode="auto">
              <a:xfrm>
                <a:off x="1337" y="2732"/>
                <a:ext cx="153" cy="526"/>
              </a:xfrm>
              <a:custGeom>
                <a:avLst/>
                <a:gdLst>
                  <a:gd name="T0" fmla="*/ 78 w 153"/>
                  <a:gd name="T1" fmla="*/ 17 h 526"/>
                  <a:gd name="T2" fmla="*/ 0 w 153"/>
                  <a:gd name="T3" fmla="*/ 486 h 526"/>
                  <a:gd name="T4" fmla="*/ 22 w 153"/>
                  <a:gd name="T5" fmla="*/ 521 h 526"/>
                  <a:gd name="T6" fmla="*/ 71 w 153"/>
                  <a:gd name="T7" fmla="*/ 525 h 526"/>
                  <a:gd name="T8" fmla="*/ 107 w 153"/>
                  <a:gd name="T9" fmla="*/ 512 h 526"/>
                  <a:gd name="T10" fmla="*/ 152 w 153"/>
                  <a:gd name="T11" fmla="*/ 38 h 526"/>
                  <a:gd name="T12" fmla="*/ 138 w 153"/>
                  <a:gd name="T13" fmla="*/ 10 h 526"/>
                  <a:gd name="T14" fmla="*/ 88 w 153"/>
                  <a:gd name="T15" fmla="*/ 493 h 526"/>
                  <a:gd name="T16" fmla="*/ 63 w 153"/>
                  <a:gd name="T17" fmla="*/ 502 h 526"/>
                  <a:gd name="T18" fmla="*/ 29 w 153"/>
                  <a:gd name="T19" fmla="*/ 493 h 526"/>
                  <a:gd name="T20" fmla="*/ 104 w 153"/>
                  <a:gd name="T21" fmla="*/ 0 h 526"/>
                  <a:gd name="T22" fmla="*/ 78 w 153"/>
                  <a:gd name="T23" fmla="*/ 17 h 5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3"/>
                  <a:gd name="T37" fmla="*/ 0 h 526"/>
                  <a:gd name="T38" fmla="*/ 153 w 153"/>
                  <a:gd name="T39" fmla="*/ 526 h 5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3" h="526">
                    <a:moveTo>
                      <a:pt x="78" y="17"/>
                    </a:moveTo>
                    <a:lnTo>
                      <a:pt x="0" y="486"/>
                    </a:lnTo>
                    <a:lnTo>
                      <a:pt x="22" y="521"/>
                    </a:lnTo>
                    <a:lnTo>
                      <a:pt x="71" y="525"/>
                    </a:lnTo>
                    <a:lnTo>
                      <a:pt x="107" y="512"/>
                    </a:lnTo>
                    <a:lnTo>
                      <a:pt x="152" y="38"/>
                    </a:lnTo>
                    <a:lnTo>
                      <a:pt x="138" y="10"/>
                    </a:lnTo>
                    <a:lnTo>
                      <a:pt x="88" y="493"/>
                    </a:lnTo>
                    <a:lnTo>
                      <a:pt x="63" y="502"/>
                    </a:lnTo>
                    <a:lnTo>
                      <a:pt x="29" y="493"/>
                    </a:lnTo>
                    <a:lnTo>
                      <a:pt x="104" y="0"/>
                    </a:lnTo>
                    <a:lnTo>
                      <a:pt x="78" y="17"/>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44" name="Freeform 14"/>
              <p:cNvSpPr>
                <a:spLocks/>
              </p:cNvSpPr>
              <p:nvPr/>
            </p:nvSpPr>
            <p:spPr bwMode="auto">
              <a:xfrm>
                <a:off x="1498" y="1416"/>
                <a:ext cx="315" cy="554"/>
              </a:xfrm>
              <a:custGeom>
                <a:avLst/>
                <a:gdLst>
                  <a:gd name="T0" fmla="*/ 202 w 315"/>
                  <a:gd name="T1" fmla="*/ 0 h 554"/>
                  <a:gd name="T2" fmla="*/ 0 w 315"/>
                  <a:gd name="T3" fmla="*/ 376 h 554"/>
                  <a:gd name="T4" fmla="*/ 44 w 315"/>
                  <a:gd name="T5" fmla="*/ 395 h 554"/>
                  <a:gd name="T6" fmla="*/ 181 w 315"/>
                  <a:gd name="T7" fmla="*/ 90 h 554"/>
                  <a:gd name="T8" fmla="*/ 142 w 315"/>
                  <a:gd name="T9" fmla="*/ 441 h 554"/>
                  <a:gd name="T10" fmla="*/ 187 w 315"/>
                  <a:gd name="T11" fmla="*/ 464 h 554"/>
                  <a:gd name="T12" fmla="*/ 209 w 315"/>
                  <a:gd name="T13" fmla="*/ 125 h 554"/>
                  <a:gd name="T14" fmla="*/ 272 w 315"/>
                  <a:gd name="T15" fmla="*/ 535 h 554"/>
                  <a:gd name="T16" fmla="*/ 314 w 315"/>
                  <a:gd name="T17" fmla="*/ 553 h 554"/>
                  <a:gd name="T18" fmla="*/ 228 w 315"/>
                  <a:gd name="T19" fmla="*/ 12 h 554"/>
                  <a:gd name="T20" fmla="*/ 202 w 315"/>
                  <a:gd name="T21" fmla="*/ 0 h 5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554"/>
                  <a:gd name="T35" fmla="*/ 315 w 315"/>
                  <a:gd name="T36" fmla="*/ 554 h 5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554">
                    <a:moveTo>
                      <a:pt x="202" y="0"/>
                    </a:moveTo>
                    <a:lnTo>
                      <a:pt x="0" y="376"/>
                    </a:lnTo>
                    <a:lnTo>
                      <a:pt x="44" y="395"/>
                    </a:lnTo>
                    <a:lnTo>
                      <a:pt x="181" y="90"/>
                    </a:lnTo>
                    <a:lnTo>
                      <a:pt x="142" y="441"/>
                    </a:lnTo>
                    <a:lnTo>
                      <a:pt x="187" y="464"/>
                    </a:lnTo>
                    <a:lnTo>
                      <a:pt x="209" y="125"/>
                    </a:lnTo>
                    <a:lnTo>
                      <a:pt x="272" y="535"/>
                    </a:lnTo>
                    <a:lnTo>
                      <a:pt x="314" y="553"/>
                    </a:lnTo>
                    <a:lnTo>
                      <a:pt x="228" y="12"/>
                    </a:lnTo>
                    <a:lnTo>
                      <a:pt x="202"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45" name="Freeform 15"/>
              <p:cNvSpPr>
                <a:spLocks/>
              </p:cNvSpPr>
              <p:nvPr/>
            </p:nvSpPr>
            <p:spPr bwMode="auto">
              <a:xfrm>
                <a:off x="1802" y="2183"/>
                <a:ext cx="181" cy="757"/>
              </a:xfrm>
              <a:custGeom>
                <a:avLst/>
                <a:gdLst>
                  <a:gd name="T0" fmla="*/ 54 w 181"/>
                  <a:gd name="T1" fmla="*/ 7 h 757"/>
                  <a:gd name="T2" fmla="*/ 99 w 181"/>
                  <a:gd name="T3" fmla="*/ 404 h 757"/>
                  <a:gd name="T4" fmla="*/ 180 w 181"/>
                  <a:gd name="T5" fmla="*/ 699 h 757"/>
                  <a:gd name="T6" fmla="*/ 174 w 181"/>
                  <a:gd name="T7" fmla="*/ 734 h 757"/>
                  <a:gd name="T8" fmla="*/ 145 w 181"/>
                  <a:gd name="T9" fmla="*/ 756 h 757"/>
                  <a:gd name="T10" fmla="*/ 99 w 181"/>
                  <a:gd name="T11" fmla="*/ 756 h 757"/>
                  <a:gd name="T12" fmla="*/ 36 w 181"/>
                  <a:gd name="T13" fmla="*/ 413 h 757"/>
                  <a:gd name="T14" fmla="*/ 10 w 181"/>
                  <a:gd name="T15" fmla="*/ 166 h 757"/>
                  <a:gd name="T16" fmla="*/ 0 w 181"/>
                  <a:gd name="T17" fmla="*/ 26 h 757"/>
                  <a:gd name="T18" fmla="*/ 18 w 181"/>
                  <a:gd name="T19" fmla="*/ 14 h 757"/>
                  <a:gd name="T20" fmla="*/ 29 w 181"/>
                  <a:gd name="T21" fmla="*/ 196 h 757"/>
                  <a:gd name="T22" fmla="*/ 54 w 181"/>
                  <a:gd name="T23" fmla="*/ 416 h 757"/>
                  <a:gd name="T24" fmla="*/ 108 w 181"/>
                  <a:gd name="T25" fmla="*/ 676 h 757"/>
                  <a:gd name="T26" fmla="*/ 120 w 181"/>
                  <a:gd name="T27" fmla="*/ 729 h 757"/>
                  <a:gd name="T28" fmla="*/ 142 w 181"/>
                  <a:gd name="T29" fmla="*/ 729 h 757"/>
                  <a:gd name="T30" fmla="*/ 159 w 181"/>
                  <a:gd name="T31" fmla="*/ 706 h 757"/>
                  <a:gd name="T32" fmla="*/ 77 w 181"/>
                  <a:gd name="T33" fmla="*/ 400 h 757"/>
                  <a:gd name="T34" fmla="*/ 60 w 181"/>
                  <a:gd name="T35" fmla="*/ 208 h 757"/>
                  <a:gd name="T36" fmla="*/ 32 w 181"/>
                  <a:gd name="T37" fmla="*/ 0 h 757"/>
                  <a:gd name="T38" fmla="*/ 54 w 181"/>
                  <a:gd name="T39" fmla="*/ 7 h 7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1"/>
                  <a:gd name="T61" fmla="*/ 0 h 757"/>
                  <a:gd name="T62" fmla="*/ 181 w 181"/>
                  <a:gd name="T63" fmla="*/ 757 h 7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1" h="757">
                    <a:moveTo>
                      <a:pt x="54" y="7"/>
                    </a:moveTo>
                    <a:lnTo>
                      <a:pt x="99" y="404"/>
                    </a:lnTo>
                    <a:lnTo>
                      <a:pt x="180" y="699"/>
                    </a:lnTo>
                    <a:lnTo>
                      <a:pt x="174" y="734"/>
                    </a:lnTo>
                    <a:lnTo>
                      <a:pt x="145" y="756"/>
                    </a:lnTo>
                    <a:lnTo>
                      <a:pt x="99" y="756"/>
                    </a:lnTo>
                    <a:lnTo>
                      <a:pt x="36" y="413"/>
                    </a:lnTo>
                    <a:lnTo>
                      <a:pt x="10" y="166"/>
                    </a:lnTo>
                    <a:lnTo>
                      <a:pt x="0" y="26"/>
                    </a:lnTo>
                    <a:lnTo>
                      <a:pt x="18" y="14"/>
                    </a:lnTo>
                    <a:lnTo>
                      <a:pt x="29" y="196"/>
                    </a:lnTo>
                    <a:lnTo>
                      <a:pt x="54" y="416"/>
                    </a:lnTo>
                    <a:lnTo>
                      <a:pt x="108" y="676"/>
                    </a:lnTo>
                    <a:lnTo>
                      <a:pt x="120" y="729"/>
                    </a:lnTo>
                    <a:lnTo>
                      <a:pt x="142" y="729"/>
                    </a:lnTo>
                    <a:lnTo>
                      <a:pt x="159" y="706"/>
                    </a:lnTo>
                    <a:lnTo>
                      <a:pt x="77" y="400"/>
                    </a:lnTo>
                    <a:lnTo>
                      <a:pt x="60" y="208"/>
                    </a:lnTo>
                    <a:lnTo>
                      <a:pt x="32" y="0"/>
                    </a:lnTo>
                    <a:lnTo>
                      <a:pt x="54" y="7"/>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4122" name="Group 16"/>
            <p:cNvGrpSpPr>
              <a:grpSpLocks/>
            </p:cNvGrpSpPr>
            <p:nvPr/>
          </p:nvGrpSpPr>
          <p:grpSpPr bwMode="auto">
            <a:xfrm>
              <a:off x="1716" y="2912"/>
              <a:ext cx="1309" cy="858"/>
              <a:chOff x="1716" y="2912"/>
              <a:chExt cx="1309" cy="858"/>
            </a:xfrm>
          </p:grpSpPr>
          <p:grpSp>
            <p:nvGrpSpPr>
              <p:cNvPr id="4130" name="Group 17"/>
              <p:cNvGrpSpPr>
                <a:grpSpLocks/>
              </p:cNvGrpSpPr>
              <p:nvPr/>
            </p:nvGrpSpPr>
            <p:grpSpPr bwMode="auto">
              <a:xfrm>
                <a:off x="2047" y="2912"/>
                <a:ext cx="817" cy="347"/>
                <a:chOff x="2047" y="2912"/>
                <a:chExt cx="817" cy="347"/>
              </a:xfrm>
            </p:grpSpPr>
            <p:sp>
              <p:nvSpPr>
                <p:cNvPr id="4137" name="Freeform 18"/>
                <p:cNvSpPr>
                  <a:spLocks/>
                </p:cNvSpPr>
                <p:nvPr/>
              </p:nvSpPr>
              <p:spPr bwMode="auto">
                <a:xfrm>
                  <a:off x="2047" y="2912"/>
                  <a:ext cx="817" cy="347"/>
                </a:xfrm>
                <a:custGeom>
                  <a:avLst/>
                  <a:gdLst>
                    <a:gd name="T0" fmla="*/ 701 w 817"/>
                    <a:gd name="T1" fmla="*/ 97 h 347"/>
                    <a:gd name="T2" fmla="*/ 636 w 817"/>
                    <a:gd name="T3" fmla="*/ 65 h 347"/>
                    <a:gd name="T4" fmla="*/ 528 w 817"/>
                    <a:gd name="T5" fmla="*/ 45 h 347"/>
                    <a:gd name="T6" fmla="*/ 390 w 817"/>
                    <a:gd name="T7" fmla="*/ 31 h 347"/>
                    <a:gd name="T8" fmla="*/ 401 w 817"/>
                    <a:gd name="T9" fmla="*/ 15 h 347"/>
                    <a:gd name="T10" fmla="*/ 502 w 817"/>
                    <a:gd name="T11" fmla="*/ 22 h 347"/>
                    <a:gd name="T12" fmla="*/ 618 w 817"/>
                    <a:gd name="T13" fmla="*/ 35 h 347"/>
                    <a:gd name="T14" fmla="*/ 730 w 817"/>
                    <a:gd name="T15" fmla="*/ 58 h 347"/>
                    <a:gd name="T16" fmla="*/ 816 w 817"/>
                    <a:gd name="T17" fmla="*/ 100 h 347"/>
                    <a:gd name="T18" fmla="*/ 805 w 817"/>
                    <a:gd name="T19" fmla="*/ 120 h 347"/>
                    <a:gd name="T20" fmla="*/ 711 w 817"/>
                    <a:gd name="T21" fmla="*/ 142 h 347"/>
                    <a:gd name="T22" fmla="*/ 654 w 817"/>
                    <a:gd name="T23" fmla="*/ 178 h 347"/>
                    <a:gd name="T24" fmla="*/ 594 w 817"/>
                    <a:gd name="T25" fmla="*/ 240 h 347"/>
                    <a:gd name="T26" fmla="*/ 524 w 817"/>
                    <a:gd name="T27" fmla="*/ 319 h 347"/>
                    <a:gd name="T28" fmla="*/ 493 w 817"/>
                    <a:gd name="T29" fmla="*/ 335 h 347"/>
                    <a:gd name="T30" fmla="*/ 449 w 817"/>
                    <a:gd name="T31" fmla="*/ 346 h 347"/>
                    <a:gd name="T32" fmla="*/ 378 w 817"/>
                    <a:gd name="T33" fmla="*/ 312 h 347"/>
                    <a:gd name="T34" fmla="*/ 334 w 817"/>
                    <a:gd name="T35" fmla="*/ 282 h 347"/>
                    <a:gd name="T36" fmla="*/ 288 w 817"/>
                    <a:gd name="T37" fmla="*/ 266 h 347"/>
                    <a:gd name="T38" fmla="*/ 147 w 817"/>
                    <a:gd name="T39" fmla="*/ 270 h 347"/>
                    <a:gd name="T40" fmla="*/ 12 w 817"/>
                    <a:gd name="T41" fmla="*/ 270 h 347"/>
                    <a:gd name="T42" fmla="*/ 0 w 817"/>
                    <a:gd name="T43" fmla="*/ 254 h 347"/>
                    <a:gd name="T44" fmla="*/ 37 w 817"/>
                    <a:gd name="T45" fmla="*/ 192 h 347"/>
                    <a:gd name="T46" fmla="*/ 126 w 817"/>
                    <a:gd name="T47" fmla="*/ 130 h 347"/>
                    <a:gd name="T48" fmla="*/ 233 w 817"/>
                    <a:gd name="T49" fmla="*/ 77 h 347"/>
                    <a:gd name="T50" fmla="*/ 293 w 817"/>
                    <a:gd name="T51" fmla="*/ 45 h 347"/>
                    <a:gd name="T52" fmla="*/ 341 w 817"/>
                    <a:gd name="T53" fmla="*/ 0 h 347"/>
                    <a:gd name="T54" fmla="*/ 363 w 817"/>
                    <a:gd name="T55" fmla="*/ 0 h 347"/>
                    <a:gd name="T56" fmla="*/ 378 w 817"/>
                    <a:gd name="T57" fmla="*/ 22 h 347"/>
                    <a:gd name="T58" fmla="*/ 281 w 817"/>
                    <a:gd name="T59" fmla="*/ 77 h 347"/>
                    <a:gd name="T60" fmla="*/ 166 w 817"/>
                    <a:gd name="T61" fmla="*/ 134 h 347"/>
                    <a:gd name="T62" fmla="*/ 82 w 817"/>
                    <a:gd name="T63" fmla="*/ 188 h 347"/>
                    <a:gd name="T64" fmla="*/ 53 w 817"/>
                    <a:gd name="T65" fmla="*/ 231 h 347"/>
                    <a:gd name="T66" fmla="*/ 53 w 817"/>
                    <a:gd name="T67" fmla="*/ 247 h 347"/>
                    <a:gd name="T68" fmla="*/ 106 w 817"/>
                    <a:gd name="T69" fmla="*/ 247 h 347"/>
                    <a:gd name="T70" fmla="*/ 246 w 817"/>
                    <a:gd name="T71" fmla="*/ 234 h 347"/>
                    <a:gd name="T72" fmla="*/ 325 w 817"/>
                    <a:gd name="T73" fmla="*/ 243 h 347"/>
                    <a:gd name="T74" fmla="*/ 397 w 817"/>
                    <a:gd name="T75" fmla="*/ 266 h 347"/>
                    <a:gd name="T76" fmla="*/ 438 w 817"/>
                    <a:gd name="T77" fmla="*/ 300 h 347"/>
                    <a:gd name="T78" fmla="*/ 457 w 817"/>
                    <a:gd name="T79" fmla="*/ 308 h 347"/>
                    <a:gd name="T80" fmla="*/ 486 w 817"/>
                    <a:gd name="T81" fmla="*/ 300 h 347"/>
                    <a:gd name="T82" fmla="*/ 555 w 817"/>
                    <a:gd name="T83" fmla="*/ 240 h 347"/>
                    <a:gd name="T84" fmla="*/ 610 w 817"/>
                    <a:gd name="T85" fmla="*/ 165 h 347"/>
                    <a:gd name="T86" fmla="*/ 654 w 817"/>
                    <a:gd name="T87" fmla="*/ 134 h 347"/>
                    <a:gd name="T88" fmla="*/ 701 w 817"/>
                    <a:gd name="T89" fmla="*/ 97 h 3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17"/>
                    <a:gd name="T136" fmla="*/ 0 h 347"/>
                    <a:gd name="T137" fmla="*/ 817 w 817"/>
                    <a:gd name="T138" fmla="*/ 347 h 34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17" h="347">
                      <a:moveTo>
                        <a:pt x="701" y="97"/>
                      </a:moveTo>
                      <a:lnTo>
                        <a:pt x="636" y="65"/>
                      </a:lnTo>
                      <a:lnTo>
                        <a:pt x="528" y="45"/>
                      </a:lnTo>
                      <a:lnTo>
                        <a:pt x="390" y="31"/>
                      </a:lnTo>
                      <a:lnTo>
                        <a:pt x="401" y="15"/>
                      </a:lnTo>
                      <a:lnTo>
                        <a:pt x="502" y="22"/>
                      </a:lnTo>
                      <a:lnTo>
                        <a:pt x="618" y="35"/>
                      </a:lnTo>
                      <a:lnTo>
                        <a:pt x="730" y="58"/>
                      </a:lnTo>
                      <a:lnTo>
                        <a:pt x="816" y="100"/>
                      </a:lnTo>
                      <a:lnTo>
                        <a:pt x="805" y="120"/>
                      </a:lnTo>
                      <a:lnTo>
                        <a:pt x="711" y="142"/>
                      </a:lnTo>
                      <a:lnTo>
                        <a:pt x="654" y="178"/>
                      </a:lnTo>
                      <a:lnTo>
                        <a:pt x="594" y="240"/>
                      </a:lnTo>
                      <a:lnTo>
                        <a:pt x="524" y="319"/>
                      </a:lnTo>
                      <a:lnTo>
                        <a:pt x="493" y="335"/>
                      </a:lnTo>
                      <a:lnTo>
                        <a:pt x="449" y="346"/>
                      </a:lnTo>
                      <a:lnTo>
                        <a:pt x="378" y="312"/>
                      </a:lnTo>
                      <a:lnTo>
                        <a:pt x="334" y="282"/>
                      </a:lnTo>
                      <a:lnTo>
                        <a:pt x="288" y="266"/>
                      </a:lnTo>
                      <a:lnTo>
                        <a:pt x="147" y="270"/>
                      </a:lnTo>
                      <a:lnTo>
                        <a:pt x="12" y="270"/>
                      </a:lnTo>
                      <a:lnTo>
                        <a:pt x="0" y="254"/>
                      </a:lnTo>
                      <a:lnTo>
                        <a:pt x="37" y="192"/>
                      </a:lnTo>
                      <a:lnTo>
                        <a:pt x="126" y="130"/>
                      </a:lnTo>
                      <a:lnTo>
                        <a:pt x="233" y="77"/>
                      </a:lnTo>
                      <a:lnTo>
                        <a:pt x="293" y="45"/>
                      </a:lnTo>
                      <a:lnTo>
                        <a:pt x="341" y="0"/>
                      </a:lnTo>
                      <a:lnTo>
                        <a:pt x="363" y="0"/>
                      </a:lnTo>
                      <a:lnTo>
                        <a:pt x="378" y="22"/>
                      </a:lnTo>
                      <a:lnTo>
                        <a:pt x="281" y="77"/>
                      </a:lnTo>
                      <a:lnTo>
                        <a:pt x="166" y="134"/>
                      </a:lnTo>
                      <a:lnTo>
                        <a:pt x="82" y="188"/>
                      </a:lnTo>
                      <a:lnTo>
                        <a:pt x="53" y="231"/>
                      </a:lnTo>
                      <a:lnTo>
                        <a:pt x="53" y="247"/>
                      </a:lnTo>
                      <a:lnTo>
                        <a:pt x="106" y="247"/>
                      </a:lnTo>
                      <a:lnTo>
                        <a:pt x="246" y="234"/>
                      </a:lnTo>
                      <a:lnTo>
                        <a:pt x="325" y="243"/>
                      </a:lnTo>
                      <a:lnTo>
                        <a:pt x="397" y="266"/>
                      </a:lnTo>
                      <a:lnTo>
                        <a:pt x="438" y="300"/>
                      </a:lnTo>
                      <a:lnTo>
                        <a:pt x="457" y="308"/>
                      </a:lnTo>
                      <a:lnTo>
                        <a:pt x="486" y="300"/>
                      </a:lnTo>
                      <a:lnTo>
                        <a:pt x="555" y="240"/>
                      </a:lnTo>
                      <a:lnTo>
                        <a:pt x="610" y="165"/>
                      </a:lnTo>
                      <a:lnTo>
                        <a:pt x="654" y="134"/>
                      </a:lnTo>
                      <a:lnTo>
                        <a:pt x="701" y="97"/>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38" name="Freeform 19"/>
                <p:cNvSpPr>
                  <a:spLocks/>
                </p:cNvSpPr>
                <p:nvPr/>
              </p:nvSpPr>
              <p:spPr bwMode="auto">
                <a:xfrm>
                  <a:off x="2347" y="2986"/>
                  <a:ext cx="255" cy="136"/>
                </a:xfrm>
                <a:custGeom>
                  <a:avLst/>
                  <a:gdLst>
                    <a:gd name="T0" fmla="*/ 224 w 255"/>
                    <a:gd name="T1" fmla="*/ 19 h 136"/>
                    <a:gd name="T2" fmla="*/ 254 w 255"/>
                    <a:gd name="T3" fmla="*/ 55 h 136"/>
                    <a:gd name="T4" fmla="*/ 216 w 255"/>
                    <a:gd name="T5" fmla="*/ 124 h 136"/>
                    <a:gd name="T6" fmla="*/ 152 w 255"/>
                    <a:gd name="T7" fmla="*/ 127 h 136"/>
                    <a:gd name="T8" fmla="*/ 120 w 255"/>
                    <a:gd name="T9" fmla="*/ 92 h 136"/>
                    <a:gd name="T10" fmla="*/ 97 w 255"/>
                    <a:gd name="T11" fmla="*/ 92 h 136"/>
                    <a:gd name="T12" fmla="*/ 73 w 255"/>
                    <a:gd name="T13" fmla="*/ 99 h 136"/>
                    <a:gd name="T14" fmla="*/ 48 w 255"/>
                    <a:gd name="T15" fmla="*/ 99 h 136"/>
                    <a:gd name="T16" fmla="*/ 25 w 255"/>
                    <a:gd name="T17" fmla="*/ 92 h 136"/>
                    <a:gd name="T18" fmla="*/ 3 w 255"/>
                    <a:gd name="T19" fmla="*/ 81 h 136"/>
                    <a:gd name="T20" fmla="*/ 0 w 255"/>
                    <a:gd name="T21" fmla="*/ 58 h 136"/>
                    <a:gd name="T22" fmla="*/ 0 w 255"/>
                    <a:gd name="T23" fmla="*/ 35 h 136"/>
                    <a:gd name="T24" fmla="*/ 18 w 255"/>
                    <a:gd name="T25" fmla="*/ 14 h 136"/>
                    <a:gd name="T26" fmla="*/ 41 w 255"/>
                    <a:gd name="T27" fmla="*/ 3 h 136"/>
                    <a:gd name="T28" fmla="*/ 63 w 255"/>
                    <a:gd name="T29" fmla="*/ 0 h 136"/>
                    <a:gd name="T30" fmla="*/ 89 w 255"/>
                    <a:gd name="T31" fmla="*/ 0 h 136"/>
                    <a:gd name="T32" fmla="*/ 111 w 255"/>
                    <a:gd name="T33" fmla="*/ 0 h 136"/>
                    <a:gd name="T34" fmla="*/ 137 w 255"/>
                    <a:gd name="T35" fmla="*/ 0 h 136"/>
                    <a:gd name="T36" fmla="*/ 180 w 255"/>
                    <a:gd name="T37" fmla="*/ 3 h 136"/>
                    <a:gd name="T38" fmla="*/ 175 w 255"/>
                    <a:gd name="T39" fmla="*/ 26 h 136"/>
                    <a:gd name="T40" fmla="*/ 152 w 255"/>
                    <a:gd name="T41" fmla="*/ 30 h 136"/>
                    <a:gd name="T42" fmla="*/ 127 w 255"/>
                    <a:gd name="T43" fmla="*/ 26 h 136"/>
                    <a:gd name="T44" fmla="*/ 101 w 255"/>
                    <a:gd name="T45" fmla="*/ 23 h 136"/>
                    <a:gd name="T46" fmla="*/ 73 w 255"/>
                    <a:gd name="T47" fmla="*/ 23 h 136"/>
                    <a:gd name="T48" fmla="*/ 53 w 255"/>
                    <a:gd name="T49" fmla="*/ 23 h 136"/>
                    <a:gd name="T50" fmla="*/ 37 w 255"/>
                    <a:gd name="T51" fmla="*/ 39 h 136"/>
                    <a:gd name="T52" fmla="*/ 37 w 255"/>
                    <a:gd name="T53" fmla="*/ 62 h 136"/>
                    <a:gd name="T54" fmla="*/ 63 w 255"/>
                    <a:gd name="T55" fmla="*/ 62 h 136"/>
                    <a:gd name="T56" fmla="*/ 85 w 255"/>
                    <a:gd name="T57" fmla="*/ 62 h 136"/>
                    <a:gd name="T58" fmla="*/ 108 w 255"/>
                    <a:gd name="T59" fmla="*/ 62 h 136"/>
                    <a:gd name="T60" fmla="*/ 130 w 255"/>
                    <a:gd name="T61" fmla="*/ 62 h 136"/>
                    <a:gd name="T62" fmla="*/ 152 w 255"/>
                    <a:gd name="T63" fmla="*/ 62 h 136"/>
                    <a:gd name="T64" fmla="*/ 175 w 255"/>
                    <a:gd name="T65" fmla="*/ 76 h 136"/>
                    <a:gd name="T66" fmla="*/ 190 w 255"/>
                    <a:gd name="T67" fmla="*/ 88 h 136"/>
                    <a:gd name="T68" fmla="*/ 216 w 255"/>
                    <a:gd name="T69" fmla="*/ 69 h 136"/>
                    <a:gd name="T70" fmla="*/ 216 w 255"/>
                    <a:gd name="T71" fmla="*/ 42 h 136"/>
                    <a:gd name="T72" fmla="*/ 216 w 255"/>
                    <a:gd name="T73" fmla="*/ 69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5"/>
                    <a:gd name="T112" fmla="*/ 0 h 136"/>
                    <a:gd name="T113" fmla="*/ 255 w 255"/>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5" h="136">
                      <a:moveTo>
                        <a:pt x="216" y="69"/>
                      </a:moveTo>
                      <a:lnTo>
                        <a:pt x="224" y="19"/>
                      </a:lnTo>
                      <a:lnTo>
                        <a:pt x="243" y="23"/>
                      </a:lnTo>
                      <a:lnTo>
                        <a:pt x="254" y="55"/>
                      </a:lnTo>
                      <a:lnTo>
                        <a:pt x="250" y="85"/>
                      </a:lnTo>
                      <a:lnTo>
                        <a:pt x="216" y="124"/>
                      </a:lnTo>
                      <a:lnTo>
                        <a:pt x="183" y="135"/>
                      </a:lnTo>
                      <a:lnTo>
                        <a:pt x="152" y="127"/>
                      </a:lnTo>
                      <a:lnTo>
                        <a:pt x="130" y="99"/>
                      </a:lnTo>
                      <a:lnTo>
                        <a:pt x="120" y="92"/>
                      </a:lnTo>
                      <a:lnTo>
                        <a:pt x="108" y="92"/>
                      </a:lnTo>
                      <a:lnTo>
                        <a:pt x="97" y="92"/>
                      </a:lnTo>
                      <a:lnTo>
                        <a:pt x="85" y="92"/>
                      </a:lnTo>
                      <a:lnTo>
                        <a:pt x="73" y="99"/>
                      </a:lnTo>
                      <a:lnTo>
                        <a:pt x="63" y="99"/>
                      </a:lnTo>
                      <a:lnTo>
                        <a:pt x="48" y="99"/>
                      </a:lnTo>
                      <a:lnTo>
                        <a:pt x="37" y="95"/>
                      </a:lnTo>
                      <a:lnTo>
                        <a:pt x="25" y="92"/>
                      </a:lnTo>
                      <a:lnTo>
                        <a:pt x="15" y="88"/>
                      </a:lnTo>
                      <a:lnTo>
                        <a:pt x="3" y="81"/>
                      </a:lnTo>
                      <a:lnTo>
                        <a:pt x="0" y="69"/>
                      </a:lnTo>
                      <a:lnTo>
                        <a:pt x="0" y="58"/>
                      </a:lnTo>
                      <a:lnTo>
                        <a:pt x="0" y="46"/>
                      </a:lnTo>
                      <a:lnTo>
                        <a:pt x="0" y="35"/>
                      </a:lnTo>
                      <a:lnTo>
                        <a:pt x="6" y="23"/>
                      </a:lnTo>
                      <a:lnTo>
                        <a:pt x="18" y="14"/>
                      </a:lnTo>
                      <a:lnTo>
                        <a:pt x="29" y="10"/>
                      </a:lnTo>
                      <a:lnTo>
                        <a:pt x="41" y="3"/>
                      </a:lnTo>
                      <a:lnTo>
                        <a:pt x="53" y="0"/>
                      </a:lnTo>
                      <a:lnTo>
                        <a:pt x="63" y="0"/>
                      </a:lnTo>
                      <a:lnTo>
                        <a:pt x="73" y="0"/>
                      </a:lnTo>
                      <a:lnTo>
                        <a:pt x="89" y="0"/>
                      </a:lnTo>
                      <a:lnTo>
                        <a:pt x="101" y="0"/>
                      </a:lnTo>
                      <a:lnTo>
                        <a:pt x="111" y="0"/>
                      </a:lnTo>
                      <a:lnTo>
                        <a:pt x="123" y="0"/>
                      </a:lnTo>
                      <a:lnTo>
                        <a:pt x="137" y="0"/>
                      </a:lnTo>
                      <a:lnTo>
                        <a:pt x="168" y="0"/>
                      </a:lnTo>
                      <a:lnTo>
                        <a:pt x="180" y="3"/>
                      </a:lnTo>
                      <a:lnTo>
                        <a:pt x="180" y="14"/>
                      </a:lnTo>
                      <a:lnTo>
                        <a:pt x="175" y="26"/>
                      </a:lnTo>
                      <a:lnTo>
                        <a:pt x="164" y="30"/>
                      </a:lnTo>
                      <a:lnTo>
                        <a:pt x="152" y="30"/>
                      </a:lnTo>
                      <a:lnTo>
                        <a:pt x="142" y="26"/>
                      </a:lnTo>
                      <a:lnTo>
                        <a:pt x="127" y="26"/>
                      </a:lnTo>
                      <a:lnTo>
                        <a:pt x="111" y="23"/>
                      </a:lnTo>
                      <a:lnTo>
                        <a:pt x="101" y="23"/>
                      </a:lnTo>
                      <a:lnTo>
                        <a:pt x="85" y="23"/>
                      </a:lnTo>
                      <a:lnTo>
                        <a:pt x="73" y="23"/>
                      </a:lnTo>
                      <a:lnTo>
                        <a:pt x="63" y="23"/>
                      </a:lnTo>
                      <a:lnTo>
                        <a:pt x="53" y="23"/>
                      </a:lnTo>
                      <a:lnTo>
                        <a:pt x="41" y="26"/>
                      </a:lnTo>
                      <a:lnTo>
                        <a:pt x="37" y="39"/>
                      </a:lnTo>
                      <a:lnTo>
                        <a:pt x="34" y="49"/>
                      </a:lnTo>
                      <a:lnTo>
                        <a:pt x="37" y="62"/>
                      </a:lnTo>
                      <a:lnTo>
                        <a:pt x="48" y="62"/>
                      </a:lnTo>
                      <a:lnTo>
                        <a:pt x="63" y="62"/>
                      </a:lnTo>
                      <a:lnTo>
                        <a:pt x="73" y="62"/>
                      </a:lnTo>
                      <a:lnTo>
                        <a:pt x="85" y="62"/>
                      </a:lnTo>
                      <a:lnTo>
                        <a:pt x="97" y="62"/>
                      </a:lnTo>
                      <a:lnTo>
                        <a:pt x="108" y="62"/>
                      </a:lnTo>
                      <a:lnTo>
                        <a:pt x="120" y="62"/>
                      </a:lnTo>
                      <a:lnTo>
                        <a:pt x="130" y="62"/>
                      </a:lnTo>
                      <a:lnTo>
                        <a:pt x="142" y="62"/>
                      </a:lnTo>
                      <a:lnTo>
                        <a:pt x="152" y="62"/>
                      </a:lnTo>
                      <a:lnTo>
                        <a:pt x="164" y="69"/>
                      </a:lnTo>
                      <a:lnTo>
                        <a:pt x="175" y="76"/>
                      </a:lnTo>
                      <a:lnTo>
                        <a:pt x="180" y="88"/>
                      </a:lnTo>
                      <a:lnTo>
                        <a:pt x="190" y="88"/>
                      </a:lnTo>
                      <a:lnTo>
                        <a:pt x="202" y="85"/>
                      </a:lnTo>
                      <a:lnTo>
                        <a:pt x="216" y="69"/>
                      </a:lnTo>
                      <a:lnTo>
                        <a:pt x="212" y="55"/>
                      </a:lnTo>
                      <a:lnTo>
                        <a:pt x="216" y="42"/>
                      </a:lnTo>
                      <a:lnTo>
                        <a:pt x="219" y="30"/>
                      </a:lnTo>
                      <a:lnTo>
                        <a:pt x="216" y="69"/>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4131" name="Group 20"/>
              <p:cNvGrpSpPr>
                <a:grpSpLocks/>
              </p:cNvGrpSpPr>
              <p:nvPr/>
            </p:nvGrpSpPr>
            <p:grpSpPr bwMode="auto">
              <a:xfrm>
                <a:off x="2438" y="3221"/>
                <a:ext cx="587" cy="523"/>
                <a:chOff x="2438" y="3221"/>
                <a:chExt cx="587" cy="523"/>
              </a:xfrm>
            </p:grpSpPr>
            <p:sp>
              <p:nvSpPr>
                <p:cNvPr id="4135" name="Freeform 21"/>
                <p:cNvSpPr>
                  <a:spLocks/>
                </p:cNvSpPr>
                <p:nvPr/>
              </p:nvSpPr>
              <p:spPr bwMode="auto">
                <a:xfrm>
                  <a:off x="2438" y="3221"/>
                  <a:ext cx="587" cy="523"/>
                </a:xfrm>
                <a:custGeom>
                  <a:avLst/>
                  <a:gdLst>
                    <a:gd name="T0" fmla="*/ 342 w 587"/>
                    <a:gd name="T1" fmla="*/ 46 h 523"/>
                    <a:gd name="T2" fmla="*/ 447 w 587"/>
                    <a:gd name="T3" fmla="*/ 69 h 523"/>
                    <a:gd name="T4" fmla="*/ 544 w 587"/>
                    <a:gd name="T5" fmla="*/ 123 h 523"/>
                    <a:gd name="T6" fmla="*/ 586 w 587"/>
                    <a:gd name="T7" fmla="*/ 185 h 523"/>
                    <a:gd name="T8" fmla="*/ 577 w 587"/>
                    <a:gd name="T9" fmla="*/ 215 h 523"/>
                    <a:gd name="T10" fmla="*/ 510 w 587"/>
                    <a:gd name="T11" fmla="*/ 270 h 523"/>
                    <a:gd name="T12" fmla="*/ 406 w 587"/>
                    <a:gd name="T13" fmla="*/ 352 h 523"/>
                    <a:gd name="T14" fmla="*/ 328 w 587"/>
                    <a:gd name="T15" fmla="*/ 433 h 523"/>
                    <a:gd name="T16" fmla="*/ 272 w 587"/>
                    <a:gd name="T17" fmla="*/ 518 h 523"/>
                    <a:gd name="T18" fmla="*/ 253 w 587"/>
                    <a:gd name="T19" fmla="*/ 522 h 523"/>
                    <a:gd name="T20" fmla="*/ 130 w 587"/>
                    <a:gd name="T21" fmla="*/ 424 h 523"/>
                    <a:gd name="T22" fmla="*/ 11 w 587"/>
                    <a:gd name="T23" fmla="*/ 323 h 523"/>
                    <a:gd name="T24" fmla="*/ 0 w 587"/>
                    <a:gd name="T25" fmla="*/ 274 h 523"/>
                    <a:gd name="T26" fmla="*/ 89 w 587"/>
                    <a:gd name="T27" fmla="*/ 185 h 523"/>
                    <a:gd name="T28" fmla="*/ 186 w 587"/>
                    <a:gd name="T29" fmla="*/ 111 h 523"/>
                    <a:gd name="T30" fmla="*/ 231 w 587"/>
                    <a:gd name="T31" fmla="*/ 61 h 523"/>
                    <a:gd name="T32" fmla="*/ 282 w 587"/>
                    <a:gd name="T33" fmla="*/ 0 h 523"/>
                    <a:gd name="T34" fmla="*/ 332 w 587"/>
                    <a:gd name="T35" fmla="*/ 10 h 523"/>
                    <a:gd name="T36" fmla="*/ 328 w 587"/>
                    <a:gd name="T37" fmla="*/ 33 h 523"/>
                    <a:gd name="T38" fmla="*/ 234 w 587"/>
                    <a:gd name="T39" fmla="*/ 102 h 523"/>
                    <a:gd name="T40" fmla="*/ 164 w 587"/>
                    <a:gd name="T41" fmla="*/ 164 h 523"/>
                    <a:gd name="T42" fmla="*/ 58 w 587"/>
                    <a:gd name="T43" fmla="*/ 238 h 523"/>
                    <a:gd name="T44" fmla="*/ 44 w 587"/>
                    <a:gd name="T45" fmla="*/ 277 h 523"/>
                    <a:gd name="T46" fmla="*/ 47 w 587"/>
                    <a:gd name="T47" fmla="*/ 309 h 523"/>
                    <a:gd name="T48" fmla="*/ 130 w 587"/>
                    <a:gd name="T49" fmla="*/ 391 h 523"/>
                    <a:gd name="T50" fmla="*/ 231 w 587"/>
                    <a:gd name="T51" fmla="*/ 452 h 523"/>
                    <a:gd name="T52" fmla="*/ 265 w 587"/>
                    <a:gd name="T53" fmla="*/ 452 h 523"/>
                    <a:gd name="T54" fmla="*/ 347 w 587"/>
                    <a:gd name="T55" fmla="*/ 371 h 523"/>
                    <a:gd name="T56" fmla="*/ 474 w 587"/>
                    <a:gd name="T57" fmla="*/ 251 h 523"/>
                    <a:gd name="T58" fmla="*/ 541 w 587"/>
                    <a:gd name="T59" fmla="*/ 192 h 523"/>
                    <a:gd name="T60" fmla="*/ 538 w 587"/>
                    <a:gd name="T61" fmla="*/ 169 h 523"/>
                    <a:gd name="T62" fmla="*/ 488 w 587"/>
                    <a:gd name="T63" fmla="*/ 115 h 523"/>
                    <a:gd name="T64" fmla="*/ 402 w 587"/>
                    <a:gd name="T65" fmla="*/ 88 h 523"/>
                    <a:gd name="T66" fmla="*/ 335 w 587"/>
                    <a:gd name="T67" fmla="*/ 65 h 523"/>
                    <a:gd name="T68" fmla="*/ 342 w 587"/>
                    <a:gd name="T69" fmla="*/ 46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23"/>
                    <a:gd name="T107" fmla="*/ 587 w 587"/>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23">
                      <a:moveTo>
                        <a:pt x="342" y="46"/>
                      </a:moveTo>
                      <a:lnTo>
                        <a:pt x="447" y="69"/>
                      </a:lnTo>
                      <a:lnTo>
                        <a:pt x="544" y="123"/>
                      </a:lnTo>
                      <a:lnTo>
                        <a:pt x="586" y="185"/>
                      </a:lnTo>
                      <a:lnTo>
                        <a:pt x="577" y="215"/>
                      </a:lnTo>
                      <a:lnTo>
                        <a:pt x="510" y="270"/>
                      </a:lnTo>
                      <a:lnTo>
                        <a:pt x="406" y="352"/>
                      </a:lnTo>
                      <a:lnTo>
                        <a:pt x="328" y="433"/>
                      </a:lnTo>
                      <a:lnTo>
                        <a:pt x="272" y="518"/>
                      </a:lnTo>
                      <a:lnTo>
                        <a:pt x="253" y="522"/>
                      </a:lnTo>
                      <a:lnTo>
                        <a:pt x="130" y="424"/>
                      </a:lnTo>
                      <a:lnTo>
                        <a:pt x="11" y="323"/>
                      </a:lnTo>
                      <a:lnTo>
                        <a:pt x="0" y="274"/>
                      </a:lnTo>
                      <a:lnTo>
                        <a:pt x="89" y="185"/>
                      </a:lnTo>
                      <a:lnTo>
                        <a:pt x="186" y="111"/>
                      </a:lnTo>
                      <a:lnTo>
                        <a:pt x="231" y="61"/>
                      </a:lnTo>
                      <a:lnTo>
                        <a:pt x="282" y="0"/>
                      </a:lnTo>
                      <a:lnTo>
                        <a:pt x="332" y="10"/>
                      </a:lnTo>
                      <a:lnTo>
                        <a:pt x="328" y="33"/>
                      </a:lnTo>
                      <a:lnTo>
                        <a:pt x="234" y="102"/>
                      </a:lnTo>
                      <a:lnTo>
                        <a:pt x="164" y="164"/>
                      </a:lnTo>
                      <a:lnTo>
                        <a:pt x="58" y="238"/>
                      </a:lnTo>
                      <a:lnTo>
                        <a:pt x="44" y="277"/>
                      </a:lnTo>
                      <a:lnTo>
                        <a:pt x="47" y="309"/>
                      </a:lnTo>
                      <a:lnTo>
                        <a:pt x="130" y="391"/>
                      </a:lnTo>
                      <a:lnTo>
                        <a:pt x="231" y="452"/>
                      </a:lnTo>
                      <a:lnTo>
                        <a:pt x="265" y="452"/>
                      </a:lnTo>
                      <a:lnTo>
                        <a:pt x="347" y="371"/>
                      </a:lnTo>
                      <a:lnTo>
                        <a:pt x="474" y="251"/>
                      </a:lnTo>
                      <a:lnTo>
                        <a:pt x="541" y="192"/>
                      </a:lnTo>
                      <a:lnTo>
                        <a:pt x="538" y="169"/>
                      </a:lnTo>
                      <a:lnTo>
                        <a:pt x="488" y="115"/>
                      </a:lnTo>
                      <a:lnTo>
                        <a:pt x="402" y="88"/>
                      </a:lnTo>
                      <a:lnTo>
                        <a:pt x="335" y="65"/>
                      </a:lnTo>
                      <a:lnTo>
                        <a:pt x="342" y="46"/>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36" name="Freeform 22"/>
                <p:cNvSpPr>
                  <a:spLocks/>
                </p:cNvSpPr>
                <p:nvPr/>
              </p:nvSpPr>
              <p:spPr bwMode="auto">
                <a:xfrm>
                  <a:off x="2616" y="3372"/>
                  <a:ext cx="184" cy="232"/>
                </a:xfrm>
                <a:custGeom>
                  <a:avLst/>
                  <a:gdLst>
                    <a:gd name="T0" fmla="*/ 164 w 184"/>
                    <a:gd name="T1" fmla="*/ 22 h 232"/>
                    <a:gd name="T2" fmla="*/ 167 w 184"/>
                    <a:gd name="T3" fmla="*/ 0 h 232"/>
                    <a:gd name="T4" fmla="*/ 126 w 184"/>
                    <a:gd name="T5" fmla="*/ 0 h 232"/>
                    <a:gd name="T6" fmla="*/ 104 w 184"/>
                    <a:gd name="T7" fmla="*/ 5 h 232"/>
                    <a:gd name="T8" fmla="*/ 78 w 184"/>
                    <a:gd name="T9" fmla="*/ 15 h 232"/>
                    <a:gd name="T10" fmla="*/ 56 w 184"/>
                    <a:gd name="T11" fmla="*/ 45 h 232"/>
                    <a:gd name="T12" fmla="*/ 37 w 184"/>
                    <a:gd name="T13" fmla="*/ 65 h 232"/>
                    <a:gd name="T14" fmla="*/ 49 w 184"/>
                    <a:gd name="T15" fmla="*/ 81 h 232"/>
                    <a:gd name="T16" fmla="*/ 71 w 184"/>
                    <a:gd name="T17" fmla="*/ 100 h 232"/>
                    <a:gd name="T18" fmla="*/ 59 w 184"/>
                    <a:gd name="T19" fmla="*/ 119 h 232"/>
                    <a:gd name="T20" fmla="*/ 37 w 184"/>
                    <a:gd name="T21" fmla="*/ 126 h 232"/>
                    <a:gd name="T22" fmla="*/ 15 w 184"/>
                    <a:gd name="T23" fmla="*/ 142 h 232"/>
                    <a:gd name="T24" fmla="*/ 3 w 184"/>
                    <a:gd name="T25" fmla="*/ 165 h 232"/>
                    <a:gd name="T26" fmla="*/ 0 w 184"/>
                    <a:gd name="T27" fmla="*/ 188 h 232"/>
                    <a:gd name="T28" fmla="*/ 18 w 184"/>
                    <a:gd name="T29" fmla="*/ 211 h 232"/>
                    <a:gd name="T30" fmla="*/ 41 w 184"/>
                    <a:gd name="T31" fmla="*/ 227 h 232"/>
                    <a:gd name="T32" fmla="*/ 63 w 184"/>
                    <a:gd name="T33" fmla="*/ 231 h 232"/>
                    <a:gd name="T34" fmla="*/ 88 w 184"/>
                    <a:gd name="T35" fmla="*/ 231 h 232"/>
                    <a:gd name="T36" fmla="*/ 111 w 184"/>
                    <a:gd name="T37" fmla="*/ 222 h 232"/>
                    <a:gd name="T38" fmla="*/ 133 w 184"/>
                    <a:gd name="T39" fmla="*/ 208 h 232"/>
                    <a:gd name="T40" fmla="*/ 148 w 184"/>
                    <a:gd name="T41" fmla="*/ 185 h 232"/>
                    <a:gd name="T42" fmla="*/ 152 w 184"/>
                    <a:gd name="T43" fmla="*/ 158 h 232"/>
                    <a:gd name="T44" fmla="*/ 152 w 184"/>
                    <a:gd name="T45" fmla="*/ 134 h 232"/>
                    <a:gd name="T46" fmla="*/ 133 w 184"/>
                    <a:gd name="T47" fmla="*/ 142 h 232"/>
                    <a:gd name="T48" fmla="*/ 119 w 184"/>
                    <a:gd name="T49" fmla="*/ 165 h 232"/>
                    <a:gd name="T50" fmla="*/ 97 w 184"/>
                    <a:gd name="T51" fmla="*/ 181 h 232"/>
                    <a:gd name="T52" fmla="*/ 75 w 184"/>
                    <a:gd name="T53" fmla="*/ 188 h 232"/>
                    <a:gd name="T54" fmla="*/ 53 w 184"/>
                    <a:gd name="T55" fmla="*/ 188 h 232"/>
                    <a:gd name="T56" fmla="*/ 53 w 184"/>
                    <a:gd name="T57" fmla="*/ 165 h 232"/>
                    <a:gd name="T58" fmla="*/ 71 w 184"/>
                    <a:gd name="T59" fmla="*/ 142 h 232"/>
                    <a:gd name="T60" fmla="*/ 97 w 184"/>
                    <a:gd name="T61" fmla="*/ 137 h 232"/>
                    <a:gd name="T62" fmla="*/ 119 w 184"/>
                    <a:gd name="T63" fmla="*/ 137 h 232"/>
                    <a:gd name="T64" fmla="*/ 141 w 184"/>
                    <a:gd name="T65" fmla="*/ 134 h 232"/>
                    <a:gd name="T66" fmla="*/ 160 w 184"/>
                    <a:gd name="T67" fmla="*/ 111 h 232"/>
                    <a:gd name="T68" fmla="*/ 133 w 184"/>
                    <a:gd name="T69" fmla="*/ 100 h 232"/>
                    <a:gd name="T70" fmla="*/ 111 w 184"/>
                    <a:gd name="T71" fmla="*/ 88 h 232"/>
                    <a:gd name="T72" fmla="*/ 88 w 184"/>
                    <a:gd name="T73" fmla="*/ 77 h 2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4"/>
                    <a:gd name="T112" fmla="*/ 0 h 232"/>
                    <a:gd name="T113" fmla="*/ 184 w 184"/>
                    <a:gd name="T114" fmla="*/ 232 h 2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4" h="232">
                      <a:moveTo>
                        <a:pt x="78" y="54"/>
                      </a:moveTo>
                      <a:lnTo>
                        <a:pt x="164" y="22"/>
                      </a:lnTo>
                      <a:lnTo>
                        <a:pt x="183" y="8"/>
                      </a:lnTo>
                      <a:lnTo>
                        <a:pt x="167" y="0"/>
                      </a:lnTo>
                      <a:lnTo>
                        <a:pt x="138" y="0"/>
                      </a:lnTo>
                      <a:lnTo>
                        <a:pt x="126" y="0"/>
                      </a:lnTo>
                      <a:lnTo>
                        <a:pt x="114" y="0"/>
                      </a:lnTo>
                      <a:lnTo>
                        <a:pt x="104" y="5"/>
                      </a:lnTo>
                      <a:lnTo>
                        <a:pt x="92" y="12"/>
                      </a:lnTo>
                      <a:lnTo>
                        <a:pt x="78" y="15"/>
                      </a:lnTo>
                      <a:lnTo>
                        <a:pt x="66" y="19"/>
                      </a:lnTo>
                      <a:lnTo>
                        <a:pt x="56" y="45"/>
                      </a:lnTo>
                      <a:lnTo>
                        <a:pt x="44" y="54"/>
                      </a:lnTo>
                      <a:lnTo>
                        <a:pt x="37" y="65"/>
                      </a:lnTo>
                      <a:lnTo>
                        <a:pt x="34" y="77"/>
                      </a:lnTo>
                      <a:lnTo>
                        <a:pt x="49" y="81"/>
                      </a:lnTo>
                      <a:lnTo>
                        <a:pt x="59" y="88"/>
                      </a:lnTo>
                      <a:lnTo>
                        <a:pt x="71" y="100"/>
                      </a:lnTo>
                      <a:lnTo>
                        <a:pt x="71" y="111"/>
                      </a:lnTo>
                      <a:lnTo>
                        <a:pt x="59" y="119"/>
                      </a:lnTo>
                      <a:lnTo>
                        <a:pt x="49" y="123"/>
                      </a:lnTo>
                      <a:lnTo>
                        <a:pt x="37" y="126"/>
                      </a:lnTo>
                      <a:lnTo>
                        <a:pt x="25" y="130"/>
                      </a:lnTo>
                      <a:lnTo>
                        <a:pt x="15" y="142"/>
                      </a:lnTo>
                      <a:lnTo>
                        <a:pt x="8" y="155"/>
                      </a:lnTo>
                      <a:lnTo>
                        <a:pt x="3" y="165"/>
                      </a:lnTo>
                      <a:lnTo>
                        <a:pt x="0" y="178"/>
                      </a:lnTo>
                      <a:lnTo>
                        <a:pt x="0" y="188"/>
                      </a:lnTo>
                      <a:lnTo>
                        <a:pt x="8" y="199"/>
                      </a:lnTo>
                      <a:lnTo>
                        <a:pt x="18" y="211"/>
                      </a:lnTo>
                      <a:lnTo>
                        <a:pt x="29" y="218"/>
                      </a:lnTo>
                      <a:lnTo>
                        <a:pt x="41" y="227"/>
                      </a:lnTo>
                      <a:lnTo>
                        <a:pt x="53" y="231"/>
                      </a:lnTo>
                      <a:lnTo>
                        <a:pt x="63" y="231"/>
                      </a:lnTo>
                      <a:lnTo>
                        <a:pt x="75" y="231"/>
                      </a:lnTo>
                      <a:lnTo>
                        <a:pt x="88" y="231"/>
                      </a:lnTo>
                      <a:lnTo>
                        <a:pt x="100" y="227"/>
                      </a:lnTo>
                      <a:lnTo>
                        <a:pt x="111" y="222"/>
                      </a:lnTo>
                      <a:lnTo>
                        <a:pt x="123" y="215"/>
                      </a:lnTo>
                      <a:lnTo>
                        <a:pt x="133" y="208"/>
                      </a:lnTo>
                      <a:lnTo>
                        <a:pt x="141" y="195"/>
                      </a:lnTo>
                      <a:lnTo>
                        <a:pt x="148" y="185"/>
                      </a:lnTo>
                      <a:lnTo>
                        <a:pt x="152" y="172"/>
                      </a:lnTo>
                      <a:lnTo>
                        <a:pt x="152" y="158"/>
                      </a:lnTo>
                      <a:lnTo>
                        <a:pt x="152" y="146"/>
                      </a:lnTo>
                      <a:lnTo>
                        <a:pt x="152" y="134"/>
                      </a:lnTo>
                      <a:lnTo>
                        <a:pt x="141" y="130"/>
                      </a:lnTo>
                      <a:lnTo>
                        <a:pt x="133" y="142"/>
                      </a:lnTo>
                      <a:lnTo>
                        <a:pt x="129" y="155"/>
                      </a:lnTo>
                      <a:lnTo>
                        <a:pt x="119" y="165"/>
                      </a:lnTo>
                      <a:lnTo>
                        <a:pt x="107" y="172"/>
                      </a:lnTo>
                      <a:lnTo>
                        <a:pt x="97" y="181"/>
                      </a:lnTo>
                      <a:lnTo>
                        <a:pt x="85" y="188"/>
                      </a:lnTo>
                      <a:lnTo>
                        <a:pt x="75" y="188"/>
                      </a:lnTo>
                      <a:lnTo>
                        <a:pt x="63" y="188"/>
                      </a:lnTo>
                      <a:lnTo>
                        <a:pt x="53" y="188"/>
                      </a:lnTo>
                      <a:lnTo>
                        <a:pt x="53" y="178"/>
                      </a:lnTo>
                      <a:lnTo>
                        <a:pt x="53" y="165"/>
                      </a:lnTo>
                      <a:lnTo>
                        <a:pt x="59" y="155"/>
                      </a:lnTo>
                      <a:lnTo>
                        <a:pt x="71" y="142"/>
                      </a:lnTo>
                      <a:lnTo>
                        <a:pt x="82" y="137"/>
                      </a:lnTo>
                      <a:lnTo>
                        <a:pt x="97" y="137"/>
                      </a:lnTo>
                      <a:lnTo>
                        <a:pt x="107" y="137"/>
                      </a:lnTo>
                      <a:lnTo>
                        <a:pt x="119" y="137"/>
                      </a:lnTo>
                      <a:lnTo>
                        <a:pt x="129" y="134"/>
                      </a:lnTo>
                      <a:lnTo>
                        <a:pt x="141" y="134"/>
                      </a:lnTo>
                      <a:lnTo>
                        <a:pt x="157" y="123"/>
                      </a:lnTo>
                      <a:lnTo>
                        <a:pt x="160" y="111"/>
                      </a:lnTo>
                      <a:lnTo>
                        <a:pt x="145" y="104"/>
                      </a:lnTo>
                      <a:lnTo>
                        <a:pt x="133" y="100"/>
                      </a:lnTo>
                      <a:lnTo>
                        <a:pt x="123" y="93"/>
                      </a:lnTo>
                      <a:lnTo>
                        <a:pt x="111" y="88"/>
                      </a:lnTo>
                      <a:lnTo>
                        <a:pt x="100" y="84"/>
                      </a:lnTo>
                      <a:lnTo>
                        <a:pt x="88" y="77"/>
                      </a:lnTo>
                      <a:lnTo>
                        <a:pt x="78" y="54"/>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4132" name="Group 23"/>
              <p:cNvGrpSpPr>
                <a:grpSpLocks/>
              </p:cNvGrpSpPr>
              <p:nvPr/>
            </p:nvGrpSpPr>
            <p:grpSpPr bwMode="auto">
              <a:xfrm>
                <a:off x="1716" y="3361"/>
                <a:ext cx="688" cy="409"/>
                <a:chOff x="1716" y="3361"/>
                <a:chExt cx="688" cy="409"/>
              </a:xfrm>
            </p:grpSpPr>
            <p:sp>
              <p:nvSpPr>
                <p:cNvPr id="4133" name="Freeform 24"/>
                <p:cNvSpPr>
                  <a:spLocks/>
                </p:cNvSpPr>
                <p:nvPr/>
              </p:nvSpPr>
              <p:spPr bwMode="auto">
                <a:xfrm>
                  <a:off x="1716" y="3361"/>
                  <a:ext cx="688" cy="409"/>
                </a:xfrm>
                <a:custGeom>
                  <a:avLst/>
                  <a:gdLst>
                    <a:gd name="T0" fmla="*/ 675 w 688"/>
                    <a:gd name="T1" fmla="*/ 173 h 409"/>
                    <a:gd name="T2" fmla="*/ 560 w 688"/>
                    <a:gd name="T3" fmla="*/ 38 h 409"/>
                    <a:gd name="T4" fmla="*/ 534 w 688"/>
                    <a:gd name="T5" fmla="*/ 26 h 409"/>
                    <a:gd name="T6" fmla="*/ 515 w 688"/>
                    <a:gd name="T7" fmla="*/ 35 h 409"/>
                    <a:gd name="T8" fmla="*/ 604 w 688"/>
                    <a:gd name="T9" fmla="*/ 123 h 409"/>
                    <a:gd name="T10" fmla="*/ 627 w 688"/>
                    <a:gd name="T11" fmla="*/ 188 h 409"/>
                    <a:gd name="T12" fmla="*/ 589 w 688"/>
                    <a:gd name="T13" fmla="*/ 201 h 409"/>
                    <a:gd name="T14" fmla="*/ 481 w 688"/>
                    <a:gd name="T15" fmla="*/ 231 h 409"/>
                    <a:gd name="T16" fmla="*/ 395 w 688"/>
                    <a:gd name="T17" fmla="*/ 273 h 409"/>
                    <a:gd name="T18" fmla="*/ 268 w 688"/>
                    <a:gd name="T19" fmla="*/ 365 h 409"/>
                    <a:gd name="T20" fmla="*/ 253 w 688"/>
                    <a:gd name="T21" fmla="*/ 358 h 409"/>
                    <a:gd name="T22" fmla="*/ 174 w 688"/>
                    <a:gd name="T23" fmla="*/ 243 h 409"/>
                    <a:gd name="T24" fmla="*/ 138 w 688"/>
                    <a:gd name="T25" fmla="*/ 204 h 409"/>
                    <a:gd name="T26" fmla="*/ 85 w 688"/>
                    <a:gd name="T27" fmla="*/ 166 h 409"/>
                    <a:gd name="T28" fmla="*/ 58 w 688"/>
                    <a:gd name="T29" fmla="*/ 134 h 409"/>
                    <a:gd name="T30" fmla="*/ 44 w 688"/>
                    <a:gd name="T31" fmla="*/ 91 h 409"/>
                    <a:gd name="T32" fmla="*/ 138 w 688"/>
                    <a:gd name="T33" fmla="*/ 72 h 409"/>
                    <a:gd name="T34" fmla="*/ 262 w 688"/>
                    <a:gd name="T35" fmla="*/ 61 h 409"/>
                    <a:gd name="T36" fmla="*/ 351 w 688"/>
                    <a:gd name="T37" fmla="*/ 54 h 409"/>
                    <a:gd name="T38" fmla="*/ 496 w 688"/>
                    <a:gd name="T39" fmla="*/ 26 h 409"/>
                    <a:gd name="T40" fmla="*/ 515 w 688"/>
                    <a:gd name="T41" fmla="*/ 10 h 409"/>
                    <a:gd name="T42" fmla="*/ 503 w 688"/>
                    <a:gd name="T43" fmla="*/ 0 h 409"/>
                    <a:gd name="T44" fmla="*/ 428 w 688"/>
                    <a:gd name="T45" fmla="*/ 22 h 409"/>
                    <a:gd name="T46" fmla="*/ 347 w 688"/>
                    <a:gd name="T47" fmla="*/ 35 h 409"/>
                    <a:gd name="T48" fmla="*/ 241 w 688"/>
                    <a:gd name="T49" fmla="*/ 42 h 409"/>
                    <a:gd name="T50" fmla="*/ 95 w 688"/>
                    <a:gd name="T51" fmla="*/ 54 h 409"/>
                    <a:gd name="T52" fmla="*/ 3 w 688"/>
                    <a:gd name="T53" fmla="*/ 68 h 409"/>
                    <a:gd name="T54" fmla="*/ 0 w 688"/>
                    <a:gd name="T55" fmla="*/ 81 h 409"/>
                    <a:gd name="T56" fmla="*/ 15 w 688"/>
                    <a:gd name="T57" fmla="*/ 134 h 409"/>
                    <a:gd name="T58" fmla="*/ 47 w 688"/>
                    <a:gd name="T59" fmla="*/ 173 h 409"/>
                    <a:gd name="T60" fmla="*/ 101 w 688"/>
                    <a:gd name="T61" fmla="*/ 204 h 409"/>
                    <a:gd name="T62" fmla="*/ 152 w 688"/>
                    <a:gd name="T63" fmla="*/ 254 h 409"/>
                    <a:gd name="T64" fmla="*/ 181 w 688"/>
                    <a:gd name="T65" fmla="*/ 316 h 409"/>
                    <a:gd name="T66" fmla="*/ 234 w 688"/>
                    <a:gd name="T67" fmla="*/ 397 h 409"/>
                    <a:gd name="T68" fmla="*/ 250 w 688"/>
                    <a:gd name="T69" fmla="*/ 408 h 409"/>
                    <a:gd name="T70" fmla="*/ 275 w 688"/>
                    <a:gd name="T71" fmla="*/ 408 h 409"/>
                    <a:gd name="T72" fmla="*/ 332 w 688"/>
                    <a:gd name="T73" fmla="*/ 369 h 409"/>
                    <a:gd name="T74" fmla="*/ 406 w 688"/>
                    <a:gd name="T75" fmla="*/ 303 h 409"/>
                    <a:gd name="T76" fmla="*/ 484 w 688"/>
                    <a:gd name="T77" fmla="*/ 266 h 409"/>
                    <a:gd name="T78" fmla="*/ 560 w 688"/>
                    <a:gd name="T79" fmla="*/ 243 h 409"/>
                    <a:gd name="T80" fmla="*/ 668 w 688"/>
                    <a:gd name="T81" fmla="*/ 219 h 409"/>
                    <a:gd name="T82" fmla="*/ 687 w 688"/>
                    <a:gd name="T83" fmla="*/ 204 h 409"/>
                    <a:gd name="T84" fmla="*/ 675 w 688"/>
                    <a:gd name="T85" fmla="*/ 173 h 4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88"/>
                    <a:gd name="T130" fmla="*/ 0 h 409"/>
                    <a:gd name="T131" fmla="*/ 688 w 688"/>
                    <a:gd name="T132" fmla="*/ 409 h 4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88" h="409">
                      <a:moveTo>
                        <a:pt x="675" y="173"/>
                      </a:moveTo>
                      <a:lnTo>
                        <a:pt x="560" y="38"/>
                      </a:lnTo>
                      <a:lnTo>
                        <a:pt x="534" y="26"/>
                      </a:lnTo>
                      <a:lnTo>
                        <a:pt x="515" y="35"/>
                      </a:lnTo>
                      <a:lnTo>
                        <a:pt x="604" y="123"/>
                      </a:lnTo>
                      <a:lnTo>
                        <a:pt x="627" y="188"/>
                      </a:lnTo>
                      <a:lnTo>
                        <a:pt x="589" y="201"/>
                      </a:lnTo>
                      <a:lnTo>
                        <a:pt x="481" y="231"/>
                      </a:lnTo>
                      <a:lnTo>
                        <a:pt x="395" y="273"/>
                      </a:lnTo>
                      <a:lnTo>
                        <a:pt x="268" y="365"/>
                      </a:lnTo>
                      <a:lnTo>
                        <a:pt x="253" y="358"/>
                      </a:lnTo>
                      <a:lnTo>
                        <a:pt x="174" y="243"/>
                      </a:lnTo>
                      <a:lnTo>
                        <a:pt x="138" y="204"/>
                      </a:lnTo>
                      <a:lnTo>
                        <a:pt x="85" y="166"/>
                      </a:lnTo>
                      <a:lnTo>
                        <a:pt x="58" y="134"/>
                      </a:lnTo>
                      <a:lnTo>
                        <a:pt x="44" y="91"/>
                      </a:lnTo>
                      <a:lnTo>
                        <a:pt x="138" y="72"/>
                      </a:lnTo>
                      <a:lnTo>
                        <a:pt x="262" y="61"/>
                      </a:lnTo>
                      <a:lnTo>
                        <a:pt x="351" y="54"/>
                      </a:lnTo>
                      <a:lnTo>
                        <a:pt x="496" y="26"/>
                      </a:lnTo>
                      <a:lnTo>
                        <a:pt x="515" y="10"/>
                      </a:lnTo>
                      <a:lnTo>
                        <a:pt x="503" y="0"/>
                      </a:lnTo>
                      <a:lnTo>
                        <a:pt x="428" y="22"/>
                      </a:lnTo>
                      <a:lnTo>
                        <a:pt x="347" y="35"/>
                      </a:lnTo>
                      <a:lnTo>
                        <a:pt x="241" y="42"/>
                      </a:lnTo>
                      <a:lnTo>
                        <a:pt x="95" y="54"/>
                      </a:lnTo>
                      <a:lnTo>
                        <a:pt x="3" y="68"/>
                      </a:lnTo>
                      <a:lnTo>
                        <a:pt x="0" y="81"/>
                      </a:lnTo>
                      <a:lnTo>
                        <a:pt x="15" y="134"/>
                      </a:lnTo>
                      <a:lnTo>
                        <a:pt x="47" y="173"/>
                      </a:lnTo>
                      <a:lnTo>
                        <a:pt x="101" y="204"/>
                      </a:lnTo>
                      <a:lnTo>
                        <a:pt x="152" y="254"/>
                      </a:lnTo>
                      <a:lnTo>
                        <a:pt x="181" y="316"/>
                      </a:lnTo>
                      <a:lnTo>
                        <a:pt x="234" y="397"/>
                      </a:lnTo>
                      <a:lnTo>
                        <a:pt x="250" y="408"/>
                      </a:lnTo>
                      <a:lnTo>
                        <a:pt x="275" y="408"/>
                      </a:lnTo>
                      <a:lnTo>
                        <a:pt x="332" y="369"/>
                      </a:lnTo>
                      <a:lnTo>
                        <a:pt x="406" y="303"/>
                      </a:lnTo>
                      <a:lnTo>
                        <a:pt x="484" y="266"/>
                      </a:lnTo>
                      <a:lnTo>
                        <a:pt x="560" y="243"/>
                      </a:lnTo>
                      <a:lnTo>
                        <a:pt x="668" y="219"/>
                      </a:lnTo>
                      <a:lnTo>
                        <a:pt x="687" y="204"/>
                      </a:lnTo>
                      <a:lnTo>
                        <a:pt x="675" y="173"/>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34" name="Freeform 25"/>
                <p:cNvSpPr>
                  <a:spLocks/>
                </p:cNvSpPr>
                <p:nvPr/>
              </p:nvSpPr>
              <p:spPr bwMode="auto">
                <a:xfrm>
                  <a:off x="1951" y="3439"/>
                  <a:ext cx="273" cy="154"/>
                </a:xfrm>
                <a:custGeom>
                  <a:avLst/>
                  <a:gdLst>
                    <a:gd name="T0" fmla="*/ 246 w 273"/>
                    <a:gd name="T1" fmla="*/ 10 h 154"/>
                    <a:gd name="T2" fmla="*/ 218 w 273"/>
                    <a:gd name="T3" fmla="*/ 3 h 154"/>
                    <a:gd name="T4" fmla="*/ 193 w 273"/>
                    <a:gd name="T5" fmla="*/ 0 h 154"/>
                    <a:gd name="T6" fmla="*/ 171 w 273"/>
                    <a:gd name="T7" fmla="*/ 0 h 154"/>
                    <a:gd name="T8" fmla="*/ 148 w 273"/>
                    <a:gd name="T9" fmla="*/ 10 h 154"/>
                    <a:gd name="T10" fmla="*/ 141 w 273"/>
                    <a:gd name="T11" fmla="*/ 33 h 154"/>
                    <a:gd name="T12" fmla="*/ 145 w 273"/>
                    <a:gd name="T13" fmla="*/ 56 h 154"/>
                    <a:gd name="T14" fmla="*/ 145 w 273"/>
                    <a:gd name="T15" fmla="*/ 79 h 154"/>
                    <a:gd name="T16" fmla="*/ 145 w 273"/>
                    <a:gd name="T17" fmla="*/ 105 h 154"/>
                    <a:gd name="T18" fmla="*/ 126 w 273"/>
                    <a:gd name="T19" fmla="*/ 123 h 154"/>
                    <a:gd name="T20" fmla="*/ 100 w 273"/>
                    <a:gd name="T21" fmla="*/ 123 h 154"/>
                    <a:gd name="T22" fmla="*/ 78 w 273"/>
                    <a:gd name="T23" fmla="*/ 123 h 154"/>
                    <a:gd name="T24" fmla="*/ 53 w 273"/>
                    <a:gd name="T25" fmla="*/ 123 h 154"/>
                    <a:gd name="T26" fmla="*/ 25 w 273"/>
                    <a:gd name="T27" fmla="*/ 123 h 154"/>
                    <a:gd name="T28" fmla="*/ 41 w 273"/>
                    <a:gd name="T29" fmla="*/ 98 h 154"/>
                    <a:gd name="T30" fmla="*/ 59 w 273"/>
                    <a:gd name="T31" fmla="*/ 79 h 154"/>
                    <a:gd name="T32" fmla="*/ 82 w 273"/>
                    <a:gd name="T33" fmla="*/ 79 h 154"/>
                    <a:gd name="T34" fmla="*/ 104 w 273"/>
                    <a:gd name="T35" fmla="*/ 87 h 154"/>
                    <a:gd name="T36" fmla="*/ 126 w 273"/>
                    <a:gd name="T37" fmla="*/ 98 h 154"/>
                    <a:gd name="T38" fmla="*/ 119 w 273"/>
                    <a:gd name="T39" fmla="*/ 79 h 154"/>
                    <a:gd name="T40" fmla="*/ 95 w 273"/>
                    <a:gd name="T41" fmla="*/ 65 h 154"/>
                    <a:gd name="T42" fmla="*/ 70 w 273"/>
                    <a:gd name="T43" fmla="*/ 61 h 154"/>
                    <a:gd name="T44" fmla="*/ 37 w 273"/>
                    <a:gd name="T45" fmla="*/ 61 h 154"/>
                    <a:gd name="T46" fmla="*/ 3 w 273"/>
                    <a:gd name="T47" fmla="*/ 61 h 154"/>
                    <a:gd name="T48" fmla="*/ 0 w 273"/>
                    <a:gd name="T49" fmla="*/ 87 h 154"/>
                    <a:gd name="T50" fmla="*/ 0 w 273"/>
                    <a:gd name="T51" fmla="*/ 110 h 154"/>
                    <a:gd name="T52" fmla="*/ 3 w 273"/>
                    <a:gd name="T53" fmla="*/ 133 h 154"/>
                    <a:gd name="T54" fmla="*/ 25 w 273"/>
                    <a:gd name="T55" fmla="*/ 144 h 154"/>
                    <a:gd name="T56" fmla="*/ 59 w 273"/>
                    <a:gd name="T57" fmla="*/ 149 h 154"/>
                    <a:gd name="T58" fmla="*/ 85 w 273"/>
                    <a:gd name="T59" fmla="*/ 153 h 154"/>
                    <a:gd name="T60" fmla="*/ 123 w 273"/>
                    <a:gd name="T61" fmla="*/ 153 h 154"/>
                    <a:gd name="T62" fmla="*/ 155 w 273"/>
                    <a:gd name="T63" fmla="*/ 153 h 154"/>
                    <a:gd name="T64" fmla="*/ 171 w 273"/>
                    <a:gd name="T65" fmla="*/ 126 h 154"/>
                    <a:gd name="T66" fmla="*/ 183 w 273"/>
                    <a:gd name="T67" fmla="*/ 102 h 154"/>
                    <a:gd name="T68" fmla="*/ 179 w 273"/>
                    <a:gd name="T69" fmla="*/ 79 h 154"/>
                    <a:gd name="T70" fmla="*/ 176 w 273"/>
                    <a:gd name="T71" fmla="*/ 56 h 154"/>
                    <a:gd name="T72" fmla="*/ 179 w 273"/>
                    <a:gd name="T73" fmla="*/ 33 h 154"/>
                    <a:gd name="T74" fmla="*/ 212 w 273"/>
                    <a:gd name="T75" fmla="*/ 33 h 154"/>
                    <a:gd name="T76" fmla="*/ 227 w 273"/>
                    <a:gd name="T77" fmla="*/ 52 h 154"/>
                    <a:gd name="T78" fmla="*/ 256 w 273"/>
                    <a:gd name="T79" fmla="*/ 65 h 154"/>
                    <a:gd name="T80" fmla="*/ 272 w 273"/>
                    <a:gd name="T81" fmla="*/ 52 h 154"/>
                    <a:gd name="T82" fmla="*/ 261 w 273"/>
                    <a:gd name="T83" fmla="*/ 26 h 1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3"/>
                    <a:gd name="T127" fmla="*/ 0 h 154"/>
                    <a:gd name="T128" fmla="*/ 273 w 273"/>
                    <a:gd name="T129" fmla="*/ 154 h 1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3" h="154">
                      <a:moveTo>
                        <a:pt x="261" y="26"/>
                      </a:moveTo>
                      <a:lnTo>
                        <a:pt x="246" y="10"/>
                      </a:lnTo>
                      <a:lnTo>
                        <a:pt x="234" y="7"/>
                      </a:lnTo>
                      <a:lnTo>
                        <a:pt x="218" y="3"/>
                      </a:lnTo>
                      <a:lnTo>
                        <a:pt x="208" y="0"/>
                      </a:lnTo>
                      <a:lnTo>
                        <a:pt x="193" y="0"/>
                      </a:lnTo>
                      <a:lnTo>
                        <a:pt x="183" y="0"/>
                      </a:lnTo>
                      <a:lnTo>
                        <a:pt x="171" y="0"/>
                      </a:lnTo>
                      <a:lnTo>
                        <a:pt x="159" y="3"/>
                      </a:lnTo>
                      <a:lnTo>
                        <a:pt x="148" y="10"/>
                      </a:lnTo>
                      <a:lnTo>
                        <a:pt x="141" y="21"/>
                      </a:lnTo>
                      <a:lnTo>
                        <a:pt x="141" y="33"/>
                      </a:lnTo>
                      <a:lnTo>
                        <a:pt x="141" y="45"/>
                      </a:lnTo>
                      <a:lnTo>
                        <a:pt x="145" y="56"/>
                      </a:lnTo>
                      <a:lnTo>
                        <a:pt x="145" y="68"/>
                      </a:lnTo>
                      <a:lnTo>
                        <a:pt x="145" y="79"/>
                      </a:lnTo>
                      <a:lnTo>
                        <a:pt x="145" y="94"/>
                      </a:lnTo>
                      <a:lnTo>
                        <a:pt x="145" y="105"/>
                      </a:lnTo>
                      <a:lnTo>
                        <a:pt x="141" y="117"/>
                      </a:lnTo>
                      <a:lnTo>
                        <a:pt x="126" y="123"/>
                      </a:lnTo>
                      <a:lnTo>
                        <a:pt x="116" y="123"/>
                      </a:lnTo>
                      <a:lnTo>
                        <a:pt x="100" y="123"/>
                      </a:lnTo>
                      <a:lnTo>
                        <a:pt x="88" y="123"/>
                      </a:lnTo>
                      <a:lnTo>
                        <a:pt x="78" y="123"/>
                      </a:lnTo>
                      <a:lnTo>
                        <a:pt x="63" y="123"/>
                      </a:lnTo>
                      <a:lnTo>
                        <a:pt x="53" y="123"/>
                      </a:lnTo>
                      <a:lnTo>
                        <a:pt x="41" y="123"/>
                      </a:lnTo>
                      <a:lnTo>
                        <a:pt x="25" y="123"/>
                      </a:lnTo>
                      <a:lnTo>
                        <a:pt x="29" y="110"/>
                      </a:lnTo>
                      <a:lnTo>
                        <a:pt x="41" y="98"/>
                      </a:lnTo>
                      <a:lnTo>
                        <a:pt x="47" y="87"/>
                      </a:lnTo>
                      <a:lnTo>
                        <a:pt x="59" y="79"/>
                      </a:lnTo>
                      <a:lnTo>
                        <a:pt x="70" y="79"/>
                      </a:lnTo>
                      <a:lnTo>
                        <a:pt x="82" y="79"/>
                      </a:lnTo>
                      <a:lnTo>
                        <a:pt x="92" y="82"/>
                      </a:lnTo>
                      <a:lnTo>
                        <a:pt x="104" y="87"/>
                      </a:lnTo>
                      <a:lnTo>
                        <a:pt x="116" y="98"/>
                      </a:lnTo>
                      <a:lnTo>
                        <a:pt x="126" y="98"/>
                      </a:lnTo>
                      <a:lnTo>
                        <a:pt x="130" y="87"/>
                      </a:lnTo>
                      <a:lnTo>
                        <a:pt x="119" y="79"/>
                      </a:lnTo>
                      <a:lnTo>
                        <a:pt x="107" y="72"/>
                      </a:lnTo>
                      <a:lnTo>
                        <a:pt x="95" y="65"/>
                      </a:lnTo>
                      <a:lnTo>
                        <a:pt x="85" y="61"/>
                      </a:lnTo>
                      <a:lnTo>
                        <a:pt x="70" y="61"/>
                      </a:lnTo>
                      <a:lnTo>
                        <a:pt x="59" y="61"/>
                      </a:lnTo>
                      <a:lnTo>
                        <a:pt x="37" y="61"/>
                      </a:lnTo>
                      <a:lnTo>
                        <a:pt x="15" y="56"/>
                      </a:lnTo>
                      <a:lnTo>
                        <a:pt x="3" y="61"/>
                      </a:lnTo>
                      <a:lnTo>
                        <a:pt x="0" y="75"/>
                      </a:lnTo>
                      <a:lnTo>
                        <a:pt x="0" y="87"/>
                      </a:lnTo>
                      <a:lnTo>
                        <a:pt x="0" y="98"/>
                      </a:lnTo>
                      <a:lnTo>
                        <a:pt x="0" y="110"/>
                      </a:lnTo>
                      <a:lnTo>
                        <a:pt x="0" y="123"/>
                      </a:lnTo>
                      <a:lnTo>
                        <a:pt x="3" y="133"/>
                      </a:lnTo>
                      <a:lnTo>
                        <a:pt x="15" y="140"/>
                      </a:lnTo>
                      <a:lnTo>
                        <a:pt x="25" y="144"/>
                      </a:lnTo>
                      <a:lnTo>
                        <a:pt x="47" y="149"/>
                      </a:lnTo>
                      <a:lnTo>
                        <a:pt x="59" y="149"/>
                      </a:lnTo>
                      <a:lnTo>
                        <a:pt x="75" y="153"/>
                      </a:lnTo>
                      <a:lnTo>
                        <a:pt x="85" y="153"/>
                      </a:lnTo>
                      <a:lnTo>
                        <a:pt x="95" y="153"/>
                      </a:lnTo>
                      <a:lnTo>
                        <a:pt x="123" y="153"/>
                      </a:lnTo>
                      <a:lnTo>
                        <a:pt x="145" y="153"/>
                      </a:lnTo>
                      <a:lnTo>
                        <a:pt x="155" y="153"/>
                      </a:lnTo>
                      <a:lnTo>
                        <a:pt x="167" y="149"/>
                      </a:lnTo>
                      <a:lnTo>
                        <a:pt x="171" y="126"/>
                      </a:lnTo>
                      <a:lnTo>
                        <a:pt x="179" y="114"/>
                      </a:lnTo>
                      <a:lnTo>
                        <a:pt x="183" y="102"/>
                      </a:lnTo>
                      <a:lnTo>
                        <a:pt x="183" y="91"/>
                      </a:lnTo>
                      <a:lnTo>
                        <a:pt x="179" y="79"/>
                      </a:lnTo>
                      <a:lnTo>
                        <a:pt x="179" y="68"/>
                      </a:lnTo>
                      <a:lnTo>
                        <a:pt x="176" y="56"/>
                      </a:lnTo>
                      <a:lnTo>
                        <a:pt x="176" y="45"/>
                      </a:lnTo>
                      <a:lnTo>
                        <a:pt x="179" y="33"/>
                      </a:lnTo>
                      <a:lnTo>
                        <a:pt x="201" y="38"/>
                      </a:lnTo>
                      <a:lnTo>
                        <a:pt x="212" y="33"/>
                      </a:lnTo>
                      <a:lnTo>
                        <a:pt x="222" y="42"/>
                      </a:lnTo>
                      <a:lnTo>
                        <a:pt x="227" y="52"/>
                      </a:lnTo>
                      <a:lnTo>
                        <a:pt x="234" y="65"/>
                      </a:lnTo>
                      <a:lnTo>
                        <a:pt x="256" y="65"/>
                      </a:lnTo>
                      <a:lnTo>
                        <a:pt x="268" y="65"/>
                      </a:lnTo>
                      <a:lnTo>
                        <a:pt x="272" y="52"/>
                      </a:lnTo>
                      <a:lnTo>
                        <a:pt x="268" y="42"/>
                      </a:lnTo>
                      <a:lnTo>
                        <a:pt x="261" y="26"/>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grpSp>
          <p:nvGrpSpPr>
            <p:cNvPr id="4123" name="Group 26"/>
            <p:cNvGrpSpPr>
              <a:grpSpLocks/>
            </p:cNvGrpSpPr>
            <p:nvPr/>
          </p:nvGrpSpPr>
          <p:grpSpPr bwMode="auto">
            <a:xfrm>
              <a:off x="375" y="1981"/>
              <a:ext cx="851" cy="1480"/>
              <a:chOff x="375" y="1981"/>
              <a:chExt cx="851" cy="1480"/>
            </a:xfrm>
          </p:grpSpPr>
          <p:sp>
            <p:nvSpPr>
              <p:cNvPr id="4124" name="Freeform 27"/>
              <p:cNvSpPr>
                <a:spLocks/>
              </p:cNvSpPr>
              <p:nvPr/>
            </p:nvSpPr>
            <p:spPr bwMode="auto">
              <a:xfrm>
                <a:off x="468" y="1981"/>
                <a:ext cx="345" cy="349"/>
              </a:xfrm>
              <a:custGeom>
                <a:avLst/>
                <a:gdLst>
                  <a:gd name="T0" fmla="*/ 239 w 345"/>
                  <a:gd name="T1" fmla="*/ 146 h 349"/>
                  <a:gd name="T2" fmla="*/ 210 w 345"/>
                  <a:gd name="T3" fmla="*/ 100 h 349"/>
                  <a:gd name="T4" fmla="*/ 176 w 345"/>
                  <a:gd name="T5" fmla="*/ 65 h 349"/>
                  <a:gd name="T6" fmla="*/ 142 w 345"/>
                  <a:gd name="T7" fmla="*/ 22 h 349"/>
                  <a:gd name="T8" fmla="*/ 100 w 345"/>
                  <a:gd name="T9" fmla="*/ 3 h 349"/>
                  <a:gd name="T10" fmla="*/ 66 w 345"/>
                  <a:gd name="T11" fmla="*/ 0 h 349"/>
                  <a:gd name="T12" fmla="*/ 34 w 345"/>
                  <a:gd name="T13" fmla="*/ 10 h 349"/>
                  <a:gd name="T14" fmla="*/ 15 w 345"/>
                  <a:gd name="T15" fmla="*/ 38 h 349"/>
                  <a:gd name="T16" fmla="*/ 0 w 345"/>
                  <a:gd name="T17" fmla="*/ 90 h 349"/>
                  <a:gd name="T18" fmla="*/ 3 w 345"/>
                  <a:gd name="T19" fmla="*/ 143 h 349"/>
                  <a:gd name="T20" fmla="*/ 18 w 345"/>
                  <a:gd name="T21" fmla="*/ 189 h 349"/>
                  <a:gd name="T22" fmla="*/ 56 w 345"/>
                  <a:gd name="T23" fmla="*/ 243 h 349"/>
                  <a:gd name="T24" fmla="*/ 97 w 345"/>
                  <a:gd name="T25" fmla="*/ 282 h 349"/>
                  <a:gd name="T26" fmla="*/ 142 w 345"/>
                  <a:gd name="T27" fmla="*/ 316 h 349"/>
                  <a:gd name="T28" fmla="*/ 189 w 345"/>
                  <a:gd name="T29" fmla="*/ 340 h 349"/>
                  <a:gd name="T30" fmla="*/ 231 w 345"/>
                  <a:gd name="T31" fmla="*/ 348 h 349"/>
                  <a:gd name="T32" fmla="*/ 249 w 345"/>
                  <a:gd name="T33" fmla="*/ 335 h 349"/>
                  <a:gd name="T34" fmla="*/ 265 w 345"/>
                  <a:gd name="T35" fmla="*/ 289 h 349"/>
                  <a:gd name="T36" fmla="*/ 261 w 345"/>
                  <a:gd name="T37" fmla="*/ 227 h 349"/>
                  <a:gd name="T38" fmla="*/ 333 w 345"/>
                  <a:gd name="T39" fmla="*/ 231 h 349"/>
                  <a:gd name="T40" fmla="*/ 344 w 345"/>
                  <a:gd name="T41" fmla="*/ 220 h 349"/>
                  <a:gd name="T42" fmla="*/ 333 w 345"/>
                  <a:gd name="T43" fmla="*/ 196 h 349"/>
                  <a:gd name="T44" fmla="*/ 258 w 345"/>
                  <a:gd name="T45" fmla="*/ 192 h 349"/>
                  <a:gd name="T46" fmla="*/ 239 w 345"/>
                  <a:gd name="T47" fmla="*/ 146 h 3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349"/>
                  <a:gd name="T74" fmla="*/ 345 w 345"/>
                  <a:gd name="T75" fmla="*/ 349 h 3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349">
                    <a:moveTo>
                      <a:pt x="239" y="146"/>
                    </a:moveTo>
                    <a:lnTo>
                      <a:pt x="210" y="100"/>
                    </a:lnTo>
                    <a:lnTo>
                      <a:pt x="176" y="65"/>
                    </a:lnTo>
                    <a:lnTo>
                      <a:pt x="142" y="22"/>
                    </a:lnTo>
                    <a:lnTo>
                      <a:pt x="100" y="3"/>
                    </a:lnTo>
                    <a:lnTo>
                      <a:pt x="66" y="0"/>
                    </a:lnTo>
                    <a:lnTo>
                      <a:pt x="34" y="10"/>
                    </a:lnTo>
                    <a:lnTo>
                      <a:pt x="15" y="38"/>
                    </a:lnTo>
                    <a:lnTo>
                      <a:pt x="0" y="90"/>
                    </a:lnTo>
                    <a:lnTo>
                      <a:pt x="3" y="143"/>
                    </a:lnTo>
                    <a:lnTo>
                      <a:pt x="18" y="189"/>
                    </a:lnTo>
                    <a:lnTo>
                      <a:pt x="56" y="243"/>
                    </a:lnTo>
                    <a:lnTo>
                      <a:pt x="97" y="282"/>
                    </a:lnTo>
                    <a:lnTo>
                      <a:pt x="142" y="316"/>
                    </a:lnTo>
                    <a:lnTo>
                      <a:pt x="189" y="340"/>
                    </a:lnTo>
                    <a:lnTo>
                      <a:pt x="231" y="348"/>
                    </a:lnTo>
                    <a:lnTo>
                      <a:pt x="249" y="335"/>
                    </a:lnTo>
                    <a:lnTo>
                      <a:pt x="265" y="289"/>
                    </a:lnTo>
                    <a:lnTo>
                      <a:pt x="261" y="227"/>
                    </a:lnTo>
                    <a:lnTo>
                      <a:pt x="333" y="231"/>
                    </a:lnTo>
                    <a:lnTo>
                      <a:pt x="344" y="220"/>
                    </a:lnTo>
                    <a:lnTo>
                      <a:pt x="333" y="196"/>
                    </a:lnTo>
                    <a:lnTo>
                      <a:pt x="258" y="192"/>
                    </a:lnTo>
                    <a:lnTo>
                      <a:pt x="239" y="146"/>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25" name="Freeform 28"/>
              <p:cNvSpPr>
                <a:spLocks/>
              </p:cNvSpPr>
              <p:nvPr/>
            </p:nvSpPr>
            <p:spPr bwMode="auto">
              <a:xfrm>
                <a:off x="591" y="2366"/>
                <a:ext cx="241" cy="512"/>
              </a:xfrm>
              <a:custGeom>
                <a:avLst/>
                <a:gdLst>
                  <a:gd name="T0" fmla="*/ 173 w 241"/>
                  <a:gd name="T1" fmla="*/ 44 h 512"/>
                  <a:gd name="T2" fmla="*/ 138 w 241"/>
                  <a:gd name="T3" fmla="*/ 12 h 512"/>
                  <a:gd name="T4" fmla="*/ 85 w 241"/>
                  <a:gd name="T5" fmla="*/ 0 h 512"/>
                  <a:gd name="T6" fmla="*/ 41 w 241"/>
                  <a:gd name="T7" fmla="*/ 8 h 512"/>
                  <a:gd name="T8" fmla="*/ 6 w 241"/>
                  <a:gd name="T9" fmla="*/ 40 h 512"/>
                  <a:gd name="T10" fmla="*/ 0 w 241"/>
                  <a:gd name="T11" fmla="*/ 61 h 512"/>
                  <a:gd name="T12" fmla="*/ 0 w 241"/>
                  <a:gd name="T13" fmla="*/ 93 h 512"/>
                  <a:gd name="T14" fmla="*/ 15 w 241"/>
                  <a:gd name="T15" fmla="*/ 120 h 512"/>
                  <a:gd name="T16" fmla="*/ 41 w 241"/>
                  <a:gd name="T17" fmla="*/ 167 h 512"/>
                  <a:gd name="T18" fmla="*/ 53 w 241"/>
                  <a:gd name="T19" fmla="*/ 221 h 512"/>
                  <a:gd name="T20" fmla="*/ 56 w 241"/>
                  <a:gd name="T21" fmla="*/ 266 h 512"/>
                  <a:gd name="T22" fmla="*/ 44 w 241"/>
                  <a:gd name="T23" fmla="*/ 318 h 512"/>
                  <a:gd name="T24" fmla="*/ 15 w 241"/>
                  <a:gd name="T25" fmla="*/ 364 h 512"/>
                  <a:gd name="T26" fmla="*/ 3 w 241"/>
                  <a:gd name="T27" fmla="*/ 410 h 512"/>
                  <a:gd name="T28" fmla="*/ 6 w 241"/>
                  <a:gd name="T29" fmla="*/ 452 h 512"/>
                  <a:gd name="T30" fmla="*/ 29 w 241"/>
                  <a:gd name="T31" fmla="*/ 488 h 512"/>
                  <a:gd name="T32" fmla="*/ 60 w 241"/>
                  <a:gd name="T33" fmla="*/ 507 h 512"/>
                  <a:gd name="T34" fmla="*/ 97 w 241"/>
                  <a:gd name="T35" fmla="*/ 511 h 512"/>
                  <a:gd name="T36" fmla="*/ 142 w 241"/>
                  <a:gd name="T37" fmla="*/ 511 h 512"/>
                  <a:gd name="T38" fmla="*/ 176 w 241"/>
                  <a:gd name="T39" fmla="*/ 491 h 512"/>
                  <a:gd name="T40" fmla="*/ 210 w 241"/>
                  <a:gd name="T41" fmla="*/ 433 h 512"/>
                  <a:gd name="T42" fmla="*/ 231 w 241"/>
                  <a:gd name="T43" fmla="*/ 383 h 512"/>
                  <a:gd name="T44" fmla="*/ 240 w 241"/>
                  <a:gd name="T45" fmla="*/ 305 h 512"/>
                  <a:gd name="T46" fmla="*/ 231 w 241"/>
                  <a:gd name="T47" fmla="*/ 236 h 512"/>
                  <a:gd name="T48" fmla="*/ 217 w 241"/>
                  <a:gd name="T49" fmla="*/ 164 h 512"/>
                  <a:gd name="T50" fmla="*/ 193 w 241"/>
                  <a:gd name="T51" fmla="*/ 90 h 512"/>
                  <a:gd name="T52" fmla="*/ 173 w 241"/>
                  <a:gd name="T53" fmla="*/ 44 h 5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1"/>
                  <a:gd name="T82" fmla="*/ 0 h 512"/>
                  <a:gd name="T83" fmla="*/ 241 w 241"/>
                  <a:gd name="T84" fmla="*/ 512 h 5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1" h="512">
                    <a:moveTo>
                      <a:pt x="173" y="44"/>
                    </a:moveTo>
                    <a:lnTo>
                      <a:pt x="138" y="12"/>
                    </a:lnTo>
                    <a:lnTo>
                      <a:pt x="85" y="0"/>
                    </a:lnTo>
                    <a:lnTo>
                      <a:pt x="41" y="8"/>
                    </a:lnTo>
                    <a:lnTo>
                      <a:pt x="6" y="40"/>
                    </a:lnTo>
                    <a:lnTo>
                      <a:pt x="0" y="61"/>
                    </a:lnTo>
                    <a:lnTo>
                      <a:pt x="0" y="93"/>
                    </a:lnTo>
                    <a:lnTo>
                      <a:pt x="15" y="120"/>
                    </a:lnTo>
                    <a:lnTo>
                      <a:pt x="41" y="167"/>
                    </a:lnTo>
                    <a:lnTo>
                      <a:pt x="53" y="221"/>
                    </a:lnTo>
                    <a:lnTo>
                      <a:pt x="56" y="266"/>
                    </a:lnTo>
                    <a:lnTo>
                      <a:pt x="44" y="318"/>
                    </a:lnTo>
                    <a:lnTo>
                      <a:pt x="15" y="364"/>
                    </a:lnTo>
                    <a:lnTo>
                      <a:pt x="3" y="410"/>
                    </a:lnTo>
                    <a:lnTo>
                      <a:pt x="6" y="452"/>
                    </a:lnTo>
                    <a:lnTo>
                      <a:pt x="29" y="488"/>
                    </a:lnTo>
                    <a:lnTo>
                      <a:pt x="60" y="507"/>
                    </a:lnTo>
                    <a:lnTo>
                      <a:pt x="97" y="511"/>
                    </a:lnTo>
                    <a:lnTo>
                      <a:pt x="142" y="511"/>
                    </a:lnTo>
                    <a:lnTo>
                      <a:pt x="176" y="491"/>
                    </a:lnTo>
                    <a:lnTo>
                      <a:pt x="210" y="433"/>
                    </a:lnTo>
                    <a:lnTo>
                      <a:pt x="231" y="383"/>
                    </a:lnTo>
                    <a:lnTo>
                      <a:pt x="240" y="305"/>
                    </a:lnTo>
                    <a:lnTo>
                      <a:pt x="231" y="236"/>
                    </a:lnTo>
                    <a:lnTo>
                      <a:pt x="217" y="164"/>
                    </a:lnTo>
                    <a:lnTo>
                      <a:pt x="193" y="90"/>
                    </a:lnTo>
                    <a:lnTo>
                      <a:pt x="173" y="44"/>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26" name="Freeform 29"/>
              <p:cNvSpPr>
                <a:spLocks/>
              </p:cNvSpPr>
              <p:nvPr/>
            </p:nvSpPr>
            <p:spPr bwMode="auto">
              <a:xfrm>
                <a:off x="718" y="2071"/>
                <a:ext cx="508" cy="399"/>
              </a:xfrm>
              <a:custGeom>
                <a:avLst/>
                <a:gdLst>
                  <a:gd name="T0" fmla="*/ 131 w 508"/>
                  <a:gd name="T1" fmla="*/ 300 h 399"/>
                  <a:gd name="T2" fmla="*/ 30 w 508"/>
                  <a:gd name="T3" fmla="*/ 327 h 399"/>
                  <a:gd name="T4" fmla="*/ 11 w 508"/>
                  <a:gd name="T5" fmla="*/ 336 h 399"/>
                  <a:gd name="T6" fmla="*/ 0 w 508"/>
                  <a:gd name="T7" fmla="*/ 357 h 399"/>
                  <a:gd name="T8" fmla="*/ 11 w 508"/>
                  <a:gd name="T9" fmla="*/ 385 h 399"/>
                  <a:gd name="T10" fmla="*/ 30 w 508"/>
                  <a:gd name="T11" fmla="*/ 398 h 399"/>
                  <a:gd name="T12" fmla="*/ 53 w 508"/>
                  <a:gd name="T13" fmla="*/ 392 h 399"/>
                  <a:gd name="T14" fmla="*/ 164 w 508"/>
                  <a:gd name="T15" fmla="*/ 327 h 399"/>
                  <a:gd name="T16" fmla="*/ 244 w 508"/>
                  <a:gd name="T17" fmla="*/ 291 h 399"/>
                  <a:gd name="T18" fmla="*/ 322 w 508"/>
                  <a:gd name="T19" fmla="*/ 254 h 399"/>
                  <a:gd name="T20" fmla="*/ 393 w 508"/>
                  <a:gd name="T21" fmla="*/ 206 h 399"/>
                  <a:gd name="T22" fmla="*/ 423 w 508"/>
                  <a:gd name="T23" fmla="*/ 203 h 399"/>
                  <a:gd name="T24" fmla="*/ 431 w 508"/>
                  <a:gd name="T25" fmla="*/ 215 h 399"/>
                  <a:gd name="T26" fmla="*/ 435 w 508"/>
                  <a:gd name="T27" fmla="*/ 242 h 399"/>
                  <a:gd name="T28" fmla="*/ 464 w 508"/>
                  <a:gd name="T29" fmla="*/ 254 h 399"/>
                  <a:gd name="T30" fmla="*/ 486 w 508"/>
                  <a:gd name="T31" fmla="*/ 235 h 399"/>
                  <a:gd name="T32" fmla="*/ 507 w 508"/>
                  <a:gd name="T33" fmla="*/ 173 h 399"/>
                  <a:gd name="T34" fmla="*/ 486 w 508"/>
                  <a:gd name="T35" fmla="*/ 118 h 399"/>
                  <a:gd name="T36" fmla="*/ 498 w 508"/>
                  <a:gd name="T37" fmla="*/ 104 h 399"/>
                  <a:gd name="T38" fmla="*/ 501 w 508"/>
                  <a:gd name="T39" fmla="*/ 45 h 399"/>
                  <a:gd name="T40" fmla="*/ 495 w 508"/>
                  <a:gd name="T41" fmla="*/ 17 h 399"/>
                  <a:gd name="T42" fmla="*/ 476 w 508"/>
                  <a:gd name="T43" fmla="*/ 0 h 399"/>
                  <a:gd name="T44" fmla="*/ 450 w 508"/>
                  <a:gd name="T45" fmla="*/ 0 h 399"/>
                  <a:gd name="T46" fmla="*/ 450 w 508"/>
                  <a:gd name="T47" fmla="*/ 14 h 399"/>
                  <a:gd name="T48" fmla="*/ 472 w 508"/>
                  <a:gd name="T49" fmla="*/ 33 h 399"/>
                  <a:gd name="T50" fmla="*/ 472 w 508"/>
                  <a:gd name="T51" fmla="*/ 61 h 399"/>
                  <a:gd name="T52" fmla="*/ 464 w 508"/>
                  <a:gd name="T53" fmla="*/ 88 h 399"/>
                  <a:gd name="T54" fmla="*/ 445 w 508"/>
                  <a:gd name="T55" fmla="*/ 122 h 399"/>
                  <a:gd name="T56" fmla="*/ 419 w 508"/>
                  <a:gd name="T57" fmla="*/ 153 h 399"/>
                  <a:gd name="T58" fmla="*/ 397 w 508"/>
                  <a:gd name="T59" fmla="*/ 173 h 399"/>
                  <a:gd name="T60" fmla="*/ 356 w 508"/>
                  <a:gd name="T61" fmla="*/ 199 h 399"/>
                  <a:gd name="T62" fmla="*/ 270 w 508"/>
                  <a:gd name="T63" fmla="*/ 238 h 399"/>
                  <a:gd name="T64" fmla="*/ 191 w 508"/>
                  <a:gd name="T65" fmla="*/ 268 h 399"/>
                  <a:gd name="T66" fmla="*/ 131 w 508"/>
                  <a:gd name="T67" fmla="*/ 300 h 3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08"/>
                  <a:gd name="T103" fmla="*/ 0 h 399"/>
                  <a:gd name="T104" fmla="*/ 508 w 508"/>
                  <a:gd name="T105" fmla="*/ 399 h 3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08" h="399">
                    <a:moveTo>
                      <a:pt x="131" y="300"/>
                    </a:moveTo>
                    <a:lnTo>
                      <a:pt x="30" y="327"/>
                    </a:lnTo>
                    <a:lnTo>
                      <a:pt x="11" y="336"/>
                    </a:lnTo>
                    <a:lnTo>
                      <a:pt x="0" y="357"/>
                    </a:lnTo>
                    <a:lnTo>
                      <a:pt x="11" y="385"/>
                    </a:lnTo>
                    <a:lnTo>
                      <a:pt x="30" y="398"/>
                    </a:lnTo>
                    <a:lnTo>
                      <a:pt x="53" y="392"/>
                    </a:lnTo>
                    <a:lnTo>
                      <a:pt x="164" y="327"/>
                    </a:lnTo>
                    <a:lnTo>
                      <a:pt x="244" y="291"/>
                    </a:lnTo>
                    <a:lnTo>
                      <a:pt x="322" y="254"/>
                    </a:lnTo>
                    <a:lnTo>
                      <a:pt x="393" y="206"/>
                    </a:lnTo>
                    <a:lnTo>
                      <a:pt x="423" y="203"/>
                    </a:lnTo>
                    <a:lnTo>
                      <a:pt x="431" y="215"/>
                    </a:lnTo>
                    <a:lnTo>
                      <a:pt x="435" y="242"/>
                    </a:lnTo>
                    <a:lnTo>
                      <a:pt x="464" y="254"/>
                    </a:lnTo>
                    <a:lnTo>
                      <a:pt x="486" y="235"/>
                    </a:lnTo>
                    <a:lnTo>
                      <a:pt x="507" y="173"/>
                    </a:lnTo>
                    <a:lnTo>
                      <a:pt x="486" y="118"/>
                    </a:lnTo>
                    <a:lnTo>
                      <a:pt x="498" y="104"/>
                    </a:lnTo>
                    <a:lnTo>
                      <a:pt x="501" y="45"/>
                    </a:lnTo>
                    <a:lnTo>
                      <a:pt x="495" y="17"/>
                    </a:lnTo>
                    <a:lnTo>
                      <a:pt x="476" y="0"/>
                    </a:lnTo>
                    <a:lnTo>
                      <a:pt x="450" y="0"/>
                    </a:lnTo>
                    <a:lnTo>
                      <a:pt x="450" y="14"/>
                    </a:lnTo>
                    <a:lnTo>
                      <a:pt x="472" y="33"/>
                    </a:lnTo>
                    <a:lnTo>
                      <a:pt x="472" y="61"/>
                    </a:lnTo>
                    <a:lnTo>
                      <a:pt x="464" y="88"/>
                    </a:lnTo>
                    <a:lnTo>
                      <a:pt x="445" y="122"/>
                    </a:lnTo>
                    <a:lnTo>
                      <a:pt x="419" y="153"/>
                    </a:lnTo>
                    <a:lnTo>
                      <a:pt x="397" y="173"/>
                    </a:lnTo>
                    <a:lnTo>
                      <a:pt x="356" y="199"/>
                    </a:lnTo>
                    <a:lnTo>
                      <a:pt x="270" y="238"/>
                    </a:lnTo>
                    <a:lnTo>
                      <a:pt x="191" y="268"/>
                    </a:lnTo>
                    <a:lnTo>
                      <a:pt x="131" y="30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27" name="Freeform 30"/>
              <p:cNvSpPr>
                <a:spLocks/>
              </p:cNvSpPr>
              <p:nvPr/>
            </p:nvSpPr>
            <p:spPr bwMode="auto">
              <a:xfrm>
                <a:off x="375" y="2382"/>
                <a:ext cx="267" cy="462"/>
              </a:xfrm>
              <a:custGeom>
                <a:avLst/>
                <a:gdLst>
                  <a:gd name="T0" fmla="*/ 266 w 267"/>
                  <a:gd name="T1" fmla="*/ 24 h 462"/>
                  <a:gd name="T2" fmla="*/ 260 w 267"/>
                  <a:gd name="T3" fmla="*/ 5 h 462"/>
                  <a:gd name="T4" fmla="*/ 219 w 267"/>
                  <a:gd name="T5" fmla="*/ 0 h 462"/>
                  <a:gd name="T6" fmla="*/ 197 w 267"/>
                  <a:gd name="T7" fmla="*/ 19 h 462"/>
                  <a:gd name="T8" fmla="*/ 163 w 267"/>
                  <a:gd name="T9" fmla="*/ 70 h 462"/>
                  <a:gd name="T10" fmla="*/ 120 w 267"/>
                  <a:gd name="T11" fmla="*/ 136 h 462"/>
                  <a:gd name="T12" fmla="*/ 78 w 267"/>
                  <a:gd name="T13" fmla="*/ 181 h 462"/>
                  <a:gd name="T14" fmla="*/ 3 w 267"/>
                  <a:gd name="T15" fmla="*/ 266 h 462"/>
                  <a:gd name="T16" fmla="*/ 0 w 267"/>
                  <a:gd name="T17" fmla="*/ 286 h 462"/>
                  <a:gd name="T18" fmla="*/ 13 w 267"/>
                  <a:gd name="T19" fmla="*/ 298 h 462"/>
                  <a:gd name="T20" fmla="*/ 53 w 267"/>
                  <a:gd name="T21" fmla="*/ 312 h 462"/>
                  <a:gd name="T22" fmla="*/ 104 w 267"/>
                  <a:gd name="T23" fmla="*/ 324 h 462"/>
                  <a:gd name="T24" fmla="*/ 168 w 267"/>
                  <a:gd name="T25" fmla="*/ 328 h 462"/>
                  <a:gd name="T26" fmla="*/ 190 w 267"/>
                  <a:gd name="T27" fmla="*/ 333 h 462"/>
                  <a:gd name="T28" fmla="*/ 197 w 267"/>
                  <a:gd name="T29" fmla="*/ 347 h 462"/>
                  <a:gd name="T30" fmla="*/ 183 w 267"/>
                  <a:gd name="T31" fmla="*/ 374 h 462"/>
                  <a:gd name="T32" fmla="*/ 130 w 267"/>
                  <a:gd name="T33" fmla="*/ 422 h 462"/>
                  <a:gd name="T34" fmla="*/ 92 w 267"/>
                  <a:gd name="T35" fmla="*/ 432 h 462"/>
                  <a:gd name="T36" fmla="*/ 85 w 267"/>
                  <a:gd name="T37" fmla="*/ 448 h 462"/>
                  <a:gd name="T38" fmla="*/ 101 w 267"/>
                  <a:gd name="T39" fmla="*/ 461 h 462"/>
                  <a:gd name="T40" fmla="*/ 133 w 267"/>
                  <a:gd name="T41" fmla="*/ 461 h 462"/>
                  <a:gd name="T42" fmla="*/ 180 w 267"/>
                  <a:gd name="T43" fmla="*/ 432 h 462"/>
                  <a:gd name="T44" fmla="*/ 216 w 267"/>
                  <a:gd name="T45" fmla="*/ 395 h 462"/>
                  <a:gd name="T46" fmla="*/ 240 w 267"/>
                  <a:gd name="T47" fmla="*/ 360 h 462"/>
                  <a:gd name="T48" fmla="*/ 240 w 267"/>
                  <a:gd name="T49" fmla="*/ 333 h 462"/>
                  <a:gd name="T50" fmla="*/ 223 w 267"/>
                  <a:gd name="T51" fmla="*/ 312 h 462"/>
                  <a:gd name="T52" fmla="*/ 202 w 267"/>
                  <a:gd name="T53" fmla="*/ 305 h 462"/>
                  <a:gd name="T54" fmla="*/ 168 w 267"/>
                  <a:gd name="T55" fmla="*/ 302 h 462"/>
                  <a:gd name="T56" fmla="*/ 130 w 267"/>
                  <a:gd name="T57" fmla="*/ 302 h 462"/>
                  <a:gd name="T58" fmla="*/ 85 w 267"/>
                  <a:gd name="T59" fmla="*/ 293 h 462"/>
                  <a:gd name="T60" fmla="*/ 63 w 267"/>
                  <a:gd name="T61" fmla="*/ 286 h 462"/>
                  <a:gd name="T62" fmla="*/ 53 w 267"/>
                  <a:gd name="T63" fmla="*/ 275 h 462"/>
                  <a:gd name="T64" fmla="*/ 56 w 267"/>
                  <a:gd name="T65" fmla="*/ 263 h 462"/>
                  <a:gd name="T66" fmla="*/ 89 w 267"/>
                  <a:gd name="T67" fmla="*/ 231 h 462"/>
                  <a:gd name="T68" fmla="*/ 142 w 267"/>
                  <a:gd name="T69" fmla="*/ 178 h 462"/>
                  <a:gd name="T70" fmla="*/ 190 w 267"/>
                  <a:gd name="T71" fmla="*/ 130 h 462"/>
                  <a:gd name="T72" fmla="*/ 243 w 267"/>
                  <a:gd name="T73" fmla="*/ 81 h 462"/>
                  <a:gd name="T74" fmla="*/ 260 w 267"/>
                  <a:gd name="T75" fmla="*/ 45 h 462"/>
                  <a:gd name="T76" fmla="*/ 266 w 267"/>
                  <a:gd name="T77" fmla="*/ 24 h 4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67"/>
                  <a:gd name="T118" fmla="*/ 0 h 462"/>
                  <a:gd name="T119" fmla="*/ 267 w 267"/>
                  <a:gd name="T120" fmla="*/ 462 h 4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67" h="462">
                    <a:moveTo>
                      <a:pt x="266" y="24"/>
                    </a:moveTo>
                    <a:lnTo>
                      <a:pt x="260" y="5"/>
                    </a:lnTo>
                    <a:lnTo>
                      <a:pt x="219" y="0"/>
                    </a:lnTo>
                    <a:lnTo>
                      <a:pt x="197" y="19"/>
                    </a:lnTo>
                    <a:lnTo>
                      <a:pt x="163" y="70"/>
                    </a:lnTo>
                    <a:lnTo>
                      <a:pt x="120" y="136"/>
                    </a:lnTo>
                    <a:lnTo>
                      <a:pt x="78" y="181"/>
                    </a:lnTo>
                    <a:lnTo>
                      <a:pt x="3" y="266"/>
                    </a:lnTo>
                    <a:lnTo>
                      <a:pt x="0" y="286"/>
                    </a:lnTo>
                    <a:lnTo>
                      <a:pt x="13" y="298"/>
                    </a:lnTo>
                    <a:lnTo>
                      <a:pt x="53" y="312"/>
                    </a:lnTo>
                    <a:lnTo>
                      <a:pt x="104" y="324"/>
                    </a:lnTo>
                    <a:lnTo>
                      <a:pt x="168" y="328"/>
                    </a:lnTo>
                    <a:lnTo>
                      <a:pt x="190" y="333"/>
                    </a:lnTo>
                    <a:lnTo>
                      <a:pt x="197" y="347"/>
                    </a:lnTo>
                    <a:lnTo>
                      <a:pt x="183" y="374"/>
                    </a:lnTo>
                    <a:lnTo>
                      <a:pt x="130" y="422"/>
                    </a:lnTo>
                    <a:lnTo>
                      <a:pt x="92" y="432"/>
                    </a:lnTo>
                    <a:lnTo>
                      <a:pt x="85" y="448"/>
                    </a:lnTo>
                    <a:lnTo>
                      <a:pt x="101" y="461"/>
                    </a:lnTo>
                    <a:lnTo>
                      <a:pt x="133" y="461"/>
                    </a:lnTo>
                    <a:lnTo>
                      <a:pt x="180" y="432"/>
                    </a:lnTo>
                    <a:lnTo>
                      <a:pt x="216" y="395"/>
                    </a:lnTo>
                    <a:lnTo>
                      <a:pt x="240" y="360"/>
                    </a:lnTo>
                    <a:lnTo>
                      <a:pt x="240" y="333"/>
                    </a:lnTo>
                    <a:lnTo>
                      <a:pt x="223" y="312"/>
                    </a:lnTo>
                    <a:lnTo>
                      <a:pt x="202" y="305"/>
                    </a:lnTo>
                    <a:lnTo>
                      <a:pt x="168" y="302"/>
                    </a:lnTo>
                    <a:lnTo>
                      <a:pt x="130" y="302"/>
                    </a:lnTo>
                    <a:lnTo>
                      <a:pt x="85" y="293"/>
                    </a:lnTo>
                    <a:lnTo>
                      <a:pt x="63" y="286"/>
                    </a:lnTo>
                    <a:lnTo>
                      <a:pt x="53" y="275"/>
                    </a:lnTo>
                    <a:lnTo>
                      <a:pt x="56" y="263"/>
                    </a:lnTo>
                    <a:lnTo>
                      <a:pt x="89" y="231"/>
                    </a:lnTo>
                    <a:lnTo>
                      <a:pt x="142" y="178"/>
                    </a:lnTo>
                    <a:lnTo>
                      <a:pt x="190" y="130"/>
                    </a:lnTo>
                    <a:lnTo>
                      <a:pt x="243" y="81"/>
                    </a:lnTo>
                    <a:lnTo>
                      <a:pt x="260" y="45"/>
                    </a:lnTo>
                    <a:lnTo>
                      <a:pt x="266" y="24"/>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28" name="Freeform 31"/>
              <p:cNvSpPr>
                <a:spLocks/>
              </p:cNvSpPr>
              <p:nvPr/>
            </p:nvSpPr>
            <p:spPr bwMode="auto">
              <a:xfrm>
                <a:off x="524" y="2769"/>
                <a:ext cx="291" cy="692"/>
              </a:xfrm>
              <a:custGeom>
                <a:avLst/>
                <a:gdLst>
                  <a:gd name="T0" fmla="*/ 145 w 291"/>
                  <a:gd name="T1" fmla="*/ 0 h 692"/>
                  <a:gd name="T2" fmla="*/ 104 w 291"/>
                  <a:gd name="T3" fmla="*/ 8 h 692"/>
                  <a:gd name="T4" fmla="*/ 85 w 291"/>
                  <a:gd name="T5" fmla="*/ 38 h 692"/>
                  <a:gd name="T6" fmla="*/ 90 w 291"/>
                  <a:gd name="T7" fmla="*/ 113 h 692"/>
                  <a:gd name="T8" fmla="*/ 97 w 291"/>
                  <a:gd name="T9" fmla="*/ 189 h 692"/>
                  <a:gd name="T10" fmla="*/ 97 w 291"/>
                  <a:gd name="T11" fmla="*/ 270 h 692"/>
                  <a:gd name="T12" fmla="*/ 60 w 291"/>
                  <a:gd name="T13" fmla="*/ 367 h 692"/>
                  <a:gd name="T14" fmla="*/ 30 w 291"/>
                  <a:gd name="T15" fmla="*/ 436 h 692"/>
                  <a:gd name="T16" fmla="*/ 15 w 291"/>
                  <a:gd name="T17" fmla="*/ 505 h 692"/>
                  <a:gd name="T18" fmla="*/ 18 w 291"/>
                  <a:gd name="T19" fmla="*/ 567 h 692"/>
                  <a:gd name="T20" fmla="*/ 18 w 291"/>
                  <a:gd name="T21" fmla="*/ 592 h 692"/>
                  <a:gd name="T22" fmla="*/ 5 w 291"/>
                  <a:gd name="T23" fmla="*/ 613 h 692"/>
                  <a:gd name="T24" fmla="*/ 0 w 291"/>
                  <a:gd name="T25" fmla="*/ 636 h 692"/>
                  <a:gd name="T26" fmla="*/ 12 w 291"/>
                  <a:gd name="T27" fmla="*/ 648 h 692"/>
                  <a:gd name="T28" fmla="*/ 41 w 291"/>
                  <a:gd name="T29" fmla="*/ 641 h 692"/>
                  <a:gd name="T30" fmla="*/ 97 w 291"/>
                  <a:gd name="T31" fmla="*/ 632 h 692"/>
                  <a:gd name="T32" fmla="*/ 164 w 291"/>
                  <a:gd name="T33" fmla="*/ 648 h 692"/>
                  <a:gd name="T34" fmla="*/ 209 w 291"/>
                  <a:gd name="T35" fmla="*/ 675 h 692"/>
                  <a:gd name="T36" fmla="*/ 233 w 291"/>
                  <a:gd name="T37" fmla="*/ 691 h 692"/>
                  <a:gd name="T38" fmla="*/ 255 w 291"/>
                  <a:gd name="T39" fmla="*/ 691 h 692"/>
                  <a:gd name="T40" fmla="*/ 290 w 291"/>
                  <a:gd name="T41" fmla="*/ 641 h 692"/>
                  <a:gd name="T42" fmla="*/ 284 w 291"/>
                  <a:gd name="T43" fmla="*/ 632 h 692"/>
                  <a:gd name="T44" fmla="*/ 217 w 291"/>
                  <a:gd name="T45" fmla="*/ 609 h 692"/>
                  <a:gd name="T46" fmla="*/ 138 w 291"/>
                  <a:gd name="T47" fmla="*/ 599 h 692"/>
                  <a:gd name="T48" fmla="*/ 82 w 291"/>
                  <a:gd name="T49" fmla="*/ 595 h 692"/>
                  <a:gd name="T50" fmla="*/ 48 w 291"/>
                  <a:gd name="T51" fmla="*/ 595 h 692"/>
                  <a:gd name="T52" fmla="*/ 41 w 291"/>
                  <a:gd name="T53" fmla="*/ 570 h 692"/>
                  <a:gd name="T54" fmla="*/ 53 w 291"/>
                  <a:gd name="T55" fmla="*/ 505 h 692"/>
                  <a:gd name="T56" fmla="*/ 78 w 291"/>
                  <a:gd name="T57" fmla="*/ 436 h 692"/>
                  <a:gd name="T58" fmla="*/ 120 w 291"/>
                  <a:gd name="T59" fmla="*/ 348 h 692"/>
                  <a:gd name="T60" fmla="*/ 154 w 291"/>
                  <a:gd name="T61" fmla="*/ 270 h 692"/>
                  <a:gd name="T62" fmla="*/ 168 w 291"/>
                  <a:gd name="T63" fmla="*/ 201 h 692"/>
                  <a:gd name="T64" fmla="*/ 171 w 291"/>
                  <a:gd name="T65" fmla="*/ 123 h 692"/>
                  <a:gd name="T66" fmla="*/ 171 w 291"/>
                  <a:gd name="T67" fmla="*/ 51 h 692"/>
                  <a:gd name="T68" fmla="*/ 157 w 291"/>
                  <a:gd name="T69" fmla="*/ 19 h 692"/>
                  <a:gd name="T70" fmla="*/ 145 w 291"/>
                  <a:gd name="T71" fmla="*/ 0 h 6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1"/>
                  <a:gd name="T109" fmla="*/ 0 h 692"/>
                  <a:gd name="T110" fmla="*/ 291 w 291"/>
                  <a:gd name="T111" fmla="*/ 692 h 6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1" h="692">
                    <a:moveTo>
                      <a:pt x="145" y="0"/>
                    </a:moveTo>
                    <a:lnTo>
                      <a:pt x="104" y="8"/>
                    </a:lnTo>
                    <a:lnTo>
                      <a:pt x="85" y="38"/>
                    </a:lnTo>
                    <a:lnTo>
                      <a:pt x="90" y="113"/>
                    </a:lnTo>
                    <a:lnTo>
                      <a:pt x="97" y="189"/>
                    </a:lnTo>
                    <a:lnTo>
                      <a:pt x="97" y="270"/>
                    </a:lnTo>
                    <a:lnTo>
                      <a:pt x="60" y="367"/>
                    </a:lnTo>
                    <a:lnTo>
                      <a:pt x="30" y="436"/>
                    </a:lnTo>
                    <a:lnTo>
                      <a:pt x="15" y="505"/>
                    </a:lnTo>
                    <a:lnTo>
                      <a:pt x="18" y="567"/>
                    </a:lnTo>
                    <a:lnTo>
                      <a:pt x="18" y="592"/>
                    </a:lnTo>
                    <a:lnTo>
                      <a:pt x="5" y="613"/>
                    </a:lnTo>
                    <a:lnTo>
                      <a:pt x="0" y="636"/>
                    </a:lnTo>
                    <a:lnTo>
                      <a:pt x="12" y="648"/>
                    </a:lnTo>
                    <a:lnTo>
                      <a:pt x="41" y="641"/>
                    </a:lnTo>
                    <a:lnTo>
                      <a:pt x="97" y="632"/>
                    </a:lnTo>
                    <a:lnTo>
                      <a:pt x="164" y="648"/>
                    </a:lnTo>
                    <a:lnTo>
                      <a:pt x="209" y="675"/>
                    </a:lnTo>
                    <a:lnTo>
                      <a:pt x="233" y="691"/>
                    </a:lnTo>
                    <a:lnTo>
                      <a:pt x="255" y="691"/>
                    </a:lnTo>
                    <a:lnTo>
                      <a:pt x="290" y="641"/>
                    </a:lnTo>
                    <a:lnTo>
                      <a:pt x="284" y="632"/>
                    </a:lnTo>
                    <a:lnTo>
                      <a:pt x="217" y="609"/>
                    </a:lnTo>
                    <a:lnTo>
                      <a:pt x="138" y="599"/>
                    </a:lnTo>
                    <a:lnTo>
                      <a:pt x="82" y="595"/>
                    </a:lnTo>
                    <a:lnTo>
                      <a:pt x="48" y="595"/>
                    </a:lnTo>
                    <a:lnTo>
                      <a:pt x="41" y="570"/>
                    </a:lnTo>
                    <a:lnTo>
                      <a:pt x="53" y="505"/>
                    </a:lnTo>
                    <a:lnTo>
                      <a:pt x="78" y="436"/>
                    </a:lnTo>
                    <a:lnTo>
                      <a:pt x="120" y="348"/>
                    </a:lnTo>
                    <a:lnTo>
                      <a:pt x="154" y="270"/>
                    </a:lnTo>
                    <a:lnTo>
                      <a:pt x="168" y="201"/>
                    </a:lnTo>
                    <a:lnTo>
                      <a:pt x="171" y="123"/>
                    </a:lnTo>
                    <a:lnTo>
                      <a:pt x="171" y="51"/>
                    </a:lnTo>
                    <a:lnTo>
                      <a:pt x="157" y="19"/>
                    </a:lnTo>
                    <a:lnTo>
                      <a:pt x="145"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29" name="Freeform 32"/>
              <p:cNvSpPr>
                <a:spLocks/>
              </p:cNvSpPr>
              <p:nvPr/>
            </p:nvSpPr>
            <p:spPr bwMode="auto">
              <a:xfrm>
                <a:off x="714" y="2789"/>
                <a:ext cx="242" cy="576"/>
              </a:xfrm>
              <a:custGeom>
                <a:avLst/>
                <a:gdLst>
                  <a:gd name="T0" fmla="*/ 60 w 242"/>
                  <a:gd name="T1" fmla="*/ 0 h 576"/>
                  <a:gd name="T2" fmla="*/ 25 w 242"/>
                  <a:gd name="T3" fmla="*/ 0 h 576"/>
                  <a:gd name="T4" fmla="*/ 15 w 242"/>
                  <a:gd name="T5" fmla="*/ 22 h 576"/>
                  <a:gd name="T6" fmla="*/ 6 w 242"/>
                  <a:gd name="T7" fmla="*/ 72 h 576"/>
                  <a:gd name="T8" fmla="*/ 15 w 242"/>
                  <a:gd name="T9" fmla="*/ 126 h 576"/>
                  <a:gd name="T10" fmla="*/ 34 w 242"/>
                  <a:gd name="T11" fmla="*/ 234 h 576"/>
                  <a:gd name="T12" fmla="*/ 30 w 242"/>
                  <a:gd name="T13" fmla="*/ 280 h 576"/>
                  <a:gd name="T14" fmla="*/ 6 w 242"/>
                  <a:gd name="T15" fmla="*/ 373 h 576"/>
                  <a:gd name="T16" fmla="*/ 0 w 242"/>
                  <a:gd name="T17" fmla="*/ 439 h 576"/>
                  <a:gd name="T18" fmla="*/ 0 w 242"/>
                  <a:gd name="T19" fmla="*/ 488 h 576"/>
                  <a:gd name="T20" fmla="*/ 10 w 242"/>
                  <a:gd name="T21" fmla="*/ 500 h 576"/>
                  <a:gd name="T22" fmla="*/ 44 w 242"/>
                  <a:gd name="T23" fmla="*/ 507 h 576"/>
                  <a:gd name="T24" fmla="*/ 91 w 242"/>
                  <a:gd name="T25" fmla="*/ 520 h 576"/>
                  <a:gd name="T26" fmla="*/ 134 w 242"/>
                  <a:gd name="T27" fmla="*/ 543 h 576"/>
                  <a:gd name="T28" fmla="*/ 180 w 242"/>
                  <a:gd name="T29" fmla="*/ 575 h 576"/>
                  <a:gd name="T30" fmla="*/ 199 w 242"/>
                  <a:gd name="T31" fmla="*/ 575 h 576"/>
                  <a:gd name="T32" fmla="*/ 241 w 242"/>
                  <a:gd name="T33" fmla="*/ 539 h 576"/>
                  <a:gd name="T34" fmla="*/ 237 w 242"/>
                  <a:gd name="T35" fmla="*/ 523 h 576"/>
                  <a:gd name="T36" fmla="*/ 184 w 242"/>
                  <a:gd name="T37" fmla="*/ 500 h 576"/>
                  <a:gd name="T38" fmla="*/ 94 w 242"/>
                  <a:gd name="T39" fmla="*/ 477 h 576"/>
                  <a:gd name="T40" fmla="*/ 53 w 242"/>
                  <a:gd name="T41" fmla="*/ 462 h 576"/>
                  <a:gd name="T42" fmla="*/ 44 w 242"/>
                  <a:gd name="T43" fmla="*/ 448 h 576"/>
                  <a:gd name="T44" fmla="*/ 44 w 242"/>
                  <a:gd name="T45" fmla="*/ 380 h 576"/>
                  <a:gd name="T46" fmla="*/ 60 w 242"/>
                  <a:gd name="T47" fmla="*/ 296 h 576"/>
                  <a:gd name="T48" fmla="*/ 67 w 242"/>
                  <a:gd name="T49" fmla="*/ 241 h 576"/>
                  <a:gd name="T50" fmla="*/ 75 w 242"/>
                  <a:gd name="T51" fmla="*/ 156 h 576"/>
                  <a:gd name="T52" fmla="*/ 79 w 242"/>
                  <a:gd name="T53" fmla="*/ 65 h 576"/>
                  <a:gd name="T54" fmla="*/ 75 w 242"/>
                  <a:gd name="T55" fmla="*/ 22 h 576"/>
                  <a:gd name="T56" fmla="*/ 60 w 242"/>
                  <a:gd name="T57" fmla="*/ 0 h 5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2"/>
                  <a:gd name="T88" fmla="*/ 0 h 576"/>
                  <a:gd name="T89" fmla="*/ 242 w 242"/>
                  <a:gd name="T90" fmla="*/ 576 h 5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2" h="576">
                    <a:moveTo>
                      <a:pt x="60" y="0"/>
                    </a:moveTo>
                    <a:lnTo>
                      <a:pt x="25" y="0"/>
                    </a:lnTo>
                    <a:lnTo>
                      <a:pt x="15" y="22"/>
                    </a:lnTo>
                    <a:lnTo>
                      <a:pt x="6" y="72"/>
                    </a:lnTo>
                    <a:lnTo>
                      <a:pt x="15" y="126"/>
                    </a:lnTo>
                    <a:lnTo>
                      <a:pt x="34" y="234"/>
                    </a:lnTo>
                    <a:lnTo>
                      <a:pt x="30" y="280"/>
                    </a:lnTo>
                    <a:lnTo>
                      <a:pt x="6" y="373"/>
                    </a:lnTo>
                    <a:lnTo>
                      <a:pt x="0" y="439"/>
                    </a:lnTo>
                    <a:lnTo>
                      <a:pt x="0" y="488"/>
                    </a:lnTo>
                    <a:lnTo>
                      <a:pt x="10" y="500"/>
                    </a:lnTo>
                    <a:lnTo>
                      <a:pt x="44" y="507"/>
                    </a:lnTo>
                    <a:lnTo>
                      <a:pt x="91" y="520"/>
                    </a:lnTo>
                    <a:lnTo>
                      <a:pt x="134" y="543"/>
                    </a:lnTo>
                    <a:lnTo>
                      <a:pt x="180" y="575"/>
                    </a:lnTo>
                    <a:lnTo>
                      <a:pt x="199" y="575"/>
                    </a:lnTo>
                    <a:lnTo>
                      <a:pt x="241" y="539"/>
                    </a:lnTo>
                    <a:lnTo>
                      <a:pt x="237" y="523"/>
                    </a:lnTo>
                    <a:lnTo>
                      <a:pt x="184" y="500"/>
                    </a:lnTo>
                    <a:lnTo>
                      <a:pt x="94" y="477"/>
                    </a:lnTo>
                    <a:lnTo>
                      <a:pt x="53" y="462"/>
                    </a:lnTo>
                    <a:lnTo>
                      <a:pt x="44" y="448"/>
                    </a:lnTo>
                    <a:lnTo>
                      <a:pt x="44" y="380"/>
                    </a:lnTo>
                    <a:lnTo>
                      <a:pt x="60" y="296"/>
                    </a:lnTo>
                    <a:lnTo>
                      <a:pt x="67" y="241"/>
                    </a:lnTo>
                    <a:lnTo>
                      <a:pt x="75" y="156"/>
                    </a:lnTo>
                    <a:lnTo>
                      <a:pt x="79" y="65"/>
                    </a:lnTo>
                    <a:lnTo>
                      <a:pt x="75" y="22"/>
                    </a:lnTo>
                    <a:lnTo>
                      <a:pt x="60"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sp>
        <p:nvSpPr>
          <p:cNvPr id="4105" name="Rectangle 33"/>
          <p:cNvSpPr>
            <a:spLocks noChangeArrowheads="1"/>
          </p:cNvSpPr>
          <p:nvPr/>
        </p:nvSpPr>
        <p:spPr bwMode="auto">
          <a:xfrm>
            <a:off x="-41275" y="5494338"/>
            <a:ext cx="3394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b="1">
                <a:latin typeface="Arial" charset="0"/>
              </a:rPr>
              <a:t>Datos de la aplicación</a:t>
            </a:r>
          </a:p>
          <a:p>
            <a:pPr algn="ctr"/>
            <a:r>
              <a:rPr lang="es-ES_tradnl" altLang="es-ES" sz="1800" b="1">
                <a:latin typeface="Arial" charset="0"/>
              </a:rPr>
              <a:t>(dependientes de la máquina)</a:t>
            </a:r>
            <a:endParaRPr lang="es-ES" altLang="es-ES" sz="1800" b="1">
              <a:latin typeface="Arial" charset="0"/>
            </a:endParaRPr>
          </a:p>
        </p:txBody>
      </p:sp>
      <p:graphicFrame>
        <p:nvGraphicFramePr>
          <p:cNvPr id="4098" name="Object 34">
            <a:hlinkClick r:id="" action="ppaction://ole?verb=0"/>
          </p:cNvPr>
          <p:cNvGraphicFramePr>
            <a:graphicFrameLocks/>
          </p:cNvGraphicFramePr>
          <p:nvPr/>
        </p:nvGraphicFramePr>
        <p:xfrm>
          <a:off x="6788150" y="1366838"/>
          <a:ext cx="1920875" cy="2860675"/>
        </p:xfrm>
        <a:graphic>
          <a:graphicData uri="http://schemas.openxmlformats.org/presentationml/2006/ole">
            <mc:AlternateContent xmlns:mc="http://schemas.openxmlformats.org/markup-compatibility/2006">
              <mc:Choice xmlns:v="urn:schemas-microsoft-com:vml" Requires="v">
                <p:oleObj name="ClipArt" r:id="rId3" imgW="2557440" imgH="3659040" progId="MS_ClipArt_Gallery.2">
                  <p:embed/>
                </p:oleObj>
              </mc:Choice>
              <mc:Fallback>
                <p:oleObj name="ClipArt" r:id="rId3" imgW="2557440" imgH="3659040" progId="MS_ClipArt_Gallery.2">
                  <p:embed/>
                  <p:pic>
                    <p:nvPicPr>
                      <p:cNvPr id="4098" name="Object 34">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150" y="1366838"/>
                        <a:ext cx="1920875"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35">
            <a:hlinkClick r:id="" action="ppaction://ole?verb=0"/>
          </p:cNvPr>
          <p:cNvGraphicFramePr>
            <a:graphicFrameLocks/>
          </p:cNvGraphicFramePr>
          <p:nvPr/>
        </p:nvGraphicFramePr>
        <p:xfrm>
          <a:off x="3124200" y="1792288"/>
          <a:ext cx="1077913" cy="2738437"/>
        </p:xfrm>
        <a:graphic>
          <a:graphicData uri="http://schemas.openxmlformats.org/presentationml/2006/ole">
            <mc:AlternateContent xmlns:mc="http://schemas.openxmlformats.org/markup-compatibility/2006">
              <mc:Choice xmlns:v="urn:schemas-microsoft-com:vml" Requires="v">
                <p:oleObj name="ClipArt" r:id="rId5" imgW="1508040" imgH="3659040" progId="MS_ClipArt_Gallery.2">
                  <p:embed/>
                </p:oleObj>
              </mc:Choice>
              <mc:Fallback>
                <p:oleObj name="ClipArt" r:id="rId5" imgW="1508040" imgH="3659040" progId="MS_ClipArt_Gallery.2">
                  <p:embed/>
                  <p:pic>
                    <p:nvPicPr>
                      <p:cNvPr id="4099" name="Object 35">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792288"/>
                        <a:ext cx="1077913" cy="273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6" name="Rectangle 36"/>
          <p:cNvSpPr>
            <a:spLocks noChangeArrowheads="1"/>
          </p:cNvSpPr>
          <p:nvPr/>
        </p:nvSpPr>
        <p:spPr bwMode="auto">
          <a:xfrm>
            <a:off x="6197600" y="4381500"/>
            <a:ext cx="26924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b="1">
                <a:latin typeface="Arial" charset="0"/>
              </a:rPr>
              <a:t>Datos de capas bajas (independientes de la máquina)</a:t>
            </a:r>
            <a:endParaRPr lang="es-ES" altLang="es-ES" sz="1800" b="1">
              <a:latin typeface="Arial" charset="0"/>
            </a:endParaRPr>
          </a:p>
        </p:txBody>
      </p:sp>
      <p:grpSp>
        <p:nvGrpSpPr>
          <p:cNvPr id="4107" name="Group 37"/>
          <p:cNvGrpSpPr>
            <a:grpSpLocks/>
          </p:cNvGrpSpPr>
          <p:nvPr/>
        </p:nvGrpSpPr>
        <p:grpSpPr bwMode="auto">
          <a:xfrm>
            <a:off x="4800600" y="2627313"/>
            <a:ext cx="2668588" cy="2744787"/>
            <a:chOff x="3024" y="1728"/>
            <a:chExt cx="1681" cy="1729"/>
          </a:xfrm>
        </p:grpSpPr>
        <p:grpSp>
          <p:nvGrpSpPr>
            <p:cNvPr id="4110" name="Group 38"/>
            <p:cNvGrpSpPr>
              <a:grpSpLocks/>
            </p:cNvGrpSpPr>
            <p:nvPr/>
          </p:nvGrpSpPr>
          <p:grpSpPr bwMode="auto">
            <a:xfrm>
              <a:off x="3124" y="1728"/>
              <a:ext cx="1581" cy="1693"/>
              <a:chOff x="3124" y="1728"/>
              <a:chExt cx="1581" cy="1693"/>
            </a:xfrm>
          </p:grpSpPr>
          <p:sp>
            <p:nvSpPr>
              <p:cNvPr id="4115" name="Freeform 39"/>
              <p:cNvSpPr>
                <a:spLocks/>
              </p:cNvSpPr>
              <p:nvPr/>
            </p:nvSpPr>
            <p:spPr bwMode="auto">
              <a:xfrm>
                <a:off x="3908" y="2014"/>
                <a:ext cx="275" cy="358"/>
              </a:xfrm>
              <a:custGeom>
                <a:avLst/>
                <a:gdLst>
                  <a:gd name="T0" fmla="*/ 189 w 275"/>
                  <a:gd name="T1" fmla="*/ 129 h 358"/>
                  <a:gd name="T2" fmla="*/ 174 w 275"/>
                  <a:gd name="T3" fmla="*/ 79 h 358"/>
                  <a:gd name="T4" fmla="*/ 153 w 275"/>
                  <a:gd name="T5" fmla="*/ 28 h 358"/>
                  <a:gd name="T6" fmla="*/ 124 w 275"/>
                  <a:gd name="T7" fmla="*/ 3 h 358"/>
                  <a:gd name="T8" fmla="*/ 82 w 275"/>
                  <a:gd name="T9" fmla="*/ 0 h 358"/>
                  <a:gd name="T10" fmla="*/ 49 w 275"/>
                  <a:gd name="T11" fmla="*/ 17 h 358"/>
                  <a:gd name="T12" fmla="*/ 25 w 275"/>
                  <a:gd name="T13" fmla="*/ 43 h 358"/>
                  <a:gd name="T14" fmla="*/ 6 w 275"/>
                  <a:gd name="T15" fmla="*/ 93 h 358"/>
                  <a:gd name="T16" fmla="*/ 0 w 275"/>
                  <a:gd name="T17" fmla="*/ 153 h 358"/>
                  <a:gd name="T18" fmla="*/ 0 w 275"/>
                  <a:gd name="T19" fmla="*/ 216 h 358"/>
                  <a:gd name="T20" fmla="*/ 13 w 275"/>
                  <a:gd name="T21" fmla="*/ 286 h 358"/>
                  <a:gd name="T22" fmla="*/ 49 w 275"/>
                  <a:gd name="T23" fmla="*/ 330 h 358"/>
                  <a:gd name="T24" fmla="*/ 84 w 275"/>
                  <a:gd name="T25" fmla="*/ 357 h 358"/>
                  <a:gd name="T26" fmla="*/ 118 w 275"/>
                  <a:gd name="T27" fmla="*/ 355 h 358"/>
                  <a:gd name="T28" fmla="*/ 148 w 275"/>
                  <a:gd name="T29" fmla="*/ 326 h 358"/>
                  <a:gd name="T30" fmla="*/ 174 w 275"/>
                  <a:gd name="T31" fmla="*/ 275 h 358"/>
                  <a:gd name="T32" fmla="*/ 191 w 275"/>
                  <a:gd name="T33" fmla="*/ 231 h 358"/>
                  <a:gd name="T34" fmla="*/ 191 w 275"/>
                  <a:gd name="T35" fmla="*/ 174 h 358"/>
                  <a:gd name="T36" fmla="*/ 274 w 275"/>
                  <a:gd name="T37" fmla="*/ 163 h 358"/>
                  <a:gd name="T38" fmla="*/ 263 w 275"/>
                  <a:gd name="T39" fmla="*/ 131 h 358"/>
                  <a:gd name="T40" fmla="*/ 189 w 275"/>
                  <a:gd name="T41" fmla="*/ 129 h 3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5"/>
                  <a:gd name="T64" fmla="*/ 0 h 358"/>
                  <a:gd name="T65" fmla="*/ 275 w 275"/>
                  <a:gd name="T66" fmla="*/ 358 h 3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5" h="358">
                    <a:moveTo>
                      <a:pt x="189" y="129"/>
                    </a:moveTo>
                    <a:lnTo>
                      <a:pt x="174" y="79"/>
                    </a:lnTo>
                    <a:lnTo>
                      <a:pt x="153" y="28"/>
                    </a:lnTo>
                    <a:lnTo>
                      <a:pt x="124" y="3"/>
                    </a:lnTo>
                    <a:lnTo>
                      <a:pt x="82" y="0"/>
                    </a:lnTo>
                    <a:lnTo>
                      <a:pt x="49" y="17"/>
                    </a:lnTo>
                    <a:lnTo>
                      <a:pt x="25" y="43"/>
                    </a:lnTo>
                    <a:lnTo>
                      <a:pt x="6" y="93"/>
                    </a:lnTo>
                    <a:lnTo>
                      <a:pt x="0" y="153"/>
                    </a:lnTo>
                    <a:lnTo>
                      <a:pt x="0" y="216"/>
                    </a:lnTo>
                    <a:lnTo>
                      <a:pt x="13" y="286"/>
                    </a:lnTo>
                    <a:lnTo>
                      <a:pt x="49" y="330"/>
                    </a:lnTo>
                    <a:lnTo>
                      <a:pt x="84" y="357"/>
                    </a:lnTo>
                    <a:lnTo>
                      <a:pt x="118" y="355"/>
                    </a:lnTo>
                    <a:lnTo>
                      <a:pt x="148" y="326"/>
                    </a:lnTo>
                    <a:lnTo>
                      <a:pt x="174" y="275"/>
                    </a:lnTo>
                    <a:lnTo>
                      <a:pt x="191" y="231"/>
                    </a:lnTo>
                    <a:lnTo>
                      <a:pt x="191" y="174"/>
                    </a:lnTo>
                    <a:lnTo>
                      <a:pt x="274" y="163"/>
                    </a:lnTo>
                    <a:lnTo>
                      <a:pt x="263" y="131"/>
                    </a:lnTo>
                    <a:lnTo>
                      <a:pt x="189" y="129"/>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16" name="Freeform 40"/>
              <p:cNvSpPr>
                <a:spLocks/>
              </p:cNvSpPr>
              <p:nvPr/>
            </p:nvSpPr>
            <p:spPr bwMode="auto">
              <a:xfrm>
                <a:off x="3642" y="1728"/>
                <a:ext cx="358" cy="802"/>
              </a:xfrm>
              <a:custGeom>
                <a:avLst/>
                <a:gdLst>
                  <a:gd name="T0" fmla="*/ 350 w 358"/>
                  <a:gd name="T1" fmla="*/ 793 h 802"/>
                  <a:gd name="T2" fmla="*/ 357 w 358"/>
                  <a:gd name="T3" fmla="*/ 755 h 802"/>
                  <a:gd name="T4" fmla="*/ 338 w 358"/>
                  <a:gd name="T5" fmla="*/ 723 h 802"/>
                  <a:gd name="T6" fmla="*/ 272 w 358"/>
                  <a:gd name="T7" fmla="*/ 685 h 802"/>
                  <a:gd name="T8" fmla="*/ 215 w 358"/>
                  <a:gd name="T9" fmla="*/ 643 h 802"/>
                  <a:gd name="T10" fmla="*/ 160 w 358"/>
                  <a:gd name="T11" fmla="*/ 573 h 802"/>
                  <a:gd name="T12" fmla="*/ 84 w 358"/>
                  <a:gd name="T13" fmla="*/ 477 h 802"/>
                  <a:gd name="T14" fmla="*/ 65 w 358"/>
                  <a:gd name="T15" fmla="*/ 439 h 802"/>
                  <a:gd name="T16" fmla="*/ 55 w 358"/>
                  <a:gd name="T17" fmla="*/ 401 h 802"/>
                  <a:gd name="T18" fmla="*/ 60 w 358"/>
                  <a:gd name="T19" fmla="*/ 365 h 802"/>
                  <a:gd name="T20" fmla="*/ 77 w 358"/>
                  <a:gd name="T21" fmla="*/ 295 h 802"/>
                  <a:gd name="T22" fmla="*/ 120 w 358"/>
                  <a:gd name="T23" fmla="*/ 208 h 802"/>
                  <a:gd name="T24" fmla="*/ 167 w 358"/>
                  <a:gd name="T25" fmla="*/ 159 h 802"/>
                  <a:gd name="T26" fmla="*/ 210 w 358"/>
                  <a:gd name="T27" fmla="*/ 132 h 802"/>
                  <a:gd name="T28" fmla="*/ 243 w 358"/>
                  <a:gd name="T29" fmla="*/ 128 h 802"/>
                  <a:gd name="T30" fmla="*/ 260 w 358"/>
                  <a:gd name="T31" fmla="*/ 132 h 802"/>
                  <a:gd name="T32" fmla="*/ 262 w 358"/>
                  <a:gd name="T33" fmla="*/ 113 h 802"/>
                  <a:gd name="T34" fmla="*/ 222 w 358"/>
                  <a:gd name="T35" fmla="*/ 107 h 802"/>
                  <a:gd name="T36" fmla="*/ 174 w 358"/>
                  <a:gd name="T37" fmla="*/ 107 h 802"/>
                  <a:gd name="T38" fmla="*/ 206 w 358"/>
                  <a:gd name="T39" fmla="*/ 64 h 802"/>
                  <a:gd name="T40" fmla="*/ 227 w 358"/>
                  <a:gd name="T41" fmla="*/ 32 h 802"/>
                  <a:gd name="T42" fmla="*/ 213 w 358"/>
                  <a:gd name="T43" fmla="*/ 18 h 802"/>
                  <a:gd name="T44" fmla="*/ 160 w 358"/>
                  <a:gd name="T45" fmla="*/ 75 h 802"/>
                  <a:gd name="T46" fmla="*/ 150 w 358"/>
                  <a:gd name="T47" fmla="*/ 83 h 802"/>
                  <a:gd name="T48" fmla="*/ 160 w 358"/>
                  <a:gd name="T49" fmla="*/ 39 h 802"/>
                  <a:gd name="T50" fmla="*/ 167 w 358"/>
                  <a:gd name="T51" fmla="*/ 5 h 802"/>
                  <a:gd name="T52" fmla="*/ 160 w 358"/>
                  <a:gd name="T53" fmla="*/ 0 h 802"/>
                  <a:gd name="T54" fmla="*/ 143 w 358"/>
                  <a:gd name="T55" fmla="*/ 5 h 802"/>
                  <a:gd name="T56" fmla="*/ 125 w 358"/>
                  <a:gd name="T57" fmla="*/ 83 h 802"/>
                  <a:gd name="T58" fmla="*/ 119 w 358"/>
                  <a:gd name="T59" fmla="*/ 81 h 802"/>
                  <a:gd name="T60" fmla="*/ 119 w 358"/>
                  <a:gd name="T61" fmla="*/ 20 h 802"/>
                  <a:gd name="T62" fmla="*/ 103 w 358"/>
                  <a:gd name="T63" fmla="*/ 15 h 802"/>
                  <a:gd name="T64" fmla="*/ 91 w 358"/>
                  <a:gd name="T65" fmla="*/ 24 h 802"/>
                  <a:gd name="T66" fmla="*/ 96 w 358"/>
                  <a:gd name="T67" fmla="*/ 107 h 802"/>
                  <a:gd name="T68" fmla="*/ 100 w 358"/>
                  <a:gd name="T69" fmla="*/ 140 h 802"/>
                  <a:gd name="T70" fmla="*/ 91 w 358"/>
                  <a:gd name="T71" fmla="*/ 208 h 802"/>
                  <a:gd name="T72" fmla="*/ 60 w 358"/>
                  <a:gd name="T73" fmla="*/ 278 h 802"/>
                  <a:gd name="T74" fmla="*/ 25 w 358"/>
                  <a:gd name="T75" fmla="*/ 359 h 802"/>
                  <a:gd name="T76" fmla="*/ 0 w 358"/>
                  <a:gd name="T77" fmla="*/ 420 h 802"/>
                  <a:gd name="T78" fmla="*/ 1 w 358"/>
                  <a:gd name="T79" fmla="*/ 452 h 802"/>
                  <a:gd name="T80" fmla="*/ 50 w 358"/>
                  <a:gd name="T81" fmla="*/ 509 h 802"/>
                  <a:gd name="T82" fmla="*/ 115 w 358"/>
                  <a:gd name="T83" fmla="*/ 579 h 802"/>
                  <a:gd name="T84" fmla="*/ 167 w 358"/>
                  <a:gd name="T85" fmla="*/ 649 h 802"/>
                  <a:gd name="T86" fmla="*/ 232 w 358"/>
                  <a:gd name="T87" fmla="*/ 742 h 802"/>
                  <a:gd name="T88" fmla="*/ 286 w 358"/>
                  <a:gd name="T89" fmla="*/ 787 h 802"/>
                  <a:gd name="T90" fmla="*/ 327 w 358"/>
                  <a:gd name="T91" fmla="*/ 801 h 802"/>
                  <a:gd name="T92" fmla="*/ 350 w 358"/>
                  <a:gd name="T93" fmla="*/ 793 h 8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8"/>
                  <a:gd name="T142" fmla="*/ 0 h 802"/>
                  <a:gd name="T143" fmla="*/ 358 w 358"/>
                  <a:gd name="T144" fmla="*/ 802 h 8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8" h="802">
                    <a:moveTo>
                      <a:pt x="350" y="793"/>
                    </a:moveTo>
                    <a:lnTo>
                      <a:pt x="357" y="755"/>
                    </a:lnTo>
                    <a:lnTo>
                      <a:pt x="338" y="723"/>
                    </a:lnTo>
                    <a:lnTo>
                      <a:pt x="272" y="685"/>
                    </a:lnTo>
                    <a:lnTo>
                      <a:pt x="215" y="643"/>
                    </a:lnTo>
                    <a:lnTo>
                      <a:pt x="160" y="573"/>
                    </a:lnTo>
                    <a:lnTo>
                      <a:pt x="84" y="477"/>
                    </a:lnTo>
                    <a:lnTo>
                      <a:pt x="65" y="439"/>
                    </a:lnTo>
                    <a:lnTo>
                      <a:pt x="55" y="401"/>
                    </a:lnTo>
                    <a:lnTo>
                      <a:pt x="60" y="365"/>
                    </a:lnTo>
                    <a:lnTo>
                      <a:pt x="77" y="295"/>
                    </a:lnTo>
                    <a:lnTo>
                      <a:pt x="120" y="208"/>
                    </a:lnTo>
                    <a:lnTo>
                      <a:pt x="167" y="159"/>
                    </a:lnTo>
                    <a:lnTo>
                      <a:pt x="210" y="132"/>
                    </a:lnTo>
                    <a:lnTo>
                      <a:pt x="243" y="128"/>
                    </a:lnTo>
                    <a:lnTo>
                      <a:pt x="260" y="132"/>
                    </a:lnTo>
                    <a:lnTo>
                      <a:pt x="262" y="113"/>
                    </a:lnTo>
                    <a:lnTo>
                      <a:pt x="222" y="107"/>
                    </a:lnTo>
                    <a:lnTo>
                      <a:pt x="174" y="107"/>
                    </a:lnTo>
                    <a:lnTo>
                      <a:pt x="206" y="64"/>
                    </a:lnTo>
                    <a:lnTo>
                      <a:pt x="227" y="32"/>
                    </a:lnTo>
                    <a:lnTo>
                      <a:pt x="213" y="18"/>
                    </a:lnTo>
                    <a:lnTo>
                      <a:pt x="160" y="75"/>
                    </a:lnTo>
                    <a:lnTo>
                      <a:pt x="150" y="83"/>
                    </a:lnTo>
                    <a:lnTo>
                      <a:pt x="160" y="39"/>
                    </a:lnTo>
                    <a:lnTo>
                      <a:pt x="167" y="5"/>
                    </a:lnTo>
                    <a:lnTo>
                      <a:pt x="160" y="0"/>
                    </a:lnTo>
                    <a:lnTo>
                      <a:pt x="143" y="5"/>
                    </a:lnTo>
                    <a:lnTo>
                      <a:pt x="125" y="83"/>
                    </a:lnTo>
                    <a:lnTo>
                      <a:pt x="119" y="81"/>
                    </a:lnTo>
                    <a:lnTo>
                      <a:pt x="119" y="20"/>
                    </a:lnTo>
                    <a:lnTo>
                      <a:pt x="103" y="15"/>
                    </a:lnTo>
                    <a:lnTo>
                      <a:pt x="91" y="24"/>
                    </a:lnTo>
                    <a:lnTo>
                      <a:pt x="96" y="107"/>
                    </a:lnTo>
                    <a:lnTo>
                      <a:pt x="100" y="140"/>
                    </a:lnTo>
                    <a:lnTo>
                      <a:pt x="91" y="208"/>
                    </a:lnTo>
                    <a:lnTo>
                      <a:pt x="60" y="278"/>
                    </a:lnTo>
                    <a:lnTo>
                      <a:pt x="25" y="359"/>
                    </a:lnTo>
                    <a:lnTo>
                      <a:pt x="0" y="420"/>
                    </a:lnTo>
                    <a:lnTo>
                      <a:pt x="1" y="452"/>
                    </a:lnTo>
                    <a:lnTo>
                      <a:pt x="50" y="509"/>
                    </a:lnTo>
                    <a:lnTo>
                      <a:pt x="115" y="579"/>
                    </a:lnTo>
                    <a:lnTo>
                      <a:pt x="167" y="649"/>
                    </a:lnTo>
                    <a:lnTo>
                      <a:pt x="232" y="742"/>
                    </a:lnTo>
                    <a:lnTo>
                      <a:pt x="286" y="787"/>
                    </a:lnTo>
                    <a:lnTo>
                      <a:pt x="327" y="801"/>
                    </a:lnTo>
                    <a:lnTo>
                      <a:pt x="350" y="793"/>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17" name="Freeform 41"/>
              <p:cNvSpPr>
                <a:spLocks/>
              </p:cNvSpPr>
              <p:nvPr/>
            </p:nvSpPr>
            <p:spPr bwMode="auto">
              <a:xfrm>
                <a:off x="4048" y="2475"/>
                <a:ext cx="657" cy="404"/>
              </a:xfrm>
              <a:custGeom>
                <a:avLst/>
                <a:gdLst>
                  <a:gd name="T0" fmla="*/ 523 w 657"/>
                  <a:gd name="T1" fmla="*/ 325 h 404"/>
                  <a:gd name="T2" fmla="*/ 426 w 657"/>
                  <a:gd name="T3" fmla="*/ 321 h 404"/>
                  <a:gd name="T4" fmla="*/ 340 w 657"/>
                  <a:gd name="T5" fmla="*/ 308 h 404"/>
                  <a:gd name="T6" fmla="*/ 286 w 657"/>
                  <a:gd name="T7" fmla="*/ 293 h 404"/>
                  <a:gd name="T8" fmla="*/ 208 w 657"/>
                  <a:gd name="T9" fmla="*/ 245 h 404"/>
                  <a:gd name="T10" fmla="*/ 153 w 657"/>
                  <a:gd name="T11" fmla="*/ 200 h 404"/>
                  <a:gd name="T12" fmla="*/ 82 w 657"/>
                  <a:gd name="T13" fmla="*/ 143 h 404"/>
                  <a:gd name="T14" fmla="*/ 48 w 657"/>
                  <a:gd name="T15" fmla="*/ 107 h 404"/>
                  <a:gd name="T16" fmla="*/ 22 w 657"/>
                  <a:gd name="T17" fmla="*/ 83 h 404"/>
                  <a:gd name="T18" fmla="*/ 0 w 657"/>
                  <a:gd name="T19" fmla="*/ 56 h 404"/>
                  <a:gd name="T20" fmla="*/ 0 w 657"/>
                  <a:gd name="T21" fmla="*/ 26 h 404"/>
                  <a:gd name="T22" fmla="*/ 25 w 657"/>
                  <a:gd name="T23" fmla="*/ 0 h 404"/>
                  <a:gd name="T24" fmla="*/ 41 w 657"/>
                  <a:gd name="T25" fmla="*/ 5 h 404"/>
                  <a:gd name="T26" fmla="*/ 84 w 657"/>
                  <a:gd name="T27" fmla="*/ 62 h 404"/>
                  <a:gd name="T28" fmla="*/ 131 w 657"/>
                  <a:gd name="T29" fmla="*/ 126 h 404"/>
                  <a:gd name="T30" fmla="*/ 179 w 657"/>
                  <a:gd name="T31" fmla="*/ 187 h 404"/>
                  <a:gd name="T32" fmla="*/ 248 w 657"/>
                  <a:gd name="T33" fmla="*/ 238 h 404"/>
                  <a:gd name="T34" fmla="*/ 309 w 657"/>
                  <a:gd name="T35" fmla="*/ 270 h 404"/>
                  <a:gd name="T36" fmla="*/ 374 w 657"/>
                  <a:gd name="T37" fmla="*/ 287 h 404"/>
                  <a:gd name="T38" fmla="*/ 464 w 657"/>
                  <a:gd name="T39" fmla="*/ 289 h 404"/>
                  <a:gd name="T40" fmla="*/ 517 w 657"/>
                  <a:gd name="T41" fmla="*/ 289 h 404"/>
                  <a:gd name="T42" fmla="*/ 564 w 657"/>
                  <a:gd name="T43" fmla="*/ 251 h 404"/>
                  <a:gd name="T44" fmla="*/ 576 w 657"/>
                  <a:gd name="T45" fmla="*/ 227 h 404"/>
                  <a:gd name="T46" fmla="*/ 595 w 657"/>
                  <a:gd name="T47" fmla="*/ 227 h 404"/>
                  <a:gd name="T48" fmla="*/ 581 w 657"/>
                  <a:gd name="T49" fmla="*/ 259 h 404"/>
                  <a:gd name="T50" fmla="*/ 561 w 657"/>
                  <a:gd name="T51" fmla="*/ 287 h 404"/>
                  <a:gd name="T52" fmla="*/ 612 w 657"/>
                  <a:gd name="T53" fmla="*/ 274 h 404"/>
                  <a:gd name="T54" fmla="*/ 654 w 657"/>
                  <a:gd name="T55" fmla="*/ 268 h 404"/>
                  <a:gd name="T56" fmla="*/ 654 w 657"/>
                  <a:gd name="T57" fmla="*/ 281 h 404"/>
                  <a:gd name="T58" fmla="*/ 618 w 657"/>
                  <a:gd name="T59" fmla="*/ 289 h 404"/>
                  <a:gd name="T60" fmla="*/ 593 w 657"/>
                  <a:gd name="T61" fmla="*/ 306 h 404"/>
                  <a:gd name="T62" fmla="*/ 573 w 657"/>
                  <a:gd name="T63" fmla="*/ 308 h 404"/>
                  <a:gd name="T64" fmla="*/ 605 w 657"/>
                  <a:gd name="T65" fmla="*/ 321 h 404"/>
                  <a:gd name="T66" fmla="*/ 656 w 657"/>
                  <a:gd name="T67" fmla="*/ 332 h 404"/>
                  <a:gd name="T68" fmla="*/ 654 w 657"/>
                  <a:gd name="T69" fmla="*/ 346 h 404"/>
                  <a:gd name="T70" fmla="*/ 637 w 657"/>
                  <a:gd name="T71" fmla="*/ 350 h 404"/>
                  <a:gd name="T72" fmla="*/ 590 w 657"/>
                  <a:gd name="T73" fmla="*/ 332 h 404"/>
                  <a:gd name="T74" fmla="*/ 561 w 657"/>
                  <a:gd name="T75" fmla="*/ 331 h 404"/>
                  <a:gd name="T76" fmla="*/ 578 w 657"/>
                  <a:gd name="T77" fmla="*/ 350 h 404"/>
                  <a:gd name="T78" fmla="*/ 605 w 657"/>
                  <a:gd name="T79" fmla="*/ 382 h 404"/>
                  <a:gd name="T80" fmla="*/ 618 w 657"/>
                  <a:gd name="T81" fmla="*/ 389 h 404"/>
                  <a:gd name="T82" fmla="*/ 607 w 657"/>
                  <a:gd name="T83" fmla="*/ 403 h 404"/>
                  <a:gd name="T84" fmla="*/ 583 w 657"/>
                  <a:gd name="T85" fmla="*/ 387 h 404"/>
                  <a:gd name="T86" fmla="*/ 552 w 657"/>
                  <a:gd name="T87" fmla="*/ 355 h 404"/>
                  <a:gd name="T88" fmla="*/ 523 w 657"/>
                  <a:gd name="T89" fmla="*/ 325 h 4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7"/>
                  <a:gd name="T136" fmla="*/ 0 h 404"/>
                  <a:gd name="T137" fmla="*/ 657 w 657"/>
                  <a:gd name="T138" fmla="*/ 404 h 40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7" h="404">
                    <a:moveTo>
                      <a:pt x="523" y="325"/>
                    </a:moveTo>
                    <a:lnTo>
                      <a:pt x="426" y="321"/>
                    </a:lnTo>
                    <a:lnTo>
                      <a:pt x="340" y="308"/>
                    </a:lnTo>
                    <a:lnTo>
                      <a:pt x="286" y="293"/>
                    </a:lnTo>
                    <a:lnTo>
                      <a:pt x="208" y="245"/>
                    </a:lnTo>
                    <a:lnTo>
                      <a:pt x="153" y="200"/>
                    </a:lnTo>
                    <a:lnTo>
                      <a:pt x="82" y="143"/>
                    </a:lnTo>
                    <a:lnTo>
                      <a:pt x="48" y="107"/>
                    </a:lnTo>
                    <a:lnTo>
                      <a:pt x="22" y="83"/>
                    </a:lnTo>
                    <a:lnTo>
                      <a:pt x="0" y="56"/>
                    </a:lnTo>
                    <a:lnTo>
                      <a:pt x="0" y="26"/>
                    </a:lnTo>
                    <a:lnTo>
                      <a:pt x="25" y="0"/>
                    </a:lnTo>
                    <a:lnTo>
                      <a:pt x="41" y="5"/>
                    </a:lnTo>
                    <a:lnTo>
                      <a:pt x="84" y="62"/>
                    </a:lnTo>
                    <a:lnTo>
                      <a:pt x="131" y="126"/>
                    </a:lnTo>
                    <a:lnTo>
                      <a:pt x="179" y="187"/>
                    </a:lnTo>
                    <a:lnTo>
                      <a:pt x="248" y="238"/>
                    </a:lnTo>
                    <a:lnTo>
                      <a:pt x="309" y="270"/>
                    </a:lnTo>
                    <a:lnTo>
                      <a:pt x="374" y="287"/>
                    </a:lnTo>
                    <a:lnTo>
                      <a:pt x="464" y="289"/>
                    </a:lnTo>
                    <a:lnTo>
                      <a:pt x="517" y="289"/>
                    </a:lnTo>
                    <a:lnTo>
                      <a:pt x="564" y="251"/>
                    </a:lnTo>
                    <a:lnTo>
                      <a:pt x="576" y="227"/>
                    </a:lnTo>
                    <a:lnTo>
                      <a:pt x="595" y="227"/>
                    </a:lnTo>
                    <a:lnTo>
                      <a:pt x="581" y="259"/>
                    </a:lnTo>
                    <a:lnTo>
                      <a:pt x="561" y="287"/>
                    </a:lnTo>
                    <a:lnTo>
                      <a:pt x="612" y="274"/>
                    </a:lnTo>
                    <a:lnTo>
                      <a:pt x="654" y="268"/>
                    </a:lnTo>
                    <a:lnTo>
                      <a:pt x="654" y="281"/>
                    </a:lnTo>
                    <a:lnTo>
                      <a:pt x="618" y="289"/>
                    </a:lnTo>
                    <a:lnTo>
                      <a:pt x="593" y="306"/>
                    </a:lnTo>
                    <a:lnTo>
                      <a:pt x="573" y="308"/>
                    </a:lnTo>
                    <a:lnTo>
                      <a:pt x="605" y="321"/>
                    </a:lnTo>
                    <a:lnTo>
                      <a:pt x="656" y="332"/>
                    </a:lnTo>
                    <a:lnTo>
                      <a:pt x="654" y="346"/>
                    </a:lnTo>
                    <a:lnTo>
                      <a:pt x="637" y="350"/>
                    </a:lnTo>
                    <a:lnTo>
                      <a:pt x="590" y="332"/>
                    </a:lnTo>
                    <a:lnTo>
                      <a:pt x="561" y="331"/>
                    </a:lnTo>
                    <a:lnTo>
                      <a:pt x="578" y="350"/>
                    </a:lnTo>
                    <a:lnTo>
                      <a:pt x="605" y="382"/>
                    </a:lnTo>
                    <a:lnTo>
                      <a:pt x="618" y="389"/>
                    </a:lnTo>
                    <a:lnTo>
                      <a:pt x="607" y="403"/>
                    </a:lnTo>
                    <a:lnTo>
                      <a:pt x="583" y="387"/>
                    </a:lnTo>
                    <a:lnTo>
                      <a:pt x="552" y="355"/>
                    </a:lnTo>
                    <a:lnTo>
                      <a:pt x="523" y="325"/>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18" name="Freeform 42"/>
              <p:cNvSpPr>
                <a:spLocks/>
              </p:cNvSpPr>
              <p:nvPr/>
            </p:nvSpPr>
            <p:spPr bwMode="auto">
              <a:xfrm>
                <a:off x="3715" y="2433"/>
                <a:ext cx="386" cy="556"/>
              </a:xfrm>
              <a:custGeom>
                <a:avLst/>
                <a:gdLst>
                  <a:gd name="T0" fmla="*/ 360 w 386"/>
                  <a:gd name="T1" fmla="*/ 62 h 556"/>
                  <a:gd name="T2" fmla="*/ 345 w 386"/>
                  <a:gd name="T3" fmla="*/ 18 h 556"/>
                  <a:gd name="T4" fmla="*/ 319 w 386"/>
                  <a:gd name="T5" fmla="*/ 0 h 556"/>
                  <a:gd name="T6" fmla="*/ 295 w 386"/>
                  <a:gd name="T7" fmla="*/ 0 h 556"/>
                  <a:gd name="T8" fmla="*/ 271 w 386"/>
                  <a:gd name="T9" fmla="*/ 13 h 556"/>
                  <a:gd name="T10" fmla="*/ 246 w 386"/>
                  <a:gd name="T11" fmla="*/ 37 h 556"/>
                  <a:gd name="T12" fmla="*/ 234 w 386"/>
                  <a:gd name="T13" fmla="*/ 81 h 556"/>
                  <a:gd name="T14" fmla="*/ 229 w 386"/>
                  <a:gd name="T15" fmla="*/ 125 h 556"/>
                  <a:gd name="T16" fmla="*/ 217 w 386"/>
                  <a:gd name="T17" fmla="*/ 168 h 556"/>
                  <a:gd name="T18" fmla="*/ 195 w 386"/>
                  <a:gd name="T19" fmla="*/ 217 h 556"/>
                  <a:gd name="T20" fmla="*/ 158 w 386"/>
                  <a:gd name="T21" fmla="*/ 267 h 556"/>
                  <a:gd name="T22" fmla="*/ 122 w 386"/>
                  <a:gd name="T23" fmla="*/ 301 h 556"/>
                  <a:gd name="T24" fmla="*/ 69 w 386"/>
                  <a:gd name="T25" fmla="*/ 325 h 556"/>
                  <a:gd name="T26" fmla="*/ 22 w 386"/>
                  <a:gd name="T27" fmla="*/ 363 h 556"/>
                  <a:gd name="T28" fmla="*/ 0 w 386"/>
                  <a:gd name="T29" fmla="*/ 401 h 556"/>
                  <a:gd name="T30" fmla="*/ 3 w 386"/>
                  <a:gd name="T31" fmla="*/ 431 h 556"/>
                  <a:gd name="T32" fmla="*/ 8 w 386"/>
                  <a:gd name="T33" fmla="*/ 469 h 556"/>
                  <a:gd name="T34" fmla="*/ 27 w 386"/>
                  <a:gd name="T35" fmla="*/ 494 h 556"/>
                  <a:gd name="T36" fmla="*/ 56 w 386"/>
                  <a:gd name="T37" fmla="*/ 526 h 556"/>
                  <a:gd name="T38" fmla="*/ 100 w 386"/>
                  <a:gd name="T39" fmla="*/ 549 h 556"/>
                  <a:gd name="T40" fmla="*/ 134 w 386"/>
                  <a:gd name="T41" fmla="*/ 555 h 556"/>
                  <a:gd name="T42" fmla="*/ 181 w 386"/>
                  <a:gd name="T43" fmla="*/ 545 h 556"/>
                  <a:gd name="T44" fmla="*/ 226 w 386"/>
                  <a:gd name="T45" fmla="*/ 519 h 556"/>
                  <a:gd name="T46" fmla="*/ 271 w 386"/>
                  <a:gd name="T47" fmla="*/ 481 h 556"/>
                  <a:gd name="T48" fmla="*/ 302 w 386"/>
                  <a:gd name="T49" fmla="*/ 437 h 556"/>
                  <a:gd name="T50" fmla="*/ 333 w 386"/>
                  <a:gd name="T51" fmla="*/ 382 h 556"/>
                  <a:gd name="T52" fmla="*/ 357 w 386"/>
                  <a:gd name="T53" fmla="*/ 316 h 556"/>
                  <a:gd name="T54" fmla="*/ 372 w 386"/>
                  <a:gd name="T55" fmla="*/ 261 h 556"/>
                  <a:gd name="T56" fmla="*/ 379 w 386"/>
                  <a:gd name="T57" fmla="*/ 206 h 556"/>
                  <a:gd name="T58" fmla="*/ 385 w 386"/>
                  <a:gd name="T59" fmla="*/ 132 h 556"/>
                  <a:gd name="T60" fmla="*/ 372 w 386"/>
                  <a:gd name="T61" fmla="*/ 81 h 556"/>
                  <a:gd name="T62" fmla="*/ 360 w 386"/>
                  <a:gd name="T63" fmla="*/ 62 h 5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6"/>
                  <a:gd name="T97" fmla="*/ 0 h 556"/>
                  <a:gd name="T98" fmla="*/ 386 w 386"/>
                  <a:gd name="T99" fmla="*/ 556 h 5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6" h="556">
                    <a:moveTo>
                      <a:pt x="360" y="62"/>
                    </a:moveTo>
                    <a:lnTo>
                      <a:pt x="345" y="18"/>
                    </a:lnTo>
                    <a:lnTo>
                      <a:pt x="319" y="0"/>
                    </a:lnTo>
                    <a:lnTo>
                      <a:pt x="295" y="0"/>
                    </a:lnTo>
                    <a:lnTo>
                      <a:pt x="271" y="13"/>
                    </a:lnTo>
                    <a:lnTo>
                      <a:pt x="246" y="37"/>
                    </a:lnTo>
                    <a:lnTo>
                      <a:pt x="234" y="81"/>
                    </a:lnTo>
                    <a:lnTo>
                      <a:pt x="229" y="125"/>
                    </a:lnTo>
                    <a:lnTo>
                      <a:pt x="217" y="168"/>
                    </a:lnTo>
                    <a:lnTo>
                      <a:pt x="195" y="217"/>
                    </a:lnTo>
                    <a:lnTo>
                      <a:pt x="158" y="267"/>
                    </a:lnTo>
                    <a:lnTo>
                      <a:pt x="122" y="301"/>
                    </a:lnTo>
                    <a:lnTo>
                      <a:pt x="69" y="325"/>
                    </a:lnTo>
                    <a:lnTo>
                      <a:pt x="22" y="363"/>
                    </a:lnTo>
                    <a:lnTo>
                      <a:pt x="0" y="401"/>
                    </a:lnTo>
                    <a:lnTo>
                      <a:pt x="3" y="431"/>
                    </a:lnTo>
                    <a:lnTo>
                      <a:pt x="8" y="469"/>
                    </a:lnTo>
                    <a:lnTo>
                      <a:pt x="27" y="494"/>
                    </a:lnTo>
                    <a:lnTo>
                      <a:pt x="56" y="526"/>
                    </a:lnTo>
                    <a:lnTo>
                      <a:pt x="100" y="549"/>
                    </a:lnTo>
                    <a:lnTo>
                      <a:pt x="134" y="555"/>
                    </a:lnTo>
                    <a:lnTo>
                      <a:pt x="181" y="545"/>
                    </a:lnTo>
                    <a:lnTo>
                      <a:pt x="226" y="519"/>
                    </a:lnTo>
                    <a:lnTo>
                      <a:pt x="271" y="481"/>
                    </a:lnTo>
                    <a:lnTo>
                      <a:pt x="302" y="437"/>
                    </a:lnTo>
                    <a:lnTo>
                      <a:pt x="333" y="382"/>
                    </a:lnTo>
                    <a:lnTo>
                      <a:pt x="357" y="316"/>
                    </a:lnTo>
                    <a:lnTo>
                      <a:pt x="372" y="261"/>
                    </a:lnTo>
                    <a:lnTo>
                      <a:pt x="379" y="206"/>
                    </a:lnTo>
                    <a:lnTo>
                      <a:pt x="385" y="132"/>
                    </a:lnTo>
                    <a:lnTo>
                      <a:pt x="372" y="81"/>
                    </a:lnTo>
                    <a:lnTo>
                      <a:pt x="360" y="6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19" name="Freeform 43"/>
              <p:cNvSpPr>
                <a:spLocks/>
              </p:cNvSpPr>
              <p:nvPr/>
            </p:nvSpPr>
            <p:spPr bwMode="auto">
              <a:xfrm>
                <a:off x="3124" y="2672"/>
                <a:ext cx="660" cy="505"/>
              </a:xfrm>
              <a:custGeom>
                <a:avLst/>
                <a:gdLst>
                  <a:gd name="T0" fmla="*/ 586 w 660"/>
                  <a:gd name="T1" fmla="*/ 159 h 505"/>
                  <a:gd name="T2" fmla="*/ 522 w 660"/>
                  <a:gd name="T3" fmla="*/ 102 h 505"/>
                  <a:gd name="T4" fmla="*/ 445 w 660"/>
                  <a:gd name="T5" fmla="*/ 49 h 505"/>
                  <a:gd name="T6" fmla="*/ 396 w 660"/>
                  <a:gd name="T7" fmla="*/ 18 h 505"/>
                  <a:gd name="T8" fmla="*/ 357 w 660"/>
                  <a:gd name="T9" fmla="*/ 7 h 505"/>
                  <a:gd name="T10" fmla="*/ 324 w 660"/>
                  <a:gd name="T11" fmla="*/ 0 h 505"/>
                  <a:gd name="T12" fmla="*/ 296 w 660"/>
                  <a:gd name="T13" fmla="*/ 11 h 505"/>
                  <a:gd name="T14" fmla="*/ 279 w 660"/>
                  <a:gd name="T15" fmla="*/ 51 h 505"/>
                  <a:gd name="T16" fmla="*/ 267 w 660"/>
                  <a:gd name="T17" fmla="*/ 159 h 505"/>
                  <a:gd name="T18" fmla="*/ 267 w 660"/>
                  <a:gd name="T19" fmla="*/ 288 h 505"/>
                  <a:gd name="T20" fmla="*/ 267 w 660"/>
                  <a:gd name="T21" fmla="*/ 371 h 505"/>
                  <a:gd name="T22" fmla="*/ 253 w 660"/>
                  <a:gd name="T23" fmla="*/ 422 h 505"/>
                  <a:gd name="T24" fmla="*/ 225 w 660"/>
                  <a:gd name="T25" fmla="*/ 413 h 505"/>
                  <a:gd name="T26" fmla="*/ 205 w 660"/>
                  <a:gd name="T27" fmla="*/ 382 h 505"/>
                  <a:gd name="T28" fmla="*/ 167 w 660"/>
                  <a:gd name="T29" fmla="*/ 346 h 505"/>
                  <a:gd name="T30" fmla="*/ 105 w 660"/>
                  <a:gd name="T31" fmla="*/ 325 h 505"/>
                  <a:gd name="T32" fmla="*/ 63 w 660"/>
                  <a:gd name="T33" fmla="*/ 325 h 505"/>
                  <a:gd name="T34" fmla="*/ 0 w 660"/>
                  <a:gd name="T35" fmla="*/ 337 h 505"/>
                  <a:gd name="T36" fmla="*/ 3 w 660"/>
                  <a:gd name="T37" fmla="*/ 363 h 505"/>
                  <a:gd name="T38" fmla="*/ 17 w 660"/>
                  <a:gd name="T39" fmla="*/ 384 h 505"/>
                  <a:gd name="T40" fmla="*/ 39 w 660"/>
                  <a:gd name="T41" fmla="*/ 388 h 505"/>
                  <a:gd name="T42" fmla="*/ 63 w 660"/>
                  <a:gd name="T43" fmla="*/ 375 h 505"/>
                  <a:gd name="T44" fmla="*/ 98 w 660"/>
                  <a:gd name="T45" fmla="*/ 358 h 505"/>
                  <a:gd name="T46" fmla="*/ 134 w 660"/>
                  <a:gd name="T47" fmla="*/ 358 h 505"/>
                  <a:gd name="T48" fmla="*/ 182 w 660"/>
                  <a:gd name="T49" fmla="*/ 390 h 505"/>
                  <a:gd name="T50" fmla="*/ 212 w 660"/>
                  <a:gd name="T51" fmla="*/ 439 h 505"/>
                  <a:gd name="T52" fmla="*/ 217 w 660"/>
                  <a:gd name="T53" fmla="*/ 479 h 505"/>
                  <a:gd name="T54" fmla="*/ 229 w 660"/>
                  <a:gd name="T55" fmla="*/ 504 h 505"/>
                  <a:gd name="T56" fmla="*/ 277 w 660"/>
                  <a:gd name="T57" fmla="*/ 502 h 505"/>
                  <a:gd name="T58" fmla="*/ 279 w 660"/>
                  <a:gd name="T59" fmla="*/ 464 h 505"/>
                  <a:gd name="T60" fmla="*/ 294 w 660"/>
                  <a:gd name="T61" fmla="*/ 409 h 505"/>
                  <a:gd name="T62" fmla="*/ 300 w 660"/>
                  <a:gd name="T63" fmla="*/ 352 h 505"/>
                  <a:gd name="T64" fmla="*/ 296 w 660"/>
                  <a:gd name="T65" fmla="*/ 276 h 505"/>
                  <a:gd name="T66" fmla="*/ 303 w 660"/>
                  <a:gd name="T67" fmla="*/ 170 h 505"/>
                  <a:gd name="T68" fmla="*/ 307 w 660"/>
                  <a:gd name="T69" fmla="*/ 102 h 505"/>
                  <a:gd name="T70" fmla="*/ 319 w 660"/>
                  <a:gd name="T71" fmla="*/ 75 h 505"/>
                  <a:gd name="T72" fmla="*/ 343 w 660"/>
                  <a:gd name="T73" fmla="*/ 51 h 505"/>
                  <a:gd name="T74" fmla="*/ 367 w 660"/>
                  <a:gd name="T75" fmla="*/ 51 h 505"/>
                  <a:gd name="T76" fmla="*/ 403 w 660"/>
                  <a:gd name="T77" fmla="*/ 75 h 505"/>
                  <a:gd name="T78" fmla="*/ 451 w 660"/>
                  <a:gd name="T79" fmla="*/ 125 h 505"/>
                  <a:gd name="T80" fmla="*/ 510 w 660"/>
                  <a:gd name="T81" fmla="*/ 187 h 505"/>
                  <a:gd name="T82" fmla="*/ 571 w 660"/>
                  <a:gd name="T83" fmla="*/ 246 h 505"/>
                  <a:gd name="T84" fmla="*/ 600 w 660"/>
                  <a:gd name="T85" fmla="*/ 265 h 505"/>
                  <a:gd name="T86" fmla="*/ 634 w 660"/>
                  <a:gd name="T87" fmla="*/ 265 h 505"/>
                  <a:gd name="T88" fmla="*/ 659 w 660"/>
                  <a:gd name="T89" fmla="*/ 238 h 505"/>
                  <a:gd name="T90" fmla="*/ 657 w 660"/>
                  <a:gd name="T91" fmla="*/ 193 h 505"/>
                  <a:gd name="T92" fmla="*/ 633 w 660"/>
                  <a:gd name="T93" fmla="*/ 170 h 505"/>
                  <a:gd name="T94" fmla="*/ 605 w 660"/>
                  <a:gd name="T95" fmla="*/ 164 h 505"/>
                  <a:gd name="T96" fmla="*/ 586 w 660"/>
                  <a:gd name="T97" fmla="*/ 159 h 5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60"/>
                  <a:gd name="T148" fmla="*/ 0 h 505"/>
                  <a:gd name="T149" fmla="*/ 660 w 660"/>
                  <a:gd name="T150" fmla="*/ 505 h 5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60" h="505">
                    <a:moveTo>
                      <a:pt x="586" y="159"/>
                    </a:moveTo>
                    <a:lnTo>
                      <a:pt x="522" y="102"/>
                    </a:lnTo>
                    <a:lnTo>
                      <a:pt x="445" y="49"/>
                    </a:lnTo>
                    <a:lnTo>
                      <a:pt x="396" y="18"/>
                    </a:lnTo>
                    <a:lnTo>
                      <a:pt x="357" y="7"/>
                    </a:lnTo>
                    <a:lnTo>
                      <a:pt x="324" y="0"/>
                    </a:lnTo>
                    <a:lnTo>
                      <a:pt x="296" y="11"/>
                    </a:lnTo>
                    <a:lnTo>
                      <a:pt x="279" y="51"/>
                    </a:lnTo>
                    <a:lnTo>
                      <a:pt x="267" y="159"/>
                    </a:lnTo>
                    <a:lnTo>
                      <a:pt x="267" y="288"/>
                    </a:lnTo>
                    <a:lnTo>
                      <a:pt x="267" y="371"/>
                    </a:lnTo>
                    <a:lnTo>
                      <a:pt x="253" y="422"/>
                    </a:lnTo>
                    <a:lnTo>
                      <a:pt x="225" y="413"/>
                    </a:lnTo>
                    <a:lnTo>
                      <a:pt x="205" y="382"/>
                    </a:lnTo>
                    <a:lnTo>
                      <a:pt x="167" y="346"/>
                    </a:lnTo>
                    <a:lnTo>
                      <a:pt x="105" y="325"/>
                    </a:lnTo>
                    <a:lnTo>
                      <a:pt x="63" y="325"/>
                    </a:lnTo>
                    <a:lnTo>
                      <a:pt x="0" y="337"/>
                    </a:lnTo>
                    <a:lnTo>
                      <a:pt x="3" y="363"/>
                    </a:lnTo>
                    <a:lnTo>
                      <a:pt x="17" y="384"/>
                    </a:lnTo>
                    <a:lnTo>
                      <a:pt x="39" y="388"/>
                    </a:lnTo>
                    <a:lnTo>
                      <a:pt x="63" y="375"/>
                    </a:lnTo>
                    <a:lnTo>
                      <a:pt x="98" y="358"/>
                    </a:lnTo>
                    <a:lnTo>
                      <a:pt x="134" y="358"/>
                    </a:lnTo>
                    <a:lnTo>
                      <a:pt x="182" y="390"/>
                    </a:lnTo>
                    <a:lnTo>
                      <a:pt x="212" y="439"/>
                    </a:lnTo>
                    <a:lnTo>
                      <a:pt x="217" y="479"/>
                    </a:lnTo>
                    <a:lnTo>
                      <a:pt x="229" y="504"/>
                    </a:lnTo>
                    <a:lnTo>
                      <a:pt x="277" y="502"/>
                    </a:lnTo>
                    <a:lnTo>
                      <a:pt x="279" y="464"/>
                    </a:lnTo>
                    <a:lnTo>
                      <a:pt x="294" y="409"/>
                    </a:lnTo>
                    <a:lnTo>
                      <a:pt x="300" y="352"/>
                    </a:lnTo>
                    <a:lnTo>
                      <a:pt x="296" y="276"/>
                    </a:lnTo>
                    <a:lnTo>
                      <a:pt x="303" y="170"/>
                    </a:lnTo>
                    <a:lnTo>
                      <a:pt x="307" y="102"/>
                    </a:lnTo>
                    <a:lnTo>
                      <a:pt x="319" y="75"/>
                    </a:lnTo>
                    <a:lnTo>
                      <a:pt x="343" y="51"/>
                    </a:lnTo>
                    <a:lnTo>
                      <a:pt x="367" y="51"/>
                    </a:lnTo>
                    <a:lnTo>
                      <a:pt x="403" y="75"/>
                    </a:lnTo>
                    <a:lnTo>
                      <a:pt x="451" y="125"/>
                    </a:lnTo>
                    <a:lnTo>
                      <a:pt x="510" y="187"/>
                    </a:lnTo>
                    <a:lnTo>
                      <a:pt x="571" y="246"/>
                    </a:lnTo>
                    <a:lnTo>
                      <a:pt x="600" y="265"/>
                    </a:lnTo>
                    <a:lnTo>
                      <a:pt x="634" y="265"/>
                    </a:lnTo>
                    <a:lnTo>
                      <a:pt x="659" y="238"/>
                    </a:lnTo>
                    <a:lnTo>
                      <a:pt x="657" y="193"/>
                    </a:lnTo>
                    <a:lnTo>
                      <a:pt x="633" y="170"/>
                    </a:lnTo>
                    <a:lnTo>
                      <a:pt x="605" y="164"/>
                    </a:lnTo>
                    <a:lnTo>
                      <a:pt x="586" y="159"/>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20" name="Freeform 44"/>
              <p:cNvSpPr>
                <a:spLocks/>
              </p:cNvSpPr>
              <p:nvPr/>
            </p:nvSpPr>
            <p:spPr bwMode="auto">
              <a:xfrm>
                <a:off x="3368" y="2889"/>
                <a:ext cx="453" cy="532"/>
              </a:xfrm>
              <a:custGeom>
                <a:avLst/>
                <a:gdLst>
                  <a:gd name="T0" fmla="*/ 452 w 453"/>
                  <a:gd name="T1" fmla="*/ 45 h 532"/>
                  <a:gd name="T2" fmla="*/ 438 w 453"/>
                  <a:gd name="T3" fmla="*/ 11 h 532"/>
                  <a:gd name="T4" fmla="*/ 408 w 453"/>
                  <a:gd name="T5" fmla="*/ 0 h 532"/>
                  <a:gd name="T6" fmla="*/ 367 w 453"/>
                  <a:gd name="T7" fmla="*/ 5 h 532"/>
                  <a:gd name="T8" fmla="*/ 357 w 453"/>
                  <a:gd name="T9" fmla="*/ 36 h 532"/>
                  <a:gd name="T10" fmla="*/ 372 w 453"/>
                  <a:gd name="T11" fmla="*/ 159 h 532"/>
                  <a:gd name="T12" fmla="*/ 374 w 453"/>
                  <a:gd name="T13" fmla="*/ 250 h 532"/>
                  <a:gd name="T14" fmla="*/ 377 w 453"/>
                  <a:gd name="T15" fmla="*/ 303 h 532"/>
                  <a:gd name="T16" fmla="*/ 377 w 453"/>
                  <a:gd name="T17" fmla="*/ 312 h 532"/>
                  <a:gd name="T18" fmla="*/ 369 w 453"/>
                  <a:gd name="T19" fmla="*/ 364 h 532"/>
                  <a:gd name="T20" fmla="*/ 343 w 453"/>
                  <a:gd name="T21" fmla="*/ 373 h 532"/>
                  <a:gd name="T22" fmla="*/ 308 w 453"/>
                  <a:gd name="T23" fmla="*/ 364 h 532"/>
                  <a:gd name="T24" fmla="*/ 260 w 453"/>
                  <a:gd name="T25" fmla="*/ 335 h 532"/>
                  <a:gd name="T26" fmla="*/ 207 w 453"/>
                  <a:gd name="T27" fmla="*/ 320 h 532"/>
                  <a:gd name="T28" fmla="*/ 146 w 453"/>
                  <a:gd name="T29" fmla="*/ 309 h 532"/>
                  <a:gd name="T30" fmla="*/ 81 w 453"/>
                  <a:gd name="T31" fmla="*/ 301 h 532"/>
                  <a:gd name="T32" fmla="*/ 34 w 453"/>
                  <a:gd name="T33" fmla="*/ 301 h 532"/>
                  <a:gd name="T34" fmla="*/ 12 w 453"/>
                  <a:gd name="T35" fmla="*/ 307 h 532"/>
                  <a:gd name="T36" fmla="*/ 0 w 453"/>
                  <a:gd name="T37" fmla="*/ 322 h 532"/>
                  <a:gd name="T38" fmla="*/ 6 w 453"/>
                  <a:gd name="T39" fmla="*/ 345 h 532"/>
                  <a:gd name="T40" fmla="*/ 36 w 453"/>
                  <a:gd name="T41" fmla="*/ 364 h 532"/>
                  <a:gd name="T42" fmla="*/ 63 w 453"/>
                  <a:gd name="T43" fmla="*/ 392 h 532"/>
                  <a:gd name="T44" fmla="*/ 89 w 453"/>
                  <a:gd name="T45" fmla="*/ 430 h 532"/>
                  <a:gd name="T46" fmla="*/ 105 w 453"/>
                  <a:gd name="T47" fmla="*/ 460 h 532"/>
                  <a:gd name="T48" fmla="*/ 119 w 453"/>
                  <a:gd name="T49" fmla="*/ 493 h 532"/>
                  <a:gd name="T50" fmla="*/ 129 w 453"/>
                  <a:gd name="T51" fmla="*/ 531 h 532"/>
                  <a:gd name="T52" fmla="*/ 143 w 453"/>
                  <a:gd name="T53" fmla="*/ 531 h 532"/>
                  <a:gd name="T54" fmla="*/ 155 w 453"/>
                  <a:gd name="T55" fmla="*/ 515 h 532"/>
                  <a:gd name="T56" fmla="*/ 158 w 453"/>
                  <a:gd name="T57" fmla="*/ 474 h 532"/>
                  <a:gd name="T58" fmla="*/ 131 w 453"/>
                  <a:gd name="T59" fmla="*/ 436 h 532"/>
                  <a:gd name="T60" fmla="*/ 93 w 453"/>
                  <a:gd name="T61" fmla="*/ 392 h 532"/>
                  <a:gd name="T62" fmla="*/ 58 w 453"/>
                  <a:gd name="T63" fmla="*/ 358 h 532"/>
                  <a:gd name="T64" fmla="*/ 43 w 453"/>
                  <a:gd name="T65" fmla="*/ 347 h 532"/>
                  <a:gd name="T66" fmla="*/ 36 w 453"/>
                  <a:gd name="T67" fmla="*/ 333 h 532"/>
                  <a:gd name="T68" fmla="*/ 51 w 453"/>
                  <a:gd name="T69" fmla="*/ 322 h 532"/>
                  <a:gd name="T70" fmla="*/ 105 w 453"/>
                  <a:gd name="T71" fmla="*/ 322 h 532"/>
                  <a:gd name="T72" fmla="*/ 172 w 453"/>
                  <a:gd name="T73" fmla="*/ 335 h 532"/>
                  <a:gd name="T74" fmla="*/ 226 w 453"/>
                  <a:gd name="T75" fmla="*/ 354 h 532"/>
                  <a:gd name="T76" fmla="*/ 284 w 453"/>
                  <a:gd name="T77" fmla="*/ 388 h 532"/>
                  <a:gd name="T78" fmla="*/ 332 w 453"/>
                  <a:gd name="T79" fmla="*/ 415 h 532"/>
                  <a:gd name="T80" fmla="*/ 386 w 453"/>
                  <a:gd name="T81" fmla="*/ 417 h 532"/>
                  <a:gd name="T82" fmla="*/ 408 w 453"/>
                  <a:gd name="T83" fmla="*/ 407 h 532"/>
                  <a:gd name="T84" fmla="*/ 419 w 453"/>
                  <a:gd name="T85" fmla="*/ 377 h 532"/>
                  <a:gd name="T86" fmla="*/ 427 w 453"/>
                  <a:gd name="T87" fmla="*/ 333 h 532"/>
                  <a:gd name="T88" fmla="*/ 431 w 453"/>
                  <a:gd name="T89" fmla="*/ 250 h 532"/>
                  <a:gd name="T90" fmla="*/ 439 w 453"/>
                  <a:gd name="T91" fmla="*/ 106 h 532"/>
                  <a:gd name="T92" fmla="*/ 452 w 453"/>
                  <a:gd name="T93" fmla="*/ 45 h 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3"/>
                  <a:gd name="T142" fmla="*/ 0 h 532"/>
                  <a:gd name="T143" fmla="*/ 453 w 453"/>
                  <a:gd name="T144" fmla="*/ 532 h 53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3" h="532">
                    <a:moveTo>
                      <a:pt x="452" y="45"/>
                    </a:moveTo>
                    <a:lnTo>
                      <a:pt x="438" y="11"/>
                    </a:lnTo>
                    <a:lnTo>
                      <a:pt x="408" y="0"/>
                    </a:lnTo>
                    <a:lnTo>
                      <a:pt x="367" y="5"/>
                    </a:lnTo>
                    <a:lnTo>
                      <a:pt x="357" y="36"/>
                    </a:lnTo>
                    <a:lnTo>
                      <a:pt x="372" y="159"/>
                    </a:lnTo>
                    <a:lnTo>
                      <a:pt x="374" y="250"/>
                    </a:lnTo>
                    <a:lnTo>
                      <a:pt x="377" y="303"/>
                    </a:lnTo>
                    <a:lnTo>
                      <a:pt x="377" y="312"/>
                    </a:lnTo>
                    <a:lnTo>
                      <a:pt x="369" y="364"/>
                    </a:lnTo>
                    <a:lnTo>
                      <a:pt x="343" y="373"/>
                    </a:lnTo>
                    <a:lnTo>
                      <a:pt x="308" y="364"/>
                    </a:lnTo>
                    <a:lnTo>
                      <a:pt x="260" y="335"/>
                    </a:lnTo>
                    <a:lnTo>
                      <a:pt x="207" y="320"/>
                    </a:lnTo>
                    <a:lnTo>
                      <a:pt x="146" y="309"/>
                    </a:lnTo>
                    <a:lnTo>
                      <a:pt x="81" y="301"/>
                    </a:lnTo>
                    <a:lnTo>
                      <a:pt x="34" y="301"/>
                    </a:lnTo>
                    <a:lnTo>
                      <a:pt x="12" y="307"/>
                    </a:lnTo>
                    <a:lnTo>
                      <a:pt x="0" y="322"/>
                    </a:lnTo>
                    <a:lnTo>
                      <a:pt x="6" y="345"/>
                    </a:lnTo>
                    <a:lnTo>
                      <a:pt x="36" y="364"/>
                    </a:lnTo>
                    <a:lnTo>
                      <a:pt x="63" y="392"/>
                    </a:lnTo>
                    <a:lnTo>
                      <a:pt x="89" y="430"/>
                    </a:lnTo>
                    <a:lnTo>
                      <a:pt x="105" y="460"/>
                    </a:lnTo>
                    <a:lnTo>
                      <a:pt x="119" y="493"/>
                    </a:lnTo>
                    <a:lnTo>
                      <a:pt x="129" y="531"/>
                    </a:lnTo>
                    <a:lnTo>
                      <a:pt x="143" y="531"/>
                    </a:lnTo>
                    <a:lnTo>
                      <a:pt x="155" y="515"/>
                    </a:lnTo>
                    <a:lnTo>
                      <a:pt x="158" y="474"/>
                    </a:lnTo>
                    <a:lnTo>
                      <a:pt x="131" y="436"/>
                    </a:lnTo>
                    <a:lnTo>
                      <a:pt x="93" y="392"/>
                    </a:lnTo>
                    <a:lnTo>
                      <a:pt x="58" y="358"/>
                    </a:lnTo>
                    <a:lnTo>
                      <a:pt x="43" y="347"/>
                    </a:lnTo>
                    <a:lnTo>
                      <a:pt x="36" y="333"/>
                    </a:lnTo>
                    <a:lnTo>
                      <a:pt x="51" y="322"/>
                    </a:lnTo>
                    <a:lnTo>
                      <a:pt x="105" y="322"/>
                    </a:lnTo>
                    <a:lnTo>
                      <a:pt x="172" y="335"/>
                    </a:lnTo>
                    <a:lnTo>
                      <a:pt x="226" y="354"/>
                    </a:lnTo>
                    <a:lnTo>
                      <a:pt x="284" y="388"/>
                    </a:lnTo>
                    <a:lnTo>
                      <a:pt x="332" y="415"/>
                    </a:lnTo>
                    <a:lnTo>
                      <a:pt x="386" y="417"/>
                    </a:lnTo>
                    <a:lnTo>
                      <a:pt x="408" y="407"/>
                    </a:lnTo>
                    <a:lnTo>
                      <a:pt x="419" y="377"/>
                    </a:lnTo>
                    <a:lnTo>
                      <a:pt x="427" y="333"/>
                    </a:lnTo>
                    <a:lnTo>
                      <a:pt x="431" y="250"/>
                    </a:lnTo>
                    <a:lnTo>
                      <a:pt x="439" y="106"/>
                    </a:lnTo>
                    <a:lnTo>
                      <a:pt x="452" y="45"/>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4111" name="Group 45"/>
            <p:cNvGrpSpPr>
              <a:grpSpLocks/>
            </p:cNvGrpSpPr>
            <p:nvPr/>
          </p:nvGrpSpPr>
          <p:grpSpPr bwMode="auto">
            <a:xfrm>
              <a:off x="3024" y="2846"/>
              <a:ext cx="273" cy="611"/>
              <a:chOff x="3024" y="2846"/>
              <a:chExt cx="273" cy="611"/>
            </a:xfrm>
          </p:grpSpPr>
          <p:sp>
            <p:nvSpPr>
              <p:cNvPr id="4112" name="Freeform 46"/>
              <p:cNvSpPr>
                <a:spLocks/>
              </p:cNvSpPr>
              <p:nvPr/>
            </p:nvSpPr>
            <p:spPr bwMode="auto">
              <a:xfrm>
                <a:off x="3024" y="3187"/>
                <a:ext cx="216" cy="75"/>
              </a:xfrm>
              <a:custGeom>
                <a:avLst/>
                <a:gdLst>
                  <a:gd name="T0" fmla="*/ 0 w 216"/>
                  <a:gd name="T1" fmla="*/ 74 h 75"/>
                  <a:gd name="T2" fmla="*/ 110 w 216"/>
                  <a:gd name="T3" fmla="*/ 20 h 75"/>
                  <a:gd name="T4" fmla="*/ 185 w 216"/>
                  <a:gd name="T5" fmla="*/ 0 h 75"/>
                  <a:gd name="T6" fmla="*/ 209 w 216"/>
                  <a:gd name="T7" fmla="*/ 0 h 75"/>
                  <a:gd name="T8" fmla="*/ 215 w 216"/>
                  <a:gd name="T9" fmla="*/ 18 h 75"/>
                  <a:gd name="T10" fmla="*/ 201 w 216"/>
                  <a:gd name="T11" fmla="*/ 32 h 75"/>
                  <a:gd name="T12" fmla="*/ 169 w 216"/>
                  <a:gd name="T13" fmla="*/ 36 h 75"/>
                  <a:gd name="T14" fmla="*/ 98 w 216"/>
                  <a:gd name="T15" fmla="*/ 51 h 75"/>
                  <a:gd name="T16" fmla="*/ 0 w 216"/>
                  <a:gd name="T17" fmla="*/ 74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
                  <a:gd name="T28" fmla="*/ 0 h 75"/>
                  <a:gd name="T29" fmla="*/ 216 w 216"/>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 h="75">
                    <a:moveTo>
                      <a:pt x="0" y="74"/>
                    </a:moveTo>
                    <a:lnTo>
                      <a:pt x="110" y="20"/>
                    </a:lnTo>
                    <a:lnTo>
                      <a:pt x="185" y="0"/>
                    </a:lnTo>
                    <a:lnTo>
                      <a:pt x="209" y="0"/>
                    </a:lnTo>
                    <a:lnTo>
                      <a:pt x="215" y="18"/>
                    </a:lnTo>
                    <a:lnTo>
                      <a:pt x="201" y="32"/>
                    </a:lnTo>
                    <a:lnTo>
                      <a:pt x="169" y="36"/>
                    </a:lnTo>
                    <a:lnTo>
                      <a:pt x="98" y="51"/>
                    </a:lnTo>
                    <a:lnTo>
                      <a:pt x="0" y="74"/>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13" name="Freeform 47"/>
              <p:cNvSpPr>
                <a:spLocks/>
              </p:cNvSpPr>
              <p:nvPr/>
            </p:nvSpPr>
            <p:spPr bwMode="auto">
              <a:xfrm>
                <a:off x="3234" y="3253"/>
                <a:ext cx="63" cy="204"/>
              </a:xfrm>
              <a:custGeom>
                <a:avLst/>
                <a:gdLst>
                  <a:gd name="T0" fmla="*/ 0 w 63"/>
                  <a:gd name="T1" fmla="*/ 203 h 204"/>
                  <a:gd name="T2" fmla="*/ 1 w 63"/>
                  <a:gd name="T3" fmla="*/ 102 h 204"/>
                  <a:gd name="T4" fmla="*/ 18 w 63"/>
                  <a:gd name="T5" fmla="*/ 26 h 204"/>
                  <a:gd name="T6" fmla="*/ 36 w 63"/>
                  <a:gd name="T7" fmla="*/ 0 h 204"/>
                  <a:gd name="T8" fmla="*/ 49 w 63"/>
                  <a:gd name="T9" fmla="*/ 0 h 204"/>
                  <a:gd name="T10" fmla="*/ 62 w 63"/>
                  <a:gd name="T11" fmla="*/ 7 h 204"/>
                  <a:gd name="T12" fmla="*/ 62 w 63"/>
                  <a:gd name="T13" fmla="*/ 37 h 204"/>
                  <a:gd name="T14" fmla="*/ 32 w 63"/>
                  <a:gd name="T15" fmla="*/ 127 h 204"/>
                  <a:gd name="T16" fmla="*/ 0 w 63"/>
                  <a:gd name="T17" fmla="*/ 20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204"/>
                  <a:gd name="T29" fmla="*/ 63 w 63"/>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204">
                    <a:moveTo>
                      <a:pt x="0" y="203"/>
                    </a:moveTo>
                    <a:lnTo>
                      <a:pt x="1" y="102"/>
                    </a:lnTo>
                    <a:lnTo>
                      <a:pt x="18" y="26"/>
                    </a:lnTo>
                    <a:lnTo>
                      <a:pt x="36" y="0"/>
                    </a:lnTo>
                    <a:lnTo>
                      <a:pt x="49" y="0"/>
                    </a:lnTo>
                    <a:lnTo>
                      <a:pt x="62" y="7"/>
                    </a:lnTo>
                    <a:lnTo>
                      <a:pt x="62" y="37"/>
                    </a:lnTo>
                    <a:lnTo>
                      <a:pt x="32" y="127"/>
                    </a:lnTo>
                    <a:lnTo>
                      <a:pt x="0" y="203"/>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114" name="Freeform 48"/>
              <p:cNvSpPr>
                <a:spLocks/>
              </p:cNvSpPr>
              <p:nvPr/>
            </p:nvSpPr>
            <p:spPr bwMode="auto">
              <a:xfrm>
                <a:off x="3073" y="2846"/>
                <a:ext cx="136" cy="79"/>
              </a:xfrm>
              <a:custGeom>
                <a:avLst/>
                <a:gdLst>
                  <a:gd name="T0" fmla="*/ 135 w 136"/>
                  <a:gd name="T1" fmla="*/ 51 h 79"/>
                  <a:gd name="T2" fmla="*/ 109 w 136"/>
                  <a:gd name="T3" fmla="*/ 20 h 79"/>
                  <a:gd name="T4" fmla="*/ 71 w 136"/>
                  <a:gd name="T5" fmla="*/ 1 h 79"/>
                  <a:gd name="T6" fmla="*/ 30 w 136"/>
                  <a:gd name="T7" fmla="*/ 0 h 79"/>
                  <a:gd name="T8" fmla="*/ 0 w 136"/>
                  <a:gd name="T9" fmla="*/ 5 h 79"/>
                  <a:gd name="T10" fmla="*/ 47 w 136"/>
                  <a:gd name="T11" fmla="*/ 13 h 79"/>
                  <a:gd name="T12" fmla="*/ 66 w 136"/>
                  <a:gd name="T13" fmla="*/ 24 h 79"/>
                  <a:gd name="T14" fmla="*/ 83 w 136"/>
                  <a:gd name="T15" fmla="*/ 43 h 79"/>
                  <a:gd name="T16" fmla="*/ 92 w 136"/>
                  <a:gd name="T17" fmla="*/ 64 h 79"/>
                  <a:gd name="T18" fmla="*/ 109 w 136"/>
                  <a:gd name="T19" fmla="*/ 78 h 79"/>
                  <a:gd name="T20" fmla="*/ 128 w 136"/>
                  <a:gd name="T21" fmla="*/ 76 h 79"/>
                  <a:gd name="T22" fmla="*/ 135 w 136"/>
                  <a:gd name="T23" fmla="*/ 51 h 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
                  <a:gd name="T37" fmla="*/ 0 h 79"/>
                  <a:gd name="T38" fmla="*/ 136 w 136"/>
                  <a:gd name="T39" fmla="*/ 79 h 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 h="79">
                    <a:moveTo>
                      <a:pt x="135" y="51"/>
                    </a:moveTo>
                    <a:lnTo>
                      <a:pt x="109" y="20"/>
                    </a:lnTo>
                    <a:lnTo>
                      <a:pt x="71" y="1"/>
                    </a:lnTo>
                    <a:lnTo>
                      <a:pt x="30" y="0"/>
                    </a:lnTo>
                    <a:lnTo>
                      <a:pt x="0" y="5"/>
                    </a:lnTo>
                    <a:lnTo>
                      <a:pt x="47" y="13"/>
                    </a:lnTo>
                    <a:lnTo>
                      <a:pt x="66" y="24"/>
                    </a:lnTo>
                    <a:lnTo>
                      <a:pt x="83" y="43"/>
                    </a:lnTo>
                    <a:lnTo>
                      <a:pt x="92" y="64"/>
                    </a:lnTo>
                    <a:lnTo>
                      <a:pt x="109" y="78"/>
                    </a:lnTo>
                    <a:lnTo>
                      <a:pt x="128" y="76"/>
                    </a:lnTo>
                    <a:lnTo>
                      <a:pt x="135" y="51"/>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sp>
        <p:nvSpPr>
          <p:cNvPr id="4108" name="Rectangle 49"/>
          <p:cNvSpPr>
            <a:spLocks noChangeArrowheads="1"/>
          </p:cNvSpPr>
          <p:nvPr/>
        </p:nvSpPr>
        <p:spPr bwMode="auto">
          <a:xfrm>
            <a:off x="2136775" y="1090613"/>
            <a:ext cx="48736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 altLang="es-ES" sz="2000" b="1">
                <a:latin typeface="Arial" charset="0"/>
              </a:rPr>
              <a:t>Conv</a:t>
            </a:r>
            <a:r>
              <a:rPr lang="es-ES_tradnl" altLang="es-ES" sz="2000" b="1">
                <a:latin typeface="Arial" charset="0"/>
              </a:rPr>
              <a:t>i</a:t>
            </a:r>
            <a:r>
              <a:rPr lang="es-ES" altLang="es-ES" sz="2000" b="1">
                <a:latin typeface="Arial" charset="0"/>
              </a:rPr>
              <a:t>ert</a:t>
            </a:r>
            <a:r>
              <a:rPr lang="es-ES_tradnl" altLang="es-ES" sz="2000" b="1">
                <a:latin typeface="Arial" charset="0"/>
              </a:rPr>
              <a:t>e los datos de la red al formato requerido por la aplicación</a:t>
            </a:r>
            <a:endParaRPr lang="es-ES" altLang="es-ES" sz="2000" b="1">
              <a:latin typeface="Arial" charset="0"/>
            </a:endParaRPr>
          </a:p>
        </p:txBody>
      </p:sp>
      <p:sp>
        <p:nvSpPr>
          <p:cNvPr id="376882" name="Rectangle 50"/>
          <p:cNvSpPr>
            <a:spLocks noChangeArrowheads="1"/>
          </p:cNvSpPr>
          <p:nvPr/>
        </p:nvSpPr>
        <p:spPr bwMode="auto">
          <a:xfrm>
            <a:off x="6969125" y="5734050"/>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N=6</a:t>
            </a:r>
          </a:p>
        </p:txBody>
      </p:sp>
    </p:spTree>
    <p:extLst>
      <p:ext uri="{BB962C8B-B14F-4D97-AF65-F5344CB8AC3E}">
        <p14:creationId xmlns:p14="http://schemas.microsoft.com/office/powerpoint/2010/main" val="1204363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BC112D53-DA53-44FD-89E6-FD0BC73D57C0}" type="slidenum">
              <a:rPr lang="es-ES" altLang="es-ES" sz="1400"/>
              <a:pPr algn="r"/>
              <a:t>32</a:t>
            </a:fld>
            <a:endParaRPr lang="es-ES" altLang="es-ES" sz="1400"/>
          </a:p>
        </p:txBody>
      </p:sp>
      <p:sp>
        <p:nvSpPr>
          <p:cNvPr id="5124" name="Rectangle 4"/>
          <p:cNvSpPr>
            <a:spLocks noChangeArrowheads="1"/>
          </p:cNvSpPr>
          <p:nvPr/>
        </p:nvSpPr>
        <p:spPr bwMode="auto">
          <a:xfrm>
            <a:off x="685800" y="62166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5125" name="Rectangle 5"/>
          <p:cNvSpPr>
            <a:spLocks noChangeArrowheads="1"/>
          </p:cNvSpPr>
          <p:nvPr/>
        </p:nvSpPr>
        <p:spPr bwMode="auto">
          <a:xfrm>
            <a:off x="3124200" y="62166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5126" name="Rectangle 6"/>
          <p:cNvSpPr>
            <a:spLocks noChangeArrowheads="1"/>
          </p:cNvSpPr>
          <p:nvPr/>
        </p:nvSpPr>
        <p:spPr bwMode="auto">
          <a:xfrm>
            <a:off x="647700" y="44450"/>
            <a:ext cx="7848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Capa de </a:t>
            </a:r>
            <a:r>
              <a:rPr lang="es-ES" altLang="es-ES" sz="3600" dirty="0">
                <a:gradFill flip="none" rotWithShape="1">
                  <a:gsLst>
                    <a:gs pos="16000">
                      <a:schemeClr val="tx2"/>
                    </a:gs>
                    <a:gs pos="100000">
                      <a:srgbClr val="28A7DF"/>
                    </a:gs>
                  </a:gsLst>
                  <a:lin ang="1800000" scaled="0"/>
                  <a:tileRect/>
                </a:gradFill>
                <a:latin typeface="Arial"/>
                <a:ea typeface="+mj-ea"/>
                <a:cs typeface="Arial"/>
              </a:rPr>
              <a:t>Aplica</a:t>
            </a:r>
            <a:r>
              <a:rPr lang="es-ES_tradnl" altLang="es-ES" sz="3600" dirty="0" err="1">
                <a:gradFill flip="none" rotWithShape="1">
                  <a:gsLst>
                    <a:gs pos="16000">
                      <a:schemeClr val="tx2"/>
                    </a:gs>
                    <a:gs pos="100000">
                      <a:srgbClr val="28A7DF"/>
                    </a:gs>
                  </a:gsLst>
                  <a:lin ang="1800000" scaled="0"/>
                  <a:tileRect/>
                </a:gradFill>
                <a:latin typeface="Arial"/>
                <a:ea typeface="+mj-ea"/>
                <a:cs typeface="Arial"/>
              </a:rPr>
              <a:t>ción</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graphicFrame>
        <p:nvGraphicFramePr>
          <p:cNvPr id="5122" name="Object 7">
            <a:hlinkClick r:id="" action="ppaction://ole?verb=0"/>
          </p:cNvPr>
          <p:cNvGraphicFramePr>
            <a:graphicFrameLocks/>
          </p:cNvGraphicFramePr>
          <p:nvPr/>
        </p:nvGraphicFramePr>
        <p:xfrm>
          <a:off x="1333500" y="1785938"/>
          <a:ext cx="2019300" cy="4354512"/>
        </p:xfrm>
        <a:graphic>
          <a:graphicData uri="http://schemas.openxmlformats.org/presentationml/2006/ole">
            <mc:AlternateContent xmlns:mc="http://schemas.openxmlformats.org/markup-compatibility/2006">
              <mc:Choice xmlns:v="urn:schemas-microsoft-com:vml" Requires="v">
                <p:oleObj name="ClipArt" r:id="rId3" imgW="1698480" imgH="3657600" progId="MS_ClipArt_Gallery.2">
                  <p:embed/>
                </p:oleObj>
              </mc:Choice>
              <mc:Fallback>
                <p:oleObj name="ClipArt" r:id="rId3" imgW="1698480" imgH="3657600" progId="MS_ClipArt_Gallery.2">
                  <p:embed/>
                  <p:pic>
                    <p:nvPicPr>
                      <p:cNvPr id="5122" name="Object 7">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1785938"/>
                        <a:ext cx="2019300"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AutoShape 8"/>
          <p:cNvSpPr>
            <a:spLocks noChangeArrowheads="1"/>
          </p:cNvSpPr>
          <p:nvPr/>
        </p:nvSpPr>
        <p:spPr bwMode="auto">
          <a:xfrm>
            <a:off x="3179763" y="1122363"/>
            <a:ext cx="5354637" cy="1128712"/>
          </a:xfrm>
          <a:prstGeom prst="wedgeRoundRectCallout">
            <a:avLst>
              <a:gd name="adj1" fmla="val -41671"/>
              <a:gd name="adj2" fmla="val 66667"/>
              <a:gd name="adj3" fmla="val 16667"/>
            </a:avLst>
          </a:prstGeom>
          <a:solidFill>
            <a:srgbClr val="99FFCC"/>
          </a:solidFill>
          <a:ln w="12700">
            <a:solidFill>
              <a:schemeClr val="tx1"/>
            </a:solidFill>
            <a:miter lim="800000"/>
            <a:headEnd/>
            <a:tailEnd/>
          </a:ln>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3200" b="1">
                <a:latin typeface="Arial" charset="0"/>
              </a:rPr>
              <a:t>¿Que debo enviar</a:t>
            </a:r>
            <a:r>
              <a:rPr lang="es-ES" altLang="es-ES" sz="3200" b="1">
                <a:latin typeface="Arial" charset="0"/>
              </a:rPr>
              <a:t>?</a:t>
            </a:r>
          </a:p>
        </p:txBody>
      </p:sp>
      <p:sp>
        <p:nvSpPr>
          <p:cNvPr id="5128" name="Rectangle 9"/>
          <p:cNvSpPr>
            <a:spLocks noChangeArrowheads="1"/>
          </p:cNvSpPr>
          <p:nvPr/>
        </p:nvSpPr>
        <p:spPr bwMode="auto">
          <a:xfrm>
            <a:off x="3581400" y="2863850"/>
            <a:ext cx="5410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SzPct val="100000"/>
              <a:buFontTx/>
              <a:buChar char="•"/>
            </a:pPr>
            <a:r>
              <a:rPr lang="es-ES_tradnl" altLang="es-ES"/>
              <a:t>Es la interfaz que ve el usuario final</a:t>
            </a:r>
            <a:endParaRPr lang="es-ES" altLang="es-ES"/>
          </a:p>
          <a:p>
            <a:pPr>
              <a:spcBef>
                <a:spcPct val="20000"/>
              </a:spcBef>
              <a:buSzPct val="100000"/>
              <a:buFontTx/>
              <a:buChar char="•"/>
            </a:pPr>
            <a:r>
              <a:rPr lang="es-ES_tradnl" altLang="es-ES"/>
              <a:t>Muestra la información recibida</a:t>
            </a:r>
          </a:p>
          <a:p>
            <a:pPr>
              <a:spcBef>
                <a:spcPct val="20000"/>
              </a:spcBef>
              <a:buSzPct val="100000"/>
              <a:buFontTx/>
              <a:buChar char="•"/>
            </a:pPr>
            <a:r>
              <a:rPr lang="es-ES_tradnl" altLang="es-ES"/>
              <a:t>En ella residen las aplicaciones</a:t>
            </a:r>
            <a:endParaRPr lang="es-ES" altLang="es-ES"/>
          </a:p>
          <a:p>
            <a:pPr>
              <a:spcBef>
                <a:spcPct val="20000"/>
              </a:spcBef>
              <a:buSzPct val="100000"/>
              <a:buFontTx/>
              <a:buChar char="•"/>
            </a:pPr>
            <a:r>
              <a:rPr lang="es-ES_tradnl" altLang="es-ES"/>
              <a:t>Envía los datos de usuario a la aplicación de destino usando los servicios de las capas inferiores</a:t>
            </a:r>
            <a:endParaRPr lang="es-ES" altLang="es-ES"/>
          </a:p>
        </p:txBody>
      </p:sp>
      <p:sp>
        <p:nvSpPr>
          <p:cNvPr id="375818" name="Rectangle 10"/>
          <p:cNvSpPr>
            <a:spLocks noChangeArrowheads="1"/>
          </p:cNvSpPr>
          <p:nvPr/>
        </p:nvSpPr>
        <p:spPr bwMode="auto">
          <a:xfrm>
            <a:off x="7010400" y="5876925"/>
            <a:ext cx="1031875" cy="638175"/>
          </a:xfrm>
          <a:prstGeom prst="rect">
            <a:avLst/>
          </a:prstGeom>
          <a:noFill/>
          <a:ln w="12700">
            <a:noFill/>
            <a:miter lim="800000"/>
            <a:headEnd/>
            <a:tailEnd/>
          </a:ln>
          <a:effectLst/>
        </p:spPr>
        <p:txBody>
          <a:bodyPr wrap="none" lIns="90488" tIns="44450" rIns="90488" bIns="44450">
            <a:spAutoFit/>
          </a:bodyPr>
          <a:lstStyle/>
          <a:p>
            <a:pPr algn="ctr">
              <a:defRPr/>
            </a:pPr>
            <a:r>
              <a:rPr lang="es-ES" sz="3600" b="1">
                <a:effectLst>
                  <a:outerShdw blurRad="38100" dist="38100" dir="2700000" algn="tl">
                    <a:srgbClr val="C0C0C0"/>
                  </a:outerShdw>
                </a:effectLst>
                <a:latin typeface="Arial" charset="0"/>
              </a:rPr>
              <a:t>N=7</a:t>
            </a:r>
          </a:p>
        </p:txBody>
      </p:sp>
      <p:sp>
        <p:nvSpPr>
          <p:cNvPr id="5130" name="Text Box 11"/>
          <p:cNvSpPr txBox="1">
            <a:spLocks noChangeArrowheads="1"/>
          </p:cNvSpPr>
          <p:nvPr/>
        </p:nvSpPr>
        <p:spPr bwMode="auto">
          <a:xfrm rot="-1800000">
            <a:off x="152400" y="80645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800" b="1">
                <a:latin typeface="Arial" charset="0"/>
              </a:rPr>
              <a:t>WWW (HTTP)</a:t>
            </a:r>
            <a:endParaRPr lang="es-ES" altLang="es-ES" sz="1800" b="1">
              <a:latin typeface="Arial" charset="0"/>
            </a:endParaRPr>
          </a:p>
        </p:txBody>
      </p:sp>
      <p:sp>
        <p:nvSpPr>
          <p:cNvPr id="5131" name="Text Box 12"/>
          <p:cNvSpPr txBox="1">
            <a:spLocks noChangeArrowheads="1"/>
          </p:cNvSpPr>
          <p:nvPr/>
        </p:nvSpPr>
        <p:spPr bwMode="auto">
          <a:xfrm rot="-3600000">
            <a:off x="-207168" y="2366168"/>
            <a:ext cx="260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800" b="1">
                <a:latin typeface="Arial" charset="0"/>
              </a:rPr>
              <a:t>Transf. Ficheros (FTP)</a:t>
            </a:r>
            <a:endParaRPr lang="es-ES" altLang="es-ES" sz="1800" b="1">
              <a:latin typeface="Arial" charset="0"/>
            </a:endParaRPr>
          </a:p>
        </p:txBody>
      </p:sp>
      <p:sp>
        <p:nvSpPr>
          <p:cNvPr id="5132" name="Text Box 13"/>
          <p:cNvSpPr txBox="1">
            <a:spLocks noChangeArrowheads="1"/>
          </p:cNvSpPr>
          <p:nvPr/>
        </p:nvSpPr>
        <p:spPr bwMode="auto">
          <a:xfrm rot="-1800000">
            <a:off x="228600" y="379253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800" b="1">
                <a:latin typeface="Arial" charset="0"/>
              </a:rPr>
              <a:t>e-mail (SMTP)</a:t>
            </a:r>
            <a:endParaRPr lang="es-ES" altLang="es-ES" sz="1800" b="1">
              <a:latin typeface="Arial" charset="0"/>
            </a:endParaRPr>
          </a:p>
        </p:txBody>
      </p:sp>
      <p:sp>
        <p:nvSpPr>
          <p:cNvPr id="5133" name="Text Box 14"/>
          <p:cNvSpPr txBox="1">
            <a:spLocks noChangeArrowheads="1"/>
          </p:cNvSpPr>
          <p:nvPr/>
        </p:nvSpPr>
        <p:spPr bwMode="auto">
          <a:xfrm rot="-3600000">
            <a:off x="-207168" y="4958556"/>
            <a:ext cx="291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800" b="1">
                <a:latin typeface="Arial" charset="0"/>
              </a:rPr>
              <a:t>Videoconferencia (H.323)</a:t>
            </a:r>
            <a:endParaRPr lang="es-ES" altLang="es-ES" sz="1800" b="1">
              <a:latin typeface="Arial" charset="0"/>
            </a:endParaRPr>
          </a:p>
        </p:txBody>
      </p:sp>
    </p:spTree>
    <p:extLst>
      <p:ext uri="{BB962C8B-B14F-4D97-AF65-F5344CB8AC3E}">
        <p14:creationId xmlns:p14="http://schemas.microsoft.com/office/powerpoint/2010/main" val="7248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522288" y="188913"/>
            <a:ext cx="8145462" cy="7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r>
              <a:rPr lang="en-US" altLang="es-ES" sz="3600" dirty="0" err="1">
                <a:gradFill flip="none" rotWithShape="1">
                  <a:gsLst>
                    <a:gs pos="16000">
                      <a:schemeClr val="tx2"/>
                    </a:gs>
                    <a:gs pos="100000">
                      <a:srgbClr val="28A7DF"/>
                    </a:gs>
                  </a:gsLst>
                  <a:lin ang="1800000" scaled="0"/>
                  <a:tileRect/>
                </a:gradFill>
                <a:latin typeface="Arial"/>
                <a:cs typeface="Arial"/>
                <a:sym typeface="Arial" charset="0"/>
              </a:rPr>
              <a:t>Arquitectura</a:t>
            </a:r>
            <a:r>
              <a:rPr lang="en-US" altLang="es-ES" sz="3600" dirty="0">
                <a:gradFill flip="none" rotWithShape="1">
                  <a:gsLst>
                    <a:gs pos="16000">
                      <a:schemeClr val="tx2"/>
                    </a:gs>
                    <a:gs pos="100000">
                      <a:srgbClr val="28A7DF"/>
                    </a:gs>
                  </a:gsLst>
                  <a:lin ang="1800000" scaled="0"/>
                  <a:tileRect/>
                </a:gradFill>
                <a:latin typeface="Arial"/>
                <a:cs typeface="Arial"/>
                <a:sym typeface="Arial" charset="0"/>
              </a:rPr>
              <a:t> de Red TCP/IP</a:t>
            </a:r>
          </a:p>
        </p:txBody>
      </p:sp>
      <p:sp>
        <p:nvSpPr>
          <p:cNvPr id="128003" name="Rectangle 3"/>
          <p:cNvSpPr>
            <a:spLocks noGrp="1" noChangeArrowheads="1"/>
          </p:cNvSpPr>
          <p:nvPr>
            <p:ph type="body" idx="4294967295"/>
          </p:nvPr>
        </p:nvSpPr>
        <p:spPr>
          <a:xfrm>
            <a:off x="522288" y="1125538"/>
            <a:ext cx="8477250" cy="25638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0488" tIns="44450" rIns="90488" bIns="44450" rtlCol="0">
            <a:normAutofit/>
          </a:bodyPr>
          <a:lstStyle/>
          <a:p>
            <a:pPr algn="just">
              <a:buSzPct val="100000"/>
              <a:buFontTx/>
            </a:pPr>
            <a:r>
              <a:rPr lang="es-ES_tradnl" altLang="es-ES" sz="2000" dirty="0">
                <a:latin typeface="Arial" panose="020B0604020202020204" pitchFamily="34" charset="0"/>
                <a:cs typeface="Arial" panose="020B0604020202020204" pitchFamily="34" charset="0"/>
              </a:rPr>
              <a:t>La arquitectura TCP/IP es la empleada en la red Internet</a:t>
            </a:r>
          </a:p>
          <a:p>
            <a:pPr algn="just">
              <a:buSzPct val="100000"/>
              <a:buFontTx/>
            </a:pPr>
            <a:r>
              <a:rPr lang="es-ES_tradnl" altLang="es-ES" sz="2000" dirty="0">
                <a:latin typeface="Arial" panose="020B0604020202020204" pitchFamily="34" charset="0"/>
                <a:cs typeface="Arial" panose="020B0604020202020204" pitchFamily="34" charset="0"/>
              </a:rPr>
              <a:t>A menudo se sigue un modelo híbrido, siguiendo el OSI en las capas bajas y el TCP/IP en las altas.</a:t>
            </a:r>
          </a:p>
          <a:p>
            <a:pPr algn="just">
              <a:buSzPct val="100000"/>
              <a:buFontTx/>
            </a:pPr>
            <a:endParaRPr lang="en-US" altLang="es-ES" sz="2000" dirty="0">
              <a:latin typeface="Arial" panose="020B0604020202020204" pitchFamily="34" charset="0"/>
              <a:cs typeface="Arial" panose="020B0604020202020204" pitchFamily="34" charset="0"/>
              <a:sym typeface="Arial" charset="0"/>
            </a:endParaRPr>
          </a:p>
          <a:p>
            <a:pPr algn="just">
              <a:buSzPct val="100000"/>
              <a:buFontTx/>
            </a:pPr>
            <a:endParaRPr lang="en-US" altLang="es-ES" sz="2000" dirty="0">
              <a:latin typeface="Arial" panose="020B0604020202020204" pitchFamily="34" charset="0"/>
              <a:cs typeface="Arial" panose="020B0604020202020204" pitchFamily="34" charset="0"/>
              <a:sym typeface="Arial" charset="0"/>
            </a:endParaRP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430462"/>
            <a:ext cx="6319837"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502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ChangeArrowheads="1"/>
          </p:cNvSpPr>
          <p:nvPr/>
        </p:nvSpPr>
        <p:spPr bwMode="auto">
          <a:xfrm>
            <a:off x="304800" y="2219325"/>
            <a:ext cx="8686800" cy="5461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30724" name="Rectangle 5"/>
          <p:cNvSpPr>
            <a:spLocks noChangeArrowheads="1"/>
          </p:cNvSpPr>
          <p:nvPr/>
        </p:nvSpPr>
        <p:spPr bwMode="auto">
          <a:xfrm>
            <a:off x="304800" y="3276600"/>
            <a:ext cx="8686800" cy="609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30725" name="Rectangle 6"/>
          <p:cNvSpPr>
            <a:spLocks noChangeArrowheads="1"/>
          </p:cNvSpPr>
          <p:nvPr/>
        </p:nvSpPr>
        <p:spPr bwMode="auto">
          <a:xfrm>
            <a:off x="304800" y="4419600"/>
            <a:ext cx="8686800" cy="609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aphicFrame>
        <p:nvGraphicFramePr>
          <p:cNvPr id="373767" name="Group 7"/>
          <p:cNvGraphicFramePr>
            <a:graphicFrameLocks noGrp="1"/>
          </p:cNvGraphicFramePr>
          <p:nvPr/>
        </p:nvGraphicFramePr>
        <p:xfrm>
          <a:off x="533400" y="1676400"/>
          <a:ext cx="1739900" cy="3886201"/>
        </p:xfrm>
        <a:graphic>
          <a:graphicData uri="http://schemas.openxmlformats.org/drawingml/2006/table">
            <a:tbl>
              <a:tblPr/>
              <a:tblGrid>
                <a:gridCol w="1739900">
                  <a:extLst>
                    <a:ext uri="{9D8B030D-6E8A-4147-A177-3AD203B41FA5}">
                      <a16:colId xmlns:a16="http://schemas.microsoft.com/office/drawing/2014/main" val="20000"/>
                    </a:ext>
                  </a:extLst>
                </a:gridCol>
              </a:tblGrid>
              <a:tr h="54451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Aplicación</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Presentación</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Sesión</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Transporte</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Red</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Enlace</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3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dirty="0">
                          <a:ln>
                            <a:noFill/>
                          </a:ln>
                          <a:solidFill>
                            <a:schemeClr val="tx1"/>
                          </a:solidFill>
                          <a:effectLst/>
                          <a:latin typeface="Times New Roman" pitchFamily="18" charset="0"/>
                        </a:rPr>
                        <a:t>Física</a:t>
                      </a:r>
                      <a:endParaRPr kumimoji="0" lang="es-ES" sz="24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373785" name="Group 25"/>
          <p:cNvGraphicFramePr>
            <a:graphicFrameLocks noGrp="1"/>
          </p:cNvGraphicFramePr>
          <p:nvPr/>
        </p:nvGraphicFramePr>
        <p:xfrm>
          <a:off x="2895600" y="1676400"/>
          <a:ext cx="1519238" cy="3886200"/>
        </p:xfrm>
        <a:graphic>
          <a:graphicData uri="http://schemas.openxmlformats.org/drawingml/2006/table">
            <a:tbl>
              <a:tblPr/>
              <a:tblGrid>
                <a:gridCol w="1519238">
                  <a:extLst>
                    <a:ext uri="{9D8B030D-6E8A-4147-A177-3AD203B41FA5}">
                      <a16:colId xmlns:a16="http://schemas.microsoft.com/office/drawing/2014/main" val="20000"/>
                    </a:ext>
                  </a:extLst>
                </a:gridCol>
              </a:tblGrid>
              <a:tr h="13716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dirty="0">
                          <a:ln>
                            <a:noFill/>
                          </a:ln>
                          <a:solidFill>
                            <a:schemeClr val="tx1"/>
                          </a:solidFill>
                          <a:effectLst/>
                          <a:latin typeface="Times New Roman" pitchFamily="18" charset="0"/>
                        </a:rPr>
                        <a:t>Aplicación</a:t>
                      </a:r>
                      <a:endParaRPr kumimoji="0" lang="es-ES" sz="24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_tradnl" sz="1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Transporte</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Internet</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430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_tradnl" sz="14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Host-red</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56" name="Text Box 37"/>
          <p:cNvSpPr txBox="1">
            <a:spLocks noChangeArrowheads="1"/>
          </p:cNvSpPr>
          <p:nvPr/>
        </p:nvSpPr>
        <p:spPr bwMode="auto">
          <a:xfrm>
            <a:off x="314786" y="400049"/>
            <a:ext cx="85056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77500" lnSpcReduction="20000"/>
          </a:bodyPr>
          <a:lstStyle>
            <a:lvl1pPr algn="ctr">
              <a:spcBef>
                <a:spcPct val="0"/>
              </a:spcBef>
              <a:buNone/>
              <a:defRPr sz="3600">
                <a:gradFill flip="none" rotWithShape="1">
                  <a:gsLst>
                    <a:gs pos="16000">
                      <a:schemeClr val="tx2"/>
                    </a:gs>
                    <a:gs pos="100000">
                      <a:srgbClr val="28A7DF"/>
                    </a:gs>
                  </a:gsLst>
                  <a:lin ang="1800000" scaled="0"/>
                  <a:tileRect/>
                </a:gradFill>
                <a:latin typeface="Arial"/>
                <a:ea typeface="+mj-ea"/>
                <a:cs typeface="Arial"/>
              </a:defRPr>
            </a:lvl1pPr>
          </a:lstStyle>
          <a:p>
            <a:r>
              <a:rPr lang="es-ES_tradnl" altLang="es-ES" dirty="0"/>
              <a:t>Comparación de modelos OSI, TCP/IP e híbrido</a:t>
            </a:r>
            <a:endParaRPr lang="es-ES" altLang="es-ES" dirty="0"/>
          </a:p>
        </p:txBody>
      </p:sp>
      <p:sp>
        <p:nvSpPr>
          <p:cNvPr id="30757" name="Text Box 38"/>
          <p:cNvSpPr txBox="1">
            <a:spLocks noChangeArrowheads="1"/>
          </p:cNvSpPr>
          <p:nvPr/>
        </p:nvSpPr>
        <p:spPr bwMode="auto">
          <a:xfrm>
            <a:off x="1076325" y="5791200"/>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a:t>OSI</a:t>
            </a:r>
            <a:endParaRPr lang="es-ES" altLang="es-ES"/>
          </a:p>
        </p:txBody>
      </p:sp>
      <p:sp>
        <p:nvSpPr>
          <p:cNvPr id="30758" name="Text Box 39"/>
          <p:cNvSpPr txBox="1">
            <a:spLocks noChangeArrowheads="1"/>
          </p:cNvSpPr>
          <p:nvPr/>
        </p:nvSpPr>
        <p:spPr bwMode="auto">
          <a:xfrm>
            <a:off x="3124200" y="5791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a:t>TCP/IP</a:t>
            </a:r>
            <a:endParaRPr lang="es-ES" altLang="es-ES"/>
          </a:p>
        </p:txBody>
      </p:sp>
      <p:graphicFrame>
        <p:nvGraphicFramePr>
          <p:cNvPr id="30794" name="Group 74"/>
          <p:cNvGraphicFramePr>
            <a:graphicFrameLocks noGrp="1"/>
          </p:cNvGraphicFramePr>
          <p:nvPr/>
        </p:nvGraphicFramePr>
        <p:xfrm>
          <a:off x="5105400" y="1676400"/>
          <a:ext cx="1689100" cy="3889375"/>
        </p:xfrm>
        <a:graphic>
          <a:graphicData uri="http://schemas.openxmlformats.org/drawingml/2006/table">
            <a:tbl>
              <a:tblPr/>
              <a:tblGrid>
                <a:gridCol w="10795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371600">
                <a:tc gridSpan="2">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altLang="es-ES" sz="2400" b="0" i="0" u="none" strike="noStrike" cap="none" normalizeH="0" baseline="0" dirty="0">
                          <a:ln>
                            <a:noFill/>
                          </a:ln>
                          <a:solidFill>
                            <a:schemeClr val="tx1"/>
                          </a:solidFill>
                          <a:effectLst/>
                          <a:latin typeface="Times New Roman" pitchFamily="18" charset="0"/>
                        </a:rPr>
                        <a:t>Aplicación</a:t>
                      </a:r>
                      <a:endParaRPr kumimoji="0" lang="es-ES" altLang="es-ES" sz="24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extLst>
                  <a:ext uri="{0D108BD9-81ED-4DB2-BD59-A6C34878D82A}">
                    <a16:rowId xmlns:a16="http://schemas.microsoft.com/office/drawing/2014/main" val="10000"/>
                  </a:ext>
                </a:extLst>
              </a:tr>
              <a:tr h="838200">
                <a:tc gridSpan="2">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_tradnl" altLang="es-ES" sz="1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altLang="es-ES" sz="2400" b="0" i="0" u="none" strike="noStrike" cap="none" normalizeH="0" baseline="0">
                          <a:ln>
                            <a:noFill/>
                          </a:ln>
                          <a:solidFill>
                            <a:schemeClr val="tx1"/>
                          </a:solidFill>
                          <a:effectLst/>
                          <a:latin typeface="Times New Roman" pitchFamily="18" charset="0"/>
                        </a:rPr>
                        <a:t>Transporte</a:t>
                      </a:r>
                      <a:endParaRPr kumimoji="0" lang="es-ES" alt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extLst>
                  <a:ext uri="{0D108BD9-81ED-4DB2-BD59-A6C34878D82A}">
                    <a16:rowId xmlns:a16="http://schemas.microsoft.com/office/drawing/2014/main" val="10001"/>
                  </a:ext>
                </a:extLst>
              </a:tr>
              <a:tr h="533400">
                <a:tc gridSpan="2">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altLang="es-ES" sz="2400" b="0" i="0" u="none" strike="noStrike" cap="none" normalizeH="0" baseline="0">
                          <a:ln>
                            <a:noFill/>
                          </a:ln>
                          <a:solidFill>
                            <a:schemeClr val="tx1"/>
                          </a:solidFill>
                          <a:effectLst/>
                          <a:latin typeface="Times New Roman" pitchFamily="18" charset="0"/>
                        </a:rPr>
                        <a:t>Red</a:t>
                      </a:r>
                      <a:endParaRPr kumimoji="0" lang="es-ES" alt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extLst>
                  <a:ext uri="{0D108BD9-81ED-4DB2-BD59-A6C34878D82A}">
                    <a16:rowId xmlns:a16="http://schemas.microsoft.com/office/drawing/2014/main" val="10002"/>
                  </a:ext>
                </a:extLst>
              </a:tr>
              <a:tr h="292100">
                <a:tc rowSpan="2">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altLang="es-ES" sz="2400" b="0" i="0" u="none" strike="noStrike" cap="none" normalizeH="0" baseline="0">
                          <a:ln>
                            <a:noFill/>
                          </a:ln>
                          <a:solidFill>
                            <a:schemeClr val="tx1"/>
                          </a:solidFill>
                          <a:effectLst/>
                          <a:latin typeface="Times New Roman" pitchFamily="18" charset="0"/>
                        </a:rPr>
                        <a:t>Enlace</a:t>
                      </a:r>
                      <a:endParaRPr kumimoji="0" lang="es-ES" alt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altLang="es-ES" sz="1400" b="0" i="0" u="none" strike="noStrike" cap="none" normalizeH="0" baseline="0">
                          <a:ln>
                            <a:noFill/>
                          </a:ln>
                          <a:solidFill>
                            <a:schemeClr val="tx1"/>
                          </a:solidFill>
                          <a:effectLst/>
                          <a:latin typeface="Times New Roman" pitchFamily="18" charset="0"/>
                        </a:rPr>
                        <a:t>LLC</a:t>
                      </a:r>
                      <a:endParaRPr kumimoji="0" lang="es-ES" altLang="es-E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vMerge="1">
                  <a:txBody>
                    <a:bodyPr/>
                    <a:lstStyle/>
                    <a:p>
                      <a:endParaRPr lang="es-ES"/>
                    </a:p>
                  </a:txBody>
                  <a:tcPr/>
                </a:tc>
                <a:tc>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altLang="es-ES" sz="1400" b="0" i="0" u="none" strike="noStrike" cap="none" normalizeH="0" baseline="0">
                          <a:ln>
                            <a:noFill/>
                          </a:ln>
                          <a:solidFill>
                            <a:schemeClr val="tx1"/>
                          </a:solidFill>
                          <a:effectLst/>
                          <a:latin typeface="Times New Roman" pitchFamily="18" charset="0"/>
                        </a:rPr>
                        <a:t>MAC</a:t>
                      </a:r>
                      <a:endParaRPr kumimoji="0" lang="es-ES" altLang="es-E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6575">
                <a:tc gridSpan="2">
                  <a:txBody>
                    <a:bodyPr/>
                    <a:lstStyle>
                      <a:lvl1pPr>
                        <a:spcBef>
                          <a:spcPct val="20000"/>
                        </a:spcBef>
                        <a:buSzPct val="100000"/>
                        <a:defRPr sz="2800">
                          <a:solidFill>
                            <a:schemeClr val="tx1"/>
                          </a:solidFill>
                          <a:latin typeface="Century Schoolbook" pitchFamily="18" charset="0"/>
                        </a:defRPr>
                      </a:lvl1pPr>
                      <a:lvl2pPr marL="742950" indent="-285750">
                        <a:spcBef>
                          <a:spcPct val="20000"/>
                        </a:spcBef>
                        <a:buSzPct val="100000"/>
                        <a:defRPr sz="2400">
                          <a:solidFill>
                            <a:schemeClr val="tx1"/>
                          </a:solidFill>
                          <a:latin typeface="Century Schoolbook" pitchFamily="18" charset="0"/>
                        </a:defRPr>
                      </a:lvl2pPr>
                      <a:lvl3pPr marL="1143000" indent="-228600">
                        <a:spcBef>
                          <a:spcPct val="20000"/>
                        </a:spcBef>
                        <a:buSzPct val="100000"/>
                        <a:defRPr sz="2000">
                          <a:solidFill>
                            <a:schemeClr val="tx1"/>
                          </a:solidFill>
                          <a:latin typeface="Century Schoolbook" pitchFamily="18" charset="0"/>
                        </a:defRPr>
                      </a:lvl3pPr>
                      <a:lvl4pPr marL="1600200" indent="-228600">
                        <a:spcBef>
                          <a:spcPct val="20000"/>
                        </a:spcBef>
                        <a:buSzPct val="100000"/>
                        <a:defRPr>
                          <a:solidFill>
                            <a:schemeClr val="tx1"/>
                          </a:solidFill>
                          <a:latin typeface="Century Schoolbook" pitchFamily="18" charset="0"/>
                        </a:defRPr>
                      </a:lvl4pPr>
                      <a:lvl5pPr marL="2057400" indent="-228600">
                        <a:spcBef>
                          <a:spcPct val="20000"/>
                        </a:spcBef>
                        <a:buSzPct val="100000"/>
                        <a:defRPr>
                          <a:solidFill>
                            <a:schemeClr val="tx1"/>
                          </a:solidFill>
                          <a:latin typeface="Century Schoolbook" pitchFamily="18" charset="0"/>
                        </a:defRPr>
                      </a:lvl5pPr>
                      <a:lvl6pPr marL="2514600" indent="-228600" eaLnBrk="0" fontAlgn="base" hangingPunct="0">
                        <a:spcBef>
                          <a:spcPct val="20000"/>
                        </a:spcBef>
                        <a:spcAft>
                          <a:spcPct val="0"/>
                        </a:spcAft>
                        <a:buSzPct val="100000"/>
                        <a:defRPr>
                          <a:solidFill>
                            <a:schemeClr val="tx1"/>
                          </a:solidFill>
                          <a:latin typeface="Century Schoolbook" pitchFamily="18" charset="0"/>
                        </a:defRPr>
                      </a:lvl6pPr>
                      <a:lvl7pPr marL="2971800" indent="-228600" eaLnBrk="0" fontAlgn="base" hangingPunct="0">
                        <a:spcBef>
                          <a:spcPct val="20000"/>
                        </a:spcBef>
                        <a:spcAft>
                          <a:spcPct val="0"/>
                        </a:spcAft>
                        <a:buSzPct val="100000"/>
                        <a:defRPr>
                          <a:solidFill>
                            <a:schemeClr val="tx1"/>
                          </a:solidFill>
                          <a:latin typeface="Century Schoolbook" pitchFamily="18" charset="0"/>
                        </a:defRPr>
                      </a:lvl7pPr>
                      <a:lvl8pPr marL="3429000" indent="-228600" eaLnBrk="0" fontAlgn="base" hangingPunct="0">
                        <a:spcBef>
                          <a:spcPct val="20000"/>
                        </a:spcBef>
                        <a:spcAft>
                          <a:spcPct val="0"/>
                        </a:spcAft>
                        <a:buSzPct val="100000"/>
                        <a:defRPr>
                          <a:solidFill>
                            <a:schemeClr val="tx1"/>
                          </a:solidFill>
                          <a:latin typeface="Century Schoolbook" pitchFamily="18" charset="0"/>
                        </a:defRPr>
                      </a:lvl8pPr>
                      <a:lvl9pPr marL="3886200" indent="-228600" eaLnBrk="0" fontAlgn="base" hangingPunct="0">
                        <a:spcBef>
                          <a:spcPct val="20000"/>
                        </a:spcBef>
                        <a:spcAft>
                          <a:spcPct val="0"/>
                        </a:spcAft>
                        <a:buSzPct val="100000"/>
                        <a:defRPr>
                          <a:solidFill>
                            <a:schemeClr val="tx1"/>
                          </a:solidFill>
                          <a:latin typeface="Century Schoolbook" pitchFamily="18" charset="0"/>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altLang="es-ES" sz="2400" b="0" i="0" u="none" strike="noStrike" cap="none" normalizeH="0" baseline="0" dirty="0">
                          <a:ln>
                            <a:noFill/>
                          </a:ln>
                          <a:solidFill>
                            <a:schemeClr val="tx1"/>
                          </a:solidFill>
                          <a:effectLst/>
                          <a:latin typeface="Times New Roman" pitchFamily="18" charset="0"/>
                        </a:rPr>
                        <a:t>Física</a:t>
                      </a:r>
                      <a:endParaRPr kumimoji="0" lang="es-ES" altLang="es-ES" sz="24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extLst>
                  <a:ext uri="{0D108BD9-81ED-4DB2-BD59-A6C34878D82A}">
                    <a16:rowId xmlns:a16="http://schemas.microsoft.com/office/drawing/2014/main" val="10005"/>
                  </a:ext>
                </a:extLst>
              </a:tr>
            </a:tbl>
          </a:graphicData>
        </a:graphic>
      </p:graphicFrame>
      <p:sp>
        <p:nvSpPr>
          <p:cNvPr id="30777" name="Text Box 58"/>
          <p:cNvSpPr txBox="1">
            <a:spLocks noChangeArrowheads="1"/>
          </p:cNvSpPr>
          <p:nvPr/>
        </p:nvSpPr>
        <p:spPr bwMode="auto">
          <a:xfrm>
            <a:off x="5345113" y="5791200"/>
            <a:ext cx="113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a:t>Híbrido</a:t>
            </a:r>
            <a:endParaRPr lang="es-ES" altLang="es-ES"/>
          </a:p>
        </p:txBody>
      </p:sp>
      <p:sp>
        <p:nvSpPr>
          <p:cNvPr id="30778" name="Line 59"/>
          <p:cNvSpPr>
            <a:spLocks noChangeShapeType="1"/>
          </p:cNvSpPr>
          <p:nvPr/>
        </p:nvSpPr>
        <p:spPr bwMode="auto">
          <a:xfrm flipV="1">
            <a:off x="5105400" y="4876800"/>
            <a:ext cx="42545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0779" name="Text Box 60"/>
          <p:cNvSpPr txBox="1">
            <a:spLocks noChangeArrowheads="1"/>
          </p:cNvSpPr>
          <p:nvPr/>
        </p:nvSpPr>
        <p:spPr bwMode="auto">
          <a:xfrm>
            <a:off x="4495800" y="5562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800"/>
              <a:t>WAN</a:t>
            </a:r>
            <a:endParaRPr lang="es-ES" altLang="es-ES" sz="1800"/>
          </a:p>
        </p:txBody>
      </p:sp>
      <p:sp>
        <p:nvSpPr>
          <p:cNvPr id="30780" name="Line 61"/>
          <p:cNvSpPr>
            <a:spLocks noChangeShapeType="1"/>
          </p:cNvSpPr>
          <p:nvPr/>
        </p:nvSpPr>
        <p:spPr bwMode="auto">
          <a:xfrm flipH="1" flipV="1">
            <a:off x="6705600" y="4495800"/>
            <a:ext cx="25400" cy="1149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0781" name="Line 62"/>
          <p:cNvSpPr>
            <a:spLocks noChangeShapeType="1"/>
          </p:cNvSpPr>
          <p:nvPr/>
        </p:nvSpPr>
        <p:spPr bwMode="auto">
          <a:xfrm flipH="1" flipV="1">
            <a:off x="6559550" y="4933950"/>
            <a:ext cx="69850" cy="704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0782" name="Text Box 63"/>
          <p:cNvSpPr txBox="1">
            <a:spLocks noChangeArrowheads="1"/>
          </p:cNvSpPr>
          <p:nvPr/>
        </p:nvSpPr>
        <p:spPr bwMode="auto">
          <a:xfrm>
            <a:off x="6477000" y="5653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800"/>
              <a:t>LAN</a:t>
            </a:r>
            <a:endParaRPr lang="es-ES" altLang="es-ES" sz="1800"/>
          </a:p>
        </p:txBody>
      </p:sp>
      <p:sp>
        <p:nvSpPr>
          <p:cNvPr id="30783" name="Line 64"/>
          <p:cNvSpPr>
            <a:spLocks noChangeShapeType="1"/>
          </p:cNvSpPr>
          <p:nvPr/>
        </p:nvSpPr>
        <p:spPr bwMode="auto">
          <a:xfrm flipH="1">
            <a:off x="7343775" y="3886200"/>
            <a:ext cx="0" cy="16764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0784" name="Line 65"/>
          <p:cNvSpPr>
            <a:spLocks noChangeShapeType="1"/>
          </p:cNvSpPr>
          <p:nvPr/>
        </p:nvSpPr>
        <p:spPr bwMode="auto">
          <a:xfrm>
            <a:off x="7772400" y="3048000"/>
            <a:ext cx="0" cy="1981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0785" name="Line 66"/>
          <p:cNvSpPr>
            <a:spLocks noChangeShapeType="1"/>
          </p:cNvSpPr>
          <p:nvPr/>
        </p:nvSpPr>
        <p:spPr bwMode="auto">
          <a:xfrm>
            <a:off x="8229600" y="1676400"/>
            <a:ext cx="0" cy="33528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0786" name="Line 67"/>
          <p:cNvSpPr>
            <a:spLocks noChangeShapeType="1"/>
          </p:cNvSpPr>
          <p:nvPr/>
        </p:nvSpPr>
        <p:spPr bwMode="auto">
          <a:xfrm>
            <a:off x="8839200" y="3581400"/>
            <a:ext cx="0" cy="1981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0787" name="Line 68"/>
          <p:cNvSpPr>
            <a:spLocks noChangeShapeType="1"/>
          </p:cNvSpPr>
          <p:nvPr/>
        </p:nvSpPr>
        <p:spPr bwMode="auto">
          <a:xfrm>
            <a:off x="8839200" y="1676400"/>
            <a:ext cx="0" cy="1905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0788" name="Text Box 69"/>
          <p:cNvSpPr txBox="1">
            <a:spLocks noChangeArrowheads="1"/>
          </p:cNvSpPr>
          <p:nvPr/>
        </p:nvSpPr>
        <p:spPr bwMode="auto">
          <a:xfrm rot="-5400000">
            <a:off x="6646069" y="4547394"/>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b="1">
                <a:latin typeface="Arial" charset="0"/>
              </a:rPr>
              <a:t>Hardware</a:t>
            </a:r>
            <a:endParaRPr lang="es-ES" altLang="es-ES" sz="1600" b="1">
              <a:latin typeface="Arial" charset="0"/>
            </a:endParaRPr>
          </a:p>
        </p:txBody>
      </p:sp>
      <p:sp>
        <p:nvSpPr>
          <p:cNvPr id="30789" name="Text Box 70"/>
          <p:cNvSpPr txBox="1">
            <a:spLocks noChangeArrowheads="1"/>
          </p:cNvSpPr>
          <p:nvPr/>
        </p:nvSpPr>
        <p:spPr bwMode="auto">
          <a:xfrm rot="-5400000">
            <a:off x="7113587" y="3952876"/>
            <a:ext cx="1089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b="1">
                <a:latin typeface="Arial" charset="0"/>
              </a:rPr>
              <a:t>Firmware</a:t>
            </a:r>
            <a:endParaRPr lang="es-ES" altLang="es-ES" sz="1600" b="1">
              <a:latin typeface="Arial" charset="0"/>
            </a:endParaRPr>
          </a:p>
        </p:txBody>
      </p:sp>
      <p:sp>
        <p:nvSpPr>
          <p:cNvPr id="30790" name="Text Box 71"/>
          <p:cNvSpPr txBox="1">
            <a:spLocks noChangeArrowheads="1"/>
          </p:cNvSpPr>
          <p:nvPr/>
        </p:nvSpPr>
        <p:spPr bwMode="auto">
          <a:xfrm rot="-5400000">
            <a:off x="7595394" y="3172619"/>
            <a:ext cx="1042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b="1">
                <a:latin typeface="Arial" charset="0"/>
              </a:rPr>
              <a:t>Software</a:t>
            </a:r>
            <a:endParaRPr lang="es-ES" altLang="es-ES" sz="1600" b="1">
              <a:latin typeface="Arial" charset="0"/>
            </a:endParaRPr>
          </a:p>
        </p:txBody>
      </p:sp>
      <p:sp>
        <p:nvSpPr>
          <p:cNvPr id="30791" name="Text Box 72"/>
          <p:cNvSpPr txBox="1">
            <a:spLocks noChangeArrowheads="1"/>
          </p:cNvSpPr>
          <p:nvPr/>
        </p:nvSpPr>
        <p:spPr bwMode="auto">
          <a:xfrm rot="-5400000">
            <a:off x="7854156" y="4429919"/>
            <a:ext cx="162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b="1">
                <a:latin typeface="Arial" charset="0"/>
              </a:rPr>
              <a:t>Sist. Operativo</a:t>
            </a:r>
            <a:endParaRPr lang="es-ES" altLang="es-ES" sz="1600" b="1">
              <a:latin typeface="Arial" charset="0"/>
            </a:endParaRPr>
          </a:p>
        </p:txBody>
      </p:sp>
      <p:sp>
        <p:nvSpPr>
          <p:cNvPr id="30792" name="Text Box 73"/>
          <p:cNvSpPr txBox="1">
            <a:spLocks noChangeArrowheads="1"/>
          </p:cNvSpPr>
          <p:nvPr/>
        </p:nvSpPr>
        <p:spPr bwMode="auto">
          <a:xfrm rot="-5400000">
            <a:off x="7718425" y="2524125"/>
            <a:ext cx="186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b="1">
                <a:latin typeface="Arial" charset="0"/>
              </a:rPr>
              <a:t>Progr. de usuario</a:t>
            </a:r>
            <a:endParaRPr lang="es-ES" altLang="es-ES" sz="1600" b="1">
              <a:latin typeface="Arial" charset="0"/>
            </a:endParaRPr>
          </a:p>
        </p:txBody>
      </p:sp>
    </p:spTree>
    <p:extLst>
      <p:ext uri="{BB962C8B-B14F-4D97-AF65-F5344CB8AC3E}">
        <p14:creationId xmlns:p14="http://schemas.microsoft.com/office/powerpoint/2010/main" val="1512668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2"/>
          <p:cNvSpPr>
            <a:spLocks noChangeArrowheads="1"/>
          </p:cNvSpPr>
          <p:nvPr/>
        </p:nvSpPr>
        <p:spPr bwMode="auto">
          <a:xfrm>
            <a:off x="0" y="-236538"/>
            <a:ext cx="91440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LAN (Local </a:t>
            </a:r>
            <a:r>
              <a:rPr lang="es-ES_tradnl" altLang="es-ES" sz="3600" dirty="0" err="1">
                <a:gradFill flip="none" rotWithShape="1">
                  <a:gsLst>
                    <a:gs pos="16000">
                      <a:schemeClr val="tx2"/>
                    </a:gs>
                    <a:gs pos="100000">
                      <a:srgbClr val="28A7DF"/>
                    </a:gs>
                  </a:gsLst>
                  <a:lin ang="1800000" scaled="0"/>
                  <a:tileRect/>
                </a:gradFill>
                <a:latin typeface="Arial"/>
                <a:ea typeface="+mj-ea"/>
                <a:cs typeface="Arial"/>
              </a:rPr>
              <a:t>Area</a:t>
            </a:r>
            <a:r>
              <a:rPr lang="es-ES_tradnl" altLang="es-ES" sz="3600" dirty="0">
                <a:gradFill flip="none" rotWithShape="1">
                  <a:gsLst>
                    <a:gs pos="16000">
                      <a:schemeClr val="tx2"/>
                    </a:gs>
                    <a:gs pos="100000">
                      <a:srgbClr val="28A7DF"/>
                    </a:gs>
                  </a:gsLst>
                  <a:lin ang="1800000" scaled="0"/>
                  <a:tileRect/>
                </a:gradFill>
                <a:latin typeface="Arial"/>
                <a:ea typeface="+mj-ea"/>
                <a:cs typeface="Arial"/>
              </a:rPr>
              <a:t> Network)</a:t>
            </a:r>
            <a:endParaRPr lang="en-GB" altLang="es-ES" sz="3600" dirty="0">
              <a:gradFill flip="none" rotWithShape="1">
                <a:gsLst>
                  <a:gs pos="16000">
                    <a:schemeClr val="tx2"/>
                  </a:gs>
                  <a:gs pos="100000">
                    <a:srgbClr val="28A7DF"/>
                  </a:gs>
                </a:gsLst>
                <a:lin ang="1800000" scaled="0"/>
                <a:tileRect/>
              </a:gradFill>
              <a:latin typeface="Arial"/>
              <a:ea typeface="+mj-ea"/>
              <a:cs typeface="Arial"/>
            </a:endParaRPr>
          </a:p>
        </p:txBody>
      </p:sp>
      <p:sp>
        <p:nvSpPr>
          <p:cNvPr id="158725" name="Rectangle 3"/>
          <p:cNvSpPr>
            <a:spLocks noChangeArrowheads="1"/>
          </p:cNvSpPr>
          <p:nvPr/>
        </p:nvSpPr>
        <p:spPr bwMode="auto">
          <a:xfrm>
            <a:off x="201587" y="1628800"/>
            <a:ext cx="8474869"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0488" tIns="44450" rIns="90488" bIns="44450" rtlCol="0">
            <a:normAutofit/>
          </a:bodyPr>
          <a:lstStyle/>
          <a:p>
            <a:pPr marL="342900" indent="-342900" algn="just">
              <a:spcBef>
                <a:spcPct val="20000"/>
              </a:spcBef>
              <a:buSzPct val="100000"/>
              <a:buFontTx/>
              <a:buChar char="•"/>
            </a:pPr>
            <a:r>
              <a:rPr lang="es-ES" altLang="es-ES" sz="2000" dirty="0">
                <a:latin typeface="Arial" panose="020B0604020202020204" pitchFamily="34" charset="0"/>
                <a:cs typeface="Arial" panose="020B0604020202020204" pitchFamily="34" charset="0"/>
                <a:sym typeface="Wingdings" pitchFamily="2" charset="2"/>
              </a:rPr>
              <a:t>Las  redes de área local son la tecnología de red más utilizada.</a:t>
            </a:r>
          </a:p>
          <a:p>
            <a:pPr marL="342900" indent="-342900" algn="just">
              <a:spcBef>
                <a:spcPct val="20000"/>
              </a:spcBef>
              <a:buSzPct val="100000"/>
              <a:buFontTx/>
              <a:buChar char="•"/>
            </a:pPr>
            <a:r>
              <a:rPr lang="es-ES" altLang="es-ES" sz="2000" dirty="0">
                <a:latin typeface="Arial" panose="020B0604020202020204" pitchFamily="34" charset="0"/>
                <a:cs typeface="Arial" panose="020B0604020202020204" pitchFamily="34" charset="0"/>
                <a:sym typeface="Wingdings" pitchFamily="2" charset="2"/>
              </a:rPr>
              <a:t>Las normas LAN más utilizadas son:</a:t>
            </a:r>
          </a:p>
          <a:p>
            <a:pPr lvl="1"/>
            <a:r>
              <a:rPr lang="es-ES" altLang="es-ES" dirty="0">
                <a:sym typeface="Wingdings" pitchFamily="2" charset="2"/>
              </a:rPr>
              <a:t>802.3 conocida como Ethernet.</a:t>
            </a:r>
          </a:p>
          <a:p>
            <a:pPr lvl="1"/>
            <a:r>
              <a:rPr lang="es-ES" altLang="es-ES" dirty="0">
                <a:sym typeface="Wingdings" pitchFamily="2" charset="2"/>
              </a:rPr>
              <a:t>802.11 conocida como WI-FI (WLAN, Wireless LAN).</a:t>
            </a:r>
          </a:p>
          <a:p>
            <a:pPr marL="342900" indent="-342900" algn="just">
              <a:spcBef>
                <a:spcPct val="20000"/>
              </a:spcBef>
              <a:buSzPct val="100000"/>
              <a:buFontTx/>
              <a:buChar char="•"/>
            </a:pPr>
            <a:endParaRPr lang="es-ES" altLang="es-ES" sz="2000" dirty="0">
              <a:latin typeface="Arial" panose="020B0604020202020204" pitchFamily="34" charset="0"/>
              <a:cs typeface="Arial" panose="020B0604020202020204" pitchFamily="34" charset="0"/>
              <a:sym typeface="Wingdings" pitchFamily="2" charset="2"/>
            </a:endParaRPr>
          </a:p>
        </p:txBody>
      </p:sp>
      <p:sp>
        <p:nvSpPr>
          <p:cNvPr id="7" name="6 CuadroTexto"/>
          <p:cNvSpPr txBox="1">
            <a:spLocks noChangeArrowheads="1"/>
          </p:cNvSpPr>
          <p:nvPr/>
        </p:nvSpPr>
        <p:spPr bwMode="auto">
          <a:xfrm>
            <a:off x="214313" y="3524250"/>
            <a:ext cx="473710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pPr>
            <a:endParaRPr lang="es-ES" altLang="es-ES" sz="1600" i="1" dirty="0">
              <a:latin typeface="Comic Sans MS" pitchFamily="66" charset="0"/>
              <a:sym typeface="Wingdings" pitchFamily="2" charset="2"/>
            </a:endParaRPr>
          </a:p>
          <a:p>
            <a:pPr eaLnBrk="1" hangingPunct="1">
              <a:lnSpc>
                <a:spcPct val="90000"/>
              </a:lnSpc>
            </a:pPr>
            <a:r>
              <a:rPr lang="es-ES" altLang="es-ES" sz="1600" i="1" dirty="0">
                <a:latin typeface="Comic Sans MS" pitchFamily="66" charset="0"/>
                <a:sym typeface="Wingdings" pitchFamily="2" charset="2"/>
              </a:rPr>
              <a:t>El nivel de enlace está subdivido en dos subniveles: </a:t>
            </a:r>
          </a:p>
          <a:p>
            <a:pPr lvl="1" eaLnBrk="1" hangingPunct="1">
              <a:lnSpc>
                <a:spcPct val="90000"/>
              </a:lnSpc>
              <a:buFont typeface="Courier New" pitchFamily="49" charset="0"/>
              <a:buChar char="o"/>
            </a:pPr>
            <a:r>
              <a:rPr lang="es-ES" altLang="es-ES" sz="1600" i="1" dirty="0">
                <a:latin typeface="Comic Sans MS" pitchFamily="66" charset="0"/>
                <a:sym typeface="Wingdings" pitchFamily="2" charset="2"/>
              </a:rPr>
              <a:t> </a:t>
            </a:r>
            <a:r>
              <a:rPr lang="es-ES" altLang="es-ES" sz="1600" i="1" dirty="0">
                <a:solidFill>
                  <a:srgbClr val="FF0000"/>
                </a:solidFill>
                <a:latin typeface="Comic Sans MS" pitchFamily="66" charset="0"/>
                <a:sym typeface="Wingdings" pitchFamily="2" charset="2"/>
              </a:rPr>
              <a:t>LLC</a:t>
            </a:r>
            <a:r>
              <a:rPr lang="es-ES" altLang="es-ES" sz="1600" i="1" dirty="0">
                <a:latin typeface="Comic Sans MS" pitchFamily="66" charset="0"/>
                <a:sym typeface="Wingdings" pitchFamily="2" charset="2"/>
              </a:rPr>
              <a:t> (Link </a:t>
            </a:r>
            <a:r>
              <a:rPr lang="es-ES" altLang="es-ES" sz="1600" i="1" dirty="0" err="1">
                <a:latin typeface="Comic Sans MS" pitchFamily="66" charset="0"/>
                <a:sym typeface="Wingdings" pitchFamily="2" charset="2"/>
              </a:rPr>
              <a:t>Layer</a:t>
            </a:r>
            <a:r>
              <a:rPr lang="es-ES" altLang="es-ES" sz="1600" i="1" dirty="0">
                <a:latin typeface="Comic Sans MS" pitchFamily="66" charset="0"/>
                <a:sym typeface="Wingdings" pitchFamily="2" charset="2"/>
              </a:rPr>
              <a:t> Control, control del enlace lógico) . Realiza las funciones de control de flujo y  corrección de errores.</a:t>
            </a:r>
          </a:p>
          <a:p>
            <a:pPr lvl="1" eaLnBrk="1" hangingPunct="1">
              <a:lnSpc>
                <a:spcPct val="90000"/>
              </a:lnSpc>
              <a:buFont typeface="Courier New" pitchFamily="49" charset="0"/>
              <a:buChar char="o"/>
            </a:pPr>
            <a:r>
              <a:rPr lang="es-ES" altLang="es-ES" sz="1600" i="1" dirty="0">
                <a:latin typeface="Comic Sans MS" pitchFamily="66" charset="0"/>
                <a:sym typeface="Wingdings" pitchFamily="2" charset="2"/>
              </a:rPr>
              <a:t> </a:t>
            </a:r>
            <a:r>
              <a:rPr lang="es-ES" altLang="es-ES" sz="1600" i="1" dirty="0">
                <a:solidFill>
                  <a:srgbClr val="FF0000"/>
                </a:solidFill>
                <a:latin typeface="Comic Sans MS" pitchFamily="66" charset="0"/>
                <a:sym typeface="Wingdings" pitchFamily="2" charset="2"/>
              </a:rPr>
              <a:t>MAC</a:t>
            </a:r>
            <a:r>
              <a:rPr lang="es-ES" altLang="es-ES" sz="1600" i="1" dirty="0">
                <a:latin typeface="Comic Sans MS" pitchFamily="66" charset="0"/>
                <a:sym typeface="Wingdings" pitchFamily="2" charset="2"/>
              </a:rPr>
              <a:t> (Medium Access Control, control de acceso al medio). Realiza las funciones de sincronismo de trama, detección de errores, control acceso al medio y direccionamiento.</a:t>
            </a:r>
          </a:p>
          <a:p>
            <a:pPr eaLnBrk="1" hangingPunct="1">
              <a:lnSpc>
                <a:spcPct val="90000"/>
              </a:lnSpc>
            </a:pPr>
            <a:r>
              <a:rPr lang="es-ES" altLang="es-ES" sz="1600" i="1" dirty="0">
                <a:latin typeface="Comic Sans MS" pitchFamily="66" charset="0"/>
                <a:sym typeface="Wingdings" pitchFamily="2" charset="2"/>
              </a:rPr>
              <a:t>Hasta el subnivel MAC está implementado en la interfaz de red (tarjeta de red, NIC).</a:t>
            </a:r>
          </a:p>
        </p:txBody>
      </p:sp>
      <p:graphicFrame>
        <p:nvGraphicFramePr>
          <p:cNvPr id="10" name="Group 5"/>
          <p:cNvGraphicFramePr>
            <a:graphicFrameLocks/>
          </p:cNvGraphicFramePr>
          <p:nvPr>
            <p:extLst>
              <p:ext uri="{D42A27DB-BD31-4B8C-83A1-F6EECF244321}">
                <p14:modId xmlns:p14="http://schemas.microsoft.com/office/powerpoint/2010/main" val="3484443669"/>
              </p:ext>
            </p:extLst>
          </p:nvPr>
        </p:nvGraphicFramePr>
        <p:xfrm>
          <a:off x="5118100" y="4295775"/>
          <a:ext cx="2206626" cy="1497014"/>
        </p:xfrm>
        <a:graphic>
          <a:graphicData uri="http://schemas.openxmlformats.org/drawingml/2006/table">
            <a:tbl>
              <a:tblPr/>
              <a:tblGrid>
                <a:gridCol w="1103313">
                  <a:extLst>
                    <a:ext uri="{9D8B030D-6E8A-4147-A177-3AD203B41FA5}">
                      <a16:colId xmlns:a16="http://schemas.microsoft.com/office/drawing/2014/main" val="20000"/>
                    </a:ext>
                  </a:extLst>
                </a:gridCol>
                <a:gridCol w="1103313">
                  <a:extLst>
                    <a:ext uri="{9D8B030D-6E8A-4147-A177-3AD203B41FA5}">
                      <a16:colId xmlns:a16="http://schemas.microsoft.com/office/drawing/2014/main" val="20001"/>
                    </a:ext>
                  </a:extLst>
                </a:gridCol>
              </a:tblGrid>
              <a:tr h="548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1" i="0" u="none" strike="noStrike" cap="none" normalizeH="0" baseline="0" dirty="0">
                          <a:ln>
                            <a:noFill/>
                          </a:ln>
                          <a:solidFill>
                            <a:schemeClr val="tx1"/>
                          </a:solidFill>
                          <a:effectLst/>
                          <a:latin typeface="+mj-lt"/>
                        </a:rPr>
                        <a:t>OSI</a:t>
                      </a:r>
                    </a:p>
                  </a:txBody>
                  <a:tcPr marL="91429" marR="91429" marT="45729" marB="45729" anchor="ctr" anchorCtr="1" horzOverflow="overflow">
                    <a:lnL w="28575" cap="flat" cmpd="sng" algn="ctr">
                      <a:noFill/>
                      <a:prstDash val="solid"/>
                      <a:miter lim="800000"/>
                      <a:headEnd type="none" w="med" len="med"/>
                      <a:tailEnd type="none" w="med" len="med"/>
                    </a:lnL>
                    <a:lnR w="28575"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1" i="0" u="none" strike="noStrike" cap="none" normalizeH="0" baseline="0" dirty="0">
                          <a:ln>
                            <a:noFill/>
                          </a:ln>
                          <a:solidFill>
                            <a:schemeClr val="tx1"/>
                          </a:solidFill>
                          <a:effectLst/>
                          <a:latin typeface="+mj-lt"/>
                        </a:rPr>
                        <a:t>LAN</a:t>
                      </a:r>
                    </a:p>
                  </a:txBody>
                  <a:tcPr marL="91429" marR="91429" marT="45729" marB="45729" anchor="ctr" anchorCtr="1" horzOverflow="overflow">
                    <a:lnL w="28575" cap="flat" cmpd="sng" algn="ctr">
                      <a:noFill/>
                      <a:prstDash val="solid"/>
                      <a:miter lim="800000"/>
                      <a:headEnd type="none" w="med" len="med"/>
                      <a:tailEnd type="none" w="med" len="med"/>
                    </a:lnL>
                    <a:lnR w="28575"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6207">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a:ln>
                            <a:noFill/>
                          </a:ln>
                          <a:solidFill>
                            <a:schemeClr val="tx1"/>
                          </a:solidFill>
                          <a:effectLst/>
                          <a:latin typeface="+mj-lt"/>
                        </a:rPr>
                        <a:t>Enlace de Datos</a:t>
                      </a:r>
                    </a:p>
                  </a:txBody>
                  <a:tcPr marL="91429" marR="91429" marT="45729" marB="4572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a:ln>
                            <a:noFill/>
                          </a:ln>
                          <a:solidFill>
                            <a:schemeClr val="tx1"/>
                          </a:solidFill>
                          <a:effectLst/>
                          <a:latin typeface="+mj-lt"/>
                        </a:rPr>
                        <a:t>LLC</a:t>
                      </a:r>
                    </a:p>
                  </a:txBody>
                  <a:tcPr marL="91429" marR="91429" marT="45729" marB="4572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316207">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s-ES" sz="2800" b="0" i="0" u="none" strike="noStrike" cap="none" normalizeH="0" baseline="0" dirty="0">
                        <a:ln>
                          <a:noFill/>
                        </a:ln>
                        <a:solidFill>
                          <a:schemeClr val="tx1"/>
                        </a:solidFill>
                        <a:effectLst/>
                        <a:latin typeface="Arial Narrow"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a:ln>
                            <a:noFill/>
                          </a:ln>
                          <a:solidFill>
                            <a:schemeClr val="tx1"/>
                          </a:solidFill>
                          <a:effectLst/>
                          <a:latin typeface="+mj-lt"/>
                        </a:rPr>
                        <a:t>MAC</a:t>
                      </a:r>
                    </a:p>
                  </a:txBody>
                  <a:tcPr marL="91429" marR="91429" marT="45729" marB="4572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316207">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400" b="0" i="0" u="none" strike="noStrike" cap="none" normalizeH="0" baseline="0" dirty="0">
                          <a:ln>
                            <a:noFill/>
                          </a:ln>
                          <a:solidFill>
                            <a:schemeClr val="tx1"/>
                          </a:solidFill>
                          <a:effectLst/>
                          <a:latin typeface="+mj-lt"/>
                        </a:rPr>
                        <a:t>Físico</a:t>
                      </a:r>
                    </a:p>
                  </a:txBody>
                  <a:tcPr marL="91429" marR="91429" marT="45729" marB="4572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000"/>
                    </a:solidFill>
                  </a:tcPr>
                </a:tc>
                <a:tc hMerge="1">
                  <a:txBody>
                    <a:bodyPr/>
                    <a:lstStyle/>
                    <a:p>
                      <a:endParaRPr lang="es-ES"/>
                    </a:p>
                  </a:txBody>
                  <a:tcPr/>
                </a:tc>
                <a:extLst>
                  <a:ext uri="{0D108BD9-81ED-4DB2-BD59-A6C34878D82A}">
                    <a16:rowId xmlns:a16="http://schemas.microsoft.com/office/drawing/2014/main" val="10003"/>
                  </a:ext>
                </a:extLst>
              </a:tr>
            </a:tbl>
          </a:graphicData>
        </a:graphic>
      </p:graphicFrame>
      <p:sp>
        <p:nvSpPr>
          <p:cNvPr id="11" name="10 Rectángulo"/>
          <p:cNvSpPr>
            <a:spLocks noChangeArrowheads="1"/>
          </p:cNvSpPr>
          <p:nvPr/>
        </p:nvSpPr>
        <p:spPr bwMode="auto">
          <a:xfrm>
            <a:off x="179388" y="3716338"/>
            <a:ext cx="8786812" cy="273526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endParaRPr lang="es-ES" altLang="es-ES" sz="1800" i="1">
              <a:latin typeface="Comic Sans MS" pitchFamily="66" charset="0"/>
            </a:endParaRPr>
          </a:p>
        </p:txBody>
      </p:sp>
      <p:pic>
        <p:nvPicPr>
          <p:cNvPr id="12" name="Picture 9" descr="tarjetainalámbr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063" y="5272088"/>
            <a:ext cx="7096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12 Imagen" descr="fig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5375" y="5329238"/>
            <a:ext cx="7493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14 Conector recto"/>
          <p:cNvCxnSpPr>
            <a:cxnSpLocks noChangeShapeType="1"/>
          </p:cNvCxnSpPr>
          <p:nvPr/>
        </p:nvCxnSpPr>
        <p:spPr bwMode="auto">
          <a:xfrm>
            <a:off x="7315200" y="5214912"/>
            <a:ext cx="1057275" cy="142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16 Conector recto"/>
          <p:cNvCxnSpPr>
            <a:cxnSpLocks noChangeShapeType="1"/>
          </p:cNvCxnSpPr>
          <p:nvPr/>
        </p:nvCxnSpPr>
        <p:spPr bwMode="auto">
          <a:xfrm>
            <a:off x="7326313" y="5783263"/>
            <a:ext cx="1046162" cy="111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46585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8"/>
          <p:cNvSpPr>
            <a:spLocks noGrp="1" noChangeArrowheads="1"/>
          </p:cNvSpPr>
          <p:nvPr>
            <p:ph type="title"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p>
            <a:r>
              <a:rPr lang="en-US" altLang="es-ES" sz="3600" dirty="0" err="1">
                <a:gradFill flip="none" rotWithShape="1">
                  <a:gsLst>
                    <a:gs pos="16000">
                      <a:schemeClr val="tx2"/>
                    </a:gs>
                    <a:gs pos="100000">
                      <a:srgbClr val="28A7DF"/>
                    </a:gs>
                  </a:gsLst>
                  <a:lin ang="1800000" scaled="0"/>
                  <a:tileRect/>
                </a:gradFill>
                <a:latin typeface="Arial"/>
                <a:cs typeface="Arial"/>
              </a:rPr>
              <a:t>Estándares</a:t>
            </a:r>
            <a:r>
              <a:rPr lang="en-US" altLang="es-ES" sz="3600" dirty="0">
                <a:gradFill flip="none" rotWithShape="1">
                  <a:gsLst>
                    <a:gs pos="16000">
                      <a:schemeClr val="tx2"/>
                    </a:gs>
                    <a:gs pos="100000">
                      <a:srgbClr val="28A7DF"/>
                    </a:gs>
                  </a:gsLst>
                  <a:lin ang="1800000" scaled="0"/>
                  <a:tileRect/>
                </a:gradFill>
                <a:latin typeface="Arial"/>
                <a:cs typeface="Arial"/>
              </a:rPr>
              <a:t> LAN/MAN</a:t>
            </a:r>
          </a:p>
        </p:txBody>
      </p:sp>
      <p:pic>
        <p:nvPicPr>
          <p:cNvPr id="161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0808"/>
            <a:ext cx="6249017" cy="446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083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50B583F6-F6EE-41D5-96ED-184A60252BE7}" type="slidenum">
              <a:rPr lang="es-ES" altLang="es-ES" sz="1400"/>
              <a:pPr algn="r"/>
              <a:t>37</a:t>
            </a:fld>
            <a:endParaRPr lang="es-ES" altLang="es-ES" sz="1400"/>
          </a:p>
        </p:txBody>
      </p:sp>
      <p:graphicFrame>
        <p:nvGraphicFramePr>
          <p:cNvPr id="372740" name="Group 4"/>
          <p:cNvGraphicFramePr>
            <a:graphicFrameLocks noGrp="1"/>
          </p:cNvGraphicFramePr>
          <p:nvPr/>
        </p:nvGraphicFramePr>
        <p:xfrm>
          <a:off x="2120900" y="2679700"/>
          <a:ext cx="5334000" cy="3479800"/>
        </p:xfrm>
        <a:graphic>
          <a:graphicData uri="http://schemas.openxmlformats.org/drawingml/2006/table">
            <a:tbl>
              <a:tblPr/>
              <a:tblGrid>
                <a:gridCol w="5334000">
                  <a:extLst>
                    <a:ext uri="{9D8B030D-6E8A-4147-A177-3AD203B41FA5}">
                      <a16:colId xmlns:a16="http://schemas.microsoft.com/office/drawing/2014/main" val="20000"/>
                    </a:ext>
                  </a:extLst>
                </a:gridCol>
              </a:tblGrid>
              <a:tr h="8699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99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99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99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759" name="Text Box 16"/>
          <p:cNvSpPr txBox="1">
            <a:spLocks noChangeArrowheads="1"/>
          </p:cNvSpPr>
          <p:nvPr/>
        </p:nvSpPr>
        <p:spPr bwMode="auto">
          <a:xfrm>
            <a:off x="2349500" y="2917825"/>
            <a:ext cx="890588"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2000">
                <a:latin typeface="Arial" charset="0"/>
              </a:rPr>
              <a:t>Telnet</a:t>
            </a:r>
            <a:endParaRPr lang="es-ES" altLang="es-ES" sz="2000">
              <a:latin typeface="Arial" charset="0"/>
            </a:endParaRPr>
          </a:p>
        </p:txBody>
      </p:sp>
      <p:sp>
        <p:nvSpPr>
          <p:cNvPr id="31760" name="Text Box 17"/>
          <p:cNvSpPr txBox="1">
            <a:spLocks noChangeArrowheads="1"/>
          </p:cNvSpPr>
          <p:nvPr/>
        </p:nvSpPr>
        <p:spPr bwMode="auto">
          <a:xfrm>
            <a:off x="3492500" y="2930525"/>
            <a:ext cx="1066800"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2000">
                <a:latin typeface="Arial" charset="0"/>
              </a:rPr>
              <a:t>FTP</a:t>
            </a:r>
            <a:endParaRPr lang="es-ES" altLang="es-ES" sz="2000">
              <a:latin typeface="Arial" charset="0"/>
            </a:endParaRPr>
          </a:p>
        </p:txBody>
      </p:sp>
      <p:sp>
        <p:nvSpPr>
          <p:cNvPr id="31761" name="Text Box 18"/>
          <p:cNvSpPr txBox="1">
            <a:spLocks noChangeArrowheads="1"/>
          </p:cNvSpPr>
          <p:nvPr/>
        </p:nvSpPr>
        <p:spPr bwMode="auto">
          <a:xfrm>
            <a:off x="4787900" y="2930525"/>
            <a:ext cx="1066800"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2000">
                <a:latin typeface="Arial" charset="0"/>
              </a:rPr>
              <a:t>DNS</a:t>
            </a:r>
            <a:endParaRPr lang="es-ES" altLang="es-ES" sz="2000">
              <a:latin typeface="Arial" charset="0"/>
            </a:endParaRPr>
          </a:p>
        </p:txBody>
      </p:sp>
      <p:sp>
        <p:nvSpPr>
          <p:cNvPr id="31762" name="Text Box 19"/>
          <p:cNvSpPr txBox="1">
            <a:spLocks noChangeArrowheads="1"/>
          </p:cNvSpPr>
          <p:nvPr/>
        </p:nvSpPr>
        <p:spPr bwMode="auto">
          <a:xfrm>
            <a:off x="6083300" y="2930525"/>
            <a:ext cx="1066800"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2000">
                <a:latin typeface="Arial" charset="0"/>
              </a:rPr>
              <a:t>SMTP</a:t>
            </a:r>
            <a:endParaRPr lang="es-ES" altLang="es-ES" sz="2000">
              <a:latin typeface="Arial" charset="0"/>
            </a:endParaRPr>
          </a:p>
        </p:txBody>
      </p:sp>
      <p:sp>
        <p:nvSpPr>
          <p:cNvPr id="31763" name="Text Box 20"/>
          <p:cNvSpPr txBox="1">
            <a:spLocks noChangeArrowheads="1"/>
          </p:cNvSpPr>
          <p:nvPr/>
        </p:nvSpPr>
        <p:spPr bwMode="auto">
          <a:xfrm>
            <a:off x="5321300" y="3784600"/>
            <a:ext cx="1066800" cy="409575"/>
          </a:xfrm>
          <a:prstGeom prst="rect">
            <a:avLst/>
          </a:prstGeom>
          <a:solidFill>
            <a:srgbClr val="FFFF00"/>
          </a:solidFill>
          <a:ln w="12700">
            <a:solidFill>
              <a:srgbClr val="FFFF00"/>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2000">
                <a:latin typeface="Arial" charset="0"/>
              </a:rPr>
              <a:t>UDP</a:t>
            </a:r>
            <a:endParaRPr lang="es-ES" altLang="es-ES" sz="2000">
              <a:latin typeface="Arial" charset="0"/>
            </a:endParaRPr>
          </a:p>
        </p:txBody>
      </p:sp>
      <p:sp>
        <p:nvSpPr>
          <p:cNvPr id="31764" name="Text Box 21"/>
          <p:cNvSpPr txBox="1">
            <a:spLocks noChangeArrowheads="1"/>
          </p:cNvSpPr>
          <p:nvPr/>
        </p:nvSpPr>
        <p:spPr bwMode="auto">
          <a:xfrm>
            <a:off x="2959100" y="3784600"/>
            <a:ext cx="1066800"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2000">
                <a:latin typeface="Arial" charset="0"/>
              </a:rPr>
              <a:t>TCP</a:t>
            </a:r>
            <a:endParaRPr lang="es-ES" altLang="es-ES" sz="2000">
              <a:latin typeface="Arial" charset="0"/>
            </a:endParaRPr>
          </a:p>
        </p:txBody>
      </p:sp>
      <p:sp>
        <p:nvSpPr>
          <p:cNvPr id="31765" name="Text Box 22"/>
          <p:cNvSpPr txBox="1">
            <a:spLocks noChangeArrowheads="1"/>
          </p:cNvSpPr>
          <p:nvPr/>
        </p:nvSpPr>
        <p:spPr bwMode="auto">
          <a:xfrm>
            <a:off x="4716463" y="4635500"/>
            <a:ext cx="1066800"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2000">
                <a:latin typeface="Arial" charset="0"/>
              </a:rPr>
              <a:t>IP</a:t>
            </a:r>
            <a:endParaRPr lang="es-ES" altLang="es-ES" sz="2000">
              <a:latin typeface="Arial" charset="0"/>
            </a:endParaRPr>
          </a:p>
        </p:txBody>
      </p:sp>
      <p:sp>
        <p:nvSpPr>
          <p:cNvPr id="31766" name="Text Box 24"/>
          <p:cNvSpPr txBox="1">
            <a:spLocks noChangeArrowheads="1"/>
          </p:cNvSpPr>
          <p:nvPr/>
        </p:nvSpPr>
        <p:spPr bwMode="auto">
          <a:xfrm>
            <a:off x="3348038" y="5516563"/>
            <a:ext cx="2952750"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2000">
                <a:latin typeface="Arial" charset="0"/>
              </a:rPr>
              <a:t>Ethernet: LLC y MAC</a:t>
            </a:r>
            <a:endParaRPr lang="es-ES" altLang="es-ES" sz="2000">
              <a:latin typeface="Arial" charset="0"/>
            </a:endParaRPr>
          </a:p>
        </p:txBody>
      </p:sp>
      <p:sp>
        <p:nvSpPr>
          <p:cNvPr id="31767" name="Text Box 27"/>
          <p:cNvSpPr txBox="1">
            <a:spLocks noChangeArrowheads="1"/>
          </p:cNvSpPr>
          <p:nvPr/>
        </p:nvSpPr>
        <p:spPr bwMode="auto">
          <a:xfrm>
            <a:off x="7956550" y="1816100"/>
            <a:ext cx="792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latin typeface="Arial" charset="0"/>
              </a:rPr>
              <a:t>Capa</a:t>
            </a:r>
          </a:p>
          <a:p>
            <a:pPr algn="ctr"/>
            <a:endParaRPr lang="es-ES" altLang="es-ES" sz="2000">
              <a:latin typeface="Arial" charset="0"/>
            </a:endParaRPr>
          </a:p>
        </p:txBody>
      </p:sp>
      <p:sp>
        <p:nvSpPr>
          <p:cNvPr id="31768" name="Text Box 28"/>
          <p:cNvSpPr txBox="1">
            <a:spLocks noChangeArrowheads="1"/>
          </p:cNvSpPr>
          <p:nvPr/>
        </p:nvSpPr>
        <p:spPr bwMode="auto">
          <a:xfrm>
            <a:off x="7683500" y="2867025"/>
            <a:ext cx="1344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latin typeface="Arial" charset="0"/>
              </a:rPr>
              <a:t>Aplicación</a:t>
            </a:r>
            <a:endParaRPr lang="es-ES" altLang="es-ES" sz="2000">
              <a:latin typeface="Arial" charset="0"/>
            </a:endParaRPr>
          </a:p>
        </p:txBody>
      </p:sp>
      <p:sp>
        <p:nvSpPr>
          <p:cNvPr id="31769" name="Text Box 29"/>
          <p:cNvSpPr txBox="1">
            <a:spLocks noChangeArrowheads="1"/>
          </p:cNvSpPr>
          <p:nvPr/>
        </p:nvSpPr>
        <p:spPr bwMode="auto">
          <a:xfrm>
            <a:off x="7651750" y="3781425"/>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latin typeface="Arial" charset="0"/>
              </a:rPr>
              <a:t>Transporte</a:t>
            </a:r>
            <a:endParaRPr lang="es-ES" altLang="es-ES" sz="2000">
              <a:latin typeface="Arial" charset="0"/>
            </a:endParaRPr>
          </a:p>
        </p:txBody>
      </p:sp>
      <p:sp>
        <p:nvSpPr>
          <p:cNvPr id="31770" name="Text Box 30"/>
          <p:cNvSpPr txBox="1">
            <a:spLocks noChangeArrowheads="1"/>
          </p:cNvSpPr>
          <p:nvPr/>
        </p:nvSpPr>
        <p:spPr bwMode="auto">
          <a:xfrm>
            <a:off x="8027988" y="4619625"/>
            <a:ext cx="65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latin typeface="Arial" charset="0"/>
              </a:rPr>
              <a:t>Red</a:t>
            </a:r>
            <a:endParaRPr lang="es-ES" altLang="es-ES" sz="2000">
              <a:latin typeface="Arial" charset="0"/>
            </a:endParaRPr>
          </a:p>
        </p:txBody>
      </p:sp>
      <p:sp>
        <p:nvSpPr>
          <p:cNvPr id="31771" name="Text Box 31"/>
          <p:cNvSpPr txBox="1">
            <a:spLocks noChangeArrowheads="1"/>
          </p:cNvSpPr>
          <p:nvPr/>
        </p:nvSpPr>
        <p:spPr bwMode="auto">
          <a:xfrm>
            <a:off x="7823200" y="5381625"/>
            <a:ext cx="1058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latin typeface="Arial" charset="0"/>
              </a:rPr>
              <a:t>Física y</a:t>
            </a:r>
          </a:p>
          <a:p>
            <a:pPr algn="ctr"/>
            <a:r>
              <a:rPr lang="es-ES_tradnl" altLang="es-ES" sz="2000">
                <a:latin typeface="Arial" charset="0"/>
              </a:rPr>
              <a:t>Enlace</a:t>
            </a:r>
            <a:endParaRPr lang="es-ES" altLang="es-ES" sz="2000">
              <a:latin typeface="Arial" charset="0"/>
            </a:endParaRPr>
          </a:p>
        </p:txBody>
      </p:sp>
      <p:sp>
        <p:nvSpPr>
          <p:cNvPr id="31772" name="AutoShape 32"/>
          <p:cNvSpPr>
            <a:spLocks/>
          </p:cNvSpPr>
          <p:nvPr/>
        </p:nvSpPr>
        <p:spPr bwMode="auto">
          <a:xfrm>
            <a:off x="1739900" y="2654300"/>
            <a:ext cx="239713" cy="2646363"/>
          </a:xfrm>
          <a:prstGeom prst="leftBrace">
            <a:avLst>
              <a:gd name="adj1" fmla="val 9199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31773" name="Text Box 33"/>
          <p:cNvSpPr txBox="1">
            <a:spLocks noChangeArrowheads="1"/>
          </p:cNvSpPr>
          <p:nvPr/>
        </p:nvSpPr>
        <p:spPr bwMode="auto">
          <a:xfrm>
            <a:off x="355600" y="3781425"/>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latin typeface="Arial" charset="0"/>
              </a:rPr>
              <a:t>Protocolos</a:t>
            </a:r>
            <a:endParaRPr lang="es-ES" altLang="es-ES" sz="2000">
              <a:latin typeface="Arial" charset="0"/>
            </a:endParaRPr>
          </a:p>
        </p:txBody>
      </p:sp>
      <p:sp>
        <p:nvSpPr>
          <p:cNvPr id="31775" name="Text Box 37"/>
          <p:cNvSpPr txBox="1">
            <a:spLocks noChangeArrowheads="1"/>
          </p:cNvSpPr>
          <p:nvPr/>
        </p:nvSpPr>
        <p:spPr bwMode="auto">
          <a:xfrm>
            <a:off x="6169025" y="4652963"/>
            <a:ext cx="1066800" cy="3968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2000">
                <a:latin typeface="Arial" charset="0"/>
              </a:rPr>
              <a:t>ICMP</a:t>
            </a:r>
            <a:endParaRPr lang="es-ES" altLang="es-ES" sz="2000">
              <a:latin typeface="Arial" charset="0"/>
            </a:endParaRPr>
          </a:p>
        </p:txBody>
      </p:sp>
      <p:sp>
        <p:nvSpPr>
          <p:cNvPr id="31776" name="Text Box 38"/>
          <p:cNvSpPr txBox="1">
            <a:spLocks noChangeArrowheads="1"/>
          </p:cNvSpPr>
          <p:nvPr/>
        </p:nvSpPr>
        <p:spPr bwMode="auto">
          <a:xfrm>
            <a:off x="2411413" y="4508500"/>
            <a:ext cx="2087562" cy="7016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2000">
                <a:latin typeface="Arial" charset="0"/>
              </a:rPr>
              <a:t>Protocolos enrutamiento</a:t>
            </a:r>
            <a:endParaRPr lang="es-ES" altLang="es-ES" sz="2000">
              <a:latin typeface="Arial" charset="0"/>
            </a:endParaRPr>
          </a:p>
        </p:txBody>
      </p:sp>
      <p:sp>
        <p:nvSpPr>
          <p:cNvPr id="31778" name="Rectangle 34"/>
          <p:cNvSpPr>
            <a:spLocks noGrp="1" noChangeArrowheads="1"/>
          </p:cNvSpPr>
          <p:nvPr>
            <p:ph type="title" idx="4294967295"/>
          </p:nvPr>
        </p:nvSpPr>
        <p:spPr>
          <a:xfrm>
            <a:off x="612775" y="692944"/>
            <a:ext cx="77724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a:bodyPr>
          <a:lstStyle/>
          <a:p>
            <a:r>
              <a:rPr lang="es-ES_tradnl" altLang="es-ES" sz="3600">
                <a:gradFill flip="none" rotWithShape="1">
                  <a:gsLst>
                    <a:gs pos="16000">
                      <a:schemeClr val="tx2"/>
                    </a:gs>
                    <a:gs pos="100000">
                      <a:srgbClr val="28A7DF"/>
                    </a:gs>
                  </a:gsLst>
                  <a:lin ang="1800000" scaled="0"/>
                  <a:tileRect/>
                </a:gradFill>
                <a:latin typeface="Arial"/>
                <a:cs typeface="Arial"/>
              </a:rPr>
              <a:t>Protocolos  del modelo TCP/IP</a:t>
            </a:r>
            <a:br>
              <a:rPr lang="es-ES" altLang="es-ES" sz="3600">
                <a:gradFill flip="none" rotWithShape="1">
                  <a:gsLst>
                    <a:gs pos="16000">
                      <a:schemeClr val="tx2"/>
                    </a:gs>
                    <a:gs pos="100000">
                      <a:srgbClr val="28A7DF"/>
                    </a:gs>
                  </a:gsLst>
                  <a:lin ang="1800000" scaled="0"/>
                  <a:tileRect/>
                </a:gradFill>
                <a:latin typeface="Arial"/>
                <a:cs typeface="Arial"/>
              </a:rPr>
            </a:br>
            <a:endParaRPr lang="es-ES" altLang="es-ES" sz="3600">
              <a:gradFill flip="none" rotWithShape="1">
                <a:gsLst>
                  <a:gs pos="16000">
                    <a:schemeClr val="tx2"/>
                  </a:gs>
                  <a:gs pos="100000">
                    <a:srgbClr val="28A7DF"/>
                  </a:gs>
                </a:gsLst>
                <a:lin ang="1800000" scaled="0"/>
                <a:tileRect/>
              </a:gradFill>
              <a:latin typeface="Arial"/>
              <a:cs typeface="Arial"/>
            </a:endParaRPr>
          </a:p>
        </p:txBody>
      </p:sp>
    </p:spTree>
    <p:extLst>
      <p:ext uri="{BB962C8B-B14F-4D97-AF65-F5344CB8AC3E}">
        <p14:creationId xmlns:p14="http://schemas.microsoft.com/office/powerpoint/2010/main" val="1527956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C79A5265-3319-4364-8830-FC775AFEEC56}" type="slidenum">
              <a:rPr lang="es-ES" altLang="es-ES" sz="1400"/>
              <a:pPr algn="r"/>
              <a:t>38</a:t>
            </a:fld>
            <a:endParaRPr lang="es-ES" altLang="es-ES" sz="1400"/>
          </a:p>
        </p:txBody>
      </p:sp>
      <p:sp>
        <p:nvSpPr>
          <p:cNvPr id="33795" name="Rectangle 4"/>
          <p:cNvSpPr>
            <a:spLocks noChangeArrowheads="1"/>
          </p:cNvSpPr>
          <p:nvPr/>
        </p:nvSpPr>
        <p:spPr bwMode="auto">
          <a:xfrm>
            <a:off x="838200" y="188913"/>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Acceso a un servidor Web desde un cliente en una LAN Ethernet</a:t>
            </a:r>
          </a:p>
        </p:txBody>
      </p:sp>
      <p:sp>
        <p:nvSpPr>
          <p:cNvPr id="33796" name="Text Box 5"/>
          <p:cNvSpPr txBox="1">
            <a:spLocks noChangeArrowheads="1"/>
          </p:cNvSpPr>
          <p:nvPr/>
        </p:nvSpPr>
        <p:spPr bwMode="auto">
          <a:xfrm>
            <a:off x="744538" y="1052513"/>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800">
                <a:latin typeface="Arial" charset="0"/>
              </a:rPr>
              <a:t>Capa</a:t>
            </a:r>
            <a:endParaRPr lang="es-ES" altLang="es-ES" sz="1800">
              <a:latin typeface="Arial" charset="0"/>
            </a:endParaRPr>
          </a:p>
        </p:txBody>
      </p:sp>
      <p:sp>
        <p:nvSpPr>
          <p:cNvPr id="33797" name="Text Box 6"/>
          <p:cNvSpPr txBox="1">
            <a:spLocks noChangeArrowheads="1"/>
          </p:cNvSpPr>
          <p:nvPr/>
        </p:nvSpPr>
        <p:spPr bwMode="auto">
          <a:xfrm>
            <a:off x="969963" y="4699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latin typeface="Arial" charset="0"/>
              </a:rPr>
              <a:t>1</a:t>
            </a:r>
            <a:endParaRPr lang="es-ES" altLang="es-ES" sz="1800">
              <a:latin typeface="Arial" charset="0"/>
            </a:endParaRPr>
          </a:p>
        </p:txBody>
      </p:sp>
      <p:sp>
        <p:nvSpPr>
          <p:cNvPr id="33798" name="Text Box 7"/>
          <p:cNvSpPr txBox="1">
            <a:spLocks noChangeArrowheads="1"/>
          </p:cNvSpPr>
          <p:nvPr/>
        </p:nvSpPr>
        <p:spPr bwMode="auto">
          <a:xfrm>
            <a:off x="974725" y="3860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latin typeface="Arial" charset="0"/>
              </a:rPr>
              <a:t>2</a:t>
            </a:r>
            <a:endParaRPr lang="es-ES" altLang="es-ES" sz="1800">
              <a:latin typeface="Arial" charset="0"/>
            </a:endParaRPr>
          </a:p>
        </p:txBody>
      </p:sp>
      <p:sp>
        <p:nvSpPr>
          <p:cNvPr id="33799" name="Text Box 8"/>
          <p:cNvSpPr txBox="1">
            <a:spLocks noChangeArrowheads="1"/>
          </p:cNvSpPr>
          <p:nvPr/>
        </p:nvSpPr>
        <p:spPr bwMode="auto">
          <a:xfrm>
            <a:off x="974725" y="30845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latin typeface="Arial" charset="0"/>
              </a:rPr>
              <a:t>3</a:t>
            </a:r>
            <a:endParaRPr lang="es-ES" altLang="es-ES" sz="1800">
              <a:latin typeface="Arial" charset="0"/>
            </a:endParaRPr>
          </a:p>
        </p:txBody>
      </p:sp>
      <p:sp>
        <p:nvSpPr>
          <p:cNvPr id="33800" name="Text Box 9"/>
          <p:cNvSpPr txBox="1">
            <a:spLocks noChangeArrowheads="1"/>
          </p:cNvSpPr>
          <p:nvPr/>
        </p:nvSpPr>
        <p:spPr bwMode="auto">
          <a:xfrm>
            <a:off x="974725" y="23225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latin typeface="Arial" charset="0"/>
              </a:rPr>
              <a:t>4</a:t>
            </a:r>
            <a:endParaRPr lang="es-ES" altLang="es-ES" sz="1800">
              <a:latin typeface="Arial" charset="0"/>
            </a:endParaRPr>
          </a:p>
        </p:txBody>
      </p:sp>
      <p:sp>
        <p:nvSpPr>
          <p:cNvPr id="33801" name="Line 10"/>
          <p:cNvSpPr>
            <a:spLocks noChangeShapeType="1"/>
          </p:cNvSpPr>
          <p:nvPr/>
        </p:nvSpPr>
        <p:spPr bwMode="auto">
          <a:xfrm>
            <a:off x="3457575" y="1689100"/>
            <a:ext cx="24384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02" name="Line 11"/>
          <p:cNvSpPr>
            <a:spLocks noChangeShapeType="1"/>
          </p:cNvSpPr>
          <p:nvPr/>
        </p:nvSpPr>
        <p:spPr bwMode="auto">
          <a:xfrm>
            <a:off x="3457575" y="3289300"/>
            <a:ext cx="24384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03" name="Line 12"/>
          <p:cNvSpPr>
            <a:spLocks noChangeShapeType="1"/>
          </p:cNvSpPr>
          <p:nvPr/>
        </p:nvSpPr>
        <p:spPr bwMode="auto">
          <a:xfrm>
            <a:off x="3470275" y="4875213"/>
            <a:ext cx="24384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04" name="Line 13"/>
          <p:cNvSpPr>
            <a:spLocks noChangeShapeType="1"/>
          </p:cNvSpPr>
          <p:nvPr/>
        </p:nvSpPr>
        <p:spPr bwMode="auto">
          <a:xfrm>
            <a:off x="3457575" y="2451100"/>
            <a:ext cx="24384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05" name="Line 14"/>
          <p:cNvSpPr>
            <a:spLocks noChangeShapeType="1"/>
          </p:cNvSpPr>
          <p:nvPr/>
        </p:nvSpPr>
        <p:spPr bwMode="auto">
          <a:xfrm>
            <a:off x="2543175" y="1865313"/>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06" name="Text Box 15"/>
          <p:cNvSpPr txBox="1">
            <a:spLocks noChangeArrowheads="1"/>
          </p:cNvSpPr>
          <p:nvPr/>
        </p:nvSpPr>
        <p:spPr bwMode="auto">
          <a:xfrm>
            <a:off x="4329113" y="1282700"/>
            <a:ext cx="660400"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HTTP</a:t>
            </a:r>
            <a:endParaRPr lang="es-ES" altLang="es-ES" sz="1400" b="1">
              <a:latin typeface="Arial" charset="0"/>
            </a:endParaRPr>
          </a:p>
        </p:txBody>
      </p:sp>
      <p:sp>
        <p:nvSpPr>
          <p:cNvPr id="33807" name="Text Box 16"/>
          <p:cNvSpPr txBox="1">
            <a:spLocks noChangeArrowheads="1"/>
          </p:cNvSpPr>
          <p:nvPr/>
        </p:nvSpPr>
        <p:spPr bwMode="auto">
          <a:xfrm>
            <a:off x="4360863" y="2044700"/>
            <a:ext cx="552450"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TCP</a:t>
            </a:r>
            <a:endParaRPr lang="es-ES" altLang="es-ES" sz="1400" b="1">
              <a:latin typeface="Arial" charset="0"/>
            </a:endParaRPr>
          </a:p>
        </p:txBody>
      </p:sp>
      <p:sp>
        <p:nvSpPr>
          <p:cNvPr id="33808" name="Text Box 17"/>
          <p:cNvSpPr txBox="1">
            <a:spLocks noChangeArrowheads="1"/>
          </p:cNvSpPr>
          <p:nvPr/>
        </p:nvSpPr>
        <p:spPr bwMode="auto">
          <a:xfrm>
            <a:off x="4435475" y="2882900"/>
            <a:ext cx="365125"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IP</a:t>
            </a:r>
            <a:endParaRPr lang="es-ES" altLang="es-ES" sz="1400" b="1">
              <a:latin typeface="Arial" charset="0"/>
            </a:endParaRPr>
          </a:p>
        </p:txBody>
      </p:sp>
      <p:sp>
        <p:nvSpPr>
          <p:cNvPr id="33809" name="Text Box 18"/>
          <p:cNvSpPr txBox="1">
            <a:spLocks noChangeArrowheads="1"/>
          </p:cNvSpPr>
          <p:nvPr/>
        </p:nvSpPr>
        <p:spPr bwMode="auto">
          <a:xfrm>
            <a:off x="4121150" y="4508500"/>
            <a:ext cx="1095375"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IEEE 802.3</a:t>
            </a:r>
            <a:endParaRPr lang="es-ES" altLang="es-ES" sz="1400" b="1">
              <a:latin typeface="Arial" charset="0"/>
            </a:endParaRPr>
          </a:p>
        </p:txBody>
      </p:sp>
      <p:sp>
        <p:nvSpPr>
          <p:cNvPr id="33810" name="Text Box 19"/>
          <p:cNvSpPr txBox="1">
            <a:spLocks noChangeArrowheads="1"/>
          </p:cNvSpPr>
          <p:nvPr/>
        </p:nvSpPr>
        <p:spPr bwMode="auto">
          <a:xfrm>
            <a:off x="1470025" y="1905000"/>
            <a:ext cx="876300" cy="317500"/>
          </a:xfrm>
          <a:prstGeom prst="rect">
            <a:avLst/>
          </a:prstGeom>
          <a:solidFill>
            <a:srgbClr val="3366FF"/>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Sockets</a:t>
            </a:r>
            <a:endParaRPr lang="es-ES" altLang="es-ES" sz="1400" b="1">
              <a:latin typeface="Arial" charset="0"/>
            </a:endParaRPr>
          </a:p>
        </p:txBody>
      </p:sp>
      <p:sp>
        <p:nvSpPr>
          <p:cNvPr id="33811" name="Line 21"/>
          <p:cNvSpPr>
            <a:spLocks noChangeShapeType="1"/>
          </p:cNvSpPr>
          <p:nvPr/>
        </p:nvSpPr>
        <p:spPr bwMode="auto">
          <a:xfrm>
            <a:off x="2590800" y="5751513"/>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12" name="Line 22"/>
          <p:cNvSpPr>
            <a:spLocks noChangeShapeType="1"/>
          </p:cNvSpPr>
          <p:nvPr/>
        </p:nvSpPr>
        <p:spPr bwMode="auto">
          <a:xfrm>
            <a:off x="6735763" y="5751513"/>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813" name="Line 23"/>
          <p:cNvSpPr>
            <a:spLocks noChangeShapeType="1"/>
          </p:cNvSpPr>
          <p:nvPr/>
        </p:nvSpPr>
        <p:spPr bwMode="auto">
          <a:xfrm>
            <a:off x="1600200" y="6208713"/>
            <a:ext cx="586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33814"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5294313"/>
            <a:ext cx="60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15"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5287963"/>
            <a:ext cx="4873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16" name="Text Box 26"/>
          <p:cNvSpPr txBox="1">
            <a:spLocks noChangeArrowheads="1"/>
          </p:cNvSpPr>
          <p:nvPr/>
        </p:nvSpPr>
        <p:spPr bwMode="auto">
          <a:xfrm>
            <a:off x="2198688" y="6208713"/>
            <a:ext cx="814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600">
                <a:latin typeface="Arial" charset="0"/>
              </a:rPr>
              <a:t>Cliente</a:t>
            </a:r>
            <a:endParaRPr lang="es-ES" altLang="es-ES" sz="1600">
              <a:latin typeface="Arial" charset="0"/>
            </a:endParaRPr>
          </a:p>
        </p:txBody>
      </p:sp>
      <p:sp>
        <p:nvSpPr>
          <p:cNvPr id="33817" name="Text Box 27"/>
          <p:cNvSpPr txBox="1">
            <a:spLocks noChangeArrowheads="1"/>
          </p:cNvSpPr>
          <p:nvPr/>
        </p:nvSpPr>
        <p:spPr bwMode="auto">
          <a:xfrm>
            <a:off x="6299200" y="6208713"/>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600">
                <a:latin typeface="Arial" charset="0"/>
              </a:rPr>
              <a:t>Servidor</a:t>
            </a:r>
            <a:endParaRPr lang="es-ES" altLang="es-ES" sz="1600">
              <a:latin typeface="Arial" charset="0"/>
            </a:endParaRPr>
          </a:p>
        </p:txBody>
      </p:sp>
      <p:sp>
        <p:nvSpPr>
          <p:cNvPr id="33818" name="Text Box 28"/>
          <p:cNvSpPr txBox="1">
            <a:spLocks noChangeArrowheads="1"/>
          </p:cNvSpPr>
          <p:nvPr/>
        </p:nvSpPr>
        <p:spPr bwMode="auto">
          <a:xfrm>
            <a:off x="1952625" y="1484313"/>
            <a:ext cx="11715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Aplicación</a:t>
            </a:r>
            <a:endParaRPr lang="es-ES" altLang="es-ES" sz="1600">
              <a:latin typeface="Arial" charset="0"/>
            </a:endParaRPr>
          </a:p>
        </p:txBody>
      </p:sp>
      <p:sp>
        <p:nvSpPr>
          <p:cNvPr id="33819" name="Text Box 29"/>
          <p:cNvSpPr txBox="1">
            <a:spLocks noChangeArrowheads="1"/>
          </p:cNvSpPr>
          <p:nvPr/>
        </p:nvSpPr>
        <p:spPr bwMode="auto">
          <a:xfrm>
            <a:off x="1952625" y="2278063"/>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Transporte</a:t>
            </a:r>
            <a:endParaRPr lang="es-ES" altLang="es-ES" sz="1600">
              <a:latin typeface="Arial" charset="0"/>
            </a:endParaRPr>
          </a:p>
        </p:txBody>
      </p:sp>
      <p:sp>
        <p:nvSpPr>
          <p:cNvPr id="33820" name="Text Box 30"/>
          <p:cNvSpPr txBox="1">
            <a:spLocks noChangeArrowheads="1"/>
          </p:cNvSpPr>
          <p:nvPr/>
        </p:nvSpPr>
        <p:spPr bwMode="auto">
          <a:xfrm>
            <a:off x="1952625" y="3878263"/>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Enlace</a:t>
            </a:r>
            <a:endParaRPr lang="es-ES" altLang="es-ES" sz="1600">
              <a:latin typeface="Arial" charset="0"/>
            </a:endParaRPr>
          </a:p>
        </p:txBody>
      </p:sp>
      <p:sp>
        <p:nvSpPr>
          <p:cNvPr id="33821" name="Text Box 31"/>
          <p:cNvSpPr txBox="1">
            <a:spLocks noChangeArrowheads="1"/>
          </p:cNvSpPr>
          <p:nvPr/>
        </p:nvSpPr>
        <p:spPr bwMode="auto">
          <a:xfrm>
            <a:off x="1952625" y="3084513"/>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Red</a:t>
            </a:r>
            <a:endParaRPr lang="es-ES" altLang="es-ES" sz="1600">
              <a:latin typeface="Arial" charset="0"/>
            </a:endParaRPr>
          </a:p>
        </p:txBody>
      </p:sp>
      <p:sp>
        <p:nvSpPr>
          <p:cNvPr id="33822" name="Line 32"/>
          <p:cNvSpPr>
            <a:spLocks noChangeShapeType="1"/>
          </p:cNvSpPr>
          <p:nvPr/>
        </p:nvSpPr>
        <p:spPr bwMode="auto">
          <a:xfrm flipH="1">
            <a:off x="2562225" y="2659063"/>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23" name="Line 33"/>
          <p:cNvSpPr>
            <a:spLocks noChangeShapeType="1"/>
          </p:cNvSpPr>
          <p:nvPr/>
        </p:nvSpPr>
        <p:spPr bwMode="auto">
          <a:xfrm>
            <a:off x="2581275" y="3459163"/>
            <a:ext cx="3175" cy="3683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24" name="Text Box 34"/>
          <p:cNvSpPr txBox="1">
            <a:spLocks noChangeArrowheads="1"/>
          </p:cNvSpPr>
          <p:nvPr/>
        </p:nvSpPr>
        <p:spPr bwMode="auto">
          <a:xfrm>
            <a:off x="1952625" y="4716463"/>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Física</a:t>
            </a:r>
            <a:endParaRPr lang="es-ES" altLang="es-ES" sz="1600">
              <a:latin typeface="Arial" charset="0"/>
            </a:endParaRPr>
          </a:p>
        </p:txBody>
      </p:sp>
      <p:sp>
        <p:nvSpPr>
          <p:cNvPr id="33825" name="Line 35"/>
          <p:cNvSpPr>
            <a:spLocks noChangeShapeType="1"/>
          </p:cNvSpPr>
          <p:nvPr/>
        </p:nvSpPr>
        <p:spPr bwMode="auto">
          <a:xfrm flipH="1">
            <a:off x="2587625" y="4297363"/>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26" name="Line 36"/>
          <p:cNvSpPr>
            <a:spLocks noChangeShapeType="1"/>
          </p:cNvSpPr>
          <p:nvPr/>
        </p:nvSpPr>
        <p:spPr bwMode="auto">
          <a:xfrm>
            <a:off x="6810375" y="1865313"/>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27" name="Text Box 37"/>
          <p:cNvSpPr txBox="1">
            <a:spLocks noChangeArrowheads="1"/>
          </p:cNvSpPr>
          <p:nvPr/>
        </p:nvSpPr>
        <p:spPr bwMode="auto">
          <a:xfrm>
            <a:off x="6934200" y="1905000"/>
            <a:ext cx="876300" cy="317500"/>
          </a:xfrm>
          <a:prstGeom prst="rect">
            <a:avLst/>
          </a:prstGeom>
          <a:solidFill>
            <a:srgbClr val="3366FF"/>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Sockets</a:t>
            </a:r>
            <a:endParaRPr lang="es-ES" altLang="es-ES" sz="1400" b="1">
              <a:latin typeface="Arial" charset="0"/>
            </a:endParaRPr>
          </a:p>
        </p:txBody>
      </p:sp>
      <p:sp>
        <p:nvSpPr>
          <p:cNvPr id="33828" name="Text Box 39"/>
          <p:cNvSpPr txBox="1">
            <a:spLocks noChangeArrowheads="1"/>
          </p:cNvSpPr>
          <p:nvPr/>
        </p:nvSpPr>
        <p:spPr bwMode="auto">
          <a:xfrm>
            <a:off x="6219825" y="1484313"/>
            <a:ext cx="11715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Aplicación</a:t>
            </a:r>
            <a:endParaRPr lang="es-ES" altLang="es-ES" sz="1600">
              <a:latin typeface="Arial" charset="0"/>
            </a:endParaRPr>
          </a:p>
        </p:txBody>
      </p:sp>
      <p:sp>
        <p:nvSpPr>
          <p:cNvPr id="33829" name="Text Box 40"/>
          <p:cNvSpPr txBox="1">
            <a:spLocks noChangeArrowheads="1"/>
          </p:cNvSpPr>
          <p:nvPr/>
        </p:nvSpPr>
        <p:spPr bwMode="auto">
          <a:xfrm>
            <a:off x="6219825" y="2278063"/>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Transporte</a:t>
            </a:r>
            <a:endParaRPr lang="es-ES" altLang="es-ES" sz="1600">
              <a:latin typeface="Arial" charset="0"/>
            </a:endParaRPr>
          </a:p>
        </p:txBody>
      </p:sp>
      <p:sp>
        <p:nvSpPr>
          <p:cNvPr id="33830" name="Text Box 41"/>
          <p:cNvSpPr txBox="1">
            <a:spLocks noChangeArrowheads="1"/>
          </p:cNvSpPr>
          <p:nvPr/>
        </p:nvSpPr>
        <p:spPr bwMode="auto">
          <a:xfrm>
            <a:off x="6219825" y="3878263"/>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Enlace</a:t>
            </a:r>
            <a:endParaRPr lang="es-ES" altLang="es-ES" sz="1600">
              <a:latin typeface="Arial" charset="0"/>
            </a:endParaRPr>
          </a:p>
        </p:txBody>
      </p:sp>
      <p:sp>
        <p:nvSpPr>
          <p:cNvPr id="33831" name="Text Box 42"/>
          <p:cNvSpPr txBox="1">
            <a:spLocks noChangeArrowheads="1"/>
          </p:cNvSpPr>
          <p:nvPr/>
        </p:nvSpPr>
        <p:spPr bwMode="auto">
          <a:xfrm>
            <a:off x="6219825" y="3084513"/>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Red</a:t>
            </a:r>
            <a:endParaRPr lang="es-ES" altLang="es-ES" sz="1600">
              <a:latin typeface="Arial" charset="0"/>
            </a:endParaRPr>
          </a:p>
        </p:txBody>
      </p:sp>
      <p:sp>
        <p:nvSpPr>
          <p:cNvPr id="33832" name="Line 43"/>
          <p:cNvSpPr>
            <a:spLocks noChangeShapeType="1"/>
          </p:cNvSpPr>
          <p:nvPr/>
        </p:nvSpPr>
        <p:spPr bwMode="auto">
          <a:xfrm flipH="1">
            <a:off x="6829425" y="2659063"/>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33" name="Line 44"/>
          <p:cNvSpPr>
            <a:spLocks noChangeShapeType="1"/>
          </p:cNvSpPr>
          <p:nvPr/>
        </p:nvSpPr>
        <p:spPr bwMode="auto">
          <a:xfrm>
            <a:off x="6848475" y="3459163"/>
            <a:ext cx="3175" cy="3683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34" name="Text Box 45"/>
          <p:cNvSpPr txBox="1">
            <a:spLocks noChangeArrowheads="1"/>
          </p:cNvSpPr>
          <p:nvPr/>
        </p:nvSpPr>
        <p:spPr bwMode="auto">
          <a:xfrm>
            <a:off x="6219825" y="4716463"/>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Física</a:t>
            </a:r>
            <a:endParaRPr lang="es-ES" altLang="es-ES" sz="1600">
              <a:latin typeface="Arial" charset="0"/>
            </a:endParaRPr>
          </a:p>
        </p:txBody>
      </p:sp>
      <p:sp>
        <p:nvSpPr>
          <p:cNvPr id="33835" name="Line 46"/>
          <p:cNvSpPr>
            <a:spLocks noChangeShapeType="1"/>
          </p:cNvSpPr>
          <p:nvPr/>
        </p:nvSpPr>
        <p:spPr bwMode="auto">
          <a:xfrm flipH="1">
            <a:off x="6854825" y="4297363"/>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36" name="Line 47"/>
          <p:cNvSpPr>
            <a:spLocks noChangeShapeType="1"/>
          </p:cNvSpPr>
          <p:nvPr/>
        </p:nvSpPr>
        <p:spPr bwMode="auto">
          <a:xfrm>
            <a:off x="3505200" y="4075113"/>
            <a:ext cx="24384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837" name="Text Box 48"/>
          <p:cNvSpPr txBox="1">
            <a:spLocks noChangeArrowheads="1"/>
          </p:cNvSpPr>
          <p:nvPr/>
        </p:nvSpPr>
        <p:spPr bwMode="auto">
          <a:xfrm>
            <a:off x="4108450" y="3668713"/>
            <a:ext cx="1095375"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IEEE 802.3</a:t>
            </a:r>
            <a:endParaRPr lang="es-ES" altLang="es-ES" sz="1400" b="1">
              <a:latin typeface="Arial" charset="0"/>
            </a:endParaRPr>
          </a:p>
        </p:txBody>
      </p:sp>
      <p:sp>
        <p:nvSpPr>
          <p:cNvPr id="33838" name="Text Box 49"/>
          <p:cNvSpPr txBox="1">
            <a:spLocks noChangeArrowheads="1"/>
          </p:cNvSpPr>
          <p:nvPr/>
        </p:nvSpPr>
        <p:spPr bwMode="auto">
          <a:xfrm>
            <a:off x="984250" y="1484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latin typeface="Arial" charset="0"/>
              </a:rPr>
              <a:t>5</a:t>
            </a:r>
            <a:endParaRPr lang="es-ES" altLang="es-ES" sz="1800">
              <a:latin typeface="Arial" charset="0"/>
            </a:endParaRPr>
          </a:p>
        </p:txBody>
      </p:sp>
    </p:spTree>
    <p:extLst>
      <p:ext uri="{BB962C8B-B14F-4D97-AF65-F5344CB8AC3E}">
        <p14:creationId xmlns:p14="http://schemas.microsoft.com/office/powerpoint/2010/main" val="1946598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B73A9DE-5777-49FE-A405-B06C4C819474}" type="slidenum">
              <a:rPr lang="es-ES" altLang="es-ES" sz="1400"/>
              <a:pPr algn="r"/>
              <a:t>39</a:t>
            </a:fld>
            <a:endParaRPr lang="es-ES" altLang="es-ES" sz="1400"/>
          </a:p>
        </p:txBody>
      </p:sp>
      <p:sp>
        <p:nvSpPr>
          <p:cNvPr id="34819" name="Rectangle 4"/>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lnSpcReduction="10000"/>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Protocolos e información de control: Proceso de Encapsulación</a:t>
            </a:r>
            <a:endParaRPr lang="es-ES" altLang="es-ES" sz="3600" dirty="0">
              <a:gradFill flip="none" rotWithShape="1">
                <a:gsLst>
                  <a:gs pos="16000">
                    <a:schemeClr val="tx2"/>
                  </a:gs>
                  <a:gs pos="100000">
                    <a:srgbClr val="28A7DF"/>
                  </a:gs>
                </a:gsLst>
                <a:lin ang="1800000" scaled="0"/>
                <a:tileRect/>
              </a:gradFill>
              <a:latin typeface="Arial"/>
              <a:ea typeface="+mj-ea"/>
              <a:cs typeface="Arial"/>
            </a:endParaRPr>
          </a:p>
        </p:txBody>
      </p:sp>
      <p:sp>
        <p:nvSpPr>
          <p:cNvPr id="34820" name="Rectangle 5"/>
          <p:cNvSpPr>
            <a:spLocks noChangeArrowheads="1"/>
          </p:cNvSpPr>
          <p:nvPr/>
        </p:nvSpPr>
        <p:spPr bwMode="auto">
          <a:xfrm>
            <a:off x="755650" y="2050504"/>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0488" tIns="44450" rIns="90488" bIns="44450" rtlCol="0">
            <a:normAutofit/>
          </a:bodyPr>
          <a:lstStyle/>
          <a:p>
            <a:pPr marL="342900" indent="-342900" algn="just">
              <a:spcBef>
                <a:spcPct val="20000"/>
              </a:spcBef>
              <a:buSzPct val="100000"/>
              <a:buFontTx/>
              <a:buChar char="•"/>
            </a:pPr>
            <a:r>
              <a:rPr lang="es-ES_tradnl" altLang="es-ES" sz="2000" dirty="0">
                <a:latin typeface="Arial" panose="020B0604020202020204" pitchFamily="34" charset="0"/>
                <a:cs typeface="Arial" panose="020B0604020202020204" pitchFamily="34" charset="0"/>
              </a:rPr>
              <a:t>Normalmente todo protocolo requiere el envío de algunos mensajes especiales o información de control adicional a la que se transmite.</a:t>
            </a:r>
          </a:p>
          <a:p>
            <a:pPr marL="342900" indent="-342900" algn="just">
              <a:spcBef>
                <a:spcPct val="20000"/>
              </a:spcBef>
              <a:buSzPct val="100000"/>
              <a:buFontTx/>
              <a:buChar char="•"/>
            </a:pPr>
            <a:r>
              <a:rPr lang="es-ES_tradnl" altLang="es-ES" sz="2000" dirty="0">
                <a:latin typeface="Arial" panose="020B0604020202020204" pitchFamily="34" charset="0"/>
                <a:cs typeface="Arial" panose="020B0604020202020204" pitchFamily="34" charset="0"/>
              </a:rPr>
              <a:t>Generalmente esto se hace añadiendo una cabecera (a veces también una cola) al paquete a transmitir.</a:t>
            </a:r>
          </a:p>
          <a:p>
            <a:pPr marL="342900" indent="-342900" algn="just">
              <a:spcBef>
                <a:spcPct val="20000"/>
              </a:spcBef>
              <a:buSzPct val="100000"/>
              <a:buFontTx/>
              <a:buChar char="•"/>
            </a:pPr>
            <a:r>
              <a:rPr lang="es-ES_tradnl" altLang="es-ES" sz="2000" dirty="0">
                <a:latin typeface="Arial" panose="020B0604020202020204" pitchFamily="34" charset="0"/>
                <a:cs typeface="Arial" panose="020B0604020202020204" pitchFamily="34" charset="0"/>
              </a:rPr>
              <a:t>La información de control reduce el caudal útil, supone un </a:t>
            </a:r>
            <a:r>
              <a:rPr lang="es-ES_tradnl" altLang="es-ES" sz="2000" i="1" dirty="0" err="1">
                <a:latin typeface="Arial" panose="020B0604020202020204" pitchFamily="34" charset="0"/>
                <a:cs typeface="Arial" panose="020B0604020202020204" pitchFamily="34" charset="0"/>
              </a:rPr>
              <a:t>overhead</a:t>
            </a:r>
            <a:r>
              <a:rPr lang="es-ES_tradnl" altLang="es-ES" sz="2000" dirty="0">
                <a:latin typeface="Arial" panose="020B0604020202020204" pitchFamily="34" charset="0"/>
                <a:cs typeface="Arial" panose="020B0604020202020204" pitchFamily="34" charset="0"/>
              </a:rPr>
              <a:t>. </a:t>
            </a:r>
          </a:p>
          <a:p>
            <a:pPr marL="342900" indent="-342900" algn="just">
              <a:spcBef>
                <a:spcPct val="20000"/>
              </a:spcBef>
              <a:buSzPct val="100000"/>
              <a:buFontTx/>
              <a:buChar char="•"/>
            </a:pPr>
            <a:r>
              <a:rPr lang="es-ES_tradnl" altLang="es-ES" sz="2000" dirty="0">
                <a:latin typeface="Arial" panose="020B0604020202020204" pitchFamily="34" charset="0"/>
                <a:cs typeface="Arial" panose="020B0604020202020204" pitchFamily="34" charset="0"/>
              </a:rPr>
              <a:t>Cada capa añade su propia información de control. Cuantas más capas tiene un modelo más </a:t>
            </a:r>
            <a:r>
              <a:rPr lang="es-ES_tradnl" altLang="es-ES" sz="2000" i="1" dirty="0" err="1">
                <a:latin typeface="Arial" panose="020B0604020202020204" pitchFamily="34" charset="0"/>
                <a:cs typeface="Arial" panose="020B0604020202020204" pitchFamily="34" charset="0"/>
              </a:rPr>
              <a:t>overhead</a:t>
            </a:r>
            <a:r>
              <a:rPr lang="es-ES_tradnl" altLang="es-ES" sz="2000" dirty="0">
                <a:latin typeface="Arial" panose="020B0604020202020204" pitchFamily="34" charset="0"/>
                <a:cs typeface="Arial" panose="020B0604020202020204" pitchFamily="34" charset="0"/>
              </a:rPr>
              <a:t> se introduce.  </a:t>
            </a:r>
            <a:endParaRPr lang="es-ES" alt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394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4"/>
          <p:cNvSpPr txBox="1">
            <a:spLocks noChangeArrowheads="1"/>
          </p:cNvSpPr>
          <p:nvPr/>
        </p:nvSpPr>
        <p:spPr bwMode="auto">
          <a:xfrm>
            <a:off x="2464788" y="741363"/>
            <a:ext cx="41234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3200" dirty="0">
                <a:solidFill>
                  <a:schemeClr val="tx2"/>
                </a:solidFill>
              </a:rPr>
              <a:t>Topologías LAN típicas</a:t>
            </a:r>
            <a:endParaRPr lang="es-ES" altLang="es-ES" sz="3200" dirty="0">
              <a:solidFill>
                <a:schemeClr val="tx2"/>
              </a:solidFill>
            </a:endParaRPr>
          </a:p>
        </p:txBody>
      </p:sp>
      <p:sp>
        <p:nvSpPr>
          <p:cNvPr id="107524" name="Text Box 5"/>
          <p:cNvSpPr txBox="1">
            <a:spLocks noChangeArrowheads="1"/>
          </p:cNvSpPr>
          <p:nvPr/>
        </p:nvSpPr>
        <p:spPr bwMode="auto">
          <a:xfrm>
            <a:off x="1042988" y="4868863"/>
            <a:ext cx="14176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a:t>Bus</a:t>
            </a:r>
          </a:p>
          <a:p>
            <a:pPr algn="ctr"/>
            <a:r>
              <a:rPr lang="es-ES_tradnl" altLang="es-ES"/>
              <a:t>(Ethernet)</a:t>
            </a:r>
            <a:endParaRPr lang="es-ES" altLang="es-ES"/>
          </a:p>
        </p:txBody>
      </p:sp>
      <p:sp>
        <p:nvSpPr>
          <p:cNvPr id="107525" name="Text Box 6"/>
          <p:cNvSpPr txBox="1">
            <a:spLocks noChangeArrowheads="1"/>
          </p:cNvSpPr>
          <p:nvPr/>
        </p:nvSpPr>
        <p:spPr bwMode="auto">
          <a:xfrm>
            <a:off x="5976938" y="4841875"/>
            <a:ext cx="2698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a:t>Anillo</a:t>
            </a:r>
          </a:p>
          <a:p>
            <a:pPr algn="ctr"/>
            <a:r>
              <a:rPr lang="es-ES_tradnl" altLang="es-ES"/>
              <a:t>(Token Ring, FDDI)</a:t>
            </a:r>
            <a:endParaRPr lang="es-ES" altLang="es-ES"/>
          </a:p>
        </p:txBody>
      </p:sp>
      <p:pic>
        <p:nvPicPr>
          <p:cNvPr id="107526"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5963" y="3302000"/>
            <a:ext cx="2678112"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7527" name="Picture 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88" y="3644900"/>
            <a:ext cx="27146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7528"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4675" y="1773238"/>
            <a:ext cx="253682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7529" name="Text Box 40"/>
          <p:cNvSpPr txBox="1">
            <a:spLocks noChangeArrowheads="1"/>
          </p:cNvSpPr>
          <p:nvPr/>
        </p:nvSpPr>
        <p:spPr bwMode="auto">
          <a:xfrm>
            <a:off x="3730625" y="3141663"/>
            <a:ext cx="1417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a:t>Estrella</a:t>
            </a:r>
          </a:p>
          <a:p>
            <a:pPr algn="ctr"/>
            <a:r>
              <a:rPr lang="es-ES_tradnl" altLang="es-ES"/>
              <a:t>(Ethernet)</a:t>
            </a:r>
            <a:endParaRPr lang="es-ES" altLang="es-ES"/>
          </a:p>
        </p:txBody>
      </p:sp>
    </p:spTree>
    <p:extLst>
      <p:ext uri="{BB962C8B-B14F-4D97-AF65-F5344CB8AC3E}">
        <p14:creationId xmlns:p14="http://schemas.microsoft.com/office/powerpoint/2010/main" val="1715698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p>
            <a:r>
              <a:rPr lang="en-US" altLang="es-ES" sz="3600">
                <a:gradFill flip="none" rotWithShape="1">
                  <a:gsLst>
                    <a:gs pos="16000">
                      <a:schemeClr val="tx2"/>
                    </a:gs>
                    <a:gs pos="100000">
                      <a:srgbClr val="28A7DF"/>
                    </a:gs>
                  </a:gsLst>
                  <a:lin ang="1800000" scaled="0"/>
                  <a:tileRect/>
                </a:gradFill>
                <a:latin typeface="Arial"/>
                <a:cs typeface="Arial"/>
                <a:sym typeface="Arial" charset="0"/>
              </a:rPr>
              <a:t>Encapsulación de datos en TCP/IP</a:t>
            </a:r>
          </a:p>
        </p:txBody>
      </p:sp>
      <p:pic>
        <p:nvPicPr>
          <p:cNvPr id="134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382541"/>
            <a:ext cx="7535416"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749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a:bodyPr>
          <a:lstStyle/>
          <a:p>
            <a:r>
              <a:rPr lang="en-US" altLang="es-ES" sz="3600">
                <a:gradFill flip="none" rotWithShape="1">
                  <a:gsLst>
                    <a:gs pos="16000">
                      <a:schemeClr val="tx2"/>
                    </a:gs>
                    <a:gs pos="100000">
                      <a:srgbClr val="28A7DF"/>
                    </a:gs>
                  </a:gsLst>
                  <a:lin ang="1800000" scaled="0"/>
                  <a:tileRect/>
                </a:gradFill>
                <a:latin typeface="Arial"/>
                <a:cs typeface="Arial"/>
                <a:sym typeface="Arial" charset="0"/>
              </a:rPr>
              <a:t>Proceso de envío y recepción de mensajes en modelo TCP/IP</a:t>
            </a:r>
          </a:p>
        </p:txBody>
      </p:sp>
      <p:sp>
        <p:nvSpPr>
          <p:cNvPr id="136195" name="Rectangle 3"/>
          <p:cNvSpPr>
            <a:spLocks noGrp="1" noChangeArrowheads="1"/>
          </p:cNvSpPr>
          <p:nvPr>
            <p:ph type="body" idx="4294967295"/>
          </p:nvPr>
        </p:nvSpPr>
        <p:spPr>
          <a:xfrm>
            <a:off x="655638" y="1341438"/>
            <a:ext cx="7940675" cy="5076825"/>
          </a:xfrm>
        </p:spPr>
        <p:txBody>
          <a:bodyPr lIns="82084" tIns="41041" rIns="82084" bIns="41041"/>
          <a:lstStyle/>
          <a:p>
            <a:pPr marL="236538" indent="-236538" defTabSz="814388"/>
            <a:endParaRPr lang="en-US" altLang="es-ES" sz="2900">
              <a:solidFill>
                <a:srgbClr val="000000"/>
              </a:solidFill>
              <a:sym typeface="Arial" charset="0"/>
            </a:endParaRPr>
          </a:p>
          <a:p>
            <a:pPr marL="236538" indent="-236538" defTabSz="814388"/>
            <a:endParaRPr lang="en-US" altLang="es-ES" sz="2900">
              <a:solidFill>
                <a:srgbClr val="000000"/>
              </a:solidFill>
              <a:sym typeface="Arial" charset="0"/>
            </a:endParaRPr>
          </a:p>
        </p:txBody>
      </p:sp>
      <p:pic>
        <p:nvPicPr>
          <p:cNvPr id="136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56792"/>
            <a:ext cx="8365453" cy="495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785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668" name="Group 4"/>
          <p:cNvGraphicFramePr>
            <a:graphicFrameLocks noGrp="1"/>
          </p:cNvGraphicFramePr>
          <p:nvPr/>
        </p:nvGraphicFramePr>
        <p:xfrm>
          <a:off x="1128713" y="4784725"/>
          <a:ext cx="6648450" cy="640034"/>
        </p:xfrm>
        <a:graphic>
          <a:graphicData uri="http://schemas.openxmlformats.org/drawingml/2006/table">
            <a:tbl>
              <a:tblPr/>
              <a:tblGrid>
                <a:gridCol w="1174750">
                  <a:extLst>
                    <a:ext uri="{9D8B030D-6E8A-4147-A177-3AD203B41FA5}">
                      <a16:colId xmlns:a16="http://schemas.microsoft.com/office/drawing/2014/main" val="20000"/>
                    </a:ext>
                  </a:extLst>
                </a:gridCol>
                <a:gridCol w="45021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tblGrid>
              <a:tr h="6397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Cabecerade enlace</a:t>
                      </a:r>
                      <a:endParaRPr kumimoji="0" lang="es-ES" sz="18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Datagrama                                                    IP</a:t>
                      </a:r>
                      <a:endParaRPr kumimoji="0" lang="es-ES"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Cola de enlace</a:t>
                      </a:r>
                      <a:endParaRPr kumimoji="0" lang="es-ES" sz="18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369678" name="Group 14"/>
          <p:cNvGraphicFramePr>
            <a:graphicFrameLocks noGrp="1"/>
          </p:cNvGraphicFramePr>
          <p:nvPr/>
        </p:nvGraphicFramePr>
        <p:xfrm>
          <a:off x="2314575" y="3489325"/>
          <a:ext cx="4491038" cy="640034"/>
        </p:xfrm>
        <a:graphic>
          <a:graphicData uri="http://schemas.openxmlformats.org/drawingml/2006/table">
            <a:tbl>
              <a:tblPr/>
              <a:tblGrid>
                <a:gridCol w="908050">
                  <a:extLst>
                    <a:ext uri="{9D8B030D-6E8A-4147-A177-3AD203B41FA5}">
                      <a16:colId xmlns:a16="http://schemas.microsoft.com/office/drawing/2014/main" val="20000"/>
                    </a:ext>
                  </a:extLst>
                </a:gridCol>
                <a:gridCol w="3582988">
                  <a:extLst>
                    <a:ext uri="{9D8B030D-6E8A-4147-A177-3AD203B41FA5}">
                      <a16:colId xmlns:a16="http://schemas.microsoft.com/office/drawing/2014/main" val="20001"/>
                    </a:ext>
                  </a:extLst>
                </a:gridCol>
              </a:tblGrid>
              <a:tr h="6397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Cabec.IP</a:t>
                      </a:r>
                      <a:endParaRPr kumimoji="0" lang="es-ES" sz="18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Segmento                                  TCP</a:t>
                      </a:r>
                      <a:endParaRPr kumimoji="0" lang="es-ES" sz="18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369686" name="Group 22"/>
          <p:cNvGraphicFramePr>
            <a:graphicFrameLocks noGrp="1"/>
          </p:cNvGraphicFramePr>
          <p:nvPr/>
        </p:nvGraphicFramePr>
        <p:xfrm>
          <a:off x="3224213" y="2117725"/>
          <a:ext cx="3581400" cy="640034"/>
        </p:xfrm>
        <a:graphic>
          <a:graphicData uri="http://schemas.openxmlformats.org/drawingml/2006/table">
            <a:tbl>
              <a:tblPr/>
              <a:tblGrid>
                <a:gridCol w="908050">
                  <a:extLst>
                    <a:ext uri="{9D8B030D-6E8A-4147-A177-3AD203B41FA5}">
                      <a16:colId xmlns:a16="http://schemas.microsoft.com/office/drawing/2014/main" val="20000"/>
                    </a:ext>
                  </a:extLst>
                </a:gridCol>
                <a:gridCol w="2673350">
                  <a:extLst>
                    <a:ext uri="{9D8B030D-6E8A-4147-A177-3AD203B41FA5}">
                      <a16:colId xmlns:a16="http://schemas.microsoft.com/office/drawing/2014/main" val="20001"/>
                    </a:ext>
                  </a:extLst>
                </a:gridCol>
              </a:tblGrid>
              <a:tr h="6397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Cabec.TCP</a:t>
                      </a:r>
                      <a:endParaRPr kumimoji="0" lang="es-ES" sz="18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Datos                 aplicación</a:t>
                      </a:r>
                      <a:endParaRPr kumimoji="0" lang="es-ES" sz="18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35869" name="Text Box 30"/>
          <p:cNvSpPr txBox="1">
            <a:spLocks noChangeArrowheads="1"/>
          </p:cNvSpPr>
          <p:nvPr/>
        </p:nvSpPr>
        <p:spPr bwMode="auto">
          <a:xfrm>
            <a:off x="362958" y="620688"/>
            <a:ext cx="87810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a:bodyPr>
          <a:lstStyle>
            <a:lvl1pPr algn="ctr">
              <a:spcBef>
                <a:spcPct val="0"/>
              </a:spcBef>
              <a:buNone/>
              <a:defRPr sz="3600">
                <a:gradFill flip="none" rotWithShape="1">
                  <a:gsLst>
                    <a:gs pos="16000">
                      <a:schemeClr val="tx2"/>
                    </a:gs>
                    <a:gs pos="100000">
                      <a:srgbClr val="28A7DF"/>
                    </a:gs>
                  </a:gsLst>
                  <a:lin ang="1800000" scaled="0"/>
                  <a:tileRect/>
                </a:gradFill>
                <a:latin typeface="Arial"/>
                <a:ea typeface="+mj-ea"/>
                <a:cs typeface="Arial"/>
              </a:defRPr>
            </a:lvl1pPr>
          </a:lstStyle>
          <a:p>
            <a:r>
              <a:rPr lang="es-ES_tradnl" altLang="es-ES" dirty="0"/>
              <a:t>Encapsulación de datos en el modelo TCP/IP</a:t>
            </a:r>
            <a:endParaRPr lang="es-ES" altLang="es-ES" dirty="0"/>
          </a:p>
        </p:txBody>
      </p:sp>
      <p:sp>
        <p:nvSpPr>
          <p:cNvPr id="35870" name="Text Box 31"/>
          <p:cNvSpPr txBox="1">
            <a:spLocks noChangeArrowheads="1"/>
          </p:cNvSpPr>
          <p:nvPr/>
        </p:nvSpPr>
        <p:spPr bwMode="auto">
          <a:xfrm>
            <a:off x="7380288" y="2066925"/>
            <a:ext cx="122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latin typeface="Arial" charset="0"/>
              </a:rPr>
              <a:t>Segmento</a:t>
            </a:r>
          </a:p>
          <a:p>
            <a:pPr algn="ctr"/>
            <a:r>
              <a:rPr lang="es-ES_tradnl" altLang="es-ES" sz="1800">
                <a:latin typeface="Arial" charset="0"/>
              </a:rPr>
              <a:t>TCP</a:t>
            </a:r>
            <a:endParaRPr lang="es-ES" altLang="es-ES" sz="1800">
              <a:latin typeface="Arial" charset="0"/>
            </a:endParaRPr>
          </a:p>
        </p:txBody>
      </p:sp>
      <p:sp>
        <p:nvSpPr>
          <p:cNvPr id="35871" name="Text Box 32"/>
          <p:cNvSpPr txBox="1">
            <a:spLocks noChangeArrowheads="1"/>
          </p:cNvSpPr>
          <p:nvPr/>
        </p:nvSpPr>
        <p:spPr bwMode="auto">
          <a:xfrm>
            <a:off x="7351713" y="3438525"/>
            <a:ext cx="131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latin typeface="Arial" charset="0"/>
              </a:rPr>
              <a:t>Datagrama</a:t>
            </a:r>
          </a:p>
          <a:p>
            <a:pPr algn="ctr"/>
            <a:r>
              <a:rPr lang="es-ES_tradnl" altLang="es-ES" sz="1800">
                <a:latin typeface="Arial" charset="0"/>
              </a:rPr>
              <a:t>IP</a:t>
            </a:r>
            <a:endParaRPr lang="es-ES" altLang="es-ES" sz="1800">
              <a:latin typeface="Arial" charset="0"/>
            </a:endParaRPr>
          </a:p>
        </p:txBody>
      </p:sp>
      <p:sp>
        <p:nvSpPr>
          <p:cNvPr id="35872" name="Line 33"/>
          <p:cNvSpPr>
            <a:spLocks noChangeShapeType="1"/>
          </p:cNvSpPr>
          <p:nvPr/>
        </p:nvSpPr>
        <p:spPr bwMode="auto">
          <a:xfrm flipH="1">
            <a:off x="6881813" y="3794125"/>
            <a:ext cx="45720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73" name="Line 34"/>
          <p:cNvSpPr>
            <a:spLocks noChangeShapeType="1"/>
          </p:cNvSpPr>
          <p:nvPr/>
        </p:nvSpPr>
        <p:spPr bwMode="auto">
          <a:xfrm flipH="1">
            <a:off x="6881813" y="2422525"/>
            <a:ext cx="45720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74" name="Text Box 35"/>
          <p:cNvSpPr txBox="1">
            <a:spLocks noChangeArrowheads="1"/>
          </p:cNvSpPr>
          <p:nvPr/>
        </p:nvSpPr>
        <p:spPr bwMode="auto">
          <a:xfrm>
            <a:off x="8101013" y="4860925"/>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800">
                <a:latin typeface="Arial" charset="0"/>
              </a:rPr>
              <a:t>Trama</a:t>
            </a:r>
            <a:endParaRPr lang="es-ES" altLang="es-ES" sz="1800">
              <a:latin typeface="Arial" charset="0"/>
            </a:endParaRPr>
          </a:p>
        </p:txBody>
      </p:sp>
      <p:sp>
        <p:nvSpPr>
          <p:cNvPr id="35875" name="Line 36"/>
          <p:cNvSpPr>
            <a:spLocks noChangeShapeType="1"/>
          </p:cNvSpPr>
          <p:nvPr/>
        </p:nvSpPr>
        <p:spPr bwMode="auto">
          <a:xfrm flipH="1">
            <a:off x="7872413" y="5080000"/>
            <a:ext cx="354012"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76" name="Line 37"/>
          <p:cNvSpPr>
            <a:spLocks noChangeShapeType="1"/>
          </p:cNvSpPr>
          <p:nvPr/>
        </p:nvSpPr>
        <p:spPr bwMode="auto">
          <a:xfrm>
            <a:off x="2309813" y="4098925"/>
            <a:ext cx="0" cy="685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35877" name="Line 38"/>
          <p:cNvSpPr>
            <a:spLocks noChangeShapeType="1"/>
          </p:cNvSpPr>
          <p:nvPr/>
        </p:nvSpPr>
        <p:spPr bwMode="auto">
          <a:xfrm>
            <a:off x="6805613" y="4098925"/>
            <a:ext cx="0" cy="685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35878" name="Line 39"/>
          <p:cNvSpPr>
            <a:spLocks noChangeShapeType="1"/>
          </p:cNvSpPr>
          <p:nvPr/>
        </p:nvSpPr>
        <p:spPr bwMode="auto">
          <a:xfrm>
            <a:off x="3224213" y="2803525"/>
            <a:ext cx="0" cy="685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35879" name="Line 40"/>
          <p:cNvSpPr>
            <a:spLocks noChangeShapeType="1"/>
          </p:cNvSpPr>
          <p:nvPr/>
        </p:nvSpPr>
        <p:spPr bwMode="auto">
          <a:xfrm>
            <a:off x="6805613" y="2727325"/>
            <a:ext cx="0" cy="7620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35880" name="Text Box 41"/>
          <p:cNvSpPr txBox="1">
            <a:spLocks noChangeArrowheads="1"/>
          </p:cNvSpPr>
          <p:nvPr/>
        </p:nvSpPr>
        <p:spPr bwMode="auto">
          <a:xfrm>
            <a:off x="3387725" y="1695450"/>
            <a:ext cx="6080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75000"/>
              </a:lnSpc>
            </a:pPr>
            <a:r>
              <a:rPr lang="es-ES_tradnl" altLang="es-ES" sz="1400">
                <a:latin typeface="Arial" charset="0"/>
              </a:rPr>
              <a:t>20</a:t>
            </a:r>
          </a:p>
          <a:p>
            <a:pPr algn="ctr">
              <a:lnSpc>
                <a:spcPct val="75000"/>
              </a:lnSpc>
            </a:pPr>
            <a:r>
              <a:rPr lang="es-ES_tradnl" altLang="es-ES" sz="1400">
                <a:latin typeface="Arial" charset="0"/>
              </a:rPr>
              <a:t>bytes</a:t>
            </a:r>
            <a:endParaRPr lang="es-ES" altLang="es-ES" sz="1400">
              <a:latin typeface="Arial" charset="0"/>
            </a:endParaRPr>
          </a:p>
        </p:txBody>
      </p:sp>
      <p:sp>
        <p:nvSpPr>
          <p:cNvPr id="35881" name="Line 42"/>
          <p:cNvSpPr>
            <a:spLocks noChangeShapeType="1"/>
          </p:cNvSpPr>
          <p:nvPr/>
        </p:nvSpPr>
        <p:spPr bwMode="auto">
          <a:xfrm flipH="1">
            <a:off x="3201988" y="1812925"/>
            <a:ext cx="290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82" name="Line 43"/>
          <p:cNvSpPr>
            <a:spLocks noChangeShapeType="1"/>
          </p:cNvSpPr>
          <p:nvPr/>
        </p:nvSpPr>
        <p:spPr bwMode="auto">
          <a:xfrm>
            <a:off x="3873500" y="1812925"/>
            <a:ext cx="242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83" name="Text Box 44"/>
          <p:cNvSpPr txBox="1">
            <a:spLocks noChangeArrowheads="1"/>
          </p:cNvSpPr>
          <p:nvPr/>
        </p:nvSpPr>
        <p:spPr bwMode="auto">
          <a:xfrm>
            <a:off x="2473325" y="3076575"/>
            <a:ext cx="6080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75000"/>
              </a:lnSpc>
            </a:pPr>
            <a:r>
              <a:rPr lang="es-ES_tradnl" altLang="es-ES" sz="1400">
                <a:latin typeface="Arial" charset="0"/>
              </a:rPr>
              <a:t>20</a:t>
            </a:r>
          </a:p>
          <a:p>
            <a:pPr algn="ctr">
              <a:lnSpc>
                <a:spcPct val="75000"/>
              </a:lnSpc>
            </a:pPr>
            <a:r>
              <a:rPr lang="es-ES_tradnl" altLang="es-ES" sz="1400">
                <a:latin typeface="Arial" charset="0"/>
              </a:rPr>
              <a:t>bytes</a:t>
            </a:r>
            <a:endParaRPr lang="es-ES" altLang="es-ES" sz="1400">
              <a:latin typeface="Arial" charset="0"/>
            </a:endParaRPr>
          </a:p>
        </p:txBody>
      </p:sp>
      <p:sp>
        <p:nvSpPr>
          <p:cNvPr id="35884" name="Line 45"/>
          <p:cNvSpPr>
            <a:spLocks noChangeShapeType="1"/>
          </p:cNvSpPr>
          <p:nvPr/>
        </p:nvSpPr>
        <p:spPr bwMode="auto">
          <a:xfrm flipH="1">
            <a:off x="2287588" y="3194050"/>
            <a:ext cx="290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85" name="Line 46"/>
          <p:cNvSpPr>
            <a:spLocks noChangeShapeType="1"/>
          </p:cNvSpPr>
          <p:nvPr/>
        </p:nvSpPr>
        <p:spPr bwMode="auto">
          <a:xfrm>
            <a:off x="2959100" y="3194050"/>
            <a:ext cx="242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86" name="Text Box 47"/>
          <p:cNvSpPr txBox="1">
            <a:spLocks noChangeArrowheads="1"/>
          </p:cNvSpPr>
          <p:nvPr/>
        </p:nvSpPr>
        <p:spPr bwMode="auto">
          <a:xfrm>
            <a:off x="1392238" y="4371975"/>
            <a:ext cx="6080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75000"/>
              </a:lnSpc>
            </a:pPr>
            <a:r>
              <a:rPr lang="es-ES_tradnl" altLang="es-ES" sz="1400">
                <a:latin typeface="Arial" charset="0"/>
              </a:rPr>
              <a:t>14</a:t>
            </a:r>
          </a:p>
          <a:p>
            <a:pPr algn="ctr">
              <a:lnSpc>
                <a:spcPct val="75000"/>
              </a:lnSpc>
            </a:pPr>
            <a:r>
              <a:rPr lang="es-ES_tradnl" altLang="es-ES" sz="1400">
                <a:latin typeface="Arial" charset="0"/>
              </a:rPr>
              <a:t>bytes</a:t>
            </a:r>
            <a:endParaRPr lang="es-ES" altLang="es-ES" sz="1400">
              <a:latin typeface="Arial" charset="0"/>
            </a:endParaRPr>
          </a:p>
        </p:txBody>
      </p:sp>
      <p:sp>
        <p:nvSpPr>
          <p:cNvPr id="35887" name="Line 48"/>
          <p:cNvSpPr>
            <a:spLocks noChangeShapeType="1"/>
          </p:cNvSpPr>
          <p:nvPr/>
        </p:nvSpPr>
        <p:spPr bwMode="auto">
          <a:xfrm flipH="1" flipV="1">
            <a:off x="1139825" y="4489450"/>
            <a:ext cx="357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88" name="Line 49"/>
          <p:cNvSpPr>
            <a:spLocks noChangeShapeType="1"/>
          </p:cNvSpPr>
          <p:nvPr/>
        </p:nvSpPr>
        <p:spPr bwMode="auto">
          <a:xfrm>
            <a:off x="1878013" y="4489450"/>
            <a:ext cx="400050"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89" name="Text Box 50"/>
          <p:cNvSpPr txBox="1">
            <a:spLocks noChangeArrowheads="1"/>
          </p:cNvSpPr>
          <p:nvPr/>
        </p:nvSpPr>
        <p:spPr bwMode="auto">
          <a:xfrm>
            <a:off x="6988175" y="4367213"/>
            <a:ext cx="6080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75000"/>
              </a:lnSpc>
            </a:pPr>
            <a:r>
              <a:rPr lang="es-ES_tradnl" altLang="es-ES" sz="1400">
                <a:latin typeface="Arial" charset="0"/>
              </a:rPr>
              <a:t>4</a:t>
            </a:r>
          </a:p>
          <a:p>
            <a:pPr algn="ctr">
              <a:lnSpc>
                <a:spcPct val="75000"/>
              </a:lnSpc>
            </a:pPr>
            <a:r>
              <a:rPr lang="es-ES_tradnl" altLang="es-ES" sz="1400">
                <a:latin typeface="Arial" charset="0"/>
              </a:rPr>
              <a:t>bytes</a:t>
            </a:r>
            <a:endParaRPr lang="es-ES" altLang="es-ES" sz="1400">
              <a:latin typeface="Arial" charset="0"/>
            </a:endParaRPr>
          </a:p>
        </p:txBody>
      </p:sp>
      <p:sp>
        <p:nvSpPr>
          <p:cNvPr id="35890" name="Line 51"/>
          <p:cNvSpPr>
            <a:spLocks noChangeShapeType="1"/>
          </p:cNvSpPr>
          <p:nvPr/>
        </p:nvSpPr>
        <p:spPr bwMode="auto">
          <a:xfrm flipH="1">
            <a:off x="6802438" y="4484688"/>
            <a:ext cx="290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91" name="Line 52"/>
          <p:cNvSpPr>
            <a:spLocks noChangeShapeType="1"/>
          </p:cNvSpPr>
          <p:nvPr/>
        </p:nvSpPr>
        <p:spPr bwMode="auto">
          <a:xfrm>
            <a:off x="7473950" y="4484688"/>
            <a:ext cx="2905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92" name="Text Box 53"/>
          <p:cNvSpPr txBox="1">
            <a:spLocks noChangeArrowheads="1"/>
          </p:cNvSpPr>
          <p:nvPr/>
        </p:nvSpPr>
        <p:spPr bwMode="auto">
          <a:xfrm>
            <a:off x="977900" y="5775325"/>
            <a:ext cx="7443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600">
                <a:latin typeface="Arial" charset="0"/>
              </a:rPr>
              <a:t>Los valores que aparecen para el nivel de enlace se aplican al caso de Ethernet.</a:t>
            </a:r>
          </a:p>
          <a:p>
            <a:r>
              <a:rPr lang="es-ES_tradnl" altLang="es-ES" sz="1600">
                <a:latin typeface="Arial" charset="0"/>
              </a:rPr>
              <a:t>Según el tipo de red puede haber pequeñas variaciones</a:t>
            </a:r>
            <a:endParaRPr lang="es-ES" altLang="es-ES" sz="1600">
              <a:latin typeface="Arial" charset="0"/>
            </a:endParaRPr>
          </a:p>
        </p:txBody>
      </p:sp>
    </p:spTree>
    <p:extLst>
      <p:ext uri="{BB962C8B-B14F-4D97-AF65-F5344CB8AC3E}">
        <p14:creationId xmlns:p14="http://schemas.microsoft.com/office/powerpoint/2010/main" val="280335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número de diapositiva"/>
          <p:cNvSpPr>
            <a:spLocks noGrp="1"/>
          </p:cNvSpPr>
          <p:nvPr>
            <p:ph type="sldNum" sz="quarter" idx="4294967295"/>
          </p:nvPr>
        </p:nvSpPr>
        <p:spPr bwMode="auto">
          <a:xfrm>
            <a:off x="3779838" y="6510338"/>
            <a:ext cx="968375" cy="287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333668C-B20B-4344-BCAF-5D82392EEFF9}" type="slidenum">
              <a:rPr lang="es-ES" altLang="es-ES" sz="1400"/>
              <a:pPr algn="r"/>
              <a:t>43</a:t>
            </a:fld>
            <a:endParaRPr lang="es-ES" altLang="es-ES" sz="1400"/>
          </a:p>
        </p:txBody>
      </p:sp>
      <p:sp>
        <p:nvSpPr>
          <p:cNvPr id="36867" name="Freeform 4"/>
          <p:cNvSpPr>
            <a:spLocks/>
          </p:cNvSpPr>
          <p:nvPr/>
        </p:nvSpPr>
        <p:spPr bwMode="auto">
          <a:xfrm>
            <a:off x="3429000" y="5748338"/>
            <a:ext cx="2270125" cy="79375"/>
          </a:xfrm>
          <a:custGeom>
            <a:avLst/>
            <a:gdLst>
              <a:gd name="T0" fmla="*/ 0 w 1452"/>
              <a:gd name="T1" fmla="*/ 0 h 45"/>
              <a:gd name="T2" fmla="*/ 744 w 1452"/>
              <a:gd name="T3" fmla="*/ 0 h 45"/>
              <a:gd name="T4" fmla="*/ 664 w 1452"/>
              <a:gd name="T5" fmla="*/ 44 h 45"/>
              <a:gd name="T6" fmla="*/ 1451 w 1452"/>
              <a:gd name="T7" fmla="*/ 44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36868" name="Text Box 5"/>
          <p:cNvSpPr txBox="1">
            <a:spLocks noChangeArrowheads="1"/>
          </p:cNvSpPr>
          <p:nvPr/>
        </p:nvSpPr>
        <p:spPr bwMode="auto">
          <a:xfrm>
            <a:off x="885825" y="1676400"/>
            <a:ext cx="11715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Aplicación</a:t>
            </a:r>
            <a:endParaRPr lang="es-ES" altLang="es-ES" sz="1600">
              <a:latin typeface="Arial" charset="0"/>
            </a:endParaRPr>
          </a:p>
        </p:txBody>
      </p:sp>
      <p:sp>
        <p:nvSpPr>
          <p:cNvPr id="36869" name="Rectangle 6"/>
          <p:cNvSpPr>
            <a:spLocks noChangeArrowheads="1"/>
          </p:cNvSpPr>
          <p:nvPr/>
        </p:nvSpPr>
        <p:spPr bwMode="auto">
          <a:xfrm>
            <a:off x="8382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Acceso a un servidor Web a través de una conexión remota</a:t>
            </a:r>
          </a:p>
        </p:txBody>
      </p:sp>
      <p:sp>
        <p:nvSpPr>
          <p:cNvPr id="36870" name="Text Box 7"/>
          <p:cNvSpPr txBox="1">
            <a:spLocks noChangeArrowheads="1"/>
          </p:cNvSpPr>
          <p:nvPr/>
        </p:nvSpPr>
        <p:spPr bwMode="auto">
          <a:xfrm>
            <a:off x="152400" y="1219200"/>
            <a:ext cx="668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600">
                <a:latin typeface="Arial" charset="0"/>
              </a:rPr>
              <a:t>Capa</a:t>
            </a:r>
            <a:endParaRPr lang="es-ES" altLang="es-ES" sz="1600">
              <a:latin typeface="Arial" charset="0"/>
            </a:endParaRPr>
          </a:p>
        </p:txBody>
      </p:sp>
      <p:sp>
        <p:nvSpPr>
          <p:cNvPr id="36871" name="Text Box 8"/>
          <p:cNvSpPr txBox="1">
            <a:spLocks noChangeArrowheads="1"/>
          </p:cNvSpPr>
          <p:nvPr/>
        </p:nvSpPr>
        <p:spPr bwMode="auto">
          <a:xfrm>
            <a:off x="385763" y="4876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latin typeface="Arial" charset="0"/>
              </a:rPr>
              <a:t>1</a:t>
            </a:r>
            <a:endParaRPr lang="es-ES" altLang="es-ES" sz="1600">
              <a:latin typeface="Arial" charset="0"/>
            </a:endParaRPr>
          </a:p>
        </p:txBody>
      </p:sp>
      <p:sp>
        <p:nvSpPr>
          <p:cNvPr id="36872" name="Text Box 9"/>
          <p:cNvSpPr txBox="1">
            <a:spLocks noChangeArrowheads="1"/>
          </p:cNvSpPr>
          <p:nvPr/>
        </p:nvSpPr>
        <p:spPr bwMode="auto">
          <a:xfrm>
            <a:off x="390525" y="4083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latin typeface="Arial" charset="0"/>
              </a:rPr>
              <a:t>2</a:t>
            </a:r>
            <a:endParaRPr lang="es-ES" altLang="es-ES" sz="1600">
              <a:latin typeface="Arial" charset="0"/>
            </a:endParaRPr>
          </a:p>
        </p:txBody>
      </p:sp>
      <p:sp>
        <p:nvSpPr>
          <p:cNvPr id="36873" name="Text Box 10"/>
          <p:cNvSpPr txBox="1">
            <a:spLocks noChangeArrowheads="1"/>
          </p:cNvSpPr>
          <p:nvPr/>
        </p:nvSpPr>
        <p:spPr bwMode="auto">
          <a:xfrm>
            <a:off x="390525" y="3244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latin typeface="Arial" charset="0"/>
              </a:rPr>
              <a:t>3</a:t>
            </a:r>
            <a:endParaRPr lang="es-ES" altLang="es-ES" sz="1600">
              <a:latin typeface="Arial" charset="0"/>
            </a:endParaRPr>
          </a:p>
        </p:txBody>
      </p:sp>
      <p:sp>
        <p:nvSpPr>
          <p:cNvPr id="36874" name="Text Box 11"/>
          <p:cNvSpPr txBox="1">
            <a:spLocks noChangeArrowheads="1"/>
          </p:cNvSpPr>
          <p:nvPr/>
        </p:nvSpPr>
        <p:spPr bwMode="auto">
          <a:xfrm>
            <a:off x="390525" y="2482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latin typeface="Arial" charset="0"/>
              </a:rPr>
              <a:t>4</a:t>
            </a:r>
            <a:endParaRPr lang="es-ES" altLang="es-ES" sz="1600">
              <a:latin typeface="Arial" charset="0"/>
            </a:endParaRPr>
          </a:p>
        </p:txBody>
      </p:sp>
      <p:sp>
        <p:nvSpPr>
          <p:cNvPr id="36875" name="Line 12"/>
          <p:cNvSpPr>
            <a:spLocks noChangeShapeType="1"/>
          </p:cNvSpPr>
          <p:nvPr/>
        </p:nvSpPr>
        <p:spPr bwMode="auto">
          <a:xfrm>
            <a:off x="2286000" y="1828800"/>
            <a:ext cx="47244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876" name="Line 13"/>
          <p:cNvSpPr>
            <a:spLocks noChangeShapeType="1"/>
          </p:cNvSpPr>
          <p:nvPr/>
        </p:nvSpPr>
        <p:spPr bwMode="auto">
          <a:xfrm>
            <a:off x="4229100" y="3429000"/>
            <a:ext cx="8382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877" name="Text Box 14"/>
          <p:cNvSpPr txBox="1">
            <a:spLocks noChangeArrowheads="1"/>
          </p:cNvSpPr>
          <p:nvPr/>
        </p:nvSpPr>
        <p:spPr bwMode="auto">
          <a:xfrm>
            <a:off x="4329113" y="1422400"/>
            <a:ext cx="660400"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HTTP</a:t>
            </a:r>
            <a:endParaRPr lang="es-ES" altLang="es-ES" sz="1400" b="1">
              <a:latin typeface="Arial" charset="0"/>
            </a:endParaRPr>
          </a:p>
        </p:txBody>
      </p:sp>
      <p:sp>
        <p:nvSpPr>
          <p:cNvPr id="36878" name="Text Box 15"/>
          <p:cNvSpPr txBox="1">
            <a:spLocks noChangeArrowheads="1"/>
          </p:cNvSpPr>
          <p:nvPr/>
        </p:nvSpPr>
        <p:spPr bwMode="auto">
          <a:xfrm>
            <a:off x="4360863" y="2236788"/>
            <a:ext cx="552450"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TCP</a:t>
            </a:r>
            <a:endParaRPr lang="es-ES" altLang="es-ES" sz="1400" b="1">
              <a:latin typeface="Arial" charset="0"/>
            </a:endParaRPr>
          </a:p>
        </p:txBody>
      </p:sp>
      <p:sp>
        <p:nvSpPr>
          <p:cNvPr id="36879" name="Text Box 16"/>
          <p:cNvSpPr txBox="1">
            <a:spLocks noChangeArrowheads="1"/>
          </p:cNvSpPr>
          <p:nvPr/>
        </p:nvSpPr>
        <p:spPr bwMode="auto">
          <a:xfrm>
            <a:off x="4495800" y="3006725"/>
            <a:ext cx="365125"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IP</a:t>
            </a:r>
            <a:endParaRPr lang="es-ES" altLang="es-ES" sz="1400" b="1">
              <a:latin typeface="Arial" charset="0"/>
            </a:endParaRPr>
          </a:p>
        </p:txBody>
      </p:sp>
      <p:sp>
        <p:nvSpPr>
          <p:cNvPr id="36880" name="Line 17"/>
          <p:cNvSpPr>
            <a:spLocks noChangeShapeType="1"/>
          </p:cNvSpPr>
          <p:nvPr/>
        </p:nvSpPr>
        <p:spPr bwMode="auto">
          <a:xfrm>
            <a:off x="1471613" y="583565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6881" name="Line 18"/>
          <p:cNvSpPr>
            <a:spLocks noChangeShapeType="1"/>
          </p:cNvSpPr>
          <p:nvPr/>
        </p:nvSpPr>
        <p:spPr bwMode="auto">
          <a:xfrm flipV="1">
            <a:off x="914400" y="6288088"/>
            <a:ext cx="2743200" cy="47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3688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6813" y="5378450"/>
            <a:ext cx="60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883" name="Text Box 20"/>
          <p:cNvSpPr txBox="1">
            <a:spLocks noChangeArrowheads="1"/>
          </p:cNvSpPr>
          <p:nvPr/>
        </p:nvSpPr>
        <p:spPr bwMode="auto">
          <a:xfrm>
            <a:off x="457200" y="5638800"/>
            <a:ext cx="814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600">
                <a:latin typeface="Arial" charset="0"/>
              </a:rPr>
              <a:t>Cliente</a:t>
            </a:r>
            <a:endParaRPr lang="es-ES" altLang="es-ES" sz="1600">
              <a:latin typeface="Arial" charset="0"/>
            </a:endParaRPr>
          </a:p>
        </p:txBody>
      </p:sp>
      <p:sp>
        <p:nvSpPr>
          <p:cNvPr id="36884" name="Text Box 21"/>
          <p:cNvSpPr txBox="1">
            <a:spLocks noChangeArrowheads="1"/>
          </p:cNvSpPr>
          <p:nvPr/>
        </p:nvSpPr>
        <p:spPr bwMode="auto">
          <a:xfrm>
            <a:off x="7975600" y="5638800"/>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1600">
                <a:latin typeface="Arial" charset="0"/>
              </a:rPr>
              <a:t>Servidor</a:t>
            </a:r>
            <a:endParaRPr lang="es-ES" altLang="es-ES" sz="1600">
              <a:latin typeface="Arial" charset="0"/>
            </a:endParaRPr>
          </a:p>
        </p:txBody>
      </p:sp>
      <p:sp>
        <p:nvSpPr>
          <p:cNvPr id="36885" name="Text Box 22"/>
          <p:cNvSpPr txBox="1">
            <a:spLocks noChangeArrowheads="1"/>
          </p:cNvSpPr>
          <p:nvPr/>
        </p:nvSpPr>
        <p:spPr bwMode="auto">
          <a:xfrm>
            <a:off x="838200" y="245745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Transporte</a:t>
            </a:r>
            <a:endParaRPr lang="es-ES" altLang="es-ES" sz="1600">
              <a:latin typeface="Arial" charset="0"/>
            </a:endParaRPr>
          </a:p>
        </p:txBody>
      </p:sp>
      <p:sp>
        <p:nvSpPr>
          <p:cNvPr id="36886" name="Line 23"/>
          <p:cNvSpPr>
            <a:spLocks noChangeShapeType="1"/>
          </p:cNvSpPr>
          <p:nvPr/>
        </p:nvSpPr>
        <p:spPr bwMode="auto">
          <a:xfrm>
            <a:off x="3429000" y="583565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36887"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5530850"/>
            <a:ext cx="60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888" name="Text Box 25"/>
          <p:cNvSpPr txBox="1">
            <a:spLocks noChangeArrowheads="1"/>
          </p:cNvSpPr>
          <p:nvPr/>
        </p:nvSpPr>
        <p:spPr bwMode="auto">
          <a:xfrm>
            <a:off x="838200" y="405765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Enlace</a:t>
            </a:r>
            <a:endParaRPr lang="es-ES" altLang="es-ES" sz="1600">
              <a:latin typeface="Arial" charset="0"/>
            </a:endParaRPr>
          </a:p>
        </p:txBody>
      </p:sp>
      <p:sp>
        <p:nvSpPr>
          <p:cNvPr id="36889" name="Text Box 26"/>
          <p:cNvSpPr txBox="1">
            <a:spLocks noChangeArrowheads="1"/>
          </p:cNvSpPr>
          <p:nvPr/>
        </p:nvSpPr>
        <p:spPr bwMode="auto">
          <a:xfrm>
            <a:off x="844550" y="325755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Red</a:t>
            </a:r>
            <a:endParaRPr lang="es-ES" altLang="es-ES" sz="1600">
              <a:latin typeface="Arial" charset="0"/>
            </a:endParaRPr>
          </a:p>
        </p:txBody>
      </p:sp>
      <p:sp>
        <p:nvSpPr>
          <p:cNvPr id="36890" name="Line 27"/>
          <p:cNvSpPr>
            <a:spLocks noChangeShapeType="1"/>
          </p:cNvSpPr>
          <p:nvPr/>
        </p:nvSpPr>
        <p:spPr bwMode="auto">
          <a:xfrm>
            <a:off x="4216400" y="5105400"/>
            <a:ext cx="838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891" name="Line 28"/>
          <p:cNvSpPr>
            <a:spLocks noChangeShapeType="1"/>
          </p:cNvSpPr>
          <p:nvPr/>
        </p:nvSpPr>
        <p:spPr bwMode="auto">
          <a:xfrm>
            <a:off x="6419850" y="5092700"/>
            <a:ext cx="7048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892" name="Line 29"/>
          <p:cNvSpPr>
            <a:spLocks noChangeShapeType="1"/>
          </p:cNvSpPr>
          <p:nvPr/>
        </p:nvSpPr>
        <p:spPr bwMode="auto">
          <a:xfrm>
            <a:off x="2133600" y="5029200"/>
            <a:ext cx="711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893" name="Line 30"/>
          <p:cNvSpPr>
            <a:spLocks noChangeShapeType="1"/>
          </p:cNvSpPr>
          <p:nvPr/>
        </p:nvSpPr>
        <p:spPr bwMode="auto">
          <a:xfrm>
            <a:off x="2286000" y="2643188"/>
            <a:ext cx="47244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894" name="Line 31"/>
          <p:cNvSpPr>
            <a:spLocks noChangeShapeType="1"/>
          </p:cNvSpPr>
          <p:nvPr/>
        </p:nvSpPr>
        <p:spPr bwMode="auto">
          <a:xfrm>
            <a:off x="2133600" y="3411538"/>
            <a:ext cx="6858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895" name="Line 32"/>
          <p:cNvSpPr>
            <a:spLocks noChangeShapeType="1"/>
          </p:cNvSpPr>
          <p:nvPr/>
        </p:nvSpPr>
        <p:spPr bwMode="auto">
          <a:xfrm>
            <a:off x="6477000" y="3411538"/>
            <a:ext cx="6858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896" name="Text Box 33"/>
          <p:cNvSpPr txBox="1">
            <a:spLocks noChangeArrowheads="1"/>
          </p:cNvSpPr>
          <p:nvPr/>
        </p:nvSpPr>
        <p:spPr bwMode="auto">
          <a:xfrm>
            <a:off x="2295525" y="3006725"/>
            <a:ext cx="365125"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IP</a:t>
            </a:r>
            <a:endParaRPr lang="es-ES" altLang="es-ES" sz="1400" b="1">
              <a:latin typeface="Arial" charset="0"/>
            </a:endParaRPr>
          </a:p>
        </p:txBody>
      </p:sp>
      <p:sp>
        <p:nvSpPr>
          <p:cNvPr id="36897" name="Text Box 34"/>
          <p:cNvSpPr txBox="1">
            <a:spLocks noChangeArrowheads="1"/>
          </p:cNvSpPr>
          <p:nvPr/>
        </p:nvSpPr>
        <p:spPr bwMode="auto">
          <a:xfrm>
            <a:off x="6629400" y="3005138"/>
            <a:ext cx="365125"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IP</a:t>
            </a:r>
            <a:endParaRPr lang="es-ES" altLang="es-ES" sz="1400" b="1">
              <a:latin typeface="Arial" charset="0"/>
            </a:endParaRPr>
          </a:p>
        </p:txBody>
      </p:sp>
      <p:sp>
        <p:nvSpPr>
          <p:cNvPr id="36898" name="Oval 35"/>
          <p:cNvSpPr>
            <a:spLocks noChangeArrowheads="1"/>
          </p:cNvSpPr>
          <p:nvPr/>
        </p:nvSpPr>
        <p:spPr bwMode="auto">
          <a:xfrm>
            <a:off x="5943600" y="5367338"/>
            <a:ext cx="1676400" cy="1295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pic>
        <p:nvPicPr>
          <p:cNvPr id="36899" name="Picture 3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3638" y="5372100"/>
            <a:ext cx="487362"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6900"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5530850"/>
            <a:ext cx="60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901" name="Text Box 38"/>
          <p:cNvSpPr txBox="1">
            <a:spLocks noChangeArrowheads="1"/>
          </p:cNvSpPr>
          <p:nvPr/>
        </p:nvSpPr>
        <p:spPr bwMode="auto">
          <a:xfrm>
            <a:off x="4348163" y="3868738"/>
            <a:ext cx="554037"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PPP</a:t>
            </a:r>
            <a:endParaRPr lang="es-ES" altLang="es-ES" sz="1400" b="1">
              <a:latin typeface="Arial" charset="0"/>
            </a:endParaRPr>
          </a:p>
        </p:txBody>
      </p:sp>
      <p:sp>
        <p:nvSpPr>
          <p:cNvPr id="36902" name="Text Box 39"/>
          <p:cNvSpPr txBox="1">
            <a:spLocks noChangeArrowheads="1"/>
          </p:cNvSpPr>
          <p:nvPr/>
        </p:nvSpPr>
        <p:spPr bwMode="auto">
          <a:xfrm>
            <a:off x="2178050" y="4386263"/>
            <a:ext cx="639763" cy="530225"/>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IEEE</a:t>
            </a:r>
          </a:p>
          <a:p>
            <a:pPr algn="ctr"/>
            <a:r>
              <a:rPr lang="es-ES_tradnl" altLang="es-ES" sz="1400" b="1">
                <a:latin typeface="Arial" charset="0"/>
              </a:rPr>
              <a:t>802.3</a:t>
            </a:r>
            <a:endParaRPr lang="es-ES" altLang="es-ES" sz="1400" b="1">
              <a:latin typeface="Arial" charset="0"/>
            </a:endParaRPr>
          </a:p>
        </p:txBody>
      </p:sp>
      <p:sp>
        <p:nvSpPr>
          <p:cNvPr id="36903" name="Text Box 40"/>
          <p:cNvSpPr txBox="1">
            <a:spLocks noChangeArrowheads="1"/>
          </p:cNvSpPr>
          <p:nvPr/>
        </p:nvSpPr>
        <p:spPr bwMode="auto">
          <a:xfrm>
            <a:off x="6432550" y="4462463"/>
            <a:ext cx="639763" cy="530225"/>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IEEE</a:t>
            </a:r>
          </a:p>
          <a:p>
            <a:pPr algn="ctr"/>
            <a:r>
              <a:rPr lang="es-ES_tradnl" altLang="es-ES" sz="1400" b="1">
                <a:latin typeface="Arial" charset="0"/>
              </a:rPr>
              <a:t>802.5</a:t>
            </a:r>
            <a:endParaRPr lang="es-ES" altLang="es-ES" sz="1400" b="1">
              <a:latin typeface="Arial" charset="0"/>
            </a:endParaRPr>
          </a:p>
        </p:txBody>
      </p:sp>
      <p:sp>
        <p:nvSpPr>
          <p:cNvPr id="36904" name="Text Box 41"/>
          <p:cNvSpPr txBox="1">
            <a:spLocks noChangeArrowheads="1"/>
          </p:cNvSpPr>
          <p:nvPr/>
        </p:nvSpPr>
        <p:spPr bwMode="auto">
          <a:xfrm>
            <a:off x="4349750" y="4706938"/>
            <a:ext cx="561975" cy="317500"/>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V.35</a:t>
            </a:r>
            <a:endParaRPr lang="es-ES" altLang="es-ES" sz="1400" b="1">
              <a:latin typeface="Arial" charset="0"/>
            </a:endParaRPr>
          </a:p>
        </p:txBody>
      </p:sp>
      <p:sp>
        <p:nvSpPr>
          <p:cNvPr id="36905" name="Line 42"/>
          <p:cNvSpPr>
            <a:spLocks noChangeShapeType="1"/>
          </p:cNvSpPr>
          <p:nvPr/>
        </p:nvSpPr>
        <p:spPr bwMode="auto">
          <a:xfrm flipH="1">
            <a:off x="1447800" y="205740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06" name="Line 43"/>
          <p:cNvSpPr>
            <a:spLocks noChangeShapeType="1"/>
          </p:cNvSpPr>
          <p:nvPr/>
        </p:nvSpPr>
        <p:spPr bwMode="auto">
          <a:xfrm flipH="1">
            <a:off x="1447800" y="284480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07" name="Line 44"/>
          <p:cNvSpPr>
            <a:spLocks noChangeShapeType="1"/>
          </p:cNvSpPr>
          <p:nvPr/>
        </p:nvSpPr>
        <p:spPr bwMode="auto">
          <a:xfrm>
            <a:off x="1444625" y="364490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08" name="Text Box 45"/>
          <p:cNvSpPr txBox="1">
            <a:spLocks noChangeArrowheads="1"/>
          </p:cNvSpPr>
          <p:nvPr/>
        </p:nvSpPr>
        <p:spPr bwMode="auto">
          <a:xfrm>
            <a:off x="831850" y="487045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Física</a:t>
            </a:r>
            <a:endParaRPr lang="es-ES" altLang="es-ES" sz="1600">
              <a:latin typeface="Arial" charset="0"/>
            </a:endParaRPr>
          </a:p>
        </p:txBody>
      </p:sp>
      <p:sp>
        <p:nvSpPr>
          <p:cNvPr id="36909" name="Line 46"/>
          <p:cNvSpPr>
            <a:spLocks noChangeShapeType="1"/>
          </p:cNvSpPr>
          <p:nvPr/>
        </p:nvSpPr>
        <p:spPr bwMode="auto">
          <a:xfrm flipH="1">
            <a:off x="1447800" y="445770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10" name="Text Box 47"/>
          <p:cNvSpPr txBox="1">
            <a:spLocks noChangeArrowheads="1"/>
          </p:cNvSpPr>
          <p:nvPr/>
        </p:nvSpPr>
        <p:spPr bwMode="auto">
          <a:xfrm>
            <a:off x="7251700" y="1676400"/>
            <a:ext cx="11715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Aplicación</a:t>
            </a:r>
            <a:endParaRPr lang="es-ES" altLang="es-ES" sz="1600">
              <a:latin typeface="Arial" charset="0"/>
            </a:endParaRPr>
          </a:p>
        </p:txBody>
      </p:sp>
      <p:sp>
        <p:nvSpPr>
          <p:cNvPr id="36911" name="Text Box 48"/>
          <p:cNvSpPr txBox="1">
            <a:spLocks noChangeArrowheads="1"/>
          </p:cNvSpPr>
          <p:nvPr/>
        </p:nvSpPr>
        <p:spPr bwMode="auto">
          <a:xfrm>
            <a:off x="7204075" y="245745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Transporte</a:t>
            </a:r>
            <a:endParaRPr lang="es-ES" altLang="es-ES" sz="1600">
              <a:latin typeface="Arial" charset="0"/>
            </a:endParaRPr>
          </a:p>
        </p:txBody>
      </p:sp>
      <p:sp>
        <p:nvSpPr>
          <p:cNvPr id="36912" name="Text Box 49"/>
          <p:cNvSpPr txBox="1">
            <a:spLocks noChangeArrowheads="1"/>
          </p:cNvSpPr>
          <p:nvPr/>
        </p:nvSpPr>
        <p:spPr bwMode="auto">
          <a:xfrm>
            <a:off x="7204075" y="405765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Enlace</a:t>
            </a:r>
            <a:endParaRPr lang="es-ES" altLang="es-ES" sz="1600">
              <a:latin typeface="Arial" charset="0"/>
            </a:endParaRPr>
          </a:p>
        </p:txBody>
      </p:sp>
      <p:sp>
        <p:nvSpPr>
          <p:cNvPr id="36913" name="Text Box 50"/>
          <p:cNvSpPr txBox="1">
            <a:spLocks noChangeArrowheads="1"/>
          </p:cNvSpPr>
          <p:nvPr/>
        </p:nvSpPr>
        <p:spPr bwMode="auto">
          <a:xfrm>
            <a:off x="7210425" y="325755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Red</a:t>
            </a:r>
            <a:endParaRPr lang="es-ES" altLang="es-ES" sz="1600">
              <a:latin typeface="Arial" charset="0"/>
            </a:endParaRPr>
          </a:p>
        </p:txBody>
      </p:sp>
      <p:sp>
        <p:nvSpPr>
          <p:cNvPr id="36914" name="Line 51"/>
          <p:cNvSpPr>
            <a:spLocks noChangeShapeType="1"/>
          </p:cNvSpPr>
          <p:nvPr/>
        </p:nvSpPr>
        <p:spPr bwMode="auto">
          <a:xfrm flipH="1">
            <a:off x="7813675" y="205740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15" name="Line 52"/>
          <p:cNvSpPr>
            <a:spLocks noChangeShapeType="1"/>
          </p:cNvSpPr>
          <p:nvPr/>
        </p:nvSpPr>
        <p:spPr bwMode="auto">
          <a:xfrm flipH="1">
            <a:off x="7813675" y="284480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16" name="Line 53"/>
          <p:cNvSpPr>
            <a:spLocks noChangeShapeType="1"/>
          </p:cNvSpPr>
          <p:nvPr/>
        </p:nvSpPr>
        <p:spPr bwMode="auto">
          <a:xfrm>
            <a:off x="7810500" y="364490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17" name="Text Box 54"/>
          <p:cNvSpPr txBox="1">
            <a:spLocks noChangeArrowheads="1"/>
          </p:cNvSpPr>
          <p:nvPr/>
        </p:nvSpPr>
        <p:spPr bwMode="auto">
          <a:xfrm>
            <a:off x="7197725" y="487045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Física</a:t>
            </a:r>
            <a:endParaRPr lang="es-ES" altLang="es-ES" sz="1600">
              <a:latin typeface="Arial" charset="0"/>
            </a:endParaRPr>
          </a:p>
        </p:txBody>
      </p:sp>
      <p:sp>
        <p:nvSpPr>
          <p:cNvPr id="36918" name="Line 55"/>
          <p:cNvSpPr>
            <a:spLocks noChangeShapeType="1"/>
          </p:cNvSpPr>
          <p:nvPr/>
        </p:nvSpPr>
        <p:spPr bwMode="auto">
          <a:xfrm flipH="1">
            <a:off x="7813675" y="445770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19" name="Text Box 56"/>
          <p:cNvSpPr txBox="1">
            <a:spLocks noChangeArrowheads="1"/>
          </p:cNvSpPr>
          <p:nvPr/>
        </p:nvSpPr>
        <p:spPr bwMode="auto">
          <a:xfrm>
            <a:off x="2901950" y="407670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Enlace</a:t>
            </a:r>
            <a:endParaRPr lang="es-ES" altLang="es-ES" sz="1600">
              <a:latin typeface="Arial" charset="0"/>
            </a:endParaRPr>
          </a:p>
        </p:txBody>
      </p:sp>
      <p:sp>
        <p:nvSpPr>
          <p:cNvPr id="36920" name="Text Box 57"/>
          <p:cNvSpPr txBox="1">
            <a:spLocks noChangeArrowheads="1"/>
          </p:cNvSpPr>
          <p:nvPr/>
        </p:nvSpPr>
        <p:spPr bwMode="auto">
          <a:xfrm>
            <a:off x="2908300" y="327660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Red</a:t>
            </a:r>
            <a:endParaRPr lang="es-ES" altLang="es-ES" sz="1600">
              <a:latin typeface="Arial" charset="0"/>
            </a:endParaRPr>
          </a:p>
        </p:txBody>
      </p:sp>
      <p:sp>
        <p:nvSpPr>
          <p:cNvPr id="36921" name="Line 58"/>
          <p:cNvSpPr>
            <a:spLocks noChangeShapeType="1"/>
          </p:cNvSpPr>
          <p:nvPr/>
        </p:nvSpPr>
        <p:spPr bwMode="auto">
          <a:xfrm>
            <a:off x="3508375" y="366395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22" name="Text Box 59"/>
          <p:cNvSpPr txBox="1">
            <a:spLocks noChangeArrowheads="1"/>
          </p:cNvSpPr>
          <p:nvPr/>
        </p:nvSpPr>
        <p:spPr bwMode="auto">
          <a:xfrm>
            <a:off x="2895600" y="488950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Física</a:t>
            </a:r>
            <a:endParaRPr lang="es-ES" altLang="es-ES" sz="1600">
              <a:latin typeface="Arial" charset="0"/>
            </a:endParaRPr>
          </a:p>
        </p:txBody>
      </p:sp>
      <p:sp>
        <p:nvSpPr>
          <p:cNvPr id="36923" name="Line 60"/>
          <p:cNvSpPr>
            <a:spLocks noChangeShapeType="1"/>
          </p:cNvSpPr>
          <p:nvPr/>
        </p:nvSpPr>
        <p:spPr bwMode="auto">
          <a:xfrm>
            <a:off x="3514725" y="447675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24" name="Text Box 61"/>
          <p:cNvSpPr txBox="1">
            <a:spLocks noChangeArrowheads="1"/>
          </p:cNvSpPr>
          <p:nvPr/>
        </p:nvSpPr>
        <p:spPr bwMode="auto">
          <a:xfrm>
            <a:off x="5111750" y="407670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Enlace</a:t>
            </a:r>
            <a:endParaRPr lang="es-ES" altLang="es-ES" sz="1600">
              <a:latin typeface="Arial" charset="0"/>
            </a:endParaRPr>
          </a:p>
        </p:txBody>
      </p:sp>
      <p:sp>
        <p:nvSpPr>
          <p:cNvPr id="36925" name="Text Box 62"/>
          <p:cNvSpPr txBox="1">
            <a:spLocks noChangeArrowheads="1"/>
          </p:cNvSpPr>
          <p:nvPr/>
        </p:nvSpPr>
        <p:spPr bwMode="auto">
          <a:xfrm>
            <a:off x="5118100" y="327660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Red</a:t>
            </a:r>
            <a:endParaRPr lang="es-ES" altLang="es-ES" sz="1600">
              <a:latin typeface="Arial" charset="0"/>
            </a:endParaRPr>
          </a:p>
        </p:txBody>
      </p:sp>
      <p:sp>
        <p:nvSpPr>
          <p:cNvPr id="36926" name="Line 63"/>
          <p:cNvSpPr>
            <a:spLocks noChangeShapeType="1"/>
          </p:cNvSpPr>
          <p:nvPr/>
        </p:nvSpPr>
        <p:spPr bwMode="auto">
          <a:xfrm flipH="1">
            <a:off x="5715000" y="3663950"/>
            <a:ext cx="3175" cy="3683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27" name="Text Box 64"/>
          <p:cNvSpPr txBox="1">
            <a:spLocks noChangeArrowheads="1"/>
          </p:cNvSpPr>
          <p:nvPr/>
        </p:nvSpPr>
        <p:spPr bwMode="auto">
          <a:xfrm>
            <a:off x="5105400" y="4889500"/>
            <a:ext cx="1247775" cy="349250"/>
          </a:xfrm>
          <a:prstGeom prst="rect">
            <a:avLst/>
          </a:prstGeom>
          <a:solidFill>
            <a:srgbClr val="FFFF00"/>
          </a:solidFill>
          <a:ln w="127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ES" sz="1600">
                <a:latin typeface="Arial" charset="0"/>
              </a:rPr>
              <a:t>Física</a:t>
            </a:r>
            <a:endParaRPr lang="es-ES" altLang="es-ES" sz="1600">
              <a:latin typeface="Arial" charset="0"/>
            </a:endParaRPr>
          </a:p>
        </p:txBody>
      </p:sp>
      <p:sp>
        <p:nvSpPr>
          <p:cNvPr id="36928" name="Line 65"/>
          <p:cNvSpPr>
            <a:spLocks noChangeShapeType="1"/>
          </p:cNvSpPr>
          <p:nvPr/>
        </p:nvSpPr>
        <p:spPr bwMode="auto">
          <a:xfrm flipH="1">
            <a:off x="5721350" y="4476750"/>
            <a:ext cx="3175"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29" name="Line 66"/>
          <p:cNvSpPr>
            <a:spLocks noChangeShapeType="1"/>
          </p:cNvSpPr>
          <p:nvPr/>
        </p:nvSpPr>
        <p:spPr bwMode="auto">
          <a:xfrm>
            <a:off x="4216400" y="4267200"/>
            <a:ext cx="8382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30" name="Line 67"/>
          <p:cNvSpPr>
            <a:spLocks noChangeShapeType="1"/>
          </p:cNvSpPr>
          <p:nvPr/>
        </p:nvSpPr>
        <p:spPr bwMode="auto">
          <a:xfrm>
            <a:off x="2133600" y="4267200"/>
            <a:ext cx="6858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31" name="Line 68"/>
          <p:cNvSpPr>
            <a:spLocks noChangeShapeType="1"/>
          </p:cNvSpPr>
          <p:nvPr/>
        </p:nvSpPr>
        <p:spPr bwMode="auto">
          <a:xfrm>
            <a:off x="6438900" y="4254500"/>
            <a:ext cx="68580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6932" name="Text Box 69"/>
          <p:cNvSpPr txBox="1">
            <a:spLocks noChangeArrowheads="1"/>
          </p:cNvSpPr>
          <p:nvPr/>
        </p:nvSpPr>
        <p:spPr bwMode="auto">
          <a:xfrm>
            <a:off x="6432550" y="3608388"/>
            <a:ext cx="639763" cy="530225"/>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IEEE</a:t>
            </a:r>
          </a:p>
          <a:p>
            <a:pPr algn="ctr"/>
            <a:r>
              <a:rPr lang="es-ES_tradnl" altLang="es-ES" sz="1400" b="1">
                <a:latin typeface="Arial" charset="0"/>
              </a:rPr>
              <a:t>802.5</a:t>
            </a:r>
            <a:endParaRPr lang="es-ES" altLang="es-ES" sz="1400" b="1">
              <a:latin typeface="Arial" charset="0"/>
            </a:endParaRPr>
          </a:p>
        </p:txBody>
      </p:sp>
      <p:sp>
        <p:nvSpPr>
          <p:cNvPr id="36933" name="Text Box 70"/>
          <p:cNvSpPr txBox="1">
            <a:spLocks noChangeArrowheads="1"/>
          </p:cNvSpPr>
          <p:nvPr/>
        </p:nvSpPr>
        <p:spPr bwMode="auto">
          <a:xfrm>
            <a:off x="2165350" y="3608388"/>
            <a:ext cx="639763" cy="530225"/>
          </a:xfrm>
          <a:prstGeom prst="rect">
            <a:avLst/>
          </a:prstGeom>
          <a:solidFill>
            <a:schemeClr val="accent1"/>
          </a:solidFill>
          <a:ln w="1270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400" b="1">
                <a:latin typeface="Arial" charset="0"/>
              </a:rPr>
              <a:t>IEEE</a:t>
            </a:r>
          </a:p>
          <a:p>
            <a:pPr algn="ctr"/>
            <a:r>
              <a:rPr lang="es-ES_tradnl" altLang="es-ES" sz="1400" b="1">
                <a:latin typeface="Arial" charset="0"/>
              </a:rPr>
              <a:t>802.3</a:t>
            </a:r>
            <a:endParaRPr lang="es-ES" altLang="es-ES" sz="1400" b="1">
              <a:latin typeface="Arial" charset="0"/>
            </a:endParaRPr>
          </a:p>
        </p:txBody>
      </p:sp>
      <p:sp>
        <p:nvSpPr>
          <p:cNvPr id="36934" name="Text Box 71"/>
          <p:cNvSpPr txBox="1">
            <a:spLocks noChangeArrowheads="1"/>
          </p:cNvSpPr>
          <p:nvPr/>
        </p:nvSpPr>
        <p:spPr bwMode="auto">
          <a:xfrm>
            <a:off x="1943100" y="5715000"/>
            <a:ext cx="952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latin typeface="Arial" charset="0"/>
              </a:rPr>
              <a:t>LAN</a:t>
            </a:r>
          </a:p>
          <a:p>
            <a:pPr algn="ctr"/>
            <a:r>
              <a:rPr lang="es-ES_tradnl" altLang="es-ES" sz="1600">
                <a:latin typeface="Arial" charset="0"/>
              </a:rPr>
              <a:t>Ethernet</a:t>
            </a:r>
            <a:endParaRPr lang="es-ES" altLang="es-ES" sz="1600">
              <a:latin typeface="Arial" charset="0"/>
            </a:endParaRPr>
          </a:p>
        </p:txBody>
      </p:sp>
      <p:sp>
        <p:nvSpPr>
          <p:cNvPr id="36935" name="Text Box 72"/>
          <p:cNvSpPr txBox="1">
            <a:spLocks noChangeArrowheads="1"/>
          </p:cNvSpPr>
          <p:nvPr/>
        </p:nvSpPr>
        <p:spPr bwMode="auto">
          <a:xfrm>
            <a:off x="6172200" y="5638800"/>
            <a:ext cx="1220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latin typeface="Arial" charset="0"/>
              </a:rPr>
              <a:t>LAN</a:t>
            </a:r>
          </a:p>
          <a:p>
            <a:pPr algn="ctr"/>
            <a:r>
              <a:rPr lang="es-ES_tradnl" altLang="es-ES" sz="1600">
                <a:latin typeface="Arial" charset="0"/>
              </a:rPr>
              <a:t>Token Ring</a:t>
            </a:r>
            <a:endParaRPr lang="es-ES" altLang="es-ES" sz="1600">
              <a:latin typeface="Arial" charset="0"/>
            </a:endParaRPr>
          </a:p>
        </p:txBody>
      </p:sp>
      <p:sp>
        <p:nvSpPr>
          <p:cNvPr id="36936" name="Text Box 73"/>
          <p:cNvSpPr txBox="1">
            <a:spLocks noChangeArrowheads="1"/>
          </p:cNvSpPr>
          <p:nvPr/>
        </p:nvSpPr>
        <p:spPr bwMode="auto">
          <a:xfrm>
            <a:off x="381000" y="1676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latin typeface="Arial" charset="0"/>
              </a:rPr>
              <a:t>5</a:t>
            </a:r>
            <a:endParaRPr lang="es-ES" altLang="es-ES" sz="1600">
              <a:latin typeface="Arial" charset="0"/>
            </a:endParaRPr>
          </a:p>
        </p:txBody>
      </p:sp>
    </p:spTree>
    <p:extLst>
      <p:ext uri="{BB962C8B-B14F-4D97-AF65-F5344CB8AC3E}">
        <p14:creationId xmlns:p14="http://schemas.microsoft.com/office/powerpoint/2010/main" val="973528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6" name="Text Box 6"/>
          <p:cNvSpPr txBox="1">
            <a:spLocks noChangeArrowheads="1"/>
          </p:cNvSpPr>
          <p:nvPr/>
        </p:nvSpPr>
        <p:spPr bwMode="auto">
          <a:xfrm>
            <a:off x="1379538" y="3097213"/>
            <a:ext cx="20415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600" dirty="0">
                <a:solidFill>
                  <a:srgbClr val="003365"/>
                </a:solidFill>
                <a:latin typeface="Century Schoolbook" pitchFamily="18" charset="0"/>
              </a:rPr>
              <a:t>Preámbulo (7 bytes)</a:t>
            </a:r>
          </a:p>
        </p:txBody>
      </p:sp>
      <p:sp>
        <p:nvSpPr>
          <p:cNvPr id="138247" name="Text Box 7"/>
          <p:cNvSpPr txBox="1">
            <a:spLocks noChangeArrowheads="1"/>
          </p:cNvSpPr>
          <p:nvPr/>
        </p:nvSpPr>
        <p:spPr bwMode="auto">
          <a:xfrm>
            <a:off x="1735427" y="3350781"/>
            <a:ext cx="3509963"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400" dirty="0">
                <a:solidFill>
                  <a:srgbClr val="000000"/>
                </a:solidFill>
                <a:latin typeface="Century Schoolbook" pitchFamily="18" charset="0"/>
              </a:rPr>
              <a:t>Patrón de bits 10101010 repetido 7 veces</a:t>
            </a:r>
          </a:p>
        </p:txBody>
      </p:sp>
      <p:sp>
        <p:nvSpPr>
          <p:cNvPr id="138248" name="Text Box 8"/>
          <p:cNvSpPr txBox="1">
            <a:spLocks noChangeArrowheads="1"/>
          </p:cNvSpPr>
          <p:nvPr/>
        </p:nvSpPr>
        <p:spPr bwMode="auto">
          <a:xfrm>
            <a:off x="1758950" y="3614738"/>
            <a:ext cx="55848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400">
                <a:solidFill>
                  <a:srgbClr val="000000"/>
                </a:solidFill>
                <a:latin typeface="Century Schoolbook" pitchFamily="18" charset="0"/>
              </a:rPr>
              <a:t>Se utiliza para permitir que el receptor se sincronice con el emisor</a:t>
            </a:r>
          </a:p>
        </p:txBody>
      </p:sp>
      <p:sp>
        <p:nvSpPr>
          <p:cNvPr id="138249" name="Text Box 9"/>
          <p:cNvSpPr txBox="1">
            <a:spLocks noChangeArrowheads="1"/>
          </p:cNvSpPr>
          <p:nvPr/>
        </p:nvSpPr>
        <p:spPr bwMode="auto">
          <a:xfrm>
            <a:off x="1379538" y="3868738"/>
            <a:ext cx="34353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600">
                <a:solidFill>
                  <a:srgbClr val="003365"/>
                </a:solidFill>
                <a:latin typeface="Century Schoolbook" pitchFamily="18" charset="0"/>
              </a:rPr>
              <a:t>Delimitador de inicio, SOF (1 byte)</a:t>
            </a:r>
          </a:p>
        </p:txBody>
      </p:sp>
      <p:sp>
        <p:nvSpPr>
          <p:cNvPr id="138250" name="Text Box 10"/>
          <p:cNvSpPr txBox="1">
            <a:spLocks noChangeArrowheads="1"/>
          </p:cNvSpPr>
          <p:nvPr/>
        </p:nvSpPr>
        <p:spPr bwMode="auto">
          <a:xfrm>
            <a:off x="1758950" y="4133850"/>
            <a:ext cx="15589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400">
                <a:solidFill>
                  <a:srgbClr val="000000"/>
                </a:solidFill>
                <a:latin typeface="Century Schoolbook" pitchFamily="18" charset="0"/>
              </a:rPr>
              <a:t>Patrón 10101011</a:t>
            </a:r>
          </a:p>
        </p:txBody>
      </p:sp>
      <p:sp>
        <p:nvSpPr>
          <p:cNvPr id="138251" name="Text Box 11"/>
          <p:cNvSpPr txBox="1">
            <a:spLocks noChangeArrowheads="1"/>
          </p:cNvSpPr>
          <p:nvPr/>
        </p:nvSpPr>
        <p:spPr bwMode="auto">
          <a:xfrm>
            <a:off x="1379538" y="4387850"/>
            <a:ext cx="318293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600" dirty="0">
                <a:solidFill>
                  <a:srgbClr val="003365"/>
                </a:solidFill>
                <a:latin typeface="Century Schoolbook" pitchFamily="18" charset="0"/>
              </a:rPr>
              <a:t>Dirección MAC destino (6 bytes)</a:t>
            </a:r>
          </a:p>
        </p:txBody>
      </p:sp>
      <p:sp>
        <p:nvSpPr>
          <p:cNvPr id="138252" name="Text Box 12"/>
          <p:cNvSpPr txBox="1">
            <a:spLocks noChangeArrowheads="1"/>
          </p:cNvSpPr>
          <p:nvPr/>
        </p:nvSpPr>
        <p:spPr bwMode="auto">
          <a:xfrm>
            <a:off x="1758950" y="4652963"/>
            <a:ext cx="525145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400">
                <a:solidFill>
                  <a:srgbClr val="000000"/>
                </a:solidFill>
                <a:latin typeface="Century Schoolbook" pitchFamily="18" charset="0"/>
              </a:rPr>
              <a:t>Dirección física, MAC o Ethernet del destinatario de la trama.</a:t>
            </a:r>
          </a:p>
        </p:txBody>
      </p:sp>
      <p:sp>
        <p:nvSpPr>
          <p:cNvPr id="138253" name="Text Box 13"/>
          <p:cNvSpPr txBox="1">
            <a:spLocks noChangeArrowheads="1"/>
          </p:cNvSpPr>
          <p:nvPr/>
        </p:nvSpPr>
        <p:spPr bwMode="auto">
          <a:xfrm>
            <a:off x="1758950" y="4906963"/>
            <a:ext cx="64230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400">
                <a:solidFill>
                  <a:srgbClr val="000000"/>
                </a:solidFill>
                <a:latin typeface="Century Schoolbook" pitchFamily="18" charset="0"/>
              </a:rPr>
              <a:t>Puede ser individual (unicast), de grupo (multicast) o de difusión (broadcast)</a:t>
            </a:r>
          </a:p>
        </p:txBody>
      </p:sp>
      <p:sp>
        <p:nvSpPr>
          <p:cNvPr id="138254" name="Text Box 14"/>
          <p:cNvSpPr txBox="1">
            <a:spLocks noChangeArrowheads="1"/>
          </p:cNvSpPr>
          <p:nvPr/>
        </p:nvSpPr>
        <p:spPr bwMode="auto">
          <a:xfrm>
            <a:off x="1379538" y="5148263"/>
            <a:ext cx="30924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600">
                <a:solidFill>
                  <a:srgbClr val="003365"/>
                </a:solidFill>
                <a:latin typeface="Century Schoolbook" pitchFamily="18" charset="0"/>
              </a:rPr>
              <a:t>Dirección MAC origen (6 bytes)</a:t>
            </a:r>
          </a:p>
        </p:txBody>
      </p:sp>
      <p:sp>
        <p:nvSpPr>
          <p:cNvPr id="138255" name="Text Box 15"/>
          <p:cNvSpPr txBox="1">
            <a:spLocks noChangeArrowheads="1"/>
          </p:cNvSpPr>
          <p:nvPr/>
        </p:nvSpPr>
        <p:spPr bwMode="auto">
          <a:xfrm>
            <a:off x="1758950" y="5424488"/>
            <a:ext cx="579437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400">
                <a:solidFill>
                  <a:srgbClr val="000000"/>
                </a:solidFill>
                <a:latin typeface="Century Schoolbook" pitchFamily="18" charset="0"/>
              </a:rPr>
              <a:t>Dirección física (MAC o Ethernet) de la estación emisora de la trama</a:t>
            </a:r>
          </a:p>
        </p:txBody>
      </p:sp>
      <p:sp>
        <p:nvSpPr>
          <p:cNvPr id="138256" name="Text Box 16"/>
          <p:cNvSpPr txBox="1">
            <a:spLocks noChangeArrowheads="1"/>
          </p:cNvSpPr>
          <p:nvPr/>
        </p:nvSpPr>
        <p:spPr bwMode="auto">
          <a:xfrm>
            <a:off x="1758950" y="5667375"/>
            <a:ext cx="433705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400">
                <a:solidFill>
                  <a:srgbClr val="000000"/>
                </a:solidFill>
                <a:latin typeface="Century Schoolbook" pitchFamily="18" charset="0"/>
              </a:rPr>
              <a:t>Tiene un formato similar al de la dirección destino.</a:t>
            </a:r>
          </a:p>
        </p:txBody>
      </p:sp>
      <p:sp>
        <p:nvSpPr>
          <p:cNvPr id="138257" name="Text Box 17"/>
          <p:cNvSpPr txBox="1">
            <a:spLocks noChangeArrowheads="1"/>
          </p:cNvSpPr>
          <p:nvPr/>
        </p:nvSpPr>
        <p:spPr bwMode="auto">
          <a:xfrm>
            <a:off x="1308100" y="6019800"/>
            <a:ext cx="75787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54" tIns="40075" rIns="80154" bIns="40075">
            <a:spAutoFit/>
          </a:bodyPr>
          <a:lstStyle>
            <a:lvl1pPr defTabSz="801688">
              <a:defRPr sz="2400">
                <a:solidFill>
                  <a:schemeClr val="tx1"/>
                </a:solidFill>
                <a:latin typeface="Times New Roman" pitchFamily="18" charset="0"/>
              </a:defRPr>
            </a:lvl1pPr>
            <a:lvl2pPr marL="401638" defTabSz="801688">
              <a:defRPr sz="2400">
                <a:solidFill>
                  <a:schemeClr val="tx1"/>
                </a:solidFill>
                <a:latin typeface="Times New Roman" pitchFamily="18" charset="0"/>
              </a:defRPr>
            </a:lvl2pPr>
            <a:lvl3pPr marL="801688" defTabSz="801688">
              <a:defRPr sz="2400">
                <a:solidFill>
                  <a:schemeClr val="tx1"/>
                </a:solidFill>
                <a:latin typeface="Times New Roman" pitchFamily="18" charset="0"/>
              </a:defRPr>
            </a:lvl3pPr>
            <a:lvl4pPr marL="1203325" defTabSz="801688">
              <a:defRPr sz="2400">
                <a:solidFill>
                  <a:schemeClr val="tx1"/>
                </a:solidFill>
                <a:latin typeface="Times New Roman" pitchFamily="18" charset="0"/>
              </a:defRPr>
            </a:lvl4pPr>
            <a:lvl5pPr marL="1603375" defTabSz="801688">
              <a:defRPr sz="2400">
                <a:solidFill>
                  <a:schemeClr val="tx1"/>
                </a:solidFill>
                <a:latin typeface="Times New Roman" pitchFamily="18" charset="0"/>
              </a:defRPr>
            </a:lvl5pPr>
            <a:lvl6pPr marL="2060575" defTabSz="801688" eaLnBrk="0" fontAlgn="base" hangingPunct="0">
              <a:spcBef>
                <a:spcPct val="0"/>
              </a:spcBef>
              <a:spcAft>
                <a:spcPct val="0"/>
              </a:spcAft>
              <a:defRPr sz="2400">
                <a:solidFill>
                  <a:schemeClr val="tx1"/>
                </a:solidFill>
                <a:latin typeface="Times New Roman" pitchFamily="18" charset="0"/>
              </a:defRPr>
            </a:lvl6pPr>
            <a:lvl7pPr marL="2517775" defTabSz="801688" eaLnBrk="0" fontAlgn="base" hangingPunct="0">
              <a:spcBef>
                <a:spcPct val="0"/>
              </a:spcBef>
              <a:spcAft>
                <a:spcPct val="0"/>
              </a:spcAft>
              <a:defRPr sz="2400">
                <a:solidFill>
                  <a:schemeClr val="tx1"/>
                </a:solidFill>
                <a:latin typeface="Times New Roman" pitchFamily="18" charset="0"/>
              </a:defRPr>
            </a:lvl7pPr>
            <a:lvl8pPr marL="2974975" defTabSz="801688" eaLnBrk="0" fontAlgn="base" hangingPunct="0">
              <a:spcBef>
                <a:spcPct val="0"/>
              </a:spcBef>
              <a:spcAft>
                <a:spcPct val="0"/>
              </a:spcAft>
              <a:defRPr sz="2400">
                <a:solidFill>
                  <a:schemeClr val="tx1"/>
                </a:solidFill>
                <a:latin typeface="Times New Roman" pitchFamily="18" charset="0"/>
              </a:defRPr>
            </a:lvl8pPr>
            <a:lvl9pPr marL="3432175" defTabSz="801688"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ES" sz="1400" dirty="0">
                <a:solidFill>
                  <a:srgbClr val="990000"/>
                </a:solidFill>
                <a:latin typeface="Century Schoolbook" pitchFamily="18" charset="0"/>
              </a:rPr>
              <a:t>Las direcciones MAC están constituidas por 48 bits en hexadecimal, separados por puntos.</a:t>
            </a:r>
          </a:p>
          <a:p>
            <a:pPr eaLnBrk="1" hangingPunct="1"/>
            <a:r>
              <a:rPr lang="es-ES_tradnl" altLang="es-ES" sz="1400" dirty="0">
                <a:solidFill>
                  <a:srgbClr val="990000"/>
                </a:solidFill>
                <a:latin typeface="Century Schoolbook" pitchFamily="18" charset="0"/>
              </a:rPr>
              <a:t>Vienen impresas en las </a:t>
            </a:r>
            <a:r>
              <a:rPr lang="es-ES_tradnl" altLang="es-ES" sz="1400" dirty="0" err="1">
                <a:solidFill>
                  <a:srgbClr val="990000"/>
                </a:solidFill>
                <a:latin typeface="Century Schoolbook" pitchFamily="18" charset="0"/>
              </a:rPr>
              <a:t>NICs</a:t>
            </a:r>
            <a:r>
              <a:rPr lang="es-ES_tradnl" altLang="es-ES" sz="1400" dirty="0">
                <a:solidFill>
                  <a:srgbClr val="990000"/>
                </a:solidFill>
                <a:latin typeface="Century Schoolbook" pitchFamily="18" charset="0"/>
              </a:rPr>
              <a:t>.</a:t>
            </a:r>
          </a:p>
        </p:txBody>
      </p:sp>
      <p:pic>
        <p:nvPicPr>
          <p:cNvPr id="13825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3" y="2033588"/>
            <a:ext cx="8072437" cy="673100"/>
          </a:xfrm>
          <a:prstGeom prst="rect">
            <a:avLst/>
          </a:prstGeom>
          <a:noFill/>
          <a:extLst>
            <a:ext uri="{909E8E84-426E-40DD-AFC4-6F175D3DCCD1}">
              <a14:hiddenFill xmlns:a14="http://schemas.microsoft.com/office/drawing/2010/main">
                <a:solidFill>
                  <a:srgbClr val="FFFFFF"/>
                </a:solidFill>
              </a14:hiddenFill>
            </a:ext>
          </a:extLst>
        </p:spPr>
      </p:pic>
      <p:sp>
        <p:nvSpPr>
          <p:cNvPr id="138259" name="Rectangle 19"/>
          <p:cNvSpPr>
            <a:spLocks noGrp="1" noChangeArrowheads="1"/>
          </p:cNvSpPr>
          <p:nvPr>
            <p:ph type="title"/>
          </p:nvPr>
        </p:nvSpPr>
        <p:spPr>
          <a:xfrm>
            <a:off x="685800" y="609600"/>
            <a:ext cx="8134350" cy="3714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a:bodyPr>
          <a:lstStyle/>
          <a:p>
            <a:r>
              <a:rPr lang="es-ES_tradnl" altLang="es-ES" dirty="0"/>
              <a:t>Redes Ethernet, </a:t>
            </a:r>
            <a:r>
              <a:rPr lang="es-ES_tradnl" altLang="es-ES" dirty="0" err="1"/>
              <a:t>Fast</a:t>
            </a:r>
            <a:r>
              <a:rPr lang="es-ES_tradnl" altLang="es-ES" dirty="0"/>
              <a:t> Ethernet y Gigabit Ethernet</a:t>
            </a:r>
            <a:endParaRPr lang="es-ES" altLang="es-ES" dirty="0"/>
          </a:p>
        </p:txBody>
      </p:sp>
      <p:sp>
        <p:nvSpPr>
          <p:cNvPr id="138260" name="Rectangle 20"/>
          <p:cNvSpPr>
            <a:spLocks noGrp="1" noChangeArrowheads="1"/>
          </p:cNvSpPr>
          <p:nvPr>
            <p:ph type="body" idx="1"/>
          </p:nvPr>
        </p:nvSpPr>
        <p:spPr>
          <a:xfrm>
            <a:off x="539750" y="1340768"/>
            <a:ext cx="8135938" cy="15843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0488" tIns="44450" rIns="90488" bIns="44450" rtlCol="0">
            <a:normAutofit/>
          </a:bodyPr>
          <a:lstStyle/>
          <a:p>
            <a:pPr algn="just">
              <a:buSzPct val="100000"/>
              <a:buFontTx/>
            </a:pPr>
            <a:r>
              <a:rPr lang="es-ES" altLang="es-ES" sz="1800">
                <a:latin typeface="Arial" panose="020B0604020202020204" pitchFamily="34" charset="0"/>
                <a:cs typeface="Arial" panose="020B0604020202020204" pitchFamily="34" charset="0"/>
              </a:rPr>
              <a:t>Para nosotros el estándar de redes LAN a utilizar será: Ethernet</a:t>
            </a:r>
          </a:p>
          <a:p>
            <a:pPr algn="just">
              <a:buSzPct val="100000"/>
              <a:buFontTx/>
            </a:pPr>
            <a:r>
              <a:rPr lang="es-ES" altLang="es-ES" sz="1800">
                <a:latin typeface="Arial" panose="020B0604020202020204" pitchFamily="34" charset="0"/>
                <a:cs typeface="Arial" panose="020B0604020202020204" pitchFamily="34" charset="0"/>
              </a:rPr>
              <a:t>Formato de trama:</a:t>
            </a:r>
          </a:p>
        </p:txBody>
      </p:sp>
    </p:spTree>
    <p:extLst>
      <p:ext uri="{BB962C8B-B14F-4D97-AF65-F5344CB8AC3E}">
        <p14:creationId xmlns:p14="http://schemas.microsoft.com/office/powerpoint/2010/main" val="3510833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54"/>
          <p:cNvSpPr>
            <a:spLocks noChangeArrowheads="1"/>
          </p:cNvSpPr>
          <p:nvPr/>
        </p:nvSpPr>
        <p:spPr bwMode="auto">
          <a:xfrm>
            <a:off x="899592" y="4293096"/>
            <a:ext cx="7160840" cy="35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54" tIns="40075" rIns="80154" bIns="40075">
            <a:spAutoFit/>
          </a:bodyPr>
          <a:lstStyle/>
          <a:p>
            <a:pPr algn="ctr" defTabSz="801688"/>
            <a:r>
              <a:rPr lang="es-ES" altLang="es-ES" b="1">
                <a:solidFill>
                  <a:srgbClr val="000000"/>
                </a:solidFill>
                <a:latin typeface="Century Schoolbook" pitchFamily="18" charset="0"/>
              </a:rPr>
              <a:t>La MTU de Ethernet es 1500 bytes</a:t>
            </a:r>
          </a:p>
        </p:txBody>
      </p:sp>
      <p:sp>
        <p:nvSpPr>
          <p:cNvPr id="53" name="Text Box 52"/>
          <p:cNvSpPr txBox="1">
            <a:spLocks noChangeArrowheads="1"/>
          </p:cNvSpPr>
          <p:nvPr/>
        </p:nvSpPr>
        <p:spPr bwMode="auto">
          <a:xfrm>
            <a:off x="971600" y="1766793"/>
            <a:ext cx="7088832" cy="115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54" tIns="40075" rIns="80154" bIns="40075">
            <a:spAutoFit/>
          </a:bodyPr>
          <a:lstStyle>
            <a:defPPr>
              <a:defRPr lang="es-ES"/>
            </a:defPPr>
            <a:lvl1pPr defTabSz="801688">
              <a:defRPr sz="1400">
                <a:solidFill>
                  <a:srgbClr val="000000"/>
                </a:solidFill>
                <a:latin typeface="Century Schoolbook" pitchFamily="18" charset="0"/>
              </a:defRPr>
            </a:lvl1pPr>
            <a:lvl2pPr marL="401638" defTabSz="801688">
              <a:defRPr sz="2400">
                <a:latin typeface="Times New Roman" pitchFamily="18" charset="0"/>
              </a:defRPr>
            </a:lvl2pPr>
            <a:lvl3pPr marL="801688" defTabSz="801688">
              <a:defRPr sz="2400">
                <a:latin typeface="Times New Roman" pitchFamily="18" charset="0"/>
              </a:defRPr>
            </a:lvl3pPr>
            <a:lvl4pPr marL="1203325" defTabSz="801688">
              <a:defRPr sz="2400">
                <a:latin typeface="Times New Roman" pitchFamily="18" charset="0"/>
              </a:defRPr>
            </a:lvl4pPr>
            <a:lvl5pPr marL="1603375" defTabSz="801688">
              <a:defRPr sz="2400">
                <a:latin typeface="Times New Roman" pitchFamily="18" charset="0"/>
              </a:defRPr>
            </a:lvl5pPr>
            <a:lvl6pPr marL="2060575" defTabSz="801688" eaLnBrk="0" fontAlgn="base" hangingPunct="0">
              <a:spcBef>
                <a:spcPct val="0"/>
              </a:spcBef>
              <a:spcAft>
                <a:spcPct val="0"/>
              </a:spcAft>
              <a:defRPr sz="2400">
                <a:latin typeface="Times New Roman" pitchFamily="18" charset="0"/>
              </a:defRPr>
            </a:lvl6pPr>
            <a:lvl7pPr marL="2517775" defTabSz="801688" eaLnBrk="0" fontAlgn="base" hangingPunct="0">
              <a:spcBef>
                <a:spcPct val="0"/>
              </a:spcBef>
              <a:spcAft>
                <a:spcPct val="0"/>
              </a:spcAft>
              <a:defRPr sz="2400">
                <a:latin typeface="Times New Roman" pitchFamily="18" charset="0"/>
              </a:defRPr>
            </a:lvl7pPr>
            <a:lvl8pPr marL="2974975" defTabSz="801688" eaLnBrk="0" fontAlgn="base" hangingPunct="0">
              <a:spcBef>
                <a:spcPct val="0"/>
              </a:spcBef>
              <a:spcAft>
                <a:spcPct val="0"/>
              </a:spcAft>
              <a:defRPr sz="2400">
                <a:latin typeface="Times New Roman" pitchFamily="18" charset="0"/>
              </a:defRPr>
            </a:lvl8pPr>
            <a:lvl9pPr marL="3432175" defTabSz="801688" eaLnBrk="0" fontAlgn="base" hangingPunct="0">
              <a:spcBef>
                <a:spcPct val="0"/>
              </a:spcBef>
              <a:spcAft>
                <a:spcPct val="0"/>
              </a:spcAft>
              <a:defRPr sz="2400">
                <a:latin typeface="Times New Roman" pitchFamily="18" charset="0"/>
              </a:defRPr>
            </a:lvl9pPr>
          </a:lstStyle>
          <a:p>
            <a:r>
              <a:rPr lang="es-ES" altLang="es-ES" dirty="0"/>
              <a:t>Valor inferior o igual  a 1500 significado longitud:</a:t>
            </a:r>
          </a:p>
          <a:p>
            <a:r>
              <a:rPr lang="es-ES" altLang="es-ES" dirty="0"/>
              <a:t>	- Indica nº de bytes de MAC_UD</a:t>
            </a:r>
          </a:p>
          <a:p>
            <a:r>
              <a:rPr lang="es-ES" altLang="es-ES" dirty="0"/>
              <a:t>	- Hay subnivel  LLC.</a:t>
            </a:r>
          </a:p>
          <a:p>
            <a:r>
              <a:rPr lang="es-ES" altLang="es-ES" dirty="0"/>
              <a:t>Valor superior  o igual a 1536 significado tipo:</a:t>
            </a:r>
          </a:p>
          <a:p>
            <a:r>
              <a:rPr lang="es-ES" altLang="es-ES" dirty="0"/>
              <a:t>	</a:t>
            </a:r>
          </a:p>
        </p:txBody>
      </p:sp>
      <p:sp>
        <p:nvSpPr>
          <p:cNvPr id="2" name="1 Rectángulo"/>
          <p:cNvSpPr/>
          <p:nvPr/>
        </p:nvSpPr>
        <p:spPr>
          <a:xfrm>
            <a:off x="891284" y="1340768"/>
            <a:ext cx="1633781" cy="369332"/>
          </a:xfrm>
          <a:prstGeom prst="rect">
            <a:avLst/>
          </a:prstGeom>
        </p:spPr>
        <p:txBody>
          <a:bodyPr wrap="none">
            <a:spAutoFit/>
          </a:bodyPr>
          <a:lstStyle/>
          <a:p>
            <a:r>
              <a:rPr lang="es-ES_tradnl" altLang="es-ES" dirty="0">
                <a:solidFill>
                  <a:srgbClr val="003365"/>
                </a:solidFill>
                <a:latin typeface="Century Schoolbook" pitchFamily="18" charset="0"/>
              </a:rPr>
              <a:t>Tipo (2 bytes)</a:t>
            </a:r>
          </a:p>
        </p:txBody>
      </p:sp>
    </p:spTree>
    <p:extLst>
      <p:ext uri="{BB962C8B-B14F-4D97-AF65-F5344CB8AC3E}">
        <p14:creationId xmlns:p14="http://schemas.microsoft.com/office/powerpoint/2010/main" val="4136058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53"/>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3"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vert="horz" lIns="91440" tIns="45720" rIns="91440" bIns="45720" rtlCol="0" anchor="ctr">
            <a:normAutofit/>
          </a:bodyPr>
          <a:lstStyle/>
          <a:p>
            <a:r>
              <a:rPr lang="es-ES" sz="2400" dirty="0"/>
              <a:t>Tramas de enlace de datos: Trama de Ethernet</a:t>
            </a:r>
          </a:p>
        </p:txBody>
      </p:sp>
      <p:pic>
        <p:nvPicPr>
          <p:cNvPr id="130050" name="Picture 2"/>
          <p:cNvPicPr>
            <a:picLocks noChangeAspect="1" noChangeArrowheads="1"/>
          </p:cNvPicPr>
          <p:nvPr/>
        </p:nvPicPr>
        <p:blipFill>
          <a:blip r:embed="rId3" cstate="print"/>
          <a:stretch>
            <a:fillRect/>
          </a:stretch>
        </p:blipFill>
        <p:spPr bwMode="auto">
          <a:xfrm>
            <a:off x="1291773" y="1555432"/>
            <a:ext cx="6512638" cy="466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20976"/>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vert="horz" lIns="91440" tIns="45720" rIns="91440" bIns="45720" rtlCol="0" anchor="ctr">
            <a:normAutofit/>
          </a:bodyPr>
          <a:lstStyle/>
          <a:p>
            <a:r>
              <a:rPr lang="es-ES" sz="2400" dirty="0"/>
              <a:t>Tramas de enlace de datos: Trama de protocolo punto a punto</a:t>
            </a:r>
          </a:p>
        </p:txBody>
      </p:sp>
      <p:pic>
        <p:nvPicPr>
          <p:cNvPr id="132098" name="Picture 2"/>
          <p:cNvPicPr>
            <a:picLocks noChangeAspect="1" noChangeArrowheads="1"/>
          </p:cNvPicPr>
          <p:nvPr/>
        </p:nvPicPr>
        <p:blipFill>
          <a:blip r:embed="rId3" cstate="print"/>
          <a:stretch>
            <a:fillRect/>
          </a:stretch>
        </p:blipFill>
        <p:spPr bwMode="auto">
          <a:xfrm>
            <a:off x="1673323" y="1622425"/>
            <a:ext cx="5598334" cy="4619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787608"/>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vert="horz" lIns="91440" tIns="45720" rIns="91440" bIns="45720" rtlCol="0" anchor="ctr">
            <a:normAutofit/>
          </a:bodyPr>
          <a:lstStyle/>
          <a:p>
            <a:r>
              <a:rPr lang="es-ES" sz="2400" dirty="0"/>
              <a:t>Tramas de enlace de datos: Trama inalámbrica 802.11</a:t>
            </a:r>
          </a:p>
        </p:txBody>
      </p:sp>
      <p:pic>
        <p:nvPicPr>
          <p:cNvPr id="134146" name="Picture 2"/>
          <p:cNvPicPr>
            <a:picLocks noChangeAspect="1" noChangeArrowheads="1"/>
          </p:cNvPicPr>
          <p:nvPr/>
        </p:nvPicPr>
        <p:blipFill>
          <a:blip r:embed="rId3" cstate="print"/>
          <a:stretch>
            <a:fillRect/>
          </a:stretch>
        </p:blipFill>
        <p:spPr bwMode="auto">
          <a:xfrm>
            <a:off x="1756445" y="1440316"/>
            <a:ext cx="5965156" cy="498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702396"/>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2"/>
          <p:cNvSpPr>
            <a:spLocks noChangeArrowheads="1"/>
          </p:cNvSpPr>
          <p:nvPr/>
        </p:nvSpPr>
        <p:spPr bwMode="auto">
          <a:xfrm>
            <a:off x="0" y="-17145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p>
            <a:pPr algn="ctr">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Direcciones MAC</a:t>
            </a:r>
            <a:endParaRPr lang="en-GB" altLang="es-ES" sz="3600" dirty="0">
              <a:gradFill flip="none" rotWithShape="1">
                <a:gsLst>
                  <a:gs pos="16000">
                    <a:schemeClr val="tx2"/>
                  </a:gs>
                  <a:gs pos="100000">
                    <a:srgbClr val="28A7DF"/>
                  </a:gs>
                </a:gsLst>
                <a:lin ang="1800000" scaled="0"/>
                <a:tileRect/>
              </a:gradFill>
              <a:latin typeface="Arial"/>
              <a:ea typeface="+mj-ea"/>
              <a:cs typeface="Arial"/>
            </a:endParaRPr>
          </a:p>
        </p:txBody>
      </p:sp>
      <p:sp>
        <p:nvSpPr>
          <p:cNvPr id="37891" name="Rectangle 3"/>
          <p:cNvSpPr>
            <a:spLocks noChangeArrowheads="1"/>
          </p:cNvSpPr>
          <p:nvPr/>
        </p:nvSpPr>
        <p:spPr bwMode="auto">
          <a:xfrm>
            <a:off x="0" y="965919"/>
            <a:ext cx="8604448"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0488" tIns="44450" rIns="90488" bIns="44450" rtlCol="0">
            <a:normAutofit/>
          </a:bodyPr>
          <a:lstStyle/>
          <a:p>
            <a:pPr marL="342900" indent="-342900" algn="just">
              <a:spcBef>
                <a:spcPct val="20000"/>
              </a:spcBef>
              <a:buSzPct val="100000"/>
              <a:buFontTx/>
              <a:buChar char="•"/>
            </a:pPr>
            <a:r>
              <a:rPr lang="es-ES" altLang="es-ES" sz="2000" dirty="0">
                <a:latin typeface="Arial" panose="020B0604020202020204" pitchFamily="34" charset="0"/>
                <a:cs typeface="Arial" panose="020B0604020202020204" pitchFamily="34" charset="0"/>
                <a:sym typeface="Wingdings" pitchFamily="2" charset="2"/>
              </a:rPr>
              <a:t>Tienen un tamaño de 48 bits.</a:t>
            </a:r>
          </a:p>
          <a:p>
            <a:pPr lvl="3" algn="just"/>
            <a:r>
              <a:rPr lang="es-ES" altLang="es-ES" dirty="0"/>
              <a:t>Ejemplo: 1B:03:F2:45:78:25</a:t>
            </a:r>
          </a:p>
          <a:p>
            <a:pPr marL="342900" indent="-342900" algn="just">
              <a:spcBef>
                <a:spcPct val="20000"/>
              </a:spcBef>
              <a:buSzPct val="100000"/>
              <a:buFontTx/>
              <a:buChar char="•"/>
            </a:pPr>
            <a:r>
              <a:rPr lang="es-ES_tradnl" altLang="es-ES" sz="2000" dirty="0">
                <a:latin typeface="Arial" panose="020B0604020202020204" pitchFamily="34" charset="0"/>
                <a:cs typeface="Arial" panose="020B0604020202020204" pitchFamily="34" charset="0"/>
                <a:sym typeface="Wingdings" pitchFamily="2" charset="2"/>
              </a:rPr>
              <a:t>Existen</a:t>
            </a:r>
            <a:r>
              <a:rPr lang="es-ES_tradnl" altLang="es-ES" sz="2000" dirty="0">
                <a:latin typeface="Arial" panose="020B0604020202020204" pitchFamily="34" charset="0"/>
                <a:cs typeface="Arial" panose="020B0604020202020204" pitchFamily="34" charset="0"/>
              </a:rPr>
              <a:t> </a:t>
            </a:r>
            <a:r>
              <a:rPr lang="es-ES_tradnl" altLang="es-ES" sz="2000" dirty="0">
                <a:latin typeface="Arial" panose="020B0604020202020204" pitchFamily="34" charset="0"/>
                <a:cs typeface="Arial" panose="020B0604020202020204" pitchFamily="34" charset="0"/>
                <a:sym typeface="Wingdings" pitchFamily="2" charset="2"/>
              </a:rPr>
              <a:t>tres tipos de direcciones MAC</a:t>
            </a:r>
            <a:r>
              <a:rPr lang="es-ES_tradnl" altLang="es-ES" sz="2000" dirty="0">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s-ES_tradnl" altLang="es-ES" dirty="0" err="1"/>
              <a:t>Unicast</a:t>
            </a:r>
            <a:r>
              <a:rPr lang="es-ES_tradnl" altLang="es-ES" dirty="0"/>
              <a:t>: Sirven para enviar </a:t>
            </a:r>
            <a:r>
              <a:rPr lang="es-ES_tradnl" altLang="es-ES" dirty="0" err="1"/>
              <a:t>E_PDUs</a:t>
            </a:r>
            <a:r>
              <a:rPr lang="es-ES_tradnl" altLang="es-ES" dirty="0"/>
              <a:t> a un único destino. Todos las interfaces de red tienen asignada una de fábrica. </a:t>
            </a:r>
          </a:p>
          <a:p>
            <a:pPr marL="742950" lvl="1" indent="-285750" algn="just">
              <a:buFont typeface="Arial" panose="020B0604020202020204" pitchFamily="34" charset="0"/>
              <a:buChar char="•"/>
            </a:pPr>
            <a:r>
              <a:rPr lang="es-ES_tradnl" altLang="es-ES" dirty="0" err="1"/>
              <a:t>Broadcast</a:t>
            </a:r>
            <a:r>
              <a:rPr lang="es-ES_tradnl" altLang="es-ES" dirty="0"/>
              <a:t>: Usada como destino, sirve para enviar </a:t>
            </a:r>
            <a:r>
              <a:rPr lang="es-ES_tradnl" altLang="es-ES" dirty="0" err="1"/>
              <a:t>E_PDUs</a:t>
            </a:r>
            <a:r>
              <a:rPr lang="es-ES_tradnl" altLang="es-ES" dirty="0"/>
              <a:t> a todos los nodos del dominio de </a:t>
            </a:r>
            <a:r>
              <a:rPr lang="es-ES_tradnl" altLang="es-ES" dirty="0" err="1"/>
              <a:t>broadcast</a:t>
            </a:r>
            <a:r>
              <a:rPr lang="es-ES_tradnl" altLang="es-ES" dirty="0"/>
              <a:t> (FF:FF:FF:FF:FF:FF).</a:t>
            </a:r>
          </a:p>
          <a:p>
            <a:pPr marL="742950" lvl="1" indent="-285750" algn="just">
              <a:buFont typeface="Arial" panose="020B0604020202020204" pitchFamily="34" charset="0"/>
              <a:buChar char="•"/>
            </a:pPr>
            <a:r>
              <a:rPr lang="es-ES_tradnl" altLang="es-ES" dirty="0" err="1"/>
              <a:t>Multicast</a:t>
            </a:r>
            <a:r>
              <a:rPr lang="es-ES_tradnl" altLang="es-ES" dirty="0"/>
              <a:t>: Usada como destino, sirve para enviar </a:t>
            </a:r>
            <a:r>
              <a:rPr lang="es-ES_tradnl" altLang="es-ES" dirty="0" err="1"/>
              <a:t>E_PDUs</a:t>
            </a:r>
            <a:r>
              <a:rPr lang="es-ES_tradnl" altLang="es-ES" dirty="0"/>
              <a:t> a un grupo de nodos del dominio de </a:t>
            </a:r>
            <a:r>
              <a:rPr lang="es-ES_tradnl" altLang="es-ES" dirty="0" err="1"/>
              <a:t>broadcast</a:t>
            </a:r>
            <a:r>
              <a:rPr lang="es-ES_tradnl" altLang="es-ES" dirty="0"/>
              <a:t>. Configurables. Tienen un 1 en el bit menos significativo del primer byte de la dirección MAC.</a:t>
            </a:r>
          </a:p>
          <a:p>
            <a:pPr lvl="3" algn="just"/>
            <a:endParaRPr lang="es-ES" altLang="es-ES" dirty="0">
              <a:sym typeface="Wingdings" pitchFamily="2" charset="2"/>
            </a:endParaRPr>
          </a:p>
        </p:txBody>
      </p:sp>
      <p:sp>
        <p:nvSpPr>
          <p:cNvPr id="159753" name="Rectangle 3"/>
          <p:cNvSpPr>
            <a:spLocks noChangeArrowheads="1"/>
          </p:cNvSpPr>
          <p:nvPr/>
        </p:nvSpPr>
        <p:spPr bwMode="auto">
          <a:xfrm>
            <a:off x="0" y="4365625"/>
            <a:ext cx="8604448"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0488" tIns="44450" rIns="90488" bIns="44450" rtlCol="0">
            <a:normAutofit/>
          </a:bodyPr>
          <a:lstStyle/>
          <a:p>
            <a:pPr marL="342900" indent="-342900" algn="just">
              <a:spcBef>
                <a:spcPct val="20000"/>
              </a:spcBef>
              <a:buSzPct val="100000"/>
              <a:buFontTx/>
              <a:buChar char="•"/>
            </a:pPr>
            <a:r>
              <a:rPr lang="es-ES" altLang="es-ES" sz="2000" dirty="0">
                <a:latin typeface="Arial" panose="020B0604020202020204" pitchFamily="34" charset="0"/>
                <a:cs typeface="Arial" panose="020B0604020202020204" pitchFamily="34" charset="0"/>
              </a:rPr>
              <a:t>IEEE administra la asignación de direcciones MAC </a:t>
            </a:r>
            <a:r>
              <a:rPr lang="es-ES" altLang="es-ES" sz="2000" dirty="0" err="1">
                <a:latin typeface="Arial" panose="020B0604020202020204" pitchFamily="34" charset="0"/>
                <a:cs typeface="Arial" panose="020B0604020202020204" pitchFamily="34" charset="0"/>
              </a:rPr>
              <a:t>unicast</a:t>
            </a:r>
            <a:r>
              <a:rPr lang="es-ES" altLang="es-ES" sz="2000" dirty="0">
                <a:latin typeface="Arial" panose="020B0604020202020204" pitchFamily="34" charset="0"/>
                <a:cs typeface="Arial" panose="020B0604020202020204" pitchFamily="34" charset="0"/>
              </a:rPr>
              <a:t> que  vienen de fábrica:</a:t>
            </a:r>
          </a:p>
          <a:p>
            <a:pPr marL="800100" lvl="1" indent="-342900" algn="just">
              <a:spcBef>
                <a:spcPct val="20000"/>
              </a:spcBef>
              <a:buSzPct val="100000"/>
              <a:buFontTx/>
              <a:buChar char="•"/>
            </a:pPr>
            <a:r>
              <a:rPr lang="es-ES" altLang="es-ES" dirty="0"/>
              <a:t>A cada fabricante se le asigna una porción de direcciones MAC (para asegurar direcciones únicas).</a:t>
            </a:r>
          </a:p>
          <a:p>
            <a:pPr marL="800100" lvl="1" indent="-342900" algn="just">
              <a:spcBef>
                <a:spcPct val="20000"/>
              </a:spcBef>
              <a:buSzPct val="100000"/>
              <a:buFontTx/>
              <a:buChar char="•"/>
            </a:pPr>
            <a:r>
              <a:rPr lang="es-ES" altLang="es-ES" dirty="0"/>
              <a:t>Es posible cambiar la dirección MAC  que viene de fábrica.</a:t>
            </a:r>
          </a:p>
        </p:txBody>
      </p:sp>
    </p:spTree>
    <p:extLst>
      <p:ext uri="{BB962C8B-B14F-4D97-AF65-F5344CB8AC3E}">
        <p14:creationId xmlns:p14="http://schemas.microsoft.com/office/powerpoint/2010/main" val="138929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Text Box 6"/>
          <p:cNvSpPr txBox="1">
            <a:spLocks noChangeArrowheads="1"/>
          </p:cNvSpPr>
          <p:nvPr/>
        </p:nvSpPr>
        <p:spPr bwMode="auto">
          <a:xfrm>
            <a:off x="-31852" y="481013"/>
            <a:ext cx="913468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es-ES"/>
            </a:defPPr>
            <a:lvl1pPr algn="ctr">
              <a:defRPr sz="3200">
                <a:solidFill>
                  <a:schemeClr val="tx2"/>
                </a:solidFill>
                <a:latin typeface="Times New Roman" pitchFamily="18" charset="0"/>
              </a:defRPr>
            </a:lvl1pPr>
            <a:lvl2pPr marL="742950" indent="-285750">
              <a:defRPr>
                <a:latin typeface="Times New Roman" pitchFamily="18" charset="0"/>
              </a:defRPr>
            </a:lvl2pPr>
            <a:lvl3pPr marL="1143000" indent="-228600">
              <a:defRPr>
                <a:latin typeface="Times New Roman" pitchFamily="18" charset="0"/>
              </a:defRPr>
            </a:lvl3pPr>
            <a:lvl4pPr marL="1600200" indent="-228600">
              <a:defRPr>
                <a:latin typeface="Times New Roman" pitchFamily="18" charset="0"/>
              </a:defRPr>
            </a:lvl4pPr>
            <a:lvl5pPr marL="2057400" indent="-228600">
              <a:defRPr>
                <a:latin typeface="Times New Roman" pitchFamily="18" charset="0"/>
              </a:defRPr>
            </a:lvl5pPr>
            <a:lvl6pPr marL="2514600" indent="-228600" eaLnBrk="0" fontAlgn="base" hangingPunct="0">
              <a:spcBef>
                <a:spcPct val="0"/>
              </a:spcBef>
              <a:spcAft>
                <a:spcPct val="0"/>
              </a:spcAft>
              <a:defRPr>
                <a:latin typeface="Times New Roman" pitchFamily="18" charset="0"/>
              </a:defRPr>
            </a:lvl6pPr>
            <a:lvl7pPr marL="2971800" indent="-228600" eaLnBrk="0" fontAlgn="base" hangingPunct="0">
              <a:spcBef>
                <a:spcPct val="0"/>
              </a:spcBef>
              <a:spcAft>
                <a:spcPct val="0"/>
              </a:spcAft>
              <a:defRPr>
                <a:latin typeface="Times New Roman" pitchFamily="18" charset="0"/>
              </a:defRPr>
            </a:lvl7pPr>
            <a:lvl8pPr marL="3429000" indent="-228600" eaLnBrk="0" fontAlgn="base" hangingPunct="0">
              <a:spcBef>
                <a:spcPct val="0"/>
              </a:spcBef>
              <a:spcAft>
                <a:spcPct val="0"/>
              </a:spcAft>
              <a:defRPr>
                <a:latin typeface="Times New Roman" pitchFamily="18" charset="0"/>
              </a:defRPr>
            </a:lvl8pPr>
            <a:lvl9pPr marL="3886200" indent="-228600" eaLnBrk="0" fontAlgn="base" hangingPunct="0">
              <a:spcBef>
                <a:spcPct val="0"/>
              </a:spcBef>
              <a:spcAft>
                <a:spcPct val="0"/>
              </a:spcAft>
              <a:defRPr>
                <a:latin typeface="Times New Roman" pitchFamily="18" charset="0"/>
              </a:defRPr>
            </a:lvl9pPr>
          </a:lstStyle>
          <a:p>
            <a:r>
              <a:rPr lang="es-ES_tradnl" altLang="es-ES" dirty="0"/>
              <a:t>Redes de área extensa (WAN, “Wide </a:t>
            </a:r>
            <a:r>
              <a:rPr lang="es-ES_tradnl" altLang="es-ES" dirty="0" err="1"/>
              <a:t>Area</a:t>
            </a:r>
            <a:r>
              <a:rPr lang="es-ES_tradnl" altLang="es-ES" dirty="0"/>
              <a:t> Networks”)</a:t>
            </a:r>
          </a:p>
          <a:p>
            <a:endParaRPr lang="es-ES_tradnl" altLang="es-ES" dirty="0"/>
          </a:p>
        </p:txBody>
      </p:sp>
      <p:pic>
        <p:nvPicPr>
          <p:cNvPr id="962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00808"/>
            <a:ext cx="6829425" cy="2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6266" name="Rectangle 10"/>
          <p:cNvSpPr>
            <a:spLocks noChangeArrowheads="1"/>
          </p:cNvSpPr>
          <p:nvPr/>
        </p:nvSpPr>
        <p:spPr bwMode="auto">
          <a:xfrm>
            <a:off x="393700" y="4797152"/>
            <a:ext cx="8281988" cy="1506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buSzPct val="100000"/>
              <a:buFontTx/>
              <a:buChar char="•"/>
            </a:pPr>
            <a:r>
              <a:rPr lang="es-ES_tradnl" altLang="es-ES" sz="2000" dirty="0">
                <a:latin typeface="Century Schoolbook" pitchFamily="18" charset="0"/>
              </a:rPr>
              <a:t>Orientada a la interconexión de redes o equipos terminales que se encuentran ubicados a grandes distancias entre sí. </a:t>
            </a:r>
            <a:endParaRPr lang="es-ES_tradnl" altLang="es-ES" sz="1800" dirty="0">
              <a:latin typeface="Century Schoolbook" pitchFamily="18" charset="0"/>
            </a:endParaRPr>
          </a:p>
          <a:p>
            <a:pPr algn="just">
              <a:spcBef>
                <a:spcPct val="20000"/>
              </a:spcBef>
              <a:buSzPct val="100000"/>
              <a:buFontTx/>
              <a:buChar char="•"/>
            </a:pPr>
            <a:r>
              <a:rPr lang="es-ES_tradnl" altLang="es-ES" sz="2000" dirty="0">
                <a:latin typeface="Century Schoolbook" pitchFamily="18" charset="0"/>
              </a:rPr>
              <a:t>Son servicios contratados normalmente a operadoras (Telefónica, Vodafone, Jazztel, Orange, etc.).</a:t>
            </a:r>
          </a:p>
        </p:txBody>
      </p:sp>
    </p:spTree>
    <p:extLst>
      <p:ext uri="{BB962C8B-B14F-4D97-AF65-F5344CB8AC3E}">
        <p14:creationId xmlns:p14="http://schemas.microsoft.com/office/powerpoint/2010/main" val="3356352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ChangeArrowheads="1"/>
          </p:cNvSpPr>
          <p:nvPr/>
        </p:nvSpPr>
        <p:spPr bwMode="auto">
          <a:xfrm>
            <a:off x="6858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p>
            <a:pPr algn="ctr">
              <a:lnSpc>
                <a:spcPct val="80000"/>
              </a:lnSpc>
              <a:spcBef>
                <a:spcPct val="0"/>
              </a:spcBef>
            </a:pPr>
            <a:r>
              <a:rPr lang="es-ES_tradnl" altLang="es-ES" sz="3600" dirty="0">
                <a:gradFill flip="none" rotWithShape="1">
                  <a:gsLst>
                    <a:gs pos="16000">
                      <a:schemeClr val="tx2"/>
                    </a:gs>
                    <a:gs pos="100000">
                      <a:srgbClr val="28A7DF"/>
                    </a:gs>
                  </a:gsLst>
                  <a:lin ang="1800000" scaled="0"/>
                  <a:tileRect/>
                </a:gradFill>
                <a:latin typeface="Arial"/>
                <a:ea typeface="+mj-ea"/>
                <a:cs typeface="Arial"/>
              </a:rPr>
              <a:t>Tipos de servicio:</a:t>
            </a:r>
          </a:p>
        </p:txBody>
      </p:sp>
      <p:sp>
        <p:nvSpPr>
          <p:cNvPr id="37892" name="Rectangle 5"/>
          <p:cNvSpPr>
            <a:spLocks noChangeArrowheads="1"/>
          </p:cNvSpPr>
          <p:nvPr/>
        </p:nvSpPr>
        <p:spPr bwMode="auto">
          <a:xfrm>
            <a:off x="685800" y="11255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buSzPct val="100000"/>
              <a:buFontTx/>
              <a:buChar char="•"/>
            </a:pPr>
            <a:r>
              <a:rPr lang="es-ES_tradnl" altLang="es-ES" sz="2000" b="1" dirty="0">
                <a:latin typeface="Arial" panose="020B0604020202020204" pitchFamily="34" charset="0"/>
                <a:cs typeface="Arial" panose="020B0604020202020204" pitchFamily="34" charset="0"/>
              </a:rPr>
              <a:t>Servicio orientado a conexión (CONS):</a:t>
            </a:r>
          </a:p>
          <a:p>
            <a:pPr lvl="1" algn="just">
              <a:spcBef>
                <a:spcPct val="20000"/>
              </a:spcBef>
              <a:buSzPct val="100000"/>
              <a:buFontTx/>
              <a:buChar char="•"/>
            </a:pPr>
            <a:r>
              <a:rPr lang="es-ES_tradnl" altLang="es-ES" sz="1800" dirty="0">
                <a:latin typeface="Arial" panose="020B0604020202020204" pitchFamily="34" charset="0"/>
                <a:cs typeface="Arial" panose="020B0604020202020204" pitchFamily="34" charset="0"/>
              </a:rPr>
              <a:t>Establece el canal antes de enviar la información. </a:t>
            </a:r>
          </a:p>
          <a:p>
            <a:pPr lvl="2" algn="just">
              <a:spcBef>
                <a:spcPct val="20000"/>
              </a:spcBef>
              <a:buSzPct val="100000"/>
              <a:buFontTx/>
              <a:buChar char="•"/>
            </a:pPr>
            <a:r>
              <a:rPr lang="es-ES_tradnl" altLang="es-ES" sz="1800" dirty="0">
                <a:latin typeface="Arial" panose="020B0604020202020204" pitchFamily="34" charset="0"/>
                <a:cs typeface="Arial" panose="020B0604020202020204" pitchFamily="34" charset="0"/>
              </a:rPr>
              <a:t>Ejemplo: llamada telefónica.</a:t>
            </a:r>
          </a:p>
          <a:p>
            <a:pPr lvl="1" algn="just">
              <a:spcBef>
                <a:spcPct val="20000"/>
              </a:spcBef>
              <a:buSzPct val="100000"/>
              <a:buFontTx/>
              <a:buChar char="•"/>
            </a:pPr>
            <a:r>
              <a:rPr lang="es-ES" altLang="es-ES" sz="1800" dirty="0">
                <a:latin typeface="Arial" panose="020B0604020202020204" pitchFamily="34" charset="0"/>
                <a:cs typeface="Arial" panose="020B0604020202020204" pitchFamily="34" charset="0"/>
              </a:rPr>
              <a:t>Se respeta el orden de los paquetes</a:t>
            </a:r>
          </a:p>
          <a:p>
            <a:pPr lvl="1" algn="just">
              <a:spcBef>
                <a:spcPct val="20000"/>
              </a:spcBef>
              <a:buSzPct val="100000"/>
              <a:buFontTx/>
              <a:buChar char="•"/>
            </a:pPr>
            <a:r>
              <a:rPr lang="es-ES" altLang="es-ES" sz="1800" dirty="0">
                <a:latin typeface="Arial" panose="020B0604020202020204" pitchFamily="34" charset="0"/>
                <a:cs typeface="Arial" panose="020B0604020202020204" pitchFamily="34" charset="0"/>
              </a:rPr>
              <a:t>Se mantiene </a:t>
            </a:r>
            <a:r>
              <a:rPr lang="es-ES_tradnl" altLang="es-ES" sz="1800" dirty="0">
                <a:latin typeface="Arial" panose="020B0604020202020204" pitchFamily="34" charset="0"/>
                <a:cs typeface="Arial" panose="020B0604020202020204" pitchFamily="34" charset="0"/>
              </a:rPr>
              <a:t>la misma ruta o camino</a:t>
            </a:r>
            <a:r>
              <a:rPr lang="es-ES" altLang="es-ES" sz="1800" dirty="0">
                <a:latin typeface="Arial" panose="020B0604020202020204" pitchFamily="34" charset="0"/>
                <a:cs typeface="Arial" panose="020B0604020202020204" pitchFamily="34" charset="0"/>
              </a:rPr>
              <a:t> para todos los paquetes</a:t>
            </a:r>
          </a:p>
          <a:p>
            <a:pPr lvl="1" algn="just">
              <a:spcBef>
                <a:spcPct val="20000"/>
              </a:spcBef>
              <a:buSzPct val="100000"/>
              <a:buFontTx/>
              <a:buChar char="•"/>
            </a:pPr>
            <a:r>
              <a:rPr lang="es-ES" altLang="es-ES" sz="1800" dirty="0">
                <a:latin typeface="Arial" panose="020B0604020202020204" pitchFamily="34" charset="0"/>
                <a:cs typeface="Arial" panose="020B0604020202020204" pitchFamily="34" charset="0"/>
              </a:rPr>
              <a:t>Los paquetes no necesitan llevar la dirección de destino</a:t>
            </a:r>
          </a:p>
          <a:p>
            <a:pPr lvl="1" algn="just">
              <a:spcBef>
                <a:spcPct val="20000"/>
              </a:spcBef>
              <a:buSzPct val="100000"/>
              <a:buFontTx/>
              <a:buChar char="•"/>
            </a:pPr>
            <a:r>
              <a:rPr lang="es-ES_tradnl" altLang="es-ES" sz="1800" dirty="0">
                <a:latin typeface="Arial" panose="020B0604020202020204" pitchFamily="34" charset="0"/>
                <a:cs typeface="Arial" panose="020B0604020202020204" pitchFamily="34" charset="0"/>
              </a:rPr>
              <a:t>Si el canal se corta la comunicación se interrumpe</a:t>
            </a:r>
          </a:p>
          <a:p>
            <a:pPr algn="just">
              <a:spcBef>
                <a:spcPct val="20000"/>
              </a:spcBef>
              <a:buSzPct val="100000"/>
              <a:buFontTx/>
              <a:buChar char="•"/>
            </a:pPr>
            <a:r>
              <a:rPr lang="es-ES_tradnl" altLang="es-ES" sz="2000" b="1" dirty="0">
                <a:latin typeface="Arial" panose="020B0604020202020204" pitchFamily="34" charset="0"/>
                <a:cs typeface="Arial" panose="020B0604020202020204" pitchFamily="34" charset="0"/>
              </a:rPr>
              <a:t>Servicio no orientado a conexión (CLNS):</a:t>
            </a:r>
            <a:r>
              <a:rPr lang="es-ES_tradnl" altLang="es-ES" sz="2000" dirty="0">
                <a:latin typeface="Arial" panose="020B0604020202020204" pitchFamily="34" charset="0"/>
                <a:cs typeface="Arial" panose="020B0604020202020204" pitchFamily="34" charset="0"/>
              </a:rPr>
              <a:t> </a:t>
            </a:r>
          </a:p>
          <a:p>
            <a:pPr lvl="1" algn="just">
              <a:spcBef>
                <a:spcPct val="20000"/>
              </a:spcBef>
              <a:buSzPct val="100000"/>
              <a:buFontTx/>
              <a:buChar char="•"/>
            </a:pPr>
            <a:r>
              <a:rPr lang="es-ES_tradnl" altLang="es-ES" sz="1800" dirty="0">
                <a:latin typeface="Arial" panose="020B0604020202020204" pitchFamily="34" charset="0"/>
                <a:cs typeface="Arial" panose="020B0604020202020204" pitchFamily="34" charset="0"/>
              </a:rPr>
              <a:t>Envía los datos directamente sin preguntar antes. Si la comunicación no es posible los datos se perderán. </a:t>
            </a:r>
          </a:p>
          <a:p>
            <a:pPr lvl="2" algn="just">
              <a:spcBef>
                <a:spcPct val="20000"/>
              </a:spcBef>
              <a:buSzPct val="100000"/>
              <a:buFontTx/>
              <a:buChar char="•"/>
            </a:pPr>
            <a:r>
              <a:rPr lang="es-ES_tradnl" altLang="es-ES" sz="1800" dirty="0">
                <a:latin typeface="Arial" panose="020B0604020202020204" pitchFamily="34" charset="0"/>
                <a:cs typeface="Arial" panose="020B0604020202020204" pitchFamily="34" charset="0"/>
              </a:rPr>
              <a:t>Ejemplo: servicio postal o telegráfico </a:t>
            </a:r>
          </a:p>
          <a:p>
            <a:pPr lvl="1" algn="just">
              <a:spcBef>
                <a:spcPct val="20000"/>
              </a:spcBef>
              <a:buSzPct val="100000"/>
              <a:buFontTx/>
              <a:buChar char="•"/>
            </a:pPr>
            <a:r>
              <a:rPr lang="es-ES" altLang="es-ES" sz="1800" dirty="0">
                <a:latin typeface="Arial" panose="020B0604020202020204" pitchFamily="34" charset="0"/>
                <a:cs typeface="Arial" panose="020B0604020202020204" pitchFamily="34" charset="0"/>
              </a:rPr>
              <a:t>No se respeta el orden</a:t>
            </a:r>
          </a:p>
          <a:p>
            <a:pPr lvl="1" algn="just">
              <a:spcBef>
                <a:spcPct val="20000"/>
              </a:spcBef>
              <a:buSzPct val="100000"/>
              <a:buFontTx/>
              <a:buChar char="•"/>
            </a:pPr>
            <a:r>
              <a:rPr lang="es-ES" altLang="es-ES" sz="1800" dirty="0">
                <a:latin typeface="Arial" panose="020B0604020202020204" pitchFamily="34" charset="0"/>
                <a:cs typeface="Arial" panose="020B0604020202020204" pitchFamily="34" charset="0"/>
              </a:rPr>
              <a:t>Cada paquete ha de llevar la dirección de destino</a:t>
            </a:r>
          </a:p>
          <a:p>
            <a:pPr lvl="1" algn="just">
              <a:spcBef>
                <a:spcPct val="20000"/>
              </a:spcBef>
              <a:buSzPct val="100000"/>
              <a:buFontTx/>
              <a:buChar char="•"/>
            </a:pPr>
            <a:r>
              <a:rPr lang="es-ES" altLang="es-ES" sz="1800" dirty="0">
                <a:latin typeface="Arial" panose="020B0604020202020204" pitchFamily="34" charset="0"/>
                <a:cs typeface="Arial" panose="020B0604020202020204" pitchFamily="34" charset="0"/>
              </a:rPr>
              <a:t>La ruta puede variar </a:t>
            </a:r>
            <a:r>
              <a:rPr lang="es-ES_tradnl" altLang="es-ES" sz="1800" dirty="0">
                <a:latin typeface="Arial" panose="020B0604020202020204" pitchFamily="34" charset="0"/>
                <a:cs typeface="Arial" panose="020B0604020202020204" pitchFamily="34" charset="0"/>
              </a:rPr>
              <a:t>para cada</a:t>
            </a:r>
            <a:r>
              <a:rPr lang="es-ES" altLang="es-ES" sz="1800" dirty="0">
                <a:latin typeface="Arial" panose="020B0604020202020204" pitchFamily="34" charset="0"/>
                <a:cs typeface="Arial" panose="020B0604020202020204" pitchFamily="34" charset="0"/>
              </a:rPr>
              <a:t> paquete</a:t>
            </a:r>
          </a:p>
          <a:p>
            <a:pPr lvl="1" algn="just">
              <a:spcBef>
                <a:spcPct val="20000"/>
              </a:spcBef>
              <a:buSzPct val="100000"/>
              <a:buFontTx/>
              <a:buChar char="•"/>
            </a:pPr>
            <a:r>
              <a:rPr lang="es-ES" altLang="es-ES" sz="1800" dirty="0">
                <a:latin typeface="Arial" panose="020B0604020202020204" pitchFamily="34" charset="0"/>
                <a:cs typeface="Arial" panose="020B0604020202020204" pitchFamily="34" charset="0"/>
              </a:rPr>
              <a:t>La red es m</a:t>
            </a:r>
            <a:r>
              <a:rPr lang="es-ES_tradnl" altLang="es-ES" sz="1800" dirty="0">
                <a:latin typeface="Arial" panose="020B0604020202020204" pitchFamily="34" charset="0"/>
                <a:cs typeface="Arial" panose="020B0604020202020204" pitchFamily="34" charset="0"/>
              </a:rPr>
              <a:t>á</a:t>
            </a:r>
            <a:r>
              <a:rPr lang="es-ES" altLang="es-ES" sz="1800" dirty="0">
                <a:latin typeface="Arial" panose="020B0604020202020204" pitchFamily="34" charset="0"/>
                <a:cs typeface="Arial" panose="020B0604020202020204" pitchFamily="34" charset="0"/>
              </a:rPr>
              <a:t>s robusta, ya que si una ruta queda inservible se pueden usar otras </a:t>
            </a:r>
          </a:p>
          <a:p>
            <a:pPr lvl="1" algn="just">
              <a:spcBef>
                <a:spcPct val="20000"/>
              </a:spcBef>
              <a:buSzPct val="100000"/>
              <a:buFontTx/>
              <a:buChar char="–"/>
            </a:pPr>
            <a:endParaRPr lang="es-ES_tradnl" altLang="es-E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1220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050"/>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0964" name="Rectangle 2051"/>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40965" name="Rectangle 2052"/>
          <p:cNvSpPr>
            <a:spLocks noGrp="1" noChangeArrowheads="1"/>
          </p:cNvSpPr>
          <p:nvPr>
            <p:ph type="title"/>
          </p:nvPr>
        </p:nvSpPr>
        <p:spPr>
          <a:xfrm>
            <a:off x="685800" y="609600"/>
            <a:ext cx="7772400" cy="609600"/>
          </a:xfrm>
          <a:noFill/>
        </p:spPr>
        <p:txBody>
          <a:bodyPr/>
          <a:lstStyle/>
          <a:p>
            <a:r>
              <a:rPr lang="es-ES" altLang="es-ES" sz="3600" dirty="0"/>
              <a:t>Calidad de Servicio</a:t>
            </a:r>
            <a:r>
              <a:rPr lang="es-ES_tradnl" altLang="es-ES" sz="3600" dirty="0"/>
              <a:t> (</a:t>
            </a:r>
            <a:r>
              <a:rPr lang="es-ES_tradnl" altLang="es-ES" sz="3600" dirty="0" err="1"/>
              <a:t>QoS</a:t>
            </a:r>
            <a:r>
              <a:rPr lang="es-ES_tradnl" altLang="es-ES" sz="3600" dirty="0"/>
              <a:t>)</a:t>
            </a:r>
            <a:endParaRPr lang="es-ES" altLang="es-ES" sz="3600" dirty="0"/>
          </a:p>
        </p:txBody>
      </p:sp>
      <p:sp>
        <p:nvSpPr>
          <p:cNvPr id="40966" name="Rectangle 2053"/>
          <p:cNvSpPr>
            <a:spLocks noGrp="1" noChangeArrowheads="1"/>
          </p:cNvSpPr>
          <p:nvPr>
            <p:ph type="body" idx="1"/>
          </p:nvPr>
        </p:nvSpPr>
        <p:spPr>
          <a:xfrm>
            <a:off x="609600" y="1268413"/>
            <a:ext cx="8066856"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just">
              <a:buSzPct val="100000"/>
              <a:buFontTx/>
            </a:pPr>
            <a:r>
              <a:rPr lang="es-ES" altLang="es-ES" sz="2000" b="1" dirty="0">
                <a:latin typeface="Arial" panose="020B0604020202020204" pitchFamily="34" charset="0"/>
                <a:cs typeface="Arial" panose="020B0604020202020204" pitchFamily="34" charset="0"/>
              </a:rPr>
              <a:t>La Calidad de Servicio (</a:t>
            </a:r>
            <a:r>
              <a:rPr lang="es-ES" altLang="es-ES" sz="2000" b="1" dirty="0" err="1">
                <a:latin typeface="Arial" panose="020B0604020202020204" pitchFamily="34" charset="0"/>
                <a:cs typeface="Arial" panose="020B0604020202020204" pitchFamily="34" charset="0"/>
              </a:rPr>
              <a:t>QoS</a:t>
            </a:r>
            <a:r>
              <a:rPr lang="es-ES" altLang="es-ES" sz="2000" b="1" dirty="0">
                <a:latin typeface="Arial" panose="020B0604020202020204" pitchFamily="34" charset="0"/>
                <a:cs typeface="Arial" panose="020B0604020202020204" pitchFamily="34" charset="0"/>
              </a:rPr>
              <a:t>, </a:t>
            </a:r>
            <a:r>
              <a:rPr lang="es-ES" altLang="es-ES" sz="2000" b="1" dirty="0" err="1">
                <a:latin typeface="Arial" panose="020B0604020202020204" pitchFamily="34" charset="0"/>
                <a:cs typeface="Arial" panose="020B0604020202020204" pitchFamily="34" charset="0"/>
              </a:rPr>
              <a:t>Quality</a:t>
            </a:r>
            <a:r>
              <a:rPr lang="es-ES" altLang="es-ES" sz="2000" b="1" dirty="0">
                <a:latin typeface="Arial" panose="020B0604020202020204" pitchFamily="34" charset="0"/>
                <a:cs typeface="Arial" panose="020B0604020202020204" pitchFamily="34" charset="0"/>
              </a:rPr>
              <a:t> of </a:t>
            </a:r>
            <a:r>
              <a:rPr lang="es-ES" altLang="es-ES" sz="2000" b="1" dirty="0" err="1">
                <a:latin typeface="Arial" panose="020B0604020202020204" pitchFamily="34" charset="0"/>
                <a:cs typeface="Arial" panose="020B0604020202020204" pitchFamily="34" charset="0"/>
              </a:rPr>
              <a:t>Service</a:t>
            </a:r>
            <a:r>
              <a:rPr lang="es-ES" altLang="es-ES" sz="2000" b="1" dirty="0">
                <a:latin typeface="Arial" panose="020B0604020202020204" pitchFamily="34" charset="0"/>
                <a:cs typeface="Arial" panose="020B0604020202020204" pitchFamily="34" charset="0"/>
              </a:rPr>
              <a:t>) </a:t>
            </a:r>
            <a:r>
              <a:rPr lang="es-ES_tradnl" altLang="es-ES" sz="2000" b="1" dirty="0">
                <a:latin typeface="Arial" panose="020B0604020202020204" pitchFamily="34" charset="0"/>
                <a:cs typeface="Arial" panose="020B0604020202020204" pitchFamily="34" charset="0"/>
              </a:rPr>
              <a:t>consiste en fijar unos valores límite para un conjunto de parámetros, asegurando así que la red no se va a congestionar. </a:t>
            </a:r>
          </a:p>
          <a:p>
            <a:pPr algn="just">
              <a:buSzPct val="100000"/>
              <a:buFontTx/>
            </a:pPr>
            <a:r>
              <a:rPr lang="es-ES_tradnl" altLang="es-ES" sz="2000" b="1" dirty="0">
                <a:latin typeface="Arial" panose="020B0604020202020204" pitchFamily="34" charset="0"/>
                <a:cs typeface="Arial" panose="020B0604020202020204" pitchFamily="34" charset="0"/>
              </a:rPr>
              <a:t>P</a:t>
            </a:r>
            <a:r>
              <a:rPr lang="es-ES" altLang="es-ES" sz="2000" b="1" dirty="0" err="1">
                <a:latin typeface="Arial" panose="020B0604020202020204" pitchFamily="34" charset="0"/>
                <a:cs typeface="Arial" panose="020B0604020202020204" pitchFamily="34" charset="0"/>
              </a:rPr>
              <a:t>or</a:t>
            </a:r>
            <a:r>
              <a:rPr lang="es-ES" altLang="es-ES" sz="2000" b="1" dirty="0">
                <a:latin typeface="Arial" panose="020B0604020202020204" pitchFamily="34" charset="0"/>
                <a:cs typeface="Arial" panose="020B0604020202020204" pitchFamily="34" charset="0"/>
              </a:rPr>
              <a:t> ejemplo:</a:t>
            </a:r>
          </a:p>
          <a:p>
            <a:pPr lvl="1" algn="just">
              <a:buSzPct val="100000"/>
              <a:buFontTx/>
              <a:buChar char="•"/>
            </a:pPr>
            <a:r>
              <a:rPr lang="es-ES_tradnl" altLang="es-ES" sz="1800" dirty="0">
                <a:latin typeface="Arial" panose="020B0604020202020204" pitchFamily="34" charset="0"/>
                <a:cs typeface="Arial" panose="020B0604020202020204" pitchFamily="34" charset="0"/>
              </a:rPr>
              <a:t>T</a:t>
            </a:r>
            <a:r>
              <a:rPr lang="es-ES" altLang="es-ES" sz="1800" dirty="0" err="1">
                <a:latin typeface="Arial" panose="020B0604020202020204" pitchFamily="34" charset="0"/>
                <a:cs typeface="Arial" panose="020B0604020202020204" pitchFamily="34" charset="0"/>
              </a:rPr>
              <a:t>hroughput</a:t>
            </a:r>
            <a:r>
              <a:rPr lang="es-ES" altLang="es-ES" sz="1800" dirty="0">
                <a:latin typeface="Arial" panose="020B0604020202020204" pitchFamily="34" charset="0"/>
                <a:cs typeface="Arial" panose="020B0604020202020204" pitchFamily="34" charset="0"/>
              </a:rPr>
              <a:t> o ancho de banda</a:t>
            </a:r>
            <a:r>
              <a:rPr lang="es-ES_tradnl" altLang="es-ES" sz="1800" dirty="0">
                <a:latin typeface="Arial" panose="020B0604020202020204" pitchFamily="34" charset="0"/>
                <a:cs typeface="Arial" panose="020B0604020202020204" pitchFamily="34" charset="0"/>
              </a:rPr>
              <a:t>: </a:t>
            </a:r>
            <a:r>
              <a:rPr lang="es-ES_tradnl" altLang="es-ES" sz="1800" dirty="0">
                <a:latin typeface="Arial" panose="020B0604020202020204" pitchFamily="34" charset="0"/>
                <a:cs typeface="Arial" panose="020B0604020202020204" pitchFamily="34" charset="0"/>
                <a:sym typeface="Symbol" pitchFamily="18" charset="2"/>
              </a:rPr>
              <a:t></a:t>
            </a:r>
            <a:r>
              <a:rPr lang="es-ES_tradnl" altLang="es-ES" sz="1800" dirty="0">
                <a:latin typeface="Arial" panose="020B0604020202020204" pitchFamily="34" charset="0"/>
                <a:cs typeface="Arial" panose="020B0604020202020204" pitchFamily="34" charset="0"/>
              </a:rPr>
              <a:t> 256 Kb/s</a:t>
            </a:r>
            <a:endParaRPr lang="es-ES" altLang="es-ES" sz="1800" dirty="0">
              <a:latin typeface="Arial" panose="020B0604020202020204" pitchFamily="34" charset="0"/>
              <a:cs typeface="Arial" panose="020B0604020202020204" pitchFamily="34" charset="0"/>
            </a:endParaRPr>
          </a:p>
          <a:p>
            <a:pPr lvl="1" algn="just">
              <a:buSzPct val="100000"/>
              <a:buFontTx/>
              <a:buChar char="•"/>
            </a:pPr>
            <a:r>
              <a:rPr lang="es-ES" altLang="es-ES" sz="1800" dirty="0">
                <a:latin typeface="Arial" panose="020B0604020202020204" pitchFamily="34" charset="0"/>
                <a:cs typeface="Arial" panose="020B0604020202020204" pitchFamily="34" charset="0"/>
              </a:rPr>
              <a:t>Retardo o latencia</a:t>
            </a:r>
            <a:r>
              <a:rPr lang="es-ES_tradnl" altLang="es-ES" sz="1800" dirty="0">
                <a:latin typeface="Arial" panose="020B0604020202020204" pitchFamily="34" charset="0"/>
                <a:cs typeface="Arial" panose="020B0604020202020204" pitchFamily="34" charset="0"/>
              </a:rPr>
              <a:t>:</a:t>
            </a:r>
            <a:r>
              <a:rPr lang="es-ES_tradnl" altLang="es-ES" sz="1800" dirty="0">
                <a:latin typeface="Arial" panose="020B0604020202020204" pitchFamily="34" charset="0"/>
                <a:cs typeface="Arial" panose="020B0604020202020204" pitchFamily="34" charset="0"/>
                <a:sym typeface="Symbol" pitchFamily="18" charset="2"/>
              </a:rPr>
              <a:t></a:t>
            </a:r>
            <a:r>
              <a:rPr lang="es-ES_tradnl" altLang="es-ES" sz="1800" dirty="0">
                <a:latin typeface="Arial" panose="020B0604020202020204" pitchFamily="34" charset="0"/>
                <a:cs typeface="Arial" panose="020B0604020202020204" pitchFamily="34" charset="0"/>
              </a:rPr>
              <a:t> 200 ms</a:t>
            </a:r>
            <a:endParaRPr lang="es-ES" altLang="es-ES" sz="1800" dirty="0">
              <a:latin typeface="Arial" panose="020B0604020202020204" pitchFamily="34" charset="0"/>
              <a:cs typeface="Arial" panose="020B0604020202020204" pitchFamily="34" charset="0"/>
            </a:endParaRPr>
          </a:p>
          <a:p>
            <a:pPr lvl="1" algn="just">
              <a:buSzPct val="100000"/>
              <a:buFontTx/>
              <a:buChar char="•"/>
            </a:pPr>
            <a:r>
              <a:rPr lang="es-ES" altLang="es-ES" sz="1800" dirty="0">
                <a:latin typeface="Arial" panose="020B0604020202020204" pitchFamily="34" charset="0"/>
                <a:cs typeface="Arial" panose="020B0604020202020204" pitchFamily="34" charset="0"/>
              </a:rPr>
              <a:t>Fluctuación del retardo, o </a:t>
            </a:r>
            <a:r>
              <a:rPr lang="es-ES" altLang="es-ES" sz="1800" dirty="0" err="1">
                <a:latin typeface="Arial" panose="020B0604020202020204" pitchFamily="34" charset="0"/>
                <a:cs typeface="Arial" panose="020B0604020202020204" pitchFamily="34" charset="0"/>
              </a:rPr>
              <a:t>jitter</a:t>
            </a:r>
            <a:r>
              <a:rPr lang="es-ES_tradnl" altLang="es-ES" sz="1800" dirty="0">
                <a:latin typeface="Arial" panose="020B0604020202020204" pitchFamily="34" charset="0"/>
                <a:cs typeface="Arial" panose="020B0604020202020204" pitchFamily="34" charset="0"/>
              </a:rPr>
              <a:t>: </a:t>
            </a:r>
            <a:r>
              <a:rPr lang="es-ES_tradnl" altLang="es-ES" sz="1800" dirty="0">
                <a:latin typeface="Arial" panose="020B0604020202020204" pitchFamily="34" charset="0"/>
                <a:cs typeface="Arial" panose="020B0604020202020204" pitchFamily="34" charset="0"/>
                <a:sym typeface="Symbol" pitchFamily="18" charset="2"/>
              </a:rPr>
              <a:t></a:t>
            </a:r>
            <a:r>
              <a:rPr lang="es-ES_tradnl" altLang="es-ES" sz="1800" dirty="0">
                <a:latin typeface="Arial" panose="020B0604020202020204" pitchFamily="34" charset="0"/>
                <a:cs typeface="Arial" panose="020B0604020202020204" pitchFamily="34" charset="0"/>
              </a:rPr>
              <a:t> 100 ms</a:t>
            </a:r>
            <a:endParaRPr lang="es-ES" altLang="es-ES" sz="1800" dirty="0">
              <a:latin typeface="Arial" panose="020B0604020202020204" pitchFamily="34" charset="0"/>
              <a:cs typeface="Arial" panose="020B0604020202020204" pitchFamily="34" charset="0"/>
            </a:endParaRPr>
          </a:p>
          <a:p>
            <a:pPr lvl="1" algn="just">
              <a:buSzPct val="100000"/>
              <a:buFontTx/>
              <a:buChar char="•"/>
            </a:pPr>
            <a:r>
              <a:rPr lang="es-ES_tradnl" altLang="es-ES" sz="1800" dirty="0">
                <a:latin typeface="Arial" panose="020B0604020202020204" pitchFamily="34" charset="0"/>
                <a:cs typeface="Arial" panose="020B0604020202020204" pitchFamily="34" charset="0"/>
              </a:rPr>
              <a:t>Disponibilidad: </a:t>
            </a:r>
            <a:r>
              <a:rPr lang="es-ES_tradnl" altLang="es-ES" sz="1800" dirty="0">
                <a:latin typeface="Arial" panose="020B0604020202020204" pitchFamily="34" charset="0"/>
                <a:cs typeface="Arial" panose="020B0604020202020204" pitchFamily="34" charset="0"/>
                <a:sym typeface="Symbol" pitchFamily="18" charset="2"/>
              </a:rPr>
              <a:t> 99,95 % (21 min/mes fuera de servicio)</a:t>
            </a:r>
            <a:endParaRPr lang="es-ES" altLang="es-ES" sz="1800" dirty="0">
              <a:latin typeface="Arial" panose="020B0604020202020204" pitchFamily="34" charset="0"/>
              <a:cs typeface="Arial" panose="020B0604020202020204" pitchFamily="34" charset="0"/>
            </a:endParaRPr>
          </a:p>
          <a:p>
            <a:pPr algn="just">
              <a:buSzPct val="100000"/>
              <a:buFontTx/>
            </a:pPr>
            <a:r>
              <a:rPr lang="es-ES" altLang="es-ES" sz="2000" b="1" dirty="0">
                <a:latin typeface="Arial" panose="020B0604020202020204" pitchFamily="34" charset="0"/>
                <a:cs typeface="Arial" panose="020B0604020202020204" pitchFamily="34" charset="0"/>
              </a:rPr>
              <a:t>Podemos ver la </a:t>
            </a:r>
            <a:r>
              <a:rPr lang="es-ES" altLang="es-ES" sz="2000" b="1" dirty="0" err="1">
                <a:latin typeface="Arial" panose="020B0604020202020204" pitchFamily="34" charset="0"/>
                <a:cs typeface="Arial" panose="020B0604020202020204" pitchFamily="34" charset="0"/>
              </a:rPr>
              <a:t>QoS</a:t>
            </a:r>
            <a:r>
              <a:rPr lang="es-ES" altLang="es-ES" sz="2000" b="1" dirty="0">
                <a:latin typeface="Arial" panose="020B0604020202020204" pitchFamily="34" charset="0"/>
                <a:cs typeface="Arial" panose="020B0604020202020204" pitchFamily="34" charset="0"/>
              </a:rPr>
              <a:t> como el ‘contrato’ usuario-proveedor</a:t>
            </a:r>
            <a:r>
              <a:rPr lang="es-ES_tradnl" altLang="es-ES" sz="2000" b="1" dirty="0">
                <a:latin typeface="Arial" panose="020B0604020202020204" pitchFamily="34" charset="0"/>
                <a:cs typeface="Arial" panose="020B0604020202020204" pitchFamily="34" charset="0"/>
              </a:rPr>
              <a:t>.</a:t>
            </a:r>
            <a:endParaRPr lang="es-ES" altLang="es-E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98746"/>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a:t>
</a:t>
            </a:r>
            <a:r>
              <a:rPr lang="en-US" dirty="0" err="1"/>
              <a:t>Redes</a:t>
            </a:r>
            <a:r>
              <a:rPr lang="en-US" dirty="0"/>
              <a:t> </a:t>
            </a:r>
            <a:r>
              <a:rPr lang="en-US" dirty="0" err="1"/>
              <a:t>covergentes</a:t>
            </a:r>
            <a:endParaRPr lang="es-ES" sz="2800" dirty="0">
              <a:solidFill>
                <a:srgbClr val="00B0F0"/>
              </a:solidFill>
              <a:latin typeface="Arial" charset="0"/>
            </a:endParaRPr>
          </a:p>
        </p:txBody>
      </p:sp>
      <p:sp>
        <p:nvSpPr>
          <p:cNvPr id="2" name="Content Placeholder 1"/>
          <p:cNvSpPr>
            <a:spLocks noGrp="1"/>
          </p:cNvSpPr>
          <p:nvPr>
            <p:ph idx="1"/>
          </p:nvPr>
        </p:nvSpPr>
        <p:spPr>
          <a:xfrm>
            <a:off x="195767" y="1504337"/>
            <a:ext cx="5134393" cy="4970206"/>
          </a:xfrm>
        </p:spPr>
        <p:txBody>
          <a:bodyPr/>
          <a:lstStyle/>
          <a:p>
            <a:pPr marL="236538" lvl="1" indent="-236538" algn="just">
              <a:spcBef>
                <a:spcPct val="50000"/>
              </a:spcBef>
              <a:buFont typeface="Wingdings" pitchFamily="2" charset="2"/>
              <a:buChar char="§"/>
            </a:pPr>
            <a:r>
              <a:rPr lang="es-ES" sz="1800" dirty="0"/>
              <a:t>Para admitir la colaboración, las redes emplean soluciones convergentes.</a:t>
            </a:r>
          </a:p>
          <a:p>
            <a:pPr marL="236538" lvl="1" indent="-236538" algn="just">
              <a:spcBef>
                <a:spcPct val="50000"/>
              </a:spcBef>
              <a:buFont typeface="Wingdings" pitchFamily="2" charset="2"/>
              <a:buChar char="§"/>
            </a:pPr>
            <a:r>
              <a:rPr lang="es-ES" sz="1800" dirty="0"/>
              <a:t>Varios tipos de tráfico y una sola red para administrar.</a:t>
            </a:r>
          </a:p>
          <a:p>
            <a:pPr marL="236538" lvl="1" indent="-236538" algn="just">
              <a:spcBef>
                <a:spcPct val="50000"/>
              </a:spcBef>
              <a:buFont typeface="Wingdings" pitchFamily="2" charset="2"/>
              <a:buChar char="§"/>
            </a:pPr>
            <a:r>
              <a:rPr lang="es-ES" sz="1800" dirty="0"/>
              <a:t>Ahorros sustanciales en la instalación y administración de redes de voz, vídeo y datos independientes.</a:t>
            </a:r>
          </a:p>
          <a:p>
            <a:pPr marL="236538" lvl="1" indent="-236538" algn="just">
              <a:spcBef>
                <a:spcPct val="50000"/>
              </a:spcBef>
              <a:buFont typeface="Wingdings" pitchFamily="2" charset="2"/>
              <a:buChar char="§"/>
            </a:pPr>
            <a:r>
              <a:rPr lang="es-ES" sz="1800" dirty="0"/>
              <a:t>Integra la administración de TI.</a:t>
            </a:r>
          </a:p>
          <a:p>
            <a:pPr algn="just"/>
            <a:endParaRPr lang="es-ES" sz="14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427199" y="1784555"/>
            <a:ext cx="3014202" cy="4055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191730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1 Marcador de número de diapositiva"/>
          <p:cNvSpPr txBox="1">
            <a:spLocks noGrp="1"/>
          </p:cNvSpPr>
          <p:nvPr/>
        </p:nvSpPr>
        <p:spPr bwMode="auto">
          <a:xfrm>
            <a:off x="3779838" y="6510338"/>
            <a:ext cx="9683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3F15860-C7CB-490C-A91C-5B47608F0D96}" type="slidenum">
              <a:rPr lang="es-ES" altLang="es-ES" sz="1400"/>
              <a:pPr algn="r"/>
              <a:t>6</a:t>
            </a:fld>
            <a:endParaRPr lang="es-ES" altLang="es-ES" sz="1400"/>
          </a:p>
        </p:txBody>
      </p:sp>
      <p:sp>
        <p:nvSpPr>
          <p:cNvPr id="109571"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09573" name="Rectangle 6"/>
          <p:cNvSpPr>
            <a:spLocks noChangeArrowheads="1"/>
          </p:cNvSpPr>
          <p:nvPr/>
        </p:nvSpPr>
        <p:spPr bwMode="auto">
          <a:xfrm>
            <a:off x="250825" y="609600"/>
            <a:ext cx="8642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 altLang="es-ES" sz="3600" dirty="0">
                <a:solidFill>
                  <a:schemeClr val="tx2"/>
                </a:solidFill>
              </a:rPr>
              <a:t>Redes </a:t>
            </a:r>
            <a:r>
              <a:rPr lang="es-ES_tradnl" altLang="es-ES" sz="3600" dirty="0">
                <a:solidFill>
                  <a:schemeClr val="tx2"/>
                </a:solidFill>
              </a:rPr>
              <a:t>de área extensa o </a:t>
            </a:r>
            <a:r>
              <a:rPr lang="es-ES" altLang="es-ES" sz="3600" dirty="0">
                <a:solidFill>
                  <a:schemeClr val="tx2"/>
                </a:solidFill>
              </a:rPr>
              <a:t>WAN </a:t>
            </a:r>
            <a:br>
              <a:rPr lang="es-ES_tradnl" altLang="es-ES" sz="3600" dirty="0">
                <a:solidFill>
                  <a:schemeClr val="tx2"/>
                </a:solidFill>
              </a:rPr>
            </a:br>
            <a:r>
              <a:rPr lang="es-ES" altLang="es-ES" sz="3600" dirty="0">
                <a:solidFill>
                  <a:schemeClr val="tx2"/>
                </a:solidFill>
              </a:rPr>
              <a:t>(Wide </a:t>
            </a:r>
            <a:r>
              <a:rPr lang="es-ES" altLang="es-ES" sz="3600" dirty="0" err="1">
                <a:solidFill>
                  <a:schemeClr val="tx2"/>
                </a:solidFill>
              </a:rPr>
              <a:t>Area</a:t>
            </a:r>
            <a:r>
              <a:rPr lang="es-ES" altLang="es-ES" sz="3600" dirty="0">
                <a:solidFill>
                  <a:schemeClr val="tx2"/>
                </a:solidFill>
              </a:rPr>
              <a:t> Network)</a:t>
            </a:r>
          </a:p>
        </p:txBody>
      </p:sp>
      <p:sp>
        <p:nvSpPr>
          <p:cNvPr id="109574" name="Rectangle 7"/>
          <p:cNvSpPr>
            <a:spLocks noChangeArrowheads="1"/>
          </p:cNvSpPr>
          <p:nvPr/>
        </p:nvSpPr>
        <p:spPr bwMode="auto">
          <a:xfrm>
            <a:off x="539750" y="1449388"/>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buSzPct val="100000"/>
              <a:buFontTx/>
              <a:buChar char="•"/>
            </a:pPr>
            <a:r>
              <a:rPr lang="es-ES_tradnl" altLang="es-ES" sz="2000">
                <a:latin typeface="Century Schoolbook" pitchFamily="18" charset="0"/>
              </a:rPr>
              <a:t>Cuentan con una infraestructura basada en poderosos nodos de conmutación que llevan a cabo la interconexión de dichos elementos, por los que fluye un volumen apreciable de información.</a:t>
            </a:r>
          </a:p>
          <a:p>
            <a:pPr algn="just">
              <a:spcBef>
                <a:spcPct val="20000"/>
              </a:spcBef>
              <a:buSzPct val="100000"/>
              <a:buFontTx/>
              <a:buChar char="•"/>
            </a:pPr>
            <a:r>
              <a:rPr lang="es-ES_tradnl" altLang="es-ES" sz="2000">
                <a:latin typeface="Century Schoolbook" pitchFamily="18" charset="0"/>
              </a:rPr>
              <a:t>Las líneas pueden ser: </a:t>
            </a:r>
          </a:p>
          <a:p>
            <a:pPr lvl="1" algn="just">
              <a:spcBef>
                <a:spcPct val="20000"/>
              </a:spcBef>
              <a:buSzPct val="100000"/>
              <a:buFontTx/>
              <a:buChar char="•"/>
            </a:pPr>
            <a:r>
              <a:rPr lang="es-ES_tradnl" altLang="es-ES" sz="2000">
                <a:solidFill>
                  <a:schemeClr val="accent2"/>
                </a:solidFill>
              </a:rPr>
              <a:t>Dedicadas</a:t>
            </a:r>
            <a:r>
              <a:rPr lang="es-ES_tradnl" altLang="es-ES" sz="2000"/>
              <a:t>: </a:t>
            </a:r>
            <a:r>
              <a:rPr lang="es-ES" altLang="es-ES" sz="2000"/>
              <a:t>Conexión permanente entre dos puntos que normalmente se alquila por meses</a:t>
            </a:r>
            <a:endParaRPr lang="es-ES_tradnl" altLang="es-ES" sz="2000"/>
          </a:p>
          <a:p>
            <a:pPr lvl="1" algn="just">
              <a:spcBef>
                <a:spcPct val="20000"/>
              </a:spcBef>
              <a:buSzPct val="100000"/>
              <a:buFontTx/>
              <a:buChar char="•"/>
            </a:pPr>
            <a:r>
              <a:rPr lang="es-ES_tradnl" altLang="es-ES" sz="2000">
                <a:solidFill>
                  <a:schemeClr val="accent2"/>
                </a:solidFill>
              </a:rPr>
              <a:t>Conmutadas</a:t>
            </a:r>
            <a:r>
              <a:rPr lang="es-ES_tradnl" altLang="es-ES" sz="2000"/>
              <a:t>: </a:t>
            </a:r>
            <a:r>
              <a:rPr lang="es-ES" altLang="es-ES" sz="2000"/>
              <a:t>no requiere conexiones permanentes. Permite a los usuarios establecer conexiones temporales entre múltiples puntos cuya duración se corresponde con el tiempo que dure la transmisión de datos</a:t>
            </a:r>
            <a:endParaRPr lang="es-ES_tradnl" altLang="es-ES" sz="2000"/>
          </a:p>
          <a:p>
            <a:pPr lvl="2" algn="just">
              <a:spcBef>
                <a:spcPct val="20000"/>
              </a:spcBef>
              <a:buSzPct val="100000"/>
              <a:buFontTx/>
              <a:buChar char="•"/>
            </a:pPr>
            <a:r>
              <a:rPr lang="es-ES_tradnl" altLang="es-ES" sz="2000">
                <a:solidFill>
                  <a:schemeClr val="accent2"/>
                </a:solidFill>
              </a:rPr>
              <a:t>Circuito</a:t>
            </a:r>
            <a:r>
              <a:rPr lang="es-ES_tradnl" altLang="es-ES" sz="2000"/>
              <a:t>: </a:t>
            </a:r>
            <a:r>
              <a:rPr lang="es-ES" altLang="es-ES" sz="2000"/>
              <a:t>Se establece un canal dedicado, circuito, entre dos puntos por el tiempo que dura la llamada</a:t>
            </a:r>
            <a:endParaRPr lang="es-ES_tradnl" altLang="es-ES" sz="2000"/>
          </a:p>
          <a:p>
            <a:pPr lvl="2" algn="just">
              <a:spcBef>
                <a:spcPct val="20000"/>
              </a:spcBef>
              <a:buSzPct val="100000"/>
              <a:buFontTx/>
              <a:buChar char="•"/>
            </a:pPr>
            <a:r>
              <a:rPr lang="es-ES_tradnl" altLang="es-ES" sz="2000">
                <a:solidFill>
                  <a:schemeClr val="accent2"/>
                </a:solidFill>
              </a:rPr>
              <a:t>Paquete</a:t>
            </a:r>
            <a:r>
              <a:rPr lang="es-ES_tradnl" altLang="es-ES" sz="2000"/>
              <a:t>: </a:t>
            </a:r>
            <a:r>
              <a:rPr lang="es-ES" altLang="es-ES" sz="2000"/>
              <a:t>Los datos se transmiten paquete a paquete a través del entramado de la red</a:t>
            </a:r>
          </a:p>
          <a:p>
            <a:pPr lvl="2" algn="just">
              <a:spcBef>
                <a:spcPct val="20000"/>
              </a:spcBef>
              <a:buSzPct val="100000"/>
              <a:buFontTx/>
              <a:buChar char="•"/>
            </a:pPr>
            <a:endParaRPr lang="es-ES_tradnl" altLang="es-ES" sz="2000"/>
          </a:p>
        </p:txBody>
      </p:sp>
    </p:spTree>
    <p:extLst>
      <p:ext uri="{BB962C8B-B14F-4D97-AF65-F5344CB8AC3E}">
        <p14:creationId xmlns:p14="http://schemas.microsoft.com/office/powerpoint/2010/main" val="268422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 Box 4"/>
          <p:cNvSpPr txBox="1">
            <a:spLocks noChangeArrowheads="1"/>
          </p:cNvSpPr>
          <p:nvPr/>
        </p:nvSpPr>
        <p:spPr bwMode="auto">
          <a:xfrm>
            <a:off x="2573937" y="254000"/>
            <a:ext cx="44787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3600" dirty="0">
                <a:solidFill>
                  <a:schemeClr val="tx2"/>
                </a:solidFill>
              </a:rPr>
              <a:t>Topologías redes WAN</a:t>
            </a:r>
            <a:endParaRPr lang="es-ES" altLang="es-ES" sz="3600" dirty="0">
              <a:solidFill>
                <a:schemeClr val="tx2"/>
              </a:solidFill>
            </a:endParaRPr>
          </a:p>
        </p:txBody>
      </p:sp>
      <p:sp>
        <p:nvSpPr>
          <p:cNvPr id="115716" name="Text Box 5"/>
          <p:cNvSpPr txBox="1">
            <a:spLocks noChangeArrowheads="1"/>
          </p:cNvSpPr>
          <p:nvPr/>
        </p:nvSpPr>
        <p:spPr bwMode="auto">
          <a:xfrm>
            <a:off x="1371600" y="320040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2000"/>
              <a:t>Estrella</a:t>
            </a:r>
            <a:endParaRPr lang="es-ES" altLang="es-ES" sz="2000"/>
          </a:p>
        </p:txBody>
      </p:sp>
      <p:sp>
        <p:nvSpPr>
          <p:cNvPr id="115717" name="Text Box 6"/>
          <p:cNvSpPr txBox="1">
            <a:spLocks noChangeArrowheads="1"/>
          </p:cNvSpPr>
          <p:nvPr/>
        </p:nvSpPr>
        <p:spPr bwMode="auto">
          <a:xfrm>
            <a:off x="3397250" y="3184525"/>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2000"/>
              <a:t>Anillo</a:t>
            </a:r>
            <a:endParaRPr lang="es-ES" altLang="es-ES" sz="2000"/>
          </a:p>
        </p:txBody>
      </p:sp>
      <p:sp>
        <p:nvSpPr>
          <p:cNvPr id="115718" name="Text Box 7"/>
          <p:cNvSpPr txBox="1">
            <a:spLocks noChangeArrowheads="1"/>
          </p:cNvSpPr>
          <p:nvPr/>
        </p:nvSpPr>
        <p:spPr bwMode="auto">
          <a:xfrm>
            <a:off x="5059363" y="3124200"/>
            <a:ext cx="3109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pPr>
            <a:r>
              <a:rPr lang="es-ES_tradnl" altLang="es-ES" sz="2000"/>
              <a:t>Estrella distribuida, árbol sin</a:t>
            </a:r>
          </a:p>
          <a:p>
            <a:pPr algn="ctr">
              <a:lnSpc>
                <a:spcPct val="85000"/>
              </a:lnSpc>
            </a:pPr>
            <a:r>
              <a:rPr lang="es-ES_tradnl" altLang="es-ES" sz="2000"/>
              <a:t>bucles o ‘spanning tree’</a:t>
            </a:r>
            <a:endParaRPr lang="es-ES" altLang="es-ES" sz="2000"/>
          </a:p>
        </p:txBody>
      </p:sp>
      <p:sp>
        <p:nvSpPr>
          <p:cNvPr id="115719" name="Text Box 8"/>
          <p:cNvSpPr txBox="1">
            <a:spLocks noChangeArrowheads="1"/>
          </p:cNvSpPr>
          <p:nvPr/>
        </p:nvSpPr>
        <p:spPr bwMode="auto">
          <a:xfrm>
            <a:off x="1052513" y="5638800"/>
            <a:ext cx="1766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2000"/>
              <a:t>Malla completa</a:t>
            </a:r>
            <a:endParaRPr lang="es-ES" altLang="es-ES" sz="2000"/>
          </a:p>
        </p:txBody>
      </p:sp>
      <p:sp>
        <p:nvSpPr>
          <p:cNvPr id="115720" name="Text Box 9"/>
          <p:cNvSpPr txBox="1">
            <a:spLocks noChangeArrowheads="1"/>
          </p:cNvSpPr>
          <p:nvPr/>
        </p:nvSpPr>
        <p:spPr bwMode="auto">
          <a:xfrm>
            <a:off x="3276600" y="5638800"/>
            <a:ext cx="2584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_tradnl" altLang="es-ES" sz="2000"/>
              <a:t>Anillos interconectados</a:t>
            </a:r>
            <a:endParaRPr lang="es-ES" altLang="es-ES" sz="2000"/>
          </a:p>
        </p:txBody>
      </p:sp>
      <p:sp>
        <p:nvSpPr>
          <p:cNvPr id="115721" name="Text Box 10"/>
          <p:cNvSpPr txBox="1">
            <a:spLocks noChangeArrowheads="1"/>
          </p:cNvSpPr>
          <p:nvPr/>
        </p:nvSpPr>
        <p:spPr bwMode="auto">
          <a:xfrm>
            <a:off x="6372225" y="5470525"/>
            <a:ext cx="2162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2000"/>
              <a:t>Topología irregular</a:t>
            </a:r>
          </a:p>
          <a:p>
            <a:pPr algn="ctr"/>
            <a:r>
              <a:rPr lang="es-ES_tradnl" altLang="es-ES" sz="2000"/>
              <a:t>(malla parcial)</a:t>
            </a:r>
            <a:endParaRPr lang="es-ES" altLang="es-ES" sz="2000"/>
          </a:p>
        </p:txBody>
      </p:sp>
      <p:grpSp>
        <p:nvGrpSpPr>
          <p:cNvPr id="115722" name="Group 11"/>
          <p:cNvGrpSpPr>
            <a:grpSpLocks/>
          </p:cNvGrpSpPr>
          <p:nvPr/>
        </p:nvGrpSpPr>
        <p:grpSpPr bwMode="auto">
          <a:xfrm>
            <a:off x="1143000" y="1524000"/>
            <a:ext cx="1447800" cy="1447800"/>
            <a:chOff x="1008" y="960"/>
            <a:chExt cx="912" cy="912"/>
          </a:xfrm>
        </p:grpSpPr>
        <p:sp>
          <p:nvSpPr>
            <p:cNvPr id="115723" name="Line 12"/>
            <p:cNvSpPr>
              <a:spLocks noChangeShapeType="1"/>
            </p:cNvSpPr>
            <p:nvPr/>
          </p:nvSpPr>
          <p:spPr bwMode="auto">
            <a:xfrm>
              <a:off x="1462" y="960"/>
              <a:ext cx="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24" name="Line 13"/>
            <p:cNvSpPr>
              <a:spLocks noChangeShapeType="1"/>
            </p:cNvSpPr>
            <p:nvPr/>
          </p:nvSpPr>
          <p:spPr bwMode="auto">
            <a:xfrm>
              <a:off x="1462" y="1440"/>
              <a:ext cx="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25" name="Line 14"/>
            <p:cNvSpPr>
              <a:spLocks noChangeShapeType="1"/>
            </p:cNvSpPr>
            <p:nvPr/>
          </p:nvSpPr>
          <p:spPr bwMode="auto">
            <a:xfrm flipV="1">
              <a:off x="1033" y="1416"/>
              <a:ext cx="8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26" name="Line 15"/>
            <p:cNvSpPr>
              <a:spLocks noChangeShapeType="1"/>
            </p:cNvSpPr>
            <p:nvPr/>
          </p:nvSpPr>
          <p:spPr bwMode="auto">
            <a:xfrm>
              <a:off x="1128" y="1078"/>
              <a:ext cx="672" cy="6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27" name="Line 16"/>
            <p:cNvSpPr>
              <a:spLocks noChangeShapeType="1"/>
            </p:cNvSpPr>
            <p:nvPr/>
          </p:nvSpPr>
          <p:spPr bwMode="auto">
            <a:xfrm flipV="1">
              <a:off x="1134" y="1076"/>
              <a:ext cx="672" cy="6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28" name="Oval 17"/>
            <p:cNvSpPr>
              <a:spLocks noChangeArrowheads="1"/>
            </p:cNvSpPr>
            <p:nvPr/>
          </p:nvSpPr>
          <p:spPr bwMode="auto">
            <a:xfrm>
              <a:off x="1872" y="139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29" name="Oval 18"/>
            <p:cNvSpPr>
              <a:spLocks noChangeArrowheads="1"/>
            </p:cNvSpPr>
            <p:nvPr/>
          </p:nvSpPr>
          <p:spPr bwMode="auto">
            <a:xfrm>
              <a:off x="1440" y="960"/>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30" name="Oval 19"/>
            <p:cNvSpPr>
              <a:spLocks noChangeArrowheads="1"/>
            </p:cNvSpPr>
            <p:nvPr/>
          </p:nvSpPr>
          <p:spPr bwMode="auto">
            <a:xfrm>
              <a:off x="1008" y="139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31" name="Oval 20"/>
            <p:cNvSpPr>
              <a:spLocks noChangeArrowheads="1"/>
            </p:cNvSpPr>
            <p:nvPr/>
          </p:nvSpPr>
          <p:spPr bwMode="auto">
            <a:xfrm>
              <a:off x="1440" y="1824"/>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32" name="Oval 21"/>
            <p:cNvSpPr>
              <a:spLocks noChangeArrowheads="1"/>
            </p:cNvSpPr>
            <p:nvPr/>
          </p:nvSpPr>
          <p:spPr bwMode="auto">
            <a:xfrm>
              <a:off x="1776" y="1728"/>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33" name="Oval 22"/>
            <p:cNvSpPr>
              <a:spLocks noChangeArrowheads="1"/>
            </p:cNvSpPr>
            <p:nvPr/>
          </p:nvSpPr>
          <p:spPr bwMode="auto">
            <a:xfrm>
              <a:off x="1104" y="105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34" name="Oval 23"/>
            <p:cNvSpPr>
              <a:spLocks noChangeArrowheads="1"/>
            </p:cNvSpPr>
            <p:nvPr/>
          </p:nvSpPr>
          <p:spPr bwMode="auto">
            <a:xfrm>
              <a:off x="1104" y="1728"/>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35" name="Oval 24"/>
            <p:cNvSpPr>
              <a:spLocks noChangeArrowheads="1"/>
            </p:cNvSpPr>
            <p:nvPr/>
          </p:nvSpPr>
          <p:spPr bwMode="auto">
            <a:xfrm>
              <a:off x="1776" y="105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36" name="Oval 25"/>
            <p:cNvSpPr>
              <a:spLocks noChangeArrowheads="1"/>
            </p:cNvSpPr>
            <p:nvPr/>
          </p:nvSpPr>
          <p:spPr bwMode="auto">
            <a:xfrm>
              <a:off x="1440" y="139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15737" name="Group 26"/>
          <p:cNvGrpSpPr>
            <a:grpSpLocks/>
          </p:cNvGrpSpPr>
          <p:nvPr/>
        </p:nvGrpSpPr>
        <p:grpSpPr bwMode="auto">
          <a:xfrm>
            <a:off x="5124450" y="1524000"/>
            <a:ext cx="3028950" cy="1428750"/>
            <a:chOff x="2934" y="960"/>
            <a:chExt cx="1908" cy="900"/>
          </a:xfrm>
        </p:grpSpPr>
        <p:sp>
          <p:nvSpPr>
            <p:cNvPr id="115738" name="Line 27"/>
            <p:cNvSpPr>
              <a:spLocks noChangeShapeType="1"/>
            </p:cNvSpPr>
            <p:nvPr/>
          </p:nvSpPr>
          <p:spPr bwMode="auto">
            <a:xfrm flipH="1">
              <a:off x="3243" y="975"/>
              <a:ext cx="339" cy="3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39" name="Line 28"/>
            <p:cNvSpPr>
              <a:spLocks noChangeShapeType="1"/>
            </p:cNvSpPr>
            <p:nvPr/>
          </p:nvSpPr>
          <p:spPr bwMode="auto">
            <a:xfrm>
              <a:off x="3576" y="978"/>
              <a:ext cx="351" cy="3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0" name="Line 29"/>
            <p:cNvSpPr>
              <a:spLocks noChangeShapeType="1"/>
            </p:cNvSpPr>
            <p:nvPr/>
          </p:nvSpPr>
          <p:spPr bwMode="auto">
            <a:xfrm flipH="1">
              <a:off x="3072" y="1323"/>
              <a:ext cx="165" cy="2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1" name="Line 30"/>
            <p:cNvSpPr>
              <a:spLocks noChangeShapeType="1"/>
            </p:cNvSpPr>
            <p:nvPr/>
          </p:nvSpPr>
          <p:spPr bwMode="auto">
            <a:xfrm>
              <a:off x="3246" y="1335"/>
              <a:ext cx="168" cy="2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2" name="Line 31"/>
            <p:cNvSpPr>
              <a:spLocks noChangeShapeType="1"/>
            </p:cNvSpPr>
            <p:nvPr/>
          </p:nvSpPr>
          <p:spPr bwMode="auto">
            <a:xfrm flipH="1">
              <a:off x="2955" y="1623"/>
              <a:ext cx="114"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3" name="Line 32"/>
            <p:cNvSpPr>
              <a:spLocks noChangeShapeType="1"/>
            </p:cNvSpPr>
            <p:nvPr/>
          </p:nvSpPr>
          <p:spPr bwMode="auto">
            <a:xfrm>
              <a:off x="3078" y="1623"/>
              <a:ext cx="105"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4" name="Line 33"/>
            <p:cNvSpPr>
              <a:spLocks noChangeShapeType="1"/>
            </p:cNvSpPr>
            <p:nvPr/>
          </p:nvSpPr>
          <p:spPr bwMode="auto">
            <a:xfrm flipH="1">
              <a:off x="3648" y="1632"/>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5" name="Line 34"/>
            <p:cNvSpPr>
              <a:spLocks noChangeShapeType="1"/>
            </p:cNvSpPr>
            <p:nvPr/>
          </p:nvSpPr>
          <p:spPr bwMode="auto">
            <a:xfrm flipH="1">
              <a:off x="3759" y="1332"/>
              <a:ext cx="168"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6" name="Line 35"/>
            <p:cNvSpPr>
              <a:spLocks noChangeShapeType="1"/>
            </p:cNvSpPr>
            <p:nvPr/>
          </p:nvSpPr>
          <p:spPr bwMode="auto">
            <a:xfrm flipH="1">
              <a:off x="3294" y="1626"/>
              <a:ext cx="117"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7" name="Line 36"/>
            <p:cNvSpPr>
              <a:spLocks noChangeShapeType="1"/>
            </p:cNvSpPr>
            <p:nvPr/>
          </p:nvSpPr>
          <p:spPr bwMode="auto">
            <a:xfrm>
              <a:off x="3411" y="1620"/>
              <a:ext cx="117" cy="2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8" name="Line 37"/>
            <p:cNvSpPr>
              <a:spLocks noChangeShapeType="1"/>
            </p:cNvSpPr>
            <p:nvPr/>
          </p:nvSpPr>
          <p:spPr bwMode="auto">
            <a:xfrm>
              <a:off x="3759" y="1620"/>
              <a:ext cx="108" cy="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49" name="Line 38"/>
            <p:cNvSpPr>
              <a:spLocks noChangeShapeType="1"/>
            </p:cNvSpPr>
            <p:nvPr/>
          </p:nvSpPr>
          <p:spPr bwMode="auto">
            <a:xfrm>
              <a:off x="3921" y="1329"/>
              <a:ext cx="171"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50" name="Line 39"/>
            <p:cNvSpPr>
              <a:spLocks noChangeShapeType="1"/>
            </p:cNvSpPr>
            <p:nvPr/>
          </p:nvSpPr>
          <p:spPr bwMode="auto">
            <a:xfrm>
              <a:off x="3927" y="1329"/>
              <a:ext cx="522"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51" name="Line 40"/>
            <p:cNvSpPr>
              <a:spLocks noChangeShapeType="1"/>
            </p:cNvSpPr>
            <p:nvPr/>
          </p:nvSpPr>
          <p:spPr bwMode="auto">
            <a:xfrm flipH="1">
              <a:off x="4329" y="1617"/>
              <a:ext cx="120" cy="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52" name="Line 41"/>
            <p:cNvSpPr>
              <a:spLocks noChangeShapeType="1"/>
            </p:cNvSpPr>
            <p:nvPr/>
          </p:nvSpPr>
          <p:spPr bwMode="auto">
            <a:xfrm>
              <a:off x="4455" y="1617"/>
              <a:ext cx="114" cy="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53" name="Line 42"/>
            <p:cNvSpPr>
              <a:spLocks noChangeShapeType="1"/>
            </p:cNvSpPr>
            <p:nvPr/>
          </p:nvSpPr>
          <p:spPr bwMode="auto">
            <a:xfrm>
              <a:off x="4455" y="1617"/>
              <a:ext cx="369" cy="2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54" name="Line 43"/>
            <p:cNvSpPr>
              <a:spLocks noChangeShapeType="1"/>
            </p:cNvSpPr>
            <p:nvPr/>
          </p:nvSpPr>
          <p:spPr bwMode="auto">
            <a:xfrm flipH="1">
              <a:off x="3978" y="1623"/>
              <a:ext cx="117"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55" name="Line 44"/>
            <p:cNvSpPr>
              <a:spLocks noChangeShapeType="1"/>
            </p:cNvSpPr>
            <p:nvPr/>
          </p:nvSpPr>
          <p:spPr bwMode="auto">
            <a:xfrm>
              <a:off x="4095" y="1620"/>
              <a:ext cx="123" cy="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56" name="Oval 45"/>
            <p:cNvSpPr>
              <a:spLocks noChangeArrowheads="1"/>
            </p:cNvSpPr>
            <p:nvPr/>
          </p:nvSpPr>
          <p:spPr bwMode="auto">
            <a:xfrm>
              <a:off x="3552" y="960"/>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57" name="Oval 46"/>
            <p:cNvSpPr>
              <a:spLocks noChangeArrowheads="1"/>
            </p:cNvSpPr>
            <p:nvPr/>
          </p:nvSpPr>
          <p:spPr bwMode="auto">
            <a:xfrm>
              <a:off x="3219" y="1305"/>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58" name="Oval 47"/>
            <p:cNvSpPr>
              <a:spLocks noChangeArrowheads="1"/>
            </p:cNvSpPr>
            <p:nvPr/>
          </p:nvSpPr>
          <p:spPr bwMode="auto">
            <a:xfrm>
              <a:off x="3903" y="1308"/>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59" name="Oval 48"/>
            <p:cNvSpPr>
              <a:spLocks noChangeArrowheads="1"/>
            </p:cNvSpPr>
            <p:nvPr/>
          </p:nvSpPr>
          <p:spPr bwMode="auto">
            <a:xfrm>
              <a:off x="3048" y="1599"/>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0" name="Oval 49"/>
            <p:cNvSpPr>
              <a:spLocks noChangeArrowheads="1"/>
            </p:cNvSpPr>
            <p:nvPr/>
          </p:nvSpPr>
          <p:spPr bwMode="auto">
            <a:xfrm>
              <a:off x="3387" y="159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1" name="Oval 50"/>
            <p:cNvSpPr>
              <a:spLocks noChangeArrowheads="1"/>
            </p:cNvSpPr>
            <p:nvPr/>
          </p:nvSpPr>
          <p:spPr bwMode="auto">
            <a:xfrm>
              <a:off x="3735" y="159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2" name="Oval 51"/>
            <p:cNvSpPr>
              <a:spLocks noChangeArrowheads="1"/>
            </p:cNvSpPr>
            <p:nvPr/>
          </p:nvSpPr>
          <p:spPr bwMode="auto">
            <a:xfrm>
              <a:off x="4305" y="1803"/>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3" name="Oval 52"/>
            <p:cNvSpPr>
              <a:spLocks noChangeArrowheads="1"/>
            </p:cNvSpPr>
            <p:nvPr/>
          </p:nvSpPr>
          <p:spPr bwMode="auto">
            <a:xfrm>
              <a:off x="4542" y="180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4" name="Oval 53"/>
            <p:cNvSpPr>
              <a:spLocks noChangeArrowheads="1"/>
            </p:cNvSpPr>
            <p:nvPr/>
          </p:nvSpPr>
          <p:spPr bwMode="auto">
            <a:xfrm>
              <a:off x="4794" y="180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5" name="Oval 54"/>
            <p:cNvSpPr>
              <a:spLocks noChangeArrowheads="1"/>
            </p:cNvSpPr>
            <p:nvPr/>
          </p:nvSpPr>
          <p:spPr bwMode="auto">
            <a:xfrm>
              <a:off x="4425" y="159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6" name="Oval 55"/>
            <p:cNvSpPr>
              <a:spLocks noChangeArrowheads="1"/>
            </p:cNvSpPr>
            <p:nvPr/>
          </p:nvSpPr>
          <p:spPr bwMode="auto">
            <a:xfrm>
              <a:off x="4068" y="1599"/>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7" name="Oval 56"/>
            <p:cNvSpPr>
              <a:spLocks noChangeArrowheads="1"/>
            </p:cNvSpPr>
            <p:nvPr/>
          </p:nvSpPr>
          <p:spPr bwMode="auto">
            <a:xfrm>
              <a:off x="3618" y="181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8" name="Oval 57"/>
            <p:cNvSpPr>
              <a:spLocks noChangeArrowheads="1"/>
            </p:cNvSpPr>
            <p:nvPr/>
          </p:nvSpPr>
          <p:spPr bwMode="auto">
            <a:xfrm>
              <a:off x="3843" y="1809"/>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69" name="Oval 58"/>
            <p:cNvSpPr>
              <a:spLocks noChangeArrowheads="1"/>
            </p:cNvSpPr>
            <p:nvPr/>
          </p:nvSpPr>
          <p:spPr bwMode="auto">
            <a:xfrm>
              <a:off x="3951" y="180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70" name="Oval 59"/>
            <p:cNvSpPr>
              <a:spLocks noChangeArrowheads="1"/>
            </p:cNvSpPr>
            <p:nvPr/>
          </p:nvSpPr>
          <p:spPr bwMode="auto">
            <a:xfrm>
              <a:off x="4191" y="180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71" name="Oval 60"/>
            <p:cNvSpPr>
              <a:spLocks noChangeArrowheads="1"/>
            </p:cNvSpPr>
            <p:nvPr/>
          </p:nvSpPr>
          <p:spPr bwMode="auto">
            <a:xfrm>
              <a:off x="2934" y="1809"/>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72" name="Oval 61"/>
            <p:cNvSpPr>
              <a:spLocks noChangeArrowheads="1"/>
            </p:cNvSpPr>
            <p:nvPr/>
          </p:nvSpPr>
          <p:spPr bwMode="auto">
            <a:xfrm>
              <a:off x="3162" y="180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73" name="Oval 62"/>
            <p:cNvSpPr>
              <a:spLocks noChangeArrowheads="1"/>
            </p:cNvSpPr>
            <p:nvPr/>
          </p:nvSpPr>
          <p:spPr bwMode="auto">
            <a:xfrm>
              <a:off x="3273" y="180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74" name="Oval 63"/>
            <p:cNvSpPr>
              <a:spLocks noChangeArrowheads="1"/>
            </p:cNvSpPr>
            <p:nvPr/>
          </p:nvSpPr>
          <p:spPr bwMode="auto">
            <a:xfrm>
              <a:off x="3504" y="181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15775" name="Group 64"/>
          <p:cNvGrpSpPr>
            <a:grpSpLocks/>
          </p:cNvGrpSpPr>
          <p:nvPr/>
        </p:nvGrpSpPr>
        <p:grpSpPr bwMode="auto">
          <a:xfrm>
            <a:off x="3124200" y="1524000"/>
            <a:ext cx="1443038" cy="1447800"/>
            <a:chOff x="2040" y="960"/>
            <a:chExt cx="909" cy="912"/>
          </a:xfrm>
        </p:grpSpPr>
        <p:sp>
          <p:nvSpPr>
            <p:cNvPr id="115776" name="Line 65"/>
            <p:cNvSpPr>
              <a:spLocks noChangeShapeType="1"/>
            </p:cNvSpPr>
            <p:nvPr/>
          </p:nvSpPr>
          <p:spPr bwMode="auto">
            <a:xfrm>
              <a:off x="2061" y="1410"/>
              <a:ext cx="126" cy="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77" name="Line 66"/>
            <p:cNvSpPr>
              <a:spLocks noChangeShapeType="1"/>
            </p:cNvSpPr>
            <p:nvPr/>
          </p:nvSpPr>
          <p:spPr bwMode="auto">
            <a:xfrm flipV="1">
              <a:off x="2061" y="1110"/>
              <a:ext cx="132" cy="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78" name="Line 67"/>
            <p:cNvSpPr>
              <a:spLocks noChangeShapeType="1"/>
            </p:cNvSpPr>
            <p:nvPr/>
          </p:nvSpPr>
          <p:spPr bwMode="auto">
            <a:xfrm flipV="1">
              <a:off x="2199" y="981"/>
              <a:ext cx="303"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79" name="Line 68"/>
            <p:cNvSpPr>
              <a:spLocks noChangeShapeType="1"/>
            </p:cNvSpPr>
            <p:nvPr/>
          </p:nvSpPr>
          <p:spPr bwMode="auto">
            <a:xfrm>
              <a:off x="2502" y="981"/>
              <a:ext cx="300"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80" name="Line 69"/>
            <p:cNvSpPr>
              <a:spLocks noChangeShapeType="1"/>
            </p:cNvSpPr>
            <p:nvPr/>
          </p:nvSpPr>
          <p:spPr bwMode="auto">
            <a:xfrm>
              <a:off x="2802" y="1101"/>
              <a:ext cx="129" cy="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81" name="Line 70"/>
            <p:cNvSpPr>
              <a:spLocks noChangeShapeType="1"/>
            </p:cNvSpPr>
            <p:nvPr/>
          </p:nvSpPr>
          <p:spPr bwMode="auto">
            <a:xfrm flipH="1">
              <a:off x="2799" y="1404"/>
              <a:ext cx="132" cy="3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82" name="Line 71"/>
            <p:cNvSpPr>
              <a:spLocks noChangeShapeType="1"/>
            </p:cNvSpPr>
            <p:nvPr/>
          </p:nvSpPr>
          <p:spPr bwMode="auto">
            <a:xfrm flipV="1">
              <a:off x="2505" y="1722"/>
              <a:ext cx="294"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83" name="Line 72"/>
            <p:cNvSpPr>
              <a:spLocks noChangeShapeType="1"/>
            </p:cNvSpPr>
            <p:nvPr/>
          </p:nvSpPr>
          <p:spPr bwMode="auto">
            <a:xfrm>
              <a:off x="2190" y="1719"/>
              <a:ext cx="318"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84" name="Oval 73"/>
            <p:cNvSpPr>
              <a:spLocks noChangeArrowheads="1"/>
            </p:cNvSpPr>
            <p:nvPr/>
          </p:nvSpPr>
          <p:spPr bwMode="auto">
            <a:xfrm>
              <a:off x="2478" y="1824"/>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85" name="Oval 74"/>
            <p:cNvSpPr>
              <a:spLocks noChangeArrowheads="1"/>
            </p:cNvSpPr>
            <p:nvPr/>
          </p:nvSpPr>
          <p:spPr bwMode="auto">
            <a:xfrm>
              <a:off x="2172" y="108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86" name="Oval 75"/>
            <p:cNvSpPr>
              <a:spLocks noChangeArrowheads="1"/>
            </p:cNvSpPr>
            <p:nvPr/>
          </p:nvSpPr>
          <p:spPr bwMode="auto">
            <a:xfrm>
              <a:off x="2040" y="1389"/>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87" name="Oval 76"/>
            <p:cNvSpPr>
              <a:spLocks noChangeArrowheads="1"/>
            </p:cNvSpPr>
            <p:nvPr/>
          </p:nvSpPr>
          <p:spPr bwMode="auto">
            <a:xfrm>
              <a:off x="2778" y="1701"/>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88" name="Oval 77"/>
            <p:cNvSpPr>
              <a:spLocks noChangeArrowheads="1"/>
            </p:cNvSpPr>
            <p:nvPr/>
          </p:nvSpPr>
          <p:spPr bwMode="auto">
            <a:xfrm>
              <a:off x="2163" y="169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89" name="Oval 78"/>
            <p:cNvSpPr>
              <a:spLocks noChangeArrowheads="1"/>
            </p:cNvSpPr>
            <p:nvPr/>
          </p:nvSpPr>
          <p:spPr bwMode="auto">
            <a:xfrm>
              <a:off x="2901" y="1383"/>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90" name="Oval 79"/>
            <p:cNvSpPr>
              <a:spLocks noChangeArrowheads="1"/>
            </p:cNvSpPr>
            <p:nvPr/>
          </p:nvSpPr>
          <p:spPr bwMode="auto">
            <a:xfrm>
              <a:off x="2772" y="1083"/>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791" name="Oval 80"/>
            <p:cNvSpPr>
              <a:spLocks noChangeArrowheads="1"/>
            </p:cNvSpPr>
            <p:nvPr/>
          </p:nvSpPr>
          <p:spPr bwMode="auto">
            <a:xfrm>
              <a:off x="2475" y="960"/>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15792" name="Group 81"/>
          <p:cNvGrpSpPr>
            <a:grpSpLocks/>
          </p:cNvGrpSpPr>
          <p:nvPr/>
        </p:nvGrpSpPr>
        <p:grpSpPr bwMode="auto">
          <a:xfrm>
            <a:off x="1143000" y="3895725"/>
            <a:ext cx="1443038" cy="1438275"/>
            <a:chOff x="1014" y="2454"/>
            <a:chExt cx="909" cy="906"/>
          </a:xfrm>
        </p:grpSpPr>
        <p:sp>
          <p:nvSpPr>
            <p:cNvPr id="115793" name="Line 82"/>
            <p:cNvSpPr>
              <a:spLocks noChangeShapeType="1"/>
            </p:cNvSpPr>
            <p:nvPr/>
          </p:nvSpPr>
          <p:spPr bwMode="auto">
            <a:xfrm>
              <a:off x="1161" y="3213"/>
              <a:ext cx="309" cy="1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94" name="Line 83"/>
            <p:cNvSpPr>
              <a:spLocks noChangeShapeType="1"/>
            </p:cNvSpPr>
            <p:nvPr/>
          </p:nvSpPr>
          <p:spPr bwMode="auto">
            <a:xfrm flipV="1">
              <a:off x="1467" y="3213"/>
              <a:ext cx="309"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95" name="Line 84"/>
            <p:cNvSpPr>
              <a:spLocks noChangeShapeType="1"/>
            </p:cNvSpPr>
            <p:nvPr/>
          </p:nvSpPr>
          <p:spPr bwMode="auto">
            <a:xfrm flipV="1">
              <a:off x="1776" y="2910"/>
              <a:ext cx="126" cy="3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96" name="Line 85"/>
            <p:cNvSpPr>
              <a:spLocks noChangeShapeType="1"/>
            </p:cNvSpPr>
            <p:nvPr/>
          </p:nvSpPr>
          <p:spPr bwMode="auto">
            <a:xfrm>
              <a:off x="1764" y="2598"/>
              <a:ext cx="135" cy="3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97" name="Line 86"/>
            <p:cNvSpPr>
              <a:spLocks noChangeShapeType="1"/>
            </p:cNvSpPr>
            <p:nvPr/>
          </p:nvSpPr>
          <p:spPr bwMode="auto">
            <a:xfrm flipH="1" flipV="1">
              <a:off x="1470" y="2475"/>
              <a:ext cx="303" cy="1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98" name="Line 87"/>
            <p:cNvSpPr>
              <a:spLocks noChangeShapeType="1"/>
            </p:cNvSpPr>
            <p:nvPr/>
          </p:nvSpPr>
          <p:spPr bwMode="auto">
            <a:xfrm flipH="1">
              <a:off x="1164" y="2472"/>
              <a:ext cx="306" cy="1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799" name="Line 88"/>
            <p:cNvSpPr>
              <a:spLocks noChangeShapeType="1"/>
            </p:cNvSpPr>
            <p:nvPr/>
          </p:nvSpPr>
          <p:spPr bwMode="auto">
            <a:xfrm flipH="1">
              <a:off x="1038" y="2604"/>
              <a:ext cx="123" cy="3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0" name="Line 89"/>
            <p:cNvSpPr>
              <a:spLocks noChangeShapeType="1"/>
            </p:cNvSpPr>
            <p:nvPr/>
          </p:nvSpPr>
          <p:spPr bwMode="auto">
            <a:xfrm>
              <a:off x="1035" y="2904"/>
              <a:ext cx="129"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1" name="Line 90"/>
            <p:cNvSpPr>
              <a:spLocks noChangeShapeType="1"/>
            </p:cNvSpPr>
            <p:nvPr/>
          </p:nvSpPr>
          <p:spPr bwMode="auto">
            <a:xfrm>
              <a:off x="1170" y="2598"/>
              <a:ext cx="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2" name="Line 91"/>
            <p:cNvSpPr>
              <a:spLocks noChangeShapeType="1"/>
            </p:cNvSpPr>
            <p:nvPr/>
          </p:nvSpPr>
          <p:spPr bwMode="auto">
            <a:xfrm>
              <a:off x="1038" y="2907"/>
              <a:ext cx="8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3" name="Line 92"/>
            <p:cNvSpPr>
              <a:spLocks noChangeShapeType="1"/>
            </p:cNvSpPr>
            <p:nvPr/>
          </p:nvSpPr>
          <p:spPr bwMode="auto">
            <a:xfrm flipV="1">
              <a:off x="1164" y="3210"/>
              <a:ext cx="612" cy="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4" name="Line 93"/>
            <p:cNvSpPr>
              <a:spLocks noChangeShapeType="1"/>
            </p:cNvSpPr>
            <p:nvPr/>
          </p:nvSpPr>
          <p:spPr bwMode="auto">
            <a:xfrm>
              <a:off x="1164" y="2601"/>
              <a:ext cx="3" cy="6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5" name="Line 94"/>
            <p:cNvSpPr>
              <a:spLocks noChangeShapeType="1"/>
            </p:cNvSpPr>
            <p:nvPr/>
          </p:nvSpPr>
          <p:spPr bwMode="auto">
            <a:xfrm>
              <a:off x="1767" y="2601"/>
              <a:ext cx="6" cy="6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6" name="Line 95"/>
            <p:cNvSpPr>
              <a:spLocks noChangeShapeType="1"/>
            </p:cNvSpPr>
            <p:nvPr/>
          </p:nvSpPr>
          <p:spPr bwMode="auto">
            <a:xfrm>
              <a:off x="1164" y="2601"/>
              <a:ext cx="606" cy="6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7" name="Line 96"/>
            <p:cNvSpPr>
              <a:spLocks noChangeShapeType="1"/>
            </p:cNvSpPr>
            <p:nvPr/>
          </p:nvSpPr>
          <p:spPr bwMode="auto">
            <a:xfrm flipV="1">
              <a:off x="1164" y="2601"/>
              <a:ext cx="603" cy="6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8" name="Line 97"/>
            <p:cNvSpPr>
              <a:spLocks noChangeShapeType="1"/>
            </p:cNvSpPr>
            <p:nvPr/>
          </p:nvSpPr>
          <p:spPr bwMode="auto">
            <a:xfrm>
              <a:off x="1170" y="2607"/>
              <a:ext cx="729" cy="2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09" name="Line 98"/>
            <p:cNvSpPr>
              <a:spLocks noChangeShapeType="1"/>
            </p:cNvSpPr>
            <p:nvPr/>
          </p:nvSpPr>
          <p:spPr bwMode="auto">
            <a:xfrm flipV="1">
              <a:off x="1164" y="2901"/>
              <a:ext cx="735"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0" name="Line 99"/>
            <p:cNvSpPr>
              <a:spLocks noChangeShapeType="1"/>
            </p:cNvSpPr>
            <p:nvPr/>
          </p:nvSpPr>
          <p:spPr bwMode="auto">
            <a:xfrm flipV="1">
              <a:off x="1038" y="2595"/>
              <a:ext cx="729" cy="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1" name="Line 100"/>
            <p:cNvSpPr>
              <a:spLocks noChangeShapeType="1"/>
            </p:cNvSpPr>
            <p:nvPr/>
          </p:nvSpPr>
          <p:spPr bwMode="auto">
            <a:xfrm>
              <a:off x="1038" y="2904"/>
              <a:ext cx="735" cy="3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2" name="Line 101"/>
            <p:cNvSpPr>
              <a:spLocks noChangeShapeType="1"/>
            </p:cNvSpPr>
            <p:nvPr/>
          </p:nvSpPr>
          <p:spPr bwMode="auto">
            <a:xfrm flipV="1">
              <a:off x="1170" y="2475"/>
              <a:ext cx="300" cy="7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3" name="Line 102"/>
            <p:cNvSpPr>
              <a:spLocks noChangeShapeType="1"/>
            </p:cNvSpPr>
            <p:nvPr/>
          </p:nvSpPr>
          <p:spPr bwMode="auto">
            <a:xfrm>
              <a:off x="1470" y="2475"/>
              <a:ext cx="300" cy="7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4" name="Line 103"/>
            <p:cNvSpPr>
              <a:spLocks noChangeShapeType="1"/>
            </p:cNvSpPr>
            <p:nvPr/>
          </p:nvSpPr>
          <p:spPr bwMode="auto">
            <a:xfrm flipH="1">
              <a:off x="1467" y="2469"/>
              <a:ext cx="3" cy="8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5" name="Line 104"/>
            <p:cNvSpPr>
              <a:spLocks noChangeShapeType="1"/>
            </p:cNvSpPr>
            <p:nvPr/>
          </p:nvSpPr>
          <p:spPr bwMode="auto">
            <a:xfrm flipV="1">
              <a:off x="1041" y="2469"/>
              <a:ext cx="429" cy="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6" name="Line 105"/>
            <p:cNvSpPr>
              <a:spLocks noChangeShapeType="1"/>
            </p:cNvSpPr>
            <p:nvPr/>
          </p:nvSpPr>
          <p:spPr bwMode="auto">
            <a:xfrm flipV="1">
              <a:off x="1464" y="2901"/>
              <a:ext cx="438" cy="4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7" name="Line 106"/>
            <p:cNvSpPr>
              <a:spLocks noChangeShapeType="1"/>
            </p:cNvSpPr>
            <p:nvPr/>
          </p:nvSpPr>
          <p:spPr bwMode="auto">
            <a:xfrm>
              <a:off x="1035" y="2907"/>
              <a:ext cx="429"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8" name="Line 107"/>
            <p:cNvSpPr>
              <a:spLocks noChangeShapeType="1"/>
            </p:cNvSpPr>
            <p:nvPr/>
          </p:nvSpPr>
          <p:spPr bwMode="auto">
            <a:xfrm>
              <a:off x="1164" y="2601"/>
              <a:ext cx="303" cy="7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19" name="Line 108"/>
            <p:cNvSpPr>
              <a:spLocks noChangeShapeType="1"/>
            </p:cNvSpPr>
            <p:nvPr/>
          </p:nvSpPr>
          <p:spPr bwMode="auto">
            <a:xfrm flipV="1">
              <a:off x="1467" y="2598"/>
              <a:ext cx="297" cy="7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20" name="Line 109"/>
            <p:cNvSpPr>
              <a:spLocks noChangeShapeType="1"/>
            </p:cNvSpPr>
            <p:nvPr/>
          </p:nvSpPr>
          <p:spPr bwMode="auto">
            <a:xfrm>
              <a:off x="1476" y="2478"/>
              <a:ext cx="420" cy="4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21" name="Oval 110"/>
            <p:cNvSpPr>
              <a:spLocks noChangeArrowheads="1"/>
            </p:cNvSpPr>
            <p:nvPr/>
          </p:nvSpPr>
          <p:spPr bwMode="auto">
            <a:xfrm>
              <a:off x="1440" y="331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22" name="Oval 111"/>
            <p:cNvSpPr>
              <a:spLocks noChangeArrowheads="1"/>
            </p:cNvSpPr>
            <p:nvPr/>
          </p:nvSpPr>
          <p:spPr bwMode="auto">
            <a:xfrm>
              <a:off x="1749" y="3189"/>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23" name="Oval 112"/>
            <p:cNvSpPr>
              <a:spLocks noChangeArrowheads="1"/>
            </p:cNvSpPr>
            <p:nvPr/>
          </p:nvSpPr>
          <p:spPr bwMode="auto">
            <a:xfrm>
              <a:off x="1140" y="319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24" name="Oval 113"/>
            <p:cNvSpPr>
              <a:spLocks noChangeArrowheads="1"/>
            </p:cNvSpPr>
            <p:nvPr/>
          </p:nvSpPr>
          <p:spPr bwMode="auto">
            <a:xfrm>
              <a:off x="1875" y="2883"/>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25" name="Oval 114"/>
            <p:cNvSpPr>
              <a:spLocks noChangeArrowheads="1"/>
            </p:cNvSpPr>
            <p:nvPr/>
          </p:nvSpPr>
          <p:spPr bwMode="auto">
            <a:xfrm>
              <a:off x="1014" y="2883"/>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26" name="Oval 115"/>
            <p:cNvSpPr>
              <a:spLocks noChangeArrowheads="1"/>
            </p:cNvSpPr>
            <p:nvPr/>
          </p:nvSpPr>
          <p:spPr bwMode="auto">
            <a:xfrm>
              <a:off x="1740" y="2580"/>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27" name="Oval 116"/>
            <p:cNvSpPr>
              <a:spLocks noChangeArrowheads="1"/>
            </p:cNvSpPr>
            <p:nvPr/>
          </p:nvSpPr>
          <p:spPr bwMode="auto">
            <a:xfrm>
              <a:off x="1140" y="2580"/>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28" name="Oval 117"/>
            <p:cNvSpPr>
              <a:spLocks noChangeArrowheads="1"/>
            </p:cNvSpPr>
            <p:nvPr/>
          </p:nvSpPr>
          <p:spPr bwMode="auto">
            <a:xfrm>
              <a:off x="1449" y="2454"/>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grpSp>
        <p:nvGrpSpPr>
          <p:cNvPr id="115829" name="Group 118"/>
          <p:cNvGrpSpPr>
            <a:grpSpLocks/>
          </p:cNvGrpSpPr>
          <p:nvPr/>
        </p:nvGrpSpPr>
        <p:grpSpPr bwMode="auto">
          <a:xfrm>
            <a:off x="3200400" y="3890963"/>
            <a:ext cx="2705100" cy="1433512"/>
            <a:chOff x="2139" y="2451"/>
            <a:chExt cx="1704" cy="903"/>
          </a:xfrm>
        </p:grpSpPr>
        <p:sp>
          <p:nvSpPr>
            <p:cNvPr id="115830" name="Oval 119"/>
            <p:cNvSpPr>
              <a:spLocks noChangeArrowheads="1"/>
            </p:cNvSpPr>
            <p:nvPr/>
          </p:nvSpPr>
          <p:spPr bwMode="auto">
            <a:xfrm>
              <a:off x="3030" y="2508"/>
              <a:ext cx="774" cy="80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31" name="Oval 120"/>
            <p:cNvSpPr>
              <a:spLocks noChangeArrowheads="1"/>
            </p:cNvSpPr>
            <p:nvPr/>
          </p:nvSpPr>
          <p:spPr bwMode="auto">
            <a:xfrm>
              <a:off x="2160" y="2475"/>
              <a:ext cx="864" cy="85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32" name="Oval 121"/>
            <p:cNvSpPr>
              <a:spLocks noChangeArrowheads="1"/>
            </p:cNvSpPr>
            <p:nvPr/>
          </p:nvSpPr>
          <p:spPr bwMode="auto">
            <a:xfrm>
              <a:off x="2262" y="2574"/>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33" name="Oval 122"/>
            <p:cNvSpPr>
              <a:spLocks noChangeArrowheads="1"/>
            </p:cNvSpPr>
            <p:nvPr/>
          </p:nvSpPr>
          <p:spPr bwMode="auto">
            <a:xfrm>
              <a:off x="2139" y="2883"/>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34" name="Oval 123"/>
            <p:cNvSpPr>
              <a:spLocks noChangeArrowheads="1"/>
            </p:cNvSpPr>
            <p:nvPr/>
          </p:nvSpPr>
          <p:spPr bwMode="auto">
            <a:xfrm>
              <a:off x="2259" y="318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35" name="Oval 124"/>
            <p:cNvSpPr>
              <a:spLocks noChangeArrowheads="1"/>
            </p:cNvSpPr>
            <p:nvPr/>
          </p:nvSpPr>
          <p:spPr bwMode="auto">
            <a:xfrm>
              <a:off x="2568" y="2451"/>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36" name="Oval 125"/>
            <p:cNvSpPr>
              <a:spLocks noChangeArrowheads="1"/>
            </p:cNvSpPr>
            <p:nvPr/>
          </p:nvSpPr>
          <p:spPr bwMode="auto">
            <a:xfrm>
              <a:off x="2571" y="330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37" name="Oval 126"/>
            <p:cNvSpPr>
              <a:spLocks noChangeArrowheads="1"/>
            </p:cNvSpPr>
            <p:nvPr/>
          </p:nvSpPr>
          <p:spPr bwMode="auto">
            <a:xfrm>
              <a:off x="2874" y="2583"/>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38" name="Oval 127"/>
            <p:cNvSpPr>
              <a:spLocks noChangeArrowheads="1"/>
            </p:cNvSpPr>
            <p:nvPr/>
          </p:nvSpPr>
          <p:spPr bwMode="auto">
            <a:xfrm>
              <a:off x="2997" y="2889"/>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39" name="Oval 128"/>
            <p:cNvSpPr>
              <a:spLocks noChangeArrowheads="1"/>
            </p:cNvSpPr>
            <p:nvPr/>
          </p:nvSpPr>
          <p:spPr bwMode="auto">
            <a:xfrm>
              <a:off x="2880" y="3168"/>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0" name="Oval 129"/>
            <p:cNvSpPr>
              <a:spLocks noChangeArrowheads="1"/>
            </p:cNvSpPr>
            <p:nvPr/>
          </p:nvSpPr>
          <p:spPr bwMode="auto">
            <a:xfrm>
              <a:off x="3030" y="3033"/>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1" name="Oval 130"/>
            <p:cNvSpPr>
              <a:spLocks noChangeArrowheads="1"/>
            </p:cNvSpPr>
            <p:nvPr/>
          </p:nvSpPr>
          <p:spPr bwMode="auto">
            <a:xfrm>
              <a:off x="3111" y="316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2" name="Oval 131"/>
            <p:cNvSpPr>
              <a:spLocks noChangeArrowheads="1"/>
            </p:cNvSpPr>
            <p:nvPr/>
          </p:nvSpPr>
          <p:spPr bwMode="auto">
            <a:xfrm>
              <a:off x="3240" y="324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3" name="Oval 132"/>
            <p:cNvSpPr>
              <a:spLocks noChangeArrowheads="1"/>
            </p:cNvSpPr>
            <p:nvPr/>
          </p:nvSpPr>
          <p:spPr bwMode="auto">
            <a:xfrm>
              <a:off x="3393" y="327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4" name="Oval 133"/>
            <p:cNvSpPr>
              <a:spLocks noChangeArrowheads="1"/>
            </p:cNvSpPr>
            <p:nvPr/>
          </p:nvSpPr>
          <p:spPr bwMode="auto">
            <a:xfrm>
              <a:off x="3549" y="3252"/>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5" name="Oval 134"/>
            <p:cNvSpPr>
              <a:spLocks noChangeArrowheads="1"/>
            </p:cNvSpPr>
            <p:nvPr/>
          </p:nvSpPr>
          <p:spPr bwMode="auto">
            <a:xfrm>
              <a:off x="3114" y="2598"/>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6" name="Oval 135"/>
            <p:cNvSpPr>
              <a:spLocks noChangeArrowheads="1"/>
            </p:cNvSpPr>
            <p:nvPr/>
          </p:nvSpPr>
          <p:spPr bwMode="auto">
            <a:xfrm>
              <a:off x="3243" y="2511"/>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7" name="Oval 136"/>
            <p:cNvSpPr>
              <a:spLocks noChangeArrowheads="1"/>
            </p:cNvSpPr>
            <p:nvPr/>
          </p:nvSpPr>
          <p:spPr bwMode="auto">
            <a:xfrm>
              <a:off x="3396" y="2481"/>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8" name="Oval 137"/>
            <p:cNvSpPr>
              <a:spLocks noChangeArrowheads="1"/>
            </p:cNvSpPr>
            <p:nvPr/>
          </p:nvSpPr>
          <p:spPr bwMode="auto">
            <a:xfrm>
              <a:off x="3549" y="2517"/>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49" name="Oval 138"/>
            <p:cNvSpPr>
              <a:spLocks noChangeArrowheads="1"/>
            </p:cNvSpPr>
            <p:nvPr/>
          </p:nvSpPr>
          <p:spPr bwMode="auto">
            <a:xfrm>
              <a:off x="3681" y="315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50" name="Oval 139"/>
            <p:cNvSpPr>
              <a:spLocks noChangeArrowheads="1"/>
            </p:cNvSpPr>
            <p:nvPr/>
          </p:nvSpPr>
          <p:spPr bwMode="auto">
            <a:xfrm>
              <a:off x="3030" y="2730"/>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51" name="Oval 140"/>
            <p:cNvSpPr>
              <a:spLocks noChangeArrowheads="1"/>
            </p:cNvSpPr>
            <p:nvPr/>
          </p:nvSpPr>
          <p:spPr bwMode="auto">
            <a:xfrm>
              <a:off x="3681" y="2595"/>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52" name="Oval 141"/>
            <p:cNvSpPr>
              <a:spLocks noChangeArrowheads="1"/>
            </p:cNvSpPr>
            <p:nvPr/>
          </p:nvSpPr>
          <p:spPr bwMode="auto">
            <a:xfrm>
              <a:off x="3768" y="273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53" name="Oval 142"/>
            <p:cNvSpPr>
              <a:spLocks noChangeArrowheads="1"/>
            </p:cNvSpPr>
            <p:nvPr/>
          </p:nvSpPr>
          <p:spPr bwMode="auto">
            <a:xfrm>
              <a:off x="3795" y="2880"/>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54" name="Oval 143"/>
            <p:cNvSpPr>
              <a:spLocks noChangeArrowheads="1"/>
            </p:cNvSpPr>
            <p:nvPr/>
          </p:nvSpPr>
          <p:spPr bwMode="auto">
            <a:xfrm>
              <a:off x="3765" y="3033"/>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
        <p:nvSpPr>
          <p:cNvPr id="115855" name="Line 144"/>
          <p:cNvSpPr>
            <a:spLocks noChangeShapeType="1"/>
          </p:cNvSpPr>
          <p:nvPr/>
        </p:nvSpPr>
        <p:spPr bwMode="auto">
          <a:xfrm>
            <a:off x="6642100" y="4908550"/>
            <a:ext cx="228600" cy="276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15856" name="Group 145"/>
          <p:cNvGrpSpPr>
            <a:grpSpLocks/>
          </p:cNvGrpSpPr>
          <p:nvPr/>
        </p:nvGrpSpPr>
        <p:grpSpPr bwMode="auto">
          <a:xfrm>
            <a:off x="6596063" y="4238625"/>
            <a:ext cx="1200150" cy="1119188"/>
            <a:chOff x="4059" y="2670"/>
            <a:chExt cx="756" cy="705"/>
          </a:xfrm>
        </p:grpSpPr>
        <p:sp>
          <p:nvSpPr>
            <p:cNvPr id="115857" name="Line 146"/>
            <p:cNvSpPr>
              <a:spLocks noChangeShapeType="1"/>
            </p:cNvSpPr>
            <p:nvPr/>
          </p:nvSpPr>
          <p:spPr bwMode="auto">
            <a:xfrm flipV="1">
              <a:off x="4131" y="2694"/>
              <a:ext cx="366" cy="1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58" name="Line 147"/>
            <p:cNvSpPr>
              <a:spLocks noChangeShapeType="1"/>
            </p:cNvSpPr>
            <p:nvPr/>
          </p:nvSpPr>
          <p:spPr bwMode="auto">
            <a:xfrm flipH="1">
              <a:off x="4086" y="2832"/>
              <a:ext cx="42" cy="2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59" name="Line 148"/>
            <p:cNvSpPr>
              <a:spLocks noChangeShapeType="1"/>
            </p:cNvSpPr>
            <p:nvPr/>
          </p:nvSpPr>
          <p:spPr bwMode="auto">
            <a:xfrm>
              <a:off x="4491" y="2691"/>
              <a:ext cx="213" cy="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60" name="Line 149"/>
            <p:cNvSpPr>
              <a:spLocks noChangeShapeType="1"/>
            </p:cNvSpPr>
            <p:nvPr/>
          </p:nvSpPr>
          <p:spPr bwMode="auto">
            <a:xfrm>
              <a:off x="4710" y="2832"/>
              <a:ext cx="84" cy="2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61" name="Line 150"/>
            <p:cNvSpPr>
              <a:spLocks noChangeShapeType="1"/>
            </p:cNvSpPr>
            <p:nvPr/>
          </p:nvSpPr>
          <p:spPr bwMode="auto">
            <a:xfrm flipH="1">
              <a:off x="4719" y="3087"/>
              <a:ext cx="72" cy="1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62" name="Line 151"/>
            <p:cNvSpPr>
              <a:spLocks noChangeShapeType="1"/>
            </p:cNvSpPr>
            <p:nvPr/>
          </p:nvSpPr>
          <p:spPr bwMode="auto">
            <a:xfrm flipH="1">
              <a:off x="4494" y="3219"/>
              <a:ext cx="228"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63" name="Line 152"/>
            <p:cNvSpPr>
              <a:spLocks noChangeShapeType="1"/>
            </p:cNvSpPr>
            <p:nvPr/>
          </p:nvSpPr>
          <p:spPr bwMode="auto">
            <a:xfrm flipV="1">
              <a:off x="4095" y="3090"/>
              <a:ext cx="69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64" name="Line 153"/>
            <p:cNvSpPr>
              <a:spLocks noChangeShapeType="1"/>
            </p:cNvSpPr>
            <p:nvPr/>
          </p:nvSpPr>
          <p:spPr bwMode="auto">
            <a:xfrm>
              <a:off x="4491" y="2697"/>
              <a:ext cx="0" cy="6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65" name="Line 154"/>
            <p:cNvSpPr>
              <a:spLocks noChangeShapeType="1"/>
            </p:cNvSpPr>
            <p:nvPr/>
          </p:nvSpPr>
          <p:spPr bwMode="auto">
            <a:xfrm flipV="1">
              <a:off x="4233" y="3219"/>
              <a:ext cx="486"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5866" name="Oval 155"/>
            <p:cNvSpPr>
              <a:spLocks noChangeArrowheads="1"/>
            </p:cNvSpPr>
            <p:nvPr/>
          </p:nvSpPr>
          <p:spPr bwMode="auto">
            <a:xfrm>
              <a:off x="4107" y="2808"/>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67" name="Oval 156"/>
            <p:cNvSpPr>
              <a:spLocks noChangeArrowheads="1"/>
            </p:cNvSpPr>
            <p:nvPr/>
          </p:nvSpPr>
          <p:spPr bwMode="auto">
            <a:xfrm>
              <a:off x="4059" y="306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68" name="Oval 157"/>
            <p:cNvSpPr>
              <a:spLocks noChangeArrowheads="1"/>
            </p:cNvSpPr>
            <p:nvPr/>
          </p:nvSpPr>
          <p:spPr bwMode="auto">
            <a:xfrm>
              <a:off x="4677" y="2808"/>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69" name="Oval 158"/>
            <p:cNvSpPr>
              <a:spLocks noChangeArrowheads="1"/>
            </p:cNvSpPr>
            <p:nvPr/>
          </p:nvSpPr>
          <p:spPr bwMode="auto">
            <a:xfrm>
              <a:off x="4206" y="3237"/>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70" name="Oval 159"/>
            <p:cNvSpPr>
              <a:spLocks noChangeArrowheads="1"/>
            </p:cNvSpPr>
            <p:nvPr/>
          </p:nvSpPr>
          <p:spPr bwMode="auto">
            <a:xfrm>
              <a:off x="4467" y="2670"/>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71" name="Oval 160"/>
            <p:cNvSpPr>
              <a:spLocks noChangeArrowheads="1"/>
            </p:cNvSpPr>
            <p:nvPr/>
          </p:nvSpPr>
          <p:spPr bwMode="auto">
            <a:xfrm>
              <a:off x="4695" y="3198"/>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72" name="Oval 161"/>
            <p:cNvSpPr>
              <a:spLocks noChangeArrowheads="1"/>
            </p:cNvSpPr>
            <p:nvPr/>
          </p:nvSpPr>
          <p:spPr bwMode="auto">
            <a:xfrm>
              <a:off x="4767" y="3066"/>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5873" name="Oval 162"/>
            <p:cNvSpPr>
              <a:spLocks noChangeArrowheads="1"/>
            </p:cNvSpPr>
            <p:nvPr/>
          </p:nvSpPr>
          <p:spPr bwMode="auto">
            <a:xfrm>
              <a:off x="4470" y="3327"/>
              <a:ext cx="48" cy="48"/>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grpSp>
    </p:spTree>
    <p:extLst>
      <p:ext uri="{BB962C8B-B14F-4D97-AF65-F5344CB8AC3E}">
        <p14:creationId xmlns:p14="http://schemas.microsoft.com/office/powerpoint/2010/main" val="303535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4"/>
          <p:cNvSpPr txBox="1">
            <a:spLocks noChangeArrowheads="1"/>
          </p:cNvSpPr>
          <p:nvPr/>
        </p:nvSpPr>
        <p:spPr bwMode="auto">
          <a:xfrm>
            <a:off x="3654425" y="5438775"/>
            <a:ext cx="20224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t>WAN (red de </a:t>
            </a:r>
          </a:p>
          <a:p>
            <a:pPr algn="ctr"/>
            <a:r>
              <a:rPr lang="es-ES_tradnl" altLang="es-ES" sz="1600"/>
              <a:t>enlaces punto a punto)</a:t>
            </a:r>
            <a:endParaRPr lang="es-ES" altLang="es-ES" sz="1600"/>
          </a:p>
        </p:txBody>
      </p:sp>
      <p:sp>
        <p:nvSpPr>
          <p:cNvPr id="117764" name="Text Box 5"/>
          <p:cNvSpPr txBox="1">
            <a:spLocks noChangeArrowheads="1"/>
          </p:cNvSpPr>
          <p:nvPr/>
        </p:nvSpPr>
        <p:spPr bwMode="auto">
          <a:xfrm>
            <a:off x="990600" y="5514975"/>
            <a:ext cx="18113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s-ES_tradnl" altLang="es-ES" sz="1600"/>
              <a:t>LAN (red broadcast</a:t>
            </a:r>
          </a:p>
          <a:p>
            <a:pPr algn="r"/>
            <a:r>
              <a:rPr lang="es-ES_tradnl" altLang="es-ES" sz="1600"/>
              <a:t>o LAN conmutada)</a:t>
            </a:r>
            <a:endParaRPr lang="es-ES" altLang="es-ES" sz="1600"/>
          </a:p>
        </p:txBody>
      </p:sp>
      <p:sp>
        <p:nvSpPr>
          <p:cNvPr id="117765" name="Line 6"/>
          <p:cNvSpPr>
            <a:spLocks noChangeShapeType="1"/>
          </p:cNvSpPr>
          <p:nvPr/>
        </p:nvSpPr>
        <p:spPr bwMode="auto">
          <a:xfrm>
            <a:off x="3733800" y="4038600"/>
            <a:ext cx="182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66" name="Line 7"/>
          <p:cNvSpPr>
            <a:spLocks noChangeShapeType="1"/>
          </p:cNvSpPr>
          <p:nvPr/>
        </p:nvSpPr>
        <p:spPr bwMode="auto">
          <a:xfrm>
            <a:off x="3200400" y="2667000"/>
            <a:ext cx="990600"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67" name="Line 8"/>
          <p:cNvSpPr>
            <a:spLocks noChangeShapeType="1"/>
          </p:cNvSpPr>
          <p:nvPr/>
        </p:nvSpPr>
        <p:spPr bwMode="auto">
          <a:xfrm flipH="1">
            <a:off x="4800600" y="2667000"/>
            <a:ext cx="609600"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68" name="Line 9"/>
          <p:cNvSpPr>
            <a:spLocks noChangeShapeType="1"/>
          </p:cNvSpPr>
          <p:nvPr/>
        </p:nvSpPr>
        <p:spPr bwMode="auto">
          <a:xfrm>
            <a:off x="4876800" y="3505200"/>
            <a:ext cx="762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69" name="Line 10"/>
          <p:cNvSpPr>
            <a:spLocks noChangeShapeType="1"/>
          </p:cNvSpPr>
          <p:nvPr/>
        </p:nvSpPr>
        <p:spPr bwMode="auto">
          <a:xfrm>
            <a:off x="4114800" y="3505200"/>
            <a:ext cx="76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0" name="Line 11"/>
          <p:cNvSpPr>
            <a:spLocks noChangeShapeType="1"/>
          </p:cNvSpPr>
          <p:nvPr/>
        </p:nvSpPr>
        <p:spPr bwMode="auto">
          <a:xfrm flipH="1">
            <a:off x="3581400" y="3505200"/>
            <a:ext cx="5334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1" name="Line 12"/>
          <p:cNvSpPr>
            <a:spLocks noChangeShapeType="1"/>
          </p:cNvSpPr>
          <p:nvPr/>
        </p:nvSpPr>
        <p:spPr bwMode="auto">
          <a:xfrm>
            <a:off x="914400" y="3200400"/>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2" name="Line 13"/>
          <p:cNvSpPr>
            <a:spLocks noChangeShapeType="1"/>
          </p:cNvSpPr>
          <p:nvPr/>
        </p:nvSpPr>
        <p:spPr bwMode="auto">
          <a:xfrm>
            <a:off x="1219200" y="4495800"/>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3" name="Line 14"/>
          <p:cNvSpPr>
            <a:spLocks noChangeShapeType="1"/>
          </p:cNvSpPr>
          <p:nvPr/>
        </p:nvSpPr>
        <p:spPr bwMode="auto">
          <a:xfrm flipV="1">
            <a:off x="5407025" y="3187700"/>
            <a:ext cx="2971800"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4" name="Line 15"/>
          <p:cNvSpPr>
            <a:spLocks noChangeShapeType="1"/>
          </p:cNvSpPr>
          <p:nvPr/>
        </p:nvSpPr>
        <p:spPr bwMode="auto">
          <a:xfrm>
            <a:off x="5619750" y="4552950"/>
            <a:ext cx="2366963"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5" name="Line 16"/>
          <p:cNvSpPr>
            <a:spLocks noChangeShapeType="1"/>
          </p:cNvSpPr>
          <p:nvPr/>
        </p:nvSpPr>
        <p:spPr bwMode="auto">
          <a:xfrm flipH="1">
            <a:off x="974725" y="2855913"/>
            <a:ext cx="0" cy="350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6" name="Line 17"/>
          <p:cNvSpPr>
            <a:spLocks noChangeShapeType="1"/>
          </p:cNvSpPr>
          <p:nvPr/>
        </p:nvSpPr>
        <p:spPr bwMode="auto">
          <a:xfrm>
            <a:off x="1625600" y="2857500"/>
            <a:ext cx="0" cy="342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7" name="Line 18"/>
          <p:cNvSpPr>
            <a:spLocks noChangeShapeType="1"/>
          </p:cNvSpPr>
          <p:nvPr/>
        </p:nvSpPr>
        <p:spPr bwMode="auto">
          <a:xfrm>
            <a:off x="2260600" y="2857500"/>
            <a:ext cx="0" cy="342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8" name="Line 19"/>
          <p:cNvSpPr>
            <a:spLocks noChangeShapeType="1"/>
          </p:cNvSpPr>
          <p:nvPr/>
        </p:nvSpPr>
        <p:spPr bwMode="auto">
          <a:xfrm>
            <a:off x="1289050" y="4146550"/>
            <a:ext cx="0" cy="350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79" name="Line 20"/>
          <p:cNvSpPr>
            <a:spLocks noChangeShapeType="1"/>
          </p:cNvSpPr>
          <p:nvPr/>
        </p:nvSpPr>
        <p:spPr bwMode="auto">
          <a:xfrm>
            <a:off x="1936750" y="4159250"/>
            <a:ext cx="0" cy="3365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80" name="Line 21"/>
          <p:cNvSpPr>
            <a:spLocks noChangeShapeType="1"/>
          </p:cNvSpPr>
          <p:nvPr/>
        </p:nvSpPr>
        <p:spPr bwMode="auto">
          <a:xfrm flipH="1">
            <a:off x="2582863" y="4159250"/>
            <a:ext cx="1587" cy="342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81" name="Line 22"/>
          <p:cNvSpPr>
            <a:spLocks noChangeShapeType="1"/>
          </p:cNvSpPr>
          <p:nvPr/>
        </p:nvSpPr>
        <p:spPr bwMode="auto">
          <a:xfrm>
            <a:off x="6407150" y="2857500"/>
            <a:ext cx="0" cy="3365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82" name="Line 23"/>
          <p:cNvSpPr>
            <a:spLocks noChangeShapeType="1"/>
          </p:cNvSpPr>
          <p:nvPr/>
        </p:nvSpPr>
        <p:spPr bwMode="auto">
          <a:xfrm>
            <a:off x="7048500" y="2857500"/>
            <a:ext cx="3175" cy="327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83" name="Line 24"/>
          <p:cNvSpPr>
            <a:spLocks noChangeShapeType="1"/>
          </p:cNvSpPr>
          <p:nvPr/>
        </p:nvSpPr>
        <p:spPr bwMode="auto">
          <a:xfrm>
            <a:off x="7702550" y="2857500"/>
            <a:ext cx="0" cy="330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84" name="Line 25"/>
          <p:cNvSpPr>
            <a:spLocks noChangeShapeType="1"/>
          </p:cNvSpPr>
          <p:nvPr/>
        </p:nvSpPr>
        <p:spPr bwMode="auto">
          <a:xfrm>
            <a:off x="8331200" y="2857500"/>
            <a:ext cx="0" cy="342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85" name="Line 26"/>
          <p:cNvSpPr>
            <a:spLocks noChangeShapeType="1"/>
          </p:cNvSpPr>
          <p:nvPr/>
        </p:nvSpPr>
        <p:spPr bwMode="auto">
          <a:xfrm flipH="1">
            <a:off x="6648450" y="4187825"/>
            <a:ext cx="3175" cy="3714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86" name="Line 27"/>
          <p:cNvSpPr>
            <a:spLocks noChangeShapeType="1"/>
          </p:cNvSpPr>
          <p:nvPr/>
        </p:nvSpPr>
        <p:spPr bwMode="auto">
          <a:xfrm>
            <a:off x="7289800" y="4235450"/>
            <a:ext cx="0" cy="323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87" name="Line 28"/>
          <p:cNvSpPr>
            <a:spLocks noChangeShapeType="1"/>
          </p:cNvSpPr>
          <p:nvPr/>
        </p:nvSpPr>
        <p:spPr bwMode="auto">
          <a:xfrm>
            <a:off x="7924800" y="4191000"/>
            <a:ext cx="0" cy="374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88" name="Text Box 29"/>
          <p:cNvSpPr txBox="1">
            <a:spLocks noChangeArrowheads="1"/>
          </p:cNvSpPr>
          <p:nvPr/>
        </p:nvSpPr>
        <p:spPr bwMode="auto">
          <a:xfrm>
            <a:off x="842963" y="1644650"/>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latin typeface="Arial" charset="0"/>
              </a:rPr>
              <a:t>Host</a:t>
            </a:r>
            <a:endParaRPr lang="es-ES" altLang="es-ES" sz="1600">
              <a:latin typeface="Arial" charset="0"/>
            </a:endParaRPr>
          </a:p>
        </p:txBody>
      </p:sp>
      <p:sp>
        <p:nvSpPr>
          <p:cNvPr id="117789" name="Line 30"/>
          <p:cNvSpPr>
            <a:spLocks noChangeShapeType="1"/>
          </p:cNvSpPr>
          <p:nvPr/>
        </p:nvSpPr>
        <p:spPr bwMode="auto">
          <a:xfrm>
            <a:off x="1371600" y="1905000"/>
            <a:ext cx="1524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17790" name="Text Box 31"/>
          <p:cNvSpPr txBox="1">
            <a:spLocks noChangeArrowheads="1"/>
          </p:cNvSpPr>
          <p:nvPr/>
        </p:nvSpPr>
        <p:spPr bwMode="auto">
          <a:xfrm>
            <a:off x="5867400" y="1720850"/>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1600">
                <a:latin typeface="Arial" charset="0"/>
              </a:rPr>
              <a:t>Router</a:t>
            </a:r>
            <a:endParaRPr lang="es-ES" altLang="es-ES" sz="1600">
              <a:latin typeface="Arial" charset="0"/>
            </a:endParaRPr>
          </a:p>
        </p:txBody>
      </p:sp>
      <p:sp>
        <p:nvSpPr>
          <p:cNvPr id="117791" name="Line 32"/>
          <p:cNvSpPr>
            <a:spLocks noChangeShapeType="1"/>
          </p:cNvSpPr>
          <p:nvPr/>
        </p:nvSpPr>
        <p:spPr bwMode="auto">
          <a:xfrm flipH="1">
            <a:off x="5562600" y="1981200"/>
            <a:ext cx="3810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17792" name="Oval 33"/>
          <p:cNvSpPr>
            <a:spLocks noChangeArrowheads="1"/>
          </p:cNvSpPr>
          <p:nvPr/>
        </p:nvSpPr>
        <p:spPr bwMode="auto">
          <a:xfrm>
            <a:off x="2743200" y="1905000"/>
            <a:ext cx="3429000" cy="2895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7793" name="Line 34"/>
          <p:cNvSpPr>
            <a:spLocks noChangeShapeType="1"/>
          </p:cNvSpPr>
          <p:nvPr/>
        </p:nvSpPr>
        <p:spPr bwMode="auto">
          <a:xfrm>
            <a:off x="3200400" y="26670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94" name="Line 35"/>
          <p:cNvSpPr>
            <a:spLocks noChangeShapeType="1"/>
          </p:cNvSpPr>
          <p:nvPr/>
        </p:nvSpPr>
        <p:spPr bwMode="auto">
          <a:xfrm>
            <a:off x="3562350" y="40386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95" name="Line 36"/>
          <p:cNvSpPr>
            <a:spLocks noChangeShapeType="1"/>
          </p:cNvSpPr>
          <p:nvPr/>
        </p:nvSpPr>
        <p:spPr bwMode="auto">
          <a:xfrm>
            <a:off x="5448300" y="2692400"/>
            <a:ext cx="0" cy="50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96" name="Line 37"/>
          <p:cNvSpPr>
            <a:spLocks noChangeShapeType="1"/>
          </p:cNvSpPr>
          <p:nvPr/>
        </p:nvSpPr>
        <p:spPr bwMode="auto">
          <a:xfrm>
            <a:off x="5683250" y="4051300"/>
            <a:ext cx="0" cy="50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7797" name="Oval 40"/>
          <p:cNvSpPr>
            <a:spLocks noChangeArrowheads="1"/>
          </p:cNvSpPr>
          <p:nvPr/>
        </p:nvSpPr>
        <p:spPr bwMode="auto">
          <a:xfrm>
            <a:off x="914400" y="3429000"/>
            <a:ext cx="3048000" cy="1447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ES" altLang="es-ES"/>
          </a:p>
        </p:txBody>
      </p:sp>
      <p:sp>
        <p:nvSpPr>
          <p:cNvPr id="117798" name="Line 41"/>
          <p:cNvSpPr>
            <a:spLocks noChangeShapeType="1"/>
          </p:cNvSpPr>
          <p:nvPr/>
        </p:nvSpPr>
        <p:spPr bwMode="auto">
          <a:xfrm flipV="1">
            <a:off x="1328738" y="4876800"/>
            <a:ext cx="271462"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17799" name="Line 42"/>
          <p:cNvSpPr>
            <a:spLocks noChangeShapeType="1"/>
          </p:cNvSpPr>
          <p:nvPr/>
        </p:nvSpPr>
        <p:spPr bwMode="auto">
          <a:xfrm flipV="1">
            <a:off x="4419600" y="4876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17800" name="Text Box 43"/>
          <p:cNvSpPr txBox="1">
            <a:spLocks noChangeArrowheads="1"/>
          </p:cNvSpPr>
          <p:nvPr/>
        </p:nvSpPr>
        <p:spPr bwMode="auto">
          <a:xfrm>
            <a:off x="211485" y="334963"/>
            <a:ext cx="86543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es-ES"/>
            </a:defPPr>
            <a:lvl1pPr algn="ctr">
              <a:defRPr sz="3600">
                <a:solidFill>
                  <a:schemeClr val="tx2"/>
                </a:solidFill>
                <a:latin typeface="Times New Roman" pitchFamily="18" charset="0"/>
              </a:defRPr>
            </a:lvl1pPr>
            <a:lvl2pPr marL="742950" indent="-285750">
              <a:defRPr>
                <a:latin typeface="Times New Roman" pitchFamily="18" charset="0"/>
              </a:defRPr>
            </a:lvl2pPr>
            <a:lvl3pPr marL="1143000" indent="-228600">
              <a:defRPr>
                <a:latin typeface="Times New Roman" pitchFamily="18" charset="0"/>
              </a:defRPr>
            </a:lvl3pPr>
            <a:lvl4pPr marL="1600200" indent="-228600">
              <a:defRPr>
                <a:latin typeface="Times New Roman" pitchFamily="18" charset="0"/>
              </a:defRPr>
            </a:lvl4pPr>
            <a:lvl5pPr marL="2057400" indent="-228600">
              <a:defRPr>
                <a:latin typeface="Times New Roman" pitchFamily="18" charset="0"/>
              </a:defRPr>
            </a:lvl5pPr>
            <a:lvl6pPr marL="2514600" indent="-228600" eaLnBrk="0" fontAlgn="base" hangingPunct="0">
              <a:spcBef>
                <a:spcPct val="0"/>
              </a:spcBef>
              <a:spcAft>
                <a:spcPct val="0"/>
              </a:spcAft>
              <a:defRPr>
                <a:latin typeface="Times New Roman" pitchFamily="18" charset="0"/>
              </a:defRPr>
            </a:lvl6pPr>
            <a:lvl7pPr marL="2971800" indent="-228600" eaLnBrk="0" fontAlgn="base" hangingPunct="0">
              <a:spcBef>
                <a:spcPct val="0"/>
              </a:spcBef>
              <a:spcAft>
                <a:spcPct val="0"/>
              </a:spcAft>
              <a:defRPr>
                <a:latin typeface="Times New Roman" pitchFamily="18" charset="0"/>
              </a:defRPr>
            </a:lvl7pPr>
            <a:lvl8pPr marL="3429000" indent="-228600" eaLnBrk="0" fontAlgn="base" hangingPunct="0">
              <a:spcBef>
                <a:spcPct val="0"/>
              </a:spcBef>
              <a:spcAft>
                <a:spcPct val="0"/>
              </a:spcAft>
              <a:defRPr>
                <a:latin typeface="Times New Roman" pitchFamily="18" charset="0"/>
              </a:defRPr>
            </a:lvl8pPr>
            <a:lvl9pPr marL="3886200" indent="-228600" eaLnBrk="0" fontAlgn="base" hangingPunct="0">
              <a:spcBef>
                <a:spcPct val="0"/>
              </a:spcBef>
              <a:spcAft>
                <a:spcPct val="0"/>
              </a:spcAft>
              <a:defRPr>
                <a:latin typeface="Times New Roman" pitchFamily="18" charset="0"/>
              </a:defRPr>
            </a:lvl9pPr>
          </a:lstStyle>
          <a:p>
            <a:r>
              <a:rPr lang="es-ES_tradnl" altLang="es-ES" sz="3200" dirty="0"/>
              <a:t>Escenario típico de una red completa  (LAN-WAN)</a:t>
            </a:r>
            <a:endParaRPr lang="es-ES" altLang="es-ES" sz="3200" dirty="0"/>
          </a:p>
        </p:txBody>
      </p:sp>
      <p:pic>
        <p:nvPicPr>
          <p:cNvPr id="117801"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476500"/>
            <a:ext cx="60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02"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4384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03" name="Picture 4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7438" y="2432050"/>
            <a:ext cx="4873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04"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276600"/>
            <a:ext cx="60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05"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3848100"/>
            <a:ext cx="60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06"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810000"/>
            <a:ext cx="60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07"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514600"/>
            <a:ext cx="60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08"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3276600"/>
            <a:ext cx="60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09" name="Picture 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24384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0" name="Picture 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24384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1" name="Picture 5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38100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2" name="Picture 5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8100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3" name="Picture 5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38862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4" name="Picture 5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6200" y="38862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5" name="Picture 5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7200" y="24384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6" name="Picture 5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24384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7" name="Picture 6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6438" y="3879850"/>
            <a:ext cx="4873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8" name="Picture 6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2838" y="3733800"/>
            <a:ext cx="4873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7819"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1638" y="2432050"/>
            <a:ext cx="4873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4598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s-ES" altLang="es-ES" dirty="0"/>
              <a:t>Ejemplo redes LAN, WAN</a:t>
            </a:r>
          </a:p>
        </p:txBody>
      </p:sp>
      <p:pic>
        <p:nvPicPr>
          <p:cNvPr id="171011" name="Picture 3" descr="WA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56835" y="1628800"/>
            <a:ext cx="6430329" cy="4525963"/>
          </a:xfrm>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0592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1471</TotalTime>
  <Words>4049</Words>
  <Application>Microsoft Office PowerPoint</Application>
  <PresentationFormat>Presentación en pantalla (4:3)</PresentationFormat>
  <Paragraphs>628</Paragraphs>
  <Slides>52</Slides>
  <Notes>44</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52</vt:i4>
      </vt:variant>
    </vt:vector>
  </HeadingPairs>
  <TitlesOfParts>
    <vt:vector size="62" baseType="lpstr">
      <vt:lpstr>Arial</vt:lpstr>
      <vt:lpstr>Calibri</vt:lpstr>
      <vt:lpstr>Century Schoolbook</vt:lpstr>
      <vt:lpstr>Comic Sans MS</vt:lpstr>
      <vt:lpstr>Courier New</vt:lpstr>
      <vt:lpstr>Times New Roman</vt:lpstr>
      <vt:lpstr>Wingdings</vt:lpstr>
      <vt:lpstr>Wingdings-Regula_3666_0_1001110</vt:lpstr>
      <vt:lpstr>Tema de Office</vt:lpstr>
      <vt:lpstr>ClipArt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redes LAN, WAN</vt:lpstr>
      <vt:lpstr>La red global: Internet</vt:lpstr>
      <vt:lpstr>Presentación de PowerPoint</vt:lpstr>
      <vt:lpstr>Presentación de PowerPoint</vt:lpstr>
      <vt:lpstr>Jerarquía ISPs</vt:lpstr>
      <vt:lpstr>Presentación de PowerPoint</vt:lpstr>
      <vt:lpstr>Puntos neutros de interconexión</vt:lpstr>
      <vt:lpstr>Presentación de PowerPoint</vt:lpstr>
      <vt:lpstr>Presentación de PowerPoint</vt:lpstr>
      <vt:lpstr>Presentación de PowerPoint</vt:lpstr>
      <vt:lpstr>Presentación de PowerPoint</vt:lpstr>
      <vt:lpstr>Presentación de PowerPoint</vt:lpstr>
      <vt:lpstr>Presentación de PowerPoint</vt:lpstr>
      <vt:lpstr>Protocolos de comunicaciones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 de Red TCP/IP</vt:lpstr>
      <vt:lpstr>Presentación de PowerPoint</vt:lpstr>
      <vt:lpstr>Presentación de PowerPoint</vt:lpstr>
      <vt:lpstr>Estándares LAN/MAN</vt:lpstr>
      <vt:lpstr>Protocolos  del modelo TCP/IP </vt:lpstr>
      <vt:lpstr>Presentación de PowerPoint</vt:lpstr>
      <vt:lpstr>Presentación de PowerPoint</vt:lpstr>
      <vt:lpstr>Encapsulación de datos en TCP/IP</vt:lpstr>
      <vt:lpstr>Proceso de envío y recepción de mensajes en modelo TCP/IP</vt:lpstr>
      <vt:lpstr>Presentación de PowerPoint</vt:lpstr>
      <vt:lpstr>Presentación de PowerPoint</vt:lpstr>
      <vt:lpstr>Redes Ethernet, Fast Ethernet y Gigabit Ethernet</vt:lpstr>
      <vt:lpstr>Presentación de PowerPoint</vt:lpstr>
      <vt:lpstr>Tramas de enlace de datos: Trama de Ethernet</vt:lpstr>
      <vt:lpstr>Tramas de enlace de datos: Trama de protocolo punto a punto</vt:lpstr>
      <vt:lpstr>Tramas de enlace de datos: Trama inalámbrica 802.11</vt:lpstr>
      <vt:lpstr>Presentación de PowerPoint</vt:lpstr>
      <vt:lpstr>Presentación de PowerPoint</vt:lpstr>
      <vt:lpstr>Calidad de Servicio (QoS)</vt:lpstr>
      <vt:lpstr>
Redes covergentes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El Nivel de Red en Internet</dc:title>
  <dc:creator>ecoran</dc:creator>
  <cp:lastModifiedBy>Alberto Fernandez</cp:lastModifiedBy>
  <cp:revision>83</cp:revision>
  <dcterms:created xsi:type="dcterms:W3CDTF">2013-10-22T04:03:48Z</dcterms:created>
  <dcterms:modified xsi:type="dcterms:W3CDTF">2021-09-30T07:51:10Z</dcterms:modified>
</cp:coreProperties>
</file>