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1.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heme/themeOverride2.xml" ContentType="application/vnd.openxmlformats-officedocument.themeOverr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59" r:id="rId3"/>
    <p:sldId id="260" r:id="rId4"/>
    <p:sldId id="262" r:id="rId5"/>
    <p:sldId id="404" r:id="rId6"/>
    <p:sldId id="263" r:id="rId7"/>
    <p:sldId id="264" r:id="rId8"/>
    <p:sldId id="265" r:id="rId9"/>
    <p:sldId id="405" r:id="rId10"/>
    <p:sldId id="422" r:id="rId11"/>
    <p:sldId id="423" r:id="rId12"/>
    <p:sldId id="425" r:id="rId13"/>
    <p:sldId id="424" r:id="rId14"/>
    <p:sldId id="267" r:id="rId15"/>
    <p:sldId id="269" r:id="rId16"/>
    <p:sldId id="434" r:id="rId17"/>
    <p:sldId id="433" r:id="rId18"/>
    <p:sldId id="426" r:id="rId19"/>
    <p:sldId id="360" r:id="rId20"/>
    <p:sldId id="470" r:id="rId21"/>
    <p:sldId id="471" r:id="rId22"/>
    <p:sldId id="272" r:id="rId23"/>
    <p:sldId id="406" r:id="rId24"/>
    <p:sldId id="417" r:id="rId25"/>
    <p:sldId id="419" r:id="rId26"/>
    <p:sldId id="420" r:id="rId27"/>
    <p:sldId id="421" r:id="rId28"/>
    <p:sldId id="273" r:id="rId29"/>
    <p:sldId id="274" r:id="rId30"/>
    <p:sldId id="355" r:id="rId31"/>
    <p:sldId id="356" r:id="rId32"/>
    <p:sldId id="407" r:id="rId33"/>
    <p:sldId id="296" r:id="rId34"/>
    <p:sldId id="297" r:id="rId35"/>
    <p:sldId id="305" r:id="rId36"/>
    <p:sldId id="301" r:id="rId37"/>
    <p:sldId id="306" r:id="rId38"/>
    <p:sldId id="408" r:id="rId39"/>
    <p:sldId id="318" r:id="rId40"/>
    <p:sldId id="441" r:id="rId41"/>
    <p:sldId id="442" r:id="rId42"/>
    <p:sldId id="443" r:id="rId43"/>
    <p:sldId id="319" r:id="rId44"/>
    <p:sldId id="320" r:id="rId45"/>
    <p:sldId id="321" r:id="rId46"/>
    <p:sldId id="322" r:id="rId47"/>
    <p:sldId id="323" r:id="rId48"/>
    <p:sldId id="324" r:id="rId49"/>
    <p:sldId id="409" r:id="rId50"/>
    <p:sldId id="331" r:id="rId51"/>
    <p:sldId id="332" r:id="rId52"/>
    <p:sldId id="333" r:id="rId53"/>
    <p:sldId id="334" r:id="rId54"/>
    <p:sldId id="335" r:id="rId55"/>
    <p:sldId id="336" r:id="rId56"/>
    <p:sldId id="337" r:id="rId57"/>
    <p:sldId id="339" r:id="rId58"/>
    <p:sldId id="341" r:id="rId5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1C4D2-DBF3-4612-AAA2-E9E5373E78D3}" v="1" dt="2021-10-28T07:10:29.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86" autoAdjust="0"/>
  </p:normalViewPr>
  <p:slideViewPr>
    <p:cSldViewPr>
      <p:cViewPr varScale="1">
        <p:scale>
          <a:sx n="56" d="100"/>
          <a:sy n="56" d="100"/>
        </p:scale>
        <p:origin x="72" y="4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userId="78a84c73-f82a-4350-bcdb-9d3ec95123ac" providerId="ADAL" clId="{4BE1C4D2-DBF3-4612-AAA2-E9E5373E78D3}"/>
    <pc:docChg chg="modSld">
      <pc:chgData name="Alberto" userId="78a84c73-f82a-4350-bcdb-9d3ec95123ac" providerId="ADAL" clId="{4BE1C4D2-DBF3-4612-AAA2-E9E5373E78D3}" dt="2021-10-28T07:10:29.936" v="0" actId="1076"/>
      <pc:docMkLst>
        <pc:docMk/>
      </pc:docMkLst>
      <pc:sldChg chg="modSp">
        <pc:chgData name="Alberto" userId="78a84c73-f82a-4350-bcdb-9d3ec95123ac" providerId="ADAL" clId="{4BE1C4D2-DBF3-4612-AAA2-E9E5373E78D3}" dt="2021-10-28T07:10:29.936" v="0" actId="1076"/>
        <pc:sldMkLst>
          <pc:docMk/>
          <pc:sldMk cId="1899411678" sldId="274"/>
        </pc:sldMkLst>
        <pc:picChg chg="mod">
          <ac:chgData name="Alberto" userId="78a84c73-f82a-4350-bcdb-9d3ec95123ac" providerId="ADAL" clId="{4BE1C4D2-DBF3-4612-AAA2-E9E5373E78D3}" dt="2021-10-28T07:10:29.936" v="0" actId="1076"/>
          <ac:picMkLst>
            <pc:docMk/>
            <pc:sldMk cId="1899411678" sldId="274"/>
            <ac:picMk id="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D1FAD0-424A-4A0E-95E3-A54AAE091D2E}" type="datetimeFigureOut">
              <a:rPr lang="es-ES" smtClean="0"/>
              <a:t>28/10/2021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DFB2B7-0061-48FC-95DF-13FA45FD2AC5}" type="slidenum">
              <a:rPr lang="es-ES" smtClean="0"/>
              <a:t>‹Nº›</a:t>
            </a:fld>
            <a:endParaRPr lang="es-ES"/>
          </a:p>
        </p:txBody>
      </p:sp>
    </p:spTree>
    <p:extLst>
      <p:ext uri="{BB962C8B-B14F-4D97-AF65-F5344CB8AC3E}">
        <p14:creationId xmlns:p14="http://schemas.microsoft.com/office/powerpoint/2010/main" val="2575730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uhu.es/estefania.cortes/MatApoyoEstudio.htm"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1761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1761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EC4299EE-DD8E-4F16-B641-260AD37B6945}" type="slidenum">
              <a:rPr lang="es-ES" altLang="es-ES" smtClean="0">
                <a:latin typeface="Times New Roman" pitchFamily="18" charset="0"/>
              </a:rPr>
              <a:pPr eaLnBrk="1" hangingPunct="1"/>
              <a:t>1</a:t>
            </a:fld>
            <a:endParaRPr lang="es-ES" altLang="es-ES">
              <a:latin typeface="Times New Roman" pitchFamily="18" charset="0"/>
            </a:endParaRPr>
          </a:p>
        </p:txBody>
      </p:sp>
      <p:sp>
        <p:nvSpPr>
          <p:cNvPr id="176133" name="Rectangle 2"/>
          <p:cNvSpPr>
            <a:spLocks noGrp="1" noRot="1" noChangeAspect="1" noChangeArrowheads="1" noTextEdit="1"/>
          </p:cNvSpPr>
          <p:nvPr>
            <p:ph type="sldImg"/>
          </p:nvPr>
        </p:nvSpPr>
        <p:spPr>
          <a:xfrm>
            <a:off x="830263" y="439738"/>
            <a:ext cx="5229225" cy="3921125"/>
          </a:xfrm>
          <a:ln/>
        </p:spPr>
      </p:sp>
      <p:sp>
        <p:nvSpPr>
          <p:cNvPr id="1761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191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191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323E28F0-FC32-453C-B857-8E63DA0916E3}" type="slidenum">
              <a:rPr lang="es-ES" altLang="es-ES" smtClean="0">
                <a:latin typeface="Times New Roman" pitchFamily="18" charset="0"/>
              </a:rPr>
              <a:pPr eaLnBrk="1" hangingPunct="1"/>
              <a:t>11</a:t>
            </a:fld>
            <a:endParaRPr lang="es-ES" altLang="es-ES">
              <a:latin typeface="Times New Roman" pitchFamily="18" charset="0"/>
            </a:endParaRPr>
          </a:p>
        </p:txBody>
      </p:sp>
      <p:sp>
        <p:nvSpPr>
          <p:cNvPr id="219141" name="Rectangle 2"/>
          <p:cNvSpPr>
            <a:spLocks noGrp="1" noRot="1" noChangeAspect="1" noChangeArrowheads="1" noTextEdit="1"/>
          </p:cNvSpPr>
          <p:nvPr>
            <p:ph type="sldImg"/>
          </p:nvPr>
        </p:nvSpPr>
        <p:spPr>
          <a:xfrm>
            <a:off x="814388" y="450850"/>
            <a:ext cx="5229225" cy="3921125"/>
          </a:xfrm>
          <a:ln/>
        </p:spPr>
      </p:sp>
      <p:sp>
        <p:nvSpPr>
          <p:cNvPr id="2191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201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201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4989D5D4-C1C8-4C87-9F14-A09D311A1851}" type="slidenum">
              <a:rPr lang="es-ES" altLang="es-ES" smtClean="0">
                <a:latin typeface="Times New Roman" pitchFamily="18" charset="0"/>
              </a:rPr>
              <a:pPr eaLnBrk="1" hangingPunct="1"/>
              <a:t>13</a:t>
            </a:fld>
            <a:endParaRPr lang="es-ES" altLang="es-ES">
              <a:latin typeface="Times New Roman" pitchFamily="18" charset="0"/>
            </a:endParaRPr>
          </a:p>
        </p:txBody>
      </p:sp>
      <p:sp>
        <p:nvSpPr>
          <p:cNvPr id="220165" name="Rectangle 2"/>
          <p:cNvSpPr>
            <a:spLocks noGrp="1" noRot="1" noChangeAspect="1" noChangeArrowheads="1" noTextEdit="1"/>
          </p:cNvSpPr>
          <p:nvPr>
            <p:ph type="sldImg"/>
          </p:nvPr>
        </p:nvSpPr>
        <p:spPr>
          <a:xfrm>
            <a:off x="814388" y="450850"/>
            <a:ext cx="5229225" cy="3921125"/>
          </a:xfrm>
          <a:ln/>
        </p:spPr>
      </p:sp>
      <p:sp>
        <p:nvSpPr>
          <p:cNvPr id="2201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1863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1863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B05BFDCC-633E-467E-B1EF-1BBD47F54E6F}" type="slidenum">
              <a:rPr lang="es-ES" altLang="es-ES" smtClean="0">
                <a:latin typeface="Times New Roman" pitchFamily="18" charset="0"/>
              </a:rPr>
              <a:pPr eaLnBrk="1" hangingPunct="1"/>
              <a:t>14</a:t>
            </a:fld>
            <a:endParaRPr lang="es-ES" altLang="es-ES">
              <a:latin typeface="Times New Roman" pitchFamily="18" charset="0"/>
            </a:endParaRPr>
          </a:p>
        </p:txBody>
      </p:sp>
      <p:sp>
        <p:nvSpPr>
          <p:cNvPr id="186373" name="Rectangle 2"/>
          <p:cNvSpPr>
            <a:spLocks noGrp="1" noRot="1" noChangeAspect="1" noChangeArrowheads="1" noTextEdit="1"/>
          </p:cNvSpPr>
          <p:nvPr>
            <p:ph type="sldImg"/>
          </p:nvPr>
        </p:nvSpPr>
        <p:spPr>
          <a:xfrm>
            <a:off x="814388" y="450850"/>
            <a:ext cx="5229225" cy="3921125"/>
          </a:xfrm>
          <a:ln/>
        </p:spPr>
      </p:sp>
      <p:sp>
        <p:nvSpPr>
          <p:cNvPr id="1863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1884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1884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38C628B8-AC73-4C36-A651-44E34D25BE6B}" type="slidenum">
              <a:rPr lang="es-ES" altLang="es-ES" smtClean="0">
                <a:latin typeface="Times New Roman" pitchFamily="18" charset="0"/>
              </a:rPr>
              <a:pPr eaLnBrk="1" hangingPunct="1"/>
              <a:t>15</a:t>
            </a:fld>
            <a:endParaRPr lang="es-ES" altLang="es-ES">
              <a:latin typeface="Times New Roman" pitchFamily="18" charset="0"/>
            </a:endParaRPr>
          </a:p>
        </p:txBody>
      </p:sp>
      <p:sp>
        <p:nvSpPr>
          <p:cNvPr id="188421" name="Rectangle 2"/>
          <p:cNvSpPr>
            <a:spLocks noGrp="1" noRot="1" noChangeAspect="1" noChangeArrowheads="1" noTextEdit="1"/>
          </p:cNvSpPr>
          <p:nvPr>
            <p:ph type="sldImg"/>
          </p:nvPr>
        </p:nvSpPr>
        <p:spPr>
          <a:xfrm>
            <a:off x="1143000" y="685800"/>
            <a:ext cx="4572000" cy="3429000"/>
          </a:xfrm>
          <a:ln/>
        </p:spPr>
      </p:sp>
      <p:sp>
        <p:nvSpPr>
          <p:cNvPr id="188422" name="Rectangle 3"/>
          <p:cNvSpPr>
            <a:spLocks noGrp="1" noChangeArrowheads="1"/>
          </p:cNvSpPr>
          <p:nvPr>
            <p:ph type="body" idx="1"/>
          </p:nvPr>
        </p:nvSpPr>
        <p:spPr>
          <a:xfrm>
            <a:off x="913438" y="4342230"/>
            <a:ext cx="5031126" cy="41153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defTabSz="886353"/>
            <a:fld id="{7B8A5DA9-7DB1-7248-9C05-61318208F4DE}" type="slidenum">
              <a:rPr lang="en-US" sz="800">
                <a:latin typeface="Arial"/>
                <a:ea typeface="ＭＳ Ｐゴシック"/>
                <a:cs typeface="+mn-cs"/>
              </a:rPr>
              <a:pPr defTabSz="886353"/>
              <a:t>16</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0638" indent="-110638" defTabSz="1001657">
              <a:lnSpc>
                <a:spcPct val="80000"/>
              </a:lnSpc>
            </a:pPr>
            <a:r>
              <a:rPr lang="es-ES" dirty="0">
                <a:solidFill>
                  <a:srgbClr val="000000"/>
                </a:solidFill>
                <a:latin typeface="Arial"/>
                <a:ea typeface="ＭＳ Ｐゴシック"/>
                <a:cs typeface="ＭＳ Ｐゴシック"/>
              </a:rPr>
              <a:t>Sección 8.1.4.4.</a:t>
            </a:r>
            <a:endParaRPr lang="es-ES" noProof="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defTabSz="886353"/>
            <a:fld id="{DFC451AD-8F12-D142-8818-C70BDAC90EDF}" type="slidenum">
              <a:rPr lang="en-US" sz="800">
                <a:latin typeface="Arial"/>
                <a:ea typeface="ＭＳ Ｐゴシック"/>
                <a:cs typeface="+mn-cs"/>
              </a:rPr>
              <a:pPr defTabSz="886353"/>
              <a:t>17</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0638" indent="-110638" defTabSz="1001657">
              <a:lnSpc>
                <a:spcPct val="80000"/>
              </a:lnSpc>
            </a:pPr>
            <a:r>
              <a:rPr lang="es-ES" dirty="0">
                <a:solidFill>
                  <a:srgbClr val="000000"/>
                </a:solidFill>
                <a:latin typeface="Arial"/>
                <a:ea typeface="ＭＳ Ｐゴシック"/>
                <a:cs typeface="ＭＳ Ｐゴシック"/>
              </a:rPr>
              <a:t>Sección 8.1.4.3</a:t>
            </a:r>
            <a:endParaRPr lang="es-ES" noProof="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211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211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5DEE2B2D-06C0-47D9-B30F-5B133CC97305}" type="slidenum">
              <a:rPr lang="es-ES" altLang="es-ES" smtClean="0">
                <a:latin typeface="Times New Roman" pitchFamily="18" charset="0"/>
              </a:rPr>
              <a:pPr eaLnBrk="1" hangingPunct="1"/>
              <a:t>19</a:t>
            </a:fld>
            <a:endParaRPr lang="es-ES" altLang="es-ES">
              <a:latin typeface="Times New Roman" pitchFamily="18" charset="0"/>
            </a:endParaRPr>
          </a:p>
        </p:txBody>
      </p:sp>
      <p:sp>
        <p:nvSpPr>
          <p:cNvPr id="221189" name="Rectangle 2"/>
          <p:cNvSpPr>
            <a:spLocks noGrp="1" noRot="1" noChangeAspect="1" noChangeArrowheads="1" noTextEdit="1"/>
          </p:cNvSpPr>
          <p:nvPr>
            <p:ph type="sldImg"/>
          </p:nvPr>
        </p:nvSpPr>
        <p:spPr>
          <a:xfrm>
            <a:off x="814388" y="450850"/>
            <a:ext cx="5229225" cy="3921125"/>
          </a:xfrm>
          <a:ln/>
        </p:spPr>
      </p:sp>
      <p:sp>
        <p:nvSpPr>
          <p:cNvPr id="2211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078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078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40DAB456-600E-46C9-91C3-902DC26B1F0D}" type="slidenum">
              <a:rPr lang="es-ES" altLang="es-ES" smtClean="0">
                <a:latin typeface="Times New Roman" pitchFamily="18" charset="0"/>
              </a:rPr>
              <a:pPr eaLnBrk="1" hangingPunct="1"/>
              <a:t>20</a:t>
            </a:fld>
            <a:endParaRPr lang="es-ES" altLang="es-ES">
              <a:latin typeface="Times New Roman" pitchFamily="18" charset="0"/>
            </a:endParaRPr>
          </a:p>
        </p:txBody>
      </p:sp>
      <p:sp>
        <p:nvSpPr>
          <p:cNvPr id="207877" name="Rectangle 2"/>
          <p:cNvSpPr>
            <a:spLocks noGrp="1" noRot="1" noChangeAspect="1" noChangeArrowheads="1" noTextEdit="1"/>
          </p:cNvSpPr>
          <p:nvPr>
            <p:ph type="sldImg"/>
          </p:nvPr>
        </p:nvSpPr>
        <p:spPr>
          <a:xfrm>
            <a:off x="814388" y="450850"/>
            <a:ext cx="5229225" cy="3921125"/>
          </a:xfrm>
          <a:ln/>
        </p:spPr>
      </p:sp>
      <p:sp>
        <p:nvSpPr>
          <p:cNvPr id="2078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088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089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29D78CFF-47DC-4582-9A48-6DAD916D5C5C}" type="slidenum">
              <a:rPr lang="es-ES" altLang="es-ES" smtClean="0">
                <a:latin typeface="Times New Roman" pitchFamily="18" charset="0"/>
              </a:rPr>
              <a:pPr eaLnBrk="1" hangingPunct="1"/>
              <a:t>21</a:t>
            </a:fld>
            <a:endParaRPr lang="es-ES" altLang="es-ES">
              <a:latin typeface="Times New Roman" pitchFamily="18" charset="0"/>
            </a:endParaRPr>
          </a:p>
        </p:txBody>
      </p:sp>
      <p:sp>
        <p:nvSpPr>
          <p:cNvPr id="208901" name="Rectangle 2"/>
          <p:cNvSpPr>
            <a:spLocks noGrp="1" noRot="1" noChangeAspect="1" noChangeArrowheads="1" noTextEdit="1"/>
          </p:cNvSpPr>
          <p:nvPr>
            <p:ph type="sldImg"/>
          </p:nvPr>
        </p:nvSpPr>
        <p:spPr>
          <a:xfrm>
            <a:off x="814388" y="450850"/>
            <a:ext cx="5229225" cy="3921125"/>
          </a:xfrm>
          <a:ln/>
        </p:spPr>
      </p:sp>
      <p:sp>
        <p:nvSpPr>
          <p:cNvPr id="2089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1914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1914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35A5A2F8-48FA-439B-AE71-7B19164102BB}" type="slidenum">
              <a:rPr lang="es-ES" altLang="es-ES" smtClean="0">
                <a:latin typeface="Times New Roman" pitchFamily="18" charset="0"/>
              </a:rPr>
              <a:pPr eaLnBrk="1" hangingPunct="1"/>
              <a:t>22</a:t>
            </a:fld>
            <a:endParaRPr lang="es-ES" altLang="es-ES">
              <a:latin typeface="Times New Roman" pitchFamily="18" charset="0"/>
            </a:endParaRPr>
          </a:p>
        </p:txBody>
      </p:sp>
      <p:sp>
        <p:nvSpPr>
          <p:cNvPr id="191493" name="Rectangle 2"/>
          <p:cNvSpPr>
            <a:spLocks noGrp="1" noRot="1" noChangeAspect="1" noChangeArrowheads="1" noTextEdit="1"/>
          </p:cNvSpPr>
          <p:nvPr>
            <p:ph type="sldImg"/>
          </p:nvPr>
        </p:nvSpPr>
        <p:spPr>
          <a:xfrm>
            <a:off x="1143000" y="685800"/>
            <a:ext cx="4572000" cy="3429000"/>
          </a:xfrm>
          <a:ln/>
        </p:spPr>
      </p:sp>
      <p:sp>
        <p:nvSpPr>
          <p:cNvPr id="191494" name="Rectangle 3"/>
          <p:cNvSpPr>
            <a:spLocks noGrp="1" noChangeArrowheads="1"/>
          </p:cNvSpPr>
          <p:nvPr>
            <p:ph type="body" idx="1"/>
          </p:nvPr>
        </p:nvSpPr>
        <p:spPr>
          <a:xfrm>
            <a:off x="913438" y="4342230"/>
            <a:ext cx="5031126" cy="41153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1781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1781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EE785433-679B-49F2-8661-F4B31127AF51}" type="slidenum">
              <a:rPr lang="es-ES" altLang="es-ES" smtClean="0">
                <a:latin typeface="Times New Roman" pitchFamily="18" charset="0"/>
              </a:rPr>
              <a:pPr eaLnBrk="1" hangingPunct="1"/>
              <a:t>2</a:t>
            </a:fld>
            <a:endParaRPr lang="es-ES" altLang="es-ES">
              <a:latin typeface="Times New Roman" pitchFamily="18" charset="0"/>
            </a:endParaRPr>
          </a:p>
        </p:txBody>
      </p:sp>
      <p:sp>
        <p:nvSpPr>
          <p:cNvPr id="178181" name="Rectangle 2"/>
          <p:cNvSpPr>
            <a:spLocks noGrp="1" noRot="1" noChangeAspect="1" noChangeArrowheads="1" noTextEdit="1"/>
          </p:cNvSpPr>
          <p:nvPr>
            <p:ph type="sldImg"/>
          </p:nvPr>
        </p:nvSpPr>
        <p:spPr>
          <a:xfrm>
            <a:off x="814388" y="450850"/>
            <a:ext cx="5229225" cy="3921125"/>
          </a:xfrm>
          <a:ln/>
        </p:spPr>
      </p:sp>
      <p:sp>
        <p:nvSpPr>
          <p:cNvPr id="1781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9DD8ED77-56B0-4C54-9D36-9BB84291CB33}" type="slidenum">
              <a:rPr lang="es-ES" altLang="es-ES" smtClean="0">
                <a:latin typeface="Times New Roman" pitchFamily="18" charset="0"/>
              </a:rPr>
              <a:pPr eaLnBrk="1" hangingPunct="1"/>
              <a:t>23</a:t>
            </a:fld>
            <a:endParaRPr lang="es-ES" altLang="es-ES">
              <a:latin typeface="Times New Roman" pitchFamily="18" charset="0"/>
            </a:endParaRPr>
          </a:p>
        </p:txBody>
      </p:sp>
      <p:sp>
        <p:nvSpPr>
          <p:cNvPr id="260101" name="Rectangle 2"/>
          <p:cNvSpPr>
            <a:spLocks noGrp="1" noRot="1" noChangeAspect="1" noChangeArrowheads="1" noTextEdit="1"/>
          </p:cNvSpPr>
          <p:nvPr>
            <p:ph type="sldImg"/>
          </p:nvPr>
        </p:nvSpPr>
        <p:spPr>
          <a:xfrm>
            <a:off x="814388" y="450850"/>
            <a:ext cx="5229225" cy="3921125"/>
          </a:xfrm>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24</a:t>
            </a:fld>
            <a:endParaRPr lang="es-E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s-ES" b="0" dirty="0"/>
              <a:t>1.1 </a:t>
            </a:r>
            <a:r>
              <a:rPr lang="es-ES" dirty="0"/>
              <a:t>–</a:t>
            </a:r>
            <a:r>
              <a:rPr lang="es-ES" b="0" dirty="0"/>
              <a:t> Configuración inicial del router</a:t>
            </a:r>
          </a:p>
          <a:p>
            <a:pPr>
              <a:buFontTx/>
              <a:buNone/>
            </a:pPr>
            <a:r>
              <a:rPr lang="es-ES" b="0" baseline="0" dirty="0"/>
              <a:t>1.1.1 </a:t>
            </a:r>
            <a:r>
              <a:rPr lang="es-ES" dirty="0"/>
              <a:t>–</a:t>
            </a:r>
            <a:r>
              <a:rPr lang="es-ES" b="0" baseline="0" dirty="0"/>
              <a:t> Funciones de un router</a:t>
            </a:r>
            <a:endParaRPr lang="es-ES" b="0" dirty="0"/>
          </a:p>
          <a:p>
            <a:pPr>
              <a:buNone/>
              <a:defRPr/>
            </a:pPr>
            <a:r>
              <a:rPr lang="es-ES" b="0" dirty="0"/>
              <a:t>1.1.1.3 </a:t>
            </a:r>
            <a:r>
              <a:rPr lang="es-ES" dirty="0"/>
              <a:t>–</a:t>
            </a:r>
            <a:r>
              <a:rPr lang="es-ES" b="0" dirty="0"/>
              <a:t> Los routers son computadoras</a:t>
            </a:r>
          </a:p>
          <a:p>
            <a:pPr marL="110605" indent="-110605" defTabSz="1001675" eaLnBrk="0" fontAlgn="base" hangingPunct="0">
              <a:lnSpc>
                <a:spcPct val="90000"/>
              </a:lnSpc>
              <a:spcBef>
                <a:spcPct val="50000"/>
              </a:spcBef>
              <a:spcAft>
                <a:spcPct val="0"/>
              </a:spcAft>
              <a:buSzPct val="100000"/>
              <a:defRPr/>
            </a:pPr>
            <a:endParaRPr lang="es-ES" b="1" dirty="0"/>
          </a:p>
          <a:p>
            <a:pPr>
              <a:buFontTx/>
              <a:buNone/>
            </a:pPr>
            <a:endParaRPr lang="es-ES" b="1" dirty="0"/>
          </a:p>
        </p:txBody>
      </p:sp>
    </p:spTree>
    <p:extLst>
      <p:ext uri="{BB962C8B-B14F-4D97-AF65-F5344CB8AC3E}">
        <p14:creationId xmlns:p14="http://schemas.microsoft.com/office/powerpoint/2010/main" val="3473667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1.1 – Configuración inicial del router</a:t>
            </a:r>
          </a:p>
          <a:p>
            <a:pPr>
              <a:buFontTx/>
              <a:buNone/>
            </a:pPr>
            <a:r>
              <a:rPr lang="es-ES" b="0" baseline="0" dirty="0"/>
              <a:t>1.1.1 – Funciones de un router</a:t>
            </a:r>
            <a:endParaRPr lang="es-ES" b="0" dirty="0"/>
          </a:p>
          <a:p>
            <a:pPr marL="110605" indent="-110605" defTabSz="1001675" eaLnBrk="0" fontAlgn="base" hangingPunct="0">
              <a:lnSpc>
                <a:spcPct val="80000"/>
              </a:lnSpc>
              <a:spcBef>
                <a:spcPct val="50000"/>
              </a:spcBef>
              <a:spcAft>
                <a:spcPct val="0"/>
              </a:spcAft>
              <a:buSzPct val="100000"/>
              <a:defRPr/>
            </a:pPr>
            <a:r>
              <a:rPr lang="es-ES" b="0" dirty="0"/>
              <a:t>1.1.1.3 – Los routers son computadoras</a:t>
            </a:r>
          </a:p>
          <a:p>
            <a:pPr>
              <a:lnSpc>
                <a:spcPct val="80000"/>
              </a:lnSpc>
              <a:buFontTx/>
              <a:buNone/>
            </a:pP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1.1 – Configuración inicial del router</a:t>
            </a:r>
          </a:p>
          <a:p>
            <a:pPr>
              <a:buFontTx/>
              <a:buNone/>
            </a:pPr>
            <a:r>
              <a:rPr lang="es-ES" b="0" baseline="0" dirty="0"/>
              <a:t>1.1.1 – Funciones de un router</a:t>
            </a:r>
            <a:endParaRPr lang="es-ES" dirty="0">
              <a:latin typeface="Arial" charset="0"/>
              <a:ea typeface="ＭＳ Ｐゴシック" charset="0"/>
              <a:cs typeface="ＭＳ Ｐゴシック" charset="0"/>
            </a:endParaRPr>
          </a:p>
          <a:p>
            <a:pPr>
              <a:lnSpc>
                <a:spcPct val="80000"/>
              </a:lnSpc>
              <a:buFontTx/>
              <a:buNone/>
            </a:pPr>
            <a:r>
              <a:rPr lang="es-ES" dirty="0">
                <a:latin typeface="Arial" charset="0"/>
              </a:rPr>
              <a:t>1.1.1.4 </a:t>
            </a:r>
            <a:r>
              <a:rPr lang="es-ES" dirty="0"/>
              <a:t>Los </a:t>
            </a:r>
            <a:r>
              <a:rPr lang="es-ES" dirty="0" err="1"/>
              <a:t>routers</a:t>
            </a:r>
            <a:r>
              <a:rPr lang="es-ES" dirty="0"/>
              <a:t> interconectan redes</a:t>
            </a:r>
          </a:p>
        </p:txBody>
      </p:sp>
    </p:spTree>
    <p:extLst>
      <p:ext uri="{BB962C8B-B14F-4D97-AF65-F5344CB8AC3E}">
        <p14:creationId xmlns:p14="http://schemas.microsoft.com/office/powerpoint/2010/main" val="1798444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27</a:t>
            </a:fld>
            <a:endParaRPr lang="es-E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s-ES" b="0" dirty="0"/>
              <a:t>1.1 – Configuración inicial del router</a:t>
            </a:r>
          </a:p>
          <a:p>
            <a:pPr>
              <a:buFontTx/>
              <a:buNone/>
            </a:pPr>
            <a:r>
              <a:rPr lang="es-ES" b="0" baseline="0" dirty="0"/>
              <a:t>1.1.1 – Funciones de un router</a:t>
            </a:r>
            <a:endParaRPr lang="es-ES" b="0" dirty="0"/>
          </a:p>
          <a:p>
            <a:pPr marL="110605" indent="-110605" defTabSz="1001675" eaLnBrk="0" fontAlgn="base" hangingPunct="0">
              <a:lnSpc>
                <a:spcPct val="90000"/>
              </a:lnSpc>
              <a:spcBef>
                <a:spcPct val="50000"/>
              </a:spcBef>
              <a:spcAft>
                <a:spcPct val="0"/>
              </a:spcAft>
              <a:buSzPct val="100000"/>
              <a:defRPr/>
            </a:pPr>
            <a:r>
              <a:rPr lang="es-ES" b="0" dirty="0"/>
              <a:t>1.1.1.5 Los routers eligen las mejores rutas</a:t>
            </a:r>
          </a:p>
          <a:p>
            <a:pPr marL="110605" indent="-110605" defTabSz="1001675" eaLnBrk="0" fontAlgn="base" hangingPunct="0">
              <a:lnSpc>
                <a:spcPct val="90000"/>
              </a:lnSpc>
              <a:spcBef>
                <a:spcPct val="50000"/>
              </a:spcBef>
              <a:spcAft>
                <a:spcPct val="0"/>
              </a:spcAft>
              <a:buSzPct val="100000"/>
              <a:defRPr/>
            </a:pPr>
            <a:endParaRPr lang="es-ES" b="1" dirty="0"/>
          </a:p>
          <a:p>
            <a:pPr>
              <a:buFontTx/>
              <a:buNone/>
            </a:pPr>
            <a:endParaRPr lang="es-ES" b="1" dirty="0"/>
          </a:p>
        </p:txBody>
      </p:sp>
    </p:spTree>
    <p:extLst>
      <p:ext uri="{BB962C8B-B14F-4D97-AF65-F5344CB8AC3E}">
        <p14:creationId xmlns:p14="http://schemas.microsoft.com/office/powerpoint/2010/main" val="709952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1925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1925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4CF7E665-7303-4D20-929B-D5B24E1D6633}" type="slidenum">
              <a:rPr lang="es-ES" altLang="es-ES" smtClean="0">
                <a:latin typeface="Times New Roman" pitchFamily="18" charset="0"/>
              </a:rPr>
              <a:pPr eaLnBrk="1" hangingPunct="1"/>
              <a:t>28</a:t>
            </a:fld>
            <a:endParaRPr lang="es-ES" altLang="es-ES">
              <a:latin typeface="Times New Roman" pitchFamily="18" charset="0"/>
            </a:endParaRPr>
          </a:p>
        </p:txBody>
      </p:sp>
      <p:sp>
        <p:nvSpPr>
          <p:cNvPr id="192517" name="Rectangle 2"/>
          <p:cNvSpPr>
            <a:spLocks noGrp="1" noRot="1" noChangeAspect="1" noChangeArrowheads="1" noTextEdit="1"/>
          </p:cNvSpPr>
          <p:nvPr>
            <p:ph type="sldImg"/>
          </p:nvPr>
        </p:nvSpPr>
        <p:spPr>
          <a:xfrm>
            <a:off x="815975" y="450850"/>
            <a:ext cx="5227638" cy="3919538"/>
          </a:xfrm>
          <a:ln/>
        </p:spPr>
      </p:sp>
      <p:sp>
        <p:nvSpPr>
          <p:cNvPr id="192518" name="Rectangle 3"/>
          <p:cNvSpPr>
            <a:spLocks noGrp="1" noChangeArrowheads="1"/>
          </p:cNvSpPr>
          <p:nvPr>
            <p:ph type="body" idx="1"/>
          </p:nvPr>
        </p:nvSpPr>
        <p:spPr>
          <a:xfrm>
            <a:off x="510497" y="4583709"/>
            <a:ext cx="5857876" cy="41197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1935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1935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831E7B2D-3914-4DB5-A99F-85FBCF136AE5}" type="slidenum">
              <a:rPr lang="es-ES" altLang="es-ES" smtClean="0">
                <a:latin typeface="Times New Roman" pitchFamily="18" charset="0"/>
              </a:rPr>
              <a:pPr eaLnBrk="1" hangingPunct="1"/>
              <a:t>30</a:t>
            </a:fld>
            <a:endParaRPr lang="es-ES" altLang="es-ES">
              <a:latin typeface="Times New Roman" pitchFamily="18" charset="0"/>
            </a:endParaRPr>
          </a:p>
        </p:txBody>
      </p:sp>
      <p:sp>
        <p:nvSpPr>
          <p:cNvPr id="193541" name="Rectangle 2"/>
          <p:cNvSpPr>
            <a:spLocks noGrp="1" noRot="1" noChangeAspect="1" noChangeArrowheads="1" noTextEdit="1"/>
          </p:cNvSpPr>
          <p:nvPr>
            <p:ph type="sldImg"/>
          </p:nvPr>
        </p:nvSpPr>
        <p:spPr>
          <a:xfrm>
            <a:off x="814388" y="450850"/>
            <a:ext cx="5229225" cy="3921125"/>
          </a:xfrm>
          <a:ln/>
        </p:spPr>
      </p:sp>
      <p:sp>
        <p:nvSpPr>
          <p:cNvPr id="1935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a:t>En esta figura se muestra una de las configuraciones de router más simples que puede haber. Se tienen tres LANs a las que se han asignado tres redes IP, y un router con tres interfaces que se conectan a las tres LANs y a cada interfaz se le asigna la primera dirección válida (aunque podría haber sido cualquier otra) de cada LAN. Al configurar una interfaz del router, por ejemplo la E0 (Ethernet 0)</a:t>
            </a:r>
            <a:r>
              <a:rPr lang="es-ES" altLang="es-ES">
                <a:sym typeface="Symbol" pitchFamily="18" charset="2"/>
              </a:rPr>
              <a:t>, con una dirección IP (en este caso la 10.0.0.1) el router deduce inmediatamente que por ese cable puede llegar a cualquier host que pertenezca a dicha red, de modo que si a partir de ese momento recibe un datagrama dirigido a cualquier dirección comprendida en el rango 10.0.0.2 – 10.255.255.255 lo enviará por su interfaz E0 (la dirección 10.255.255.255, que corresponde a un envío broadcast en esa red, no es válida para un host pero sí lo es como dirección de destino de datagramas). De manera análoga procederá en el caso de las interfaces E1 y E2 con los rangos 20.1.0.2 – 20.1.255.255 y 30.1.1.2 – 30.1.1.255, respectivamente. Como en este ejemplo no hay más que las tres redes locales conectadas al router no es necesario acceder a ninguna otra y tampoco es preciso definir ruta alguna en el router. Decimos que en este caso las tres redes están </a:t>
            </a:r>
            <a:r>
              <a:rPr lang="es-ES" altLang="es-ES" b="1">
                <a:sym typeface="Symbol" pitchFamily="18" charset="2"/>
              </a:rPr>
              <a:t>directamente conectadas</a:t>
            </a:r>
            <a:r>
              <a:rPr lang="es-ES" altLang="es-ES">
                <a:sym typeface="Symbol" pitchFamily="18" charset="2"/>
              </a:rPr>
              <a:t> al router.</a:t>
            </a:r>
          </a:p>
          <a:p>
            <a:pPr eaLnBrk="1" hangingPunct="1"/>
            <a:r>
              <a:rPr lang="es-ES" altLang="es-ES">
                <a:sym typeface="Symbol" pitchFamily="18" charset="2"/>
              </a:rPr>
              <a:t>El router podría ser un PC con tres tarjetas Ethernet a las que se les hubiera asignado las direcciones IP correspondientes; en ese caso habría que activar en el PC la conmutación de paquetes a nivel 3 (por ejemplo en Linux esto se consigue activando el ‘IP forwarding’)</a:t>
            </a:r>
          </a:p>
          <a:p>
            <a:pPr eaLnBrk="1" hangingPunct="1"/>
            <a:r>
              <a:rPr lang="es-ES" altLang="es-ES">
                <a:sym typeface="Symbol" pitchFamily="18" charset="2"/>
              </a:rPr>
              <a:t>Los hosts que se encuentran en cada de las tres LANs reciben direcciones IP de sus rangos respectivos. Cuando tengan que enviar datagramas a otros hosts en su propia red lo harán de forma directa. Además es preciso indicarle a cada uno cual es la máscara de la red y su router por defecto para que puedan enviar datagramas a hosts en las otras dos redes. </a:t>
            </a:r>
            <a:endParaRPr lang="es-ES" alt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1955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1955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6F2CAEBD-3820-460F-B16F-88F241F1AE22}" type="slidenum">
              <a:rPr lang="es-ES" altLang="es-ES" smtClean="0">
                <a:latin typeface="Times New Roman" pitchFamily="18" charset="0"/>
              </a:rPr>
              <a:pPr eaLnBrk="1" hangingPunct="1"/>
              <a:t>31</a:t>
            </a:fld>
            <a:endParaRPr lang="es-ES" altLang="es-ES">
              <a:latin typeface="Times New Roman" pitchFamily="18" charset="0"/>
            </a:endParaRPr>
          </a:p>
        </p:txBody>
      </p:sp>
      <p:sp>
        <p:nvSpPr>
          <p:cNvPr id="195589" name="Rectangle 2"/>
          <p:cNvSpPr>
            <a:spLocks noGrp="1" noRot="1" noChangeAspect="1" noChangeArrowheads="1" noTextEdit="1"/>
          </p:cNvSpPr>
          <p:nvPr>
            <p:ph type="sldImg"/>
          </p:nvPr>
        </p:nvSpPr>
        <p:spPr>
          <a:xfrm>
            <a:off x="814388" y="450850"/>
            <a:ext cx="5229225" cy="3921125"/>
          </a:xfrm>
          <a:ln/>
        </p:spPr>
      </p:sp>
      <p:sp>
        <p:nvSpPr>
          <p:cNvPr id="1955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a:t>Aquí tenemos tres LANs como en el ejemplo anterior, pero en vez de un router con tres interfaces utilizamos dos routers con dos interfaces cada uno. Esto puede deberse a que simplemente no se disponga de un router con tres interfaces o a que físicamente no coincidan las tres LANs en un punto y por tanto no sea factible conectarlas con un solo router.</a:t>
            </a:r>
          </a:p>
          <a:p>
            <a:pPr eaLnBrk="1" hangingPunct="1"/>
            <a:r>
              <a:rPr lang="es-ES" altLang="es-ES"/>
              <a:t>El router X tiene dos redes directamente conectadas, y el Y otras dos. La red intermedia (la B) está directamente conectada a ambos, y no necesita por tanto definirse para ella ninguna ruta. Sin embargo es preciso definir en cada router una ruta para la red remota, por ejemplo en el router X hay que definir una ruta para acceder a la LAN C. La definición de una ruta puede variar de unos fabricantes a otros, aunque siempre se especifica la red, la máscara y la dirección que se debe utilizar para llegar a dicho destino. Dicha dirección intermedia debe pertenecer a otro equipo (no al propio router) que se encuentre bien en una red directamente conectada o en una red para la se haya definido previamente una ruta.</a:t>
            </a:r>
          </a:p>
          <a:p>
            <a:pPr eaLnBrk="1" hangingPunct="1"/>
            <a:r>
              <a:rPr lang="es-ES" altLang="es-ES"/>
              <a:t>En este caso la configuración de los hosts de la LAN intermedia (H3 y H4) se puede dejar con el router por defecto ùnicamente, o bien se puede especificar en cada host la ruta que se debe utilizar para llegar a las LANs A y C. Si se deja la ruta por defecto la comunicación con la LAN C dependerá del router X, mientras que si se configuran rutas específicas para la LAN C la comunicación de los hosts con dicha LAN será posible aun en el caso de que el router X no esté operativo.</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9DD8ED77-56B0-4C54-9D36-9BB84291CB33}" type="slidenum">
              <a:rPr lang="es-ES" altLang="es-ES" smtClean="0">
                <a:latin typeface="Times New Roman" pitchFamily="18" charset="0"/>
              </a:rPr>
              <a:pPr eaLnBrk="1" hangingPunct="1"/>
              <a:t>32</a:t>
            </a:fld>
            <a:endParaRPr lang="es-ES" altLang="es-ES">
              <a:latin typeface="Times New Roman" pitchFamily="18" charset="0"/>
            </a:endParaRPr>
          </a:p>
        </p:txBody>
      </p:sp>
      <p:sp>
        <p:nvSpPr>
          <p:cNvPr id="260101" name="Rectangle 2"/>
          <p:cNvSpPr>
            <a:spLocks noGrp="1" noRot="1" noChangeAspect="1" noChangeArrowheads="1" noTextEdit="1"/>
          </p:cNvSpPr>
          <p:nvPr>
            <p:ph type="sldImg"/>
          </p:nvPr>
        </p:nvSpPr>
        <p:spPr>
          <a:xfrm>
            <a:off x="814388" y="450850"/>
            <a:ext cx="5229225" cy="3921125"/>
          </a:xfrm>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048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048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3AFC861B-EE76-4B4E-BDDC-21AE15EB8F81}" type="slidenum">
              <a:rPr lang="es-ES" altLang="es-ES" smtClean="0">
                <a:latin typeface="Times New Roman" pitchFamily="18" charset="0"/>
              </a:rPr>
              <a:pPr eaLnBrk="1" hangingPunct="1"/>
              <a:t>33</a:t>
            </a:fld>
            <a:endParaRPr lang="es-ES" altLang="es-ES">
              <a:latin typeface="Times New Roman" pitchFamily="18" charset="0"/>
            </a:endParaRPr>
          </a:p>
        </p:txBody>
      </p:sp>
      <p:sp>
        <p:nvSpPr>
          <p:cNvPr id="204805" name="Rectangle 1026"/>
          <p:cNvSpPr>
            <a:spLocks noGrp="1" noRot="1" noChangeAspect="1" noChangeArrowheads="1" noTextEdit="1"/>
          </p:cNvSpPr>
          <p:nvPr>
            <p:ph type="sldImg"/>
          </p:nvPr>
        </p:nvSpPr>
        <p:spPr>
          <a:xfrm>
            <a:off x="814388" y="450850"/>
            <a:ext cx="5229225" cy="3921125"/>
          </a:xfrm>
          <a:ln/>
        </p:spPr>
      </p:sp>
      <p:sp>
        <p:nvSpPr>
          <p:cNvPr id="20480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1792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179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7BBE2EFE-2E62-4277-98E7-617B1E694E0D}" type="slidenum">
              <a:rPr lang="es-ES" altLang="es-ES" smtClean="0">
                <a:latin typeface="Times New Roman" pitchFamily="18" charset="0"/>
              </a:rPr>
              <a:pPr eaLnBrk="1" hangingPunct="1"/>
              <a:t>3</a:t>
            </a:fld>
            <a:endParaRPr lang="es-ES" altLang="es-ES">
              <a:latin typeface="Times New Roman" pitchFamily="18" charset="0"/>
            </a:endParaRPr>
          </a:p>
        </p:txBody>
      </p:sp>
      <p:sp>
        <p:nvSpPr>
          <p:cNvPr id="179205" name="Rectangle 2"/>
          <p:cNvSpPr>
            <a:spLocks noGrp="1" noRot="1" noChangeAspect="1" noChangeArrowheads="1" noTextEdit="1"/>
          </p:cNvSpPr>
          <p:nvPr>
            <p:ph type="sldImg"/>
          </p:nvPr>
        </p:nvSpPr>
        <p:spPr>
          <a:xfrm>
            <a:off x="814388" y="450850"/>
            <a:ext cx="5229225" cy="3921125"/>
          </a:xfrm>
          <a:ln/>
        </p:spPr>
      </p:sp>
      <p:sp>
        <p:nvSpPr>
          <p:cNvPr id="1792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a:t>Como su nombre indica, Internet es un conjunto de redes interconectadas. Dichas redes difieren en la tecnología utilizada por debajo (a nivel físico y nivel de enlace), pus hay redes Ethernet, Token Ring, redes inalámbricas, enlaces punto a punto por cables de cobre of ibra óptica, enlaces vía satélite, etc. También difiere la forma como se organiza la gestión y administración de las diferentes partes de Internet: hay redes corporativas, redes de campus, redes regionales, nacionales e internacionales, hay proveedores de servicios de Internet (también llamados ISPs) comerciales y otros sin ánimo de lucro (académicos, de investigación o de la administración).</a:t>
            </a:r>
          </a:p>
          <a:p>
            <a:pPr eaLnBrk="1" hangingPunct="1"/>
            <a:r>
              <a:rPr lang="es-ES" altLang="es-ES"/>
              <a:t>Pero todas esas diversas redes que componen Internet tienen en común el protocolo del nivel de red (IPv4 e IPv6). Sobre él se apoyan los protocolos de las capas superiores (transporte y aplicación). Podemos pues decir que el protocolo IP es el ‘pegamento’ que mantiene unidas las partes que componen la red que denominamos Internet.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058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058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3F9481FE-3AF7-4E90-A375-454819243D7E}" type="slidenum">
              <a:rPr lang="es-ES" altLang="es-ES" smtClean="0">
                <a:latin typeface="Times New Roman" pitchFamily="18" charset="0"/>
              </a:rPr>
              <a:pPr eaLnBrk="1" hangingPunct="1"/>
              <a:t>34</a:t>
            </a:fld>
            <a:endParaRPr lang="es-ES" altLang="es-ES">
              <a:latin typeface="Times New Roman" pitchFamily="18" charset="0"/>
            </a:endParaRPr>
          </a:p>
        </p:txBody>
      </p:sp>
      <p:sp>
        <p:nvSpPr>
          <p:cNvPr id="205829" name="Rectangle 1026"/>
          <p:cNvSpPr>
            <a:spLocks noGrp="1" noRot="1" noChangeAspect="1" noChangeArrowheads="1" noTextEdit="1"/>
          </p:cNvSpPr>
          <p:nvPr>
            <p:ph type="sldImg"/>
          </p:nvPr>
        </p:nvSpPr>
        <p:spPr>
          <a:xfrm>
            <a:off x="814388" y="450850"/>
            <a:ext cx="5229225" cy="3921125"/>
          </a:xfrm>
          <a:ln/>
        </p:spPr>
      </p:sp>
      <p:sp>
        <p:nvSpPr>
          <p:cNvPr id="20583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a:t>En este caso tenemos una topología en estrella en la que tres routers se conectan a uno central mediante líneas punto a punto. Cada router dispone además de una LAN.</a:t>
            </a:r>
          </a:p>
          <a:p>
            <a:pPr eaLnBrk="1" hangingPunct="1"/>
            <a:r>
              <a:rPr lang="es-ES" altLang="es-ES"/>
              <a:t>Se utiliza una red diferente (del rango privado RFC 1918) para cada uno de los tres enlaces punto a punto. Hay que definir rutas en el router principal (X) para cada una de las tres LANs remotas (B, C y D), dirigiéndolas a las direcciones correspondientes.</a:t>
            </a:r>
          </a:p>
          <a:p>
            <a:pPr eaLnBrk="1" hangingPunct="1"/>
            <a:r>
              <a:rPr lang="es-ES" altLang="es-ES"/>
              <a:t>En cuanto los tres routers periféricos en principio habría que definir en cada uno de ellos tres rutas para cada una de las tres redes remotas, y todas apuntando a la dirección de la interfaz serie correspondiente en X. Así hemos procedido en el caso del router Y. Pero también es posible definir lo que se conoce como una ruta por defecto, que consiste en especificar una ruta para la red 0.0.0.0, inexistente. Dicha ruta se entiende por convenio que se debe utilizar para todos los datagramas, excepto los dirigidos a las redes directamente conectadas.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140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140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1E59A8F1-10E0-4503-9C00-66B6CD8FB8AE}" type="slidenum">
              <a:rPr lang="es-ES" altLang="es-ES" smtClean="0">
                <a:latin typeface="Times New Roman" pitchFamily="18" charset="0"/>
              </a:rPr>
              <a:pPr eaLnBrk="1" hangingPunct="1"/>
              <a:t>35</a:t>
            </a:fld>
            <a:endParaRPr lang="es-ES" altLang="es-ES">
              <a:latin typeface="Times New Roman" pitchFamily="18" charset="0"/>
            </a:endParaRPr>
          </a:p>
        </p:txBody>
      </p:sp>
      <p:sp>
        <p:nvSpPr>
          <p:cNvPr id="214021" name="Rectangle 2"/>
          <p:cNvSpPr>
            <a:spLocks noGrp="1" noRot="1" noChangeAspect="1" noChangeArrowheads="1" noTextEdit="1"/>
          </p:cNvSpPr>
          <p:nvPr>
            <p:ph type="sldImg"/>
          </p:nvPr>
        </p:nvSpPr>
        <p:spPr>
          <a:xfrm>
            <a:off x="814388" y="450850"/>
            <a:ext cx="5229225" cy="3921125"/>
          </a:xfrm>
          <a:ln/>
        </p:spPr>
      </p:sp>
      <p:sp>
        <p:nvSpPr>
          <p:cNvPr id="2140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099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099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55A2D796-3169-4251-8F24-5D3587E78E72}" type="slidenum">
              <a:rPr lang="es-ES" altLang="es-ES" smtClean="0">
                <a:latin typeface="Times New Roman" pitchFamily="18" charset="0"/>
              </a:rPr>
              <a:pPr eaLnBrk="1" hangingPunct="1"/>
              <a:t>36</a:t>
            </a:fld>
            <a:endParaRPr lang="es-ES" altLang="es-ES">
              <a:latin typeface="Times New Roman" pitchFamily="18" charset="0"/>
            </a:endParaRPr>
          </a:p>
        </p:txBody>
      </p:sp>
      <p:sp>
        <p:nvSpPr>
          <p:cNvPr id="209925" name="Rectangle 2"/>
          <p:cNvSpPr>
            <a:spLocks noGrp="1" noRot="1" noChangeAspect="1" noChangeArrowheads="1" noTextEdit="1"/>
          </p:cNvSpPr>
          <p:nvPr>
            <p:ph type="sldImg"/>
          </p:nvPr>
        </p:nvSpPr>
        <p:spPr>
          <a:xfrm>
            <a:off x="814388" y="450850"/>
            <a:ext cx="5229225" cy="3921125"/>
          </a:xfrm>
          <a:ln/>
        </p:spPr>
      </p:sp>
      <p:sp>
        <p:nvSpPr>
          <p:cNvPr id="2099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150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150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8608FCCD-F77E-4664-B335-4E1291265E6C}" type="slidenum">
              <a:rPr lang="es-ES" altLang="es-ES" smtClean="0">
                <a:latin typeface="Times New Roman" pitchFamily="18" charset="0"/>
              </a:rPr>
              <a:pPr eaLnBrk="1" hangingPunct="1"/>
              <a:t>37</a:t>
            </a:fld>
            <a:endParaRPr lang="es-ES" altLang="es-ES">
              <a:latin typeface="Times New Roman" pitchFamily="18" charset="0"/>
            </a:endParaRPr>
          </a:p>
        </p:txBody>
      </p:sp>
      <p:sp>
        <p:nvSpPr>
          <p:cNvPr id="215045" name="Rectangle 2"/>
          <p:cNvSpPr>
            <a:spLocks noGrp="1" noRot="1" noChangeAspect="1" noChangeArrowheads="1" noTextEdit="1"/>
          </p:cNvSpPr>
          <p:nvPr>
            <p:ph type="sldImg"/>
          </p:nvPr>
        </p:nvSpPr>
        <p:spPr>
          <a:xfrm>
            <a:off x="814388" y="450850"/>
            <a:ext cx="5229225" cy="3921125"/>
          </a:xfrm>
          <a:ln/>
        </p:spPr>
      </p:sp>
      <p:sp>
        <p:nvSpPr>
          <p:cNvPr id="2150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s-ES_tradnl" altLang="es-ES"/>
              <a:t>En el ejemplo de esta figura se supone que una empresa u organización se ha conectado a Internet desde su router principal (A) con el router (X) de un proveedor cualquiera. A la empresa se le ha asignado la red 40.0.0.0/16. Sobre esta red la empresa ha realizado una división en subredes de acuerdo al tamaño de cada una de ellas. En concreto la LAN de A tiene una subred /22 (1024 direcciones), las LANs de B y C tienen subredes /23 (512 direcciones) y las LANs de D y E subredes /24 (256 direcciones)</a:t>
            </a:r>
          </a:p>
          <a:p>
            <a:pPr eaLnBrk="1" hangingPunct="1">
              <a:spcBef>
                <a:spcPct val="20000"/>
              </a:spcBef>
            </a:pPr>
            <a:r>
              <a:rPr lang="es-ES_tradnl" altLang="es-ES"/>
              <a:t>Además de asignar subredes del tamaño adecuado se ha buscado que las subredes sean agregables de acuerdo con la topología de la red. Así por ejemplo las subredes de B y C se pueden considerar conjuntamente como la subred 40.0.4.0/22. Análogamente las subredes de D y E se pueden referenciar conjuntamente como la subred 40.0.8.0/23. Esto permite reducir el número de rutas a definir en A al mínimo posible, puesto que hay definidas dos rutas que vayan por la misma interfaz. Esto es lo que se conoce como la agregación de rutas.</a:t>
            </a:r>
          </a:p>
          <a:p>
            <a:pPr eaLnBrk="1" hangingPunct="1">
              <a:spcBef>
                <a:spcPct val="20000"/>
              </a:spcBef>
            </a:pPr>
            <a:r>
              <a:rPr lang="es-ES_tradnl" altLang="es-ES"/>
              <a:t>Obsérvese que para conseguir la agregación de rutas no basta con asignar dos subredes contiguas cualesquiera. Por ejemplo en el caso de D y E, si en vez de las subredes 8 y 9 se les hubiera asignado las subredes 9 y 10 no habría sido posible englobarlas en una subred /23 común, ya que la mínima subred que las englobaría en ese caso caso es la 40.0.8.0/22, que también incluye la 8 y las 11. Y si en vez de elegir la 9 y la 10 se hubiera utilizado la 15 y la 16 la mínima subred que las englobara sería la 40.0.0.0/19, que incluye a muchas otras subredes diferentes.(todas las comprendidas entre 0 31). Por tanto la adecuada elección de los números de subred resulta fundamental para poder realizar correctamente la agregación de rutas.</a:t>
            </a:r>
            <a:endParaRPr lang="es-ES" alt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9DD8ED77-56B0-4C54-9D36-9BB84291CB33}" type="slidenum">
              <a:rPr lang="es-ES" altLang="es-ES" smtClean="0">
                <a:latin typeface="Times New Roman" pitchFamily="18" charset="0"/>
              </a:rPr>
              <a:pPr eaLnBrk="1" hangingPunct="1"/>
              <a:t>38</a:t>
            </a:fld>
            <a:endParaRPr lang="es-ES" altLang="es-ES">
              <a:latin typeface="Times New Roman" pitchFamily="18" charset="0"/>
            </a:endParaRPr>
          </a:p>
        </p:txBody>
      </p:sp>
      <p:sp>
        <p:nvSpPr>
          <p:cNvPr id="260101" name="Rectangle 2"/>
          <p:cNvSpPr>
            <a:spLocks noGrp="1" noRot="1" noChangeAspect="1" noChangeArrowheads="1" noTextEdit="1"/>
          </p:cNvSpPr>
          <p:nvPr>
            <p:ph type="sldImg"/>
          </p:nvPr>
        </p:nvSpPr>
        <p:spPr>
          <a:xfrm>
            <a:off x="814388" y="450850"/>
            <a:ext cx="5229225" cy="3921125"/>
          </a:xfrm>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283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283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1B96A52D-B117-4557-8D06-7166C87712E1}" type="slidenum">
              <a:rPr lang="es-ES" altLang="es-ES" smtClean="0">
                <a:latin typeface="Times New Roman" pitchFamily="18" charset="0"/>
              </a:rPr>
              <a:pPr eaLnBrk="1" hangingPunct="1"/>
              <a:t>39</a:t>
            </a:fld>
            <a:endParaRPr lang="es-ES" altLang="es-ES">
              <a:latin typeface="Times New Roman" pitchFamily="18" charset="0"/>
            </a:endParaRPr>
          </a:p>
        </p:txBody>
      </p:sp>
      <p:sp>
        <p:nvSpPr>
          <p:cNvPr id="228357" name="Rectangle 2"/>
          <p:cNvSpPr>
            <a:spLocks noGrp="1" noRot="1" noChangeAspect="1" noChangeArrowheads="1" noTextEdit="1"/>
          </p:cNvSpPr>
          <p:nvPr>
            <p:ph type="sldImg"/>
          </p:nvPr>
        </p:nvSpPr>
        <p:spPr>
          <a:xfrm>
            <a:off x="814388" y="450850"/>
            <a:ext cx="5229225" cy="3921125"/>
          </a:xfrm>
          <a:ln/>
        </p:spPr>
      </p:sp>
      <p:sp>
        <p:nvSpPr>
          <p:cNvPr id="2283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355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355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59E19592-DBE0-44E4-9F34-594343BB9F5C}" type="slidenum">
              <a:rPr lang="es-ES" altLang="es-ES" smtClean="0">
                <a:latin typeface="Times New Roman" pitchFamily="18" charset="0"/>
              </a:rPr>
              <a:pPr eaLnBrk="1" hangingPunct="1"/>
              <a:t>40</a:t>
            </a:fld>
            <a:endParaRPr lang="es-ES" altLang="es-ES">
              <a:latin typeface="Times New Roman" pitchFamily="18" charset="0"/>
            </a:endParaRPr>
          </a:p>
        </p:txBody>
      </p:sp>
      <p:sp>
        <p:nvSpPr>
          <p:cNvPr id="235525" name="Rectangle 2"/>
          <p:cNvSpPr>
            <a:spLocks noGrp="1" noRot="1" noChangeAspect="1" noChangeArrowheads="1" noTextEdit="1"/>
          </p:cNvSpPr>
          <p:nvPr>
            <p:ph type="sldImg"/>
          </p:nvPr>
        </p:nvSpPr>
        <p:spPr>
          <a:xfrm>
            <a:off x="814388" y="450850"/>
            <a:ext cx="5229225" cy="3921125"/>
          </a:xfrm>
          <a:ln/>
        </p:spPr>
      </p:sp>
      <p:sp>
        <p:nvSpPr>
          <p:cNvPr id="2355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365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365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75B8DA8B-9735-47C4-B241-EEEF483A15CD}" type="slidenum">
              <a:rPr lang="es-ES" altLang="es-ES" smtClean="0">
                <a:latin typeface="Times New Roman" pitchFamily="18" charset="0"/>
              </a:rPr>
              <a:pPr eaLnBrk="1" hangingPunct="1"/>
              <a:t>41</a:t>
            </a:fld>
            <a:endParaRPr lang="es-ES" altLang="es-ES">
              <a:latin typeface="Times New Roman" pitchFamily="18" charset="0"/>
            </a:endParaRPr>
          </a:p>
        </p:txBody>
      </p:sp>
      <p:sp>
        <p:nvSpPr>
          <p:cNvPr id="236549" name="Rectangle 2"/>
          <p:cNvSpPr>
            <a:spLocks noGrp="1" noRot="1" noChangeAspect="1" noChangeArrowheads="1" noTextEdit="1"/>
          </p:cNvSpPr>
          <p:nvPr>
            <p:ph type="sldImg"/>
          </p:nvPr>
        </p:nvSpPr>
        <p:spPr>
          <a:xfrm>
            <a:off x="814388" y="450850"/>
            <a:ext cx="5229225" cy="3921125"/>
          </a:xfrm>
          <a:ln/>
        </p:spPr>
      </p:sp>
      <p:sp>
        <p:nvSpPr>
          <p:cNvPr id="2365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375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375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234961D5-D9B8-48A2-B692-C6EDACF72626}" type="slidenum">
              <a:rPr lang="es-ES" altLang="es-ES" smtClean="0">
                <a:latin typeface="Times New Roman" pitchFamily="18" charset="0"/>
              </a:rPr>
              <a:pPr eaLnBrk="1" hangingPunct="1"/>
              <a:t>42</a:t>
            </a:fld>
            <a:endParaRPr lang="es-ES" altLang="es-ES">
              <a:latin typeface="Times New Roman" pitchFamily="18" charset="0"/>
            </a:endParaRPr>
          </a:p>
        </p:txBody>
      </p:sp>
      <p:sp>
        <p:nvSpPr>
          <p:cNvPr id="237573" name="Rectangle 2"/>
          <p:cNvSpPr>
            <a:spLocks noGrp="1" noRot="1" noChangeAspect="1" noChangeArrowheads="1" noTextEdit="1"/>
          </p:cNvSpPr>
          <p:nvPr>
            <p:ph type="sldImg"/>
          </p:nvPr>
        </p:nvSpPr>
        <p:spPr>
          <a:xfrm>
            <a:off x="814388" y="450850"/>
            <a:ext cx="5229225" cy="3921125"/>
          </a:xfrm>
          <a:ln/>
        </p:spPr>
      </p:sp>
      <p:sp>
        <p:nvSpPr>
          <p:cNvPr id="2375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293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293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89F2328A-F54C-42F2-A65D-A36FEE2FD86B}" type="slidenum">
              <a:rPr lang="es-ES" altLang="es-ES" smtClean="0">
                <a:latin typeface="Times New Roman" pitchFamily="18" charset="0"/>
              </a:rPr>
              <a:pPr eaLnBrk="1" hangingPunct="1"/>
              <a:t>43</a:t>
            </a:fld>
            <a:endParaRPr lang="es-ES" altLang="es-ES">
              <a:latin typeface="Times New Roman" pitchFamily="18" charset="0"/>
            </a:endParaRPr>
          </a:p>
        </p:txBody>
      </p:sp>
      <p:sp>
        <p:nvSpPr>
          <p:cNvPr id="229381" name="Rectangle 2"/>
          <p:cNvSpPr>
            <a:spLocks noGrp="1" noRot="1" noChangeAspect="1" noChangeArrowheads="1" noTextEdit="1"/>
          </p:cNvSpPr>
          <p:nvPr>
            <p:ph type="sldImg"/>
          </p:nvPr>
        </p:nvSpPr>
        <p:spPr>
          <a:xfrm>
            <a:off x="814388" y="450850"/>
            <a:ext cx="5229225" cy="3921125"/>
          </a:xfrm>
          <a:ln/>
        </p:spPr>
      </p:sp>
      <p:sp>
        <p:nvSpPr>
          <p:cNvPr id="2293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1812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1812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135590D7-448A-4F24-AB09-8F4B3C58E439}" type="slidenum">
              <a:rPr lang="es-ES" altLang="es-ES" smtClean="0">
                <a:latin typeface="Times New Roman" pitchFamily="18" charset="0"/>
              </a:rPr>
              <a:pPr eaLnBrk="1" hangingPunct="1"/>
              <a:t>4</a:t>
            </a:fld>
            <a:endParaRPr lang="es-ES" altLang="es-ES">
              <a:latin typeface="Times New Roman" pitchFamily="18" charset="0"/>
            </a:endParaRPr>
          </a:p>
        </p:txBody>
      </p:sp>
      <p:sp>
        <p:nvSpPr>
          <p:cNvPr id="181253" name="Rectangle 2"/>
          <p:cNvSpPr>
            <a:spLocks noGrp="1" noRot="1" noChangeAspect="1" noChangeArrowheads="1" noTextEdit="1"/>
          </p:cNvSpPr>
          <p:nvPr>
            <p:ph type="sldImg"/>
          </p:nvPr>
        </p:nvSpPr>
        <p:spPr>
          <a:xfrm>
            <a:off x="814388" y="450850"/>
            <a:ext cx="5229225" cy="3921125"/>
          </a:xfrm>
          <a:ln/>
        </p:spPr>
      </p:sp>
      <p:sp>
        <p:nvSpPr>
          <p:cNvPr id="181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304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304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3BF83E83-616F-41EC-A61A-C90D33309A52}" type="slidenum">
              <a:rPr lang="es-ES" altLang="es-ES" smtClean="0">
                <a:latin typeface="Times New Roman" pitchFamily="18" charset="0"/>
              </a:rPr>
              <a:pPr eaLnBrk="1" hangingPunct="1"/>
              <a:t>44</a:t>
            </a:fld>
            <a:endParaRPr lang="es-ES" altLang="es-ES">
              <a:latin typeface="Times New Roman" pitchFamily="18" charset="0"/>
            </a:endParaRPr>
          </a:p>
        </p:txBody>
      </p:sp>
      <p:sp>
        <p:nvSpPr>
          <p:cNvPr id="230405" name="Rectangle 2"/>
          <p:cNvSpPr>
            <a:spLocks noGrp="1" noRot="1" noChangeAspect="1" noChangeArrowheads="1" noTextEdit="1"/>
          </p:cNvSpPr>
          <p:nvPr>
            <p:ph type="sldImg"/>
          </p:nvPr>
        </p:nvSpPr>
        <p:spPr>
          <a:xfrm>
            <a:off x="814388" y="450850"/>
            <a:ext cx="5229225" cy="3921125"/>
          </a:xfrm>
          <a:ln/>
        </p:spPr>
      </p:sp>
      <p:sp>
        <p:nvSpPr>
          <p:cNvPr id="2304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314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314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361414AB-47E4-49FA-929C-932F7B548FF3}" type="slidenum">
              <a:rPr lang="es-ES" altLang="es-ES" smtClean="0">
                <a:latin typeface="Times New Roman" pitchFamily="18" charset="0"/>
              </a:rPr>
              <a:pPr eaLnBrk="1" hangingPunct="1"/>
              <a:t>45</a:t>
            </a:fld>
            <a:endParaRPr lang="es-ES" altLang="es-ES">
              <a:latin typeface="Times New Roman" pitchFamily="18" charset="0"/>
            </a:endParaRPr>
          </a:p>
        </p:txBody>
      </p:sp>
      <p:sp>
        <p:nvSpPr>
          <p:cNvPr id="231429" name="Rectangle 2"/>
          <p:cNvSpPr>
            <a:spLocks noGrp="1" noRot="1" noChangeAspect="1" noChangeArrowheads="1" noTextEdit="1"/>
          </p:cNvSpPr>
          <p:nvPr>
            <p:ph type="sldImg"/>
          </p:nvPr>
        </p:nvSpPr>
        <p:spPr>
          <a:xfrm>
            <a:off x="814388" y="450850"/>
            <a:ext cx="5229225" cy="3921125"/>
          </a:xfrm>
          <a:ln/>
        </p:spPr>
      </p:sp>
      <p:sp>
        <p:nvSpPr>
          <p:cNvPr id="2314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324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324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527F2297-8647-48DF-9668-F2F66636B644}" type="slidenum">
              <a:rPr lang="es-ES" altLang="es-ES" smtClean="0">
                <a:latin typeface="Times New Roman" pitchFamily="18" charset="0"/>
              </a:rPr>
              <a:pPr eaLnBrk="1" hangingPunct="1"/>
              <a:t>46</a:t>
            </a:fld>
            <a:endParaRPr lang="es-ES" altLang="es-ES">
              <a:latin typeface="Times New Roman" pitchFamily="18" charset="0"/>
            </a:endParaRPr>
          </a:p>
        </p:txBody>
      </p:sp>
      <p:sp>
        <p:nvSpPr>
          <p:cNvPr id="232453" name="Rectangle 2"/>
          <p:cNvSpPr>
            <a:spLocks noGrp="1" noRot="1" noChangeAspect="1" noChangeArrowheads="1" noTextEdit="1"/>
          </p:cNvSpPr>
          <p:nvPr>
            <p:ph type="sldImg"/>
          </p:nvPr>
        </p:nvSpPr>
        <p:spPr>
          <a:xfrm>
            <a:off x="814388" y="450850"/>
            <a:ext cx="5229225" cy="3921125"/>
          </a:xfrm>
          <a:ln/>
        </p:spPr>
      </p:sp>
      <p:sp>
        <p:nvSpPr>
          <p:cNvPr id="2324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334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334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0AAF288E-B8E8-4321-81F3-B300374423A4}" type="slidenum">
              <a:rPr lang="es-ES" altLang="es-ES" smtClean="0">
                <a:latin typeface="Times New Roman" pitchFamily="18" charset="0"/>
              </a:rPr>
              <a:pPr eaLnBrk="1" hangingPunct="1"/>
              <a:t>47</a:t>
            </a:fld>
            <a:endParaRPr lang="es-ES" altLang="es-ES">
              <a:latin typeface="Times New Roman" pitchFamily="18" charset="0"/>
            </a:endParaRPr>
          </a:p>
        </p:txBody>
      </p:sp>
      <p:sp>
        <p:nvSpPr>
          <p:cNvPr id="233477" name="Rectangle 2"/>
          <p:cNvSpPr>
            <a:spLocks noGrp="1" noRot="1" noChangeAspect="1" noChangeArrowheads="1" noTextEdit="1"/>
          </p:cNvSpPr>
          <p:nvPr>
            <p:ph type="sldImg"/>
          </p:nvPr>
        </p:nvSpPr>
        <p:spPr>
          <a:xfrm>
            <a:off x="814388" y="450850"/>
            <a:ext cx="5229225" cy="3921125"/>
          </a:xfrm>
          <a:ln/>
        </p:spPr>
      </p:sp>
      <p:sp>
        <p:nvSpPr>
          <p:cNvPr id="2334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a:t>En esta figura se muestra un caso donde se utiliza el comando ICMP REDIRECT. En el host W se ha definido únicamente X como el router por defecto, para no incluir las dos rutas explícitas y simplificar así su configuración.En estas condiciones la comunicación con LAN C se realiza de manera indirecta, ya que W envía los datagramas dirigidos a la LAN C hacia X, quien a su vez ha de reenviarlos a Y para que los entregue a la LAN de destino. Además del mayor tiempo empleado en el envío esto tiene dos inconvenientes importantes: aumenta innecesariamente la carga de trabajo en el router X y requiere que X esté operativo para que la comunicación entre W y la LAN C sea posible. Para evitarlo existe el comando ICMP REDIRECT que funciona de la siguiente forma: cuando el router X detecta que ha recibido un datagrama de W dirigido a la LAN C, además de enviar ese datagrama hacia Y para su entrega envía un mensaje ICMP REDIRECT hacia W informándole que existe una mejor ruta para llegar a la red 40.0.0.0/8 (LAN C) y que dicha ruta es accesible a través de 30.0.0.2 (Y). X considera que la ruta utilizada no es óptima cuando observa que la interfaz de salida para un datagrama coincide con la interfaz de entrada.</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344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345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E8936B4F-8CC6-4012-97C1-F7F1E0B4787F}" type="slidenum">
              <a:rPr lang="es-ES" altLang="es-ES" smtClean="0">
                <a:latin typeface="Times New Roman" pitchFamily="18" charset="0"/>
              </a:rPr>
              <a:pPr eaLnBrk="1" hangingPunct="1"/>
              <a:t>48</a:t>
            </a:fld>
            <a:endParaRPr lang="es-ES" altLang="es-ES">
              <a:latin typeface="Times New Roman" pitchFamily="18" charset="0"/>
            </a:endParaRPr>
          </a:p>
        </p:txBody>
      </p:sp>
      <p:sp>
        <p:nvSpPr>
          <p:cNvPr id="234501" name="Rectangle 2"/>
          <p:cNvSpPr>
            <a:spLocks noGrp="1" noRot="1" noChangeAspect="1" noChangeArrowheads="1" noTextEdit="1"/>
          </p:cNvSpPr>
          <p:nvPr>
            <p:ph type="sldImg"/>
          </p:nvPr>
        </p:nvSpPr>
        <p:spPr>
          <a:xfrm>
            <a:off x="814388" y="450850"/>
            <a:ext cx="5229225" cy="3921125"/>
          </a:xfrm>
          <a:ln/>
        </p:spPr>
      </p:sp>
      <p:sp>
        <p:nvSpPr>
          <p:cNvPr id="2345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a:t>El comando ‘netstat –nr’ permite en muchos UNIX consultar la tabla de rutas activas. En esta diapositiva podemos ver la salida generada por consola por el comando ‘netstat –nr’ ejecutado en el host W de la figura anterior antes y después de recibir el mensaje ICMP REDIRECT del router X.</a:t>
            </a:r>
          </a:p>
          <a:p>
            <a:pPr eaLnBrk="1" hangingPunct="1"/>
            <a:r>
              <a:rPr lang="es-ES" altLang="es-ES"/>
              <a:t>Antes del ICMP REDIRECT el host dispone de:</a:t>
            </a:r>
          </a:p>
          <a:p>
            <a:pPr eaLnBrk="1" hangingPunct="1">
              <a:buFontTx/>
              <a:buChar char="•"/>
            </a:pPr>
            <a:r>
              <a:rPr lang="es-ES" altLang="es-ES"/>
              <a:t>Una entrada 127.0.0.1 para la ruta loopback que apunta a una interfaz virtual, la lo0, correspondiente al dispositivo /dev/null. Esta ruta está operativa (flag U) y es una ruta host (flag H) es decir con máscara de 32 bits, por lo que solo será utilizada para datagramas dirigidos precisamente a la dirección 127.0.0.1, no para otras direcciones de la misma red.</a:t>
            </a:r>
          </a:p>
          <a:p>
            <a:pPr eaLnBrk="1" hangingPunct="1">
              <a:buFontTx/>
              <a:buChar char="•"/>
            </a:pPr>
            <a:r>
              <a:rPr lang="es-ES" altLang="es-ES"/>
              <a:t>Una entrada ‘Default’ que corresponde al router por defecto (30.0.0.1). Esta ruta está operativa (flag U) y es una ruta Gateway (flag G), es decir una ruta que da acceso a otras redes. Su interfaz de salida es la le0,q ue corresponde con la tarjeta Ethernet del host.</a:t>
            </a:r>
          </a:p>
          <a:p>
            <a:pPr eaLnBrk="1" hangingPunct="1">
              <a:buFontTx/>
              <a:buChar char="•"/>
            </a:pPr>
            <a:r>
              <a:rPr lang="es-ES" altLang="es-ES"/>
              <a:t>Una entrada para la ruta 30.0.0.0 (que es la propia LAN B) a la cual se accede a través de 30.0.0.4, que es la dirección de la interfaz Ethernet del host, le0.</a:t>
            </a:r>
          </a:p>
          <a:p>
            <a:pPr eaLnBrk="1" hangingPunct="1"/>
            <a:r>
              <a:rPr lang="es-ES" altLang="es-ES"/>
              <a:t>La entrada marcada en negrita corresponde a la ruta añadida como consecuencia del mensaje ICMP REDIRECT recibido. Se trata también de una ruta Gateway que ha sido añadida dinámicamente (flag D), lo cual significa que la próxima vez que se levante el sistema esta ruta no estará en las tablas entretanto no se reciba el mensaje ICMP REDIRECT.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9DD8ED77-56B0-4C54-9D36-9BB84291CB33}" type="slidenum">
              <a:rPr lang="es-ES" altLang="es-ES" smtClean="0">
                <a:latin typeface="Times New Roman" pitchFamily="18" charset="0"/>
              </a:rPr>
              <a:pPr eaLnBrk="1" hangingPunct="1"/>
              <a:t>49</a:t>
            </a:fld>
            <a:endParaRPr lang="es-ES" altLang="es-ES">
              <a:latin typeface="Times New Roman" pitchFamily="18" charset="0"/>
            </a:endParaRPr>
          </a:p>
        </p:txBody>
      </p:sp>
      <p:sp>
        <p:nvSpPr>
          <p:cNvPr id="260101" name="Rectangle 2"/>
          <p:cNvSpPr>
            <a:spLocks noGrp="1" noRot="1" noChangeAspect="1" noChangeArrowheads="1" noTextEdit="1"/>
          </p:cNvSpPr>
          <p:nvPr>
            <p:ph type="sldImg"/>
          </p:nvPr>
        </p:nvSpPr>
        <p:spPr>
          <a:xfrm>
            <a:off x="814388" y="450850"/>
            <a:ext cx="5229225" cy="3921125"/>
          </a:xfrm>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488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488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424E7741-7237-4CD7-8F8E-08FF4031A331}" type="slidenum">
              <a:rPr lang="es-ES" altLang="es-ES" smtClean="0">
                <a:latin typeface="Times New Roman" pitchFamily="18" charset="0"/>
              </a:rPr>
              <a:pPr eaLnBrk="1" hangingPunct="1"/>
              <a:t>50</a:t>
            </a:fld>
            <a:endParaRPr lang="es-ES" altLang="es-ES">
              <a:latin typeface="Times New Roman" pitchFamily="18" charset="0"/>
            </a:endParaRPr>
          </a:p>
        </p:txBody>
      </p:sp>
      <p:sp>
        <p:nvSpPr>
          <p:cNvPr id="248837" name="Rectangle 2"/>
          <p:cNvSpPr>
            <a:spLocks noGrp="1" noRot="1" noChangeAspect="1" noChangeArrowheads="1" noTextEdit="1"/>
          </p:cNvSpPr>
          <p:nvPr>
            <p:ph type="sldImg"/>
          </p:nvPr>
        </p:nvSpPr>
        <p:spPr>
          <a:xfrm>
            <a:off x="814388" y="450850"/>
            <a:ext cx="5229225" cy="3921125"/>
          </a:xfrm>
          <a:ln/>
        </p:spPr>
      </p:sp>
      <p:sp>
        <p:nvSpPr>
          <p:cNvPr id="2488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498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498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8F390A1C-3C2D-4A03-ACEA-2316332D34C6}" type="slidenum">
              <a:rPr lang="es-ES" altLang="es-ES" smtClean="0">
                <a:latin typeface="Times New Roman" pitchFamily="18" charset="0"/>
              </a:rPr>
              <a:pPr eaLnBrk="1" hangingPunct="1"/>
              <a:t>51</a:t>
            </a:fld>
            <a:endParaRPr lang="es-ES" altLang="es-ES">
              <a:latin typeface="Times New Roman" pitchFamily="18" charset="0"/>
            </a:endParaRPr>
          </a:p>
        </p:txBody>
      </p:sp>
      <p:sp>
        <p:nvSpPr>
          <p:cNvPr id="249861" name="Rectangle 2"/>
          <p:cNvSpPr>
            <a:spLocks noGrp="1" noRot="1" noChangeAspect="1" noChangeArrowheads="1" noTextEdit="1"/>
          </p:cNvSpPr>
          <p:nvPr>
            <p:ph type="sldImg"/>
          </p:nvPr>
        </p:nvSpPr>
        <p:spPr>
          <a:xfrm>
            <a:off x="814388" y="450850"/>
            <a:ext cx="5229225" cy="3921125"/>
          </a:xfrm>
          <a:ln/>
        </p:spPr>
      </p:sp>
      <p:sp>
        <p:nvSpPr>
          <p:cNvPr id="2498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508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508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DADC0496-89F8-4A68-AD4E-F31CCA212EF2}" type="slidenum">
              <a:rPr lang="es-ES" altLang="es-ES" smtClean="0">
                <a:latin typeface="Times New Roman" pitchFamily="18" charset="0"/>
              </a:rPr>
              <a:pPr eaLnBrk="1" hangingPunct="1"/>
              <a:t>52</a:t>
            </a:fld>
            <a:endParaRPr lang="es-ES" altLang="es-ES">
              <a:latin typeface="Times New Roman" pitchFamily="18" charset="0"/>
            </a:endParaRPr>
          </a:p>
        </p:txBody>
      </p:sp>
      <p:sp>
        <p:nvSpPr>
          <p:cNvPr id="250885" name="Rectangle 2"/>
          <p:cNvSpPr>
            <a:spLocks noGrp="1" noRot="1" noChangeAspect="1" noChangeArrowheads="1" noTextEdit="1"/>
          </p:cNvSpPr>
          <p:nvPr>
            <p:ph type="sldImg"/>
          </p:nvPr>
        </p:nvSpPr>
        <p:spPr>
          <a:xfrm>
            <a:off x="814388" y="450850"/>
            <a:ext cx="5229225" cy="3921125"/>
          </a:xfrm>
          <a:ln/>
        </p:spPr>
      </p:sp>
      <p:sp>
        <p:nvSpPr>
          <p:cNvPr id="2508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519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519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E8765106-85A6-49CA-8485-D5EC65A7D835}" type="slidenum">
              <a:rPr lang="es-ES" altLang="es-ES" smtClean="0">
                <a:latin typeface="Times New Roman" pitchFamily="18" charset="0"/>
              </a:rPr>
              <a:pPr eaLnBrk="1" hangingPunct="1"/>
              <a:t>53</a:t>
            </a:fld>
            <a:endParaRPr lang="es-ES" altLang="es-ES">
              <a:latin typeface="Times New Roman" pitchFamily="18" charset="0"/>
            </a:endParaRPr>
          </a:p>
        </p:txBody>
      </p:sp>
      <p:sp>
        <p:nvSpPr>
          <p:cNvPr id="251909" name="Rectangle 2"/>
          <p:cNvSpPr>
            <a:spLocks noGrp="1" noRot="1" noChangeAspect="1" noChangeArrowheads="1" noTextEdit="1"/>
          </p:cNvSpPr>
          <p:nvPr>
            <p:ph type="sldImg"/>
          </p:nvPr>
        </p:nvSpPr>
        <p:spPr>
          <a:xfrm>
            <a:off x="814388" y="450850"/>
            <a:ext cx="5229225" cy="3921125"/>
          </a:xfrm>
          <a:ln/>
        </p:spPr>
      </p:sp>
      <p:sp>
        <p:nvSpPr>
          <p:cNvPr id="2519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9DD8ED77-56B0-4C54-9D36-9BB84291CB33}" type="slidenum">
              <a:rPr lang="es-ES" altLang="es-ES" smtClean="0">
                <a:latin typeface="Times New Roman" pitchFamily="18" charset="0"/>
              </a:rPr>
              <a:pPr eaLnBrk="1" hangingPunct="1"/>
              <a:t>5</a:t>
            </a:fld>
            <a:endParaRPr lang="es-ES" altLang="es-ES">
              <a:latin typeface="Times New Roman" pitchFamily="18" charset="0"/>
            </a:endParaRPr>
          </a:p>
        </p:txBody>
      </p:sp>
      <p:sp>
        <p:nvSpPr>
          <p:cNvPr id="260101" name="Rectangle 2"/>
          <p:cNvSpPr>
            <a:spLocks noGrp="1" noRot="1" noChangeAspect="1" noChangeArrowheads="1" noTextEdit="1"/>
          </p:cNvSpPr>
          <p:nvPr>
            <p:ph type="sldImg"/>
          </p:nvPr>
        </p:nvSpPr>
        <p:spPr>
          <a:xfrm>
            <a:off x="814388" y="450850"/>
            <a:ext cx="5229225" cy="3921125"/>
          </a:xfrm>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529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529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AAB02487-0F00-4BD9-A279-DF027FF3B3B2}" type="slidenum">
              <a:rPr lang="es-ES" altLang="es-ES" smtClean="0">
                <a:latin typeface="Times New Roman" pitchFamily="18" charset="0"/>
              </a:rPr>
              <a:pPr eaLnBrk="1" hangingPunct="1"/>
              <a:t>54</a:t>
            </a:fld>
            <a:endParaRPr lang="es-ES" altLang="es-ES">
              <a:latin typeface="Times New Roman" pitchFamily="18" charset="0"/>
            </a:endParaRPr>
          </a:p>
        </p:txBody>
      </p:sp>
      <p:sp>
        <p:nvSpPr>
          <p:cNvPr id="252933" name="Rectangle 2"/>
          <p:cNvSpPr>
            <a:spLocks noGrp="1" noRot="1" noChangeAspect="1" noChangeArrowheads="1" noTextEdit="1"/>
          </p:cNvSpPr>
          <p:nvPr>
            <p:ph type="sldImg"/>
          </p:nvPr>
        </p:nvSpPr>
        <p:spPr>
          <a:xfrm>
            <a:off x="814388" y="450850"/>
            <a:ext cx="5229225" cy="3921125"/>
          </a:xfrm>
          <a:ln/>
        </p:spPr>
      </p:sp>
      <p:sp>
        <p:nvSpPr>
          <p:cNvPr id="2529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dirty="0"/>
              <a:t>Ver </a:t>
            </a:r>
            <a:r>
              <a:rPr lang="es-ES" dirty="0">
                <a:hlinkClick r:id="rId3"/>
              </a:rPr>
              <a:t>http://uhu.es/estefania.cortes/MatApoyoEstudio.htm</a:t>
            </a:r>
            <a:endParaRPr lang="es-ES" altLang="es-E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539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539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948C802C-C14C-4776-8BD6-5375E0D6A089}" type="slidenum">
              <a:rPr lang="es-ES" altLang="es-ES" smtClean="0">
                <a:latin typeface="Times New Roman" pitchFamily="18" charset="0"/>
              </a:rPr>
              <a:pPr eaLnBrk="1" hangingPunct="1"/>
              <a:t>55</a:t>
            </a:fld>
            <a:endParaRPr lang="es-ES" altLang="es-ES">
              <a:latin typeface="Times New Roman" pitchFamily="18" charset="0"/>
            </a:endParaRPr>
          </a:p>
        </p:txBody>
      </p:sp>
      <p:sp>
        <p:nvSpPr>
          <p:cNvPr id="253957" name="Rectangle 2"/>
          <p:cNvSpPr>
            <a:spLocks noGrp="1" noRot="1" noChangeAspect="1" noChangeArrowheads="1" noTextEdit="1"/>
          </p:cNvSpPr>
          <p:nvPr>
            <p:ph type="sldImg"/>
          </p:nvPr>
        </p:nvSpPr>
        <p:spPr>
          <a:xfrm>
            <a:off x="814388" y="450850"/>
            <a:ext cx="5229225" cy="3921125"/>
          </a:xfrm>
          <a:ln/>
        </p:spPr>
      </p:sp>
      <p:sp>
        <p:nvSpPr>
          <p:cNvPr id="2539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549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549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3E07965B-A79C-447A-B35C-A8E73392A5F2}" type="slidenum">
              <a:rPr lang="es-ES" altLang="es-ES" smtClean="0">
                <a:latin typeface="Times New Roman" pitchFamily="18" charset="0"/>
              </a:rPr>
              <a:pPr eaLnBrk="1" hangingPunct="1"/>
              <a:t>56</a:t>
            </a:fld>
            <a:endParaRPr lang="es-ES" altLang="es-ES">
              <a:latin typeface="Times New Roman" pitchFamily="18" charset="0"/>
            </a:endParaRPr>
          </a:p>
        </p:txBody>
      </p:sp>
      <p:sp>
        <p:nvSpPr>
          <p:cNvPr id="254981" name="Rectangle 2"/>
          <p:cNvSpPr>
            <a:spLocks noGrp="1" noRot="1" noChangeAspect="1" noChangeArrowheads="1" noTextEdit="1"/>
          </p:cNvSpPr>
          <p:nvPr>
            <p:ph type="sldImg"/>
          </p:nvPr>
        </p:nvSpPr>
        <p:spPr>
          <a:xfrm>
            <a:off x="814388" y="450850"/>
            <a:ext cx="5229225" cy="3921125"/>
          </a:xfrm>
          <a:ln/>
        </p:spPr>
      </p:sp>
      <p:sp>
        <p:nvSpPr>
          <p:cNvPr id="2549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570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570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C8823F19-3FE8-4622-9D00-73EE2EA8F502}" type="slidenum">
              <a:rPr lang="es-ES" altLang="es-ES" smtClean="0">
                <a:latin typeface="Times New Roman" pitchFamily="18" charset="0"/>
              </a:rPr>
              <a:pPr eaLnBrk="1" hangingPunct="1"/>
              <a:t>57</a:t>
            </a:fld>
            <a:endParaRPr lang="es-ES" altLang="es-ES">
              <a:latin typeface="Times New Roman" pitchFamily="18" charset="0"/>
            </a:endParaRPr>
          </a:p>
        </p:txBody>
      </p:sp>
      <p:sp>
        <p:nvSpPr>
          <p:cNvPr id="257029" name="Rectangle 2"/>
          <p:cNvSpPr>
            <a:spLocks noGrp="1" noRot="1" noChangeAspect="1" noChangeArrowheads="1" noTextEdit="1"/>
          </p:cNvSpPr>
          <p:nvPr>
            <p:ph type="sldImg"/>
          </p:nvPr>
        </p:nvSpPr>
        <p:spPr>
          <a:xfrm>
            <a:off x="814388" y="450850"/>
            <a:ext cx="5229225" cy="3921125"/>
          </a:xfrm>
          <a:ln/>
        </p:spPr>
      </p:sp>
      <p:sp>
        <p:nvSpPr>
          <p:cNvPr id="2570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a:t>El campo Identificación se utiliza para identificar los diferentes fragmentos que se puedan producir de un datagrama, algo parecido a un número de serie. Si el datagrama no se fragmenta este campo es innecesario, por lo que podría dejarse a cero. Sin embargo el host emisor no puede saber a priori si el datagrama se va o no a fragmentar y los routers no pueden alterar su valor. Por tanto el host emisor debe marcar todos los datagramas con un valor único en el campo Identificación ante la posibilidad de que sean fragmentados más tarde.  Al tratarse de un campo de 16 bits (65536 valores diferentes) el riesgo de que dos datagramas distintos tengan el mismo valor en el campo Identificación es muy pequeño.</a:t>
            </a:r>
          </a:p>
          <a:p>
            <a:pPr eaLnBrk="1" hangingPunct="1"/>
            <a:endParaRPr lang="es-ES" altLang="es-ES"/>
          </a:p>
          <a:p>
            <a:pPr eaLnBrk="1" hangingPunct="1"/>
            <a:r>
              <a:rPr lang="es-ES" altLang="es-ES"/>
              <a:t>En principio cada fragmento de un datagrama puede seguir una ruta diferente. Por este motivo si utilizamos las opciones que permiten marcar la ruta a seguir (strict source route y loose source route) y el datagrama se fragmenta las opciones se copian en todos los fragmentos. En cambio si lo único que queremos es saber que ruta se ha seguido (opciones record route y timestamp) se considera suficiente registrar la ruta del primer fragmento, suponiendo que esta es la más normal y que seguramente los demás seguirán la misma ruta.</a:t>
            </a:r>
          </a:p>
          <a:p>
            <a:pPr eaLnBrk="1" hangingPunct="1"/>
            <a:endParaRPr lang="es-ES" altLang="es-ES"/>
          </a:p>
          <a:p>
            <a:pPr eaLnBrk="1" hangingPunct="1"/>
            <a:r>
              <a:rPr lang="es-ES" altLang="es-ES"/>
              <a:t>La cabecera IP puede llegar a tener, con opciones, 60 bytes. En algún caso (opciones strict o loose source route) se tiene que copiar dicha cabecera íntegra en cada fragmento. Además cada fragmento debe llevar como mínimo ocho bytes de datos, que es el fragmento más pequeño posible. Por tanto el tamaño mínimo de MTU en IPv4 es de 68 bytes.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590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590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76B9C275-117C-43ED-8661-EDFEEE413FFE}" type="slidenum">
              <a:rPr lang="es-ES" altLang="es-ES" smtClean="0">
                <a:latin typeface="Times New Roman" pitchFamily="18" charset="0"/>
              </a:rPr>
              <a:pPr eaLnBrk="1" hangingPunct="1"/>
              <a:t>58</a:t>
            </a:fld>
            <a:endParaRPr lang="es-ES" altLang="es-ES">
              <a:latin typeface="Times New Roman" pitchFamily="18" charset="0"/>
            </a:endParaRPr>
          </a:p>
        </p:txBody>
      </p:sp>
      <p:sp>
        <p:nvSpPr>
          <p:cNvPr id="259077" name="Rectangle 2"/>
          <p:cNvSpPr>
            <a:spLocks noGrp="1" noRot="1" noChangeAspect="1" noChangeArrowheads="1" noTextEdit="1"/>
          </p:cNvSpPr>
          <p:nvPr>
            <p:ph type="sldImg"/>
          </p:nvPr>
        </p:nvSpPr>
        <p:spPr>
          <a:xfrm>
            <a:off x="814388" y="450850"/>
            <a:ext cx="5229225" cy="3921125"/>
          </a:xfrm>
          <a:ln/>
        </p:spPr>
      </p:sp>
      <p:sp>
        <p:nvSpPr>
          <p:cNvPr id="2590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a:t>Cuando el host recibe un fragmento de datagrama lo almacena en su buffer a la espera de recibir el resto. Mientras el fragmento está en el buffer su TTL se reduce a razón de uno por segundo, siendo descartado cuando el TTL vale cero. Si la separación en el tiempo de llegada de los fragmentos es tal que para cuando llega el último ya se ha descartado el primero el host no podrá reensamblar el datagrama, y los fragmentos restantes irán expirando paulatinamente. En el caso de que protocolos de nivel superior (TCP por ejemplo) retransmitan el datagrama perdido se reenviará el datagrama completo, con otro Identificador; a todos los efectos este es un datagrama nuevo y distinto del anterior, por lo que el host receptor no podrá aprovechar fragmentos del primer envío para reensamblar los fragmentos del segundo. Es preciso que lleguen todos los fragmentos en un mismo envío para que el datagrama sea reensamblado con éxito.</a:t>
            </a:r>
          </a:p>
          <a:p>
            <a:pPr eaLnBrk="1" hangingPunct="1"/>
            <a:endParaRPr lang="es-ES" altLang="es-ES"/>
          </a:p>
          <a:p>
            <a:pPr eaLnBrk="1" hangingPunct="1"/>
            <a:r>
              <a:rPr lang="es-ES" altLang="es-ES"/>
              <a:t>Si un datagrama de 4020 bytes pasa de Token Ring a Ethernet  se genera la siguiente secuencia de fragmentos (indicamos tamaños totales, con cabecera IP): 1500-1500-1060 (se generan 40 bytes extra debido a las nuevas cabeceras IP que se producen).  Cuando estos tres datagramas pasan a la red PPP se genera la siguiente secuencia de datagramas (16 en total):</a:t>
            </a:r>
          </a:p>
          <a:p>
            <a:pPr eaLnBrk="1" hangingPunct="1"/>
            <a:r>
              <a:rPr lang="es-ES" altLang="es-ES"/>
              <a:t>292-292-292-292-292-140-292-292-292-292-292-140-292-292-292-244</a:t>
            </a:r>
          </a:p>
          <a:p>
            <a:pPr eaLnBrk="1" hangingPunct="1"/>
            <a:r>
              <a:rPr lang="es-ES" altLang="es-ES"/>
              <a:t>En cambio cuando el datagrama Token Ring pasa directamente a la red PPP la secuencia de fragmentos (15 en total) está formada por 14 de 292 bytes y uno de 212.</a:t>
            </a:r>
          </a:p>
          <a:p>
            <a:pPr eaLnBrk="1" hangingPunct="1"/>
            <a:r>
              <a:rPr lang="es-ES" altLang="es-ES"/>
              <a:t>Por tanto la fragmentación se realiza de forma diferente en ambos casos.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1822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182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1074286B-13CC-48D5-8A40-D374ADB8C0E5}" type="slidenum">
              <a:rPr lang="es-ES" altLang="es-ES" smtClean="0">
                <a:latin typeface="Times New Roman" pitchFamily="18" charset="0"/>
              </a:rPr>
              <a:pPr eaLnBrk="1" hangingPunct="1"/>
              <a:t>6</a:t>
            </a:fld>
            <a:endParaRPr lang="es-ES" altLang="es-ES">
              <a:latin typeface="Times New Roman" pitchFamily="18" charset="0"/>
            </a:endParaRPr>
          </a:p>
        </p:txBody>
      </p:sp>
      <p:sp>
        <p:nvSpPr>
          <p:cNvPr id="182277" name="Rectangle 2"/>
          <p:cNvSpPr>
            <a:spLocks noGrp="1" noRot="1" noChangeAspect="1" noChangeArrowheads="1" noTextEdit="1"/>
          </p:cNvSpPr>
          <p:nvPr>
            <p:ph type="sldImg"/>
          </p:nvPr>
        </p:nvSpPr>
        <p:spPr>
          <a:xfrm>
            <a:off x="814388" y="450850"/>
            <a:ext cx="5229225" cy="3921125"/>
          </a:xfrm>
          <a:ln/>
        </p:spPr>
      </p:sp>
      <p:sp>
        <p:nvSpPr>
          <p:cNvPr id="1822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a:t>La cabecera de un datagrama IP contiene la información que deben interpretar los routers. El tamaño de la cabecera es normalmente de 20 bytes, pudiendo llegar como máximo a 60 si se utilizan los campos opcionales (Opciones). </a:t>
            </a:r>
          </a:p>
          <a:p>
            <a:pPr eaLnBrk="1" hangingPunct="1"/>
            <a:r>
              <a:rPr lang="es-ES" altLang="es-ES"/>
              <a:t>La longitud de la cabecera en bytes siempre ha de ser múltiplo de cuatro, por eso se mide (campo ‘Lon Cab’) en palabras de 32 bits. En cambio la longitud total del datagrama completo incluídos los datos puede ser cualquier número entero de bytes, motivo por el cual se expresa en bytes en el campo ‘Longitud Total’.</a:t>
            </a:r>
          </a:p>
          <a:p>
            <a:pPr eaLnBrk="1" hangingPunct="1"/>
            <a:r>
              <a:rPr lang="es-ES" altLang="es-ES"/>
              <a:t>Con la expansión de las redes informáticas, también aumenta la necesidad de administrar el tráfico de red generado por el número creciente de usuarios y los procesadores más potentes. Algunos de los síntomas de una red saturada son la pérdida de datos y la congestión del tráfico. Ambos síntomas dan como resultado tiempos de respuesta lentos. Utilizando IPQoS, puede ofrece un nivel de servicio estable a los usuarios de la red. También puede administrar el tráfico para evitar que se congestione la red. Para utilizar la calidad de servicio, debe analizar el tráfico de la red para determinar los grandes grupos en los que se puede dividir el tráfico. Después, debe organizar los grupos en clases de servicio con características y prioridades individuales. Estas clases forman las categorías básicas en las que se basa la directiva QoS de la organización. Las clases de servicio representan los grupos de tráfico que se desea controlar. Por ejemplo:</a:t>
            </a:r>
          </a:p>
          <a:p>
            <a:pPr eaLnBrk="1" hangingPunct="1"/>
            <a:r>
              <a:rPr lang="es-ES" altLang="es-ES"/>
              <a:t>Aplicaciones muy utilizadas, como correo electrónico y FTP saliente a un servidor específico, cada una podría ser una clase. Debido a que los empleados utilizan estas aplicaciones constantemente, su directiva QoS puede garantizar una pequeña cantidad de ancho de banda y una prioridad más baja al correo electrónico y FTP.</a:t>
            </a:r>
          </a:p>
          <a:p>
            <a:pPr eaLnBrk="1" hangingPunct="1"/>
            <a:r>
              <a:rPr lang="es-ES" altLang="es-ES"/>
              <a:t>Una base de datos de entrada que debe estar activa las 24 horas del día. Según la importancia de la aplicación de base de datos para la empresa, puede asignarle una gran cantidad de ancho de banda y una prioridad alta.</a:t>
            </a:r>
          </a:p>
          <a:p>
            <a:pPr eaLnBrk="1" hangingPunct="1"/>
            <a:r>
              <a:rPr lang="es-ES" altLang="es-ES"/>
              <a:t>Un departamento que realiza un trabajo de vital importancia o que debe tratarse con cuidado, como el departamento de salarios y nóminas. La importancia del departamento para la organización determina la prioridad y la cantidad de ancho de banda que se le asignará.</a:t>
            </a:r>
          </a:p>
          <a:p>
            <a:pPr eaLnBrk="1" hangingPunct="1"/>
            <a:r>
              <a:rPr lang="es-ES" altLang="es-ES"/>
              <a:t>Llamadas entrantes al sitio web externo de una compañía. A esta clase se le puede asignar una pequeña cantidad de ancho de banda con prioridad baja</a:t>
            </a:r>
          </a:p>
          <a:p>
            <a:pPr eaLnBrk="1" hangingPunct="1"/>
            <a:endParaRPr lang="es-ES" alt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1832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1833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C3383CCA-F5F2-411A-B0DB-F0EF490B6637}" type="slidenum">
              <a:rPr lang="es-ES" altLang="es-ES" smtClean="0">
                <a:latin typeface="Times New Roman" pitchFamily="18" charset="0"/>
              </a:rPr>
              <a:pPr eaLnBrk="1" hangingPunct="1"/>
              <a:t>7</a:t>
            </a:fld>
            <a:endParaRPr lang="es-ES" altLang="es-ES">
              <a:latin typeface="Times New Roman" pitchFamily="18" charset="0"/>
            </a:endParaRPr>
          </a:p>
        </p:txBody>
      </p:sp>
      <p:sp>
        <p:nvSpPr>
          <p:cNvPr id="183301" name="Rectangle 2"/>
          <p:cNvSpPr>
            <a:spLocks noGrp="1" noRot="1" noChangeAspect="1" noChangeArrowheads="1" noTextEdit="1"/>
          </p:cNvSpPr>
          <p:nvPr>
            <p:ph type="sldImg"/>
          </p:nvPr>
        </p:nvSpPr>
        <p:spPr>
          <a:xfrm>
            <a:off x="814388" y="450850"/>
            <a:ext cx="5229225" cy="3921125"/>
          </a:xfrm>
          <a:ln/>
        </p:spPr>
      </p:sp>
      <p:sp>
        <p:nvSpPr>
          <p:cNvPr id="1833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a:t>El objetivo del campo protocolo es indicar que significado tiene la información contenida en el datagrama IP. </a:t>
            </a:r>
          </a:p>
          <a:p>
            <a:pPr eaLnBrk="1" hangingPunct="1"/>
            <a:r>
              <a:rPr lang="es-ES" altLang="es-ES"/>
              <a:t>En principio el nivel de red tiene como objetivo ofrecer sus servicios al nivel de transporte. En este sentido cabría pensar en principio que el campo protocolo solo especificara los posibles protocolos utilizados a nivel de transporte, que en el caso de Internet son casi exclusivamente TCP y UDP. Sin embargo existen una gran cantidad de protocolos auxiliares que  se utilizan en Internet para diversas tareas y cada uno de ellos se identifica por un valor diferente del campo Protocolo.</a:t>
            </a:r>
          </a:p>
          <a:p>
            <a:pPr eaLnBrk="1" hangingPunct="1"/>
            <a:r>
              <a:rPr lang="es-ES" altLang="es-ES"/>
              <a:t>La tabla de esta diapositiva recoge algunos ejemplos de los posibles valores utilizados de esos valores, entre los que podemos ver los protocolos de control ICMP e IGMP, y los protocolos de routing OSPF e IGRP/EIGRP.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1843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184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AB2070F1-CF77-42A3-83A4-5AD6F9D7D7DF}" type="slidenum">
              <a:rPr lang="es-ES" altLang="es-ES" smtClean="0">
                <a:latin typeface="Times New Roman" pitchFamily="18" charset="0"/>
              </a:rPr>
              <a:pPr eaLnBrk="1" hangingPunct="1"/>
              <a:t>8</a:t>
            </a:fld>
            <a:endParaRPr lang="es-ES" altLang="es-ES">
              <a:latin typeface="Times New Roman" pitchFamily="18" charset="0"/>
            </a:endParaRPr>
          </a:p>
        </p:txBody>
      </p:sp>
      <p:sp>
        <p:nvSpPr>
          <p:cNvPr id="184325" name="Rectangle 2"/>
          <p:cNvSpPr>
            <a:spLocks noGrp="1" noRot="1" noChangeAspect="1" noChangeArrowheads="1" noTextEdit="1"/>
          </p:cNvSpPr>
          <p:nvPr>
            <p:ph type="sldImg"/>
          </p:nvPr>
        </p:nvSpPr>
        <p:spPr>
          <a:xfrm>
            <a:off x="814388" y="450850"/>
            <a:ext cx="5229225" cy="3921125"/>
          </a:xfrm>
          <a:ln/>
        </p:spPr>
      </p:sp>
      <p:sp>
        <p:nvSpPr>
          <p:cNvPr id="1843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a:t>La opción ‘record route’ indica que se debe anotar en la cabecera del datagrama la dirección IP de los routers por los que va pasando. Para ello es preciso reservar el sitio necesario en el campo opciones de la cabecera en el momento de creación del datagrama. Puesto que cada dirección ocupa cuatro bytes y el tamaño máximo del campo opciones en la cabecera es de 40 cabría pensar que pueden anotarse hasta 10 direcciones, pero la propia opción ‘record route’ ya ocupa parte del campo opciones, por lo que no es posible anotar más de nueve direcciones cuando se utiliza esta opción.</a:t>
            </a:r>
          </a:p>
          <a:p>
            <a:pPr eaLnBrk="1" hangingPunct="1"/>
            <a:r>
              <a:rPr lang="es-ES" altLang="es-ES"/>
              <a:t>La opción ‘timestamp’ es similar a la ‘record route’, salvo que además de anotar la dirección IP anota el instante en el que pasa el paquete por cada router, mediante una marca de tiempo o ‘timestamp’ que ocupa cuatro bytes. Puesto que cada anotación ocupa ahora ocho bytes sólo es posible registrar cuatro saltos cuando se utiliza esta opción, lo cual hace que sea  poco útil.</a:t>
            </a:r>
          </a:p>
          <a:p>
            <a:pPr eaLnBrk="1" hangingPunct="1"/>
            <a:r>
              <a:rPr lang="es-ES" altLang="es-ES"/>
              <a:t>Las opciones ‘strict source routing’ y ‘loose source routing’ sirven para que el host emisor del datagrama indique de antemano la ruta que debe seguirse. Esto lo puede hacer de dos maneras: indicando las direcciones IP de exactamente todos los routers por los que debe pasar el paquete, cuando se utiliza la opción ‘strict source routing’, o bien indicando una serie de routers por los que debe pasar, pero permitiendo que el paquete pase además por otros no indicados (opción ‘source loose routing’).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El Nivel de Red en Internet</a:t>
            </a:r>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Redes</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latin typeface="Times New Roman" pitchFamily="18" charset="0"/>
              </a:rPr>
              <a:t>3-</a:t>
            </a:r>
            <a:fld id="{9DD8ED77-56B0-4C54-9D36-9BB84291CB33}" type="slidenum">
              <a:rPr lang="es-ES" altLang="es-ES" smtClean="0">
                <a:latin typeface="Times New Roman" pitchFamily="18" charset="0"/>
              </a:rPr>
              <a:pPr eaLnBrk="1" hangingPunct="1"/>
              <a:t>9</a:t>
            </a:fld>
            <a:endParaRPr lang="es-ES" altLang="es-ES">
              <a:latin typeface="Times New Roman" pitchFamily="18" charset="0"/>
            </a:endParaRPr>
          </a:p>
        </p:txBody>
      </p:sp>
      <p:sp>
        <p:nvSpPr>
          <p:cNvPr id="260101" name="Rectangle 2"/>
          <p:cNvSpPr>
            <a:spLocks noGrp="1" noRot="1" noChangeAspect="1" noChangeArrowheads="1" noTextEdit="1"/>
          </p:cNvSpPr>
          <p:nvPr>
            <p:ph type="sldImg"/>
          </p:nvPr>
        </p:nvSpPr>
        <p:spPr>
          <a:xfrm>
            <a:off x="814388" y="450850"/>
            <a:ext cx="5229225" cy="3921125"/>
          </a:xfrm>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4245A032-B0A2-4F48-B4A9-FA671BFCD4A4}" type="datetimeFigureOut">
              <a:rPr lang="es-ES" smtClean="0"/>
              <a:t>28/10/2021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3379263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245A032-B0A2-4F48-B4A9-FA671BFCD4A4}" type="datetimeFigureOut">
              <a:rPr lang="es-ES" smtClean="0"/>
              <a:t>28/10/2021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85429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245A032-B0A2-4F48-B4A9-FA671BFCD4A4}" type="datetimeFigureOut">
              <a:rPr lang="es-ES" smtClean="0"/>
              <a:t>28/10/2021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805960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3E5E0C1C-12EE-4199-A8CA-277602DDA5E3}" type="slidenum">
              <a:rPr lang="es-ES"/>
              <a:pPr>
                <a:defRPr/>
              </a:pPr>
              <a:t>‹Nº›</a:t>
            </a:fld>
            <a:endParaRPr lang="es-ES"/>
          </a:p>
        </p:txBody>
      </p:sp>
    </p:spTree>
    <p:extLst>
      <p:ext uri="{BB962C8B-B14F-4D97-AF65-F5344CB8AC3E}">
        <p14:creationId xmlns:p14="http://schemas.microsoft.com/office/powerpoint/2010/main" val="207878095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lvl1pPr algn="ctr" defTabSz="914400" rtl="0" eaLnBrk="1" latinLnBrk="0" hangingPunct="1">
              <a:lnSpc>
                <a:spcPct val="80000"/>
              </a:lnSpc>
              <a:spcBef>
                <a:spcPct val="0"/>
              </a:spcBef>
              <a:buNone/>
              <a:defRPr kumimoji="0" lang="es-E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 dirty="0"/>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245A032-B0A2-4F48-B4A9-FA671BFCD4A4}" type="datetimeFigureOut">
              <a:rPr lang="es-ES" smtClean="0"/>
              <a:t>28/10/2021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357084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4245A032-B0A2-4F48-B4A9-FA671BFCD4A4}" type="datetimeFigureOut">
              <a:rPr lang="es-ES" smtClean="0"/>
              <a:t>28/10/2021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415328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4245A032-B0A2-4F48-B4A9-FA671BFCD4A4}" type="datetimeFigureOut">
              <a:rPr lang="es-ES" smtClean="0"/>
              <a:t>28/10/2021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158820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4245A032-B0A2-4F48-B4A9-FA671BFCD4A4}" type="datetimeFigureOut">
              <a:rPr lang="es-ES" smtClean="0"/>
              <a:t>28/10/2021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52385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4245A032-B0A2-4F48-B4A9-FA671BFCD4A4}" type="datetimeFigureOut">
              <a:rPr lang="es-ES" smtClean="0"/>
              <a:t>28/10/2021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409245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245A032-B0A2-4F48-B4A9-FA671BFCD4A4}" type="datetimeFigureOut">
              <a:rPr lang="es-ES" smtClean="0"/>
              <a:t>28/10/2021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49612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245A032-B0A2-4F48-B4A9-FA671BFCD4A4}" type="datetimeFigureOut">
              <a:rPr lang="es-ES" smtClean="0"/>
              <a:t>28/10/2021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16285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245A032-B0A2-4F48-B4A9-FA671BFCD4A4}" type="datetimeFigureOut">
              <a:rPr lang="es-ES" smtClean="0"/>
              <a:t>28/10/2021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214689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5A032-B0A2-4F48-B4A9-FA671BFCD4A4}" type="datetimeFigureOut">
              <a:rPr lang="es-ES" smtClean="0"/>
              <a:t>28/10/2021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3ACAC-5B90-4E87-BF2E-3E676EC00F26}" type="slidenum">
              <a:rPr lang="es-ES" smtClean="0"/>
              <a:t>‹Nº›</a:t>
            </a:fld>
            <a:endParaRPr lang="es-ES"/>
          </a:p>
        </p:txBody>
      </p:sp>
    </p:spTree>
    <p:extLst>
      <p:ext uri="{BB962C8B-B14F-4D97-AF65-F5344CB8AC3E}">
        <p14:creationId xmlns:p14="http://schemas.microsoft.com/office/powerpoint/2010/main" val="2742962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rin.net/" TargetMode="External"/><Relationship Id="rId7" Type="http://schemas.openxmlformats.org/officeDocument/2006/relationships/hyperlink" Target="http://www.afrinic.net/"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hyperlink" Target="http://www.lacnic.net/" TargetMode="External"/><Relationship Id="rId5" Type="http://schemas.openxmlformats.org/officeDocument/2006/relationships/hyperlink" Target="http://www.ripe.net/" TargetMode="External"/><Relationship Id="rId4" Type="http://schemas.openxmlformats.org/officeDocument/2006/relationships/hyperlink" Target="http://www.apnic.ne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5.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21.wmf"/><Relationship Id="rId4" Type="http://schemas.openxmlformats.org/officeDocument/2006/relationships/image" Target="../media/image15.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5.wmf"/><Relationship Id="rId4" Type="http://schemas.openxmlformats.org/officeDocument/2006/relationships/image" Target="../media/image17.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rfc-es.org/rfc/rfc0791-es.tx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rfc-es.org/rfc/rfc2460-es.txt"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16.wmf"/></Relationships>
</file>

<file path=ppt/slides/_rels/slide4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image" Target="../media/image16.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5.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27.wmf"/><Relationship Id="rId5" Type="http://schemas.openxmlformats.org/officeDocument/2006/relationships/image" Target="../media/image15.wmf"/><Relationship Id="rId4" Type="http://schemas.openxmlformats.org/officeDocument/2006/relationships/image" Target="../media/image26.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2.xml"/><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image" Target="../media/image26.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5B1D0507-0B50-473B-823F-46BC9293BD0A}" type="slidenum">
              <a:rPr lang="es-ES"/>
              <a:pPr>
                <a:defRPr/>
              </a:pPr>
              <a:t>1</a:t>
            </a:fld>
            <a:endParaRPr lang="es-ES"/>
          </a:p>
        </p:txBody>
      </p:sp>
      <p:sp>
        <p:nvSpPr>
          <p:cNvPr id="2051" name="Rectangle 2"/>
          <p:cNvSpPr>
            <a:spLocks noGrp="1" noChangeArrowheads="1"/>
          </p:cNvSpPr>
          <p:nvPr>
            <p:ph type="ctrTitle"/>
          </p:nvPr>
        </p:nvSpPr>
        <p:spPr>
          <a:xfrm>
            <a:off x="685800" y="2644453"/>
            <a:ext cx="7772400" cy="1144587"/>
          </a:xfrm>
        </p:spPr>
        <p:txBody>
          <a:bodyPr>
            <a:normAutofit fontScale="90000"/>
          </a:bodyPr>
          <a:lstStyle/>
          <a:p>
            <a:pPr>
              <a:lnSpc>
                <a:spcPct val="80000"/>
              </a:lnSpc>
            </a:pPr>
            <a:r>
              <a:rPr lang="es-ES_tradnl" altLang="es-ES" sz="3600" dirty="0">
                <a:gradFill flip="none" rotWithShape="1">
                  <a:gsLst>
                    <a:gs pos="16000">
                      <a:schemeClr val="tx2"/>
                    </a:gs>
                    <a:gs pos="100000">
                      <a:srgbClr val="28A7DF"/>
                    </a:gs>
                  </a:gsLst>
                  <a:lin ang="1800000" scaled="0"/>
                  <a:tileRect/>
                </a:gradFill>
                <a:latin typeface="Arial"/>
                <a:cs typeface="Arial"/>
              </a:rPr>
              <a:t>Tema 3</a:t>
            </a:r>
            <a:br>
              <a:rPr lang="es-ES_tradnl" altLang="es-ES" sz="3600" dirty="0">
                <a:gradFill flip="none" rotWithShape="1">
                  <a:gsLst>
                    <a:gs pos="16000">
                      <a:schemeClr val="tx2"/>
                    </a:gs>
                    <a:gs pos="100000">
                      <a:srgbClr val="28A7DF"/>
                    </a:gs>
                  </a:gsLst>
                  <a:lin ang="1800000" scaled="0"/>
                  <a:tileRect/>
                </a:gradFill>
                <a:latin typeface="Arial"/>
                <a:cs typeface="Arial"/>
              </a:rPr>
            </a:br>
            <a:br>
              <a:rPr lang="es-ES_tradnl" altLang="es-ES" sz="3600" dirty="0">
                <a:gradFill flip="none" rotWithShape="1">
                  <a:gsLst>
                    <a:gs pos="16000">
                      <a:schemeClr val="tx2"/>
                    </a:gs>
                    <a:gs pos="100000">
                      <a:srgbClr val="28A7DF"/>
                    </a:gs>
                  </a:gsLst>
                  <a:lin ang="1800000" scaled="0"/>
                  <a:tileRect/>
                </a:gradFill>
                <a:latin typeface="Arial"/>
                <a:cs typeface="Arial"/>
              </a:rPr>
            </a:br>
            <a:r>
              <a:rPr lang="es-ES_tradnl" altLang="es-ES" sz="3600" dirty="0">
                <a:gradFill flip="none" rotWithShape="1">
                  <a:gsLst>
                    <a:gs pos="16000">
                      <a:schemeClr val="tx2"/>
                    </a:gs>
                    <a:gs pos="100000">
                      <a:srgbClr val="28A7DF"/>
                    </a:gs>
                  </a:gsLst>
                  <a:lin ang="1800000" scaled="0"/>
                  <a:tileRect/>
                </a:gradFill>
                <a:latin typeface="Arial"/>
                <a:cs typeface="Arial"/>
              </a:rPr>
              <a:t>El Nivel de Red en Internet.</a:t>
            </a:r>
            <a:br>
              <a:rPr lang="es-ES_tradnl" altLang="es-ES" sz="3600" dirty="0">
                <a:gradFill flip="none" rotWithShape="1">
                  <a:gsLst>
                    <a:gs pos="16000">
                      <a:schemeClr val="tx2"/>
                    </a:gs>
                    <a:gs pos="100000">
                      <a:srgbClr val="28A7DF"/>
                    </a:gs>
                  </a:gsLst>
                  <a:lin ang="1800000" scaled="0"/>
                  <a:tileRect/>
                </a:gradFill>
                <a:latin typeface="Arial"/>
                <a:cs typeface="Arial"/>
              </a:rPr>
            </a:br>
            <a:r>
              <a:rPr lang="es-ES_tradnl" altLang="es-ES" sz="3600" dirty="0">
                <a:gradFill flip="none" rotWithShape="1">
                  <a:gsLst>
                    <a:gs pos="16000">
                      <a:schemeClr val="tx2"/>
                    </a:gs>
                    <a:gs pos="100000">
                      <a:srgbClr val="28A7DF"/>
                    </a:gs>
                  </a:gsLst>
                  <a:lin ang="1800000" scaled="0"/>
                  <a:tileRect/>
                </a:gradFill>
                <a:latin typeface="Arial"/>
                <a:cs typeface="Arial"/>
              </a:rPr>
              <a:t>Protocolo IPv4</a:t>
            </a:r>
            <a:endParaRPr lang="es-ES" altLang="es-ES" sz="3600" dirty="0">
              <a:gradFill flip="none" rotWithShape="1">
                <a:gsLst>
                  <a:gs pos="16000">
                    <a:schemeClr val="tx2"/>
                  </a:gs>
                  <a:gs pos="100000">
                    <a:srgbClr val="28A7DF"/>
                  </a:gs>
                </a:gsLst>
                <a:lin ang="1800000" scaled="0"/>
                <a:tileRect/>
              </a:gradFill>
              <a:latin typeface="Arial"/>
              <a:cs typeface="Arial"/>
            </a:endParaRPr>
          </a:p>
        </p:txBody>
      </p:sp>
      <p:sp>
        <p:nvSpPr>
          <p:cNvPr id="2052" name="Text Box 6"/>
          <p:cNvSpPr txBox="1">
            <a:spLocks noChangeArrowheads="1"/>
          </p:cNvSpPr>
          <p:nvPr/>
        </p:nvSpPr>
        <p:spPr bwMode="auto">
          <a:xfrm>
            <a:off x="2220913" y="4581525"/>
            <a:ext cx="46831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s-ES" altLang="es-ES" sz="2000">
                <a:latin typeface="Times New Roman" pitchFamily="18" charset="0"/>
              </a:rPr>
              <a:t>Estefanía Cortés Ancos</a:t>
            </a:r>
          </a:p>
          <a:p>
            <a:pPr algn="ctr"/>
            <a:r>
              <a:rPr lang="es-ES" altLang="es-ES" sz="2000">
                <a:latin typeface="Times New Roman" pitchFamily="18" charset="0"/>
              </a:rPr>
              <a:t>D.I.E.S.I.A</a:t>
            </a:r>
          </a:p>
          <a:p>
            <a:pPr algn="ctr"/>
            <a:r>
              <a:rPr lang="es-ES" altLang="es-ES" sz="2000">
                <a:latin typeface="Times New Roman" pitchFamily="18" charset="0"/>
              </a:rPr>
              <a:t>E.T. S. I. La Rábida. Universidad de Huelva</a:t>
            </a:r>
          </a:p>
        </p:txBody>
      </p:sp>
    </p:spTree>
    <p:extLst>
      <p:ext uri="{BB962C8B-B14F-4D97-AF65-F5344CB8AC3E}">
        <p14:creationId xmlns:p14="http://schemas.microsoft.com/office/powerpoint/2010/main" val="3975611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56773"/>
            <a:ext cx="8229600" cy="97872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pPr>
            <a:r>
              <a:rPr lang="es-ES" sz="3600" dirty="0">
                <a:gradFill flip="none" rotWithShape="1">
                  <a:gsLst>
                    <a:gs pos="16000">
                      <a:schemeClr val="tx2"/>
                    </a:gs>
                    <a:gs pos="100000">
                      <a:srgbClr val="28A7DF"/>
                    </a:gs>
                  </a:gsLst>
                  <a:lin ang="1800000" scaled="0"/>
                  <a:tileRect/>
                </a:gradFill>
                <a:latin typeface="Arial"/>
                <a:cs typeface="Arial"/>
              </a:rPr>
              <a:t>Organizaciones para la asignación de direcciones IP</a:t>
            </a:r>
          </a:p>
        </p:txBody>
      </p:sp>
      <p:sp>
        <p:nvSpPr>
          <p:cNvPr id="3" name="2 Marcador de texto"/>
          <p:cNvSpPr>
            <a:spLocks noGrp="1"/>
          </p:cNvSpPr>
          <p:nvPr>
            <p:ph type="body" sz="half" idx="1"/>
          </p:nvPr>
        </p:nvSpPr>
        <p:spPr>
          <a:xfrm>
            <a:off x="107504" y="1700808"/>
            <a:ext cx="3042542" cy="4525963"/>
          </a:xfrm>
        </p:spPr>
        <p:txBody>
          <a:bodyPr>
            <a:normAutofit fontScale="55000" lnSpcReduction="20000"/>
          </a:bodyPr>
          <a:lstStyle/>
          <a:p>
            <a:r>
              <a:rPr lang="es-ES" b="1" dirty="0"/>
              <a:t>Corporación de Internet para la Asignación de Nombres y Números (ICANN): </a:t>
            </a:r>
          </a:p>
          <a:p>
            <a:pPr lvl="1"/>
            <a:r>
              <a:rPr lang="es-ES" dirty="0"/>
              <a:t>coordina la asignación de direcciones IP, la administración de nombres de dominio y la asignación de otra información utilizada por los protocolos TCP/IP.</a:t>
            </a:r>
          </a:p>
          <a:p>
            <a:r>
              <a:rPr lang="es-ES" b="1" dirty="0"/>
              <a:t>Autoridad de Números Asignados de Internet (IANA): </a:t>
            </a:r>
          </a:p>
          <a:p>
            <a:pPr lvl="1"/>
            <a:r>
              <a:rPr lang="es-ES" dirty="0"/>
              <a:t>responsable de supervisar y administrar la asignación de direcciones IP, la administración de nombres de dominio y los identificadores de protocolo para ICANN.</a:t>
            </a:r>
          </a:p>
          <a:p>
            <a:endParaRPr lang="es-E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046" y="1733897"/>
            <a:ext cx="5886450"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23507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679AC6F-BBAD-47C8-B689-C13F83C52B4C}" type="slidenum">
              <a:rPr lang="es-ES"/>
              <a:pPr>
                <a:defRPr/>
              </a:pPr>
              <a:t>11</a:t>
            </a:fld>
            <a:endParaRPr lang="es-ES"/>
          </a:p>
        </p:txBody>
      </p:sp>
      <p:sp>
        <p:nvSpPr>
          <p:cNvPr id="47107" name="Rectangle 2"/>
          <p:cNvSpPr>
            <a:spLocks noGrp="1" noChangeArrowheads="1"/>
          </p:cNvSpPr>
          <p:nvPr>
            <p:ph type="title"/>
          </p:nvPr>
        </p:nvSpPr>
        <p:spPr>
          <a:xfrm>
            <a:off x="685800" y="-27384"/>
            <a:ext cx="7772400" cy="952500"/>
          </a:xfrm>
        </p:spPr>
        <p:txBody>
          <a:bodyPr/>
          <a:lstStyle/>
          <a:p>
            <a:pPr eaLnBrk="1" hangingPunct="1"/>
            <a:r>
              <a:rPr lang="es-ES_tradnl" altLang="es-ES" sz="4000" dirty="0"/>
              <a:t>Asignación de direcciones IP</a:t>
            </a:r>
            <a:endParaRPr lang="es-ES" altLang="es-ES" sz="4000" dirty="0"/>
          </a:p>
        </p:txBody>
      </p:sp>
      <p:sp>
        <p:nvSpPr>
          <p:cNvPr id="47108" name="Rectangle 3"/>
          <p:cNvSpPr>
            <a:spLocks noGrp="1" noChangeArrowheads="1"/>
          </p:cNvSpPr>
          <p:nvPr>
            <p:ph type="body" idx="1"/>
          </p:nvPr>
        </p:nvSpPr>
        <p:spPr>
          <a:xfrm>
            <a:off x="685800" y="977429"/>
            <a:ext cx="7772400" cy="4395787"/>
          </a:xfrm>
        </p:spPr>
        <p:txBody>
          <a:bodyPr>
            <a:normAutofit/>
          </a:bodyPr>
          <a:lstStyle/>
          <a:p>
            <a:pPr algn="just" eaLnBrk="1" hangingPunct="1">
              <a:lnSpc>
                <a:spcPct val="80000"/>
              </a:lnSpc>
            </a:pPr>
            <a:r>
              <a:rPr lang="es-ES" altLang="es-ES" sz="2000" dirty="0"/>
              <a:t>Los RIR dependen de IANA (</a:t>
            </a:r>
            <a:r>
              <a:rPr lang="es-ES" altLang="es-ES" sz="2000" i="1" dirty="0"/>
              <a:t>Internet </a:t>
            </a:r>
            <a:r>
              <a:rPr lang="es-ES" altLang="es-ES" sz="2000" i="1" dirty="0" err="1"/>
              <a:t>Assignment</a:t>
            </a:r>
            <a:r>
              <a:rPr lang="es-ES" altLang="es-ES" sz="2000" i="1" dirty="0"/>
              <a:t> </a:t>
            </a:r>
            <a:r>
              <a:rPr lang="es-ES" altLang="es-ES" sz="2000" i="1" dirty="0" err="1"/>
              <a:t>Number</a:t>
            </a:r>
            <a:r>
              <a:rPr lang="es-ES" altLang="es-ES" sz="2000" i="1" dirty="0"/>
              <a:t> </a:t>
            </a:r>
            <a:r>
              <a:rPr lang="es-ES" altLang="es-ES" sz="2000" i="1" dirty="0" err="1"/>
              <a:t>Authority</a:t>
            </a:r>
            <a:r>
              <a:rPr lang="es-ES" altLang="es-ES" sz="2000" dirty="0"/>
              <a:t>).</a:t>
            </a:r>
          </a:p>
          <a:p>
            <a:pPr marL="0" indent="0" algn="just">
              <a:lnSpc>
                <a:spcPct val="80000"/>
              </a:lnSpc>
              <a:buNone/>
            </a:pPr>
            <a:r>
              <a:rPr lang="es-ES" sz="2000" dirty="0"/>
              <a:t>			</a:t>
            </a:r>
            <a:endParaRPr lang="es-ES" altLang="es-ES" sz="2000" dirty="0"/>
          </a:p>
          <a:p>
            <a:pPr lvl="1" algn="just">
              <a:lnSpc>
                <a:spcPct val="80000"/>
              </a:lnSpc>
            </a:pPr>
            <a:r>
              <a:rPr lang="es-ES" altLang="es-ES" sz="1600" dirty="0"/>
              <a:t>Los RIR dan direcciones IP a los proveedores (</a:t>
            </a:r>
            <a:r>
              <a:rPr lang="es-ES" altLang="es-ES" sz="1600" dirty="0" err="1"/>
              <a:t>ISPs</a:t>
            </a:r>
            <a:r>
              <a:rPr lang="es-ES" altLang="es-ES" sz="1600" dirty="0"/>
              <a:t>) de primer nivel.</a:t>
            </a:r>
          </a:p>
          <a:p>
            <a:pPr lvl="1" algn="just">
              <a:lnSpc>
                <a:spcPct val="80000"/>
              </a:lnSpc>
            </a:pPr>
            <a:r>
              <a:rPr lang="es-ES" altLang="es-ES" sz="1600" dirty="0"/>
              <a:t>Los proveedores pequeños (de nivel 2 en adelante) obtienen sus direcciones de los proveedores de nivel 1.</a:t>
            </a:r>
          </a:p>
          <a:p>
            <a:pPr lvl="1" algn="just">
              <a:lnSpc>
                <a:spcPct val="80000"/>
              </a:lnSpc>
            </a:pPr>
            <a:r>
              <a:rPr lang="es-ES" altLang="es-ES" sz="1600" dirty="0"/>
              <a:t>Las organizaciones (usuarios finales) obtienen direcciones del ISP que les da conectividad.</a:t>
            </a:r>
          </a:p>
          <a:p>
            <a:pPr marL="457200" lvl="1" indent="0" algn="just">
              <a:lnSpc>
                <a:spcPct val="80000"/>
              </a:lnSpc>
              <a:buNone/>
            </a:pPr>
            <a:endParaRPr lang="es-ES" altLang="es-ES" sz="1600" dirty="0"/>
          </a:p>
          <a:p>
            <a:pPr algn="just" eaLnBrk="1" hangingPunct="1">
              <a:lnSpc>
                <a:spcPct val="80000"/>
              </a:lnSpc>
            </a:pPr>
            <a:r>
              <a:rPr lang="es-ES" altLang="es-ES" sz="2000" dirty="0"/>
              <a:t>Cada RIR dispone de una base de datos (whois) para búsqueda de direcciones IP.</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638872"/>
            <a:ext cx="6192688" cy="303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70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s-ES" altLang="es-ES" dirty="0"/>
              <a:t>Mapa RIR (Registros Regionales de Internet)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8391078" cy="4670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560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6 Marcador de número de diapositiva"/>
          <p:cNvSpPr>
            <a:spLocks noGrp="1"/>
          </p:cNvSpPr>
          <p:nvPr>
            <p:ph type="sldNum" sz="quarter" idx="12"/>
          </p:nvPr>
        </p:nvSpPr>
        <p:spPr/>
        <p:txBody>
          <a:bodyPr/>
          <a:lstStyle/>
          <a:p>
            <a:pPr>
              <a:defRPr/>
            </a:pPr>
            <a:fld id="{15F28137-6351-48B7-A994-20DEDE4EE35D}" type="slidenum">
              <a:rPr lang="es-ES"/>
              <a:pPr>
                <a:defRPr/>
              </a:pPr>
              <a:t>13</a:t>
            </a:fld>
            <a:endParaRPr lang="es-ES"/>
          </a:p>
        </p:txBody>
      </p:sp>
      <p:sp>
        <p:nvSpPr>
          <p:cNvPr id="48131" name="Rectangle 2"/>
          <p:cNvSpPr>
            <a:spLocks noGrp="1" noChangeArrowheads="1"/>
          </p:cNvSpPr>
          <p:nvPr>
            <p:ph type="title"/>
          </p:nvPr>
        </p:nvSpPr>
        <p:spPr>
          <a:xfrm>
            <a:off x="541338" y="368300"/>
            <a:ext cx="8062912" cy="722313"/>
          </a:xfrm>
        </p:spPr>
        <p:txBody>
          <a:bodyPr vert="horz" lIns="91440" tIns="45720" rIns="91440" bIns="45720" rtlCol="0" anchor="ctr">
            <a:normAutofit fontScale="90000"/>
          </a:bodyPr>
          <a:lstStyle/>
          <a:p>
            <a:pPr>
              <a:lnSpc>
                <a:spcPct val="80000"/>
              </a:lnSpc>
            </a:pPr>
            <a:r>
              <a:rPr lang="es-ES_tradnl" altLang="es-ES" sz="3200" dirty="0">
                <a:gradFill flip="none" rotWithShape="1">
                  <a:gsLst>
                    <a:gs pos="16000">
                      <a:schemeClr val="tx2"/>
                    </a:gs>
                    <a:gs pos="100000">
                      <a:srgbClr val="28A7DF"/>
                    </a:gs>
                  </a:gsLst>
                  <a:lin ang="1800000" scaled="0"/>
                  <a:tileRect/>
                </a:gradFill>
                <a:latin typeface="Arial"/>
                <a:cs typeface="Arial"/>
              </a:rPr>
              <a:t>Registros Regionales de Internet (dependientes de la IANA)</a:t>
            </a:r>
            <a:endParaRPr lang="es-ES" altLang="es-ES" sz="3200" dirty="0">
              <a:gradFill flip="none" rotWithShape="1">
                <a:gsLst>
                  <a:gs pos="16000">
                    <a:schemeClr val="tx2"/>
                  </a:gs>
                  <a:gs pos="100000">
                    <a:srgbClr val="28A7DF"/>
                  </a:gs>
                </a:gsLst>
                <a:lin ang="1800000" scaled="0"/>
                <a:tileRect/>
              </a:gradFill>
              <a:latin typeface="Arial"/>
              <a:cs typeface="Arial"/>
            </a:endParaRPr>
          </a:p>
        </p:txBody>
      </p:sp>
      <p:graphicFrame>
        <p:nvGraphicFramePr>
          <p:cNvPr id="1086513" name="Group 49"/>
          <p:cNvGraphicFramePr>
            <a:graphicFrameLocks noGrp="1"/>
          </p:cNvGraphicFramePr>
          <p:nvPr>
            <p:ph sz="half" idx="2"/>
          </p:nvPr>
        </p:nvGraphicFramePr>
        <p:xfrm>
          <a:off x="900113" y="1423988"/>
          <a:ext cx="7345362" cy="4616451"/>
        </p:xfrm>
        <a:graphic>
          <a:graphicData uri="http://schemas.openxmlformats.org/drawingml/2006/table">
            <a:tbl>
              <a:tblPr/>
              <a:tblGrid>
                <a:gridCol w="4403725">
                  <a:extLst>
                    <a:ext uri="{9D8B030D-6E8A-4147-A177-3AD203B41FA5}">
                      <a16:colId xmlns:a16="http://schemas.microsoft.com/office/drawing/2014/main" val="20000"/>
                    </a:ext>
                  </a:extLst>
                </a:gridCol>
                <a:gridCol w="2941637">
                  <a:extLst>
                    <a:ext uri="{9D8B030D-6E8A-4147-A177-3AD203B41FA5}">
                      <a16:colId xmlns:a16="http://schemas.microsoft.com/office/drawing/2014/main" val="20001"/>
                    </a:ext>
                  </a:extLst>
                </a:gridCol>
              </a:tblGrid>
              <a:tr h="3352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Times New Roman" pitchFamily="18" charset="0"/>
                        </a:rPr>
                        <a:t>Registro Regional</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Times New Roman" pitchFamily="18" charset="0"/>
                        </a:rPr>
                        <a:t>Área geográfica</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205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Times New Roman" pitchFamily="18" charset="0"/>
                        </a:rPr>
                        <a:t>ARIN </a:t>
                      </a:r>
                      <a:r>
                        <a:rPr kumimoji="0" lang="es-ES" sz="1600" b="0" i="0" u="none" strike="noStrike" cap="none" normalizeH="0" baseline="0">
                          <a:ln>
                            <a:noFill/>
                          </a:ln>
                          <a:solidFill>
                            <a:schemeClr val="tx1"/>
                          </a:solidFill>
                          <a:effectLst/>
                          <a:latin typeface="Times New Roman" pitchFamily="18" charset="0"/>
                        </a:rPr>
                        <a:t>(American Registry for Internet Numbers) </a:t>
                      </a:r>
                      <a:r>
                        <a:rPr kumimoji="0" lang="es-ES" sz="1600" b="0" i="0" u="none" strike="noStrike" cap="none" normalizeH="0" baseline="0">
                          <a:ln>
                            <a:noFill/>
                          </a:ln>
                          <a:solidFill>
                            <a:schemeClr val="tx1"/>
                          </a:solidFill>
                          <a:effectLst/>
                          <a:latin typeface="Times New Roman" pitchFamily="18" charset="0"/>
                          <a:hlinkClick r:id="rId3"/>
                        </a:rPr>
                        <a:t>www.arin.net</a:t>
                      </a:r>
                      <a:endParaRPr kumimoji="0" lang="es-ES" sz="1600" b="0" i="0" u="none" strike="noStrike" cap="none" normalizeH="0" baseline="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chemeClr val="tx1"/>
                        </a:solidFill>
                        <a:effectLst/>
                        <a:latin typeface="Times New Roman" pitchFamily="18"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a:ln>
                            <a:noFill/>
                          </a:ln>
                          <a:solidFill>
                            <a:schemeClr val="tx1"/>
                          </a:solidFill>
                          <a:effectLst/>
                          <a:latin typeface="Times New Roman" pitchFamily="18" charset="0"/>
                        </a:rPr>
                        <a:t>EEUU y Canadá</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a:ln>
                            <a:noFill/>
                          </a:ln>
                          <a:solidFill>
                            <a:schemeClr val="tx1"/>
                          </a:solidFill>
                          <a:effectLst/>
                          <a:latin typeface="Times New Roman" pitchFamily="18" charset="0"/>
                        </a:rPr>
                        <a:t>África Subsahariana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a:ln>
                            <a:noFill/>
                          </a:ln>
                          <a:solidFill>
                            <a:schemeClr val="tx1"/>
                          </a:solidFill>
                          <a:effectLst/>
                          <a:latin typeface="Times New Roman" pitchFamily="18" charset="0"/>
                        </a:rPr>
                        <a:t>Resto del mundo</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79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Times New Roman" pitchFamily="18" charset="0"/>
                        </a:rPr>
                        <a:t>APNIC</a:t>
                      </a:r>
                      <a:r>
                        <a:rPr kumimoji="0" lang="es-ES" sz="1600" b="0" i="0" u="none" strike="noStrike" cap="none" normalizeH="0" baseline="0">
                          <a:ln>
                            <a:noFill/>
                          </a:ln>
                          <a:solidFill>
                            <a:schemeClr val="tx1"/>
                          </a:solidFill>
                          <a:effectLst/>
                          <a:latin typeface="Times New Roman" pitchFamily="18" charset="0"/>
                        </a:rPr>
                        <a:t> (Asia Pacific Network Information Centre) </a:t>
                      </a:r>
                      <a:r>
                        <a:rPr kumimoji="0" lang="es-ES" sz="1600" b="0" i="0" u="none" strike="noStrike" cap="none" normalizeH="0" baseline="0">
                          <a:ln>
                            <a:noFill/>
                          </a:ln>
                          <a:solidFill>
                            <a:schemeClr val="tx1"/>
                          </a:solidFill>
                          <a:effectLst/>
                          <a:latin typeface="Times New Roman" pitchFamily="18" charset="0"/>
                          <a:hlinkClick r:id="rId4"/>
                        </a:rPr>
                        <a:t>www.apnic.net</a:t>
                      </a:r>
                      <a:endParaRPr kumimoji="0" lang="es-ES" sz="1600" b="0" i="0" u="none" strike="noStrike" cap="none" normalizeH="0" baseline="0">
                        <a:ln>
                          <a:noFill/>
                        </a:ln>
                        <a:solidFill>
                          <a:schemeClr val="tx1"/>
                        </a:solidFill>
                        <a:effectLst/>
                        <a:latin typeface="Times New Roman" pitchFamily="18"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a:ln>
                            <a:noFill/>
                          </a:ln>
                          <a:solidFill>
                            <a:schemeClr val="tx1"/>
                          </a:solidFill>
                          <a:effectLst/>
                          <a:latin typeface="Times New Roman" pitchFamily="18" charset="0"/>
                        </a:rPr>
                        <a:t>Asia oriental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a:ln>
                            <a:noFill/>
                          </a:ln>
                          <a:solidFill>
                            <a:schemeClr val="tx1"/>
                          </a:solidFill>
                          <a:effectLst/>
                          <a:latin typeface="Times New Roman" pitchFamily="18" charset="0"/>
                        </a:rPr>
                        <a:t>Pacífico</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131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Times New Roman" pitchFamily="18" charset="0"/>
                        </a:rPr>
                        <a:t>RIPE</a:t>
                      </a:r>
                      <a:r>
                        <a:rPr kumimoji="0" lang="es-ES" sz="1600" b="0" i="0" u="none" strike="noStrike" cap="none" normalizeH="0" baseline="0">
                          <a:ln>
                            <a:noFill/>
                          </a:ln>
                          <a:solidFill>
                            <a:schemeClr val="tx1"/>
                          </a:solidFill>
                          <a:effectLst/>
                          <a:latin typeface="Times New Roman" pitchFamily="18" charset="0"/>
                        </a:rPr>
                        <a:t> (Réseaux IP Européenes) </a:t>
                      </a:r>
                      <a:r>
                        <a:rPr kumimoji="0" lang="es-ES" sz="1600" b="0" i="0" u="none" strike="noStrike" cap="none" normalizeH="0" baseline="0">
                          <a:ln>
                            <a:noFill/>
                          </a:ln>
                          <a:solidFill>
                            <a:schemeClr val="tx1"/>
                          </a:solidFill>
                          <a:effectLst/>
                          <a:latin typeface="Times New Roman" pitchFamily="18" charset="0"/>
                          <a:hlinkClick r:id="rId5"/>
                        </a:rPr>
                        <a:t>www.ripe.net</a:t>
                      </a:r>
                      <a:endParaRPr kumimoji="0" lang="es-ES" sz="1600" b="0" i="0" u="none" strike="noStrike" cap="none" normalizeH="0" baseline="0">
                        <a:ln>
                          <a:noFill/>
                        </a:ln>
                        <a:solidFill>
                          <a:schemeClr val="tx1"/>
                        </a:solidFill>
                        <a:effectLst/>
                        <a:latin typeface="Times New Roman" pitchFamily="18"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a:ln>
                            <a:noFill/>
                          </a:ln>
                          <a:solidFill>
                            <a:schemeClr val="tx1"/>
                          </a:solidFill>
                          <a:effectLst/>
                          <a:latin typeface="Times New Roman" pitchFamily="18" charset="0"/>
                        </a:rPr>
                        <a:t>Europa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a:ln>
                            <a:noFill/>
                          </a:ln>
                          <a:solidFill>
                            <a:schemeClr val="tx1"/>
                          </a:solidFill>
                          <a:effectLst/>
                          <a:latin typeface="Times New Roman" pitchFamily="18" charset="0"/>
                        </a:rPr>
                        <a:t>Medio Oriente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a:ln>
                            <a:noFill/>
                          </a:ln>
                          <a:solidFill>
                            <a:schemeClr val="tx1"/>
                          </a:solidFill>
                          <a:effectLst/>
                          <a:latin typeface="Times New Roman" pitchFamily="18" charset="0"/>
                        </a:rPr>
                        <a:t>Asia Central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a:ln>
                            <a:noFill/>
                          </a:ln>
                          <a:solidFill>
                            <a:schemeClr val="tx1"/>
                          </a:solidFill>
                          <a:effectLst/>
                          <a:latin typeface="Times New Roman" pitchFamily="18" charset="0"/>
                        </a:rPr>
                        <a:t>África Sahariana</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77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Times New Roman" pitchFamily="18" charset="0"/>
                        </a:rPr>
                        <a:t>LACNIC</a:t>
                      </a:r>
                      <a:r>
                        <a:rPr kumimoji="0" lang="es-ES" sz="1600" b="0" i="0" u="none" strike="noStrike" cap="none" normalizeH="0" baseline="0">
                          <a:ln>
                            <a:noFill/>
                          </a:ln>
                          <a:solidFill>
                            <a:schemeClr val="tx1"/>
                          </a:solidFill>
                          <a:effectLst/>
                          <a:latin typeface="Times New Roman" pitchFamily="18" charset="0"/>
                        </a:rPr>
                        <a:t> ( Latin American and Caribbean Network Information Center) </a:t>
                      </a:r>
                      <a:r>
                        <a:rPr kumimoji="0" lang="es-ES" sz="1600" b="0" i="0" u="none" strike="noStrike" cap="none" normalizeH="0" baseline="0">
                          <a:ln>
                            <a:noFill/>
                          </a:ln>
                          <a:solidFill>
                            <a:schemeClr val="tx1"/>
                          </a:solidFill>
                          <a:effectLst/>
                          <a:latin typeface="Times New Roman" pitchFamily="18" charset="0"/>
                          <a:hlinkClick r:id="rId6"/>
                        </a:rPr>
                        <a:t>www.lacnic.net</a:t>
                      </a:r>
                      <a:r>
                        <a:rPr kumimoji="0" lang="es-ES" sz="1600" b="0" i="0" u="none" strike="noStrike" cap="none" normalizeH="0" baseline="0">
                          <a:ln>
                            <a:noFill/>
                          </a:ln>
                          <a:solidFill>
                            <a:schemeClr val="tx1"/>
                          </a:solidFill>
                          <a:effectLst/>
                          <a:latin typeface="Times New Roman" pitchFamily="18" charset="0"/>
                        </a:rPr>
                        <a:t>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a:ln>
                            <a:noFill/>
                          </a:ln>
                          <a:solidFill>
                            <a:schemeClr val="tx1"/>
                          </a:solidFill>
                          <a:effectLst/>
                          <a:latin typeface="Times New Roman" pitchFamily="18" charset="0"/>
                        </a:rPr>
                        <a:t>América y el Caribe (excepto EEUU y Canadá)</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717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Times New Roman" pitchFamily="18" charset="0"/>
                        </a:rPr>
                        <a:t>AFRINIC</a:t>
                      </a:r>
                      <a:r>
                        <a:rPr kumimoji="0" lang="es-ES" sz="1600" b="0" i="0" u="none" strike="noStrike" cap="none" normalizeH="0" baseline="0">
                          <a:ln>
                            <a:noFill/>
                          </a:ln>
                          <a:solidFill>
                            <a:schemeClr val="tx1"/>
                          </a:solidFill>
                          <a:effectLst/>
                          <a:latin typeface="Times New Roman" pitchFamily="18" charset="0"/>
                        </a:rPr>
                        <a:t> (African Network Information Center) </a:t>
                      </a:r>
                      <a:r>
                        <a:rPr kumimoji="0" lang="es-ES" sz="1600" b="0" i="0" u="none" strike="noStrike" cap="none" normalizeH="0" baseline="0">
                          <a:ln>
                            <a:noFill/>
                          </a:ln>
                          <a:solidFill>
                            <a:schemeClr val="tx1"/>
                          </a:solidFill>
                          <a:effectLst/>
                          <a:latin typeface="Times New Roman" pitchFamily="18" charset="0"/>
                          <a:hlinkClick r:id="rId7"/>
                        </a:rPr>
                        <a:t>www.afrinic.net</a:t>
                      </a:r>
                      <a:r>
                        <a:rPr kumimoji="0" lang="es-ES" sz="1600" b="0" i="0" u="none" strike="noStrike" cap="none" normalizeH="0" baseline="0">
                          <a:ln>
                            <a:noFill/>
                          </a:ln>
                          <a:solidFill>
                            <a:schemeClr val="tx1"/>
                          </a:solidFill>
                          <a:effectLst/>
                          <a:latin typeface="Times New Roman" pitchFamily="18" charset="0"/>
                        </a:rPr>
                        <a:t> (en proceso de creación)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chemeClr val="tx1"/>
                        </a:solidFill>
                        <a:effectLst/>
                        <a:latin typeface="Times New Roman" pitchFamily="18"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a:ln>
                            <a:noFill/>
                          </a:ln>
                          <a:solidFill>
                            <a:schemeClr val="tx1"/>
                          </a:solidFill>
                          <a:effectLst/>
                          <a:latin typeface="Times New Roman" pitchFamily="18" charset="0"/>
                        </a:rPr>
                        <a:t>África</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2888726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6 Marcador de número de diapositiva"/>
          <p:cNvSpPr>
            <a:spLocks noGrp="1"/>
          </p:cNvSpPr>
          <p:nvPr>
            <p:ph type="sldNum" sz="quarter" idx="12"/>
          </p:nvPr>
        </p:nvSpPr>
        <p:spPr/>
        <p:txBody>
          <a:bodyPr/>
          <a:lstStyle/>
          <a:p>
            <a:pPr>
              <a:defRPr/>
            </a:pPr>
            <a:fld id="{6A788B02-34AD-4CE6-BB8D-1963DD004C61}" type="slidenum">
              <a:rPr lang="es-ES"/>
              <a:pPr>
                <a:defRPr/>
              </a:pPr>
              <a:t>14</a:t>
            </a:fld>
            <a:endParaRPr lang="es-ES"/>
          </a:p>
        </p:txBody>
      </p:sp>
      <p:sp>
        <p:nvSpPr>
          <p:cNvPr id="12291" name="Rectangle 2"/>
          <p:cNvSpPr>
            <a:spLocks noGrp="1" noChangeArrowheads="1"/>
          </p:cNvSpPr>
          <p:nvPr>
            <p:ph type="title"/>
          </p:nvPr>
        </p:nvSpPr>
        <p:spPr/>
        <p:txBody>
          <a:bodyPr>
            <a:normAutofit/>
          </a:bodyPr>
          <a:lstStyle/>
          <a:p>
            <a:pPr>
              <a:lnSpc>
                <a:spcPct val="80000"/>
              </a:lnSpc>
            </a:pPr>
            <a:r>
              <a:rPr lang="es-ES_tradnl" altLang="es-ES" sz="3600" dirty="0">
                <a:gradFill flip="none" rotWithShape="1">
                  <a:gsLst>
                    <a:gs pos="16000">
                      <a:schemeClr val="tx2"/>
                    </a:gs>
                    <a:gs pos="100000">
                      <a:srgbClr val="28A7DF"/>
                    </a:gs>
                  </a:gsLst>
                  <a:lin ang="1800000" scaled="0"/>
                  <a:tileRect/>
                </a:gradFill>
                <a:latin typeface="Arial"/>
                <a:cs typeface="Arial"/>
              </a:rPr>
              <a:t>Direcciones IPv4</a:t>
            </a:r>
            <a:endParaRPr lang="es-ES" altLang="es-ES" sz="3600" dirty="0">
              <a:gradFill flip="none" rotWithShape="1">
                <a:gsLst>
                  <a:gs pos="16000">
                    <a:schemeClr val="tx2"/>
                  </a:gs>
                  <a:gs pos="100000">
                    <a:srgbClr val="28A7DF"/>
                  </a:gs>
                </a:gsLst>
                <a:lin ang="1800000" scaled="0"/>
                <a:tileRect/>
              </a:gradFill>
              <a:latin typeface="Arial"/>
              <a:cs typeface="Arial"/>
            </a:endParaRPr>
          </a:p>
        </p:txBody>
      </p:sp>
      <p:pic>
        <p:nvPicPr>
          <p:cNvPr id="12292"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187450"/>
            <a:ext cx="6700837"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88692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6 Marcador de número de diapositiva"/>
          <p:cNvSpPr>
            <a:spLocks noGrp="1"/>
          </p:cNvSpPr>
          <p:nvPr>
            <p:ph type="sldNum" sz="quarter" idx="12"/>
          </p:nvPr>
        </p:nvSpPr>
        <p:spPr/>
        <p:txBody>
          <a:bodyPr/>
          <a:lstStyle/>
          <a:p>
            <a:pPr>
              <a:defRPr/>
            </a:pPr>
            <a:fld id="{C7E79581-FAF6-461D-B78C-98AC733F482B}" type="slidenum">
              <a:rPr lang="es-ES"/>
              <a:pPr>
                <a:defRPr/>
              </a:pPr>
              <a:t>15</a:t>
            </a:fld>
            <a:endParaRPr lang="es-ES"/>
          </a:p>
        </p:txBody>
      </p:sp>
      <p:sp>
        <p:nvSpPr>
          <p:cNvPr id="14339" name="Rectangle 2"/>
          <p:cNvSpPr>
            <a:spLocks noGrp="1" noChangeArrowheads="1"/>
          </p:cNvSpPr>
          <p:nvPr>
            <p:ph type="title"/>
          </p:nvPr>
        </p:nvSpPr>
        <p:spPr>
          <a:xfrm>
            <a:off x="720725" y="271463"/>
            <a:ext cx="7704138" cy="654050"/>
          </a:xfrm>
        </p:spPr>
        <p:txBody>
          <a:bodyPr>
            <a:normAutofit/>
          </a:bodyPr>
          <a:lstStyle/>
          <a:p>
            <a:pPr>
              <a:lnSpc>
                <a:spcPct val="80000"/>
              </a:lnSpc>
            </a:pPr>
            <a:r>
              <a:rPr lang="es-ES" altLang="es-ES" sz="3600" dirty="0">
                <a:gradFill flip="none" rotWithShape="1">
                  <a:gsLst>
                    <a:gs pos="16000">
                      <a:schemeClr val="tx2"/>
                    </a:gs>
                    <a:gs pos="100000">
                      <a:srgbClr val="28A7DF"/>
                    </a:gs>
                  </a:gsLst>
                  <a:lin ang="1800000" scaled="0"/>
                  <a:tileRect/>
                </a:gradFill>
                <a:latin typeface="Arial"/>
                <a:cs typeface="Arial"/>
              </a:rPr>
              <a:t>Dirección IPv4 y máscara</a:t>
            </a:r>
          </a:p>
        </p:txBody>
      </p:sp>
      <p:sp>
        <p:nvSpPr>
          <p:cNvPr id="14340" name="Rectangle 3"/>
          <p:cNvSpPr>
            <a:spLocks noGrp="1" noChangeArrowheads="1"/>
          </p:cNvSpPr>
          <p:nvPr>
            <p:ph type="body" sz="half" idx="1"/>
          </p:nvPr>
        </p:nvSpPr>
        <p:spPr>
          <a:xfrm>
            <a:off x="685800" y="1341438"/>
            <a:ext cx="7773988" cy="1314450"/>
          </a:xfrm>
        </p:spPr>
        <p:txBody>
          <a:bodyPr/>
          <a:lstStyle/>
          <a:p>
            <a:pPr eaLnBrk="1" hangingPunct="1">
              <a:lnSpc>
                <a:spcPct val="90000"/>
              </a:lnSpc>
            </a:pPr>
            <a:r>
              <a:rPr lang="es-ES" altLang="es-ES" sz="2800"/>
              <a:t>Cuando asignamos dirección IP a una tarjeta de red le tenemos que indicar la máscara que estamos utilizando. Ejemplo:</a:t>
            </a:r>
          </a:p>
        </p:txBody>
      </p:sp>
      <p:sp>
        <p:nvSpPr>
          <p:cNvPr id="14341" name="Text Box 4"/>
          <p:cNvSpPr txBox="1">
            <a:spLocks noChangeArrowheads="1"/>
          </p:cNvSpPr>
          <p:nvPr/>
        </p:nvSpPr>
        <p:spPr bwMode="auto">
          <a:xfrm>
            <a:off x="2411413" y="2719388"/>
            <a:ext cx="1314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Dirección:</a:t>
            </a:r>
          </a:p>
        </p:txBody>
      </p:sp>
      <p:sp>
        <p:nvSpPr>
          <p:cNvPr id="14342" name="Text Box 5"/>
          <p:cNvSpPr txBox="1">
            <a:spLocks noChangeArrowheads="1"/>
          </p:cNvSpPr>
          <p:nvPr/>
        </p:nvSpPr>
        <p:spPr bwMode="auto">
          <a:xfrm>
            <a:off x="2411413" y="3341688"/>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Máscara:</a:t>
            </a:r>
          </a:p>
        </p:txBody>
      </p:sp>
      <p:sp>
        <p:nvSpPr>
          <p:cNvPr id="14343" name="Text Box 6"/>
          <p:cNvSpPr txBox="1">
            <a:spLocks noChangeArrowheads="1"/>
          </p:cNvSpPr>
          <p:nvPr/>
        </p:nvSpPr>
        <p:spPr bwMode="auto">
          <a:xfrm>
            <a:off x="2463800" y="4397375"/>
            <a:ext cx="13239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11111111</a:t>
            </a:r>
          </a:p>
        </p:txBody>
      </p:sp>
      <p:sp>
        <p:nvSpPr>
          <p:cNvPr id="14344" name="Line 7"/>
          <p:cNvSpPr>
            <a:spLocks noChangeShapeType="1"/>
          </p:cNvSpPr>
          <p:nvPr/>
        </p:nvSpPr>
        <p:spPr bwMode="auto">
          <a:xfrm flipH="1">
            <a:off x="3203575" y="3727450"/>
            <a:ext cx="936625"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345" name="Text Box 8"/>
          <p:cNvSpPr txBox="1">
            <a:spLocks noChangeArrowheads="1"/>
          </p:cNvSpPr>
          <p:nvPr/>
        </p:nvSpPr>
        <p:spPr bwMode="auto">
          <a:xfrm>
            <a:off x="3895725" y="4402138"/>
            <a:ext cx="13239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11111111</a:t>
            </a:r>
          </a:p>
        </p:txBody>
      </p:sp>
      <p:sp>
        <p:nvSpPr>
          <p:cNvPr id="14346" name="Text Box 9"/>
          <p:cNvSpPr txBox="1">
            <a:spLocks noChangeArrowheads="1"/>
          </p:cNvSpPr>
          <p:nvPr/>
        </p:nvSpPr>
        <p:spPr bwMode="auto">
          <a:xfrm>
            <a:off x="5335588" y="4402138"/>
            <a:ext cx="13239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11111111</a:t>
            </a:r>
          </a:p>
        </p:txBody>
      </p:sp>
      <p:sp>
        <p:nvSpPr>
          <p:cNvPr id="14347" name="Text Box 10"/>
          <p:cNvSpPr txBox="1">
            <a:spLocks noChangeArrowheads="1"/>
          </p:cNvSpPr>
          <p:nvPr/>
        </p:nvSpPr>
        <p:spPr bwMode="auto">
          <a:xfrm>
            <a:off x="6777038" y="4402138"/>
            <a:ext cx="13239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00000000</a:t>
            </a:r>
          </a:p>
        </p:txBody>
      </p:sp>
      <p:sp>
        <p:nvSpPr>
          <p:cNvPr id="14348" name="Text Box 11"/>
          <p:cNvSpPr txBox="1">
            <a:spLocks noChangeArrowheads="1"/>
          </p:cNvSpPr>
          <p:nvPr/>
        </p:nvSpPr>
        <p:spPr bwMode="auto">
          <a:xfrm>
            <a:off x="3856038" y="3321050"/>
            <a:ext cx="617537"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255</a:t>
            </a:r>
          </a:p>
        </p:txBody>
      </p:sp>
      <p:sp>
        <p:nvSpPr>
          <p:cNvPr id="14349" name="Text Box 12"/>
          <p:cNvSpPr txBox="1">
            <a:spLocks noChangeArrowheads="1"/>
          </p:cNvSpPr>
          <p:nvPr/>
        </p:nvSpPr>
        <p:spPr bwMode="auto">
          <a:xfrm>
            <a:off x="6040438" y="3321050"/>
            <a:ext cx="474662"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 0 </a:t>
            </a:r>
          </a:p>
        </p:txBody>
      </p:sp>
      <p:sp>
        <p:nvSpPr>
          <p:cNvPr id="14350" name="Text Box 13"/>
          <p:cNvSpPr txBox="1">
            <a:spLocks noChangeArrowheads="1"/>
          </p:cNvSpPr>
          <p:nvPr/>
        </p:nvSpPr>
        <p:spPr bwMode="auto">
          <a:xfrm>
            <a:off x="4575175" y="3321050"/>
            <a:ext cx="617538"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255</a:t>
            </a:r>
          </a:p>
        </p:txBody>
      </p:sp>
      <p:sp>
        <p:nvSpPr>
          <p:cNvPr id="14351" name="Text Box 14"/>
          <p:cNvSpPr txBox="1">
            <a:spLocks noChangeArrowheads="1"/>
          </p:cNvSpPr>
          <p:nvPr/>
        </p:nvSpPr>
        <p:spPr bwMode="auto">
          <a:xfrm>
            <a:off x="5295900" y="3321050"/>
            <a:ext cx="617538"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255</a:t>
            </a:r>
          </a:p>
        </p:txBody>
      </p:sp>
      <p:sp>
        <p:nvSpPr>
          <p:cNvPr id="14352" name="Text Box 15"/>
          <p:cNvSpPr txBox="1">
            <a:spLocks noChangeArrowheads="1"/>
          </p:cNvSpPr>
          <p:nvPr/>
        </p:nvSpPr>
        <p:spPr bwMode="auto">
          <a:xfrm>
            <a:off x="4398963" y="3348038"/>
            <a:ext cx="172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b="1"/>
              <a:t>.         .          .</a:t>
            </a:r>
          </a:p>
        </p:txBody>
      </p:sp>
      <p:sp>
        <p:nvSpPr>
          <p:cNvPr id="14353" name="Line 16"/>
          <p:cNvSpPr>
            <a:spLocks noChangeShapeType="1"/>
          </p:cNvSpPr>
          <p:nvPr/>
        </p:nvSpPr>
        <p:spPr bwMode="auto">
          <a:xfrm flipH="1">
            <a:off x="4643438" y="3727450"/>
            <a:ext cx="217487"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354" name="Line 17"/>
          <p:cNvSpPr>
            <a:spLocks noChangeShapeType="1"/>
          </p:cNvSpPr>
          <p:nvPr/>
        </p:nvSpPr>
        <p:spPr bwMode="auto">
          <a:xfrm>
            <a:off x="5580063" y="3727450"/>
            <a:ext cx="360362"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355" name="Line 18"/>
          <p:cNvSpPr>
            <a:spLocks noChangeShapeType="1"/>
          </p:cNvSpPr>
          <p:nvPr/>
        </p:nvSpPr>
        <p:spPr bwMode="auto">
          <a:xfrm>
            <a:off x="6227763" y="3727450"/>
            <a:ext cx="1152525"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356" name="Text Box 19"/>
          <p:cNvSpPr txBox="1">
            <a:spLocks noChangeArrowheads="1"/>
          </p:cNvSpPr>
          <p:nvPr/>
        </p:nvSpPr>
        <p:spPr bwMode="auto">
          <a:xfrm>
            <a:off x="2676525" y="4941888"/>
            <a:ext cx="477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Parte red: </a:t>
            </a:r>
            <a:r>
              <a:rPr lang="es-ES" altLang="es-ES" sz="2000" b="1"/>
              <a:t>147.156.135 </a:t>
            </a:r>
            <a:r>
              <a:rPr lang="es-ES" altLang="es-ES" sz="2000"/>
              <a:t>     Parte host: </a:t>
            </a:r>
            <a:r>
              <a:rPr lang="es-ES" altLang="es-ES" sz="2000" b="1"/>
              <a:t>22</a:t>
            </a:r>
          </a:p>
        </p:txBody>
      </p:sp>
      <p:sp>
        <p:nvSpPr>
          <p:cNvPr id="14357" name="Text Box 20"/>
          <p:cNvSpPr txBox="1">
            <a:spLocks noChangeArrowheads="1"/>
          </p:cNvSpPr>
          <p:nvPr/>
        </p:nvSpPr>
        <p:spPr bwMode="auto">
          <a:xfrm>
            <a:off x="3851275" y="2744788"/>
            <a:ext cx="617538"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147</a:t>
            </a:r>
          </a:p>
        </p:txBody>
      </p:sp>
      <p:sp>
        <p:nvSpPr>
          <p:cNvPr id="14358" name="Text Box 21"/>
          <p:cNvSpPr txBox="1">
            <a:spLocks noChangeArrowheads="1"/>
          </p:cNvSpPr>
          <p:nvPr/>
        </p:nvSpPr>
        <p:spPr bwMode="auto">
          <a:xfrm>
            <a:off x="6035675" y="2744788"/>
            <a:ext cx="47625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22</a:t>
            </a:r>
          </a:p>
        </p:txBody>
      </p:sp>
      <p:sp>
        <p:nvSpPr>
          <p:cNvPr id="14359" name="Text Box 22"/>
          <p:cNvSpPr txBox="1">
            <a:spLocks noChangeArrowheads="1"/>
          </p:cNvSpPr>
          <p:nvPr/>
        </p:nvSpPr>
        <p:spPr bwMode="auto">
          <a:xfrm>
            <a:off x="4570413" y="2744788"/>
            <a:ext cx="617537"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156</a:t>
            </a:r>
          </a:p>
        </p:txBody>
      </p:sp>
      <p:sp>
        <p:nvSpPr>
          <p:cNvPr id="14360" name="Text Box 23"/>
          <p:cNvSpPr txBox="1">
            <a:spLocks noChangeArrowheads="1"/>
          </p:cNvSpPr>
          <p:nvPr/>
        </p:nvSpPr>
        <p:spPr bwMode="auto">
          <a:xfrm>
            <a:off x="5291138" y="2744788"/>
            <a:ext cx="617537"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135</a:t>
            </a:r>
          </a:p>
        </p:txBody>
      </p:sp>
      <p:sp>
        <p:nvSpPr>
          <p:cNvPr id="14361" name="Text Box 24"/>
          <p:cNvSpPr txBox="1">
            <a:spLocks noChangeArrowheads="1"/>
          </p:cNvSpPr>
          <p:nvPr/>
        </p:nvSpPr>
        <p:spPr bwMode="auto">
          <a:xfrm>
            <a:off x="4395788" y="2754313"/>
            <a:ext cx="172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b="1"/>
              <a:t>.         .          .</a:t>
            </a:r>
          </a:p>
        </p:txBody>
      </p:sp>
      <p:sp>
        <p:nvSpPr>
          <p:cNvPr id="14362" name="Text Box 25"/>
          <p:cNvSpPr txBox="1">
            <a:spLocks noChangeArrowheads="1"/>
          </p:cNvSpPr>
          <p:nvPr/>
        </p:nvSpPr>
        <p:spPr bwMode="auto">
          <a:xfrm>
            <a:off x="971550" y="4411663"/>
            <a:ext cx="1398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2000"/>
              <a:t>En binario:</a:t>
            </a:r>
          </a:p>
        </p:txBody>
      </p:sp>
      <p:sp>
        <p:nvSpPr>
          <p:cNvPr id="14363" name="Text Box 26"/>
          <p:cNvSpPr txBox="1">
            <a:spLocks noChangeArrowheads="1"/>
          </p:cNvSpPr>
          <p:nvPr/>
        </p:nvSpPr>
        <p:spPr bwMode="auto">
          <a:xfrm>
            <a:off x="827088" y="5445125"/>
            <a:ext cx="6575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1600"/>
              <a:t>Red con 256 direcciones, desde 147.156.135.0 hasta 147.156.135.255</a:t>
            </a:r>
            <a:endParaRPr lang="es-ES" altLang="es-ES" sz="1600" b="1"/>
          </a:p>
        </p:txBody>
      </p:sp>
      <p:sp>
        <p:nvSpPr>
          <p:cNvPr id="14364" name="Text Box 27"/>
          <p:cNvSpPr txBox="1">
            <a:spLocks noChangeArrowheads="1"/>
          </p:cNvSpPr>
          <p:nvPr/>
        </p:nvSpPr>
        <p:spPr bwMode="auto">
          <a:xfrm>
            <a:off x="4176713" y="5972175"/>
            <a:ext cx="1835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1600"/>
              <a:t>Parte host a ceros</a:t>
            </a:r>
            <a:endParaRPr lang="es-ES" altLang="es-ES" sz="1600" b="1"/>
          </a:p>
        </p:txBody>
      </p:sp>
      <p:sp>
        <p:nvSpPr>
          <p:cNvPr id="14365" name="Text Box 28"/>
          <p:cNvSpPr txBox="1">
            <a:spLocks noChangeArrowheads="1"/>
          </p:cNvSpPr>
          <p:nvPr/>
        </p:nvSpPr>
        <p:spPr bwMode="auto">
          <a:xfrm>
            <a:off x="6516688" y="5972175"/>
            <a:ext cx="1778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1600"/>
              <a:t>Parte host a unos</a:t>
            </a:r>
            <a:endParaRPr lang="es-ES" altLang="es-ES" sz="1600" b="1"/>
          </a:p>
        </p:txBody>
      </p:sp>
      <p:sp>
        <p:nvSpPr>
          <p:cNvPr id="14366" name="Line 29"/>
          <p:cNvSpPr>
            <a:spLocks noChangeShapeType="1"/>
          </p:cNvSpPr>
          <p:nvPr/>
        </p:nvSpPr>
        <p:spPr bwMode="auto">
          <a:xfrm flipV="1">
            <a:off x="5148263" y="5734050"/>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367" name="Line 30"/>
          <p:cNvSpPr>
            <a:spLocks noChangeShapeType="1"/>
          </p:cNvSpPr>
          <p:nvPr/>
        </p:nvSpPr>
        <p:spPr bwMode="auto">
          <a:xfrm flipV="1">
            <a:off x="7164388" y="5734050"/>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4368" name="Oval 31"/>
          <p:cNvSpPr>
            <a:spLocks noChangeArrowheads="1"/>
          </p:cNvSpPr>
          <p:nvPr/>
        </p:nvSpPr>
        <p:spPr bwMode="auto">
          <a:xfrm>
            <a:off x="5002213" y="5510213"/>
            <a:ext cx="215900" cy="2159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14369" name="Oval 32"/>
          <p:cNvSpPr>
            <a:spLocks noChangeArrowheads="1"/>
          </p:cNvSpPr>
          <p:nvPr/>
        </p:nvSpPr>
        <p:spPr bwMode="auto">
          <a:xfrm>
            <a:off x="6932613" y="5499100"/>
            <a:ext cx="396875" cy="2555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Tree>
    <p:extLst>
      <p:ext uri="{BB962C8B-B14F-4D97-AF65-F5344CB8AC3E}">
        <p14:creationId xmlns:p14="http://schemas.microsoft.com/office/powerpoint/2010/main" val="275864595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457200" y="356773"/>
            <a:ext cx="8229600" cy="97872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 noProof="1"/>
              <a:t>Tipos de dirección IPv4</a:t>
            </a:r>
            <a:br>
              <a:rPr lang="es-ES" noProof="1"/>
            </a:br>
            <a:r>
              <a:rPr lang="es-ES" noProof="1"/>
              <a:t>Direccionamiento con clase antigua</a:t>
            </a:r>
          </a:p>
        </p:txBody>
      </p:sp>
      <p:pic>
        <p:nvPicPr>
          <p:cNvPr id="4098" name="Picture 2"/>
          <p:cNvPicPr>
            <a:picLocks noChangeAspect="1" noChangeArrowheads="1"/>
          </p:cNvPicPr>
          <p:nvPr/>
        </p:nvPicPr>
        <p:blipFill>
          <a:blip r:embed="rId3" cstate="print"/>
          <a:stretch>
            <a:fillRect/>
          </a:stretch>
        </p:blipFill>
        <p:spPr bwMode="auto">
          <a:xfrm>
            <a:off x="339212" y="1757991"/>
            <a:ext cx="8441930" cy="406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241183"/>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67544" y="44624"/>
            <a:ext cx="8229600" cy="4862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altLang="es-ES" sz="3200" dirty="0"/>
              <a:t>Direcciones IPv4 especiales</a:t>
            </a:r>
            <a:endParaRPr lang="es-ES" sz="3200" noProof="1"/>
          </a:p>
        </p:txBody>
      </p:sp>
      <p:sp>
        <p:nvSpPr>
          <p:cNvPr id="2" name="Content Placeholder 1"/>
          <p:cNvSpPr>
            <a:spLocks noGrp="1"/>
          </p:cNvSpPr>
          <p:nvPr>
            <p:ph idx="1"/>
          </p:nvPr>
        </p:nvSpPr>
        <p:spPr>
          <a:xfrm>
            <a:off x="467544" y="620688"/>
            <a:ext cx="8280920" cy="4536504"/>
          </a:xfrm>
        </p:spPr>
        <p:txBody>
          <a:bodyPr>
            <a:normAutofit/>
          </a:bodyPr>
          <a:lstStyle/>
          <a:p>
            <a:pPr marL="236555" indent="-236555" algn="just" defTabSz="814365">
              <a:lnSpc>
                <a:spcPct val="95000"/>
              </a:lnSpc>
              <a:spcBef>
                <a:spcPct val="50000"/>
              </a:spcBef>
              <a:spcAft>
                <a:spcPct val="0"/>
              </a:spcAft>
              <a:buClr>
                <a:srgbClr val="708CA1"/>
              </a:buClr>
              <a:buFont typeface="Wingdings"/>
              <a:buChar char="§"/>
            </a:pPr>
            <a:r>
              <a:rPr lang="es-ES" sz="1800" b="1" i="0" noProof="1">
                <a:solidFill>
                  <a:srgbClr val="000000"/>
                </a:solidFill>
                <a:latin typeface="Arial"/>
                <a:ea typeface="ＭＳ Ｐゴシック"/>
                <a:cs typeface="ＭＳ Ｐゴシック"/>
              </a:rPr>
              <a:t>Direcciones</a:t>
            </a:r>
            <a:r>
              <a:rPr lang="es-ES" sz="1800" b="0" i="0" noProof="1">
                <a:solidFill>
                  <a:srgbClr val="000000"/>
                </a:solidFill>
                <a:latin typeface="Arial"/>
                <a:ea typeface="ＭＳ Ｐゴシック"/>
                <a:cs typeface="ＭＳ Ｐゴシック"/>
              </a:rPr>
              <a:t> </a:t>
            </a:r>
            <a:r>
              <a:rPr lang="es-ES" sz="1800" b="1" i="0" noProof="1">
                <a:solidFill>
                  <a:srgbClr val="000000"/>
                </a:solidFill>
                <a:latin typeface="Arial"/>
                <a:ea typeface="ＭＳ Ｐゴシック"/>
                <a:cs typeface="ＭＳ Ｐゴシック"/>
              </a:rPr>
              <a:t>de red y de broadcast</a:t>
            </a:r>
            <a:r>
              <a:rPr lang="es-ES" sz="1800" b="0" i="0" noProof="1">
                <a:solidFill>
                  <a:srgbClr val="000000"/>
                </a:solidFill>
                <a:latin typeface="Arial"/>
                <a:ea typeface="ＭＳ Ｐゴシック"/>
                <a:cs typeface="ＭＳ Ｐゴシック"/>
              </a:rPr>
              <a:t>: </a:t>
            </a:r>
          </a:p>
          <a:p>
            <a:pPr marL="636605" lvl="1" indent="-236555" algn="just" defTabSz="814365">
              <a:lnSpc>
                <a:spcPct val="95000"/>
              </a:lnSpc>
              <a:spcBef>
                <a:spcPct val="50000"/>
              </a:spcBef>
              <a:spcAft>
                <a:spcPct val="0"/>
              </a:spcAft>
              <a:buClr>
                <a:srgbClr val="708CA1"/>
              </a:buClr>
              <a:buFont typeface="Wingdings"/>
              <a:buChar char="§"/>
            </a:pPr>
            <a:r>
              <a:rPr lang="es-ES" sz="1400" b="0" i="0" noProof="1">
                <a:solidFill>
                  <a:srgbClr val="000000"/>
                </a:solidFill>
                <a:latin typeface="Arial"/>
                <a:ea typeface="ＭＳ Ｐゴシック"/>
                <a:cs typeface="ＭＳ Ｐゴシック"/>
              </a:rPr>
              <a:t>No es posible asignar a hosts la primera ni la última dirección de cada red.</a:t>
            </a:r>
            <a:endParaRPr lang="es-ES" sz="1400" noProof="1"/>
          </a:p>
          <a:p>
            <a:pPr marL="236555" indent="-236555" algn="just" defTabSz="814365">
              <a:lnSpc>
                <a:spcPct val="95000"/>
              </a:lnSpc>
              <a:spcBef>
                <a:spcPct val="50000"/>
              </a:spcBef>
              <a:spcAft>
                <a:spcPct val="0"/>
              </a:spcAft>
              <a:buClr>
                <a:srgbClr val="708CA1"/>
              </a:buClr>
              <a:buFont typeface="Wingdings"/>
              <a:buChar char="§"/>
            </a:pPr>
            <a:r>
              <a:rPr lang="es-ES" sz="1800" b="1" i="0" noProof="1">
                <a:solidFill>
                  <a:srgbClr val="000000"/>
                </a:solidFill>
                <a:latin typeface="Arial"/>
                <a:ea typeface="ＭＳ Ｐゴシック"/>
                <a:cs typeface="ＭＳ Ｐゴシック"/>
              </a:rPr>
              <a:t>Dirección de loopback: </a:t>
            </a:r>
          </a:p>
          <a:p>
            <a:pPr marL="636605" lvl="1" indent="-236555" algn="just" defTabSz="814365">
              <a:lnSpc>
                <a:spcPct val="95000"/>
              </a:lnSpc>
              <a:spcBef>
                <a:spcPct val="50000"/>
              </a:spcBef>
              <a:spcAft>
                <a:spcPct val="0"/>
              </a:spcAft>
              <a:buClr>
                <a:srgbClr val="708CA1"/>
              </a:buClr>
              <a:buFont typeface="Wingdings"/>
              <a:buChar char="§"/>
            </a:pPr>
            <a:r>
              <a:rPr lang="es-ES" sz="1400" b="0" i="0" noProof="1">
                <a:solidFill>
                  <a:srgbClr val="000000"/>
                </a:solidFill>
                <a:latin typeface="Arial"/>
                <a:ea typeface="ＭＳ Ｐゴシック"/>
                <a:cs typeface="ＭＳ Ｐゴシック"/>
              </a:rPr>
              <a:t>127.0.0.1 es una dirección especial que los hosts utilizan para dirigir tráfico a sí mismos (las direcciones de 127.0.0.0 a 127.255.255.255 están reservadas).</a:t>
            </a:r>
            <a:endParaRPr lang="es-ES" sz="1400" noProof="1"/>
          </a:p>
          <a:p>
            <a:pPr marL="236555" indent="-236555" algn="just" defTabSz="814365">
              <a:lnSpc>
                <a:spcPct val="95000"/>
              </a:lnSpc>
              <a:spcBef>
                <a:spcPct val="50000"/>
              </a:spcBef>
              <a:spcAft>
                <a:spcPct val="0"/>
              </a:spcAft>
              <a:buClr>
                <a:srgbClr val="708CA1"/>
              </a:buClr>
              <a:buFont typeface="Wingdings"/>
              <a:buChar char="§"/>
            </a:pPr>
            <a:r>
              <a:rPr lang="es-ES" sz="1800" b="1" i="0" noProof="1">
                <a:solidFill>
                  <a:srgbClr val="000000"/>
                </a:solidFill>
                <a:latin typeface="Arial"/>
                <a:ea typeface="ＭＳ Ｐゴシック"/>
                <a:cs typeface="ＭＳ Ｐゴシック"/>
              </a:rPr>
              <a:t>Dirección link-local:</a:t>
            </a:r>
            <a:r>
              <a:rPr lang="es-ES" sz="1800" b="0" i="0" noProof="1">
                <a:solidFill>
                  <a:srgbClr val="000000"/>
                </a:solidFill>
                <a:latin typeface="Arial"/>
                <a:ea typeface="ＭＳ Ｐゴシック"/>
                <a:cs typeface="ＭＳ Ｐゴシック"/>
              </a:rPr>
              <a:t> </a:t>
            </a:r>
          </a:p>
          <a:p>
            <a:pPr marL="636605" lvl="1" indent="-236555" algn="just" defTabSz="814365">
              <a:lnSpc>
                <a:spcPct val="95000"/>
              </a:lnSpc>
              <a:spcBef>
                <a:spcPct val="50000"/>
              </a:spcBef>
              <a:spcAft>
                <a:spcPct val="0"/>
              </a:spcAft>
              <a:buClr>
                <a:srgbClr val="708CA1"/>
              </a:buClr>
              <a:buFont typeface="Wingdings"/>
              <a:buChar char="§"/>
            </a:pPr>
            <a:r>
              <a:rPr lang="es-ES" sz="1400" b="0" i="0" noProof="1">
                <a:solidFill>
                  <a:srgbClr val="000000"/>
                </a:solidFill>
                <a:latin typeface="Arial"/>
                <a:ea typeface="ＭＳ Ｐゴシック"/>
                <a:cs typeface="ＭＳ Ｐゴシック"/>
              </a:rPr>
              <a:t>las direcciones de 169.254.0.0 a 169.254.255.255 (169.254.0.0/16) se asignan automáticamente al host local.</a:t>
            </a:r>
            <a:endParaRPr lang="es-ES" sz="1400" noProof="1"/>
          </a:p>
          <a:p>
            <a:pPr marL="236555" indent="-236555" algn="just" defTabSz="814365">
              <a:lnSpc>
                <a:spcPct val="95000"/>
              </a:lnSpc>
              <a:spcBef>
                <a:spcPct val="50000"/>
              </a:spcBef>
              <a:spcAft>
                <a:spcPct val="0"/>
              </a:spcAft>
              <a:buClr>
                <a:srgbClr val="708CA1"/>
              </a:buClr>
              <a:buFont typeface="Wingdings"/>
              <a:buChar char="§"/>
            </a:pPr>
            <a:r>
              <a:rPr lang="es-ES" sz="1800" b="1" i="0" noProof="1">
                <a:solidFill>
                  <a:srgbClr val="000000"/>
                </a:solidFill>
                <a:latin typeface="Arial"/>
                <a:ea typeface="ＭＳ Ｐゴシック"/>
                <a:cs typeface="ＭＳ Ｐゴシック"/>
              </a:rPr>
              <a:t>Direcciones TEST-NET:</a:t>
            </a:r>
          </a:p>
          <a:p>
            <a:pPr marL="636605" lvl="1" indent="-236555" algn="just" defTabSz="814365">
              <a:lnSpc>
                <a:spcPct val="95000"/>
              </a:lnSpc>
              <a:spcBef>
                <a:spcPct val="50000"/>
              </a:spcBef>
              <a:spcAft>
                <a:spcPct val="0"/>
              </a:spcAft>
              <a:buClr>
                <a:srgbClr val="708CA1"/>
              </a:buClr>
              <a:buFont typeface="Wingdings"/>
              <a:buChar char="§"/>
            </a:pPr>
            <a:r>
              <a:rPr lang="es-ES" sz="1400" b="0" i="0" noProof="1">
                <a:solidFill>
                  <a:srgbClr val="000000"/>
                </a:solidFill>
                <a:latin typeface="Arial"/>
                <a:ea typeface="ＭＳ Ｐゴシック"/>
                <a:cs typeface="ＭＳ Ｐゴシック"/>
              </a:rPr>
              <a:t>las direcciones de 192.0.2.0 a 192.0.2.255 (192.0.2.0/24) se reservan para fines de enseñanza y aprendizaje. Se utilizan en ejemplos de documentos y de redes.</a:t>
            </a:r>
            <a:endParaRPr lang="es-ES" sz="1400" noProof="1"/>
          </a:p>
          <a:p>
            <a:pPr marL="236555" indent="-236555" algn="just" defTabSz="814365">
              <a:lnSpc>
                <a:spcPct val="95000"/>
              </a:lnSpc>
              <a:spcBef>
                <a:spcPct val="50000"/>
              </a:spcBef>
              <a:spcAft>
                <a:spcPct val="0"/>
              </a:spcAft>
              <a:buClr>
                <a:srgbClr val="708CA1"/>
              </a:buClr>
              <a:buFont typeface="Wingdings"/>
              <a:buChar char="§"/>
            </a:pPr>
            <a:r>
              <a:rPr lang="es-ES" sz="1800" b="1" i="0" noProof="1">
                <a:solidFill>
                  <a:srgbClr val="000000"/>
                </a:solidFill>
                <a:latin typeface="Arial"/>
                <a:ea typeface="ＭＳ Ｐゴシック"/>
                <a:cs typeface="ＭＳ Ｐゴシック"/>
              </a:rPr>
              <a:t>Direcciones experimentales: </a:t>
            </a:r>
          </a:p>
          <a:p>
            <a:pPr marL="636605" lvl="1" indent="-236555" algn="just" defTabSz="814365">
              <a:lnSpc>
                <a:spcPct val="95000"/>
              </a:lnSpc>
              <a:spcBef>
                <a:spcPct val="50000"/>
              </a:spcBef>
              <a:spcAft>
                <a:spcPct val="0"/>
              </a:spcAft>
              <a:buClr>
                <a:srgbClr val="708CA1"/>
              </a:buClr>
              <a:buFont typeface="Wingdings"/>
              <a:buChar char="§"/>
            </a:pPr>
            <a:r>
              <a:rPr lang="es-ES" sz="1400" b="0" i="0" noProof="1">
                <a:solidFill>
                  <a:srgbClr val="000000"/>
                </a:solidFill>
                <a:latin typeface="Arial"/>
                <a:ea typeface="ＭＳ Ｐゴシック"/>
                <a:cs typeface="ＭＳ Ｐゴシック"/>
              </a:rPr>
              <a:t>las direcciones de 240.0.0.0 a 255.255.255.254 se indican como reservadas.</a:t>
            </a:r>
          </a:p>
          <a:p>
            <a:pPr marL="236555" indent="-236555" algn="just" defTabSz="814365">
              <a:lnSpc>
                <a:spcPct val="95000"/>
              </a:lnSpc>
              <a:spcBef>
                <a:spcPct val="50000"/>
              </a:spcBef>
              <a:spcAft>
                <a:spcPct val="0"/>
              </a:spcAft>
              <a:buClr>
                <a:srgbClr val="708CA1"/>
              </a:buClr>
              <a:buFont typeface="Wingdings"/>
              <a:buChar char="§"/>
            </a:pPr>
            <a:r>
              <a:rPr lang="es-ES_tradnl" altLang="es-ES" sz="1800" b="1" dirty="0">
                <a:solidFill>
                  <a:srgbClr val="000000"/>
                </a:solidFill>
                <a:latin typeface="Arial"/>
                <a:ea typeface="ＭＳ Ｐゴシック"/>
                <a:cs typeface="ＭＳ Ｐゴシック"/>
              </a:rPr>
              <a:t>Direcciones IP privadas (RFC 1918):</a:t>
            </a:r>
            <a:endParaRPr lang="es-ES" altLang="es-ES" sz="1800" b="1" dirty="0">
              <a:solidFill>
                <a:srgbClr val="000000"/>
              </a:solidFill>
              <a:latin typeface="Arial"/>
              <a:ea typeface="ＭＳ Ｐゴシック"/>
              <a:cs typeface="ＭＳ Ｐゴシック"/>
            </a:endParaRPr>
          </a:p>
          <a:p>
            <a:pPr marL="236555" indent="-236555" algn="just" defTabSz="814365">
              <a:lnSpc>
                <a:spcPct val="95000"/>
              </a:lnSpc>
              <a:spcBef>
                <a:spcPct val="50000"/>
              </a:spcBef>
              <a:spcAft>
                <a:spcPct val="0"/>
              </a:spcAft>
              <a:buClr>
                <a:srgbClr val="708CA1"/>
              </a:buClr>
              <a:buFont typeface="Wingdings"/>
              <a:buChar char="§"/>
            </a:pPr>
            <a:endParaRPr lang="es-ES" sz="1800" b="1" noProof="1"/>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157192"/>
            <a:ext cx="6705600" cy="162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7094805"/>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51579"/>
            <a:ext cx="7527867" cy="4780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txBox="1">
            <a:spLocks noChangeArrowheads="1"/>
          </p:cNvSpPr>
          <p:nvPr/>
        </p:nvSpPr>
        <p:spPr>
          <a:xfrm>
            <a:off x="685800" y="391872"/>
            <a:ext cx="77724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defPPr>
              <a:defRPr lang="es-ES"/>
            </a:defPPr>
            <a:lvl1pPr algn="ctr">
              <a:lnSpc>
                <a:spcPct val="80000"/>
              </a:lnSpc>
              <a:spcBef>
                <a:spcPct val="0"/>
              </a:spcBef>
              <a:buNone/>
              <a:defRPr sz="2800">
                <a:gradFill flip="none" rotWithShape="1">
                  <a:gsLst>
                    <a:gs pos="16000">
                      <a:schemeClr val="tx2"/>
                    </a:gs>
                    <a:gs pos="100000">
                      <a:srgbClr val="28A7DF"/>
                    </a:gs>
                  </a:gsLst>
                  <a:lin ang="1800000" scaled="0"/>
                  <a:tileRect/>
                </a:gradFill>
                <a:latin typeface="Arial"/>
                <a:ea typeface="+mj-ea"/>
                <a:cs typeface="Arial"/>
              </a:defRPr>
            </a:lvl1pPr>
          </a:lstStyle>
          <a:p>
            <a:r>
              <a:rPr lang="es-ES" altLang="es-ES" dirty="0"/>
              <a:t>Direcciones IP privadas</a:t>
            </a:r>
          </a:p>
        </p:txBody>
      </p:sp>
    </p:spTree>
    <p:extLst>
      <p:ext uri="{BB962C8B-B14F-4D97-AF65-F5344CB8AC3E}">
        <p14:creationId xmlns:p14="http://schemas.microsoft.com/office/powerpoint/2010/main" val="2363765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5DB966BE-FC3F-4173-BA66-A38481612CD2}" type="slidenum">
              <a:rPr lang="es-ES"/>
              <a:pPr>
                <a:defRPr/>
              </a:pPr>
              <a:t>19</a:t>
            </a:fld>
            <a:endParaRPr lang="es-ES"/>
          </a:p>
        </p:txBody>
      </p:sp>
      <p:sp>
        <p:nvSpPr>
          <p:cNvPr id="50179" name="Rectangle 2"/>
          <p:cNvSpPr>
            <a:spLocks noGrp="1" noChangeArrowheads="1"/>
          </p:cNvSpPr>
          <p:nvPr>
            <p:ph type="title"/>
          </p:nvPr>
        </p:nvSpPr>
        <p:spPr>
          <a:xfrm>
            <a:off x="685800" y="307975"/>
            <a:ext cx="7772400" cy="604838"/>
          </a:xfrm>
        </p:spPr>
        <p:txBody>
          <a:bodyPr>
            <a:normAutofit/>
          </a:bodyPr>
          <a:lstStyle/>
          <a:p>
            <a:pPr eaLnBrk="1" hangingPunct="1"/>
            <a:r>
              <a:rPr lang="es-ES_tradnl" altLang="es-ES" sz="4000" dirty="0"/>
              <a:t>IP sin clases o ‘</a:t>
            </a:r>
            <a:r>
              <a:rPr lang="es-ES_tradnl" altLang="es-ES" sz="4000" dirty="0" err="1"/>
              <a:t>classless</a:t>
            </a:r>
            <a:r>
              <a:rPr lang="es-ES_tradnl" altLang="es-ES" sz="4000" dirty="0"/>
              <a:t>’</a:t>
            </a:r>
            <a:endParaRPr lang="es-ES" altLang="es-ES" sz="4000" dirty="0"/>
          </a:p>
        </p:txBody>
      </p:sp>
      <p:sp>
        <p:nvSpPr>
          <p:cNvPr id="50180" name="Rectangle 3"/>
          <p:cNvSpPr>
            <a:spLocks noGrp="1" noChangeArrowheads="1"/>
          </p:cNvSpPr>
          <p:nvPr>
            <p:ph type="body" idx="1"/>
          </p:nvPr>
        </p:nvSpPr>
        <p:spPr>
          <a:xfrm>
            <a:off x="685800" y="1268413"/>
            <a:ext cx="7772400" cy="4827587"/>
          </a:xfrm>
        </p:spPr>
        <p:txBody>
          <a:bodyPr>
            <a:normAutofit lnSpcReduction="10000"/>
          </a:bodyPr>
          <a:lstStyle/>
          <a:p>
            <a:pPr algn="just" eaLnBrk="1" hangingPunct="1">
              <a:lnSpc>
                <a:spcPct val="80000"/>
              </a:lnSpc>
            </a:pPr>
            <a:r>
              <a:rPr lang="es-ES_tradnl" altLang="es-ES" sz="1800" dirty="0"/>
              <a:t>Hasta 1993 la asignación de direcciones se hacía en bloques de tamaño fijo de acuerdo con las clases A, B y C (redes /8, /16 y /24 respectivamente). Pero:</a:t>
            </a:r>
          </a:p>
          <a:p>
            <a:pPr lvl="1" algn="just" eaLnBrk="1" hangingPunct="1">
              <a:lnSpc>
                <a:spcPct val="80000"/>
              </a:lnSpc>
            </a:pPr>
            <a:r>
              <a:rPr lang="es-ES_tradnl" altLang="es-ES" sz="1600" dirty="0"/>
              <a:t>De la clase A solo hay 127 redes, hace mucho tiempo que no se asigna ninguna</a:t>
            </a:r>
          </a:p>
          <a:p>
            <a:pPr lvl="1" algn="just" eaLnBrk="1" hangingPunct="1">
              <a:lnSpc>
                <a:spcPct val="80000"/>
              </a:lnSpc>
            </a:pPr>
            <a:r>
              <a:rPr lang="es-ES_tradnl" altLang="es-ES" sz="1600" dirty="0"/>
              <a:t>La clase B es demasiado grande para la mayoría de organizaciones (65000 hosts)</a:t>
            </a:r>
          </a:p>
          <a:p>
            <a:pPr lvl="1" algn="just" eaLnBrk="1" hangingPunct="1">
              <a:lnSpc>
                <a:spcPct val="80000"/>
              </a:lnSpc>
            </a:pPr>
            <a:r>
              <a:rPr lang="es-ES_tradnl" altLang="es-ES" sz="1600" dirty="0"/>
              <a:t>La clase C es demasiado pequeña para la mayoría (256 hosts)</a:t>
            </a:r>
          </a:p>
          <a:p>
            <a:pPr algn="just" eaLnBrk="1" hangingPunct="1">
              <a:lnSpc>
                <a:spcPct val="80000"/>
              </a:lnSpc>
            </a:pPr>
            <a:r>
              <a:rPr lang="es-ES_tradnl" altLang="es-ES" sz="1800" dirty="0"/>
              <a:t>Casi todas las organizaciones optaban por pedir redes clase B, aunque les sobraba mucho espacio. </a:t>
            </a:r>
          </a:p>
          <a:p>
            <a:pPr algn="just" eaLnBrk="1" hangingPunct="1">
              <a:lnSpc>
                <a:spcPct val="80000"/>
              </a:lnSpc>
            </a:pPr>
            <a:r>
              <a:rPr lang="es-ES_tradnl" altLang="es-ES" sz="1800" dirty="0"/>
              <a:t>Consecuencia: rápido agotamiento del espacio de direcciones.</a:t>
            </a:r>
          </a:p>
          <a:p>
            <a:pPr lvl="1" algn="just" eaLnBrk="1" hangingPunct="1">
              <a:lnSpc>
                <a:spcPct val="80000"/>
              </a:lnSpc>
            </a:pPr>
            <a:r>
              <a:rPr lang="es-ES_tradnl" altLang="es-ES" sz="1600" dirty="0"/>
              <a:t>Solución: ofrecer tallas intermedias asignando grupos de redes clase C</a:t>
            </a:r>
          </a:p>
          <a:p>
            <a:pPr algn="just">
              <a:lnSpc>
                <a:spcPct val="80000"/>
              </a:lnSpc>
            </a:pPr>
            <a:r>
              <a:rPr lang="es-ES_tradnl" altLang="es-ES" sz="1800" dirty="0"/>
              <a:t>Otro problema: las tablas de rutas crecían mucho más deprisa que antes (había que </a:t>
            </a:r>
            <a:r>
              <a:rPr lang="es-ES_tradnl" altLang="es-ES" sz="1800" dirty="0" err="1"/>
              <a:t>enrutar</a:t>
            </a:r>
            <a:r>
              <a:rPr lang="es-ES_tradnl" altLang="es-ES" sz="1800" dirty="0"/>
              <a:t> por separado cada red asignada) . Este problema es tan grave como el del agotamiento de direcciones</a:t>
            </a:r>
          </a:p>
          <a:p>
            <a:pPr lvl="1" algn="just" eaLnBrk="1" hangingPunct="1">
              <a:lnSpc>
                <a:spcPct val="80000"/>
              </a:lnSpc>
            </a:pPr>
            <a:r>
              <a:rPr lang="es-ES_tradnl" altLang="es-ES" sz="1600" dirty="0"/>
              <a:t>Solución: asignar los grupos de forma que sean agregables, es decir que puedan referenciarse por una máscara común, así solo se necesita declarar una ruta y asignarlos con criterios geográficos</a:t>
            </a:r>
          </a:p>
          <a:p>
            <a:pPr algn="just" eaLnBrk="1" hangingPunct="1">
              <a:lnSpc>
                <a:spcPct val="80000"/>
              </a:lnSpc>
            </a:pPr>
            <a:r>
              <a:rPr lang="es-ES_tradnl" altLang="es-ES" sz="1800" dirty="0"/>
              <a:t>El tamaño de las redes puede ser ahora cualquier potencia entera de 2 (256, 512, 1024, etc.)</a:t>
            </a:r>
          </a:p>
          <a:p>
            <a:pPr algn="just">
              <a:lnSpc>
                <a:spcPct val="80000"/>
              </a:lnSpc>
            </a:pPr>
            <a:r>
              <a:rPr lang="es-ES_tradnl" altLang="es-ES" sz="1800" dirty="0"/>
              <a:t>Este mecanismo se aplica no solo al rango de clase C sino también al rango libre de clase A y B. No afecta a las clases D y E, que mantienen el mismo significado.</a:t>
            </a:r>
          </a:p>
          <a:p>
            <a:pPr algn="just">
              <a:lnSpc>
                <a:spcPct val="80000"/>
              </a:lnSpc>
            </a:pPr>
            <a:r>
              <a:rPr lang="es-ES_tradnl" altLang="es-ES" sz="1800" dirty="0"/>
              <a:t>En la práctica significa </a:t>
            </a:r>
            <a:r>
              <a:rPr lang="es-ES_tradnl" altLang="es-ES" sz="1800" b="1" dirty="0"/>
              <a:t>abolir el sistema de clases (IP </a:t>
            </a:r>
            <a:r>
              <a:rPr lang="es-ES_tradnl" altLang="es-ES" sz="1800" b="1" dirty="0" err="1"/>
              <a:t>classless</a:t>
            </a:r>
            <a:r>
              <a:rPr lang="es-ES_tradnl" altLang="es-ES" sz="1800" b="1" dirty="0"/>
              <a:t>, sin clases): </a:t>
            </a:r>
            <a:r>
              <a:rPr lang="es-ES_tradnl" altLang="es-ES" sz="1800" dirty="0"/>
              <a:t>se denomina </a:t>
            </a:r>
            <a:r>
              <a:rPr lang="es-ES_tradnl" altLang="es-ES" sz="1800" dirty="0">
                <a:solidFill>
                  <a:schemeClr val="accent2"/>
                </a:solidFill>
              </a:rPr>
              <a:t>CIDR</a:t>
            </a:r>
            <a:r>
              <a:rPr lang="es-ES_tradnl" altLang="es-ES" sz="1800" dirty="0"/>
              <a:t> (</a:t>
            </a:r>
            <a:r>
              <a:rPr lang="es-ES_tradnl" altLang="es-ES" sz="1800" dirty="0" err="1"/>
              <a:t>Classless</a:t>
            </a:r>
            <a:r>
              <a:rPr lang="es-ES_tradnl" altLang="es-ES" sz="1800" dirty="0"/>
              <a:t> </a:t>
            </a:r>
            <a:r>
              <a:rPr lang="es-ES_tradnl" altLang="es-ES" sz="1800" dirty="0" err="1"/>
              <a:t>InterDomain</a:t>
            </a:r>
            <a:r>
              <a:rPr lang="es-ES_tradnl" altLang="es-ES" sz="1800" dirty="0"/>
              <a:t> </a:t>
            </a:r>
            <a:r>
              <a:rPr lang="es-ES_tradnl" altLang="es-ES" sz="1800" dirty="0" err="1"/>
              <a:t>Routing</a:t>
            </a:r>
            <a:r>
              <a:rPr lang="es-ES_tradnl" altLang="es-ES" sz="1800" dirty="0"/>
              <a:t>), RFC 1466 (1993)</a:t>
            </a:r>
          </a:p>
          <a:p>
            <a:pPr algn="just" eaLnBrk="1" hangingPunct="1">
              <a:lnSpc>
                <a:spcPct val="80000"/>
              </a:lnSpc>
            </a:pPr>
            <a:endParaRPr lang="es-ES" altLang="es-ES" sz="1800" b="1" dirty="0"/>
          </a:p>
        </p:txBody>
      </p:sp>
    </p:spTree>
    <p:extLst>
      <p:ext uri="{BB962C8B-B14F-4D97-AF65-F5344CB8AC3E}">
        <p14:creationId xmlns:p14="http://schemas.microsoft.com/office/powerpoint/2010/main" val="375031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8ED7A95C-788B-4854-AA03-B3E0E7E5ACF2}" type="slidenum">
              <a:rPr lang="es-ES"/>
              <a:pPr>
                <a:defRPr/>
              </a:pPr>
              <a:t>2</a:t>
            </a:fld>
            <a:endParaRPr lang="es-ES"/>
          </a:p>
        </p:txBody>
      </p:sp>
      <p:sp>
        <p:nvSpPr>
          <p:cNvPr id="4099" name="Rectangle 2"/>
          <p:cNvSpPr>
            <a:spLocks noGrp="1" noChangeArrowheads="1"/>
          </p:cNvSpPr>
          <p:nvPr>
            <p:ph type="title"/>
          </p:nvPr>
        </p:nvSpPr>
        <p:spPr/>
        <p:txBody>
          <a:bodyPr/>
          <a:lstStyle/>
          <a:p>
            <a:pPr eaLnBrk="1" hangingPunct="1"/>
            <a:r>
              <a:rPr lang="es-ES_tradnl" altLang="es-ES" dirty="0"/>
              <a:t>Nivel de red en Internet</a:t>
            </a:r>
            <a:endParaRPr lang="es-ES" altLang="es-ES" dirty="0"/>
          </a:p>
        </p:txBody>
      </p:sp>
      <p:sp>
        <p:nvSpPr>
          <p:cNvPr id="4100" name="Rectangle 3"/>
          <p:cNvSpPr>
            <a:spLocks noGrp="1" noChangeArrowheads="1"/>
          </p:cNvSpPr>
          <p:nvPr>
            <p:ph type="body" idx="1"/>
          </p:nvPr>
        </p:nvSpPr>
        <p:spPr>
          <a:xfrm>
            <a:off x="609600" y="1981200"/>
            <a:ext cx="8077200" cy="4114800"/>
          </a:xfrm>
        </p:spPr>
        <p:txBody>
          <a:bodyPr/>
          <a:lstStyle/>
          <a:p>
            <a:pPr eaLnBrk="1" hangingPunct="1">
              <a:lnSpc>
                <a:spcPct val="90000"/>
              </a:lnSpc>
            </a:pPr>
            <a:r>
              <a:rPr lang="es-ES_tradnl" altLang="es-ES" sz="2400" dirty="0"/>
              <a:t>El Nivel de Red en Internet está formado por el protocolo IP y por una serie de protocolos auxiliares:</a:t>
            </a:r>
          </a:p>
          <a:p>
            <a:pPr lvl="1" eaLnBrk="1" hangingPunct="1">
              <a:lnSpc>
                <a:spcPct val="90000"/>
              </a:lnSpc>
            </a:pPr>
            <a:r>
              <a:rPr lang="es-ES_tradnl" altLang="es-ES" sz="2000" dirty="0"/>
              <a:t>Protocolos de control, envían mensajes cuando se producen situaciones inusuales: ICMP</a:t>
            </a:r>
          </a:p>
          <a:p>
            <a:pPr lvl="1" eaLnBrk="1" hangingPunct="1">
              <a:lnSpc>
                <a:spcPct val="90000"/>
              </a:lnSpc>
            </a:pPr>
            <a:r>
              <a:rPr lang="es-ES_tradnl" altLang="es-ES" sz="2000" dirty="0"/>
              <a:t>Protocolos de resolución de direcciones, traducen direcciones de red en direcciones de enlace: ARP, RARP, BOOTP y DHCP</a:t>
            </a:r>
          </a:p>
          <a:p>
            <a:pPr lvl="1" eaLnBrk="1" hangingPunct="1">
              <a:lnSpc>
                <a:spcPct val="90000"/>
              </a:lnSpc>
            </a:pPr>
            <a:r>
              <a:rPr lang="es-ES_tradnl" altLang="es-ES" sz="2000" dirty="0"/>
              <a:t>Protocolos de </a:t>
            </a:r>
            <a:r>
              <a:rPr lang="es-ES_tradnl" altLang="es-ES" sz="2000" dirty="0" err="1"/>
              <a:t>routing</a:t>
            </a:r>
            <a:r>
              <a:rPr lang="es-ES_tradnl" altLang="es-ES" sz="2000" dirty="0"/>
              <a:t>, intercambian la información necesaria para calcular las rutas óptimas: RIP, OSPF, IGRP/EIGRP, BGP, etc.</a:t>
            </a:r>
          </a:p>
          <a:p>
            <a:pPr eaLnBrk="1" hangingPunct="1">
              <a:lnSpc>
                <a:spcPct val="90000"/>
              </a:lnSpc>
            </a:pPr>
            <a:r>
              <a:rPr lang="es-ES_tradnl" altLang="es-ES" sz="2400" dirty="0"/>
              <a:t>Todos los protocolos auxiliares, excepto ARP y RARP, hacen uso de datagramas IP para transmitir la información.</a:t>
            </a:r>
          </a:p>
        </p:txBody>
      </p:sp>
    </p:spTree>
    <p:extLst>
      <p:ext uri="{BB962C8B-B14F-4D97-AF65-F5344CB8AC3E}">
        <p14:creationId xmlns:p14="http://schemas.microsoft.com/office/powerpoint/2010/main" val="1695826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6 Marcador de número de diapositiva"/>
          <p:cNvSpPr>
            <a:spLocks noGrp="1"/>
          </p:cNvSpPr>
          <p:nvPr>
            <p:ph type="sldNum" sz="quarter" idx="12"/>
          </p:nvPr>
        </p:nvSpPr>
        <p:spPr/>
        <p:txBody>
          <a:bodyPr/>
          <a:lstStyle/>
          <a:p>
            <a:pPr>
              <a:defRPr/>
            </a:pPr>
            <a:fld id="{1FA84339-D045-453F-A6C9-BA5EDBD5A5B6}" type="slidenum">
              <a:rPr lang="es-ES"/>
              <a:pPr>
                <a:defRPr/>
              </a:pPr>
              <a:t>20</a:t>
            </a:fld>
            <a:endParaRPr lang="es-ES"/>
          </a:p>
        </p:txBody>
      </p:sp>
      <p:sp>
        <p:nvSpPr>
          <p:cNvPr id="35843" name="Rectangle 2"/>
          <p:cNvSpPr>
            <a:spLocks noGrp="1" noChangeArrowheads="1"/>
          </p:cNvSpPr>
          <p:nvPr>
            <p:ph type="title"/>
          </p:nvPr>
        </p:nvSpPr>
        <p:spPr>
          <a:xfrm>
            <a:off x="647700" y="271463"/>
            <a:ext cx="7705725" cy="714375"/>
          </a:xfrm>
          <a:noFill/>
        </p:spPr>
        <p:txBody>
          <a:bodyPr vert="horz" lIns="91440" tIns="45720" rIns="91440" bIns="45720" rtlCol="0" anchor="ctr">
            <a:normAutofit fontScale="90000"/>
          </a:bodyPr>
          <a:lstStyle/>
          <a:p>
            <a:pPr>
              <a:lnSpc>
                <a:spcPct val="80000"/>
              </a:lnSpc>
            </a:pPr>
            <a:r>
              <a:rPr lang="es-ES" altLang="es-ES" sz="4000" dirty="0">
                <a:gradFill flip="none" rotWithShape="1">
                  <a:gsLst>
                    <a:gs pos="16000">
                      <a:schemeClr val="tx2"/>
                    </a:gs>
                    <a:gs pos="100000">
                      <a:srgbClr val="28A7DF"/>
                    </a:gs>
                  </a:gsLst>
                  <a:lin ang="1800000" scaled="0"/>
                  <a:tileRect/>
                </a:gradFill>
                <a:latin typeface="Arial"/>
                <a:cs typeface="Arial"/>
              </a:rPr>
              <a:t>Posibles valores de las máscaras</a:t>
            </a:r>
          </a:p>
        </p:txBody>
      </p:sp>
      <p:sp>
        <p:nvSpPr>
          <p:cNvPr id="35844" name="Rectangle 3"/>
          <p:cNvSpPr>
            <a:spLocks noGrp="1" noChangeArrowheads="1"/>
          </p:cNvSpPr>
          <p:nvPr>
            <p:ph type="body" sz="half" idx="1"/>
          </p:nvPr>
        </p:nvSpPr>
        <p:spPr>
          <a:xfrm>
            <a:off x="251520" y="1052736"/>
            <a:ext cx="8640960" cy="1727200"/>
          </a:xfrm>
        </p:spPr>
        <p:txBody>
          <a:bodyPr/>
          <a:lstStyle/>
          <a:p>
            <a:pPr algn="just" eaLnBrk="1" hangingPunct="1"/>
            <a:r>
              <a:rPr lang="es-ES" altLang="es-ES" sz="2000" dirty="0"/>
              <a:t>En las máscaras los bits a 1 siempre han de estar contiguos empezando por la izquierda. No está permitida por ejemplo la máscara 255.255.0.255.</a:t>
            </a:r>
          </a:p>
          <a:p>
            <a:pPr algn="just" eaLnBrk="1" hangingPunct="1"/>
            <a:r>
              <a:rPr lang="es-ES" altLang="es-ES" sz="2000" dirty="0"/>
              <a:t>Por tanto los únicos valores que pueden aparecer en cualquier octeto de una máscara son:</a:t>
            </a:r>
          </a:p>
        </p:txBody>
      </p:sp>
      <p:graphicFrame>
        <p:nvGraphicFramePr>
          <p:cNvPr id="1076337" name="Group 113"/>
          <p:cNvGraphicFramePr>
            <a:graphicFrameLocks noGrp="1"/>
          </p:cNvGraphicFramePr>
          <p:nvPr>
            <p:ph sz="half" idx="2"/>
            <p:extLst>
              <p:ext uri="{D42A27DB-BD31-4B8C-83A1-F6EECF244321}">
                <p14:modId xmlns:p14="http://schemas.microsoft.com/office/powerpoint/2010/main" val="2871865425"/>
              </p:ext>
            </p:extLst>
          </p:nvPr>
        </p:nvGraphicFramePr>
        <p:xfrm>
          <a:off x="250825" y="2978297"/>
          <a:ext cx="3457575" cy="3475039"/>
        </p:xfrm>
        <a:graphic>
          <a:graphicData uri="http://schemas.openxmlformats.org/drawingml/2006/table">
            <a:tbl>
              <a:tblPr/>
              <a:tblGrid>
                <a:gridCol w="936625">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gridCol w="1512887">
                  <a:extLst>
                    <a:ext uri="{9D8B030D-6E8A-4147-A177-3AD203B41FA5}">
                      <a16:colId xmlns:a16="http://schemas.microsoft.com/office/drawing/2014/main" val="20002"/>
                    </a:ext>
                  </a:extLst>
                </a:gridCol>
              </a:tblGrid>
              <a:tr h="7315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tx1"/>
                          </a:solidFill>
                          <a:effectLst/>
                          <a:latin typeface="Arial" charset="0"/>
                        </a:rPr>
                        <a:t>Bits de máscara (n)</a:t>
                      </a:r>
                      <a:endParaRPr kumimoji="0" lang="es-ES" sz="1400" b="1" i="0" u="none" strike="noStrike" cap="none" normalizeH="0" baseline="0" dirty="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Binario</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Decimal</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a:ln>
                            <a:noFill/>
                          </a:ln>
                          <a:solidFill>
                            <a:schemeClr val="tx1"/>
                          </a:solidFill>
                          <a:effectLst/>
                          <a:latin typeface="Arial" charset="0"/>
                        </a:rPr>
                        <a:t>0</a:t>
                      </a:r>
                      <a:endParaRPr kumimoji="0" lang="es-ES" sz="1400" b="0" i="0" u="none" strike="noStrike" cap="none" normalizeH="0" baseline="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00000000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a:ln>
                            <a:noFill/>
                          </a:ln>
                          <a:solidFill>
                            <a:schemeClr val="tx1"/>
                          </a:solidFill>
                          <a:effectLst/>
                          <a:latin typeface="Arial" charset="0"/>
                        </a:rPr>
                        <a:t>1</a:t>
                      </a:r>
                      <a:endParaRPr kumimoji="0" lang="es-ES" sz="1400" b="0" i="0" u="none" strike="noStrike" cap="none" normalizeH="0" baseline="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10000000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0 + 128 = </a:t>
                      </a:r>
                      <a:r>
                        <a:rPr kumimoji="0" lang="es-ES" sz="1400" b="1" i="0" u="none" strike="noStrike" cap="none" normalizeH="0" baseline="0">
                          <a:ln>
                            <a:noFill/>
                          </a:ln>
                          <a:solidFill>
                            <a:schemeClr val="tx1"/>
                          </a:solidFill>
                          <a:effectLst/>
                          <a:latin typeface="Arial" charset="0"/>
                        </a:rPr>
                        <a:t>128</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a:ln>
                            <a:noFill/>
                          </a:ln>
                          <a:solidFill>
                            <a:schemeClr val="tx1"/>
                          </a:solidFill>
                          <a:effectLst/>
                          <a:latin typeface="Arial" charset="0"/>
                        </a:rPr>
                        <a:t>2</a:t>
                      </a:r>
                      <a:endParaRPr kumimoji="0" lang="es-ES" sz="1400" b="0" i="0" u="none" strike="noStrike" cap="none" normalizeH="0" baseline="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11000000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dirty="0">
                          <a:ln>
                            <a:noFill/>
                          </a:ln>
                          <a:solidFill>
                            <a:schemeClr val="tx1"/>
                          </a:solidFill>
                          <a:effectLst/>
                          <a:latin typeface="Arial" charset="0"/>
                        </a:rPr>
                        <a:t>128 +  64 = </a:t>
                      </a:r>
                      <a:r>
                        <a:rPr kumimoji="0" lang="es-ES" sz="1400" b="1" i="0" u="none" strike="noStrike" cap="none" normalizeH="0" baseline="0" dirty="0">
                          <a:ln>
                            <a:noFill/>
                          </a:ln>
                          <a:solidFill>
                            <a:schemeClr val="tx1"/>
                          </a:solidFill>
                          <a:effectLst/>
                          <a:latin typeface="Arial" charset="0"/>
                        </a:rPr>
                        <a:t>192</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a:ln>
                            <a:noFill/>
                          </a:ln>
                          <a:solidFill>
                            <a:schemeClr val="tx1"/>
                          </a:solidFill>
                          <a:effectLst/>
                          <a:latin typeface="Arial" charset="0"/>
                        </a:rPr>
                        <a:t>3</a:t>
                      </a:r>
                      <a:endParaRPr kumimoji="0" lang="es-ES" sz="1400" b="0" i="0" u="none" strike="noStrike" cap="none" normalizeH="0" baseline="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11100000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192 +  32 = </a:t>
                      </a:r>
                      <a:r>
                        <a:rPr kumimoji="0" lang="es-ES" sz="1400" b="1" i="0" u="none" strike="noStrike" cap="none" normalizeH="0" baseline="0">
                          <a:ln>
                            <a:noFill/>
                          </a:ln>
                          <a:solidFill>
                            <a:schemeClr val="tx1"/>
                          </a:solidFill>
                          <a:effectLst/>
                          <a:latin typeface="Arial" charset="0"/>
                        </a:rPr>
                        <a:t>224</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a:ln>
                            <a:noFill/>
                          </a:ln>
                          <a:solidFill>
                            <a:schemeClr val="tx1"/>
                          </a:solidFill>
                          <a:effectLst/>
                          <a:latin typeface="Arial" charset="0"/>
                        </a:rPr>
                        <a:t>4</a:t>
                      </a:r>
                      <a:endParaRPr kumimoji="0" lang="es-ES" sz="1400" b="0" i="0" u="none" strike="noStrike" cap="none" normalizeH="0" baseline="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11110000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224 +  16 = </a:t>
                      </a:r>
                      <a:r>
                        <a:rPr kumimoji="0" lang="es-ES" sz="1400" b="1" i="0" u="none" strike="noStrike" cap="none" normalizeH="0" baseline="0">
                          <a:ln>
                            <a:noFill/>
                          </a:ln>
                          <a:solidFill>
                            <a:schemeClr val="tx1"/>
                          </a:solidFill>
                          <a:effectLst/>
                          <a:latin typeface="Arial" charset="0"/>
                        </a:rPr>
                        <a:t>240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a:ln>
                            <a:noFill/>
                          </a:ln>
                          <a:solidFill>
                            <a:schemeClr val="tx1"/>
                          </a:solidFill>
                          <a:effectLst/>
                          <a:latin typeface="Arial" charset="0"/>
                        </a:rPr>
                        <a:t>5</a:t>
                      </a:r>
                      <a:endParaRPr kumimoji="0" lang="es-ES" sz="1400" b="0" i="0" u="none" strike="noStrike" cap="none" normalizeH="0" baseline="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11111000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dirty="0">
                          <a:ln>
                            <a:noFill/>
                          </a:ln>
                          <a:solidFill>
                            <a:schemeClr val="tx1"/>
                          </a:solidFill>
                          <a:effectLst/>
                          <a:latin typeface="Arial" charset="0"/>
                        </a:rPr>
                        <a:t>240 +   8 = </a:t>
                      </a:r>
                      <a:r>
                        <a:rPr kumimoji="0" lang="es-ES" sz="1400" b="1" i="0" u="none" strike="noStrike" cap="none" normalizeH="0" baseline="0" dirty="0">
                          <a:ln>
                            <a:noFill/>
                          </a:ln>
                          <a:solidFill>
                            <a:schemeClr val="tx1"/>
                          </a:solidFill>
                          <a:effectLst/>
                          <a:latin typeface="Arial" charset="0"/>
                        </a:rPr>
                        <a:t>248</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a:ln>
                            <a:noFill/>
                          </a:ln>
                          <a:solidFill>
                            <a:schemeClr val="tx1"/>
                          </a:solidFill>
                          <a:effectLst/>
                          <a:latin typeface="Arial" charset="0"/>
                        </a:rPr>
                        <a:t>6</a:t>
                      </a:r>
                      <a:endParaRPr kumimoji="0" lang="es-ES" sz="1400" b="0" i="0" u="none" strike="noStrike" cap="none" normalizeH="0" baseline="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11111100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248 +   4 = </a:t>
                      </a:r>
                      <a:r>
                        <a:rPr kumimoji="0" lang="es-ES" sz="1400" b="1" i="0" u="none" strike="noStrike" cap="none" normalizeH="0" baseline="0">
                          <a:ln>
                            <a:noFill/>
                          </a:ln>
                          <a:solidFill>
                            <a:schemeClr val="tx1"/>
                          </a:solidFill>
                          <a:effectLst/>
                          <a:latin typeface="Arial" charset="0"/>
                        </a:rPr>
                        <a:t>252</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a:ln>
                            <a:noFill/>
                          </a:ln>
                          <a:solidFill>
                            <a:schemeClr val="tx1"/>
                          </a:solidFill>
                          <a:effectLst/>
                          <a:latin typeface="Arial" charset="0"/>
                        </a:rPr>
                        <a:t>7</a:t>
                      </a:r>
                      <a:endParaRPr kumimoji="0" lang="es-ES" sz="1400" b="0" i="0" u="none" strike="noStrike" cap="none" normalizeH="0" baseline="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11111110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252 +   2 = </a:t>
                      </a:r>
                      <a:r>
                        <a:rPr kumimoji="0" lang="es-ES" sz="1400" b="1" i="0" u="none" strike="noStrike" cap="none" normalizeH="0" baseline="0">
                          <a:ln>
                            <a:noFill/>
                          </a:ln>
                          <a:solidFill>
                            <a:schemeClr val="tx1"/>
                          </a:solidFill>
                          <a:effectLst/>
                          <a:latin typeface="Arial" charset="0"/>
                        </a:rPr>
                        <a:t>254</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a:ln>
                            <a:noFill/>
                          </a:ln>
                          <a:solidFill>
                            <a:schemeClr val="tx1"/>
                          </a:solidFill>
                          <a:effectLst/>
                          <a:latin typeface="Arial" charset="0"/>
                        </a:rPr>
                        <a:t>8</a:t>
                      </a:r>
                      <a:endParaRPr kumimoji="0" lang="es-ES" sz="1400" b="0" i="0" u="none" strike="noStrike" cap="none" normalizeH="0" baseline="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11111111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dirty="0">
                          <a:ln>
                            <a:noFill/>
                          </a:ln>
                          <a:solidFill>
                            <a:schemeClr val="tx1"/>
                          </a:solidFill>
                          <a:effectLst/>
                          <a:latin typeface="Arial" charset="0"/>
                        </a:rPr>
                        <a:t>254 +   1 = </a:t>
                      </a:r>
                      <a:r>
                        <a:rPr kumimoji="0" lang="es-ES" sz="1400" b="1" i="0" u="none" strike="noStrike" cap="none" normalizeH="0" baseline="0" dirty="0">
                          <a:ln>
                            <a:noFill/>
                          </a:ln>
                          <a:solidFill>
                            <a:schemeClr val="tx1"/>
                          </a:solidFill>
                          <a:effectLst/>
                          <a:latin typeface="Arial" charset="0"/>
                        </a:rPr>
                        <a:t>255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pic>
        <p:nvPicPr>
          <p:cNvPr id="35891" name="Picture 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2492375"/>
            <a:ext cx="524510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060608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6 Marcador de número de diapositiva"/>
          <p:cNvSpPr>
            <a:spLocks noGrp="1"/>
          </p:cNvSpPr>
          <p:nvPr>
            <p:ph type="sldNum" sz="quarter" idx="12"/>
          </p:nvPr>
        </p:nvSpPr>
        <p:spPr/>
        <p:txBody>
          <a:bodyPr/>
          <a:lstStyle/>
          <a:p>
            <a:pPr>
              <a:defRPr/>
            </a:pPr>
            <a:fld id="{CE2F1157-6F65-4875-84A2-FEE67934C64C}" type="slidenum">
              <a:rPr lang="es-ES"/>
              <a:pPr>
                <a:defRPr/>
              </a:pPr>
              <a:t>21</a:t>
            </a:fld>
            <a:endParaRPr lang="es-ES"/>
          </a:p>
        </p:txBody>
      </p:sp>
      <p:sp>
        <p:nvSpPr>
          <p:cNvPr id="36867" name="Rectangle 2"/>
          <p:cNvSpPr>
            <a:spLocks noGrp="1" noChangeArrowheads="1"/>
          </p:cNvSpPr>
          <p:nvPr>
            <p:ph type="title"/>
          </p:nvPr>
        </p:nvSpPr>
        <p:spPr>
          <a:xfrm>
            <a:off x="504825" y="271463"/>
            <a:ext cx="7704138" cy="714375"/>
          </a:xfrm>
          <a:noFill/>
        </p:spPr>
        <p:txBody>
          <a:bodyPr vert="horz" lIns="91440" tIns="45720" rIns="91440" bIns="45720" rtlCol="0" anchor="ctr">
            <a:normAutofit/>
          </a:bodyPr>
          <a:lstStyle/>
          <a:p>
            <a:pPr>
              <a:lnSpc>
                <a:spcPct val="80000"/>
              </a:lnSpc>
            </a:pPr>
            <a:r>
              <a:rPr lang="es-ES" altLang="es-ES" sz="4000">
                <a:gradFill flip="none" rotWithShape="1">
                  <a:gsLst>
                    <a:gs pos="16000">
                      <a:schemeClr val="tx2"/>
                    </a:gs>
                    <a:gs pos="100000">
                      <a:srgbClr val="28A7DF"/>
                    </a:gs>
                  </a:gsLst>
                  <a:lin ang="1800000" scaled="0"/>
                  <a:tileRect/>
                </a:gradFill>
                <a:latin typeface="Arial"/>
                <a:cs typeface="Arial"/>
              </a:rPr>
              <a:t>Máscaras. Notación concisa</a:t>
            </a:r>
          </a:p>
        </p:txBody>
      </p:sp>
      <p:sp>
        <p:nvSpPr>
          <p:cNvPr id="36868" name="Rectangle 3"/>
          <p:cNvSpPr>
            <a:spLocks noGrp="1" noChangeArrowheads="1"/>
          </p:cNvSpPr>
          <p:nvPr>
            <p:ph type="body" sz="half" idx="1"/>
          </p:nvPr>
        </p:nvSpPr>
        <p:spPr>
          <a:xfrm>
            <a:off x="611188" y="1125538"/>
            <a:ext cx="7631112" cy="1727200"/>
          </a:xfrm>
        </p:spPr>
        <p:txBody>
          <a:bodyPr/>
          <a:lstStyle/>
          <a:p>
            <a:pPr algn="just" eaLnBrk="1" hangingPunct="1"/>
            <a:r>
              <a:rPr lang="es-ES" altLang="es-ES" sz="2000"/>
              <a:t>Puesto que la máscara siempre ha de ser contigua en vez de expresarla con números decimales se puede indicar su longitud en bits (entre 0 y 32). Esto permite una notación mucho más concisa al indicar direcciones de interfaces y rutas. Así:</a:t>
            </a:r>
          </a:p>
        </p:txBody>
      </p:sp>
      <p:sp>
        <p:nvSpPr>
          <p:cNvPr id="36869" name="Text Box 53"/>
          <p:cNvSpPr txBox="1">
            <a:spLocks noChangeArrowheads="1"/>
          </p:cNvSpPr>
          <p:nvPr/>
        </p:nvSpPr>
        <p:spPr bwMode="auto">
          <a:xfrm>
            <a:off x="684213" y="2492375"/>
            <a:ext cx="7993062"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ES" altLang="es-ES" sz="1600"/>
              <a:t>La interfaz “40.40.0.1 255.255.255.0”  se convierte en “40.40.0.1/24”</a:t>
            </a:r>
          </a:p>
          <a:p>
            <a:pPr algn="just" eaLnBrk="1" hangingPunct="1"/>
            <a:endParaRPr lang="es-ES" altLang="es-ES" sz="800"/>
          </a:p>
          <a:p>
            <a:pPr algn="just" eaLnBrk="1" hangingPunct="1"/>
            <a:r>
              <a:rPr lang="es-ES" altLang="es-ES" sz="1600"/>
              <a:t>La ruta “A 20.0.0.0 255.0.0.0 por 90.0.0.2” se convierte en “A 20.0.0.0/8 por 90.0.0.2”</a:t>
            </a:r>
          </a:p>
        </p:txBody>
      </p:sp>
      <p:graphicFrame>
        <p:nvGraphicFramePr>
          <p:cNvPr id="1207487" name="Group 191"/>
          <p:cNvGraphicFramePr>
            <a:graphicFrameLocks noGrp="1"/>
          </p:cNvGraphicFramePr>
          <p:nvPr>
            <p:ph sz="half" idx="2"/>
          </p:nvPr>
        </p:nvGraphicFramePr>
        <p:xfrm>
          <a:off x="1090613" y="3429000"/>
          <a:ext cx="6794500" cy="3048000"/>
        </p:xfrm>
        <a:graphic>
          <a:graphicData uri="http://schemas.openxmlformats.org/drawingml/2006/table">
            <a:tbl>
              <a:tblPr/>
              <a:tblGrid>
                <a:gridCol w="922337">
                  <a:extLst>
                    <a:ext uri="{9D8B030D-6E8A-4147-A177-3AD203B41FA5}">
                      <a16:colId xmlns:a16="http://schemas.microsoft.com/office/drawing/2014/main" val="20000"/>
                    </a:ext>
                  </a:extLst>
                </a:gridCol>
                <a:gridCol w="481013">
                  <a:extLst>
                    <a:ext uri="{9D8B030D-6E8A-4147-A177-3AD203B41FA5}">
                      <a16:colId xmlns:a16="http://schemas.microsoft.com/office/drawing/2014/main" val="20001"/>
                    </a:ext>
                  </a:extLst>
                </a:gridCol>
                <a:gridCol w="1119187">
                  <a:extLst>
                    <a:ext uri="{9D8B030D-6E8A-4147-A177-3AD203B41FA5}">
                      <a16:colId xmlns:a16="http://schemas.microsoft.com/office/drawing/2014/main" val="20002"/>
                    </a:ext>
                  </a:extLst>
                </a:gridCol>
                <a:gridCol w="481013">
                  <a:extLst>
                    <a:ext uri="{9D8B030D-6E8A-4147-A177-3AD203B41FA5}">
                      <a16:colId xmlns:a16="http://schemas.microsoft.com/office/drawing/2014/main" val="20003"/>
                    </a:ext>
                  </a:extLst>
                </a:gridCol>
                <a:gridCol w="1316037">
                  <a:extLst>
                    <a:ext uri="{9D8B030D-6E8A-4147-A177-3AD203B41FA5}">
                      <a16:colId xmlns:a16="http://schemas.microsoft.com/office/drawing/2014/main" val="20004"/>
                    </a:ext>
                  </a:extLst>
                </a:gridCol>
                <a:gridCol w="481013">
                  <a:extLst>
                    <a:ext uri="{9D8B030D-6E8A-4147-A177-3AD203B41FA5}">
                      <a16:colId xmlns:a16="http://schemas.microsoft.com/office/drawing/2014/main" val="20005"/>
                    </a:ext>
                  </a:extLst>
                </a:gridCol>
                <a:gridCol w="1512887">
                  <a:extLst>
                    <a:ext uri="{9D8B030D-6E8A-4147-A177-3AD203B41FA5}">
                      <a16:colId xmlns:a16="http://schemas.microsoft.com/office/drawing/2014/main" val="20006"/>
                    </a:ext>
                  </a:extLst>
                </a:gridCol>
                <a:gridCol w="481013">
                  <a:extLst>
                    <a:ext uri="{9D8B030D-6E8A-4147-A177-3AD203B41FA5}">
                      <a16:colId xmlns:a16="http://schemas.microsoft.com/office/drawing/2014/main" val="20007"/>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Máscara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Máscara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Máscara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Máscara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128.0.0.0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255.128.0.0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255.255.128.0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255.255.255.128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192.0.0.0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255.192.0.0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255.255.192.0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255.255.255.192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224.0.0.0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255.224.0.0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255.255.224.0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255.255.255.224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240.0.0.0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255.255.240.0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255.255.255.240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248.0.0.0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255.248.0.0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255.255.248.0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255.255.255.248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255.255.252.0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255.255.255.252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254.0.0.0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255.255.254.0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255.255.255.254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255.255.255.0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255.255.255.255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121443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3 Marcador de número de diapositiva"/>
          <p:cNvSpPr>
            <a:spLocks noGrp="1"/>
          </p:cNvSpPr>
          <p:nvPr>
            <p:ph type="sldNum" sz="quarter" idx="12"/>
          </p:nvPr>
        </p:nvSpPr>
        <p:spPr/>
        <p:txBody>
          <a:bodyPr/>
          <a:lstStyle/>
          <a:p>
            <a:pPr>
              <a:defRPr/>
            </a:pPr>
            <a:fld id="{DC4F991D-D8EF-4766-AA88-6AEF6D8AE8BE}" type="slidenum">
              <a:rPr lang="es-ES"/>
              <a:pPr>
                <a:defRPr/>
              </a:pPr>
              <a:t>22</a:t>
            </a:fld>
            <a:endParaRPr lang="es-ES"/>
          </a:p>
        </p:txBody>
      </p:sp>
      <p:sp>
        <p:nvSpPr>
          <p:cNvPr id="17411" name="Rectangle 2"/>
          <p:cNvSpPr>
            <a:spLocks noChangeArrowheads="1"/>
          </p:cNvSpPr>
          <p:nvPr/>
        </p:nvSpPr>
        <p:spPr bwMode="auto">
          <a:xfrm>
            <a:off x="504825" y="4892675"/>
            <a:ext cx="4652963" cy="5524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17412" name="Text Box 3"/>
          <p:cNvSpPr txBox="1">
            <a:spLocks noChangeArrowheads="1"/>
          </p:cNvSpPr>
          <p:nvPr/>
        </p:nvSpPr>
        <p:spPr bwMode="auto">
          <a:xfrm>
            <a:off x="250825" y="1555750"/>
            <a:ext cx="6915150" cy="4665663"/>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altLang="es-ES" sz="1200">
                <a:latin typeface="Lucida Console" pitchFamily="49" charset="0"/>
              </a:rPr>
              <a:t>C:\&gt;</a:t>
            </a:r>
            <a:r>
              <a:rPr lang="es-ES" altLang="es-ES" sz="1200" b="1">
                <a:latin typeface="Lucida Console" pitchFamily="49" charset="0"/>
              </a:rPr>
              <a:t>ipconfig/all</a:t>
            </a:r>
          </a:p>
          <a:p>
            <a:endParaRPr lang="es-ES" altLang="es-ES" sz="1200" b="1">
              <a:latin typeface="Lucida Console" pitchFamily="49" charset="0"/>
            </a:endParaRPr>
          </a:p>
          <a:p>
            <a:r>
              <a:rPr lang="es-ES" altLang="es-ES" sz="1200">
                <a:latin typeface="Lucida Console" pitchFamily="49" charset="0"/>
              </a:rPr>
              <a:t>Configuración IP de Windows</a:t>
            </a:r>
          </a:p>
          <a:p>
            <a:endParaRPr lang="es-ES" altLang="es-ES" sz="1200">
              <a:latin typeface="Lucida Console" pitchFamily="49" charset="0"/>
            </a:endParaRPr>
          </a:p>
          <a:p>
            <a:r>
              <a:rPr lang="es-ES" altLang="es-ES" sz="1200">
                <a:latin typeface="Lucida Console" pitchFamily="49" charset="0"/>
              </a:rPr>
              <a:t>  Nombre del host . . . . . . . . . : uveg-97871125e1</a:t>
            </a:r>
          </a:p>
          <a:p>
            <a:r>
              <a:rPr lang="es-ES" altLang="es-ES" sz="1200">
                <a:latin typeface="Lucida Console" pitchFamily="49" charset="0"/>
              </a:rPr>
              <a:t>  Sufijo DNS principal  . . . . . . :</a:t>
            </a:r>
          </a:p>
          <a:p>
            <a:r>
              <a:rPr lang="es-ES" altLang="es-ES" sz="1200">
                <a:latin typeface="Lucida Console" pitchFamily="49" charset="0"/>
              </a:rPr>
              <a:t>  Tipo de nodo. . . . . . . . . . . : híbrido</a:t>
            </a:r>
          </a:p>
          <a:p>
            <a:r>
              <a:rPr lang="es-ES" altLang="es-ES" sz="1200">
                <a:latin typeface="Lucida Console" pitchFamily="49" charset="0"/>
              </a:rPr>
              <a:t>  Enrutamiento habilitado. . . . . .: No</a:t>
            </a:r>
          </a:p>
          <a:p>
            <a:r>
              <a:rPr lang="es-ES" altLang="es-ES" sz="1200">
                <a:latin typeface="Lucida Console" pitchFamily="49" charset="0"/>
              </a:rPr>
              <a:t>  Proxy WINS habilitado. . . . .    : No</a:t>
            </a:r>
          </a:p>
          <a:p>
            <a:r>
              <a:rPr lang="es-ES" altLang="es-ES" sz="1200">
                <a:latin typeface="Lucida Console" pitchFamily="49" charset="0"/>
              </a:rPr>
              <a:t>  Lista de búsqueda de sufijo DNS:    uv.es</a:t>
            </a:r>
          </a:p>
          <a:p>
            <a:endParaRPr lang="es-ES" altLang="es-ES" sz="1200">
              <a:latin typeface="Lucida Console" pitchFamily="49" charset="0"/>
            </a:endParaRPr>
          </a:p>
          <a:p>
            <a:endParaRPr lang="es-ES" altLang="es-ES" sz="1200">
              <a:latin typeface="Lucida Console" pitchFamily="49" charset="0"/>
            </a:endParaRPr>
          </a:p>
          <a:p>
            <a:r>
              <a:rPr lang="es-ES" altLang="es-ES" sz="1200">
                <a:latin typeface="Lucida Console" pitchFamily="49" charset="0"/>
              </a:rPr>
              <a:t>Adaptador Ethernet Conexión de área local 3          :</a:t>
            </a:r>
          </a:p>
          <a:p>
            <a:endParaRPr lang="es-ES" altLang="es-ES" sz="1200">
              <a:latin typeface="Lucida Console" pitchFamily="49" charset="0"/>
            </a:endParaRPr>
          </a:p>
          <a:p>
            <a:r>
              <a:rPr lang="es-ES" altLang="es-ES" sz="1200">
                <a:latin typeface="Lucida Console" pitchFamily="49" charset="0"/>
              </a:rPr>
              <a:t>  Sufijo de conexión específica DNS :</a:t>
            </a:r>
          </a:p>
          <a:p>
            <a:r>
              <a:rPr lang="es-ES" altLang="es-ES" sz="1200">
                <a:latin typeface="Lucida Console" pitchFamily="49" charset="0"/>
              </a:rPr>
              <a:t>  Descripción. . . . . . . . . . .  : Broadcom NetXtreme Gigabit Ethernet</a:t>
            </a:r>
          </a:p>
          <a:p>
            <a:r>
              <a:rPr lang="es-ES" altLang="es-ES" sz="1200">
                <a:latin typeface="Lucida Console" pitchFamily="49" charset="0"/>
              </a:rPr>
              <a:t>  Dirección física. . . . . . . . . : 00-0F-B0-FA-00-63</a:t>
            </a:r>
          </a:p>
          <a:p>
            <a:r>
              <a:rPr lang="es-ES" altLang="es-ES" sz="1200">
                <a:latin typeface="Lucida Console" pitchFamily="49" charset="0"/>
              </a:rPr>
              <a:t>  DHCP habilitado. . . . . . . . .  : No</a:t>
            </a:r>
          </a:p>
          <a:p>
            <a:r>
              <a:rPr lang="es-ES" altLang="es-ES" sz="1200">
                <a:latin typeface="Lucida Console" pitchFamily="49" charset="0"/>
              </a:rPr>
              <a:t>  Dirección IP. . . . . . . . . . . : 147.156.135.22</a:t>
            </a:r>
          </a:p>
          <a:p>
            <a:r>
              <a:rPr lang="es-ES" altLang="es-ES" sz="1200">
                <a:latin typeface="Lucida Console" pitchFamily="49" charset="0"/>
              </a:rPr>
              <a:t>  Máscara de subred . . . . . . . . : 255.255.255.0</a:t>
            </a:r>
          </a:p>
          <a:p>
            <a:r>
              <a:rPr lang="es-ES" altLang="es-ES" sz="1200">
                <a:latin typeface="Lucida Console" pitchFamily="49" charset="0"/>
              </a:rPr>
              <a:t>  Puerta de enlace predeterminada   : 147.156.135.1</a:t>
            </a:r>
          </a:p>
          <a:p>
            <a:r>
              <a:rPr lang="es-ES" altLang="es-ES" sz="1200">
                <a:latin typeface="Lucida Console" pitchFamily="49" charset="0"/>
              </a:rPr>
              <a:t>  Servidores DNS . . . . . . . . . .: 147.156.1.1</a:t>
            </a:r>
          </a:p>
          <a:p>
            <a:r>
              <a:rPr lang="es-ES" altLang="es-ES" sz="1200">
                <a:latin typeface="Lucida Console" pitchFamily="49" charset="0"/>
              </a:rPr>
              <a:t>                                      147.156.1.3</a:t>
            </a:r>
          </a:p>
          <a:p>
            <a:endParaRPr lang="es-ES" altLang="es-ES" sz="1200">
              <a:latin typeface="Lucida Console" pitchFamily="49" charset="0"/>
            </a:endParaRPr>
          </a:p>
          <a:p>
            <a:r>
              <a:rPr lang="es-ES" altLang="es-ES" sz="1200">
                <a:latin typeface="Lucida Console" pitchFamily="49" charset="0"/>
              </a:rPr>
              <a:t>C:\&gt;</a:t>
            </a:r>
          </a:p>
        </p:txBody>
      </p:sp>
      <p:sp>
        <p:nvSpPr>
          <p:cNvPr id="17413" name="Rectangle 4"/>
          <p:cNvSpPr>
            <a:spLocks noChangeArrowheads="1"/>
          </p:cNvSpPr>
          <p:nvPr/>
        </p:nvSpPr>
        <p:spPr bwMode="auto">
          <a:xfrm>
            <a:off x="544513" y="404813"/>
            <a:ext cx="7772400" cy="731837"/>
          </a:xfrm>
          <a:prstGeom prst="rect">
            <a:avLst/>
          </a:prstGeom>
        </p:spPr>
        <p:txBody>
          <a:bodyPr vert="horz" lIns="91440" tIns="45720" rIns="91440" bIns="45720" rtlCol="0" anchor="ctr">
            <a:normAutofit fontScale="92500" lnSpcReduction="20000"/>
          </a:bodyPr>
          <a:lstStyle/>
          <a:p>
            <a:pPr algn="ctr">
              <a:lnSpc>
                <a:spcPct val="80000"/>
              </a:lnSpc>
              <a:spcBef>
                <a:spcPct val="0"/>
              </a:spcBef>
            </a:pPr>
            <a:r>
              <a:rPr lang="es-ES" altLang="es-ES" sz="3600" dirty="0">
                <a:gradFill flip="none" rotWithShape="1">
                  <a:gsLst>
                    <a:gs pos="16000">
                      <a:schemeClr val="tx2"/>
                    </a:gs>
                    <a:gs pos="100000">
                      <a:srgbClr val="28A7DF"/>
                    </a:gs>
                  </a:gsLst>
                  <a:lin ang="1800000" scaled="0"/>
                  <a:tileRect/>
                </a:gradFill>
                <a:latin typeface="Arial"/>
                <a:ea typeface="+mj-ea"/>
                <a:cs typeface="Arial"/>
              </a:rPr>
              <a:t>Configuración de red de un ordenador en Windows</a:t>
            </a:r>
          </a:p>
        </p:txBody>
      </p:sp>
      <p:pic>
        <p:nvPicPr>
          <p:cNvPr id="174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013" y="1484313"/>
            <a:ext cx="3459162" cy="3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Oval 6"/>
          <p:cNvSpPr>
            <a:spLocks noChangeArrowheads="1"/>
          </p:cNvSpPr>
          <p:nvPr/>
        </p:nvSpPr>
        <p:spPr bwMode="auto">
          <a:xfrm>
            <a:off x="7092950" y="3357563"/>
            <a:ext cx="1366838" cy="28733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17416" name="Rectangle 8"/>
          <p:cNvSpPr>
            <a:spLocks noChangeArrowheads="1"/>
          </p:cNvSpPr>
          <p:nvPr/>
        </p:nvSpPr>
        <p:spPr bwMode="auto">
          <a:xfrm>
            <a:off x="3779838" y="5253038"/>
            <a:ext cx="1368425" cy="19208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17417" name="Text Box 9"/>
          <p:cNvSpPr txBox="1">
            <a:spLocks noChangeArrowheads="1"/>
          </p:cNvSpPr>
          <p:nvPr/>
        </p:nvSpPr>
        <p:spPr bwMode="auto">
          <a:xfrm>
            <a:off x="6096000" y="5654675"/>
            <a:ext cx="207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t>Router por defecto</a:t>
            </a:r>
          </a:p>
        </p:txBody>
      </p:sp>
      <p:sp>
        <p:nvSpPr>
          <p:cNvPr id="17418" name="Line 10"/>
          <p:cNvSpPr>
            <a:spLocks noChangeShapeType="1"/>
          </p:cNvSpPr>
          <p:nvPr/>
        </p:nvSpPr>
        <p:spPr bwMode="auto">
          <a:xfrm flipV="1">
            <a:off x="6804025" y="3644900"/>
            <a:ext cx="431800" cy="19446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7419" name="Line 11"/>
          <p:cNvSpPr>
            <a:spLocks noChangeShapeType="1"/>
          </p:cNvSpPr>
          <p:nvPr/>
        </p:nvSpPr>
        <p:spPr bwMode="auto">
          <a:xfrm flipH="1" flipV="1">
            <a:off x="5219700" y="5445125"/>
            <a:ext cx="865188"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3811194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3AD3224-41A4-40B9-8AE6-57B9590399B9}" type="slidenum">
              <a:rPr lang="es-ES"/>
              <a:pPr>
                <a:defRPr/>
              </a:pPr>
              <a:t>23</a:t>
            </a:fld>
            <a:endParaRPr lang="es-ES"/>
          </a:p>
        </p:txBody>
      </p:sp>
      <p:sp>
        <p:nvSpPr>
          <p:cNvPr id="89091" name="Rectangle 2"/>
          <p:cNvSpPr>
            <a:spLocks noGrp="1" noChangeArrowheads="1"/>
          </p:cNvSpPr>
          <p:nvPr>
            <p:ph type="title"/>
          </p:nvPr>
        </p:nvSpPr>
        <p:spPr>
          <a:xfrm>
            <a:off x="720725" y="271463"/>
            <a:ext cx="7704138" cy="892175"/>
          </a:xfrm>
        </p:spPr>
        <p:txBody>
          <a:bodyPr/>
          <a:lstStyle/>
          <a:p>
            <a:pPr eaLnBrk="1" hangingPunct="1"/>
            <a:r>
              <a:rPr lang="es-ES_tradnl" altLang="es-ES" dirty="0"/>
              <a:t>Sumario</a:t>
            </a:r>
            <a:endParaRPr lang="es-ES" altLang="es-ES" dirty="0"/>
          </a:p>
        </p:txBody>
      </p:sp>
      <p:sp>
        <p:nvSpPr>
          <p:cNvPr id="89092" name="Rectangle 3"/>
          <p:cNvSpPr>
            <a:spLocks noGrp="1" noChangeArrowheads="1"/>
          </p:cNvSpPr>
          <p:nvPr>
            <p:ph type="body" idx="1"/>
          </p:nvPr>
        </p:nvSpPr>
        <p:spPr>
          <a:xfrm>
            <a:off x="685800" y="1484313"/>
            <a:ext cx="7772400" cy="4681537"/>
          </a:xfrm>
        </p:spPr>
        <p:style>
          <a:lnRef idx="2">
            <a:schemeClr val="accent5"/>
          </a:lnRef>
          <a:fillRef idx="1">
            <a:schemeClr val="lt1"/>
          </a:fillRef>
          <a:effectRef idx="0">
            <a:schemeClr val="accent5"/>
          </a:effectRef>
          <a:fontRef idx="minor">
            <a:schemeClr val="dk1"/>
          </a:fontRef>
        </p:style>
        <p:txBody>
          <a:bodyPr>
            <a:normAutofit/>
          </a:bodyPr>
          <a:lstStyle/>
          <a:p>
            <a:r>
              <a:rPr lang="es-ES_tradnl" altLang="es-ES" sz="2800" dirty="0">
                <a:solidFill>
                  <a:srgbClr val="0070C0"/>
                </a:solidFill>
              </a:rPr>
              <a:t>Protocolo IPv4.</a:t>
            </a:r>
          </a:p>
          <a:p>
            <a:pPr marL="742950" lvl="2" indent="-342900"/>
            <a:r>
              <a:rPr lang="es-ES_tradnl" altLang="es-ES" dirty="0">
                <a:solidFill>
                  <a:schemeClr val="tx1"/>
                </a:solidFill>
              </a:rPr>
              <a:t>El Datagrama IP. Estructura de la cabecera</a:t>
            </a:r>
          </a:p>
          <a:p>
            <a:pPr marL="742950" lvl="2" indent="-342900"/>
            <a:r>
              <a:rPr lang="es-ES_tradnl" altLang="es-ES" dirty="0">
                <a:solidFill>
                  <a:schemeClr val="tx1"/>
                </a:solidFill>
              </a:rPr>
              <a:t>Direcciones de red </a:t>
            </a:r>
          </a:p>
          <a:p>
            <a:pPr marL="742950" lvl="2" indent="-342900"/>
            <a:r>
              <a:rPr lang="es-ES_tradnl" altLang="es-ES" dirty="0">
                <a:solidFill>
                  <a:schemeClr val="accent1"/>
                </a:solidFill>
              </a:rPr>
              <a:t>Enrutamiento básico</a:t>
            </a:r>
          </a:p>
          <a:p>
            <a:pPr marL="742950" lvl="2" indent="-342900"/>
            <a:r>
              <a:rPr lang="es-ES_tradnl" altLang="es-ES" dirty="0">
                <a:solidFill>
                  <a:schemeClr val="tx1"/>
                </a:solidFill>
              </a:rPr>
              <a:t>Subredes </a:t>
            </a:r>
          </a:p>
          <a:p>
            <a:pPr marL="742950" lvl="2" indent="-342900"/>
            <a:r>
              <a:rPr lang="es-ES_tradnl" altLang="es-ES" dirty="0">
                <a:solidFill>
                  <a:schemeClr val="tx1"/>
                </a:solidFill>
              </a:rPr>
              <a:t>Protocolos de control y resolución de direcciones</a:t>
            </a:r>
          </a:p>
          <a:p>
            <a:pPr marL="742950" lvl="2" indent="-342900"/>
            <a:r>
              <a:rPr lang="es-ES_tradnl" altLang="es-ES" dirty="0">
                <a:solidFill>
                  <a:schemeClr val="tx1"/>
                </a:solidFill>
              </a:rPr>
              <a:t>Fragmentación</a:t>
            </a:r>
            <a:endParaRPr lang="es-ES" altLang="es-ES" dirty="0">
              <a:solidFill>
                <a:schemeClr val="tx1"/>
              </a:solidFill>
            </a:endParaRPr>
          </a:p>
          <a:p>
            <a:pPr marL="0" indent="0">
              <a:buNone/>
            </a:pPr>
            <a:endParaRPr lang="es-ES_tradnl" altLang="es-ES" sz="2800" dirty="0"/>
          </a:p>
          <a:p>
            <a:pPr eaLnBrk="1" hangingPunct="1"/>
            <a:endParaRPr lang="es-ES_tradnl" altLang="es-ES" sz="2800" dirty="0"/>
          </a:p>
        </p:txBody>
      </p:sp>
    </p:spTree>
    <p:extLst>
      <p:ext uri="{BB962C8B-B14F-4D97-AF65-F5344CB8AC3E}">
        <p14:creationId xmlns:p14="http://schemas.microsoft.com/office/powerpoint/2010/main" val="1592728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12095" y="1349829"/>
            <a:ext cx="7602989" cy="3802742"/>
          </a:xfrm>
        </p:spPr>
        <p:txBody>
          <a:bodyPr/>
          <a:lstStyle/>
          <a:p>
            <a:pPr marL="0" indent="0">
              <a:buNone/>
            </a:pPr>
            <a:r>
              <a:rPr lang="es-ES" sz="2000" dirty="0"/>
              <a:t>Los routers son computadoras especializadas que tienen los siguientes componentes que se requieren para funcionar:</a:t>
            </a:r>
          </a:p>
          <a:p>
            <a:pPr marL="800100" lvl="1" indent="-342900">
              <a:buFont typeface="Arial" pitchFamily="34" charset="0"/>
              <a:buChar char="•"/>
            </a:pPr>
            <a:r>
              <a:rPr lang="es-ES" sz="1600" dirty="0"/>
              <a:t>Unidad central de procesamiento (CPU)</a:t>
            </a:r>
          </a:p>
          <a:p>
            <a:pPr marL="800100" lvl="1" indent="-342900">
              <a:buFont typeface="Arial" pitchFamily="34" charset="0"/>
              <a:buChar char="•"/>
            </a:pPr>
            <a:r>
              <a:rPr lang="es-ES" sz="1600" dirty="0"/>
              <a:t>Sistema operativo (OS): los routers utilizan IOS de Cisco</a:t>
            </a:r>
          </a:p>
          <a:p>
            <a:pPr marL="800100" lvl="1" indent="-342900">
              <a:buFont typeface="Arial" pitchFamily="34" charset="0"/>
              <a:buChar char="•"/>
            </a:pPr>
            <a:r>
              <a:rPr lang="es-ES" sz="1600" dirty="0"/>
              <a:t>Memoria y almacenamiento (RAM, ROM, NVRAM, flash, disco duro)</a:t>
            </a:r>
          </a:p>
          <a:p>
            <a:pPr marL="0" indent="0">
              <a:buNone/>
            </a:pPr>
            <a:endParaRPr lang="es-ES" dirty="0"/>
          </a:p>
        </p:txBody>
      </p:sp>
      <p:sp>
        <p:nvSpPr>
          <p:cNvPr id="5" name="Title 4"/>
          <p:cNvSpPr>
            <a:spLocks noGrp="1"/>
          </p:cNvSpPr>
          <p:nvPr>
            <p:ph type="title"/>
          </p:nvPr>
        </p:nvSpPr>
        <p:spPr>
          <a:xfrm>
            <a:off x="203200" y="396000"/>
            <a:ext cx="8509000" cy="838200"/>
          </a:xfrm>
        </p:spPr>
        <p:txBody>
          <a:bodyPr>
            <a:normAutofit/>
          </a:bodyPr>
          <a:lstStyle/>
          <a:p>
            <a:r>
              <a:rPr lang="es-ES" dirty="0"/>
              <a:t>Los </a:t>
            </a:r>
            <a:r>
              <a:rPr lang="es-ES" dirty="0" err="1"/>
              <a:t>routers</a:t>
            </a:r>
            <a:r>
              <a:rPr lang="es-ES" dirty="0"/>
              <a:t> son computadoras</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00673" y="2979369"/>
            <a:ext cx="5691698" cy="3571022"/>
          </a:xfrm>
          <a:prstGeom prst="rect">
            <a:avLst/>
          </a:prstGeom>
        </p:spPr>
      </p:pic>
    </p:spTree>
    <p:extLst>
      <p:ext uri="{BB962C8B-B14F-4D97-AF65-F5344CB8AC3E}">
        <p14:creationId xmlns:p14="http://schemas.microsoft.com/office/powerpoint/2010/main" val="4064290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14306" y="692696"/>
            <a:ext cx="8062165" cy="5901476"/>
          </a:xfrm>
          <a:prstGeom prst="rect">
            <a:avLst/>
          </a:prstGeom>
        </p:spPr>
      </p:pic>
      <p:sp>
        <p:nvSpPr>
          <p:cNvPr id="5" name="TextBox 4"/>
          <p:cNvSpPr txBox="1"/>
          <p:nvPr/>
        </p:nvSpPr>
        <p:spPr>
          <a:xfrm>
            <a:off x="1115616" y="378764"/>
            <a:ext cx="4432300" cy="313932"/>
          </a:xfrm>
          <a:prstGeom prst="rect">
            <a:avLst/>
          </a:prstGeom>
          <a:noFill/>
        </p:spPr>
        <p:txBody>
          <a:bodyPr wrap="square" rtlCol="0">
            <a:spAutoFit/>
          </a:bodyPr>
          <a:lstStyle/>
          <a:p>
            <a:r>
              <a:rPr lang="es-ES" sz="1600" b="1" dirty="0"/>
              <a:t>Memoria del router</a:t>
            </a:r>
          </a:p>
        </p:txBody>
      </p:sp>
    </p:spTree>
    <p:extLst>
      <p:ext uri="{BB962C8B-B14F-4D97-AF65-F5344CB8AC3E}">
        <p14:creationId xmlns:p14="http://schemas.microsoft.com/office/powerpoint/2010/main" val="4051528488"/>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01600" y="396000"/>
            <a:ext cx="8772157" cy="838200"/>
          </a:xfrm>
        </p:spPr>
        <p:txBody>
          <a:bodyPr/>
          <a:lstStyle/>
          <a:p>
            <a:pPr eaLnBrk="1" hangingPunct="1"/>
            <a:r>
              <a:rPr lang="es-ES" sz="1800" dirty="0"/>
              <a:t>Funciones de un </a:t>
            </a:r>
            <a:r>
              <a:rPr lang="es-ES" sz="1800" dirty="0" err="1"/>
              <a:t>router</a:t>
            </a:r>
            <a:br>
              <a:rPr dirty="0"/>
            </a:br>
            <a:r>
              <a:rPr lang="es-ES" dirty="0"/>
              <a:t>Los </a:t>
            </a:r>
            <a:r>
              <a:rPr lang="es-ES" dirty="0" err="1"/>
              <a:t>routers</a:t>
            </a:r>
            <a:r>
              <a:rPr lang="es-ES" dirty="0"/>
              <a:t> interconectan redes</a:t>
            </a:r>
            <a:endParaRPr lang="es-ES" dirty="0">
              <a:solidFill>
                <a:srgbClr val="00B0F0"/>
              </a:solidFill>
              <a:latin typeface="Arial" charset="0"/>
            </a:endParaRPr>
          </a:p>
        </p:txBody>
      </p:sp>
      <p:pic>
        <p:nvPicPr>
          <p:cNvPr id="5" name="Content Placeholder 4"/>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1496291" y="1445908"/>
            <a:ext cx="6497783" cy="4914461"/>
          </a:xfrm>
        </p:spPr>
      </p:pic>
    </p:spTree>
    <p:extLst>
      <p:ext uri="{BB962C8B-B14F-4D97-AF65-F5344CB8AC3E}">
        <p14:creationId xmlns:p14="http://schemas.microsoft.com/office/powerpoint/2010/main" val="2526603187"/>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600" y="396000"/>
            <a:ext cx="8145462" cy="838200"/>
          </a:xfrm>
        </p:spPr>
        <p:txBody>
          <a:bodyPr/>
          <a:lstStyle/>
          <a:p>
            <a:r>
              <a:rPr lang="es-ES" sz="1800" dirty="0"/>
              <a:t>Funciones de un </a:t>
            </a:r>
            <a:r>
              <a:rPr lang="es-ES" sz="1800" dirty="0" err="1"/>
              <a:t>router</a:t>
            </a:r>
            <a:br>
              <a:rPr lang="es-ES" sz="1800" dirty="0"/>
            </a:br>
            <a:r>
              <a:rPr lang="es-ES" dirty="0"/>
              <a:t>Los </a:t>
            </a:r>
            <a:r>
              <a:rPr lang="es-ES" dirty="0" err="1"/>
              <a:t>routers</a:t>
            </a:r>
            <a:r>
              <a:rPr lang="es-ES" dirty="0"/>
              <a:t> eligen las mejores rutas</a:t>
            </a:r>
          </a:p>
        </p:txBody>
      </p:sp>
      <p:sp>
        <p:nvSpPr>
          <p:cNvPr id="2" name="Content Placeholder 1"/>
          <p:cNvSpPr>
            <a:spLocks noGrp="1"/>
          </p:cNvSpPr>
          <p:nvPr>
            <p:ph idx="1"/>
          </p:nvPr>
        </p:nvSpPr>
        <p:spPr>
          <a:xfrm>
            <a:off x="355458" y="1437731"/>
            <a:ext cx="7940675" cy="3571875"/>
          </a:xfrm>
        </p:spPr>
        <p:txBody>
          <a:bodyPr/>
          <a:lstStyle/>
          <a:p>
            <a:r>
              <a:rPr lang="es-ES" sz="2000" dirty="0"/>
              <a:t>Los routers usan rutas estáticas y protocolos de routing dinámico para descubrir redes remotas y crear sus tablas de routing.</a:t>
            </a:r>
          </a:p>
          <a:p>
            <a:r>
              <a:rPr lang="es-ES" sz="2000" dirty="0"/>
              <a:t>Los routers utilizan tablas de routing para determinar la mejor ruta para enviar paquetes.</a:t>
            </a:r>
          </a:p>
          <a:p>
            <a:r>
              <a:rPr lang="es-ES" sz="2000" dirty="0"/>
              <a:t>Los routers encapsulan el paquete y lo reenvían a la interfaz indicada en la tabla de routing.</a:t>
            </a:r>
          </a:p>
        </p:txBody>
      </p:sp>
      <p:pic>
        <p:nvPicPr>
          <p:cNvPr id="3" name="Picture 2"/>
          <p:cNvPicPr>
            <a:picLocks noChangeAspect="1"/>
          </p:cNvPicPr>
          <p:nvPr/>
        </p:nvPicPr>
        <p:blipFill rotWithShape="1">
          <a:blip r:embed="rId3"/>
          <a:srcRect l="17015" t="22099" r="42221" b="51234"/>
          <a:stretch/>
        </p:blipFill>
        <p:spPr>
          <a:xfrm>
            <a:off x="841233" y="3727576"/>
            <a:ext cx="7454900" cy="2743200"/>
          </a:xfrm>
          <a:prstGeom prst="rect">
            <a:avLst/>
          </a:prstGeom>
        </p:spPr>
      </p:pic>
    </p:spTree>
    <p:extLst>
      <p:ext uri="{BB962C8B-B14F-4D97-AF65-F5344CB8AC3E}">
        <p14:creationId xmlns:p14="http://schemas.microsoft.com/office/powerpoint/2010/main" val="3986465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 Marcador de número de diapositiva"/>
          <p:cNvSpPr>
            <a:spLocks noGrp="1"/>
          </p:cNvSpPr>
          <p:nvPr>
            <p:ph type="sldNum" sz="quarter" idx="12"/>
          </p:nvPr>
        </p:nvSpPr>
        <p:spPr/>
        <p:txBody>
          <a:bodyPr/>
          <a:lstStyle/>
          <a:p>
            <a:pPr>
              <a:defRPr/>
            </a:pPr>
            <a:fld id="{0CC97D5F-8FBE-4DA8-8952-1CB586C9447E}" type="slidenum">
              <a:rPr lang="es-ES"/>
              <a:pPr>
                <a:defRPr/>
              </a:pPr>
              <a:t>28</a:t>
            </a:fld>
            <a:endParaRPr lang="es-ES"/>
          </a:p>
        </p:txBody>
      </p:sp>
      <p:sp>
        <p:nvSpPr>
          <p:cNvPr id="18435" name="Line 2"/>
          <p:cNvSpPr>
            <a:spLocks noChangeShapeType="1"/>
          </p:cNvSpPr>
          <p:nvPr/>
        </p:nvSpPr>
        <p:spPr bwMode="auto">
          <a:xfrm flipH="1" flipV="1">
            <a:off x="7740650" y="4149725"/>
            <a:ext cx="360363" cy="10080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436" name="Line 3"/>
          <p:cNvSpPr>
            <a:spLocks noChangeShapeType="1"/>
          </p:cNvSpPr>
          <p:nvPr/>
        </p:nvSpPr>
        <p:spPr bwMode="auto">
          <a:xfrm flipV="1">
            <a:off x="6804025" y="4076700"/>
            <a:ext cx="431800" cy="12239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437" name="Line 4"/>
          <p:cNvSpPr>
            <a:spLocks noChangeShapeType="1"/>
          </p:cNvSpPr>
          <p:nvPr/>
        </p:nvSpPr>
        <p:spPr bwMode="auto">
          <a:xfrm flipH="1" flipV="1">
            <a:off x="3779838" y="4076700"/>
            <a:ext cx="360362" cy="10080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438" name="Line 5"/>
          <p:cNvSpPr>
            <a:spLocks noChangeShapeType="1"/>
          </p:cNvSpPr>
          <p:nvPr/>
        </p:nvSpPr>
        <p:spPr bwMode="auto">
          <a:xfrm flipV="1">
            <a:off x="2771775" y="4137025"/>
            <a:ext cx="854075" cy="731838"/>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439" name="Line 6"/>
          <p:cNvSpPr>
            <a:spLocks noChangeShapeType="1"/>
          </p:cNvSpPr>
          <p:nvPr/>
        </p:nvSpPr>
        <p:spPr bwMode="auto">
          <a:xfrm>
            <a:off x="2714625" y="3562350"/>
            <a:ext cx="911225" cy="503238"/>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440" name="Line 7"/>
          <p:cNvSpPr>
            <a:spLocks noChangeShapeType="1"/>
          </p:cNvSpPr>
          <p:nvPr/>
        </p:nvSpPr>
        <p:spPr bwMode="auto">
          <a:xfrm flipH="1" flipV="1">
            <a:off x="3629025" y="4052888"/>
            <a:ext cx="12954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441" name="Freeform 8"/>
          <p:cNvSpPr>
            <a:spLocks/>
          </p:cNvSpPr>
          <p:nvPr/>
        </p:nvSpPr>
        <p:spPr bwMode="auto">
          <a:xfrm>
            <a:off x="5257800" y="4049713"/>
            <a:ext cx="2270125" cy="7937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pic>
        <p:nvPicPr>
          <p:cNvPr id="18442"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0125" y="3671888"/>
            <a:ext cx="10842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443"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7113" y="4365625"/>
            <a:ext cx="762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444" name="Picture 1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7025" y="3432175"/>
            <a:ext cx="156686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445"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7425" y="2981325"/>
            <a:ext cx="762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46" name="Text Box 13"/>
          <p:cNvSpPr txBox="1">
            <a:spLocks noChangeArrowheads="1"/>
          </p:cNvSpPr>
          <p:nvPr/>
        </p:nvSpPr>
        <p:spPr bwMode="auto">
          <a:xfrm>
            <a:off x="4924425" y="377825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600" b="1"/>
              <a:t>Router</a:t>
            </a:r>
          </a:p>
        </p:txBody>
      </p:sp>
      <p:sp>
        <p:nvSpPr>
          <p:cNvPr id="18447" name="Text Box 14"/>
          <p:cNvSpPr txBox="1">
            <a:spLocks noChangeArrowheads="1"/>
          </p:cNvSpPr>
          <p:nvPr/>
        </p:nvSpPr>
        <p:spPr bwMode="auto">
          <a:xfrm>
            <a:off x="6972300" y="3824288"/>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600" b="1"/>
              <a:t>Internet</a:t>
            </a:r>
          </a:p>
        </p:txBody>
      </p:sp>
      <p:sp>
        <p:nvSpPr>
          <p:cNvPr id="18448" name="Text Box 15"/>
          <p:cNvSpPr txBox="1">
            <a:spLocks noChangeArrowheads="1"/>
          </p:cNvSpPr>
          <p:nvPr/>
        </p:nvSpPr>
        <p:spPr bwMode="auto">
          <a:xfrm>
            <a:off x="1300897" y="195263"/>
            <a:ext cx="6545382" cy="535531"/>
          </a:xfrm>
          <a:prstGeom prst="rect">
            <a:avLst/>
          </a:prstGeom>
        </p:spPr>
        <p:txBody>
          <a:bodyPr vert="horz" lIns="91440" tIns="45720" rIns="91440" bIns="45720" rtlCol="0" anchor="ctr">
            <a:normAutofit/>
          </a:bodyPr>
          <a:lstStyle>
            <a:defPPr>
              <a:defRPr lang="es-ES"/>
            </a:defPPr>
            <a:lvl1pPr algn="ctr">
              <a:lnSpc>
                <a:spcPct val="80000"/>
              </a:lnSpc>
              <a:spcBef>
                <a:spcPct val="0"/>
              </a:spcBef>
              <a:defRPr sz="3600">
                <a:gradFill flip="none" rotWithShape="1">
                  <a:gsLst>
                    <a:gs pos="16000">
                      <a:schemeClr val="tx2"/>
                    </a:gs>
                    <a:gs pos="100000">
                      <a:srgbClr val="28A7DF"/>
                    </a:gs>
                  </a:gsLst>
                  <a:lin ang="1800000" scaled="0"/>
                  <a:tileRect/>
                </a:gradFill>
                <a:latin typeface="Arial"/>
                <a:ea typeface="+mj-ea"/>
                <a:cs typeface="Arial"/>
              </a:defRPr>
            </a:lvl1pPr>
          </a:lstStyle>
          <a:p>
            <a:r>
              <a:rPr lang="es-ES" altLang="es-ES" dirty="0"/>
              <a:t>La LAN y el resto de la Internet</a:t>
            </a:r>
          </a:p>
        </p:txBody>
      </p:sp>
      <p:sp>
        <p:nvSpPr>
          <p:cNvPr id="18449" name="Text Box 16"/>
          <p:cNvSpPr txBox="1">
            <a:spLocks noChangeArrowheads="1"/>
          </p:cNvSpPr>
          <p:nvPr/>
        </p:nvSpPr>
        <p:spPr bwMode="auto">
          <a:xfrm>
            <a:off x="3821113" y="3211513"/>
            <a:ext cx="15922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400" b="1"/>
              <a:t>Puerta de enlace</a:t>
            </a:r>
          </a:p>
          <a:p>
            <a:pPr algn="ctr" eaLnBrk="1" hangingPunct="1"/>
            <a:r>
              <a:rPr lang="es-ES" altLang="es-ES" sz="1400" b="1"/>
              <a:t>147.156.135.1</a:t>
            </a:r>
          </a:p>
        </p:txBody>
      </p:sp>
      <p:sp>
        <p:nvSpPr>
          <p:cNvPr id="18450" name="Line 17"/>
          <p:cNvSpPr>
            <a:spLocks noChangeShapeType="1"/>
          </p:cNvSpPr>
          <p:nvPr/>
        </p:nvSpPr>
        <p:spPr bwMode="auto">
          <a:xfrm>
            <a:off x="4675188" y="37052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8451" name="Text Box 18"/>
          <p:cNvSpPr txBox="1">
            <a:spLocks noChangeArrowheads="1"/>
          </p:cNvSpPr>
          <p:nvPr/>
        </p:nvSpPr>
        <p:spPr bwMode="auto">
          <a:xfrm>
            <a:off x="1927225" y="3860800"/>
            <a:ext cx="1414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400" b="1"/>
              <a:t>147.156.135.22</a:t>
            </a:r>
          </a:p>
        </p:txBody>
      </p:sp>
      <p:sp>
        <p:nvSpPr>
          <p:cNvPr id="18452" name="Text Box 19"/>
          <p:cNvSpPr txBox="1">
            <a:spLocks noChangeArrowheads="1"/>
          </p:cNvSpPr>
          <p:nvPr/>
        </p:nvSpPr>
        <p:spPr bwMode="auto">
          <a:xfrm>
            <a:off x="684213" y="1014413"/>
            <a:ext cx="77755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s-ES" altLang="es-ES" dirty="0"/>
              <a:t>Desde el punto de vista de un host las direcciones IP se dividen en dos grupos: las que están en su misma red (sus vecinos) y el resto del mundo. </a:t>
            </a:r>
          </a:p>
          <a:p>
            <a:pPr algn="just"/>
            <a:r>
              <a:rPr lang="es-ES" altLang="es-ES" dirty="0"/>
              <a:t>Con los de su red habla directamente, con los demás lo hace a través de su </a:t>
            </a:r>
            <a:r>
              <a:rPr lang="es-ES" altLang="es-ES" dirty="0" err="1"/>
              <a:t>router</a:t>
            </a:r>
            <a:r>
              <a:rPr lang="es-ES" altLang="es-ES" dirty="0"/>
              <a:t> (‘puerta de enlace’).</a:t>
            </a:r>
          </a:p>
        </p:txBody>
      </p:sp>
      <p:pic>
        <p:nvPicPr>
          <p:cNvPr id="18453" name="Picture 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9950" y="3921125"/>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4" name="Picture 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9838" y="4437063"/>
            <a:ext cx="762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55" name="Text Box 22"/>
          <p:cNvSpPr txBox="1">
            <a:spLocks noChangeArrowheads="1"/>
          </p:cNvSpPr>
          <p:nvPr/>
        </p:nvSpPr>
        <p:spPr bwMode="auto">
          <a:xfrm>
            <a:off x="1908175" y="5229225"/>
            <a:ext cx="1414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400" b="1"/>
              <a:t>147.156.135.57</a:t>
            </a:r>
          </a:p>
        </p:txBody>
      </p:sp>
      <p:sp>
        <p:nvSpPr>
          <p:cNvPr id="18456" name="Text Box 23"/>
          <p:cNvSpPr txBox="1">
            <a:spLocks noChangeArrowheads="1"/>
          </p:cNvSpPr>
          <p:nvPr/>
        </p:nvSpPr>
        <p:spPr bwMode="auto">
          <a:xfrm>
            <a:off x="3419475" y="5300663"/>
            <a:ext cx="151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400" b="1"/>
              <a:t>147.156.135.134</a:t>
            </a:r>
          </a:p>
        </p:txBody>
      </p:sp>
      <p:sp>
        <p:nvSpPr>
          <p:cNvPr id="18457" name="Oval 24"/>
          <p:cNvSpPr>
            <a:spLocks noChangeArrowheads="1"/>
          </p:cNvSpPr>
          <p:nvPr/>
        </p:nvSpPr>
        <p:spPr bwMode="auto">
          <a:xfrm>
            <a:off x="1116013" y="2347913"/>
            <a:ext cx="4608512" cy="36020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18458" name="Text Box 25"/>
          <p:cNvSpPr txBox="1">
            <a:spLocks noChangeArrowheads="1"/>
          </p:cNvSpPr>
          <p:nvPr/>
        </p:nvSpPr>
        <p:spPr bwMode="auto">
          <a:xfrm>
            <a:off x="265113" y="5589588"/>
            <a:ext cx="20748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400" b="1"/>
              <a:t>Red 147.156.135.0</a:t>
            </a:r>
          </a:p>
          <a:p>
            <a:pPr algn="ctr" eaLnBrk="1" hangingPunct="1"/>
            <a:r>
              <a:rPr lang="es-ES" altLang="es-ES" sz="1400" b="1"/>
              <a:t>Máscara 255.255.255.0</a:t>
            </a:r>
          </a:p>
        </p:txBody>
      </p:sp>
      <p:pic>
        <p:nvPicPr>
          <p:cNvPr id="18459" name="Picture 2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34125" y="4916488"/>
            <a:ext cx="8715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60" name="Text Box 27"/>
          <p:cNvSpPr txBox="1">
            <a:spLocks noChangeArrowheads="1"/>
          </p:cNvSpPr>
          <p:nvPr/>
        </p:nvSpPr>
        <p:spPr bwMode="auto">
          <a:xfrm>
            <a:off x="6273800" y="5249863"/>
            <a:ext cx="10080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600" b="1"/>
              <a:t>Servidor</a:t>
            </a:r>
          </a:p>
          <a:p>
            <a:pPr algn="ctr" eaLnBrk="1" hangingPunct="1"/>
            <a:r>
              <a:rPr lang="es-ES" altLang="es-ES" sz="1600" b="1"/>
              <a:t>DNS</a:t>
            </a:r>
          </a:p>
        </p:txBody>
      </p:sp>
      <p:sp>
        <p:nvSpPr>
          <p:cNvPr id="18461" name="Text Box 28"/>
          <p:cNvSpPr txBox="1">
            <a:spLocks noChangeArrowheads="1"/>
          </p:cNvSpPr>
          <p:nvPr/>
        </p:nvSpPr>
        <p:spPr bwMode="auto">
          <a:xfrm>
            <a:off x="6137275" y="586105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400" b="1"/>
              <a:t>147.156.1.1</a:t>
            </a:r>
          </a:p>
        </p:txBody>
      </p:sp>
      <p:pic>
        <p:nvPicPr>
          <p:cNvPr id="18462" name="Picture 2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45425" y="4581525"/>
            <a:ext cx="8715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63" name="Text Box 30"/>
          <p:cNvSpPr txBox="1">
            <a:spLocks noChangeArrowheads="1"/>
          </p:cNvSpPr>
          <p:nvPr/>
        </p:nvSpPr>
        <p:spPr bwMode="auto">
          <a:xfrm>
            <a:off x="7785100" y="4914900"/>
            <a:ext cx="10080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600" b="1"/>
              <a:t>Servidor</a:t>
            </a:r>
          </a:p>
          <a:p>
            <a:pPr algn="ctr" eaLnBrk="1" hangingPunct="1"/>
            <a:r>
              <a:rPr lang="es-ES" altLang="es-ES" sz="1600" b="1"/>
              <a:t>DNS</a:t>
            </a:r>
          </a:p>
        </p:txBody>
      </p:sp>
      <p:sp>
        <p:nvSpPr>
          <p:cNvPr id="18464" name="Text Box 31"/>
          <p:cNvSpPr txBox="1">
            <a:spLocks noChangeArrowheads="1"/>
          </p:cNvSpPr>
          <p:nvPr/>
        </p:nvSpPr>
        <p:spPr bwMode="auto">
          <a:xfrm>
            <a:off x="7648575" y="5526088"/>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400" b="1"/>
              <a:t>147.156.1.3</a:t>
            </a:r>
          </a:p>
        </p:txBody>
      </p:sp>
    </p:spTree>
    <p:extLst>
      <p:ext uri="{BB962C8B-B14F-4D97-AF65-F5344CB8AC3E}">
        <p14:creationId xmlns:p14="http://schemas.microsoft.com/office/powerpoint/2010/main" val="1473760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pPr>
              <a:defRPr/>
            </a:pPr>
            <a:fld id="{774EA46F-C512-428B-870F-BD1588772B4B}" type="slidenum">
              <a:rPr lang="es-ES"/>
              <a:pPr>
                <a:defRPr/>
              </a:pPr>
              <a:t>29</a:t>
            </a:fld>
            <a:endParaRPr lang="es-ES"/>
          </a:p>
        </p:txBody>
      </p:sp>
      <p:sp>
        <p:nvSpPr>
          <p:cNvPr id="19459" name="Rectangle 2"/>
          <p:cNvSpPr>
            <a:spLocks noGrp="1" noChangeArrowheads="1"/>
          </p:cNvSpPr>
          <p:nvPr>
            <p:ph type="title"/>
          </p:nvPr>
        </p:nvSpPr>
        <p:spPr>
          <a:xfrm>
            <a:off x="457200" y="-26988"/>
            <a:ext cx="8229600" cy="1143001"/>
          </a:xfrm>
        </p:spPr>
        <p:txBody>
          <a:bodyPr>
            <a:normAutofit/>
          </a:bodyPr>
          <a:lstStyle/>
          <a:p>
            <a:pPr eaLnBrk="1" hangingPunct="1"/>
            <a:r>
              <a:rPr lang="es-ES" altLang="es-ES" sz="3200" dirty="0"/>
              <a:t>Enrutamiento en un </a:t>
            </a:r>
            <a:r>
              <a:rPr lang="es-ES" altLang="es-ES" sz="3200" dirty="0" err="1"/>
              <a:t>router</a:t>
            </a:r>
            <a:r>
              <a:rPr lang="es-ES" altLang="es-ES" sz="3200" dirty="0"/>
              <a:t>. Tabla de rutas.</a:t>
            </a:r>
          </a:p>
        </p:txBody>
      </p:sp>
      <p:sp>
        <p:nvSpPr>
          <p:cNvPr id="19460" name="Rectangle 3"/>
          <p:cNvSpPr>
            <a:spLocks noGrp="1" noChangeArrowheads="1"/>
          </p:cNvSpPr>
          <p:nvPr>
            <p:ph type="body" idx="1"/>
          </p:nvPr>
        </p:nvSpPr>
        <p:spPr>
          <a:xfrm>
            <a:off x="389204" y="908720"/>
            <a:ext cx="8229600" cy="4525963"/>
          </a:xfrm>
        </p:spPr>
        <p:txBody>
          <a:bodyPr/>
          <a:lstStyle/>
          <a:p>
            <a:pPr algn="just" eaLnBrk="1" hangingPunct="1"/>
            <a:r>
              <a:rPr lang="en-US" altLang="es-ES" sz="2000" dirty="0">
                <a:latin typeface="Arial" charset="0"/>
              </a:rPr>
              <a:t>Los routers </a:t>
            </a:r>
            <a:r>
              <a:rPr lang="en-US" altLang="es-ES" sz="2000" dirty="0" err="1">
                <a:latin typeface="Arial" charset="0"/>
              </a:rPr>
              <a:t>examinan</a:t>
            </a:r>
            <a:r>
              <a:rPr lang="en-US" altLang="es-ES" sz="2000" dirty="0">
                <a:latin typeface="Arial" charset="0"/>
              </a:rPr>
              <a:t> la </a:t>
            </a:r>
            <a:r>
              <a:rPr lang="en-US" altLang="es-ES" sz="2000" dirty="0" err="1">
                <a:latin typeface="Arial" charset="0"/>
              </a:rPr>
              <a:t>dirección</a:t>
            </a:r>
            <a:r>
              <a:rPr lang="en-US" altLang="es-ES" sz="2000" dirty="0">
                <a:latin typeface="Arial" charset="0"/>
              </a:rPr>
              <a:t> IP de </a:t>
            </a:r>
            <a:r>
              <a:rPr lang="en-US" altLang="es-ES" sz="2000" dirty="0" err="1">
                <a:latin typeface="Arial" charset="0"/>
              </a:rPr>
              <a:t>destino</a:t>
            </a:r>
            <a:r>
              <a:rPr lang="en-US" altLang="es-ES" sz="2000" dirty="0">
                <a:latin typeface="Arial" charset="0"/>
              </a:rPr>
              <a:t> del </a:t>
            </a:r>
            <a:r>
              <a:rPr lang="en-US" altLang="es-ES" sz="2000" dirty="0" err="1">
                <a:latin typeface="Arial" charset="0"/>
              </a:rPr>
              <a:t>paquete</a:t>
            </a:r>
            <a:r>
              <a:rPr lang="en-US" altLang="es-ES" sz="2000" dirty="0">
                <a:latin typeface="Arial" charset="0"/>
              </a:rPr>
              <a:t> y, con la </a:t>
            </a:r>
            <a:r>
              <a:rPr lang="en-US" altLang="es-ES" sz="2000" dirty="0" err="1">
                <a:latin typeface="Arial" charset="0"/>
              </a:rPr>
              <a:t>ayuda</a:t>
            </a:r>
            <a:r>
              <a:rPr lang="en-US" altLang="es-ES" sz="2000" dirty="0">
                <a:latin typeface="Arial" charset="0"/>
              </a:rPr>
              <a:t> de </a:t>
            </a:r>
            <a:r>
              <a:rPr lang="en-US" altLang="es-ES" sz="2000" dirty="0" err="1">
                <a:latin typeface="Arial" charset="0"/>
              </a:rPr>
              <a:t>una</a:t>
            </a:r>
            <a:r>
              <a:rPr lang="en-US" altLang="es-ES" sz="2000" dirty="0">
                <a:latin typeface="Arial" charset="0"/>
              </a:rPr>
              <a:t> </a:t>
            </a:r>
            <a:r>
              <a:rPr lang="en-US" altLang="es-ES" sz="2000" dirty="0" err="1">
                <a:latin typeface="Arial" charset="0"/>
              </a:rPr>
              <a:t>tabla</a:t>
            </a:r>
            <a:r>
              <a:rPr lang="en-US" altLang="es-ES" sz="2000" dirty="0">
                <a:latin typeface="Arial" charset="0"/>
              </a:rPr>
              <a:t> de </a:t>
            </a:r>
            <a:r>
              <a:rPr lang="en-US" altLang="es-ES" sz="2000" dirty="0" err="1">
                <a:latin typeface="Arial" charset="0"/>
              </a:rPr>
              <a:t>enrutamiento</a:t>
            </a:r>
            <a:r>
              <a:rPr lang="en-US" altLang="es-ES" sz="2000" dirty="0">
                <a:latin typeface="Arial" charset="0"/>
              </a:rPr>
              <a:t>, </a:t>
            </a:r>
            <a:r>
              <a:rPr lang="en-US" altLang="es-ES" sz="2000" dirty="0" err="1">
                <a:latin typeface="Arial" charset="0"/>
              </a:rPr>
              <a:t>determinan</a:t>
            </a:r>
            <a:r>
              <a:rPr lang="en-US" altLang="es-ES" sz="2000" dirty="0">
                <a:latin typeface="Arial" charset="0"/>
              </a:rPr>
              <a:t> </a:t>
            </a:r>
            <a:r>
              <a:rPr lang="en-US" altLang="es-ES" sz="2000" dirty="0" err="1">
                <a:latin typeface="Arial" charset="0"/>
              </a:rPr>
              <a:t>cuál</a:t>
            </a:r>
            <a:r>
              <a:rPr lang="en-US" altLang="es-ES" sz="2000" dirty="0">
                <a:latin typeface="Arial" charset="0"/>
              </a:rPr>
              <a:t> </a:t>
            </a:r>
            <a:r>
              <a:rPr lang="en-US" altLang="es-ES" sz="2000" dirty="0" err="1">
                <a:latin typeface="Arial" charset="0"/>
              </a:rPr>
              <a:t>es</a:t>
            </a:r>
            <a:r>
              <a:rPr lang="en-US" altLang="es-ES" sz="2000" dirty="0">
                <a:latin typeface="Arial" charset="0"/>
              </a:rPr>
              <a:t> la </a:t>
            </a:r>
            <a:r>
              <a:rPr lang="en-US" altLang="es-ES" sz="2000" dirty="0" err="1">
                <a:latin typeface="Arial" charset="0"/>
              </a:rPr>
              <a:t>mejor</a:t>
            </a:r>
            <a:r>
              <a:rPr lang="en-US" altLang="es-ES" sz="2000" dirty="0">
                <a:latin typeface="Arial" charset="0"/>
              </a:rPr>
              <a:t> </a:t>
            </a:r>
            <a:r>
              <a:rPr lang="en-US" altLang="es-ES" sz="2000" dirty="0" err="1">
                <a:latin typeface="Arial" charset="0"/>
              </a:rPr>
              <a:t>ruta</a:t>
            </a:r>
            <a:endParaRPr lang="en-US" altLang="es-ES" sz="2000" dirty="0">
              <a:latin typeface="Arial" charset="0"/>
            </a:endParaRPr>
          </a:p>
          <a:p>
            <a:pPr algn="just" eaLnBrk="1" hangingPunct="1"/>
            <a:endParaRPr lang="es-ES" altLang="es-ES" sz="2000" dirty="0">
              <a:latin typeface="Arial"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04" y="1880171"/>
            <a:ext cx="8113861" cy="4977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941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pPr>
              <a:defRPr/>
            </a:pPr>
            <a:fld id="{16A5F3B6-648F-4D70-A15F-37AF04A58A49}" type="slidenum">
              <a:rPr lang="es-ES"/>
              <a:pPr>
                <a:defRPr/>
              </a:pPr>
              <a:t>3</a:t>
            </a:fld>
            <a:endParaRPr lang="es-ES"/>
          </a:p>
        </p:txBody>
      </p:sp>
      <p:sp>
        <p:nvSpPr>
          <p:cNvPr id="5123" name="Rectangle 5"/>
          <p:cNvSpPr>
            <a:spLocks noGrp="1" noChangeArrowheads="1"/>
          </p:cNvSpPr>
          <p:nvPr>
            <p:ph type="title"/>
          </p:nvPr>
        </p:nvSpPr>
        <p:spPr>
          <a:xfrm>
            <a:off x="179388" y="333375"/>
            <a:ext cx="8782050" cy="731838"/>
          </a:xfrm>
        </p:spPr>
        <p:txBody>
          <a:bodyPr>
            <a:normAutofit fontScale="90000"/>
          </a:bodyPr>
          <a:lstStyle/>
          <a:p>
            <a:pPr eaLnBrk="1" hangingPunct="1"/>
            <a:r>
              <a:rPr lang="es-ES" altLang="es-ES" sz="3400"/>
              <a:t>Internet es un conjunto de redes interconectadas</a:t>
            </a:r>
          </a:p>
        </p:txBody>
      </p:sp>
      <p:sp>
        <p:nvSpPr>
          <p:cNvPr id="5124" name="Text Box 7"/>
          <p:cNvSpPr txBox="1">
            <a:spLocks noChangeArrowheads="1"/>
          </p:cNvSpPr>
          <p:nvPr/>
        </p:nvSpPr>
        <p:spPr bwMode="auto">
          <a:xfrm>
            <a:off x="971550" y="5084763"/>
            <a:ext cx="7632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s-ES" altLang="es-ES" sz="2000">
                <a:latin typeface="Times New Roman" pitchFamily="18" charset="0"/>
              </a:rPr>
              <a:t>A nivel físico y de enlace son redes muy diversas</a:t>
            </a:r>
          </a:p>
          <a:p>
            <a:pPr eaLnBrk="1" hangingPunct="1">
              <a:buFontTx/>
              <a:buChar char="•"/>
            </a:pPr>
            <a:r>
              <a:rPr lang="es-ES" altLang="es-ES" sz="2000">
                <a:latin typeface="Times New Roman" pitchFamily="18" charset="0"/>
              </a:rPr>
              <a:t>El protocolo IP permite la interconexión de todas ellas.</a:t>
            </a:r>
          </a:p>
        </p:txBody>
      </p:sp>
      <p:pic>
        <p:nvPicPr>
          <p:cNvPr id="5125" name="Picture 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47813" y="1700213"/>
            <a:ext cx="5811837" cy="3127375"/>
          </a:xfrm>
          <a:noFill/>
        </p:spPr>
      </p:pic>
    </p:spTree>
    <p:extLst>
      <p:ext uri="{BB962C8B-B14F-4D97-AF65-F5344CB8AC3E}">
        <p14:creationId xmlns:p14="http://schemas.microsoft.com/office/powerpoint/2010/main" val="1385047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3 Marcador de número de diapositiva"/>
          <p:cNvSpPr>
            <a:spLocks noGrp="1"/>
          </p:cNvSpPr>
          <p:nvPr>
            <p:ph type="sldNum" sz="quarter" idx="12"/>
          </p:nvPr>
        </p:nvSpPr>
        <p:spPr/>
        <p:txBody>
          <a:bodyPr/>
          <a:lstStyle/>
          <a:p>
            <a:pPr>
              <a:defRPr/>
            </a:pPr>
            <a:fld id="{EBDE7CEA-C567-4DD4-9900-C1D7772501A3}" type="slidenum">
              <a:rPr lang="es-ES"/>
              <a:pPr>
                <a:defRPr/>
              </a:pPr>
              <a:t>30</a:t>
            </a:fld>
            <a:endParaRPr lang="es-ES"/>
          </a:p>
        </p:txBody>
      </p:sp>
      <p:sp>
        <p:nvSpPr>
          <p:cNvPr id="21507" name="Line 8"/>
          <p:cNvSpPr>
            <a:spLocks noChangeShapeType="1"/>
          </p:cNvSpPr>
          <p:nvPr/>
        </p:nvSpPr>
        <p:spPr bwMode="auto">
          <a:xfrm>
            <a:off x="1146175" y="2682875"/>
            <a:ext cx="4152900" cy="47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7641" name="Line 9"/>
          <p:cNvSpPr>
            <a:spLocks noChangeShapeType="1"/>
          </p:cNvSpPr>
          <p:nvPr/>
        </p:nvSpPr>
        <p:spPr bwMode="auto">
          <a:xfrm flipV="1">
            <a:off x="1149350" y="4848225"/>
            <a:ext cx="4016375" cy="317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7646" name="Line 14"/>
          <p:cNvSpPr>
            <a:spLocks noChangeShapeType="1"/>
          </p:cNvSpPr>
          <p:nvPr/>
        </p:nvSpPr>
        <p:spPr bwMode="auto">
          <a:xfrm>
            <a:off x="2073275" y="4838700"/>
            <a:ext cx="0" cy="304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7647" name="Line 15"/>
          <p:cNvSpPr>
            <a:spLocks noChangeShapeType="1"/>
          </p:cNvSpPr>
          <p:nvPr/>
        </p:nvSpPr>
        <p:spPr bwMode="auto">
          <a:xfrm>
            <a:off x="4343400" y="4838700"/>
            <a:ext cx="0" cy="304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11" name="Line 17"/>
          <p:cNvSpPr>
            <a:spLocks noChangeShapeType="1"/>
          </p:cNvSpPr>
          <p:nvPr/>
        </p:nvSpPr>
        <p:spPr bwMode="auto">
          <a:xfrm>
            <a:off x="1809750" y="1916113"/>
            <a:ext cx="0" cy="7620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12" name="Line 18"/>
          <p:cNvSpPr>
            <a:spLocks noChangeShapeType="1"/>
          </p:cNvSpPr>
          <p:nvPr/>
        </p:nvSpPr>
        <p:spPr bwMode="auto">
          <a:xfrm>
            <a:off x="3902075" y="1916113"/>
            <a:ext cx="0" cy="7620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7651" name="Line 19"/>
          <p:cNvSpPr>
            <a:spLocks noChangeShapeType="1"/>
          </p:cNvSpPr>
          <p:nvPr/>
        </p:nvSpPr>
        <p:spPr bwMode="auto">
          <a:xfrm>
            <a:off x="4775200" y="3702050"/>
            <a:ext cx="0" cy="11430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14" name="Line 20"/>
          <p:cNvSpPr>
            <a:spLocks noChangeShapeType="1"/>
          </p:cNvSpPr>
          <p:nvPr/>
        </p:nvSpPr>
        <p:spPr bwMode="auto">
          <a:xfrm>
            <a:off x="4775200" y="2697163"/>
            <a:ext cx="0" cy="11430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7657" name="Text Box 25"/>
          <p:cNvSpPr txBox="1">
            <a:spLocks noChangeArrowheads="1"/>
          </p:cNvSpPr>
          <p:nvPr/>
        </p:nvSpPr>
        <p:spPr bwMode="auto">
          <a:xfrm>
            <a:off x="1187450" y="5999163"/>
            <a:ext cx="18891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30.1.1.12</a:t>
            </a:r>
          </a:p>
          <a:p>
            <a:pPr algn="ctr" eaLnBrk="1" hangingPunct="1">
              <a:lnSpc>
                <a:spcPct val="70000"/>
              </a:lnSpc>
              <a:spcBef>
                <a:spcPct val="30000"/>
              </a:spcBef>
            </a:pPr>
            <a:r>
              <a:rPr lang="es-ES_tradnl" altLang="es-ES" sz="1400" b="1"/>
              <a:t>Másc. 255.255.255.0</a:t>
            </a:r>
          </a:p>
          <a:p>
            <a:pPr algn="ctr" eaLnBrk="1" hangingPunct="1">
              <a:lnSpc>
                <a:spcPct val="70000"/>
              </a:lnSpc>
              <a:spcBef>
                <a:spcPct val="30000"/>
              </a:spcBef>
            </a:pPr>
            <a:r>
              <a:rPr lang="es-ES_tradnl" altLang="es-ES" sz="1400" b="1"/>
              <a:t>Rtr. 30.1.1.1</a:t>
            </a:r>
            <a:endParaRPr lang="es-ES" altLang="es-ES" sz="1400" b="1"/>
          </a:p>
        </p:txBody>
      </p:sp>
      <p:sp>
        <p:nvSpPr>
          <p:cNvPr id="197658" name="Text Box 26"/>
          <p:cNvSpPr txBox="1">
            <a:spLocks noChangeArrowheads="1"/>
          </p:cNvSpPr>
          <p:nvPr/>
        </p:nvSpPr>
        <p:spPr bwMode="auto">
          <a:xfrm>
            <a:off x="3276600" y="5999163"/>
            <a:ext cx="19812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30.1.1.215</a:t>
            </a:r>
          </a:p>
          <a:p>
            <a:pPr algn="ctr" eaLnBrk="1" hangingPunct="1">
              <a:lnSpc>
                <a:spcPct val="70000"/>
              </a:lnSpc>
              <a:spcBef>
                <a:spcPct val="30000"/>
              </a:spcBef>
            </a:pPr>
            <a:r>
              <a:rPr lang="es-ES_tradnl" altLang="es-ES" sz="1400" b="1"/>
              <a:t>Másc. 255.255.255.0</a:t>
            </a:r>
          </a:p>
          <a:p>
            <a:pPr algn="ctr" eaLnBrk="1" hangingPunct="1">
              <a:lnSpc>
                <a:spcPct val="70000"/>
              </a:lnSpc>
              <a:spcBef>
                <a:spcPct val="30000"/>
              </a:spcBef>
            </a:pPr>
            <a:r>
              <a:rPr lang="es-ES_tradnl" altLang="es-ES" sz="1400" b="1"/>
              <a:t>Rtr: 30.1.1.1</a:t>
            </a:r>
            <a:endParaRPr lang="es-ES" altLang="es-ES" sz="1400" b="1"/>
          </a:p>
        </p:txBody>
      </p:sp>
      <p:sp>
        <p:nvSpPr>
          <p:cNvPr id="21517" name="Text Box 30"/>
          <p:cNvSpPr txBox="1">
            <a:spLocks noChangeArrowheads="1"/>
          </p:cNvSpPr>
          <p:nvPr/>
        </p:nvSpPr>
        <p:spPr bwMode="auto">
          <a:xfrm>
            <a:off x="2911475" y="3119438"/>
            <a:ext cx="18764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70000"/>
              </a:lnSpc>
              <a:spcBef>
                <a:spcPct val="30000"/>
              </a:spcBef>
            </a:pPr>
            <a:r>
              <a:rPr lang="es-ES_tradnl" altLang="es-ES" sz="1400" b="1"/>
              <a:t>IP: 10.0.0.1</a:t>
            </a:r>
          </a:p>
          <a:p>
            <a:pPr algn="r" eaLnBrk="1" hangingPunct="1">
              <a:lnSpc>
                <a:spcPct val="70000"/>
              </a:lnSpc>
              <a:spcBef>
                <a:spcPct val="30000"/>
              </a:spcBef>
            </a:pPr>
            <a:r>
              <a:rPr lang="es-ES_tradnl" altLang="es-ES" sz="1400" b="1"/>
              <a:t>Másc. 255.0.0.0</a:t>
            </a:r>
            <a:endParaRPr lang="es-ES" altLang="es-ES" sz="1400" b="1"/>
          </a:p>
        </p:txBody>
      </p:sp>
      <p:sp>
        <p:nvSpPr>
          <p:cNvPr id="21518" name="Text Box 32"/>
          <p:cNvSpPr txBox="1">
            <a:spLocks noChangeArrowheads="1"/>
          </p:cNvSpPr>
          <p:nvPr/>
        </p:nvSpPr>
        <p:spPr bwMode="auto">
          <a:xfrm>
            <a:off x="2887663" y="765175"/>
            <a:ext cx="20447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10.2.45.17</a:t>
            </a:r>
          </a:p>
          <a:p>
            <a:pPr algn="ctr" eaLnBrk="1" hangingPunct="1">
              <a:lnSpc>
                <a:spcPct val="70000"/>
              </a:lnSpc>
              <a:spcBef>
                <a:spcPct val="30000"/>
              </a:spcBef>
            </a:pPr>
            <a:r>
              <a:rPr lang="es-ES_tradnl" altLang="es-ES" sz="1400" b="1"/>
              <a:t>Másc. 255.0.0.0</a:t>
            </a:r>
          </a:p>
          <a:p>
            <a:pPr algn="ctr" eaLnBrk="1" hangingPunct="1">
              <a:lnSpc>
                <a:spcPct val="70000"/>
              </a:lnSpc>
              <a:spcBef>
                <a:spcPct val="30000"/>
              </a:spcBef>
            </a:pPr>
            <a:r>
              <a:rPr lang="es-ES_tradnl" altLang="es-ES" sz="1400" b="1"/>
              <a:t>Rtr: 10.0.0.1</a:t>
            </a:r>
            <a:endParaRPr lang="es-ES" altLang="es-ES" sz="1400" b="1"/>
          </a:p>
        </p:txBody>
      </p:sp>
      <p:sp>
        <p:nvSpPr>
          <p:cNvPr id="21519" name="Text Box 43"/>
          <p:cNvSpPr txBox="1">
            <a:spLocks noChangeArrowheads="1"/>
          </p:cNvSpPr>
          <p:nvPr/>
        </p:nvSpPr>
        <p:spPr bwMode="auto">
          <a:xfrm>
            <a:off x="-36513" y="2441575"/>
            <a:ext cx="12239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600" b="1"/>
              <a:t>LAN A 10.0.0.0</a:t>
            </a:r>
            <a:endParaRPr lang="es-ES" altLang="es-ES" sz="1600" b="1"/>
          </a:p>
        </p:txBody>
      </p:sp>
      <p:sp>
        <p:nvSpPr>
          <p:cNvPr id="21520" name="Line 47"/>
          <p:cNvSpPr>
            <a:spLocks noChangeShapeType="1"/>
          </p:cNvSpPr>
          <p:nvPr/>
        </p:nvSpPr>
        <p:spPr bwMode="auto">
          <a:xfrm>
            <a:off x="6911975" y="2770188"/>
            <a:ext cx="0" cy="2819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21" name="Line 48"/>
          <p:cNvSpPr>
            <a:spLocks noChangeShapeType="1"/>
          </p:cNvSpPr>
          <p:nvPr/>
        </p:nvSpPr>
        <p:spPr bwMode="auto">
          <a:xfrm>
            <a:off x="5080000" y="3897313"/>
            <a:ext cx="184785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22" name="Line 51"/>
          <p:cNvSpPr>
            <a:spLocks noChangeShapeType="1"/>
          </p:cNvSpPr>
          <p:nvPr/>
        </p:nvSpPr>
        <p:spPr bwMode="auto">
          <a:xfrm>
            <a:off x="6911975" y="5127625"/>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23" name="Line 52"/>
          <p:cNvSpPr>
            <a:spLocks noChangeShapeType="1"/>
          </p:cNvSpPr>
          <p:nvPr/>
        </p:nvSpPr>
        <p:spPr bwMode="auto">
          <a:xfrm>
            <a:off x="6911975" y="2913063"/>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7685" name="Text Box 53"/>
          <p:cNvSpPr txBox="1">
            <a:spLocks noChangeArrowheads="1"/>
          </p:cNvSpPr>
          <p:nvPr/>
        </p:nvSpPr>
        <p:spPr bwMode="auto">
          <a:xfrm>
            <a:off x="-179388" y="4602163"/>
            <a:ext cx="14398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600" b="1"/>
              <a:t>LAN C 30.1.1.0</a:t>
            </a:r>
            <a:endParaRPr lang="es-ES" altLang="es-ES" sz="1600" b="1"/>
          </a:p>
        </p:txBody>
      </p:sp>
      <p:sp>
        <p:nvSpPr>
          <p:cNvPr id="21525" name="Text Box 54"/>
          <p:cNvSpPr txBox="1">
            <a:spLocks noChangeArrowheads="1"/>
          </p:cNvSpPr>
          <p:nvPr/>
        </p:nvSpPr>
        <p:spPr bwMode="auto">
          <a:xfrm>
            <a:off x="5508625" y="2133600"/>
            <a:ext cx="15478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600" b="1"/>
              <a:t>LAN B 20.1.0.0</a:t>
            </a:r>
            <a:endParaRPr lang="es-ES" altLang="es-ES" sz="1600" b="1"/>
          </a:p>
        </p:txBody>
      </p:sp>
      <p:sp>
        <p:nvSpPr>
          <p:cNvPr id="197687" name="Text Box 55"/>
          <p:cNvSpPr txBox="1">
            <a:spLocks noChangeArrowheads="1"/>
          </p:cNvSpPr>
          <p:nvPr/>
        </p:nvSpPr>
        <p:spPr bwMode="auto">
          <a:xfrm>
            <a:off x="2771775" y="4292600"/>
            <a:ext cx="20161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70000"/>
              </a:lnSpc>
              <a:spcBef>
                <a:spcPct val="30000"/>
              </a:spcBef>
            </a:pPr>
            <a:r>
              <a:rPr lang="es-ES_tradnl" altLang="es-ES" sz="1400" b="1"/>
              <a:t>IP: 30.1.1.1</a:t>
            </a:r>
          </a:p>
          <a:p>
            <a:pPr algn="r" eaLnBrk="1" hangingPunct="1">
              <a:lnSpc>
                <a:spcPct val="70000"/>
              </a:lnSpc>
              <a:spcBef>
                <a:spcPct val="30000"/>
              </a:spcBef>
            </a:pPr>
            <a:r>
              <a:rPr lang="es-ES_tradnl" altLang="es-ES" sz="1400" b="1"/>
              <a:t>Másc. 255.255.255.0</a:t>
            </a:r>
            <a:endParaRPr lang="es-ES" altLang="es-ES" sz="1400" b="1"/>
          </a:p>
        </p:txBody>
      </p:sp>
      <p:sp>
        <p:nvSpPr>
          <p:cNvPr id="21527" name="Text Box 56"/>
          <p:cNvSpPr txBox="1">
            <a:spLocks noChangeArrowheads="1"/>
          </p:cNvSpPr>
          <p:nvPr/>
        </p:nvSpPr>
        <p:spPr bwMode="auto">
          <a:xfrm>
            <a:off x="5292725" y="3933825"/>
            <a:ext cx="20161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70000"/>
              </a:lnSpc>
              <a:spcBef>
                <a:spcPct val="30000"/>
              </a:spcBef>
            </a:pPr>
            <a:r>
              <a:rPr lang="es-ES_tradnl" altLang="es-ES" sz="1400" b="1"/>
              <a:t>IP: 20.1.0.1</a:t>
            </a:r>
          </a:p>
          <a:p>
            <a:pPr eaLnBrk="1" hangingPunct="1">
              <a:lnSpc>
                <a:spcPct val="70000"/>
              </a:lnSpc>
              <a:spcBef>
                <a:spcPct val="30000"/>
              </a:spcBef>
            </a:pPr>
            <a:r>
              <a:rPr lang="es-ES_tradnl" altLang="es-ES" sz="1400" b="1"/>
              <a:t>Másc. 255.255.0.0</a:t>
            </a:r>
            <a:endParaRPr lang="es-ES" altLang="es-ES" sz="1400" b="1"/>
          </a:p>
        </p:txBody>
      </p:sp>
      <p:sp>
        <p:nvSpPr>
          <p:cNvPr id="21528" name="Text Box 57"/>
          <p:cNvSpPr txBox="1">
            <a:spLocks noChangeArrowheads="1"/>
          </p:cNvSpPr>
          <p:nvPr/>
        </p:nvSpPr>
        <p:spPr bwMode="auto">
          <a:xfrm>
            <a:off x="6842125" y="3213100"/>
            <a:ext cx="20510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20.1.0.2</a:t>
            </a:r>
          </a:p>
          <a:p>
            <a:pPr algn="ctr" eaLnBrk="1" hangingPunct="1">
              <a:lnSpc>
                <a:spcPct val="70000"/>
              </a:lnSpc>
              <a:spcBef>
                <a:spcPct val="30000"/>
              </a:spcBef>
            </a:pPr>
            <a:r>
              <a:rPr lang="es-ES_tradnl" altLang="es-ES" sz="1400" b="1"/>
              <a:t>Másc. 255.255.0.0</a:t>
            </a:r>
          </a:p>
          <a:p>
            <a:pPr algn="ctr" eaLnBrk="1" hangingPunct="1">
              <a:lnSpc>
                <a:spcPct val="70000"/>
              </a:lnSpc>
              <a:spcBef>
                <a:spcPct val="30000"/>
              </a:spcBef>
            </a:pPr>
            <a:r>
              <a:rPr lang="es-ES_tradnl" altLang="es-ES" sz="1400" b="1"/>
              <a:t>Rtr: 20.1.0.1</a:t>
            </a:r>
            <a:endParaRPr lang="es-ES" altLang="es-ES" sz="1400" b="1"/>
          </a:p>
        </p:txBody>
      </p:sp>
      <p:sp>
        <p:nvSpPr>
          <p:cNvPr id="21529" name="Text Box 58"/>
          <p:cNvSpPr txBox="1">
            <a:spLocks noChangeArrowheads="1"/>
          </p:cNvSpPr>
          <p:nvPr/>
        </p:nvSpPr>
        <p:spPr bwMode="auto">
          <a:xfrm>
            <a:off x="6842125" y="5426075"/>
            <a:ext cx="19812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20.1.0.3</a:t>
            </a:r>
          </a:p>
          <a:p>
            <a:pPr algn="ctr" eaLnBrk="1" hangingPunct="1">
              <a:lnSpc>
                <a:spcPct val="70000"/>
              </a:lnSpc>
              <a:spcBef>
                <a:spcPct val="30000"/>
              </a:spcBef>
            </a:pPr>
            <a:r>
              <a:rPr lang="es-ES_tradnl" altLang="es-ES" sz="1400" b="1"/>
              <a:t>Másc. 255.255.0.0</a:t>
            </a:r>
          </a:p>
          <a:p>
            <a:pPr algn="ctr" eaLnBrk="1" hangingPunct="1">
              <a:lnSpc>
                <a:spcPct val="70000"/>
              </a:lnSpc>
              <a:spcBef>
                <a:spcPct val="30000"/>
              </a:spcBef>
            </a:pPr>
            <a:r>
              <a:rPr lang="es-ES_tradnl" altLang="es-ES" sz="1400" b="1"/>
              <a:t>Rtr: 20.1.0.1</a:t>
            </a:r>
            <a:endParaRPr lang="es-ES" altLang="es-ES" sz="1400" b="1"/>
          </a:p>
        </p:txBody>
      </p:sp>
      <p:sp>
        <p:nvSpPr>
          <p:cNvPr id="197691" name="Text Box 59"/>
          <p:cNvSpPr txBox="1">
            <a:spLocks noChangeArrowheads="1"/>
          </p:cNvSpPr>
          <p:nvPr/>
        </p:nvSpPr>
        <p:spPr bwMode="auto">
          <a:xfrm>
            <a:off x="395288" y="3200400"/>
            <a:ext cx="2881312" cy="12715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pPr>
            <a:r>
              <a:rPr lang="es-ES_tradnl" altLang="es-ES" sz="1400"/>
              <a:t>El router encamina los paquetes según su dirección de destino.</a:t>
            </a:r>
          </a:p>
          <a:p>
            <a:pPr algn="just" eaLnBrk="1" hangingPunct="1">
              <a:spcBef>
                <a:spcPct val="50000"/>
              </a:spcBef>
            </a:pPr>
            <a:r>
              <a:rPr lang="es-ES_tradnl" altLang="es-ES" sz="1400"/>
              <a:t>No es preciso definir ninguna ruta, las tres redes están directamente conectadas al router </a:t>
            </a:r>
            <a:endParaRPr lang="es-ES" altLang="es-ES" sz="1400"/>
          </a:p>
        </p:txBody>
      </p:sp>
      <p:sp>
        <p:nvSpPr>
          <p:cNvPr id="197693" name="Text Box 61"/>
          <p:cNvSpPr txBox="1">
            <a:spLocks noChangeArrowheads="1"/>
          </p:cNvSpPr>
          <p:nvPr/>
        </p:nvSpPr>
        <p:spPr bwMode="auto">
          <a:xfrm>
            <a:off x="1258888" y="101600"/>
            <a:ext cx="6553200" cy="486287"/>
          </a:xfrm>
          <a:prstGeom prst="rect">
            <a:avLst/>
          </a:prstGeom>
        </p:spPr>
        <p:txBody>
          <a:bodyPr vert="horz" lIns="91440" tIns="45720" rIns="91440" bIns="45720" rtlCol="0" anchor="ctr">
            <a:normAutofit/>
          </a:bodyPr>
          <a:lstStyle>
            <a:lvl1pPr algn="ctr">
              <a:lnSpc>
                <a:spcPct val="80000"/>
              </a:lnSpc>
              <a:spcBef>
                <a:spcPct val="0"/>
              </a:spcBef>
              <a:buNone/>
              <a:defRPr kumimoji="0" lang="es-ES" sz="3200" b="0" i="0" u="none" strike="noStrike" cap="none" spc="0" normalizeH="0" baseline="0" dirty="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a:t>Un router conectando tres LANs</a:t>
            </a:r>
            <a:endParaRPr lang="es-ES" altLang="es-ES"/>
          </a:p>
        </p:txBody>
      </p:sp>
      <p:pic>
        <p:nvPicPr>
          <p:cNvPr id="21532"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1800" y="3592513"/>
            <a:ext cx="114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533" name="Text Box 62"/>
          <p:cNvSpPr txBox="1">
            <a:spLocks noChangeArrowheads="1"/>
          </p:cNvSpPr>
          <p:nvPr/>
        </p:nvSpPr>
        <p:spPr bwMode="auto">
          <a:xfrm>
            <a:off x="4767263" y="333533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sym typeface="Symbol" pitchFamily="18" charset="2"/>
              </a:rPr>
              <a:t>E0</a:t>
            </a:r>
            <a:endParaRPr lang="es-ES" altLang="es-ES" sz="1600" b="1"/>
          </a:p>
        </p:txBody>
      </p:sp>
      <p:sp>
        <p:nvSpPr>
          <p:cNvPr id="21534" name="Text Box 63"/>
          <p:cNvSpPr txBox="1">
            <a:spLocks noChangeArrowheads="1"/>
          </p:cNvSpPr>
          <p:nvPr/>
        </p:nvSpPr>
        <p:spPr bwMode="auto">
          <a:xfrm>
            <a:off x="5318125" y="357663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sym typeface="Symbol" pitchFamily="18" charset="2"/>
              </a:rPr>
              <a:t>E1</a:t>
            </a:r>
            <a:endParaRPr lang="es-ES" altLang="es-ES" sz="1600" b="1"/>
          </a:p>
        </p:txBody>
      </p:sp>
      <p:sp>
        <p:nvSpPr>
          <p:cNvPr id="197696" name="Text Box 64"/>
          <p:cNvSpPr txBox="1">
            <a:spLocks noChangeArrowheads="1"/>
          </p:cNvSpPr>
          <p:nvPr/>
        </p:nvSpPr>
        <p:spPr bwMode="auto">
          <a:xfrm>
            <a:off x="4735513" y="4244975"/>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sym typeface="Symbol" pitchFamily="18" charset="2"/>
              </a:rPr>
              <a:t>E2</a:t>
            </a:r>
            <a:endParaRPr lang="es-ES" altLang="es-ES" sz="1600" b="1"/>
          </a:p>
        </p:txBody>
      </p:sp>
      <p:sp>
        <p:nvSpPr>
          <p:cNvPr id="21536" name="Text Box 31"/>
          <p:cNvSpPr txBox="1">
            <a:spLocks noChangeArrowheads="1"/>
          </p:cNvSpPr>
          <p:nvPr/>
        </p:nvSpPr>
        <p:spPr bwMode="auto">
          <a:xfrm>
            <a:off x="812800" y="765175"/>
            <a:ext cx="19589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10.1.24.1</a:t>
            </a:r>
            <a:r>
              <a:rPr lang="es-ES" altLang="es-ES" sz="1400" b="1"/>
              <a:t>2</a:t>
            </a:r>
          </a:p>
          <a:p>
            <a:pPr algn="ctr" eaLnBrk="1" hangingPunct="1">
              <a:lnSpc>
                <a:spcPct val="70000"/>
              </a:lnSpc>
              <a:spcBef>
                <a:spcPct val="30000"/>
              </a:spcBef>
            </a:pPr>
            <a:r>
              <a:rPr lang="es-ES" altLang="es-ES" sz="1400" b="1"/>
              <a:t>Másc. 255.0.0.0</a:t>
            </a:r>
          </a:p>
          <a:p>
            <a:pPr algn="ctr" eaLnBrk="1" hangingPunct="1">
              <a:lnSpc>
                <a:spcPct val="70000"/>
              </a:lnSpc>
              <a:spcBef>
                <a:spcPct val="30000"/>
              </a:spcBef>
            </a:pPr>
            <a:r>
              <a:rPr lang="es-ES" altLang="es-ES" sz="1400" b="1"/>
              <a:t>Rtr: 10.0.0.1</a:t>
            </a:r>
          </a:p>
        </p:txBody>
      </p:sp>
      <p:pic>
        <p:nvPicPr>
          <p:cNvPr id="197697" name="Picture 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508476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538" name="Picture 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1075" y="14589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539" name="Picture 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8750" y="14589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97701"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2275" y="508476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541"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5375" y="451802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542"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9825" y="2286000"/>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97704" name="Line 72"/>
          <p:cNvSpPr>
            <a:spLocks noChangeShapeType="1"/>
          </p:cNvSpPr>
          <p:nvPr/>
        </p:nvSpPr>
        <p:spPr bwMode="auto">
          <a:xfrm>
            <a:off x="3276600" y="3933825"/>
            <a:ext cx="9064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1544" name="Line 73"/>
          <p:cNvSpPr>
            <a:spLocks noChangeShapeType="1"/>
          </p:cNvSpPr>
          <p:nvPr/>
        </p:nvSpPr>
        <p:spPr bwMode="auto">
          <a:xfrm flipH="1">
            <a:off x="4692650" y="863600"/>
            <a:ext cx="892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1545" name="Text Box 74"/>
          <p:cNvSpPr txBox="1">
            <a:spLocks noChangeArrowheads="1"/>
          </p:cNvSpPr>
          <p:nvPr/>
        </p:nvSpPr>
        <p:spPr bwMode="auto">
          <a:xfrm>
            <a:off x="5548313" y="746125"/>
            <a:ext cx="29400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70000"/>
              </a:lnSpc>
              <a:spcBef>
                <a:spcPct val="30000"/>
              </a:spcBef>
            </a:pPr>
            <a:r>
              <a:rPr lang="es-ES_tradnl" altLang="es-ES" sz="1400" b="1"/>
              <a:t>La dirección IP de este host</a:t>
            </a:r>
          </a:p>
          <a:p>
            <a:pPr eaLnBrk="1" hangingPunct="1">
              <a:lnSpc>
                <a:spcPct val="70000"/>
              </a:lnSpc>
              <a:spcBef>
                <a:spcPct val="30000"/>
              </a:spcBef>
            </a:pPr>
            <a:r>
              <a:rPr lang="es-ES_tradnl" altLang="es-ES" sz="1400" b="1"/>
              <a:t>Su máscara</a:t>
            </a:r>
          </a:p>
          <a:p>
            <a:pPr eaLnBrk="1" hangingPunct="1">
              <a:lnSpc>
                <a:spcPct val="70000"/>
              </a:lnSpc>
              <a:spcBef>
                <a:spcPct val="30000"/>
              </a:spcBef>
            </a:pPr>
            <a:r>
              <a:rPr lang="es-ES_tradnl" altLang="es-ES" sz="1400" b="1"/>
              <a:t>Su router por defecto</a:t>
            </a:r>
            <a:endParaRPr lang="es-ES" altLang="es-ES" sz="1400" b="1"/>
          </a:p>
        </p:txBody>
      </p:sp>
      <p:sp>
        <p:nvSpPr>
          <p:cNvPr id="21546" name="Line 75"/>
          <p:cNvSpPr>
            <a:spLocks noChangeShapeType="1"/>
          </p:cNvSpPr>
          <p:nvPr/>
        </p:nvSpPr>
        <p:spPr bwMode="auto">
          <a:xfrm flipH="1">
            <a:off x="4606925" y="1268413"/>
            <a:ext cx="974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1547" name="Line 76"/>
          <p:cNvSpPr>
            <a:spLocks noChangeShapeType="1"/>
          </p:cNvSpPr>
          <p:nvPr/>
        </p:nvSpPr>
        <p:spPr bwMode="auto">
          <a:xfrm flipH="1">
            <a:off x="4727575" y="1081088"/>
            <a:ext cx="866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1548" name="Text Box 77"/>
          <p:cNvSpPr txBox="1">
            <a:spLocks noChangeArrowheads="1"/>
          </p:cNvSpPr>
          <p:nvPr/>
        </p:nvSpPr>
        <p:spPr bwMode="auto">
          <a:xfrm>
            <a:off x="4643438" y="3771900"/>
            <a:ext cx="3524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W</a:t>
            </a:r>
          </a:p>
        </p:txBody>
      </p:sp>
    </p:spTree>
    <p:extLst>
      <p:ext uri="{BB962C8B-B14F-4D97-AF65-F5344CB8AC3E}">
        <p14:creationId xmlns:p14="http://schemas.microsoft.com/office/powerpoint/2010/main" val="2288115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76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76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6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76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76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76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69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770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76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76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769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769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7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1" grpId="0" animBg="1"/>
      <p:bldP spid="197646" grpId="0" animBg="1"/>
      <p:bldP spid="197647" grpId="0" animBg="1"/>
      <p:bldP spid="197651" grpId="0" animBg="1"/>
      <p:bldP spid="197657" grpId="0"/>
      <p:bldP spid="197658" grpId="0"/>
      <p:bldP spid="197685" grpId="0"/>
      <p:bldP spid="197687" grpId="0"/>
      <p:bldP spid="197691" grpId="0" animBg="1"/>
      <p:bldP spid="197693" grpId="0"/>
      <p:bldP spid="197696" grpId="0"/>
      <p:bldP spid="19770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3 Marcador de número de diapositiva"/>
          <p:cNvSpPr>
            <a:spLocks noGrp="1"/>
          </p:cNvSpPr>
          <p:nvPr>
            <p:ph type="sldNum" sz="quarter" idx="12"/>
          </p:nvPr>
        </p:nvSpPr>
        <p:spPr/>
        <p:txBody>
          <a:bodyPr/>
          <a:lstStyle/>
          <a:p>
            <a:pPr>
              <a:defRPr/>
            </a:pPr>
            <a:fld id="{F646D09E-626D-4953-BA76-8B3303CC467B}" type="slidenum">
              <a:rPr lang="es-ES"/>
              <a:pPr>
                <a:defRPr/>
              </a:pPr>
              <a:t>31</a:t>
            </a:fld>
            <a:endParaRPr lang="es-ES"/>
          </a:p>
        </p:txBody>
      </p:sp>
      <p:sp>
        <p:nvSpPr>
          <p:cNvPr id="23555" name="Line 15"/>
          <p:cNvSpPr>
            <a:spLocks noChangeShapeType="1"/>
          </p:cNvSpPr>
          <p:nvPr/>
        </p:nvSpPr>
        <p:spPr bwMode="auto">
          <a:xfrm>
            <a:off x="1752600" y="1631950"/>
            <a:ext cx="0" cy="42672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556" name="Line 16"/>
          <p:cNvSpPr>
            <a:spLocks noChangeShapeType="1"/>
          </p:cNvSpPr>
          <p:nvPr/>
        </p:nvSpPr>
        <p:spPr bwMode="auto">
          <a:xfrm flipH="1">
            <a:off x="4419600" y="1501775"/>
            <a:ext cx="7938" cy="454977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9937" name="Line 17"/>
          <p:cNvSpPr>
            <a:spLocks noChangeShapeType="1"/>
          </p:cNvSpPr>
          <p:nvPr/>
        </p:nvSpPr>
        <p:spPr bwMode="auto">
          <a:xfrm>
            <a:off x="7315200" y="1784350"/>
            <a:ext cx="0" cy="4114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558" name="Line 19"/>
          <p:cNvSpPr>
            <a:spLocks noChangeShapeType="1"/>
          </p:cNvSpPr>
          <p:nvPr/>
        </p:nvSpPr>
        <p:spPr bwMode="auto">
          <a:xfrm>
            <a:off x="1295400" y="2517775"/>
            <a:ext cx="4572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559" name="Line 20"/>
          <p:cNvSpPr>
            <a:spLocks noChangeShapeType="1"/>
          </p:cNvSpPr>
          <p:nvPr/>
        </p:nvSpPr>
        <p:spPr bwMode="auto">
          <a:xfrm>
            <a:off x="4419600" y="5189538"/>
            <a:ext cx="990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560" name="Line 21"/>
          <p:cNvSpPr>
            <a:spLocks noChangeShapeType="1"/>
          </p:cNvSpPr>
          <p:nvPr/>
        </p:nvSpPr>
        <p:spPr bwMode="auto">
          <a:xfrm>
            <a:off x="4419600" y="1646238"/>
            <a:ext cx="1066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561" name="Line 22"/>
          <p:cNvSpPr>
            <a:spLocks noChangeShapeType="1"/>
          </p:cNvSpPr>
          <p:nvPr/>
        </p:nvSpPr>
        <p:spPr bwMode="auto">
          <a:xfrm>
            <a:off x="1752600" y="3232150"/>
            <a:ext cx="1066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9943" name="Line 23"/>
          <p:cNvSpPr>
            <a:spLocks noChangeShapeType="1"/>
          </p:cNvSpPr>
          <p:nvPr/>
        </p:nvSpPr>
        <p:spPr bwMode="auto">
          <a:xfrm>
            <a:off x="7315200" y="4984750"/>
            <a:ext cx="4572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9944" name="Line 24"/>
          <p:cNvSpPr>
            <a:spLocks noChangeShapeType="1"/>
          </p:cNvSpPr>
          <p:nvPr/>
        </p:nvSpPr>
        <p:spPr bwMode="auto">
          <a:xfrm>
            <a:off x="7315200" y="2517775"/>
            <a:ext cx="4572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564" name="Line 25"/>
          <p:cNvSpPr>
            <a:spLocks noChangeShapeType="1"/>
          </p:cNvSpPr>
          <p:nvPr/>
        </p:nvSpPr>
        <p:spPr bwMode="auto">
          <a:xfrm>
            <a:off x="1295400" y="4756150"/>
            <a:ext cx="4572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565" name="Line 26"/>
          <p:cNvSpPr>
            <a:spLocks noChangeShapeType="1"/>
          </p:cNvSpPr>
          <p:nvPr/>
        </p:nvSpPr>
        <p:spPr bwMode="auto">
          <a:xfrm>
            <a:off x="3352800" y="3232150"/>
            <a:ext cx="1066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9948" name="Line 28"/>
          <p:cNvSpPr>
            <a:spLocks noChangeShapeType="1"/>
          </p:cNvSpPr>
          <p:nvPr/>
        </p:nvSpPr>
        <p:spPr bwMode="auto">
          <a:xfrm flipV="1">
            <a:off x="4419600" y="3762375"/>
            <a:ext cx="1052513" cy="317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9949" name="Line 29"/>
          <p:cNvSpPr>
            <a:spLocks noChangeShapeType="1"/>
          </p:cNvSpPr>
          <p:nvPr/>
        </p:nvSpPr>
        <p:spPr bwMode="auto">
          <a:xfrm>
            <a:off x="6172200" y="3765550"/>
            <a:ext cx="1143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568" name="Text Box 30"/>
          <p:cNvSpPr txBox="1">
            <a:spLocks noChangeArrowheads="1"/>
          </p:cNvSpPr>
          <p:nvPr/>
        </p:nvSpPr>
        <p:spPr bwMode="auto">
          <a:xfrm>
            <a:off x="381000" y="2774950"/>
            <a:ext cx="1371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11.0.0.2</a:t>
            </a:r>
          </a:p>
          <a:p>
            <a:pPr algn="ctr" eaLnBrk="1" hangingPunct="1">
              <a:lnSpc>
                <a:spcPct val="70000"/>
              </a:lnSpc>
              <a:spcBef>
                <a:spcPct val="30000"/>
              </a:spcBef>
            </a:pPr>
            <a:r>
              <a:rPr lang="es-ES_tradnl" altLang="es-ES" sz="1400" b="1"/>
              <a:t>M: 255.0.0.0</a:t>
            </a:r>
          </a:p>
          <a:p>
            <a:pPr algn="ctr" eaLnBrk="1" hangingPunct="1">
              <a:lnSpc>
                <a:spcPct val="70000"/>
              </a:lnSpc>
              <a:spcBef>
                <a:spcPct val="30000"/>
              </a:spcBef>
            </a:pPr>
            <a:r>
              <a:rPr lang="es-ES_tradnl" altLang="es-ES" sz="1400" b="1"/>
              <a:t>Rtr 11.0.0.1</a:t>
            </a:r>
            <a:endParaRPr lang="es-ES" altLang="es-ES" sz="1400" b="1"/>
          </a:p>
        </p:txBody>
      </p:sp>
      <p:sp>
        <p:nvSpPr>
          <p:cNvPr id="23569" name="Text Box 31"/>
          <p:cNvSpPr txBox="1">
            <a:spLocks noChangeArrowheads="1"/>
          </p:cNvSpPr>
          <p:nvPr/>
        </p:nvSpPr>
        <p:spPr bwMode="auto">
          <a:xfrm>
            <a:off x="1611313" y="2560638"/>
            <a:ext cx="1447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11.0.0.1</a:t>
            </a:r>
          </a:p>
          <a:p>
            <a:pPr algn="ctr" eaLnBrk="1" hangingPunct="1">
              <a:lnSpc>
                <a:spcPct val="70000"/>
              </a:lnSpc>
              <a:spcBef>
                <a:spcPct val="30000"/>
              </a:spcBef>
            </a:pPr>
            <a:r>
              <a:rPr lang="es-ES_tradnl" altLang="es-ES" sz="1400" b="1"/>
              <a:t>M: 255.0.0.0</a:t>
            </a:r>
            <a:endParaRPr lang="es-ES" altLang="es-ES" sz="1400" b="1"/>
          </a:p>
        </p:txBody>
      </p:sp>
      <p:sp>
        <p:nvSpPr>
          <p:cNvPr id="23570" name="Text Box 32"/>
          <p:cNvSpPr txBox="1">
            <a:spLocks noChangeArrowheads="1"/>
          </p:cNvSpPr>
          <p:nvPr/>
        </p:nvSpPr>
        <p:spPr bwMode="auto">
          <a:xfrm>
            <a:off x="228600" y="5032375"/>
            <a:ext cx="16764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11.0.0.3</a:t>
            </a:r>
          </a:p>
          <a:p>
            <a:pPr algn="ctr" eaLnBrk="1" hangingPunct="1">
              <a:lnSpc>
                <a:spcPct val="70000"/>
              </a:lnSpc>
              <a:spcBef>
                <a:spcPct val="30000"/>
              </a:spcBef>
            </a:pPr>
            <a:r>
              <a:rPr lang="es-ES_tradnl" altLang="es-ES" sz="1400" b="1"/>
              <a:t>M: 255.0.0.0</a:t>
            </a:r>
          </a:p>
          <a:p>
            <a:pPr algn="ctr" eaLnBrk="1" hangingPunct="1">
              <a:lnSpc>
                <a:spcPct val="70000"/>
              </a:lnSpc>
              <a:spcBef>
                <a:spcPct val="30000"/>
              </a:spcBef>
            </a:pPr>
            <a:r>
              <a:rPr lang="es-ES_tradnl" altLang="es-ES" sz="1400" b="1"/>
              <a:t>Rtr 11.0.0.1</a:t>
            </a:r>
            <a:endParaRPr lang="es-ES" altLang="es-ES" sz="1400" b="1"/>
          </a:p>
        </p:txBody>
      </p:sp>
      <p:sp>
        <p:nvSpPr>
          <p:cNvPr id="209953" name="Text Box 33"/>
          <p:cNvSpPr txBox="1">
            <a:spLocks noChangeArrowheads="1"/>
          </p:cNvSpPr>
          <p:nvPr/>
        </p:nvSpPr>
        <p:spPr bwMode="auto">
          <a:xfrm>
            <a:off x="4284663" y="3208338"/>
            <a:ext cx="1447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12.0.0.2</a:t>
            </a:r>
          </a:p>
          <a:p>
            <a:pPr algn="ctr" eaLnBrk="1" hangingPunct="1">
              <a:lnSpc>
                <a:spcPct val="70000"/>
              </a:lnSpc>
              <a:spcBef>
                <a:spcPct val="30000"/>
              </a:spcBef>
            </a:pPr>
            <a:r>
              <a:rPr lang="es-ES_tradnl" altLang="es-ES" sz="1400" b="1"/>
              <a:t>M: 255.0.0.0</a:t>
            </a:r>
            <a:endParaRPr lang="es-ES" altLang="es-ES" sz="1400" b="1"/>
          </a:p>
        </p:txBody>
      </p:sp>
      <p:sp>
        <p:nvSpPr>
          <p:cNvPr id="23572" name="Text Box 34"/>
          <p:cNvSpPr txBox="1">
            <a:spLocks noChangeArrowheads="1"/>
          </p:cNvSpPr>
          <p:nvPr/>
        </p:nvSpPr>
        <p:spPr bwMode="auto">
          <a:xfrm>
            <a:off x="5029200" y="1931988"/>
            <a:ext cx="127158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25000"/>
              </a:spcBef>
            </a:pPr>
            <a:r>
              <a:rPr lang="es-ES_tradnl" altLang="es-ES" sz="1400" b="1"/>
              <a:t>IP: 12.0.0.3</a:t>
            </a:r>
          </a:p>
          <a:p>
            <a:pPr algn="ctr" eaLnBrk="1" hangingPunct="1">
              <a:lnSpc>
                <a:spcPct val="80000"/>
              </a:lnSpc>
              <a:spcBef>
                <a:spcPct val="25000"/>
              </a:spcBef>
            </a:pPr>
            <a:r>
              <a:rPr lang="es-ES_tradnl" altLang="es-ES" sz="1400" b="1"/>
              <a:t>M: 255.0.0.0</a:t>
            </a:r>
          </a:p>
          <a:p>
            <a:pPr algn="ctr" eaLnBrk="1" hangingPunct="1">
              <a:lnSpc>
                <a:spcPct val="80000"/>
              </a:lnSpc>
              <a:spcBef>
                <a:spcPct val="25000"/>
              </a:spcBef>
            </a:pPr>
            <a:r>
              <a:rPr lang="es-ES_tradnl" altLang="es-ES" sz="1400" b="1"/>
              <a:t>Rtr 12.0.0.1</a:t>
            </a:r>
            <a:endParaRPr lang="es-ES" altLang="es-ES" sz="1400" b="1"/>
          </a:p>
        </p:txBody>
      </p:sp>
      <p:sp>
        <p:nvSpPr>
          <p:cNvPr id="23573" name="Text Box 35"/>
          <p:cNvSpPr txBox="1">
            <a:spLocks noChangeArrowheads="1"/>
          </p:cNvSpPr>
          <p:nvPr/>
        </p:nvSpPr>
        <p:spPr bwMode="auto">
          <a:xfrm>
            <a:off x="3132138" y="2560638"/>
            <a:ext cx="1447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12.0.0.1</a:t>
            </a:r>
          </a:p>
          <a:p>
            <a:pPr algn="ctr" eaLnBrk="1" hangingPunct="1">
              <a:lnSpc>
                <a:spcPct val="70000"/>
              </a:lnSpc>
              <a:spcBef>
                <a:spcPct val="30000"/>
              </a:spcBef>
            </a:pPr>
            <a:r>
              <a:rPr lang="es-ES_tradnl" altLang="es-ES" sz="1400" b="1"/>
              <a:t>M: 255.0.0.0</a:t>
            </a:r>
            <a:endParaRPr lang="es-ES" altLang="es-ES" sz="1400" b="1"/>
          </a:p>
        </p:txBody>
      </p:sp>
      <p:sp>
        <p:nvSpPr>
          <p:cNvPr id="23574" name="Text Box 36"/>
          <p:cNvSpPr txBox="1">
            <a:spLocks noChangeArrowheads="1"/>
          </p:cNvSpPr>
          <p:nvPr/>
        </p:nvSpPr>
        <p:spPr bwMode="auto">
          <a:xfrm>
            <a:off x="5029200" y="5418138"/>
            <a:ext cx="127158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25000"/>
              </a:spcBef>
            </a:pPr>
            <a:r>
              <a:rPr lang="es-ES_tradnl" altLang="es-ES" sz="1400" b="1"/>
              <a:t>IP: 12.0.0.4</a:t>
            </a:r>
          </a:p>
          <a:p>
            <a:pPr algn="ctr" eaLnBrk="1" hangingPunct="1">
              <a:lnSpc>
                <a:spcPct val="80000"/>
              </a:lnSpc>
              <a:spcBef>
                <a:spcPct val="25000"/>
              </a:spcBef>
            </a:pPr>
            <a:r>
              <a:rPr lang="es-ES_tradnl" altLang="es-ES" sz="1400" b="1"/>
              <a:t>M: 255.0.0.0</a:t>
            </a:r>
          </a:p>
          <a:p>
            <a:pPr algn="ctr" eaLnBrk="1" hangingPunct="1">
              <a:lnSpc>
                <a:spcPct val="80000"/>
              </a:lnSpc>
              <a:spcBef>
                <a:spcPct val="25000"/>
              </a:spcBef>
            </a:pPr>
            <a:r>
              <a:rPr lang="es-ES_tradnl" altLang="es-ES" sz="1400" b="1"/>
              <a:t>Rtr 12.0.0.1</a:t>
            </a:r>
            <a:endParaRPr lang="es-ES" altLang="es-ES" sz="1400" b="1"/>
          </a:p>
        </p:txBody>
      </p:sp>
      <p:sp>
        <p:nvSpPr>
          <p:cNvPr id="209957" name="Text Box 37"/>
          <p:cNvSpPr txBox="1">
            <a:spLocks noChangeArrowheads="1"/>
          </p:cNvSpPr>
          <p:nvPr/>
        </p:nvSpPr>
        <p:spPr bwMode="auto">
          <a:xfrm>
            <a:off x="6180138" y="3230563"/>
            <a:ext cx="12715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13.0.0.1</a:t>
            </a:r>
          </a:p>
          <a:p>
            <a:pPr algn="ctr" eaLnBrk="1" hangingPunct="1">
              <a:lnSpc>
                <a:spcPct val="70000"/>
              </a:lnSpc>
              <a:spcBef>
                <a:spcPct val="30000"/>
              </a:spcBef>
            </a:pPr>
            <a:r>
              <a:rPr lang="es-ES_tradnl" altLang="es-ES" sz="1400" b="1"/>
              <a:t>M: 255.0.0.0</a:t>
            </a:r>
            <a:endParaRPr lang="es-ES" altLang="es-ES" sz="1400" b="1"/>
          </a:p>
        </p:txBody>
      </p:sp>
      <p:sp>
        <p:nvSpPr>
          <p:cNvPr id="209959" name="Text Box 39"/>
          <p:cNvSpPr txBox="1">
            <a:spLocks noChangeArrowheads="1"/>
          </p:cNvSpPr>
          <p:nvPr/>
        </p:nvSpPr>
        <p:spPr bwMode="auto">
          <a:xfrm>
            <a:off x="7239000" y="2822575"/>
            <a:ext cx="16764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13.0.0.2</a:t>
            </a:r>
          </a:p>
          <a:p>
            <a:pPr algn="ctr" eaLnBrk="1" hangingPunct="1">
              <a:lnSpc>
                <a:spcPct val="70000"/>
              </a:lnSpc>
              <a:spcBef>
                <a:spcPct val="30000"/>
              </a:spcBef>
            </a:pPr>
            <a:r>
              <a:rPr lang="es-ES_tradnl" altLang="es-ES" sz="1400" b="1"/>
              <a:t>M: 255.0.0.0</a:t>
            </a:r>
          </a:p>
          <a:p>
            <a:pPr algn="ctr" eaLnBrk="1" hangingPunct="1">
              <a:lnSpc>
                <a:spcPct val="70000"/>
              </a:lnSpc>
              <a:spcBef>
                <a:spcPct val="30000"/>
              </a:spcBef>
            </a:pPr>
            <a:r>
              <a:rPr lang="es-ES_tradnl" altLang="es-ES" sz="1400" b="1"/>
              <a:t>Rtr 13.0.0.1</a:t>
            </a:r>
            <a:endParaRPr lang="es-ES" altLang="es-ES" sz="1400" b="1"/>
          </a:p>
        </p:txBody>
      </p:sp>
      <p:sp>
        <p:nvSpPr>
          <p:cNvPr id="209960" name="Text Box 40"/>
          <p:cNvSpPr txBox="1">
            <a:spLocks noChangeArrowheads="1"/>
          </p:cNvSpPr>
          <p:nvPr/>
        </p:nvSpPr>
        <p:spPr bwMode="auto">
          <a:xfrm>
            <a:off x="7239000" y="5213350"/>
            <a:ext cx="16002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IP: 13.0.0.3</a:t>
            </a:r>
          </a:p>
          <a:p>
            <a:pPr algn="ctr" eaLnBrk="1" hangingPunct="1">
              <a:lnSpc>
                <a:spcPct val="70000"/>
              </a:lnSpc>
              <a:spcBef>
                <a:spcPct val="30000"/>
              </a:spcBef>
            </a:pPr>
            <a:r>
              <a:rPr lang="es-ES_tradnl" altLang="es-ES" sz="1400" b="1"/>
              <a:t>M: 255.0.0.0</a:t>
            </a:r>
          </a:p>
          <a:p>
            <a:pPr algn="ctr" eaLnBrk="1" hangingPunct="1">
              <a:lnSpc>
                <a:spcPct val="70000"/>
              </a:lnSpc>
              <a:spcBef>
                <a:spcPct val="30000"/>
              </a:spcBef>
            </a:pPr>
            <a:r>
              <a:rPr lang="es-ES_tradnl" altLang="es-ES" sz="1400" b="1"/>
              <a:t>Rtr 13.0.0.1</a:t>
            </a:r>
            <a:endParaRPr lang="es-ES" altLang="es-ES" sz="1400" b="1"/>
          </a:p>
        </p:txBody>
      </p:sp>
      <p:sp>
        <p:nvSpPr>
          <p:cNvPr id="209961" name="Text Box 41"/>
          <p:cNvSpPr txBox="1">
            <a:spLocks noChangeArrowheads="1"/>
          </p:cNvSpPr>
          <p:nvPr/>
        </p:nvSpPr>
        <p:spPr bwMode="auto">
          <a:xfrm>
            <a:off x="1852613" y="3573463"/>
            <a:ext cx="2503487"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5000"/>
              </a:spcBef>
            </a:pPr>
            <a:r>
              <a:rPr lang="es-ES_tradnl" altLang="es-ES" sz="1200" b="1"/>
              <a:t>A 13.0.0.0 255.0.0.0 por 12.0.0.2</a:t>
            </a:r>
            <a:endParaRPr lang="es-ES" altLang="es-ES" sz="1200" b="1"/>
          </a:p>
        </p:txBody>
      </p:sp>
      <p:sp>
        <p:nvSpPr>
          <p:cNvPr id="23579" name="Text Box 42"/>
          <p:cNvSpPr txBox="1">
            <a:spLocks noChangeArrowheads="1"/>
          </p:cNvSpPr>
          <p:nvPr/>
        </p:nvSpPr>
        <p:spPr bwMode="auto">
          <a:xfrm>
            <a:off x="1042988" y="998538"/>
            <a:ext cx="1408112"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s-ES_tradnl" altLang="es-ES" sz="1600" b="1"/>
              <a:t>LAN A 11.0.0.0</a:t>
            </a:r>
          </a:p>
          <a:p>
            <a:pPr algn="ctr" eaLnBrk="1" hangingPunct="1">
              <a:lnSpc>
                <a:spcPct val="80000"/>
              </a:lnSpc>
            </a:pPr>
            <a:r>
              <a:rPr lang="es-ES_tradnl" altLang="es-ES" sz="1600" b="1"/>
              <a:t>255.0.0.0</a:t>
            </a:r>
            <a:endParaRPr lang="es-ES" altLang="es-ES" sz="1600" b="1"/>
          </a:p>
        </p:txBody>
      </p:sp>
      <p:sp>
        <p:nvSpPr>
          <p:cNvPr id="23580" name="Text Box 43"/>
          <p:cNvSpPr txBox="1">
            <a:spLocks noChangeArrowheads="1"/>
          </p:cNvSpPr>
          <p:nvPr/>
        </p:nvSpPr>
        <p:spPr bwMode="auto">
          <a:xfrm>
            <a:off x="3708400" y="836613"/>
            <a:ext cx="14097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s-ES_tradnl" altLang="es-ES" sz="1600" b="1"/>
              <a:t>LAN B 12.0.0.0</a:t>
            </a:r>
          </a:p>
          <a:p>
            <a:pPr algn="ctr" eaLnBrk="1" hangingPunct="1">
              <a:lnSpc>
                <a:spcPct val="80000"/>
              </a:lnSpc>
            </a:pPr>
            <a:r>
              <a:rPr lang="es-ES_tradnl" altLang="es-ES" sz="1600" b="1"/>
              <a:t>255.0.0.0</a:t>
            </a:r>
            <a:endParaRPr lang="es-ES" altLang="es-ES" sz="1600" b="1"/>
          </a:p>
        </p:txBody>
      </p:sp>
      <p:sp>
        <p:nvSpPr>
          <p:cNvPr id="209964" name="Text Box 44"/>
          <p:cNvSpPr txBox="1">
            <a:spLocks noChangeArrowheads="1"/>
          </p:cNvSpPr>
          <p:nvPr/>
        </p:nvSpPr>
        <p:spPr bwMode="auto">
          <a:xfrm>
            <a:off x="6632575" y="1052513"/>
            <a:ext cx="1395413"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s-ES_tradnl" altLang="es-ES" sz="1600" b="1"/>
              <a:t>LAN C 13.0.0.0</a:t>
            </a:r>
          </a:p>
          <a:p>
            <a:pPr algn="ctr" eaLnBrk="1" hangingPunct="1">
              <a:lnSpc>
                <a:spcPct val="80000"/>
              </a:lnSpc>
            </a:pPr>
            <a:r>
              <a:rPr lang="es-ES_tradnl" altLang="es-ES" sz="1600" b="1"/>
              <a:t>255.0.0.0</a:t>
            </a:r>
            <a:endParaRPr lang="es-ES" altLang="es-ES" sz="1600" b="1"/>
          </a:p>
        </p:txBody>
      </p:sp>
      <p:sp>
        <p:nvSpPr>
          <p:cNvPr id="209965" name="Text Box 45"/>
          <p:cNvSpPr txBox="1">
            <a:spLocks noChangeArrowheads="1"/>
          </p:cNvSpPr>
          <p:nvPr/>
        </p:nvSpPr>
        <p:spPr bwMode="auto">
          <a:xfrm>
            <a:off x="4578350" y="4170363"/>
            <a:ext cx="2586038"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5000"/>
              </a:spcBef>
            </a:pPr>
            <a:r>
              <a:rPr lang="es-ES_tradnl" altLang="es-ES" sz="1200" b="1"/>
              <a:t>A 11.0.0.0 255.0.0.0 por 12.0.0.1</a:t>
            </a:r>
            <a:endParaRPr lang="es-ES" altLang="es-ES" sz="1200" b="1"/>
          </a:p>
        </p:txBody>
      </p:sp>
      <p:pic>
        <p:nvPicPr>
          <p:cNvPr id="23583"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45624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84"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9081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85"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10699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86"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4146550"/>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9973"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4375150"/>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9974"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19081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9975" name="Text Box 55"/>
          <p:cNvSpPr txBox="1">
            <a:spLocks noChangeArrowheads="1"/>
          </p:cNvSpPr>
          <p:nvPr/>
        </p:nvSpPr>
        <p:spPr bwMode="auto">
          <a:xfrm>
            <a:off x="1066800" y="61913"/>
            <a:ext cx="7010400" cy="486287"/>
          </a:xfrm>
          <a:prstGeom prst="rect">
            <a:avLst/>
          </a:prstGeom>
        </p:spPr>
        <p:txBody>
          <a:bodyPr vert="horz" lIns="91440" tIns="45720" rIns="91440" bIns="45720" rtlCol="0" anchor="ctr">
            <a:normAutofit/>
          </a:bodyPr>
          <a:lstStyle>
            <a:defPPr>
              <a:defRPr lang="es-ES"/>
            </a:defPPr>
            <a:lvl1pPr algn="ctr">
              <a:lnSpc>
                <a:spcPct val="80000"/>
              </a:lnSpc>
              <a:spcBef>
                <a:spcPct val="0"/>
              </a:spcBef>
              <a:buNone/>
              <a:defRPr kumimoji="0" sz="3200" b="0" i="0" u="none" strike="noStrike" cap="none" spc="0" normalizeH="0" baseline="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a:t>Dos routers conectando tres LANs</a:t>
            </a:r>
            <a:endParaRPr lang="es-ES" altLang="es-ES"/>
          </a:p>
        </p:txBody>
      </p:sp>
      <p:pic>
        <p:nvPicPr>
          <p:cNvPr id="209938"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9725" y="3476625"/>
            <a:ext cx="981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91"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0325" y="2900363"/>
            <a:ext cx="981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592" name="Text Box 59"/>
          <p:cNvSpPr txBox="1">
            <a:spLocks noChangeArrowheads="1"/>
          </p:cNvSpPr>
          <p:nvPr/>
        </p:nvSpPr>
        <p:spPr bwMode="auto">
          <a:xfrm>
            <a:off x="2895600" y="3003550"/>
            <a:ext cx="303213"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X</a:t>
            </a:r>
          </a:p>
        </p:txBody>
      </p:sp>
      <p:sp>
        <p:nvSpPr>
          <p:cNvPr id="209980" name="Text Box 60"/>
          <p:cNvSpPr txBox="1">
            <a:spLocks noChangeArrowheads="1"/>
          </p:cNvSpPr>
          <p:nvPr/>
        </p:nvSpPr>
        <p:spPr bwMode="auto">
          <a:xfrm>
            <a:off x="5715000" y="3536950"/>
            <a:ext cx="303213"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Y</a:t>
            </a:r>
          </a:p>
        </p:txBody>
      </p:sp>
      <p:sp>
        <p:nvSpPr>
          <p:cNvPr id="23594" name="Text Box 62"/>
          <p:cNvSpPr txBox="1">
            <a:spLocks noChangeArrowheads="1"/>
          </p:cNvSpPr>
          <p:nvPr/>
        </p:nvSpPr>
        <p:spPr bwMode="auto">
          <a:xfrm>
            <a:off x="827088" y="2078038"/>
            <a:ext cx="4953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 altLang="es-ES" sz="1400" b="1"/>
              <a:t>H1</a:t>
            </a:r>
          </a:p>
        </p:txBody>
      </p:sp>
      <p:sp>
        <p:nvSpPr>
          <p:cNvPr id="23595" name="Text Box 63"/>
          <p:cNvSpPr txBox="1">
            <a:spLocks noChangeArrowheads="1"/>
          </p:cNvSpPr>
          <p:nvPr/>
        </p:nvSpPr>
        <p:spPr bwMode="auto">
          <a:xfrm>
            <a:off x="5300663" y="1206500"/>
            <a:ext cx="4953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 altLang="es-ES" sz="1400" b="1"/>
              <a:t>H3</a:t>
            </a:r>
          </a:p>
        </p:txBody>
      </p:sp>
      <p:sp>
        <p:nvSpPr>
          <p:cNvPr id="209984" name="Line 64"/>
          <p:cNvSpPr>
            <a:spLocks noChangeShapeType="1"/>
          </p:cNvSpPr>
          <p:nvPr/>
        </p:nvSpPr>
        <p:spPr bwMode="auto">
          <a:xfrm flipV="1">
            <a:off x="2987675" y="4097338"/>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09985" name="Text Box 65"/>
          <p:cNvSpPr txBox="1">
            <a:spLocks noChangeArrowheads="1"/>
          </p:cNvSpPr>
          <p:nvPr/>
        </p:nvSpPr>
        <p:spPr bwMode="auto">
          <a:xfrm>
            <a:off x="2124075" y="4362450"/>
            <a:ext cx="180022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0000"/>
              </a:lnSpc>
              <a:spcBef>
                <a:spcPct val="30000"/>
              </a:spcBef>
            </a:pPr>
            <a:r>
              <a:rPr lang="es-ES_tradnl" altLang="es-ES" sz="1400" b="1"/>
              <a:t>Las rutas son necesarias para que X e Y sepan como llegar a la LAN remota (C para X, A para Y)</a:t>
            </a:r>
            <a:endParaRPr lang="es-ES" altLang="es-ES" sz="1400" b="1"/>
          </a:p>
        </p:txBody>
      </p:sp>
      <p:sp>
        <p:nvSpPr>
          <p:cNvPr id="209986" name="Line 66"/>
          <p:cNvSpPr>
            <a:spLocks noChangeShapeType="1"/>
          </p:cNvSpPr>
          <p:nvPr/>
        </p:nvSpPr>
        <p:spPr bwMode="auto">
          <a:xfrm>
            <a:off x="3563938" y="4310063"/>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3599" name="Text Box 67"/>
          <p:cNvSpPr txBox="1">
            <a:spLocks noChangeArrowheads="1"/>
          </p:cNvSpPr>
          <p:nvPr/>
        </p:nvSpPr>
        <p:spPr bwMode="auto">
          <a:xfrm>
            <a:off x="836613" y="4310063"/>
            <a:ext cx="4953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 altLang="es-ES" sz="1400" b="1"/>
              <a:t>H2</a:t>
            </a:r>
          </a:p>
        </p:txBody>
      </p:sp>
      <p:sp>
        <p:nvSpPr>
          <p:cNvPr id="23600" name="Text Box 68"/>
          <p:cNvSpPr txBox="1">
            <a:spLocks noChangeArrowheads="1"/>
          </p:cNvSpPr>
          <p:nvPr/>
        </p:nvSpPr>
        <p:spPr bwMode="auto">
          <a:xfrm>
            <a:off x="5372100" y="4695825"/>
            <a:ext cx="4953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 altLang="es-ES" sz="1400" b="1"/>
              <a:t>H4</a:t>
            </a:r>
          </a:p>
        </p:txBody>
      </p:sp>
      <p:sp>
        <p:nvSpPr>
          <p:cNvPr id="209989" name="Text Box 69"/>
          <p:cNvSpPr txBox="1">
            <a:spLocks noChangeArrowheads="1"/>
          </p:cNvSpPr>
          <p:nvPr/>
        </p:nvSpPr>
        <p:spPr bwMode="auto">
          <a:xfrm>
            <a:off x="7740650" y="4525963"/>
            <a:ext cx="4953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 altLang="es-ES" sz="1400" b="1"/>
              <a:t>H6</a:t>
            </a:r>
          </a:p>
        </p:txBody>
      </p:sp>
      <p:sp>
        <p:nvSpPr>
          <p:cNvPr id="209990" name="Text Box 70"/>
          <p:cNvSpPr txBox="1">
            <a:spLocks noChangeArrowheads="1"/>
          </p:cNvSpPr>
          <p:nvPr/>
        </p:nvSpPr>
        <p:spPr bwMode="auto">
          <a:xfrm>
            <a:off x="7740650" y="2032000"/>
            <a:ext cx="4953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 altLang="es-ES" sz="1400" b="1"/>
              <a:t>H5</a:t>
            </a:r>
          </a:p>
        </p:txBody>
      </p:sp>
    </p:spTree>
    <p:extLst>
      <p:ext uri="{BB962C8B-B14F-4D97-AF65-F5344CB8AC3E}">
        <p14:creationId xmlns:p14="http://schemas.microsoft.com/office/powerpoint/2010/main" val="877413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48"/>
                                        </p:tgtEl>
                                        <p:attrNameLst>
                                          <p:attrName>style.visibility</p:attrName>
                                        </p:attrNameLst>
                                      </p:cBhvr>
                                      <p:to>
                                        <p:strVal val="visible"/>
                                      </p:to>
                                    </p:set>
                                    <p:animEffect transition="in" filter="wipe(left)">
                                      <p:cBhvr>
                                        <p:cTn id="7" dur="500"/>
                                        <p:tgtEl>
                                          <p:spTgt spid="20994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20993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09980"/>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0995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9949"/>
                                        </p:tgtEl>
                                        <p:attrNameLst>
                                          <p:attrName>style.visibility</p:attrName>
                                        </p:attrNameLst>
                                      </p:cBhvr>
                                      <p:to>
                                        <p:strVal val="visible"/>
                                      </p:to>
                                    </p:set>
                                    <p:animEffect transition="in" filter="wipe(left)">
                                      <p:cBhvr>
                                        <p:cTn id="21" dur="500"/>
                                        <p:tgtEl>
                                          <p:spTgt spid="209949"/>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09937"/>
                                        </p:tgtEl>
                                        <p:attrNameLst>
                                          <p:attrName>style.visibility</p:attrName>
                                        </p:attrNameLst>
                                      </p:cBhvr>
                                      <p:to>
                                        <p:strVal val="visible"/>
                                      </p:to>
                                    </p:se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09944"/>
                                        </p:tgtEl>
                                        <p:attrNameLst>
                                          <p:attrName>style.visibility</p:attrName>
                                        </p:attrNameLst>
                                      </p:cBhvr>
                                      <p:to>
                                        <p:strVal val="visible"/>
                                      </p:to>
                                    </p:set>
                                    <p:animEffect transition="in" filter="wipe(left)">
                                      <p:cBhvr>
                                        <p:cTn id="28" dur="500"/>
                                        <p:tgtEl>
                                          <p:spTgt spid="20994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09943"/>
                                        </p:tgtEl>
                                        <p:attrNameLst>
                                          <p:attrName>style.visibility</p:attrName>
                                        </p:attrNameLst>
                                      </p:cBhvr>
                                      <p:to>
                                        <p:strVal val="visible"/>
                                      </p:to>
                                    </p:set>
                                    <p:animEffect transition="in" filter="wipe(left)">
                                      <p:cBhvr>
                                        <p:cTn id="31" dur="500"/>
                                        <p:tgtEl>
                                          <p:spTgt spid="209943"/>
                                        </p:tgtEl>
                                      </p:cBhvr>
                                    </p:animEffect>
                                  </p:childTnLst>
                                </p:cTn>
                              </p:par>
                            </p:childTnLst>
                          </p:cTn>
                        </p:par>
                        <p:par>
                          <p:cTn id="32" fill="hold" nodeType="afterGroup">
                            <p:stCondLst>
                              <p:cond delay="1000"/>
                            </p:stCondLst>
                            <p:childTnLst>
                              <p:par>
                                <p:cTn id="33" presetID="1" presetClass="entr" presetSubtype="0" fill="hold" nodeType="afterEffect">
                                  <p:stCondLst>
                                    <p:cond delay="0"/>
                                  </p:stCondLst>
                                  <p:childTnLst>
                                    <p:set>
                                      <p:cBhvr>
                                        <p:cTn id="34" dur="1" fill="hold">
                                          <p:stCondLst>
                                            <p:cond delay="0"/>
                                          </p:stCondLst>
                                        </p:cTn>
                                        <p:tgtEl>
                                          <p:spTgt spid="2099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9990"/>
                                        </p:tgtEl>
                                        <p:attrNameLst>
                                          <p:attrName>style.visibility</p:attrName>
                                        </p:attrNameLst>
                                      </p:cBhvr>
                                      <p:to>
                                        <p:strVal val="visible"/>
                                      </p:to>
                                    </p:set>
                                  </p:childTnLst>
                                </p:cTn>
                              </p:par>
                            </p:childTnLst>
                          </p:cTn>
                        </p:par>
                        <p:par>
                          <p:cTn id="37" fill="hold" nodeType="afterGroup">
                            <p:stCondLst>
                              <p:cond delay="1000"/>
                            </p:stCondLst>
                            <p:childTnLst>
                              <p:par>
                                <p:cTn id="38" presetID="1" presetClass="entr" presetSubtype="0" fill="hold" nodeType="afterEffect">
                                  <p:stCondLst>
                                    <p:cond delay="0"/>
                                  </p:stCondLst>
                                  <p:childTnLst>
                                    <p:set>
                                      <p:cBhvr>
                                        <p:cTn id="39" dur="1" fill="hold">
                                          <p:stCondLst>
                                            <p:cond delay="0"/>
                                          </p:stCondLst>
                                        </p:cTn>
                                        <p:tgtEl>
                                          <p:spTgt spid="20997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0998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0996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09957"/>
                                        </p:tgtEl>
                                        <p:attrNameLst>
                                          <p:attrName>style.visibility</p:attrName>
                                        </p:attrNameLst>
                                      </p:cBhvr>
                                      <p:to>
                                        <p:strVal val="visible"/>
                                      </p:to>
                                    </p:set>
                                  </p:childTnLst>
                                </p:cTn>
                              </p:par>
                            </p:childTnLst>
                          </p:cTn>
                        </p:par>
                        <p:par>
                          <p:cTn id="48" fill="hold" nodeType="afterGroup">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2099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996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99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996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998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998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998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209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37" grpId="0" animBg="1"/>
      <p:bldP spid="209943" grpId="0" animBg="1"/>
      <p:bldP spid="209944" grpId="0" animBg="1"/>
      <p:bldP spid="209948" grpId="0" animBg="1"/>
      <p:bldP spid="209949" grpId="0" animBg="1"/>
      <p:bldP spid="209953" grpId="0"/>
      <p:bldP spid="209957" grpId="0"/>
      <p:bldP spid="209959" grpId="0"/>
      <p:bldP spid="209960" grpId="0"/>
      <p:bldP spid="209961" grpId="0" animBg="1"/>
      <p:bldP spid="209964" grpId="0"/>
      <p:bldP spid="209965" grpId="0" animBg="1"/>
      <p:bldP spid="209975" grpId="0"/>
      <p:bldP spid="209980" grpId="0" animBg="1"/>
      <p:bldP spid="209984" grpId="0" animBg="1"/>
      <p:bldP spid="209985" grpId="0"/>
      <p:bldP spid="209986" grpId="0" animBg="1"/>
      <p:bldP spid="209989" grpId="0"/>
      <p:bldP spid="20999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3AD3224-41A4-40B9-8AE6-57B9590399B9}" type="slidenum">
              <a:rPr lang="es-ES"/>
              <a:pPr>
                <a:defRPr/>
              </a:pPr>
              <a:t>32</a:t>
            </a:fld>
            <a:endParaRPr lang="es-ES"/>
          </a:p>
        </p:txBody>
      </p:sp>
      <p:sp>
        <p:nvSpPr>
          <p:cNvPr id="89091" name="Rectangle 2"/>
          <p:cNvSpPr>
            <a:spLocks noGrp="1" noChangeArrowheads="1"/>
          </p:cNvSpPr>
          <p:nvPr>
            <p:ph type="title"/>
          </p:nvPr>
        </p:nvSpPr>
        <p:spPr>
          <a:xfrm>
            <a:off x="720725" y="271463"/>
            <a:ext cx="7704138" cy="892175"/>
          </a:xfrm>
        </p:spPr>
        <p:txBody>
          <a:bodyPr/>
          <a:lstStyle/>
          <a:p>
            <a:pPr eaLnBrk="1" hangingPunct="1"/>
            <a:r>
              <a:rPr lang="es-ES_tradnl" altLang="es-ES" dirty="0"/>
              <a:t>Sumario</a:t>
            </a:r>
            <a:endParaRPr lang="es-ES" altLang="es-ES" dirty="0"/>
          </a:p>
        </p:txBody>
      </p:sp>
      <p:sp>
        <p:nvSpPr>
          <p:cNvPr id="89092" name="Rectangle 3"/>
          <p:cNvSpPr>
            <a:spLocks noGrp="1" noChangeArrowheads="1"/>
          </p:cNvSpPr>
          <p:nvPr>
            <p:ph type="body" idx="1"/>
          </p:nvPr>
        </p:nvSpPr>
        <p:spPr>
          <a:xfrm>
            <a:off x="685800" y="1484313"/>
            <a:ext cx="7772400" cy="4681537"/>
          </a:xfrm>
        </p:spPr>
        <p:style>
          <a:lnRef idx="2">
            <a:schemeClr val="accent5"/>
          </a:lnRef>
          <a:fillRef idx="1">
            <a:schemeClr val="lt1"/>
          </a:fillRef>
          <a:effectRef idx="0">
            <a:schemeClr val="accent5"/>
          </a:effectRef>
          <a:fontRef idx="minor">
            <a:schemeClr val="dk1"/>
          </a:fontRef>
        </p:style>
        <p:txBody>
          <a:bodyPr>
            <a:normAutofit/>
          </a:bodyPr>
          <a:lstStyle/>
          <a:p>
            <a:r>
              <a:rPr lang="es-ES_tradnl" altLang="es-ES" sz="2800" dirty="0">
                <a:solidFill>
                  <a:srgbClr val="0070C0"/>
                </a:solidFill>
              </a:rPr>
              <a:t>Protocolo IPv4.</a:t>
            </a:r>
          </a:p>
          <a:p>
            <a:pPr marL="742950" lvl="2" indent="-342900"/>
            <a:r>
              <a:rPr lang="es-ES_tradnl" altLang="es-ES" dirty="0">
                <a:solidFill>
                  <a:schemeClr val="tx1"/>
                </a:solidFill>
              </a:rPr>
              <a:t>El Datagrama IP. Estructura de la cabecera</a:t>
            </a:r>
          </a:p>
          <a:p>
            <a:pPr marL="742950" lvl="2" indent="-342900"/>
            <a:r>
              <a:rPr lang="es-ES_tradnl" altLang="es-ES" dirty="0">
                <a:solidFill>
                  <a:schemeClr val="tx1"/>
                </a:solidFill>
              </a:rPr>
              <a:t>Direcciones de red </a:t>
            </a:r>
          </a:p>
          <a:p>
            <a:pPr marL="742950" lvl="2" indent="-342900"/>
            <a:r>
              <a:rPr lang="es-ES_tradnl" altLang="es-ES" dirty="0">
                <a:solidFill>
                  <a:schemeClr val="tx1"/>
                </a:solidFill>
              </a:rPr>
              <a:t>Enrutamiento básico</a:t>
            </a:r>
          </a:p>
          <a:p>
            <a:pPr marL="742950" lvl="2" indent="-342900"/>
            <a:r>
              <a:rPr lang="es-ES_tradnl" altLang="es-ES" dirty="0">
                <a:solidFill>
                  <a:schemeClr val="accent1"/>
                </a:solidFill>
              </a:rPr>
              <a:t>Subredes </a:t>
            </a:r>
          </a:p>
          <a:p>
            <a:pPr marL="742950" lvl="2" indent="-342900"/>
            <a:r>
              <a:rPr lang="es-ES_tradnl" altLang="es-ES" dirty="0">
                <a:solidFill>
                  <a:schemeClr val="tx1"/>
                </a:solidFill>
              </a:rPr>
              <a:t>Protocolos de control y resolución de direcciones</a:t>
            </a:r>
          </a:p>
          <a:p>
            <a:pPr marL="742950" lvl="2" indent="-342900"/>
            <a:r>
              <a:rPr lang="es-ES_tradnl" altLang="es-ES" dirty="0">
                <a:solidFill>
                  <a:schemeClr val="tx1"/>
                </a:solidFill>
              </a:rPr>
              <a:t>Fragmentación</a:t>
            </a:r>
            <a:endParaRPr lang="es-ES" altLang="es-ES" dirty="0">
              <a:solidFill>
                <a:schemeClr val="tx1"/>
              </a:solidFill>
            </a:endParaRPr>
          </a:p>
          <a:p>
            <a:pPr marL="0" indent="0" eaLnBrk="1" hangingPunct="1">
              <a:buNone/>
            </a:pPr>
            <a:endParaRPr lang="es-ES_tradnl" altLang="es-ES" sz="2800" dirty="0"/>
          </a:p>
        </p:txBody>
      </p:sp>
    </p:spTree>
    <p:extLst>
      <p:ext uri="{BB962C8B-B14F-4D97-AF65-F5344CB8AC3E}">
        <p14:creationId xmlns:p14="http://schemas.microsoft.com/office/powerpoint/2010/main" val="2049299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6 Marcador de número de diapositiva"/>
          <p:cNvSpPr>
            <a:spLocks noGrp="1"/>
          </p:cNvSpPr>
          <p:nvPr>
            <p:ph type="sldNum" sz="quarter" idx="12"/>
          </p:nvPr>
        </p:nvSpPr>
        <p:spPr/>
        <p:txBody>
          <a:bodyPr/>
          <a:lstStyle/>
          <a:p>
            <a:pPr>
              <a:defRPr/>
            </a:pPr>
            <a:fld id="{E3A5212E-9CD5-4E66-93F6-A5C6CA5D6B94}" type="slidenum">
              <a:rPr lang="es-ES"/>
              <a:pPr>
                <a:defRPr/>
              </a:pPr>
              <a:t>33</a:t>
            </a:fld>
            <a:endParaRPr lang="es-ES"/>
          </a:p>
        </p:txBody>
      </p:sp>
      <p:sp>
        <p:nvSpPr>
          <p:cNvPr id="32771" name="Rectangle 2"/>
          <p:cNvSpPr>
            <a:spLocks noGrp="1" noChangeArrowheads="1"/>
          </p:cNvSpPr>
          <p:nvPr>
            <p:ph type="title"/>
          </p:nvPr>
        </p:nvSpPr>
        <p:spPr>
          <a:xfrm>
            <a:off x="457200" y="274638"/>
            <a:ext cx="8229600" cy="874712"/>
          </a:xfrm>
          <a:noFill/>
        </p:spPr>
        <p:txBody>
          <a:bodyPr vert="horz" lIns="91440" tIns="45720" rIns="91440" bIns="45720" rtlCol="0" anchor="ctr">
            <a:normAutofit/>
          </a:bodyPr>
          <a:lstStyle/>
          <a:p>
            <a:pPr>
              <a:lnSpc>
                <a:spcPct val="80000"/>
              </a:lnSpc>
            </a:pPr>
            <a:r>
              <a:rPr lang="es-ES_tradnl" altLang="es-ES" sz="4000">
                <a:gradFill flip="none" rotWithShape="1">
                  <a:gsLst>
                    <a:gs pos="16000">
                      <a:schemeClr val="tx2"/>
                    </a:gs>
                    <a:gs pos="100000">
                      <a:srgbClr val="28A7DF"/>
                    </a:gs>
                  </a:gsLst>
                  <a:lin ang="1800000" scaled="0"/>
                  <a:tileRect/>
                </a:gradFill>
                <a:latin typeface="Arial"/>
                <a:cs typeface="Arial"/>
              </a:rPr>
              <a:t>Subredes</a:t>
            </a:r>
            <a:endParaRPr lang="es-ES" altLang="es-ES" sz="4000">
              <a:gradFill flip="none" rotWithShape="1">
                <a:gsLst>
                  <a:gs pos="16000">
                    <a:schemeClr val="tx2"/>
                  </a:gs>
                  <a:gs pos="100000">
                    <a:srgbClr val="28A7DF"/>
                  </a:gs>
                </a:gsLst>
                <a:lin ang="1800000" scaled="0"/>
                <a:tileRect/>
              </a:gradFill>
              <a:latin typeface="Arial"/>
              <a:cs typeface="Arial"/>
            </a:endParaRPr>
          </a:p>
        </p:txBody>
      </p:sp>
      <p:sp>
        <p:nvSpPr>
          <p:cNvPr id="32772" name="Rectangle 3"/>
          <p:cNvSpPr>
            <a:spLocks noGrp="1" noChangeArrowheads="1"/>
          </p:cNvSpPr>
          <p:nvPr>
            <p:ph type="body" sz="half" idx="1"/>
          </p:nvPr>
        </p:nvSpPr>
        <p:spPr>
          <a:xfrm>
            <a:off x="685800" y="1125538"/>
            <a:ext cx="7847013" cy="2525712"/>
          </a:xfrm>
        </p:spPr>
        <p:txBody>
          <a:bodyPr/>
          <a:lstStyle/>
          <a:p>
            <a:pPr algn="just" eaLnBrk="1" hangingPunct="1">
              <a:lnSpc>
                <a:spcPct val="90000"/>
              </a:lnSpc>
            </a:pPr>
            <a:r>
              <a:rPr lang="es-ES_tradnl" altLang="es-ES" sz="2000"/>
              <a:t>A menudo la red de una organización está a su vez formada por varias redes. </a:t>
            </a:r>
          </a:p>
          <a:p>
            <a:pPr algn="just" eaLnBrk="1" hangingPunct="1">
              <a:lnSpc>
                <a:spcPct val="90000"/>
              </a:lnSpc>
            </a:pPr>
            <a:r>
              <a:rPr lang="es-ES_tradnl" altLang="es-ES" sz="2000"/>
              <a:t>En estos casos suele ser conveniente partir de una red grande que dividimos en trozos más pequeños llamados subredes.</a:t>
            </a:r>
          </a:p>
          <a:p>
            <a:pPr algn="just" eaLnBrk="1" hangingPunct="1">
              <a:lnSpc>
                <a:spcPct val="90000"/>
              </a:lnSpc>
            </a:pPr>
            <a:r>
              <a:rPr lang="es-ES_tradnl" altLang="es-ES" sz="2000"/>
              <a:t>Ejemplo: la empresa X utiliza la red 40.40.0.0 255.255.0.0 (es decir desde 40.40.0.0 hasta 40.40.255.255). </a:t>
            </a:r>
          </a:p>
          <a:p>
            <a:pPr lvl="1" algn="just" eaLnBrk="1" hangingPunct="1">
              <a:lnSpc>
                <a:spcPct val="90000"/>
              </a:lnSpc>
            </a:pPr>
            <a:r>
              <a:rPr lang="es-ES_tradnl" altLang="es-ES" sz="1800"/>
              <a:t>Para reducir el tráfico broadcast  decide dividirla formando subredes, ninguna de las cuales tendrá más de 256 ordenadores:</a:t>
            </a:r>
            <a:endParaRPr lang="es-ES" altLang="es-ES" sz="1800"/>
          </a:p>
        </p:txBody>
      </p:sp>
      <p:graphicFrame>
        <p:nvGraphicFramePr>
          <p:cNvPr id="90186" name="Group 74"/>
          <p:cNvGraphicFramePr>
            <a:graphicFrameLocks noGrp="1"/>
          </p:cNvGraphicFramePr>
          <p:nvPr>
            <p:ph sz="half" idx="2"/>
          </p:nvPr>
        </p:nvGraphicFramePr>
        <p:xfrm>
          <a:off x="1223963" y="3822700"/>
          <a:ext cx="6626225" cy="2214564"/>
        </p:xfrm>
        <a:graphic>
          <a:graphicData uri="http://schemas.openxmlformats.org/drawingml/2006/table">
            <a:tbl>
              <a:tblPr/>
              <a:tblGrid>
                <a:gridCol w="777875">
                  <a:extLst>
                    <a:ext uri="{9D8B030D-6E8A-4147-A177-3AD203B41FA5}">
                      <a16:colId xmlns:a16="http://schemas.microsoft.com/office/drawing/2014/main" val="20000"/>
                    </a:ext>
                  </a:extLst>
                </a:gridCol>
                <a:gridCol w="1331912">
                  <a:extLst>
                    <a:ext uri="{9D8B030D-6E8A-4147-A177-3AD203B41FA5}">
                      <a16:colId xmlns:a16="http://schemas.microsoft.com/office/drawing/2014/main" val="20001"/>
                    </a:ext>
                  </a:extLst>
                </a:gridCol>
                <a:gridCol w="1570038">
                  <a:extLst>
                    <a:ext uri="{9D8B030D-6E8A-4147-A177-3AD203B41FA5}">
                      <a16:colId xmlns:a16="http://schemas.microsoft.com/office/drawing/2014/main" val="20002"/>
                    </a:ext>
                  </a:extLst>
                </a:gridCol>
                <a:gridCol w="2946400">
                  <a:extLst>
                    <a:ext uri="{9D8B030D-6E8A-4147-A177-3AD203B41FA5}">
                      <a16:colId xmlns:a16="http://schemas.microsoft.com/office/drawing/2014/main" val="20003"/>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VLAN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Subred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Máscara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Rango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40.40.0.0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255.255.255.0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40.40.0.0 - 40.40.0.255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40.40.1.0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255.255.255.0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40.40.1.0 – 40.40.1.255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40.40.2.0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255.255.255.0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40.40.2.0 – 40.40.2.255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40.40.255.0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255.255.255.0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40.40.255.0 – 40.40.255.255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6140087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3 Marcador de número de diapositiva"/>
          <p:cNvSpPr>
            <a:spLocks noGrp="1"/>
          </p:cNvSpPr>
          <p:nvPr>
            <p:ph type="sldNum" sz="quarter" idx="12"/>
          </p:nvPr>
        </p:nvSpPr>
        <p:spPr/>
        <p:txBody>
          <a:bodyPr/>
          <a:lstStyle/>
          <a:p>
            <a:pPr>
              <a:defRPr/>
            </a:pPr>
            <a:fld id="{165BC996-3B2B-46E8-A402-071DA9415AC0}" type="slidenum">
              <a:rPr lang="es-ES"/>
              <a:pPr>
                <a:defRPr/>
              </a:pPr>
              <a:t>34</a:t>
            </a:fld>
            <a:endParaRPr lang="es-ES"/>
          </a:p>
        </p:txBody>
      </p:sp>
      <p:sp>
        <p:nvSpPr>
          <p:cNvPr id="33795" name="Freeform 73"/>
          <p:cNvSpPr>
            <a:spLocks/>
          </p:cNvSpPr>
          <p:nvPr/>
        </p:nvSpPr>
        <p:spPr bwMode="auto">
          <a:xfrm rot="5400000">
            <a:off x="776288" y="4375150"/>
            <a:ext cx="1862137" cy="112713"/>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33796" name="Text Box 51"/>
          <p:cNvSpPr txBox="1">
            <a:spLocks noChangeArrowheads="1"/>
          </p:cNvSpPr>
          <p:nvPr/>
        </p:nvSpPr>
        <p:spPr bwMode="auto">
          <a:xfrm>
            <a:off x="1238250" y="328613"/>
            <a:ext cx="6934200" cy="584775"/>
          </a:xfrm>
          <a:prstGeom prst="rect">
            <a:avLst/>
          </a:prstGeom>
          <a:noFill/>
        </p:spPr>
        <p:txBody>
          <a:bodyPr vert="horz" lIns="91440" tIns="45720" rIns="91440" bIns="45720" rtlCol="0" anchor="ctr">
            <a:normAutofit/>
          </a:bodyPr>
          <a:lstStyle>
            <a:lvl1pPr algn="ctr">
              <a:lnSpc>
                <a:spcPct val="80000"/>
              </a:lnSpc>
              <a:spcBef>
                <a:spcPct val="0"/>
              </a:spcBef>
              <a:buNone/>
              <a:defRPr sz="4000">
                <a:gradFill flip="none" rotWithShape="1">
                  <a:gsLst>
                    <a:gs pos="16000">
                      <a:schemeClr val="tx2"/>
                    </a:gs>
                    <a:gs pos="100000">
                      <a:srgbClr val="28A7DF"/>
                    </a:gs>
                  </a:gsLst>
                  <a:lin ang="1800000" scaled="0"/>
                  <a:tileRect/>
                </a:gradFill>
                <a:latin typeface="Arial"/>
                <a:ea typeface="+mj-ea"/>
                <a:cs typeface="Arial"/>
              </a:defRPr>
            </a:lvl1pPr>
          </a:lstStyle>
          <a:p>
            <a:r>
              <a:rPr lang="es-ES_tradnl" altLang="es-ES" dirty="0"/>
              <a:t>Ejemplo de uso de subredes</a:t>
            </a:r>
            <a:endParaRPr lang="es-ES" altLang="es-ES" dirty="0"/>
          </a:p>
        </p:txBody>
      </p:sp>
      <p:pic>
        <p:nvPicPr>
          <p:cNvPr id="33797"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7900" y="1341438"/>
            <a:ext cx="15668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79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7900" y="2420938"/>
            <a:ext cx="15668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799" name="Picture 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7900" y="3502025"/>
            <a:ext cx="15668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800" name="Picture 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7900" y="5445125"/>
            <a:ext cx="15668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801" name="Line 61"/>
          <p:cNvSpPr>
            <a:spLocks noChangeShapeType="1"/>
          </p:cNvSpPr>
          <p:nvPr/>
        </p:nvSpPr>
        <p:spPr bwMode="auto">
          <a:xfrm flipH="1">
            <a:off x="1908175" y="1773238"/>
            <a:ext cx="3455988" cy="1295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3802" name="Line 62"/>
          <p:cNvSpPr>
            <a:spLocks noChangeShapeType="1"/>
          </p:cNvSpPr>
          <p:nvPr/>
        </p:nvSpPr>
        <p:spPr bwMode="auto">
          <a:xfrm flipH="1">
            <a:off x="2051050" y="2924175"/>
            <a:ext cx="3600450" cy="3603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3803" name="Line 63"/>
          <p:cNvSpPr>
            <a:spLocks noChangeShapeType="1"/>
          </p:cNvSpPr>
          <p:nvPr/>
        </p:nvSpPr>
        <p:spPr bwMode="auto">
          <a:xfrm flipH="1" flipV="1">
            <a:off x="2051050" y="3573463"/>
            <a:ext cx="3457575" cy="287337"/>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3804" name="Line 64"/>
          <p:cNvSpPr>
            <a:spLocks noChangeShapeType="1"/>
          </p:cNvSpPr>
          <p:nvPr/>
        </p:nvSpPr>
        <p:spPr bwMode="auto">
          <a:xfrm flipH="1" flipV="1">
            <a:off x="2051050" y="3644900"/>
            <a:ext cx="3457575" cy="230505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3805" name="Text Box 65"/>
          <p:cNvSpPr txBox="1">
            <a:spLocks noChangeArrowheads="1"/>
          </p:cNvSpPr>
          <p:nvPr/>
        </p:nvSpPr>
        <p:spPr bwMode="auto">
          <a:xfrm>
            <a:off x="6372225" y="1341438"/>
            <a:ext cx="273685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SR 1</a:t>
            </a:r>
          </a:p>
          <a:p>
            <a:pPr eaLnBrk="1" hangingPunct="1">
              <a:lnSpc>
                <a:spcPct val="80000"/>
              </a:lnSpc>
              <a:spcBef>
                <a:spcPct val="30000"/>
              </a:spcBef>
            </a:pPr>
            <a:r>
              <a:rPr lang="es-ES_tradnl" altLang="es-ES" sz="1400" b="1"/>
              <a:t>40.40.0.0 255.255.255.0</a:t>
            </a:r>
          </a:p>
          <a:p>
            <a:pPr eaLnBrk="1" hangingPunct="1">
              <a:lnSpc>
                <a:spcPct val="80000"/>
              </a:lnSpc>
              <a:spcBef>
                <a:spcPct val="30000"/>
              </a:spcBef>
            </a:pPr>
            <a:r>
              <a:rPr lang="es-ES_tradnl" altLang="es-ES" sz="1400" b="1"/>
              <a:t>Rtr: 40.40.0.1</a:t>
            </a:r>
            <a:endParaRPr lang="es-ES" altLang="es-ES" sz="1400" b="1"/>
          </a:p>
        </p:txBody>
      </p:sp>
      <p:sp>
        <p:nvSpPr>
          <p:cNvPr id="33806" name="Text Box 66"/>
          <p:cNvSpPr txBox="1">
            <a:spLocks noChangeArrowheads="1"/>
          </p:cNvSpPr>
          <p:nvPr/>
        </p:nvSpPr>
        <p:spPr bwMode="auto">
          <a:xfrm>
            <a:off x="6372225" y="2492375"/>
            <a:ext cx="2736850"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SR 2</a:t>
            </a:r>
          </a:p>
          <a:p>
            <a:pPr eaLnBrk="1" hangingPunct="1">
              <a:lnSpc>
                <a:spcPct val="80000"/>
              </a:lnSpc>
              <a:spcBef>
                <a:spcPct val="30000"/>
              </a:spcBef>
            </a:pPr>
            <a:r>
              <a:rPr lang="es-ES_tradnl" altLang="es-ES" sz="1400" b="1"/>
              <a:t>40.40.1.0 255.255.255.0</a:t>
            </a:r>
          </a:p>
          <a:p>
            <a:pPr eaLnBrk="1" hangingPunct="1">
              <a:lnSpc>
                <a:spcPct val="80000"/>
              </a:lnSpc>
              <a:spcBef>
                <a:spcPct val="30000"/>
              </a:spcBef>
            </a:pPr>
            <a:r>
              <a:rPr lang="es-ES_tradnl" altLang="es-ES" sz="1400" b="1"/>
              <a:t>Rtr: 40.40.1.1</a:t>
            </a:r>
            <a:endParaRPr lang="es-ES" altLang="es-ES" sz="1400" b="1"/>
          </a:p>
        </p:txBody>
      </p:sp>
      <p:sp>
        <p:nvSpPr>
          <p:cNvPr id="33807" name="Text Box 67"/>
          <p:cNvSpPr txBox="1">
            <a:spLocks noChangeArrowheads="1"/>
          </p:cNvSpPr>
          <p:nvPr/>
        </p:nvSpPr>
        <p:spPr bwMode="auto">
          <a:xfrm>
            <a:off x="6372225" y="3573463"/>
            <a:ext cx="273685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SR 3</a:t>
            </a:r>
          </a:p>
          <a:p>
            <a:pPr eaLnBrk="1" hangingPunct="1">
              <a:lnSpc>
                <a:spcPct val="80000"/>
              </a:lnSpc>
              <a:spcBef>
                <a:spcPct val="30000"/>
              </a:spcBef>
            </a:pPr>
            <a:r>
              <a:rPr lang="es-ES_tradnl" altLang="es-ES" sz="1400" b="1"/>
              <a:t>40.40.2.0 255.255.255.0</a:t>
            </a:r>
          </a:p>
          <a:p>
            <a:pPr eaLnBrk="1" hangingPunct="1">
              <a:lnSpc>
                <a:spcPct val="80000"/>
              </a:lnSpc>
              <a:spcBef>
                <a:spcPct val="30000"/>
              </a:spcBef>
            </a:pPr>
            <a:r>
              <a:rPr lang="es-ES_tradnl" altLang="es-ES" sz="1400" b="1"/>
              <a:t>Rtr: 40.40.2.1</a:t>
            </a:r>
            <a:endParaRPr lang="es-ES" altLang="es-ES" sz="1400" b="1"/>
          </a:p>
        </p:txBody>
      </p:sp>
      <p:sp>
        <p:nvSpPr>
          <p:cNvPr id="33808" name="Text Box 68"/>
          <p:cNvSpPr txBox="1">
            <a:spLocks noChangeArrowheads="1"/>
          </p:cNvSpPr>
          <p:nvPr/>
        </p:nvSpPr>
        <p:spPr bwMode="auto">
          <a:xfrm>
            <a:off x="6372225" y="5580063"/>
            <a:ext cx="273685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SR 256</a:t>
            </a:r>
          </a:p>
          <a:p>
            <a:pPr eaLnBrk="1" hangingPunct="1">
              <a:lnSpc>
                <a:spcPct val="80000"/>
              </a:lnSpc>
              <a:spcBef>
                <a:spcPct val="30000"/>
              </a:spcBef>
            </a:pPr>
            <a:r>
              <a:rPr lang="es-ES_tradnl" altLang="es-ES" sz="1400" b="1"/>
              <a:t>40.40.255.0 255.255.255.0</a:t>
            </a:r>
          </a:p>
          <a:p>
            <a:pPr eaLnBrk="1" hangingPunct="1">
              <a:lnSpc>
                <a:spcPct val="80000"/>
              </a:lnSpc>
              <a:spcBef>
                <a:spcPct val="30000"/>
              </a:spcBef>
            </a:pPr>
            <a:r>
              <a:rPr lang="es-ES_tradnl" altLang="es-ES" sz="1400" b="1"/>
              <a:t>Rtr: 40.40.255.1</a:t>
            </a:r>
            <a:endParaRPr lang="es-ES" altLang="es-ES" sz="1400" b="1"/>
          </a:p>
        </p:txBody>
      </p:sp>
      <p:sp>
        <p:nvSpPr>
          <p:cNvPr id="33809" name="Text Box 69"/>
          <p:cNvSpPr txBox="1">
            <a:spLocks noChangeArrowheads="1"/>
          </p:cNvSpPr>
          <p:nvPr/>
        </p:nvSpPr>
        <p:spPr bwMode="auto">
          <a:xfrm>
            <a:off x="2339975" y="3716338"/>
            <a:ext cx="12239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40.40.255.1</a:t>
            </a:r>
            <a:endParaRPr lang="es-ES" altLang="es-ES" sz="1400" b="1"/>
          </a:p>
        </p:txBody>
      </p:sp>
      <p:sp>
        <p:nvSpPr>
          <p:cNvPr id="33810" name="Text Box 70"/>
          <p:cNvSpPr txBox="1">
            <a:spLocks noChangeArrowheads="1"/>
          </p:cNvSpPr>
          <p:nvPr/>
        </p:nvSpPr>
        <p:spPr bwMode="auto">
          <a:xfrm>
            <a:off x="1763713" y="2565400"/>
            <a:ext cx="122396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40.40.0.1</a:t>
            </a:r>
            <a:endParaRPr lang="es-ES" altLang="es-ES" sz="1400" b="1"/>
          </a:p>
        </p:txBody>
      </p:sp>
      <p:sp>
        <p:nvSpPr>
          <p:cNvPr id="33811" name="Text Box 71"/>
          <p:cNvSpPr txBox="1">
            <a:spLocks noChangeArrowheads="1"/>
          </p:cNvSpPr>
          <p:nvPr/>
        </p:nvSpPr>
        <p:spPr bwMode="auto">
          <a:xfrm>
            <a:off x="2339975" y="2951163"/>
            <a:ext cx="12239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40.40.1.1</a:t>
            </a:r>
            <a:endParaRPr lang="es-ES" altLang="es-ES" sz="1400" b="1"/>
          </a:p>
        </p:txBody>
      </p:sp>
      <p:sp>
        <p:nvSpPr>
          <p:cNvPr id="33812" name="Text Box 72"/>
          <p:cNvSpPr txBox="1">
            <a:spLocks noChangeArrowheads="1"/>
          </p:cNvSpPr>
          <p:nvPr/>
        </p:nvSpPr>
        <p:spPr bwMode="auto">
          <a:xfrm>
            <a:off x="2339975" y="3382963"/>
            <a:ext cx="12239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40.40.2.1</a:t>
            </a:r>
            <a:endParaRPr lang="es-ES" altLang="es-ES" sz="1400" b="1"/>
          </a:p>
        </p:txBody>
      </p:sp>
      <p:pic>
        <p:nvPicPr>
          <p:cNvPr id="33813" name="Picture 5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8888" y="2852738"/>
            <a:ext cx="1198562"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814" name="Picture 7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797425"/>
            <a:ext cx="981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815" name="Text Box 75"/>
          <p:cNvSpPr txBox="1">
            <a:spLocks noChangeArrowheads="1"/>
          </p:cNvSpPr>
          <p:nvPr/>
        </p:nvSpPr>
        <p:spPr bwMode="auto">
          <a:xfrm>
            <a:off x="395288" y="5734050"/>
            <a:ext cx="3384550"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5000"/>
              </a:spcBef>
            </a:pPr>
            <a:r>
              <a:rPr lang="es-ES_tradnl" altLang="es-ES" sz="1400" b="1"/>
              <a:t>A 40.40.0.0 255.255.0.0 por 90.0.0.1</a:t>
            </a:r>
            <a:endParaRPr lang="es-ES" altLang="es-ES" sz="1400" b="1"/>
          </a:p>
        </p:txBody>
      </p:sp>
      <p:sp>
        <p:nvSpPr>
          <p:cNvPr id="33816" name="Text Box 76"/>
          <p:cNvSpPr txBox="1">
            <a:spLocks noChangeArrowheads="1"/>
          </p:cNvSpPr>
          <p:nvPr/>
        </p:nvSpPr>
        <p:spPr bwMode="auto">
          <a:xfrm>
            <a:off x="827088" y="3933825"/>
            <a:ext cx="122396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90.0.0.1</a:t>
            </a:r>
            <a:endParaRPr lang="es-ES" altLang="es-ES" sz="1400" b="1"/>
          </a:p>
        </p:txBody>
      </p:sp>
      <p:sp>
        <p:nvSpPr>
          <p:cNvPr id="33817" name="Line 78"/>
          <p:cNvSpPr>
            <a:spLocks noChangeShapeType="1"/>
          </p:cNvSpPr>
          <p:nvPr/>
        </p:nvSpPr>
        <p:spPr bwMode="auto">
          <a:xfrm flipV="1">
            <a:off x="1619250" y="5516563"/>
            <a:ext cx="0" cy="2174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818" name="Text Box 79"/>
          <p:cNvSpPr txBox="1">
            <a:spLocks noChangeArrowheads="1"/>
          </p:cNvSpPr>
          <p:nvPr/>
        </p:nvSpPr>
        <p:spPr bwMode="auto">
          <a:xfrm>
            <a:off x="5580063" y="4437063"/>
            <a:ext cx="2682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40000"/>
              </a:lnSpc>
            </a:pPr>
            <a:r>
              <a:rPr lang="es-ES" altLang="es-ES" sz="2400" b="1"/>
              <a:t>.</a:t>
            </a:r>
          </a:p>
          <a:p>
            <a:pPr eaLnBrk="1" hangingPunct="1">
              <a:lnSpc>
                <a:spcPct val="40000"/>
              </a:lnSpc>
            </a:pPr>
            <a:r>
              <a:rPr lang="es-ES" altLang="es-ES" sz="2400" b="1"/>
              <a:t>.</a:t>
            </a:r>
          </a:p>
          <a:p>
            <a:pPr eaLnBrk="1" hangingPunct="1">
              <a:lnSpc>
                <a:spcPct val="40000"/>
              </a:lnSpc>
            </a:pPr>
            <a:r>
              <a:rPr lang="es-ES" altLang="es-ES" sz="2400" b="1"/>
              <a:t>.</a:t>
            </a:r>
          </a:p>
          <a:p>
            <a:pPr eaLnBrk="1" hangingPunct="1">
              <a:lnSpc>
                <a:spcPct val="40000"/>
              </a:lnSpc>
            </a:pPr>
            <a:r>
              <a:rPr lang="es-ES" altLang="es-ES" sz="2400" b="1"/>
              <a:t>.</a:t>
            </a:r>
          </a:p>
          <a:p>
            <a:pPr eaLnBrk="1" hangingPunct="1">
              <a:lnSpc>
                <a:spcPct val="40000"/>
              </a:lnSpc>
            </a:pPr>
            <a:r>
              <a:rPr lang="es-ES" altLang="es-ES" sz="2400" b="1"/>
              <a:t>.</a:t>
            </a:r>
          </a:p>
          <a:p>
            <a:pPr eaLnBrk="1" hangingPunct="1">
              <a:lnSpc>
                <a:spcPct val="40000"/>
              </a:lnSpc>
            </a:pPr>
            <a:r>
              <a:rPr lang="es-ES" altLang="es-ES" sz="2400" b="1"/>
              <a:t>.</a:t>
            </a:r>
          </a:p>
        </p:txBody>
      </p:sp>
      <p:pic>
        <p:nvPicPr>
          <p:cNvPr id="33819" name="Picture 8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1125" y="5734050"/>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820" name="Picture 8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2725" y="3716338"/>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821" name="Picture 8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64163" y="270827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822" name="Picture 8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263" y="1627188"/>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823" name="Text Box 84"/>
          <p:cNvSpPr txBox="1">
            <a:spLocks noChangeArrowheads="1"/>
          </p:cNvSpPr>
          <p:nvPr/>
        </p:nvSpPr>
        <p:spPr bwMode="auto">
          <a:xfrm>
            <a:off x="808038" y="6040438"/>
            <a:ext cx="2774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a:t>Las rutas se sumarizan…</a:t>
            </a:r>
          </a:p>
        </p:txBody>
      </p:sp>
    </p:spTree>
    <p:extLst>
      <p:ext uri="{BB962C8B-B14F-4D97-AF65-F5344CB8AC3E}">
        <p14:creationId xmlns:p14="http://schemas.microsoft.com/office/powerpoint/2010/main" val="244842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89ADB42B-FDD4-40C5-BE7B-84BAC3FB06DA}" type="slidenum">
              <a:rPr lang="es-ES"/>
              <a:pPr>
                <a:defRPr/>
              </a:pPr>
              <a:t>35</a:t>
            </a:fld>
            <a:endParaRPr lang="es-ES"/>
          </a:p>
        </p:txBody>
      </p:sp>
      <p:sp>
        <p:nvSpPr>
          <p:cNvPr id="41987" name="Rectangle 2"/>
          <p:cNvSpPr>
            <a:spLocks noGrp="1" noChangeArrowheads="1"/>
          </p:cNvSpPr>
          <p:nvPr>
            <p:ph type="title"/>
          </p:nvPr>
        </p:nvSpPr>
        <p:spPr/>
        <p:txBody>
          <a:bodyPr>
            <a:normAutofit/>
          </a:bodyPr>
          <a:lstStyle/>
          <a:p>
            <a:pPr eaLnBrk="1" hangingPunct="1"/>
            <a:r>
              <a:rPr lang="es-ES" altLang="es-ES" sz="3200" dirty="0"/>
              <a:t>Máscaras</a:t>
            </a:r>
            <a:r>
              <a:rPr lang="es-ES" altLang="es-ES" dirty="0"/>
              <a:t> </a:t>
            </a:r>
            <a:r>
              <a:rPr lang="es-ES" altLang="es-ES" sz="3200" dirty="0"/>
              <a:t>de longitud variable</a:t>
            </a:r>
            <a:r>
              <a:rPr lang="es-ES" altLang="es-ES" dirty="0"/>
              <a:t>. VLSM</a:t>
            </a:r>
          </a:p>
        </p:txBody>
      </p:sp>
      <p:sp>
        <p:nvSpPr>
          <p:cNvPr id="41988" name="Rectangle 3"/>
          <p:cNvSpPr>
            <a:spLocks noGrp="1" noChangeArrowheads="1"/>
          </p:cNvSpPr>
          <p:nvPr>
            <p:ph type="body" idx="1"/>
          </p:nvPr>
        </p:nvSpPr>
        <p:spPr/>
        <p:txBody>
          <a:bodyPr/>
          <a:lstStyle/>
          <a:p>
            <a:pPr algn="just" eaLnBrk="1" hangingPunct="1"/>
            <a:r>
              <a:rPr lang="es-ES" altLang="es-ES"/>
              <a:t>A menudo interesa dividir una red en subredes de diferentes tamaños.</a:t>
            </a:r>
          </a:p>
          <a:p>
            <a:pPr algn="just" eaLnBrk="1" hangingPunct="1"/>
            <a:r>
              <a:rPr lang="es-ES" altLang="es-ES"/>
              <a:t>Para esto se utilizan máscaras de tamaño variable, es decir la división red/host no es igual en todas las subredes</a:t>
            </a:r>
          </a:p>
          <a:p>
            <a:pPr algn="just" eaLnBrk="1" hangingPunct="1"/>
            <a:r>
              <a:rPr lang="es-ES" altLang="es-ES"/>
              <a:t>Aunque las subredes pueden tener diferente tamaño </a:t>
            </a:r>
            <a:r>
              <a:rPr lang="es-ES" altLang="es-ES" u="sng"/>
              <a:t>no pueden solaparse</a:t>
            </a:r>
            <a:r>
              <a:rPr lang="es-ES" altLang="es-ES"/>
              <a:t> (habría direcciones duplicadas)</a:t>
            </a:r>
          </a:p>
        </p:txBody>
      </p:sp>
    </p:spTree>
    <p:extLst>
      <p:ext uri="{BB962C8B-B14F-4D97-AF65-F5344CB8AC3E}">
        <p14:creationId xmlns:p14="http://schemas.microsoft.com/office/powerpoint/2010/main" val="3162355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3 Marcador de número de diapositiva"/>
          <p:cNvSpPr>
            <a:spLocks noGrp="1"/>
          </p:cNvSpPr>
          <p:nvPr>
            <p:ph type="sldNum" sz="quarter" idx="12"/>
          </p:nvPr>
        </p:nvSpPr>
        <p:spPr/>
        <p:txBody>
          <a:bodyPr/>
          <a:lstStyle/>
          <a:p>
            <a:pPr>
              <a:defRPr/>
            </a:pPr>
            <a:fld id="{48022FAA-276C-4CA5-B486-F39AAB249CBB}" type="slidenum">
              <a:rPr lang="es-ES"/>
              <a:pPr>
                <a:defRPr/>
              </a:pPr>
              <a:t>36</a:t>
            </a:fld>
            <a:endParaRPr lang="es-ES"/>
          </a:p>
        </p:txBody>
      </p:sp>
      <p:sp>
        <p:nvSpPr>
          <p:cNvPr id="37891" name="Text Box 2"/>
          <p:cNvSpPr txBox="1">
            <a:spLocks noChangeArrowheads="1"/>
          </p:cNvSpPr>
          <p:nvPr/>
        </p:nvSpPr>
        <p:spPr bwMode="auto">
          <a:xfrm>
            <a:off x="684213" y="1052513"/>
            <a:ext cx="7902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a:t>La red más pequeña que podemos hacer es la de máscara de 30 bits:</a:t>
            </a:r>
            <a:endParaRPr lang="es-ES" altLang="es-ES"/>
          </a:p>
        </p:txBody>
      </p:sp>
      <p:graphicFrame>
        <p:nvGraphicFramePr>
          <p:cNvPr id="1140988" name="Group 252"/>
          <p:cNvGraphicFramePr>
            <a:graphicFrameLocks noGrp="1"/>
          </p:cNvGraphicFramePr>
          <p:nvPr/>
        </p:nvGraphicFramePr>
        <p:xfrm>
          <a:off x="1600200" y="2108200"/>
          <a:ext cx="5995988" cy="431800"/>
        </p:xfrm>
        <a:graphic>
          <a:graphicData uri="http://schemas.openxmlformats.org/drawingml/2006/table">
            <a:tbl>
              <a:tblPr/>
              <a:tblGrid>
                <a:gridCol w="5348288">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Red</a:t>
                      </a:r>
                      <a:endParaRPr kumimoji="0" lang="es-E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Host</a:t>
                      </a:r>
                      <a:endParaRPr kumimoji="0" lang="es-E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900" name="Text Box 13"/>
          <p:cNvSpPr txBox="1">
            <a:spLocks noChangeArrowheads="1"/>
          </p:cNvSpPr>
          <p:nvPr/>
        </p:nvSpPr>
        <p:spPr bwMode="auto">
          <a:xfrm>
            <a:off x="3933825" y="1700213"/>
            <a:ext cx="782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600"/>
              <a:t>30 bits</a:t>
            </a:r>
            <a:endParaRPr lang="es-ES" altLang="es-ES" sz="1600"/>
          </a:p>
        </p:txBody>
      </p:sp>
      <p:sp>
        <p:nvSpPr>
          <p:cNvPr id="37901" name="Text Box 15"/>
          <p:cNvSpPr txBox="1">
            <a:spLocks noChangeArrowheads="1"/>
          </p:cNvSpPr>
          <p:nvPr/>
        </p:nvSpPr>
        <p:spPr bwMode="auto">
          <a:xfrm>
            <a:off x="6926263" y="1700213"/>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600"/>
              <a:t>2 bits</a:t>
            </a:r>
            <a:endParaRPr lang="es-ES" altLang="es-ES" sz="1600"/>
          </a:p>
        </p:txBody>
      </p:sp>
      <p:sp>
        <p:nvSpPr>
          <p:cNvPr id="37902" name="Text Box 48"/>
          <p:cNvSpPr txBox="1">
            <a:spLocks noChangeArrowheads="1"/>
          </p:cNvSpPr>
          <p:nvPr/>
        </p:nvSpPr>
        <p:spPr bwMode="auto">
          <a:xfrm>
            <a:off x="533400" y="2593975"/>
            <a:ext cx="7467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5000"/>
              </a:lnSpc>
              <a:spcBef>
                <a:spcPct val="50000"/>
              </a:spcBef>
            </a:pPr>
            <a:r>
              <a:rPr lang="es-ES_tradnl" altLang="es-ES" sz="1600"/>
              <a:t>Máscara:        11111111   .   11111111     .          11111111 . 111111        00    </a:t>
            </a:r>
          </a:p>
          <a:p>
            <a:pPr eaLnBrk="1" hangingPunct="1">
              <a:lnSpc>
                <a:spcPct val="95000"/>
              </a:lnSpc>
              <a:spcBef>
                <a:spcPct val="50000"/>
              </a:spcBef>
            </a:pPr>
            <a:r>
              <a:rPr lang="es-ES_tradnl" altLang="es-ES" sz="1600"/>
              <a:t>                           255         .        255         .               255      .           252</a:t>
            </a:r>
            <a:endParaRPr lang="es-ES" altLang="es-ES" sz="1600"/>
          </a:p>
        </p:txBody>
      </p:sp>
      <p:sp>
        <p:nvSpPr>
          <p:cNvPr id="37903" name="AutoShape 49"/>
          <p:cNvSpPr>
            <a:spLocks/>
          </p:cNvSpPr>
          <p:nvPr/>
        </p:nvSpPr>
        <p:spPr bwMode="auto">
          <a:xfrm rot="-5400000">
            <a:off x="2362200" y="2463800"/>
            <a:ext cx="76200" cy="990600"/>
          </a:xfrm>
          <a:prstGeom prst="leftBrace">
            <a:avLst>
              <a:gd name="adj1" fmla="val 10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37904" name="AutoShape 50"/>
          <p:cNvSpPr>
            <a:spLocks/>
          </p:cNvSpPr>
          <p:nvPr/>
        </p:nvSpPr>
        <p:spPr bwMode="auto">
          <a:xfrm rot="-5400000">
            <a:off x="6792913" y="2265362"/>
            <a:ext cx="76200" cy="1387475"/>
          </a:xfrm>
          <a:prstGeom prst="leftBrace">
            <a:avLst>
              <a:gd name="adj1" fmla="val 15173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37905" name="AutoShape 51"/>
          <p:cNvSpPr>
            <a:spLocks/>
          </p:cNvSpPr>
          <p:nvPr/>
        </p:nvSpPr>
        <p:spPr bwMode="auto">
          <a:xfrm rot="-5400000">
            <a:off x="5446713" y="2503487"/>
            <a:ext cx="76200" cy="911225"/>
          </a:xfrm>
          <a:prstGeom prst="leftBrace">
            <a:avLst>
              <a:gd name="adj1" fmla="val 9965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37906" name="AutoShape 52"/>
          <p:cNvSpPr>
            <a:spLocks/>
          </p:cNvSpPr>
          <p:nvPr/>
        </p:nvSpPr>
        <p:spPr bwMode="auto">
          <a:xfrm rot="-5400000">
            <a:off x="3678238" y="2463800"/>
            <a:ext cx="76200" cy="990600"/>
          </a:xfrm>
          <a:prstGeom prst="leftBrace">
            <a:avLst>
              <a:gd name="adj1" fmla="val 10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37907" name="Rectangle 53"/>
          <p:cNvSpPr>
            <a:spLocks noChangeArrowheads="1"/>
          </p:cNvSpPr>
          <p:nvPr/>
        </p:nvSpPr>
        <p:spPr bwMode="auto">
          <a:xfrm>
            <a:off x="685800" y="188913"/>
            <a:ext cx="77724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_tradnl" altLang="es-ES" sz="3600">
                <a:solidFill>
                  <a:schemeClr val="tx2"/>
                </a:solidFill>
              </a:rPr>
              <a:t>‘Mini-redes’</a:t>
            </a:r>
            <a:endParaRPr lang="es-ES" altLang="es-ES" sz="3600">
              <a:solidFill>
                <a:schemeClr val="tx2"/>
              </a:solidFill>
            </a:endParaRPr>
          </a:p>
        </p:txBody>
      </p:sp>
      <p:sp>
        <p:nvSpPr>
          <p:cNvPr id="37908" name="Text Box 60"/>
          <p:cNvSpPr txBox="1">
            <a:spLocks noChangeArrowheads="1"/>
          </p:cNvSpPr>
          <p:nvPr/>
        </p:nvSpPr>
        <p:spPr bwMode="auto">
          <a:xfrm>
            <a:off x="684213" y="3424238"/>
            <a:ext cx="79025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pPr>
            <a:r>
              <a:rPr lang="es-ES_tradnl" altLang="es-ES" sz="1600"/>
              <a:t>En este caso obtenemos cuatro direcciones, de las cuales solo podemos usar dos. Estas redes se suelen utilizar en enlaces punto a punto ya que en este caso solo se necesitan dos direcciones. Ejemplos:</a:t>
            </a:r>
            <a:endParaRPr lang="es-ES" altLang="es-ES" sz="1600"/>
          </a:p>
        </p:txBody>
      </p:sp>
      <p:graphicFrame>
        <p:nvGraphicFramePr>
          <p:cNvPr id="1141019" name="Group 283"/>
          <p:cNvGraphicFramePr>
            <a:graphicFrameLocks noGrp="1"/>
          </p:cNvGraphicFramePr>
          <p:nvPr/>
        </p:nvGraphicFramePr>
        <p:xfrm>
          <a:off x="1116013" y="4537075"/>
          <a:ext cx="6748462" cy="1341440"/>
        </p:xfrm>
        <a:graphic>
          <a:graphicData uri="http://schemas.openxmlformats.org/drawingml/2006/table">
            <a:tbl>
              <a:tblPr/>
              <a:tblGrid>
                <a:gridCol w="1201737">
                  <a:extLst>
                    <a:ext uri="{9D8B030D-6E8A-4147-A177-3AD203B41FA5}">
                      <a16:colId xmlns:a16="http://schemas.microsoft.com/office/drawing/2014/main" val="20000"/>
                    </a:ext>
                  </a:extLst>
                </a:gridCol>
                <a:gridCol w="1993900">
                  <a:extLst>
                    <a:ext uri="{9D8B030D-6E8A-4147-A177-3AD203B41FA5}">
                      <a16:colId xmlns:a16="http://schemas.microsoft.com/office/drawing/2014/main" val="20001"/>
                    </a:ext>
                  </a:extLst>
                </a:gridCol>
                <a:gridCol w="1176338">
                  <a:extLst>
                    <a:ext uri="{9D8B030D-6E8A-4147-A177-3AD203B41FA5}">
                      <a16:colId xmlns:a16="http://schemas.microsoft.com/office/drawing/2014/main" val="20002"/>
                    </a:ext>
                  </a:extLst>
                </a:gridCol>
                <a:gridCol w="2376487">
                  <a:extLst>
                    <a:ext uri="{9D8B030D-6E8A-4147-A177-3AD203B41FA5}">
                      <a16:colId xmlns:a16="http://schemas.microsoft.com/office/drawing/2014/main" val="20003"/>
                    </a:ext>
                  </a:extLst>
                </a:gridCol>
              </a:tblGrid>
              <a:tr h="3353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Red</a:t>
                      </a:r>
                      <a:endParaRPr kumimoji="0" lang="es-ES" sz="1600" b="1" i="0" u="none" strike="noStrike" cap="none" normalizeH="0" baseline="0">
                        <a:ln>
                          <a:noFill/>
                        </a:ln>
                        <a:solidFill>
                          <a:schemeClr val="tx1"/>
                        </a:solidFill>
                        <a:effectLst/>
                        <a:latin typeface="Arial" charset="0"/>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Rango</a:t>
                      </a:r>
                      <a:endParaRPr kumimoji="0" lang="es-ES" sz="1600" b="1"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Broadcast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Direcciones utilizables</a:t>
                      </a:r>
                      <a:endParaRPr kumimoji="0" lang="es-ES" sz="1600" b="1"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90.0.0.0/30</a:t>
                      </a:r>
                      <a:endParaRPr kumimoji="0" lang="es-ES" sz="1600" b="0" i="0" u="none" strike="noStrike" cap="none" normalizeH="0" baseline="0">
                        <a:ln>
                          <a:noFill/>
                        </a:ln>
                        <a:solidFill>
                          <a:schemeClr val="tx1"/>
                        </a:solidFill>
                        <a:effectLst/>
                        <a:latin typeface="Arial" charset="0"/>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90.0.0.0 a 90.0.0.3</a:t>
                      </a:r>
                      <a:endParaRPr kumimoji="0" lang="es-ES" sz="16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90.0.0.3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90.0.0.1 y 90.0.0.2</a:t>
                      </a:r>
                      <a:endParaRPr kumimoji="0" lang="es-ES" sz="16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90.0.0.4/30</a:t>
                      </a:r>
                      <a:endParaRPr kumimoji="0" lang="es-ES" sz="1600" b="0" i="0" u="none" strike="noStrike" cap="none" normalizeH="0" baseline="0">
                        <a:ln>
                          <a:noFill/>
                        </a:ln>
                        <a:solidFill>
                          <a:schemeClr val="tx1"/>
                        </a:solidFill>
                        <a:effectLst/>
                        <a:latin typeface="Arial" charset="0"/>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90.0.0.4 a 90.0.0.7</a:t>
                      </a:r>
                      <a:endParaRPr kumimoji="0" lang="es-ES" sz="16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90.0.0.7</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90.0.0.5 y 90.0.0.6</a:t>
                      </a:r>
                      <a:endParaRPr kumimoji="0" lang="es-ES" sz="16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90.0.0.8/30</a:t>
                      </a:r>
                      <a:endParaRPr kumimoji="0" lang="es-ES" sz="1600" b="0" i="0" u="none" strike="noStrike" cap="none" normalizeH="0" baseline="0">
                        <a:ln>
                          <a:noFill/>
                        </a:ln>
                        <a:solidFill>
                          <a:schemeClr val="tx1"/>
                        </a:solidFill>
                        <a:effectLst/>
                        <a:latin typeface="Arial" charset="0"/>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90.0.0.8 a 90.0.0.11</a:t>
                      </a:r>
                      <a:endParaRPr kumimoji="0" lang="es-ES" sz="16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90.0.0.11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90.0.0.9 y 90.0.0.10</a:t>
                      </a:r>
                      <a:endParaRPr kumimoji="0" lang="es-ES" sz="16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7936" name="Line 253"/>
          <p:cNvSpPr>
            <a:spLocks noChangeShapeType="1"/>
          </p:cNvSpPr>
          <p:nvPr/>
        </p:nvSpPr>
        <p:spPr bwMode="auto">
          <a:xfrm flipH="1">
            <a:off x="1763713" y="2276475"/>
            <a:ext cx="22320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7937" name="Line 254"/>
          <p:cNvSpPr>
            <a:spLocks noChangeShapeType="1"/>
          </p:cNvSpPr>
          <p:nvPr/>
        </p:nvSpPr>
        <p:spPr bwMode="auto">
          <a:xfrm>
            <a:off x="4572000" y="2276475"/>
            <a:ext cx="22320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3845077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 name="3 Marcador de número de diapositiva"/>
          <p:cNvSpPr>
            <a:spLocks noGrp="1"/>
          </p:cNvSpPr>
          <p:nvPr>
            <p:ph type="sldNum" sz="quarter" idx="12"/>
          </p:nvPr>
        </p:nvSpPr>
        <p:spPr/>
        <p:txBody>
          <a:bodyPr/>
          <a:lstStyle/>
          <a:p>
            <a:pPr>
              <a:defRPr/>
            </a:pPr>
            <a:fld id="{8196999B-B87C-4BB0-95D5-9797D164AC20}" type="slidenum">
              <a:rPr lang="es-ES"/>
              <a:pPr>
                <a:defRPr/>
              </a:pPr>
              <a:t>37</a:t>
            </a:fld>
            <a:endParaRPr lang="es-ES"/>
          </a:p>
        </p:txBody>
      </p:sp>
      <p:sp>
        <p:nvSpPr>
          <p:cNvPr id="43011" name="Line 60"/>
          <p:cNvSpPr>
            <a:spLocks noChangeShapeType="1"/>
          </p:cNvSpPr>
          <p:nvPr/>
        </p:nvSpPr>
        <p:spPr bwMode="auto">
          <a:xfrm>
            <a:off x="3852863" y="5140325"/>
            <a:ext cx="0" cy="50482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12" name="Line 61"/>
          <p:cNvSpPr>
            <a:spLocks noChangeShapeType="1"/>
          </p:cNvSpPr>
          <p:nvPr/>
        </p:nvSpPr>
        <p:spPr bwMode="auto">
          <a:xfrm>
            <a:off x="6086475" y="5211763"/>
            <a:ext cx="0" cy="50482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13" name="Line 62"/>
          <p:cNvSpPr>
            <a:spLocks noChangeShapeType="1"/>
          </p:cNvSpPr>
          <p:nvPr/>
        </p:nvSpPr>
        <p:spPr bwMode="auto">
          <a:xfrm>
            <a:off x="3852863" y="2713038"/>
            <a:ext cx="0" cy="50482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14" name="Line 63"/>
          <p:cNvSpPr>
            <a:spLocks noChangeShapeType="1"/>
          </p:cNvSpPr>
          <p:nvPr/>
        </p:nvSpPr>
        <p:spPr bwMode="auto">
          <a:xfrm>
            <a:off x="5797550" y="3360738"/>
            <a:ext cx="0" cy="50482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15" name="Line 71"/>
          <p:cNvSpPr>
            <a:spLocks noChangeShapeType="1"/>
          </p:cNvSpPr>
          <p:nvPr/>
        </p:nvSpPr>
        <p:spPr bwMode="auto">
          <a:xfrm>
            <a:off x="7724775" y="3214688"/>
            <a:ext cx="0" cy="50482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16" name="Freeform 13"/>
          <p:cNvSpPr>
            <a:spLocks/>
          </p:cNvSpPr>
          <p:nvPr/>
        </p:nvSpPr>
        <p:spPr bwMode="auto">
          <a:xfrm>
            <a:off x="2054225" y="3144838"/>
            <a:ext cx="1582738" cy="7302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43017" name="Freeform 54"/>
          <p:cNvSpPr>
            <a:spLocks/>
          </p:cNvSpPr>
          <p:nvPr/>
        </p:nvSpPr>
        <p:spPr bwMode="auto">
          <a:xfrm>
            <a:off x="3998913" y="3217863"/>
            <a:ext cx="1582737" cy="7302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43018" name="Freeform 56"/>
          <p:cNvSpPr>
            <a:spLocks/>
          </p:cNvSpPr>
          <p:nvPr/>
        </p:nvSpPr>
        <p:spPr bwMode="auto">
          <a:xfrm rot="5400000">
            <a:off x="3096419" y="4185444"/>
            <a:ext cx="1582737" cy="7302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43019" name="Freeform 58"/>
          <p:cNvSpPr>
            <a:spLocks/>
          </p:cNvSpPr>
          <p:nvPr/>
        </p:nvSpPr>
        <p:spPr bwMode="auto">
          <a:xfrm>
            <a:off x="4141788" y="5214938"/>
            <a:ext cx="1582737" cy="7302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43020" name="Freeform 69"/>
          <p:cNvSpPr>
            <a:spLocks/>
          </p:cNvSpPr>
          <p:nvPr/>
        </p:nvSpPr>
        <p:spPr bwMode="auto">
          <a:xfrm>
            <a:off x="5924550" y="3217863"/>
            <a:ext cx="1582738" cy="7302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pic>
        <p:nvPicPr>
          <p:cNvPr id="43021"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850" y="2636838"/>
            <a:ext cx="1566863"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3022" name="Text Box 16"/>
          <p:cNvSpPr txBox="1">
            <a:spLocks noChangeArrowheads="1"/>
          </p:cNvSpPr>
          <p:nvPr/>
        </p:nvSpPr>
        <p:spPr bwMode="auto">
          <a:xfrm>
            <a:off x="5581650" y="573405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40.0.9.0/24</a:t>
            </a:r>
            <a:endParaRPr lang="es-ES" altLang="es-ES" sz="1400" b="1"/>
          </a:p>
        </p:txBody>
      </p:sp>
      <p:sp>
        <p:nvSpPr>
          <p:cNvPr id="43023" name="Text Box 23"/>
          <p:cNvSpPr txBox="1">
            <a:spLocks noChangeArrowheads="1"/>
          </p:cNvSpPr>
          <p:nvPr/>
        </p:nvSpPr>
        <p:spPr bwMode="auto">
          <a:xfrm>
            <a:off x="539750" y="2951163"/>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600" b="1"/>
              <a:t>Internet</a:t>
            </a:r>
            <a:endParaRPr lang="es-ES" altLang="es-ES" sz="1600" b="1"/>
          </a:p>
        </p:txBody>
      </p:sp>
      <p:pic>
        <p:nvPicPr>
          <p:cNvPr id="43024" name="Picture 3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76375" y="2857500"/>
            <a:ext cx="812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3025" name="Text Box 47"/>
          <p:cNvSpPr txBox="1">
            <a:spLocks noChangeArrowheads="1"/>
          </p:cNvSpPr>
          <p:nvPr/>
        </p:nvSpPr>
        <p:spPr bwMode="auto">
          <a:xfrm>
            <a:off x="611188" y="260350"/>
            <a:ext cx="7848600" cy="873125"/>
          </a:xfrm>
          <a:prstGeom prst="rect">
            <a:avLst/>
          </a:prstGeom>
        </p:spPr>
        <p:txBody>
          <a:bodyPr vert="horz" lIns="91440" tIns="45720" rIns="91440" bIns="45720" rtlCol="0" anchor="ctr">
            <a:normAutofit/>
          </a:bodyPr>
          <a:lstStyle>
            <a:lvl1pPr algn="ctr">
              <a:lnSpc>
                <a:spcPct val="80000"/>
              </a:lnSpc>
              <a:spcBef>
                <a:spcPct val="0"/>
              </a:spcBef>
              <a:buNone/>
              <a:defRPr kumimoji="0" lang="es-ES" sz="3200" b="0" i="0" u="none" strike="noStrike" cap="none" spc="0" normalizeH="0" baseline="0" dirty="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dirty="0"/>
              <a:t>Configuración de subredes VLSM</a:t>
            </a:r>
            <a:endParaRPr lang="es-ES" altLang="es-ES" dirty="0"/>
          </a:p>
        </p:txBody>
      </p:sp>
      <p:pic>
        <p:nvPicPr>
          <p:cNvPr id="43026" name="Picture 5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2500" y="2928938"/>
            <a:ext cx="812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3027" name="Picture 5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6550" y="3000375"/>
            <a:ext cx="812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3028" name="Picture 5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2500" y="4903788"/>
            <a:ext cx="812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3029" name="Picture 5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03888" y="4997450"/>
            <a:ext cx="812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3030" name="Line 64"/>
          <p:cNvSpPr>
            <a:spLocks noChangeShapeType="1"/>
          </p:cNvSpPr>
          <p:nvPr/>
        </p:nvSpPr>
        <p:spPr bwMode="auto">
          <a:xfrm>
            <a:off x="2987675" y="5645150"/>
            <a:ext cx="1296988"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31" name="Line 65"/>
          <p:cNvSpPr>
            <a:spLocks noChangeShapeType="1"/>
          </p:cNvSpPr>
          <p:nvPr/>
        </p:nvSpPr>
        <p:spPr bwMode="auto">
          <a:xfrm>
            <a:off x="5653088" y="5716588"/>
            <a:ext cx="129698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32" name="Line 66"/>
          <p:cNvSpPr>
            <a:spLocks noChangeShapeType="1"/>
          </p:cNvSpPr>
          <p:nvPr/>
        </p:nvSpPr>
        <p:spPr bwMode="auto">
          <a:xfrm>
            <a:off x="3421063" y="2713038"/>
            <a:ext cx="129698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33" name="Line 67"/>
          <p:cNvSpPr>
            <a:spLocks noChangeShapeType="1"/>
          </p:cNvSpPr>
          <p:nvPr/>
        </p:nvSpPr>
        <p:spPr bwMode="auto">
          <a:xfrm>
            <a:off x="5292725" y="3863975"/>
            <a:ext cx="1296988"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34" name="Text Box 68"/>
          <p:cNvSpPr txBox="1">
            <a:spLocks noChangeArrowheads="1"/>
          </p:cNvSpPr>
          <p:nvPr/>
        </p:nvSpPr>
        <p:spPr bwMode="auto">
          <a:xfrm>
            <a:off x="7219950" y="3716338"/>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40.0.6.0/23</a:t>
            </a:r>
            <a:endParaRPr lang="es-ES" altLang="es-ES" sz="1400" b="1"/>
          </a:p>
        </p:txBody>
      </p:sp>
      <p:pic>
        <p:nvPicPr>
          <p:cNvPr id="43035" name="Picture 7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42188" y="3000375"/>
            <a:ext cx="812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3036" name="Line 72"/>
          <p:cNvSpPr>
            <a:spLocks noChangeShapeType="1"/>
          </p:cNvSpPr>
          <p:nvPr/>
        </p:nvSpPr>
        <p:spPr bwMode="auto">
          <a:xfrm>
            <a:off x="7291388" y="3719513"/>
            <a:ext cx="129698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037" name="Text Box 73"/>
          <p:cNvSpPr txBox="1">
            <a:spLocks noChangeArrowheads="1"/>
          </p:cNvSpPr>
          <p:nvPr/>
        </p:nvSpPr>
        <p:spPr bwMode="auto">
          <a:xfrm>
            <a:off x="5292725" y="38608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40.0.4.0/23</a:t>
            </a:r>
            <a:endParaRPr lang="es-ES" altLang="es-ES" sz="1400" b="1"/>
          </a:p>
        </p:txBody>
      </p:sp>
      <p:sp>
        <p:nvSpPr>
          <p:cNvPr id="43038" name="Text Box 74"/>
          <p:cNvSpPr txBox="1">
            <a:spLocks noChangeArrowheads="1"/>
          </p:cNvSpPr>
          <p:nvPr/>
        </p:nvSpPr>
        <p:spPr bwMode="auto">
          <a:xfrm>
            <a:off x="2987675" y="564515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40.0.8.0/24</a:t>
            </a:r>
            <a:endParaRPr lang="es-ES" altLang="es-ES" sz="1400" b="1"/>
          </a:p>
        </p:txBody>
      </p:sp>
      <p:sp>
        <p:nvSpPr>
          <p:cNvPr id="43039" name="Text Box 75"/>
          <p:cNvSpPr txBox="1">
            <a:spLocks noChangeArrowheads="1"/>
          </p:cNvSpPr>
          <p:nvPr/>
        </p:nvSpPr>
        <p:spPr bwMode="auto">
          <a:xfrm>
            <a:off x="539750" y="3716338"/>
            <a:ext cx="2592388" cy="250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70000"/>
              </a:lnSpc>
              <a:spcBef>
                <a:spcPct val="30000"/>
              </a:spcBef>
            </a:pPr>
            <a:r>
              <a:rPr lang="es-ES_tradnl" altLang="es-ES" sz="1400" b="1"/>
              <a:t>A 40.0.0.0/16 por 10.0.0.2</a:t>
            </a:r>
            <a:endParaRPr lang="es-ES" altLang="es-ES" sz="1400" b="1"/>
          </a:p>
        </p:txBody>
      </p:sp>
      <p:sp>
        <p:nvSpPr>
          <p:cNvPr id="43040" name="Line 76"/>
          <p:cNvSpPr>
            <a:spLocks noChangeShapeType="1"/>
          </p:cNvSpPr>
          <p:nvPr/>
        </p:nvSpPr>
        <p:spPr bwMode="auto">
          <a:xfrm flipV="1">
            <a:off x="1836738" y="3429000"/>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3041" name="Text Box 77"/>
          <p:cNvSpPr txBox="1">
            <a:spLocks noChangeArrowheads="1"/>
          </p:cNvSpPr>
          <p:nvPr/>
        </p:nvSpPr>
        <p:spPr bwMode="auto">
          <a:xfrm>
            <a:off x="2106613" y="2852738"/>
            <a:ext cx="10969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10.0.0.1/30</a:t>
            </a:r>
            <a:endParaRPr lang="es-ES" altLang="es-ES" sz="1200" b="1"/>
          </a:p>
        </p:txBody>
      </p:sp>
      <p:sp>
        <p:nvSpPr>
          <p:cNvPr id="43042" name="Text Box 78"/>
          <p:cNvSpPr txBox="1">
            <a:spLocks noChangeArrowheads="1"/>
          </p:cNvSpPr>
          <p:nvPr/>
        </p:nvSpPr>
        <p:spPr bwMode="auto">
          <a:xfrm>
            <a:off x="2682875" y="3213100"/>
            <a:ext cx="1096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10.0.0.2/30</a:t>
            </a:r>
            <a:endParaRPr lang="es-ES" altLang="es-ES" sz="1200" b="1"/>
          </a:p>
        </p:txBody>
      </p:sp>
      <p:sp>
        <p:nvSpPr>
          <p:cNvPr id="43043" name="Text Box 79"/>
          <p:cNvSpPr txBox="1">
            <a:spLocks noChangeArrowheads="1"/>
          </p:cNvSpPr>
          <p:nvPr/>
        </p:nvSpPr>
        <p:spPr bwMode="auto">
          <a:xfrm>
            <a:off x="3348038" y="2424113"/>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40.0.0.0/22</a:t>
            </a:r>
            <a:endParaRPr lang="es-ES" altLang="es-ES" sz="1400" b="1"/>
          </a:p>
        </p:txBody>
      </p:sp>
      <p:sp>
        <p:nvSpPr>
          <p:cNvPr id="43044" name="Text Box 80"/>
          <p:cNvSpPr txBox="1">
            <a:spLocks noChangeArrowheads="1"/>
          </p:cNvSpPr>
          <p:nvPr/>
        </p:nvSpPr>
        <p:spPr bwMode="auto">
          <a:xfrm>
            <a:off x="3043238" y="3432175"/>
            <a:ext cx="10969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10.0.0.5/30</a:t>
            </a:r>
            <a:endParaRPr lang="es-ES" altLang="es-ES" sz="1200" b="1"/>
          </a:p>
        </p:txBody>
      </p:sp>
      <p:sp>
        <p:nvSpPr>
          <p:cNvPr id="43045" name="Text Box 81"/>
          <p:cNvSpPr txBox="1">
            <a:spLocks noChangeArrowheads="1"/>
          </p:cNvSpPr>
          <p:nvPr/>
        </p:nvSpPr>
        <p:spPr bwMode="auto">
          <a:xfrm>
            <a:off x="2971800" y="4667250"/>
            <a:ext cx="1096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10.0.0.6/30</a:t>
            </a:r>
            <a:endParaRPr lang="es-ES" altLang="es-ES" sz="1200" b="1"/>
          </a:p>
        </p:txBody>
      </p:sp>
      <p:sp>
        <p:nvSpPr>
          <p:cNvPr id="43046" name="Text Box 82"/>
          <p:cNvSpPr txBox="1">
            <a:spLocks noChangeArrowheads="1"/>
          </p:cNvSpPr>
          <p:nvPr/>
        </p:nvSpPr>
        <p:spPr bwMode="auto">
          <a:xfrm>
            <a:off x="4195763" y="2938463"/>
            <a:ext cx="10969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10.0.0.9/30</a:t>
            </a:r>
            <a:endParaRPr lang="es-ES" altLang="es-ES" sz="1200" b="1"/>
          </a:p>
        </p:txBody>
      </p:sp>
      <p:sp>
        <p:nvSpPr>
          <p:cNvPr id="43047" name="Text Box 83"/>
          <p:cNvSpPr txBox="1">
            <a:spLocks noChangeArrowheads="1"/>
          </p:cNvSpPr>
          <p:nvPr/>
        </p:nvSpPr>
        <p:spPr bwMode="auto">
          <a:xfrm>
            <a:off x="4500563" y="3284538"/>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10.0.0.10/30</a:t>
            </a:r>
            <a:endParaRPr lang="es-ES" altLang="es-ES" sz="1200" b="1"/>
          </a:p>
        </p:txBody>
      </p:sp>
      <p:sp>
        <p:nvSpPr>
          <p:cNvPr id="43048" name="Text Box 84"/>
          <p:cNvSpPr txBox="1">
            <a:spLocks noChangeArrowheads="1"/>
          </p:cNvSpPr>
          <p:nvPr/>
        </p:nvSpPr>
        <p:spPr bwMode="auto">
          <a:xfrm>
            <a:off x="6069013" y="2938463"/>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10.0.0.13/30</a:t>
            </a:r>
            <a:endParaRPr lang="es-ES" altLang="es-ES" sz="1200" b="1"/>
          </a:p>
        </p:txBody>
      </p:sp>
      <p:sp>
        <p:nvSpPr>
          <p:cNvPr id="43049" name="Text Box 85"/>
          <p:cNvSpPr txBox="1">
            <a:spLocks noChangeArrowheads="1"/>
          </p:cNvSpPr>
          <p:nvPr/>
        </p:nvSpPr>
        <p:spPr bwMode="auto">
          <a:xfrm>
            <a:off x="6427788" y="3284538"/>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10.0.0.14/30</a:t>
            </a:r>
            <a:endParaRPr lang="es-ES" altLang="es-ES" sz="1200" b="1"/>
          </a:p>
        </p:txBody>
      </p:sp>
      <p:sp>
        <p:nvSpPr>
          <p:cNvPr id="43050" name="Text Box 86"/>
          <p:cNvSpPr txBox="1">
            <a:spLocks noChangeArrowheads="1"/>
          </p:cNvSpPr>
          <p:nvPr/>
        </p:nvSpPr>
        <p:spPr bwMode="auto">
          <a:xfrm>
            <a:off x="4195763" y="4941888"/>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10.0.0.17/30</a:t>
            </a:r>
            <a:endParaRPr lang="es-ES" altLang="es-ES" sz="1200" b="1"/>
          </a:p>
        </p:txBody>
      </p:sp>
      <p:sp>
        <p:nvSpPr>
          <p:cNvPr id="43051" name="Text Box 87"/>
          <p:cNvSpPr txBox="1">
            <a:spLocks noChangeArrowheads="1"/>
          </p:cNvSpPr>
          <p:nvPr/>
        </p:nvSpPr>
        <p:spPr bwMode="auto">
          <a:xfrm>
            <a:off x="4772025" y="5284788"/>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200" b="1"/>
              <a:t>10.0.0.18/30</a:t>
            </a:r>
            <a:endParaRPr lang="es-ES" altLang="es-ES" sz="1200" b="1"/>
          </a:p>
        </p:txBody>
      </p:sp>
      <p:sp>
        <p:nvSpPr>
          <p:cNvPr id="43052" name="Text Box 88"/>
          <p:cNvSpPr txBox="1">
            <a:spLocks noChangeArrowheads="1"/>
          </p:cNvSpPr>
          <p:nvPr/>
        </p:nvSpPr>
        <p:spPr bwMode="auto">
          <a:xfrm>
            <a:off x="5076825" y="4473575"/>
            <a:ext cx="2232025" cy="250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A 0.0.0.0/0 por 10.0.0.17</a:t>
            </a:r>
            <a:endParaRPr lang="es-ES" altLang="es-ES" sz="1400" b="1"/>
          </a:p>
        </p:txBody>
      </p:sp>
      <p:sp>
        <p:nvSpPr>
          <p:cNvPr id="43053" name="Text Box 89"/>
          <p:cNvSpPr txBox="1">
            <a:spLocks noChangeArrowheads="1"/>
          </p:cNvSpPr>
          <p:nvPr/>
        </p:nvSpPr>
        <p:spPr bwMode="auto">
          <a:xfrm>
            <a:off x="395288" y="5065713"/>
            <a:ext cx="2808287" cy="463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70000"/>
              </a:lnSpc>
              <a:spcBef>
                <a:spcPct val="30000"/>
              </a:spcBef>
            </a:pPr>
            <a:r>
              <a:rPr lang="es-ES_tradnl" altLang="es-ES" sz="1400" b="1"/>
              <a:t>A 40.0.9.0/24 por 10.0.0.18</a:t>
            </a:r>
          </a:p>
          <a:p>
            <a:pPr algn="r" eaLnBrk="1" hangingPunct="1">
              <a:lnSpc>
                <a:spcPct val="70000"/>
              </a:lnSpc>
              <a:spcBef>
                <a:spcPct val="30000"/>
              </a:spcBef>
            </a:pPr>
            <a:r>
              <a:rPr lang="es-ES_tradnl" altLang="es-ES" sz="1400" b="1"/>
              <a:t>A 0.0.0.0/0 por 10.0.0.5</a:t>
            </a:r>
            <a:endParaRPr lang="es-ES" altLang="es-ES" sz="1400" b="1"/>
          </a:p>
        </p:txBody>
      </p:sp>
      <p:sp>
        <p:nvSpPr>
          <p:cNvPr id="43054" name="Text Box 90"/>
          <p:cNvSpPr txBox="1">
            <a:spLocks noChangeArrowheads="1"/>
          </p:cNvSpPr>
          <p:nvPr/>
        </p:nvSpPr>
        <p:spPr bwMode="auto">
          <a:xfrm>
            <a:off x="6445250" y="2530475"/>
            <a:ext cx="2339975" cy="250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A 0.0.0.0/0 por 10.0.0.13</a:t>
            </a:r>
            <a:endParaRPr lang="es-ES" altLang="es-ES" sz="1400" b="1"/>
          </a:p>
        </p:txBody>
      </p:sp>
      <p:sp>
        <p:nvSpPr>
          <p:cNvPr id="43055" name="Text Box 91"/>
          <p:cNvSpPr txBox="1">
            <a:spLocks noChangeArrowheads="1"/>
          </p:cNvSpPr>
          <p:nvPr/>
        </p:nvSpPr>
        <p:spPr bwMode="auto">
          <a:xfrm>
            <a:off x="4429125" y="1957388"/>
            <a:ext cx="2808288" cy="463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spcBef>
                <a:spcPct val="30000"/>
              </a:spcBef>
            </a:pPr>
            <a:r>
              <a:rPr lang="es-ES_tradnl" altLang="es-ES" sz="1400" b="1"/>
              <a:t>A 40.0.6.0/23 por 10.0.0.14</a:t>
            </a:r>
          </a:p>
          <a:p>
            <a:pPr algn="ctr" eaLnBrk="1" hangingPunct="1">
              <a:lnSpc>
                <a:spcPct val="70000"/>
              </a:lnSpc>
              <a:spcBef>
                <a:spcPct val="30000"/>
              </a:spcBef>
            </a:pPr>
            <a:r>
              <a:rPr lang="es-ES_tradnl" altLang="es-ES" sz="1400" b="1"/>
              <a:t>A 0.0.0.0/0 por 10.0.0.9</a:t>
            </a:r>
            <a:endParaRPr lang="es-ES" altLang="es-ES" sz="1400" b="1"/>
          </a:p>
        </p:txBody>
      </p:sp>
      <p:sp>
        <p:nvSpPr>
          <p:cNvPr id="43056" name="Text Box 92"/>
          <p:cNvSpPr txBox="1">
            <a:spLocks noChangeArrowheads="1"/>
          </p:cNvSpPr>
          <p:nvPr/>
        </p:nvSpPr>
        <p:spPr bwMode="auto">
          <a:xfrm>
            <a:off x="323850" y="1600200"/>
            <a:ext cx="2808288" cy="676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70000"/>
              </a:lnSpc>
              <a:spcBef>
                <a:spcPct val="30000"/>
              </a:spcBef>
            </a:pPr>
            <a:r>
              <a:rPr lang="es-ES_tradnl" altLang="es-ES" sz="1400" b="1"/>
              <a:t>A 40.0.4.0/22 por 10.0.0.10</a:t>
            </a:r>
          </a:p>
          <a:p>
            <a:pPr algn="r" eaLnBrk="1" hangingPunct="1">
              <a:lnSpc>
                <a:spcPct val="70000"/>
              </a:lnSpc>
              <a:spcBef>
                <a:spcPct val="30000"/>
              </a:spcBef>
            </a:pPr>
            <a:r>
              <a:rPr lang="es-ES_tradnl" altLang="es-ES" sz="1400" b="1"/>
              <a:t>A 40.0.8.0/23 por 10.0.0.6</a:t>
            </a:r>
          </a:p>
          <a:p>
            <a:pPr algn="r" eaLnBrk="1" hangingPunct="1">
              <a:lnSpc>
                <a:spcPct val="70000"/>
              </a:lnSpc>
              <a:spcBef>
                <a:spcPct val="30000"/>
              </a:spcBef>
            </a:pPr>
            <a:r>
              <a:rPr lang="es-ES_tradnl" altLang="es-ES" sz="1400" b="1"/>
              <a:t>A 0.0.0.0/0 por 10.0.0.1</a:t>
            </a:r>
            <a:endParaRPr lang="es-ES" altLang="es-ES" sz="1400" b="1"/>
          </a:p>
        </p:txBody>
      </p:sp>
      <p:sp>
        <p:nvSpPr>
          <p:cNvPr id="43057" name="Line 93"/>
          <p:cNvSpPr>
            <a:spLocks noChangeShapeType="1"/>
          </p:cNvSpPr>
          <p:nvPr/>
        </p:nvSpPr>
        <p:spPr bwMode="auto">
          <a:xfrm>
            <a:off x="2916238" y="2276475"/>
            <a:ext cx="576262"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3058" name="Line 94"/>
          <p:cNvSpPr>
            <a:spLocks noChangeShapeType="1"/>
          </p:cNvSpPr>
          <p:nvPr/>
        </p:nvSpPr>
        <p:spPr bwMode="auto">
          <a:xfrm>
            <a:off x="5724525" y="2420938"/>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3059" name="Line 95"/>
          <p:cNvSpPr>
            <a:spLocks noChangeShapeType="1"/>
          </p:cNvSpPr>
          <p:nvPr/>
        </p:nvSpPr>
        <p:spPr bwMode="auto">
          <a:xfrm>
            <a:off x="7740650" y="2781300"/>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3060" name="Line 96"/>
          <p:cNvSpPr>
            <a:spLocks noChangeShapeType="1"/>
          </p:cNvSpPr>
          <p:nvPr/>
        </p:nvSpPr>
        <p:spPr bwMode="auto">
          <a:xfrm>
            <a:off x="3203575" y="5208588"/>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3061" name="Line 97"/>
          <p:cNvSpPr>
            <a:spLocks noChangeShapeType="1"/>
          </p:cNvSpPr>
          <p:nvPr/>
        </p:nvSpPr>
        <p:spPr bwMode="auto">
          <a:xfrm flipH="1">
            <a:off x="6084888" y="4724400"/>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3062" name="Text Box 98"/>
          <p:cNvSpPr txBox="1">
            <a:spLocks noChangeArrowheads="1"/>
          </p:cNvSpPr>
          <p:nvPr/>
        </p:nvSpPr>
        <p:spPr bwMode="auto">
          <a:xfrm>
            <a:off x="6011863" y="5157788"/>
            <a:ext cx="153987" cy="247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8000" rIns="18000" bIns="18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E</a:t>
            </a:r>
            <a:endParaRPr lang="es-ES" altLang="es-ES" sz="1400" b="1"/>
          </a:p>
        </p:txBody>
      </p:sp>
      <p:sp>
        <p:nvSpPr>
          <p:cNvPr id="43063" name="Text Box 99"/>
          <p:cNvSpPr txBox="1">
            <a:spLocks noChangeArrowheads="1"/>
          </p:cNvSpPr>
          <p:nvPr/>
        </p:nvSpPr>
        <p:spPr bwMode="auto">
          <a:xfrm>
            <a:off x="3779838" y="3068638"/>
            <a:ext cx="163512" cy="247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8000" rIns="18000" bIns="18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A</a:t>
            </a:r>
            <a:endParaRPr lang="es-ES" altLang="es-ES" sz="1400" b="1"/>
          </a:p>
        </p:txBody>
      </p:sp>
      <p:sp>
        <p:nvSpPr>
          <p:cNvPr id="43064" name="Text Box 100"/>
          <p:cNvSpPr txBox="1">
            <a:spLocks noChangeArrowheads="1"/>
          </p:cNvSpPr>
          <p:nvPr/>
        </p:nvSpPr>
        <p:spPr bwMode="auto">
          <a:xfrm>
            <a:off x="3779838" y="5084763"/>
            <a:ext cx="163512" cy="247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8000" rIns="18000" bIns="18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D</a:t>
            </a:r>
            <a:endParaRPr lang="es-ES" altLang="es-ES" sz="1400" b="1"/>
          </a:p>
        </p:txBody>
      </p:sp>
      <p:sp>
        <p:nvSpPr>
          <p:cNvPr id="43065" name="Text Box 101"/>
          <p:cNvSpPr txBox="1">
            <a:spLocks noChangeArrowheads="1"/>
          </p:cNvSpPr>
          <p:nvPr/>
        </p:nvSpPr>
        <p:spPr bwMode="auto">
          <a:xfrm>
            <a:off x="7669213" y="3141663"/>
            <a:ext cx="163512" cy="247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8000" rIns="18000" bIns="18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C</a:t>
            </a:r>
            <a:endParaRPr lang="es-ES" altLang="es-ES" sz="1400" b="1"/>
          </a:p>
        </p:txBody>
      </p:sp>
      <p:sp>
        <p:nvSpPr>
          <p:cNvPr id="43066" name="Text Box 102"/>
          <p:cNvSpPr txBox="1">
            <a:spLocks noChangeArrowheads="1"/>
          </p:cNvSpPr>
          <p:nvPr/>
        </p:nvSpPr>
        <p:spPr bwMode="auto">
          <a:xfrm>
            <a:off x="5724525" y="3141663"/>
            <a:ext cx="163513" cy="247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8000" rIns="18000" bIns="18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B</a:t>
            </a:r>
            <a:endParaRPr lang="es-ES" altLang="es-ES" sz="1400" b="1"/>
          </a:p>
        </p:txBody>
      </p:sp>
      <p:sp>
        <p:nvSpPr>
          <p:cNvPr id="43067" name="Text Box 103"/>
          <p:cNvSpPr txBox="1">
            <a:spLocks noChangeArrowheads="1"/>
          </p:cNvSpPr>
          <p:nvPr/>
        </p:nvSpPr>
        <p:spPr bwMode="auto">
          <a:xfrm>
            <a:off x="1763713" y="2997200"/>
            <a:ext cx="153987" cy="247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8000" rIns="18000" bIns="18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X</a:t>
            </a:r>
            <a:endParaRPr lang="es-ES" altLang="es-ES" sz="1400" b="1"/>
          </a:p>
        </p:txBody>
      </p:sp>
      <p:sp>
        <p:nvSpPr>
          <p:cNvPr id="43068" name="Text Box 105"/>
          <p:cNvSpPr txBox="1">
            <a:spLocks noChangeArrowheads="1"/>
          </p:cNvSpPr>
          <p:nvPr/>
        </p:nvSpPr>
        <p:spPr bwMode="auto">
          <a:xfrm>
            <a:off x="3979863" y="1341438"/>
            <a:ext cx="1960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Agregación de rutas</a:t>
            </a:r>
            <a:endParaRPr lang="es-ES" altLang="es-ES" sz="1400" b="1"/>
          </a:p>
        </p:txBody>
      </p:sp>
      <p:sp>
        <p:nvSpPr>
          <p:cNvPr id="43069" name="Line 106"/>
          <p:cNvSpPr>
            <a:spLocks noChangeShapeType="1"/>
          </p:cNvSpPr>
          <p:nvPr/>
        </p:nvSpPr>
        <p:spPr bwMode="auto">
          <a:xfrm flipH="1">
            <a:off x="3460750" y="1557338"/>
            <a:ext cx="536575" cy="179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3070" name="Oval 107"/>
          <p:cNvSpPr>
            <a:spLocks noChangeArrowheads="1"/>
          </p:cNvSpPr>
          <p:nvPr/>
        </p:nvSpPr>
        <p:spPr bwMode="auto">
          <a:xfrm>
            <a:off x="179388" y="1557338"/>
            <a:ext cx="3313112" cy="504825"/>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Tree>
    <p:extLst>
      <p:ext uri="{BB962C8B-B14F-4D97-AF65-F5344CB8AC3E}">
        <p14:creationId xmlns:p14="http://schemas.microsoft.com/office/powerpoint/2010/main" val="2370501198"/>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3AD3224-41A4-40B9-8AE6-57B9590399B9}" type="slidenum">
              <a:rPr lang="es-ES"/>
              <a:pPr>
                <a:defRPr/>
              </a:pPr>
              <a:t>38</a:t>
            </a:fld>
            <a:endParaRPr lang="es-ES"/>
          </a:p>
        </p:txBody>
      </p:sp>
      <p:sp>
        <p:nvSpPr>
          <p:cNvPr id="89091" name="Rectangle 2"/>
          <p:cNvSpPr>
            <a:spLocks noGrp="1" noChangeArrowheads="1"/>
          </p:cNvSpPr>
          <p:nvPr>
            <p:ph type="title"/>
          </p:nvPr>
        </p:nvSpPr>
        <p:spPr>
          <a:xfrm>
            <a:off x="720725" y="271463"/>
            <a:ext cx="7704138" cy="892175"/>
          </a:xfrm>
        </p:spPr>
        <p:txBody>
          <a:bodyPr/>
          <a:lstStyle/>
          <a:p>
            <a:pPr eaLnBrk="1" hangingPunct="1"/>
            <a:r>
              <a:rPr lang="es-ES_tradnl" altLang="es-ES" dirty="0"/>
              <a:t>Sumario</a:t>
            </a:r>
            <a:endParaRPr lang="es-ES" altLang="es-ES" dirty="0"/>
          </a:p>
        </p:txBody>
      </p:sp>
      <p:sp>
        <p:nvSpPr>
          <p:cNvPr id="89092" name="Rectangle 3"/>
          <p:cNvSpPr>
            <a:spLocks noGrp="1" noChangeArrowheads="1"/>
          </p:cNvSpPr>
          <p:nvPr>
            <p:ph type="body" idx="1"/>
          </p:nvPr>
        </p:nvSpPr>
        <p:spPr>
          <a:xfrm>
            <a:off x="611560" y="1484784"/>
            <a:ext cx="7772400" cy="4681537"/>
          </a:xfrm>
        </p:spPr>
        <p:style>
          <a:lnRef idx="2">
            <a:schemeClr val="accent5"/>
          </a:lnRef>
          <a:fillRef idx="1">
            <a:schemeClr val="lt1"/>
          </a:fillRef>
          <a:effectRef idx="0">
            <a:schemeClr val="accent5"/>
          </a:effectRef>
          <a:fontRef idx="minor">
            <a:schemeClr val="dk1"/>
          </a:fontRef>
        </p:style>
        <p:txBody>
          <a:bodyPr>
            <a:normAutofit/>
          </a:bodyPr>
          <a:lstStyle/>
          <a:p>
            <a:r>
              <a:rPr lang="es-ES_tradnl" altLang="es-ES" sz="2800" dirty="0">
                <a:solidFill>
                  <a:srgbClr val="0070C0"/>
                </a:solidFill>
              </a:rPr>
              <a:t>Protocolo IPv4.</a:t>
            </a:r>
          </a:p>
          <a:p>
            <a:pPr marL="742950" lvl="2" indent="-342900"/>
            <a:r>
              <a:rPr lang="es-ES_tradnl" altLang="es-ES" dirty="0">
                <a:solidFill>
                  <a:schemeClr val="tx1"/>
                </a:solidFill>
              </a:rPr>
              <a:t>El Datagrama IP. Estructura de la cabecera</a:t>
            </a:r>
          </a:p>
          <a:p>
            <a:pPr marL="742950" lvl="2" indent="-342900"/>
            <a:r>
              <a:rPr lang="es-ES_tradnl" altLang="es-ES" dirty="0">
                <a:solidFill>
                  <a:schemeClr val="tx1"/>
                </a:solidFill>
              </a:rPr>
              <a:t>Direcciones de red </a:t>
            </a:r>
          </a:p>
          <a:p>
            <a:pPr marL="742950" lvl="2" indent="-342900"/>
            <a:r>
              <a:rPr lang="es-ES_tradnl" altLang="es-ES" dirty="0">
                <a:solidFill>
                  <a:schemeClr val="tx1"/>
                </a:solidFill>
              </a:rPr>
              <a:t>Enrutamiento básico</a:t>
            </a:r>
          </a:p>
          <a:p>
            <a:pPr marL="742950" lvl="2" indent="-342900"/>
            <a:r>
              <a:rPr lang="es-ES_tradnl" altLang="es-ES" dirty="0">
                <a:solidFill>
                  <a:schemeClr val="tx1"/>
                </a:solidFill>
              </a:rPr>
              <a:t>Subredes </a:t>
            </a:r>
          </a:p>
          <a:p>
            <a:pPr marL="742950" lvl="2" indent="-342900"/>
            <a:r>
              <a:rPr lang="es-ES_tradnl" altLang="es-ES" dirty="0">
                <a:solidFill>
                  <a:schemeClr val="accent1"/>
                </a:solidFill>
              </a:rPr>
              <a:t>Protocolos de control y resolución de direcciones</a:t>
            </a:r>
          </a:p>
          <a:p>
            <a:pPr marL="742950" lvl="2" indent="-342900"/>
            <a:r>
              <a:rPr lang="es-ES_tradnl" altLang="es-ES" dirty="0">
                <a:solidFill>
                  <a:schemeClr val="tx1"/>
                </a:solidFill>
              </a:rPr>
              <a:t>Fragmentación</a:t>
            </a:r>
            <a:endParaRPr lang="es-ES" altLang="es-ES" dirty="0">
              <a:solidFill>
                <a:schemeClr val="tx1"/>
              </a:solidFill>
            </a:endParaRPr>
          </a:p>
          <a:p>
            <a:pPr marL="0" indent="0" eaLnBrk="1" hangingPunct="1">
              <a:buNone/>
            </a:pPr>
            <a:endParaRPr lang="es-ES_tradnl" altLang="es-ES" sz="2800" dirty="0"/>
          </a:p>
        </p:txBody>
      </p:sp>
    </p:spTree>
    <p:extLst>
      <p:ext uri="{BB962C8B-B14F-4D97-AF65-F5344CB8AC3E}">
        <p14:creationId xmlns:p14="http://schemas.microsoft.com/office/powerpoint/2010/main" val="12848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B494FBE0-D859-442D-8B66-F8BA584C5851}" type="slidenum">
              <a:rPr lang="es-ES"/>
              <a:pPr>
                <a:defRPr/>
              </a:pPr>
              <a:t>39</a:t>
            </a:fld>
            <a:endParaRPr lang="es-ES"/>
          </a:p>
        </p:txBody>
      </p:sp>
      <p:sp>
        <p:nvSpPr>
          <p:cNvPr id="57347" name="Rectangle 2"/>
          <p:cNvSpPr>
            <a:spLocks noGrp="1" noChangeArrowheads="1"/>
          </p:cNvSpPr>
          <p:nvPr>
            <p:ph type="title"/>
          </p:nvPr>
        </p:nvSpPr>
        <p:spPr/>
        <p:txBody>
          <a:bodyPr>
            <a:normAutofit/>
          </a:bodyPr>
          <a:lstStyle/>
          <a:p>
            <a:pPr eaLnBrk="1" hangingPunct="1"/>
            <a:r>
              <a:rPr lang="es-ES_tradnl" altLang="es-ES" sz="3200" dirty="0"/>
              <a:t>Protocolos de Control y resolución de direcciones</a:t>
            </a:r>
            <a:endParaRPr lang="es-ES" altLang="es-ES" sz="3200" dirty="0"/>
          </a:p>
        </p:txBody>
      </p:sp>
      <p:sp>
        <p:nvSpPr>
          <p:cNvPr id="57348" name="Rectangle 3"/>
          <p:cNvSpPr>
            <a:spLocks noGrp="1" noChangeArrowheads="1"/>
          </p:cNvSpPr>
          <p:nvPr>
            <p:ph type="body" idx="1"/>
          </p:nvPr>
        </p:nvSpPr>
        <p:spPr/>
        <p:txBody>
          <a:bodyPr/>
          <a:lstStyle/>
          <a:p>
            <a:pPr algn="just" eaLnBrk="1" hangingPunct="1"/>
            <a:r>
              <a:rPr lang="es-ES_tradnl" altLang="es-ES" dirty="0"/>
              <a:t>Permiten realizar labores diversas:</a:t>
            </a:r>
          </a:p>
          <a:p>
            <a:pPr lvl="1" eaLnBrk="1" hangingPunct="1"/>
            <a:r>
              <a:rPr lang="es-ES_tradnl" altLang="es-ES" dirty="0"/>
              <a:t>ICMP : mensajes de error y situaciones anómalas</a:t>
            </a:r>
          </a:p>
          <a:p>
            <a:pPr lvl="1" eaLnBrk="1" hangingPunct="1"/>
            <a:r>
              <a:rPr lang="es-ES_tradnl" altLang="es-ES" dirty="0"/>
              <a:t>ARP: Resolución de direcciones MAC</a:t>
            </a:r>
          </a:p>
          <a:p>
            <a:pPr lvl="1" eaLnBrk="1" hangingPunct="1"/>
            <a:r>
              <a:rPr lang="es-ES_tradnl" altLang="es-ES" dirty="0"/>
              <a:t>RARP, BOOTP, DHCP: Resolución de direcciones IP</a:t>
            </a:r>
          </a:p>
          <a:p>
            <a:pPr lvl="1" eaLnBrk="1" hangingPunct="1">
              <a:buFontTx/>
              <a:buNone/>
            </a:pPr>
            <a:endParaRPr lang="es-ES" altLang="es-ES" dirty="0"/>
          </a:p>
        </p:txBody>
      </p:sp>
    </p:spTree>
    <p:extLst>
      <p:ext uri="{BB962C8B-B14F-4D97-AF65-F5344CB8AC3E}">
        <p14:creationId xmlns:p14="http://schemas.microsoft.com/office/powerpoint/2010/main" val="1086638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45BF36A3-F186-41F0-B5FD-2832F1B401AE}" type="slidenum">
              <a:rPr lang="es-ES"/>
              <a:pPr>
                <a:defRPr/>
              </a:pPr>
              <a:t>4</a:t>
            </a:fld>
            <a:endParaRPr lang="es-ES"/>
          </a:p>
        </p:txBody>
      </p:sp>
      <p:sp>
        <p:nvSpPr>
          <p:cNvPr id="7171" name="Rectangle 2"/>
          <p:cNvSpPr>
            <a:spLocks noGrp="1" noChangeArrowheads="1"/>
          </p:cNvSpPr>
          <p:nvPr>
            <p:ph type="title"/>
          </p:nvPr>
        </p:nvSpPr>
        <p:spPr/>
        <p:txBody>
          <a:bodyPr/>
          <a:lstStyle/>
          <a:p>
            <a:pPr eaLnBrk="1" hangingPunct="1"/>
            <a:r>
              <a:rPr lang="es-ES_tradnl" altLang="es-ES" dirty="0"/>
              <a:t>Internet </a:t>
            </a:r>
            <a:r>
              <a:rPr lang="es-ES_tradnl" altLang="es-ES" dirty="0" err="1"/>
              <a:t>Protocol</a:t>
            </a:r>
            <a:r>
              <a:rPr lang="es-ES_tradnl" altLang="es-ES" dirty="0"/>
              <a:t>: v4 y v6</a:t>
            </a:r>
            <a:endParaRPr lang="es-ES" altLang="es-ES" dirty="0"/>
          </a:p>
        </p:txBody>
      </p:sp>
      <p:sp>
        <p:nvSpPr>
          <p:cNvPr id="7172" name="Rectangle 3"/>
          <p:cNvSpPr>
            <a:spLocks noGrp="1" noChangeArrowheads="1"/>
          </p:cNvSpPr>
          <p:nvPr>
            <p:ph type="body" idx="1"/>
          </p:nvPr>
        </p:nvSpPr>
        <p:spPr/>
        <p:txBody>
          <a:bodyPr>
            <a:normAutofit/>
          </a:bodyPr>
          <a:lstStyle/>
          <a:p>
            <a:r>
              <a:rPr lang="es-ES" sz="2400" dirty="0">
                <a:hlinkClick r:id="rId3"/>
              </a:rPr>
              <a:t>RFC0791: Protocolo IP (en español)</a:t>
            </a:r>
            <a:endParaRPr lang="es-ES" sz="2400" dirty="0"/>
          </a:p>
          <a:p>
            <a:r>
              <a:rPr lang="es-ES" sz="2400" dirty="0">
                <a:hlinkClick r:id="rId4"/>
              </a:rPr>
              <a:t>RFC2460: Protocolo Internet, Versión 6 (IPv6) (en español)</a:t>
            </a:r>
            <a:endParaRPr lang="es-ES" sz="2400" dirty="0"/>
          </a:p>
          <a:p>
            <a:pPr>
              <a:lnSpc>
                <a:spcPct val="90000"/>
              </a:lnSpc>
            </a:pPr>
            <a:r>
              <a:rPr lang="es-ES" altLang="es-ES" sz="2400" dirty="0" err="1"/>
              <a:t>IPng</a:t>
            </a:r>
            <a:r>
              <a:rPr lang="es-ES" altLang="es-ES" sz="2400" dirty="0"/>
              <a:t> (</a:t>
            </a:r>
            <a:r>
              <a:rPr lang="es-ES" altLang="es-ES" sz="2400" dirty="0" err="1"/>
              <a:t>next</a:t>
            </a:r>
            <a:r>
              <a:rPr lang="es-ES" altLang="es-ES" sz="2400" dirty="0"/>
              <a:t> </a:t>
            </a:r>
            <a:r>
              <a:rPr lang="es-ES" altLang="es-ES" sz="2400" dirty="0" err="1"/>
              <a:t>generation</a:t>
            </a:r>
            <a:r>
              <a:rPr lang="es-ES" altLang="es-ES" sz="2400" dirty="0"/>
              <a:t>) no pudo usar la versión número 5 (IPv5) como sucesor de IPv4 .</a:t>
            </a:r>
          </a:p>
          <a:p>
            <a:pPr lvl="1">
              <a:lnSpc>
                <a:spcPct val="90000"/>
              </a:lnSpc>
            </a:pPr>
            <a:r>
              <a:rPr lang="es-ES" altLang="es-ES" sz="2000" dirty="0"/>
              <a:t>Ésta había sido asignada a un protocolo experimental orientado al transporte de voz, video y audio. </a:t>
            </a:r>
          </a:p>
          <a:p>
            <a:pPr>
              <a:lnSpc>
                <a:spcPct val="90000"/>
              </a:lnSpc>
            </a:pPr>
            <a:r>
              <a:rPr lang="es-ES_tradnl" altLang="es-ES" sz="2400" dirty="0"/>
              <a:t>Desarrollado fundamentalmente para resolver el problema de escasez de direcciones de IPv4. </a:t>
            </a:r>
          </a:p>
          <a:p>
            <a:pPr lvl="1">
              <a:lnSpc>
                <a:spcPct val="90000"/>
              </a:lnSpc>
            </a:pPr>
            <a:r>
              <a:rPr lang="es-ES" altLang="es-ES" sz="2000" dirty="0"/>
              <a:t>En Febrero del 2011 la IANA (</a:t>
            </a:r>
            <a:r>
              <a:rPr lang="es-ES" sz="2000" dirty="0"/>
              <a:t>Internet </a:t>
            </a:r>
            <a:r>
              <a:rPr lang="es-ES" sz="2000" dirty="0" err="1"/>
              <a:t>Assigned</a:t>
            </a:r>
            <a:r>
              <a:rPr lang="es-ES" sz="2000" dirty="0"/>
              <a:t> </a:t>
            </a:r>
            <a:r>
              <a:rPr lang="es-ES" sz="2000" dirty="0" err="1"/>
              <a:t>Numbers</a:t>
            </a:r>
            <a:r>
              <a:rPr lang="es-ES" sz="2000" dirty="0"/>
              <a:t> </a:t>
            </a:r>
            <a:r>
              <a:rPr lang="es-ES" sz="2000" dirty="0" err="1"/>
              <a:t>Authority</a:t>
            </a:r>
            <a:r>
              <a:rPr lang="es-ES" sz="2000" dirty="0"/>
              <a:t>)</a:t>
            </a:r>
            <a:r>
              <a:rPr lang="es-ES" altLang="es-ES" sz="2000" dirty="0"/>
              <a:t> asignó los últimos bloques /8 a los </a:t>
            </a:r>
            <a:r>
              <a:rPr lang="es-ES" altLang="es-ES" sz="2000" dirty="0" err="1"/>
              <a:t>RIRs</a:t>
            </a:r>
            <a:r>
              <a:rPr lang="es-ES" altLang="es-ES" sz="2000" dirty="0"/>
              <a:t> (</a:t>
            </a:r>
            <a:r>
              <a:rPr lang="es-ES" sz="2000" dirty="0"/>
              <a:t>Regional Internet </a:t>
            </a:r>
            <a:r>
              <a:rPr lang="es-ES" sz="2000" dirty="0" err="1"/>
              <a:t>Registries</a:t>
            </a:r>
            <a:r>
              <a:rPr lang="es-ES" sz="2000" dirty="0"/>
              <a:t>)</a:t>
            </a:r>
            <a:r>
              <a:rPr lang="es-ES" altLang="es-ES" sz="2000" dirty="0"/>
              <a:t>.</a:t>
            </a:r>
          </a:p>
          <a:p>
            <a:pPr>
              <a:lnSpc>
                <a:spcPct val="90000"/>
              </a:lnSpc>
            </a:pPr>
            <a:r>
              <a:rPr lang="es-ES_tradnl" altLang="es-ES" sz="2400" dirty="0"/>
              <a:t>Incorpora mejoras en seguridad, eficiencia, calidad de servicio,  tráfico </a:t>
            </a:r>
            <a:r>
              <a:rPr lang="es-ES_tradnl" altLang="es-ES" sz="2400" dirty="0" err="1"/>
              <a:t>multicast</a:t>
            </a:r>
            <a:r>
              <a:rPr lang="es-ES_tradnl" altLang="es-ES" sz="2400" dirty="0"/>
              <a:t>, etc.</a:t>
            </a:r>
          </a:p>
          <a:p>
            <a:pPr marL="342900" lvl="1" indent="-342900">
              <a:lnSpc>
                <a:spcPct val="90000"/>
              </a:lnSpc>
              <a:buFont typeface="Arial" panose="020B0604020202020204" pitchFamily="34" charset="0"/>
              <a:buChar char="•"/>
            </a:pPr>
            <a:endParaRPr lang="es-ES_tradnl" altLang="es-ES" sz="3000" dirty="0"/>
          </a:p>
          <a:p>
            <a:pPr marL="742950" lvl="2" indent="-342900">
              <a:lnSpc>
                <a:spcPct val="90000"/>
              </a:lnSpc>
            </a:pPr>
            <a:endParaRPr lang="es-ES_tradnl" altLang="es-ES" sz="2100" dirty="0"/>
          </a:p>
          <a:p>
            <a:pPr eaLnBrk="1" hangingPunct="1"/>
            <a:endParaRPr lang="es-ES_tradnl" altLang="es-ES" dirty="0"/>
          </a:p>
          <a:p>
            <a:pPr eaLnBrk="1" hangingPunct="1"/>
            <a:endParaRPr lang="es-ES" altLang="es-ES" dirty="0"/>
          </a:p>
        </p:txBody>
      </p:sp>
    </p:spTree>
    <p:extLst>
      <p:ext uri="{BB962C8B-B14F-4D97-AF65-F5344CB8AC3E}">
        <p14:creationId xmlns:p14="http://schemas.microsoft.com/office/powerpoint/2010/main" val="52359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5 Marcador de número de diapositiva"/>
          <p:cNvSpPr>
            <a:spLocks noGrp="1"/>
          </p:cNvSpPr>
          <p:nvPr>
            <p:ph type="sldNum" sz="quarter" idx="12"/>
          </p:nvPr>
        </p:nvSpPr>
        <p:spPr/>
        <p:txBody>
          <a:bodyPr/>
          <a:lstStyle/>
          <a:p>
            <a:pPr>
              <a:defRPr/>
            </a:pPr>
            <a:fld id="{5C5775D2-92C6-481D-8965-71E8F53CB468}" type="slidenum">
              <a:rPr lang="es-ES"/>
              <a:pPr>
                <a:defRPr/>
              </a:pPr>
              <a:t>40</a:t>
            </a:fld>
            <a:endParaRPr lang="es-ES"/>
          </a:p>
        </p:txBody>
      </p:sp>
      <p:sp>
        <p:nvSpPr>
          <p:cNvPr id="64515" name="Rectangle 2"/>
          <p:cNvSpPr>
            <a:spLocks noGrp="1" noChangeArrowheads="1"/>
          </p:cNvSpPr>
          <p:nvPr>
            <p:ph type="title"/>
          </p:nvPr>
        </p:nvSpPr>
        <p:spPr>
          <a:xfrm>
            <a:off x="685800" y="368300"/>
            <a:ext cx="7772400" cy="565150"/>
          </a:xfrm>
        </p:spPr>
        <p:txBody>
          <a:bodyPr>
            <a:noAutofit/>
          </a:bodyPr>
          <a:lstStyle/>
          <a:p>
            <a:r>
              <a:rPr lang="es-ES_tradnl" altLang="es-ES" sz="2800" dirty="0"/>
              <a:t>Protocolo ARP(</a:t>
            </a:r>
            <a:r>
              <a:rPr lang="es-ES_tradnl" altLang="es-ES" sz="2800" dirty="0" err="1"/>
              <a:t>Address</a:t>
            </a:r>
            <a:r>
              <a:rPr lang="es-ES_tradnl" altLang="es-ES" sz="2800" dirty="0"/>
              <a:t> </a:t>
            </a:r>
            <a:r>
              <a:rPr lang="es-ES_tradnl" altLang="es-ES" sz="2800" dirty="0" err="1"/>
              <a:t>Resolution</a:t>
            </a:r>
            <a:r>
              <a:rPr lang="es-ES_tradnl" altLang="es-ES" sz="2800" dirty="0"/>
              <a:t> </a:t>
            </a:r>
            <a:r>
              <a:rPr lang="es-ES_tradnl" altLang="es-ES" sz="2800" dirty="0" err="1"/>
              <a:t>Protocol</a:t>
            </a:r>
            <a:r>
              <a:rPr lang="es-ES_tradnl" altLang="es-ES" sz="2800" dirty="0"/>
              <a:t>): </a:t>
            </a:r>
            <a:br>
              <a:rPr lang="es-ES_tradnl" altLang="es-ES" sz="2800" dirty="0"/>
            </a:br>
            <a:r>
              <a:rPr lang="es-ES_tradnl" altLang="es-ES" sz="2800" dirty="0"/>
              <a:t>Resolución de direcciones IP - MAC</a:t>
            </a:r>
            <a:endParaRPr lang="es-ES" altLang="es-ES" sz="2800" dirty="0"/>
          </a:p>
        </p:txBody>
      </p:sp>
      <p:sp>
        <p:nvSpPr>
          <p:cNvPr id="64516" name="Rectangle 3"/>
          <p:cNvSpPr>
            <a:spLocks noGrp="1" noChangeArrowheads="1"/>
          </p:cNvSpPr>
          <p:nvPr>
            <p:ph type="body" idx="1"/>
          </p:nvPr>
        </p:nvSpPr>
        <p:spPr>
          <a:xfrm>
            <a:off x="685800" y="1311275"/>
            <a:ext cx="7772400" cy="2417763"/>
          </a:xfrm>
        </p:spPr>
        <p:txBody>
          <a:bodyPr/>
          <a:lstStyle/>
          <a:p>
            <a:pPr algn="just" eaLnBrk="1" hangingPunct="1">
              <a:lnSpc>
                <a:spcPct val="80000"/>
              </a:lnSpc>
            </a:pPr>
            <a:r>
              <a:rPr lang="es-ES_tradnl" altLang="es-ES" sz="2000" dirty="0"/>
              <a:t>Normalmente el paquete del nivel de red se ha de enviar en una trama con una dirección de destino a nivel de enlace (p. ej. MAC en </a:t>
            </a:r>
            <a:r>
              <a:rPr lang="es-ES_tradnl" altLang="es-ES" sz="2000" dirty="0" err="1"/>
              <a:t>LANs</a:t>
            </a:r>
            <a:r>
              <a:rPr lang="es-ES_tradnl" altLang="es-ES" sz="2000" dirty="0"/>
              <a:t>). </a:t>
            </a:r>
          </a:p>
          <a:p>
            <a:pPr algn="just" eaLnBrk="1" hangingPunct="1">
              <a:lnSpc>
                <a:spcPct val="80000"/>
              </a:lnSpc>
            </a:pPr>
            <a:r>
              <a:rPr lang="es-ES_tradnl" altLang="es-ES" sz="2000" dirty="0"/>
              <a:t>El emisor ha de saber que dirección de enlace le corresponde a la dirección de red para ponerla en la trama.</a:t>
            </a:r>
          </a:p>
          <a:p>
            <a:pPr algn="just" eaLnBrk="1" hangingPunct="1">
              <a:lnSpc>
                <a:spcPct val="80000"/>
              </a:lnSpc>
            </a:pPr>
            <a:r>
              <a:rPr lang="es-ES_tradnl" altLang="es-ES" sz="2000" dirty="0"/>
              <a:t>Imaginemos que X quiere hacer ping a Y. Comparando la </a:t>
            </a:r>
            <a:r>
              <a:rPr lang="es-ES_tradnl" altLang="es-ES" sz="2000" dirty="0" err="1"/>
              <a:t>dir.</a:t>
            </a:r>
            <a:r>
              <a:rPr lang="es-ES_tradnl" altLang="es-ES" sz="2000" dirty="0"/>
              <a:t> IP de Y con la suya y con la máscara sabe que Y está en su misma LAN. Ha de meter el paquete IP en una trama (Ethernet por ejemplo) con una MAC de destino, pero no sabe cuál poner.</a:t>
            </a:r>
            <a:endParaRPr lang="es-ES" altLang="es-ES" sz="2000" dirty="0"/>
          </a:p>
        </p:txBody>
      </p:sp>
      <p:sp>
        <p:nvSpPr>
          <p:cNvPr id="64517" name="Text Box 4"/>
          <p:cNvSpPr txBox="1">
            <a:spLocks noChangeArrowheads="1"/>
          </p:cNvSpPr>
          <p:nvPr/>
        </p:nvSpPr>
        <p:spPr bwMode="auto">
          <a:xfrm>
            <a:off x="5487988" y="5532438"/>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s-ES_tradnl" altLang="es-ES" sz="1400" b="1"/>
              <a:t>50.0.0.1/8</a:t>
            </a:r>
            <a:endParaRPr lang="es-ES" altLang="es-ES" sz="1400" b="1"/>
          </a:p>
        </p:txBody>
      </p:sp>
      <p:sp>
        <p:nvSpPr>
          <p:cNvPr id="64518" name="Text Box 5"/>
          <p:cNvSpPr txBox="1">
            <a:spLocks noChangeArrowheads="1"/>
          </p:cNvSpPr>
          <p:nvPr/>
        </p:nvSpPr>
        <p:spPr bwMode="auto">
          <a:xfrm>
            <a:off x="3595688" y="4329113"/>
            <a:ext cx="152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_tradnl" altLang="es-ES" sz="1400" b="1"/>
              <a:t>50.0.0.4/8</a:t>
            </a:r>
          </a:p>
          <a:p>
            <a:pPr algn="ctr" eaLnBrk="1" hangingPunct="1"/>
            <a:r>
              <a:rPr lang="es-ES_tradnl" altLang="es-ES" sz="1400" b="1"/>
              <a:t>Rtr: 50.0.0.1</a:t>
            </a:r>
            <a:endParaRPr lang="es-ES" altLang="es-ES" sz="1400" b="1"/>
          </a:p>
        </p:txBody>
      </p:sp>
      <p:sp>
        <p:nvSpPr>
          <p:cNvPr id="64519" name="Text Box 6"/>
          <p:cNvSpPr txBox="1">
            <a:spLocks noChangeArrowheads="1"/>
          </p:cNvSpPr>
          <p:nvPr/>
        </p:nvSpPr>
        <p:spPr bwMode="auto">
          <a:xfrm>
            <a:off x="2071688" y="4329113"/>
            <a:ext cx="1676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_tradnl" altLang="es-ES" sz="1400" b="1"/>
              <a:t>50.0.0.3/8</a:t>
            </a:r>
          </a:p>
          <a:p>
            <a:pPr algn="ctr" eaLnBrk="1" hangingPunct="1"/>
            <a:r>
              <a:rPr lang="es-ES_tradnl" altLang="es-ES" sz="1400" b="1"/>
              <a:t>Rtr: 50.0.0.1</a:t>
            </a:r>
            <a:endParaRPr lang="es-ES" altLang="es-ES" sz="1400" b="1"/>
          </a:p>
        </p:txBody>
      </p:sp>
      <p:sp>
        <p:nvSpPr>
          <p:cNvPr id="64520" name="Text Box 7"/>
          <p:cNvSpPr txBox="1">
            <a:spLocks noChangeArrowheads="1"/>
          </p:cNvSpPr>
          <p:nvPr/>
        </p:nvSpPr>
        <p:spPr bwMode="auto">
          <a:xfrm>
            <a:off x="623888" y="4329113"/>
            <a:ext cx="1600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_tradnl" altLang="es-ES" sz="1400" b="1"/>
              <a:t>50.0.0.2/8</a:t>
            </a:r>
          </a:p>
          <a:p>
            <a:pPr algn="ctr" eaLnBrk="1" hangingPunct="1"/>
            <a:r>
              <a:rPr lang="es-ES_tradnl" altLang="es-ES" sz="1400" b="1"/>
              <a:t>Rtr: 50.0.0.1</a:t>
            </a:r>
            <a:endParaRPr lang="es-ES" altLang="es-ES" sz="1400" b="1"/>
          </a:p>
        </p:txBody>
      </p:sp>
      <p:sp>
        <p:nvSpPr>
          <p:cNvPr id="64521" name="Line 8"/>
          <p:cNvSpPr>
            <a:spLocks noChangeShapeType="1"/>
          </p:cNvSpPr>
          <p:nvPr/>
        </p:nvSpPr>
        <p:spPr bwMode="auto">
          <a:xfrm>
            <a:off x="1081088" y="6037263"/>
            <a:ext cx="54864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4522" name="Line 9"/>
          <p:cNvSpPr>
            <a:spLocks noChangeShapeType="1"/>
          </p:cNvSpPr>
          <p:nvPr/>
        </p:nvSpPr>
        <p:spPr bwMode="auto">
          <a:xfrm>
            <a:off x="1462088" y="5608638"/>
            <a:ext cx="0" cy="42862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4523" name="Line 10"/>
          <p:cNvSpPr>
            <a:spLocks noChangeShapeType="1"/>
          </p:cNvSpPr>
          <p:nvPr/>
        </p:nvSpPr>
        <p:spPr bwMode="auto">
          <a:xfrm>
            <a:off x="2909888" y="5608638"/>
            <a:ext cx="0" cy="42862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4524" name="Line 11"/>
          <p:cNvSpPr>
            <a:spLocks noChangeShapeType="1"/>
          </p:cNvSpPr>
          <p:nvPr/>
        </p:nvSpPr>
        <p:spPr bwMode="auto">
          <a:xfrm>
            <a:off x="4357688" y="5608638"/>
            <a:ext cx="0" cy="42862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4525" name="Line 12"/>
          <p:cNvSpPr>
            <a:spLocks noChangeShapeType="1"/>
          </p:cNvSpPr>
          <p:nvPr/>
        </p:nvSpPr>
        <p:spPr bwMode="auto">
          <a:xfrm>
            <a:off x="5805488" y="5275263"/>
            <a:ext cx="0" cy="7620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4526" name="Freeform 13"/>
          <p:cNvSpPr>
            <a:spLocks/>
          </p:cNvSpPr>
          <p:nvPr/>
        </p:nvSpPr>
        <p:spPr bwMode="auto">
          <a:xfrm rot="1200000" flipV="1">
            <a:off x="6186488" y="5303838"/>
            <a:ext cx="1295400" cy="76200"/>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pic>
        <p:nvPicPr>
          <p:cNvPr id="64527"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3288" y="4999038"/>
            <a:ext cx="156686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4528" name="Text Box 15"/>
          <p:cNvSpPr txBox="1">
            <a:spLocks noChangeArrowheads="1"/>
          </p:cNvSpPr>
          <p:nvPr/>
        </p:nvSpPr>
        <p:spPr bwMode="auto">
          <a:xfrm>
            <a:off x="7542213" y="5359400"/>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600" b="1"/>
              <a:t>Internet</a:t>
            </a:r>
            <a:endParaRPr lang="es-ES" altLang="es-ES" sz="1600" b="1"/>
          </a:p>
        </p:txBody>
      </p:sp>
      <p:pic>
        <p:nvPicPr>
          <p:cNvPr id="64529"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088" y="4922838"/>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4530"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8888" y="4922838"/>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4531"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76688" y="4922838"/>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4532" name="Text Box 19"/>
          <p:cNvSpPr txBox="1">
            <a:spLocks noChangeArrowheads="1"/>
          </p:cNvSpPr>
          <p:nvPr/>
        </p:nvSpPr>
        <p:spPr bwMode="auto">
          <a:xfrm>
            <a:off x="1293813" y="5075238"/>
            <a:ext cx="303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X</a:t>
            </a:r>
            <a:endParaRPr lang="es-ES" altLang="es-ES" sz="1400" b="1"/>
          </a:p>
        </p:txBody>
      </p:sp>
      <p:sp>
        <p:nvSpPr>
          <p:cNvPr id="64533" name="Text Box 20"/>
          <p:cNvSpPr txBox="1">
            <a:spLocks noChangeArrowheads="1"/>
          </p:cNvSpPr>
          <p:nvPr/>
        </p:nvSpPr>
        <p:spPr bwMode="auto">
          <a:xfrm>
            <a:off x="2741613" y="5075238"/>
            <a:ext cx="303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Y</a:t>
            </a:r>
            <a:endParaRPr lang="es-ES" altLang="es-ES" sz="1400" b="1"/>
          </a:p>
        </p:txBody>
      </p:sp>
      <p:sp>
        <p:nvSpPr>
          <p:cNvPr id="64534" name="Text Box 21"/>
          <p:cNvSpPr txBox="1">
            <a:spLocks noChangeArrowheads="1"/>
          </p:cNvSpPr>
          <p:nvPr/>
        </p:nvSpPr>
        <p:spPr bwMode="auto">
          <a:xfrm>
            <a:off x="4217988" y="5075238"/>
            <a:ext cx="29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Z</a:t>
            </a:r>
            <a:endParaRPr lang="es-ES" altLang="es-ES" sz="1400" b="1"/>
          </a:p>
        </p:txBody>
      </p:sp>
      <p:pic>
        <p:nvPicPr>
          <p:cNvPr id="64535" name="Picture 2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8288" y="4859338"/>
            <a:ext cx="9906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4536" name="Text Box 23"/>
          <p:cNvSpPr txBox="1">
            <a:spLocks noChangeArrowheads="1"/>
          </p:cNvSpPr>
          <p:nvPr/>
        </p:nvSpPr>
        <p:spPr bwMode="auto">
          <a:xfrm>
            <a:off x="5940425" y="4846638"/>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s-ES_tradnl" altLang="es-ES" sz="1400" b="1"/>
              <a:t>80.0.0.5/30</a:t>
            </a:r>
            <a:endParaRPr lang="es-ES" altLang="es-ES" sz="1400" b="1"/>
          </a:p>
        </p:txBody>
      </p:sp>
      <p:sp>
        <p:nvSpPr>
          <p:cNvPr id="64537" name="Text Box 24"/>
          <p:cNvSpPr txBox="1">
            <a:spLocks noChangeArrowheads="1"/>
          </p:cNvSpPr>
          <p:nvPr/>
        </p:nvSpPr>
        <p:spPr bwMode="auto">
          <a:xfrm>
            <a:off x="5076825" y="4303713"/>
            <a:ext cx="2095500"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5000"/>
              </a:spcBef>
            </a:pPr>
            <a:r>
              <a:rPr lang="es-ES_tradnl" altLang="es-ES" sz="1400" b="1"/>
              <a:t>A 0.0.0.0/0 por 80.0.0.6</a:t>
            </a:r>
            <a:endParaRPr lang="es-ES" altLang="es-ES" sz="1400" b="1"/>
          </a:p>
        </p:txBody>
      </p:sp>
      <p:sp>
        <p:nvSpPr>
          <p:cNvPr id="64538" name="Line 25"/>
          <p:cNvSpPr>
            <a:spLocks noChangeShapeType="1"/>
          </p:cNvSpPr>
          <p:nvPr/>
        </p:nvSpPr>
        <p:spPr bwMode="auto">
          <a:xfrm>
            <a:off x="5805488" y="46180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4539" name="Text Box 26"/>
          <p:cNvSpPr txBox="1">
            <a:spLocks noChangeArrowheads="1"/>
          </p:cNvSpPr>
          <p:nvPr/>
        </p:nvSpPr>
        <p:spPr bwMode="auto">
          <a:xfrm>
            <a:off x="5665788" y="4999038"/>
            <a:ext cx="3524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W</a:t>
            </a:r>
          </a:p>
        </p:txBody>
      </p:sp>
    </p:spTree>
    <p:extLst>
      <p:ext uri="{BB962C8B-B14F-4D97-AF65-F5344CB8AC3E}">
        <p14:creationId xmlns:p14="http://schemas.microsoft.com/office/powerpoint/2010/main" val="1729603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3 Marcador de número de diapositiva"/>
          <p:cNvSpPr>
            <a:spLocks noGrp="1"/>
          </p:cNvSpPr>
          <p:nvPr>
            <p:ph type="sldNum" sz="quarter" idx="12"/>
          </p:nvPr>
        </p:nvSpPr>
        <p:spPr/>
        <p:txBody>
          <a:bodyPr/>
          <a:lstStyle/>
          <a:p>
            <a:pPr>
              <a:defRPr/>
            </a:pPr>
            <a:fld id="{73EF1C9D-70C2-4960-98A6-2EEC39C9BA64}" type="slidenum">
              <a:rPr lang="es-ES"/>
              <a:pPr>
                <a:defRPr/>
              </a:pPr>
              <a:t>41</a:t>
            </a:fld>
            <a:endParaRPr lang="es-ES"/>
          </a:p>
        </p:txBody>
      </p:sp>
      <p:sp>
        <p:nvSpPr>
          <p:cNvPr id="65539" name="Text Box 19"/>
          <p:cNvSpPr txBox="1">
            <a:spLocks noChangeArrowheads="1"/>
          </p:cNvSpPr>
          <p:nvPr/>
        </p:nvSpPr>
        <p:spPr bwMode="auto">
          <a:xfrm>
            <a:off x="609600" y="3213100"/>
            <a:ext cx="8001000" cy="2952750"/>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AutoNum type="arabicPeriod"/>
            </a:pPr>
            <a:r>
              <a:rPr lang="es-ES_tradnl" altLang="es-ES" sz="1600" dirty="0"/>
              <a:t>El usuario X teclea ‘ping 50.0.0.3’</a:t>
            </a:r>
          </a:p>
          <a:p>
            <a:pPr eaLnBrk="1" hangingPunct="1">
              <a:spcBef>
                <a:spcPct val="50000"/>
              </a:spcBef>
              <a:buFontTx/>
              <a:buAutoNum type="arabicPeriod"/>
            </a:pPr>
            <a:r>
              <a:rPr lang="es-ES_tradnl" altLang="es-ES" sz="1600" dirty="0"/>
              <a:t>X genera ARP </a:t>
            </a:r>
            <a:r>
              <a:rPr lang="es-ES_tradnl" altLang="es-ES" sz="1600" dirty="0" err="1"/>
              <a:t>request</a:t>
            </a:r>
            <a:r>
              <a:rPr lang="es-ES_tradnl" altLang="es-ES" sz="1600" dirty="0"/>
              <a:t> (</a:t>
            </a:r>
            <a:r>
              <a:rPr lang="es-ES_tradnl" altLang="es-ES" sz="1600" dirty="0" err="1">
                <a:solidFill>
                  <a:srgbClr val="FF0000"/>
                </a:solidFill>
              </a:rPr>
              <a:t>broadcast</a:t>
            </a:r>
            <a:r>
              <a:rPr lang="es-ES_tradnl" altLang="es-ES" sz="1600" dirty="0">
                <a:solidFill>
                  <a:srgbClr val="FF0000"/>
                </a:solidFill>
              </a:rPr>
              <a:t>)</a:t>
            </a:r>
            <a:r>
              <a:rPr lang="es-ES_tradnl" altLang="es-ES" sz="1600" dirty="0"/>
              <a:t>: ¿quién es 50.0.0.3?</a:t>
            </a:r>
          </a:p>
          <a:p>
            <a:pPr eaLnBrk="1" hangingPunct="1">
              <a:spcBef>
                <a:spcPct val="50000"/>
              </a:spcBef>
              <a:buFontTx/>
              <a:buAutoNum type="arabicPeriod"/>
            </a:pPr>
            <a:r>
              <a:rPr lang="es-ES_tradnl" altLang="es-ES" sz="1600" dirty="0"/>
              <a:t>Todos (Y, Z y W) capturan la pregunta y ‘fichan’ a X, es decir le incluyen en su ARP cache (esta parte es opcional).</a:t>
            </a:r>
          </a:p>
          <a:p>
            <a:pPr eaLnBrk="1" hangingPunct="1">
              <a:spcBef>
                <a:spcPct val="50000"/>
              </a:spcBef>
              <a:buFontTx/>
              <a:buAutoNum type="arabicPeriod"/>
            </a:pPr>
            <a:r>
              <a:rPr lang="es-ES_tradnl" altLang="es-ES" sz="1600" dirty="0"/>
              <a:t>Y responde ARP </a:t>
            </a:r>
            <a:r>
              <a:rPr lang="es-ES_tradnl" altLang="es-ES" sz="1600" dirty="0" err="1"/>
              <a:t>reply</a:t>
            </a:r>
            <a:r>
              <a:rPr lang="es-ES_tradnl" altLang="es-ES" sz="1600" dirty="0"/>
              <a:t> (</a:t>
            </a:r>
            <a:r>
              <a:rPr lang="es-ES_tradnl" altLang="es-ES" sz="1600" dirty="0" err="1">
                <a:solidFill>
                  <a:srgbClr val="FF0000"/>
                </a:solidFill>
              </a:rPr>
              <a:t>unicast</a:t>
            </a:r>
            <a:r>
              <a:rPr lang="es-ES_tradnl" altLang="es-ES" sz="1600" dirty="0">
                <a:solidFill>
                  <a:srgbClr val="FF0000"/>
                </a:solidFill>
              </a:rPr>
              <a:t>)</a:t>
            </a:r>
            <a:r>
              <a:rPr lang="es-ES_tradnl" altLang="es-ES" sz="1600" dirty="0"/>
              <a:t> diciendo que él es ese (y su </a:t>
            </a:r>
            <a:r>
              <a:rPr lang="es-ES_tradnl" altLang="es-ES" sz="1600" dirty="0" err="1"/>
              <a:t>dir.</a:t>
            </a:r>
            <a:r>
              <a:rPr lang="es-ES_tradnl" altLang="es-ES" sz="1600" dirty="0"/>
              <a:t> MAC)</a:t>
            </a:r>
          </a:p>
          <a:p>
            <a:pPr eaLnBrk="1" hangingPunct="1">
              <a:spcBef>
                <a:spcPct val="50000"/>
              </a:spcBef>
              <a:buFontTx/>
              <a:buAutoNum type="arabicPeriod"/>
            </a:pPr>
            <a:r>
              <a:rPr lang="es-ES_tradnl" altLang="es-ES" sz="1600" dirty="0"/>
              <a:t>X recoge la respuesta, la pone en su ARP cache y envía el ping</a:t>
            </a:r>
          </a:p>
          <a:p>
            <a:pPr eaLnBrk="1" hangingPunct="1">
              <a:spcBef>
                <a:spcPct val="50000"/>
              </a:spcBef>
              <a:buFontTx/>
              <a:buChar char="•"/>
            </a:pPr>
            <a:r>
              <a:rPr lang="es-ES_tradnl" altLang="es-ES" sz="1600" dirty="0"/>
              <a:t>La entrada ARP en X caduca pasados unos 15 minutos de inactividad</a:t>
            </a:r>
          </a:p>
          <a:p>
            <a:pPr eaLnBrk="1" hangingPunct="1">
              <a:spcBef>
                <a:spcPct val="20000"/>
              </a:spcBef>
              <a:buFontTx/>
              <a:buChar char="•"/>
            </a:pPr>
            <a:r>
              <a:rPr lang="es-ES_tradnl" altLang="es-ES" sz="1600" dirty="0"/>
              <a:t>Cuando el mensaje es para una dirección de fuera el ARP de X busca al </a:t>
            </a:r>
            <a:r>
              <a:rPr lang="es-ES_tradnl" altLang="es-ES" sz="1600" dirty="0" err="1"/>
              <a:t>router</a:t>
            </a:r>
            <a:r>
              <a:rPr lang="es-ES_tradnl" altLang="es-ES" sz="1600" dirty="0"/>
              <a:t>; si el </a:t>
            </a:r>
            <a:r>
              <a:rPr lang="es-ES_tradnl" altLang="es-ES" sz="1600" dirty="0" err="1"/>
              <a:t>router</a:t>
            </a:r>
            <a:r>
              <a:rPr lang="es-ES_tradnl" altLang="es-ES" sz="1600" dirty="0"/>
              <a:t> ya estaba en su ARP cache X le envía el ping directamente, sin más. </a:t>
            </a:r>
            <a:endParaRPr lang="es-ES" altLang="es-ES" sz="1600" dirty="0"/>
          </a:p>
        </p:txBody>
      </p:sp>
      <p:sp>
        <p:nvSpPr>
          <p:cNvPr id="65540" name="Text Box 12"/>
          <p:cNvSpPr txBox="1">
            <a:spLocks noChangeArrowheads="1"/>
          </p:cNvSpPr>
          <p:nvPr/>
        </p:nvSpPr>
        <p:spPr bwMode="auto">
          <a:xfrm>
            <a:off x="5292725" y="2390775"/>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s-ES_tradnl" altLang="es-ES" sz="1400" b="1"/>
              <a:t>50.0.0.1/8</a:t>
            </a:r>
            <a:endParaRPr lang="es-ES" altLang="es-ES" sz="1400" b="1"/>
          </a:p>
        </p:txBody>
      </p:sp>
      <p:sp>
        <p:nvSpPr>
          <p:cNvPr id="65541" name="Text Box 13"/>
          <p:cNvSpPr txBox="1">
            <a:spLocks noChangeArrowheads="1"/>
          </p:cNvSpPr>
          <p:nvPr/>
        </p:nvSpPr>
        <p:spPr bwMode="auto">
          <a:xfrm>
            <a:off x="3429000" y="1187450"/>
            <a:ext cx="152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_tradnl" altLang="es-ES" sz="1400" b="1"/>
              <a:t>50.0.0.4/8</a:t>
            </a:r>
          </a:p>
          <a:p>
            <a:pPr algn="ctr" eaLnBrk="1" hangingPunct="1"/>
            <a:r>
              <a:rPr lang="es-ES_tradnl" altLang="es-ES" sz="1400" b="1"/>
              <a:t>Rtr: 50.0.0.1</a:t>
            </a:r>
            <a:endParaRPr lang="es-ES" altLang="es-ES" sz="1400" b="1"/>
          </a:p>
        </p:txBody>
      </p:sp>
      <p:sp>
        <p:nvSpPr>
          <p:cNvPr id="65542" name="Text Box 14"/>
          <p:cNvSpPr txBox="1">
            <a:spLocks noChangeArrowheads="1"/>
          </p:cNvSpPr>
          <p:nvPr/>
        </p:nvSpPr>
        <p:spPr bwMode="auto">
          <a:xfrm>
            <a:off x="1905000" y="1187450"/>
            <a:ext cx="1676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_tradnl" altLang="es-ES" sz="1400" b="1"/>
              <a:t>50.0.0.3/8</a:t>
            </a:r>
          </a:p>
          <a:p>
            <a:pPr algn="ctr" eaLnBrk="1" hangingPunct="1"/>
            <a:r>
              <a:rPr lang="es-ES_tradnl" altLang="es-ES" sz="1400" b="1"/>
              <a:t>Rtr: 50.0.0.1</a:t>
            </a:r>
            <a:endParaRPr lang="es-ES" altLang="es-ES" sz="1400" b="1"/>
          </a:p>
        </p:txBody>
      </p:sp>
      <p:sp>
        <p:nvSpPr>
          <p:cNvPr id="65543" name="Text Box 15"/>
          <p:cNvSpPr txBox="1">
            <a:spLocks noChangeArrowheads="1"/>
          </p:cNvSpPr>
          <p:nvPr/>
        </p:nvSpPr>
        <p:spPr bwMode="auto">
          <a:xfrm>
            <a:off x="457200" y="1187450"/>
            <a:ext cx="1600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_tradnl" altLang="es-ES" sz="1400" b="1"/>
              <a:t>50.0.0.2/8</a:t>
            </a:r>
          </a:p>
          <a:p>
            <a:pPr algn="ctr" eaLnBrk="1" hangingPunct="1"/>
            <a:r>
              <a:rPr lang="es-ES_tradnl" altLang="es-ES" sz="1400" b="1"/>
              <a:t>Rtr: 50.0.0.1</a:t>
            </a:r>
            <a:endParaRPr lang="es-ES" altLang="es-ES" sz="1400" b="1"/>
          </a:p>
        </p:txBody>
      </p:sp>
      <p:sp>
        <p:nvSpPr>
          <p:cNvPr id="65544" name="Line 6"/>
          <p:cNvSpPr>
            <a:spLocks noChangeShapeType="1"/>
          </p:cNvSpPr>
          <p:nvPr/>
        </p:nvSpPr>
        <p:spPr bwMode="auto">
          <a:xfrm>
            <a:off x="914400" y="2895600"/>
            <a:ext cx="54864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5545" name="Line 8"/>
          <p:cNvSpPr>
            <a:spLocks noChangeShapeType="1"/>
          </p:cNvSpPr>
          <p:nvPr/>
        </p:nvSpPr>
        <p:spPr bwMode="auto">
          <a:xfrm>
            <a:off x="1295400" y="2466975"/>
            <a:ext cx="0" cy="42862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5546" name="Line 9"/>
          <p:cNvSpPr>
            <a:spLocks noChangeShapeType="1"/>
          </p:cNvSpPr>
          <p:nvPr/>
        </p:nvSpPr>
        <p:spPr bwMode="auto">
          <a:xfrm>
            <a:off x="2743200" y="2466975"/>
            <a:ext cx="0" cy="42862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5547" name="Line 10"/>
          <p:cNvSpPr>
            <a:spLocks noChangeShapeType="1"/>
          </p:cNvSpPr>
          <p:nvPr/>
        </p:nvSpPr>
        <p:spPr bwMode="auto">
          <a:xfrm>
            <a:off x="4191000" y="2466975"/>
            <a:ext cx="0" cy="42862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5548" name="Line 11"/>
          <p:cNvSpPr>
            <a:spLocks noChangeShapeType="1"/>
          </p:cNvSpPr>
          <p:nvPr/>
        </p:nvSpPr>
        <p:spPr bwMode="auto">
          <a:xfrm>
            <a:off x="5638800" y="2133600"/>
            <a:ext cx="0" cy="7620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5549" name="Freeform 16"/>
          <p:cNvSpPr>
            <a:spLocks/>
          </p:cNvSpPr>
          <p:nvPr/>
        </p:nvSpPr>
        <p:spPr bwMode="auto">
          <a:xfrm rot="1200000" flipV="1">
            <a:off x="6019800" y="2162175"/>
            <a:ext cx="1295400" cy="76200"/>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pic>
        <p:nvPicPr>
          <p:cNvPr id="65550" name="Picture 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1857375"/>
            <a:ext cx="156686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51" name="Text Box 18"/>
          <p:cNvSpPr txBox="1">
            <a:spLocks noChangeArrowheads="1"/>
          </p:cNvSpPr>
          <p:nvPr/>
        </p:nvSpPr>
        <p:spPr bwMode="auto">
          <a:xfrm>
            <a:off x="7375525" y="2217738"/>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600" b="1"/>
              <a:t>Internet</a:t>
            </a:r>
            <a:endParaRPr lang="es-ES" altLang="es-ES" sz="1600" b="1"/>
          </a:p>
        </p:txBody>
      </p:sp>
      <p:pic>
        <p:nvPicPr>
          <p:cNvPr id="65552"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7811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5553"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2200" y="17811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5554"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0" y="17811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55" name="Text Box 20"/>
          <p:cNvSpPr txBox="1">
            <a:spLocks noChangeArrowheads="1"/>
          </p:cNvSpPr>
          <p:nvPr/>
        </p:nvSpPr>
        <p:spPr bwMode="auto">
          <a:xfrm>
            <a:off x="1127125" y="1933575"/>
            <a:ext cx="303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X</a:t>
            </a:r>
            <a:endParaRPr lang="es-ES" altLang="es-ES" sz="1400" b="1"/>
          </a:p>
        </p:txBody>
      </p:sp>
      <p:sp>
        <p:nvSpPr>
          <p:cNvPr id="65556" name="Text Box 21"/>
          <p:cNvSpPr txBox="1">
            <a:spLocks noChangeArrowheads="1"/>
          </p:cNvSpPr>
          <p:nvPr/>
        </p:nvSpPr>
        <p:spPr bwMode="auto">
          <a:xfrm>
            <a:off x="2574925" y="1933575"/>
            <a:ext cx="303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Y</a:t>
            </a:r>
            <a:endParaRPr lang="es-ES" altLang="es-ES" sz="1400" b="1"/>
          </a:p>
        </p:txBody>
      </p:sp>
      <p:sp>
        <p:nvSpPr>
          <p:cNvPr id="65557" name="Text Box 24"/>
          <p:cNvSpPr txBox="1">
            <a:spLocks noChangeArrowheads="1"/>
          </p:cNvSpPr>
          <p:nvPr/>
        </p:nvSpPr>
        <p:spPr bwMode="auto">
          <a:xfrm>
            <a:off x="4051300" y="1933575"/>
            <a:ext cx="29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Z</a:t>
            </a:r>
            <a:endParaRPr lang="es-ES" altLang="es-ES" sz="1400" b="1"/>
          </a:p>
        </p:txBody>
      </p:sp>
      <p:pic>
        <p:nvPicPr>
          <p:cNvPr id="65558" name="Picture 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1600" y="1717675"/>
            <a:ext cx="9906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59" name="Text Box 28"/>
          <p:cNvSpPr txBox="1">
            <a:spLocks noChangeArrowheads="1"/>
          </p:cNvSpPr>
          <p:nvPr/>
        </p:nvSpPr>
        <p:spPr bwMode="auto">
          <a:xfrm>
            <a:off x="5795963" y="1704975"/>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s-ES_tradnl" altLang="es-ES" sz="1400" b="1"/>
              <a:t>80.0.0.5/30</a:t>
            </a:r>
            <a:endParaRPr lang="es-ES" altLang="es-ES" sz="1400" b="1"/>
          </a:p>
        </p:txBody>
      </p:sp>
      <p:sp>
        <p:nvSpPr>
          <p:cNvPr id="65560" name="Text Box 29"/>
          <p:cNvSpPr txBox="1">
            <a:spLocks noChangeArrowheads="1"/>
          </p:cNvSpPr>
          <p:nvPr/>
        </p:nvSpPr>
        <p:spPr bwMode="auto">
          <a:xfrm>
            <a:off x="5334000" y="1162050"/>
            <a:ext cx="2117725"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5000"/>
              </a:spcBef>
            </a:pPr>
            <a:r>
              <a:rPr lang="es-ES_tradnl" altLang="es-ES" sz="1400" b="1"/>
              <a:t>A 0.0.0.0/0 por 80.0.0.6</a:t>
            </a:r>
            <a:endParaRPr lang="es-ES" altLang="es-ES" sz="1400" b="1"/>
          </a:p>
        </p:txBody>
      </p:sp>
      <p:sp>
        <p:nvSpPr>
          <p:cNvPr id="65561" name="Line 30"/>
          <p:cNvSpPr>
            <a:spLocks noChangeShapeType="1"/>
          </p:cNvSpPr>
          <p:nvPr/>
        </p:nvSpPr>
        <p:spPr bwMode="auto">
          <a:xfrm>
            <a:off x="5638800" y="147637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5562" name="Text Box 31"/>
          <p:cNvSpPr txBox="1">
            <a:spLocks noChangeArrowheads="1"/>
          </p:cNvSpPr>
          <p:nvPr/>
        </p:nvSpPr>
        <p:spPr bwMode="auto">
          <a:xfrm>
            <a:off x="1547664" y="116632"/>
            <a:ext cx="5935662" cy="1077218"/>
          </a:xfrm>
          <a:prstGeom prst="rect">
            <a:avLst/>
          </a:prstGeom>
          <a:noFill/>
        </p:spPr>
        <p:txBody>
          <a:bodyPr vert="horz" lIns="91440" tIns="45720" rIns="91440" bIns="45720" rtlCol="0" anchor="ctr">
            <a:normAutofit/>
          </a:bodyPr>
          <a:lstStyle>
            <a:lvl1pPr algn="ctr">
              <a:lnSpc>
                <a:spcPct val="80000"/>
              </a:lnSpc>
              <a:spcBef>
                <a:spcPct val="0"/>
              </a:spcBef>
              <a:buNone/>
              <a:defRPr kumimoji="0" lang="es-ES" sz="4000" b="0" i="0" u="none" strike="noStrike" cap="none" spc="0" normalizeH="0" baseline="0" dirty="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sz="3600" dirty="0"/>
              <a:t>Funcionamiento de ARP </a:t>
            </a:r>
            <a:endParaRPr lang="es-ES" altLang="es-ES" sz="3600" dirty="0"/>
          </a:p>
        </p:txBody>
      </p:sp>
      <p:sp>
        <p:nvSpPr>
          <p:cNvPr id="65563" name="Text Box 33"/>
          <p:cNvSpPr txBox="1">
            <a:spLocks noChangeArrowheads="1"/>
          </p:cNvSpPr>
          <p:nvPr/>
        </p:nvSpPr>
        <p:spPr bwMode="auto">
          <a:xfrm>
            <a:off x="5499100" y="1857375"/>
            <a:ext cx="3524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W</a:t>
            </a:r>
          </a:p>
        </p:txBody>
      </p:sp>
    </p:spTree>
    <p:extLst>
      <p:ext uri="{BB962C8B-B14F-4D97-AF65-F5344CB8AC3E}">
        <p14:creationId xmlns:p14="http://schemas.microsoft.com/office/powerpoint/2010/main" val="1414844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DFF31343-12D6-4771-A638-B39F46C99790}" type="slidenum">
              <a:rPr lang="es-ES"/>
              <a:pPr>
                <a:defRPr/>
              </a:pPr>
              <a:t>42</a:t>
            </a:fld>
            <a:endParaRPr lang="es-ES"/>
          </a:p>
        </p:txBody>
      </p:sp>
      <p:sp>
        <p:nvSpPr>
          <p:cNvPr id="66563" name="Rectangle 2"/>
          <p:cNvSpPr>
            <a:spLocks noGrp="1" noChangeArrowheads="1"/>
          </p:cNvSpPr>
          <p:nvPr>
            <p:ph type="body" idx="1"/>
          </p:nvPr>
        </p:nvSpPr>
        <p:spPr>
          <a:xfrm>
            <a:off x="685800" y="1447800"/>
            <a:ext cx="7772400" cy="4648200"/>
          </a:xfrm>
        </p:spPr>
        <p:txBody>
          <a:bodyPr/>
          <a:lstStyle/>
          <a:p>
            <a:pPr algn="just" eaLnBrk="1" hangingPunct="1"/>
            <a:r>
              <a:rPr lang="es-ES_tradnl" altLang="es-ES" sz="2800" dirty="0"/>
              <a:t>Se usa en todo tipo de </a:t>
            </a:r>
            <a:r>
              <a:rPr lang="es-ES_tradnl" altLang="es-ES" sz="2800" dirty="0" err="1"/>
              <a:t>LANs</a:t>
            </a:r>
            <a:r>
              <a:rPr lang="es-ES_tradnl" altLang="es-ES" sz="2800" dirty="0"/>
              <a:t> </a:t>
            </a:r>
            <a:r>
              <a:rPr lang="es-ES_tradnl" altLang="es-ES" sz="2800" dirty="0" err="1"/>
              <a:t>broadcast</a:t>
            </a:r>
            <a:endParaRPr lang="es-ES_tradnl" altLang="es-ES" sz="2800" dirty="0"/>
          </a:p>
          <a:p>
            <a:pPr algn="just" eaLnBrk="1" hangingPunct="1"/>
            <a:r>
              <a:rPr lang="es-ES_tradnl" altLang="es-ES" sz="2800" dirty="0"/>
              <a:t>Especificado en RFC 826. Diseñado para soportar cualquier protocolo y formato de dirección, no solo IP.</a:t>
            </a:r>
          </a:p>
          <a:p>
            <a:pPr algn="just" eaLnBrk="1" hangingPunct="1"/>
            <a:r>
              <a:rPr lang="es-ES_tradnl" altLang="es-ES" sz="2800" dirty="0"/>
              <a:t>ARP no usa paquetes IP, tiene uno propio. </a:t>
            </a:r>
          </a:p>
          <a:p>
            <a:pPr lvl="1" algn="just" eaLnBrk="1" hangingPunct="1"/>
            <a:r>
              <a:rPr lang="es-ES_tradnl" altLang="es-ES" sz="2400" dirty="0"/>
              <a:t>En Ethernet (formato DIX) usa </a:t>
            </a:r>
            <a:r>
              <a:rPr lang="es-ES_tradnl" altLang="es-ES" sz="2400" dirty="0" err="1"/>
              <a:t>Ethertype</a:t>
            </a:r>
            <a:r>
              <a:rPr lang="es-ES_tradnl" altLang="es-ES" sz="2400" dirty="0"/>
              <a:t> 8806.</a:t>
            </a:r>
          </a:p>
          <a:p>
            <a:pPr algn="just" eaLnBrk="1" hangingPunct="1"/>
            <a:r>
              <a:rPr lang="es-ES_tradnl" altLang="es-ES" sz="2800" dirty="0"/>
              <a:t>Los paquetes ARP contienen en la parte de datos las direcciones IP y MAC; estas son las que deben usarse para rellenar la ARP cache.</a:t>
            </a:r>
            <a:endParaRPr lang="es-ES" altLang="es-ES" sz="2800" dirty="0"/>
          </a:p>
        </p:txBody>
      </p:sp>
      <p:sp>
        <p:nvSpPr>
          <p:cNvPr id="66564" name="Rectangle 3"/>
          <p:cNvSpPr>
            <a:spLocks noGrp="1" noChangeArrowheads="1"/>
          </p:cNvSpPr>
          <p:nvPr>
            <p:ph type="title"/>
          </p:nvPr>
        </p:nvSpPr>
        <p:spPr>
          <a:xfrm>
            <a:off x="457200" y="274638"/>
            <a:ext cx="8229600" cy="685800"/>
          </a:xfrm>
          <a:noFill/>
        </p:spPr>
        <p:txBody>
          <a:bodyPr>
            <a:normAutofit/>
          </a:bodyPr>
          <a:lstStyle/>
          <a:p>
            <a:pPr eaLnBrk="1" hangingPunct="1"/>
            <a:r>
              <a:rPr lang="es-ES_tradnl" altLang="es-ES" sz="4000" dirty="0"/>
              <a:t>ARP (</a:t>
            </a:r>
            <a:r>
              <a:rPr lang="es-ES_tradnl" altLang="es-ES" sz="4000" dirty="0" err="1"/>
              <a:t>Address</a:t>
            </a:r>
            <a:r>
              <a:rPr lang="es-ES_tradnl" altLang="es-ES" sz="4000" dirty="0"/>
              <a:t> </a:t>
            </a:r>
            <a:r>
              <a:rPr lang="es-ES_tradnl" altLang="es-ES" sz="4000" dirty="0" err="1"/>
              <a:t>Resolution</a:t>
            </a:r>
            <a:r>
              <a:rPr lang="es-ES_tradnl" altLang="es-ES" sz="4000" dirty="0"/>
              <a:t> </a:t>
            </a:r>
            <a:r>
              <a:rPr lang="es-ES_tradnl" altLang="es-ES" sz="4000" dirty="0" err="1"/>
              <a:t>Protocol</a:t>
            </a:r>
            <a:r>
              <a:rPr lang="es-ES_tradnl" altLang="es-ES" sz="4000" dirty="0"/>
              <a:t>)</a:t>
            </a:r>
            <a:endParaRPr lang="es-ES" altLang="es-ES" sz="4000" dirty="0"/>
          </a:p>
        </p:txBody>
      </p:sp>
    </p:spTree>
    <p:extLst>
      <p:ext uri="{BB962C8B-B14F-4D97-AF65-F5344CB8AC3E}">
        <p14:creationId xmlns:p14="http://schemas.microsoft.com/office/powerpoint/2010/main" val="44781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pPr>
              <a:defRPr/>
            </a:pPr>
            <a:fld id="{C8C49656-FC34-4579-93C3-9EADAD453FF6}" type="slidenum">
              <a:rPr lang="es-ES"/>
              <a:pPr>
                <a:defRPr/>
              </a:pPr>
              <a:t>43</a:t>
            </a:fld>
            <a:endParaRPr lang="es-ES"/>
          </a:p>
        </p:txBody>
      </p:sp>
      <p:sp>
        <p:nvSpPr>
          <p:cNvPr id="58371" name="Rectangle 2"/>
          <p:cNvSpPr>
            <a:spLocks noGrp="1" noChangeArrowheads="1"/>
          </p:cNvSpPr>
          <p:nvPr>
            <p:ph type="title"/>
          </p:nvPr>
        </p:nvSpPr>
        <p:spPr/>
        <p:txBody>
          <a:bodyPr>
            <a:normAutofit/>
          </a:bodyPr>
          <a:lstStyle/>
          <a:p>
            <a:r>
              <a:rPr lang="es-ES_tradnl" altLang="es-ES" sz="3200" dirty="0"/>
              <a:t>ICMP (Internet Control </a:t>
            </a:r>
            <a:r>
              <a:rPr lang="es-ES_tradnl" altLang="es-ES" sz="3200" dirty="0" err="1"/>
              <a:t>Message</a:t>
            </a:r>
            <a:r>
              <a:rPr lang="es-ES_tradnl" altLang="es-ES" sz="3200" dirty="0"/>
              <a:t> </a:t>
            </a:r>
            <a:r>
              <a:rPr lang="es-ES_tradnl" altLang="es-ES" sz="3200" dirty="0" err="1"/>
              <a:t>Protocol</a:t>
            </a:r>
            <a:r>
              <a:rPr lang="es-ES_tradnl" altLang="es-ES" sz="3200" dirty="0"/>
              <a:t>)</a:t>
            </a:r>
            <a:endParaRPr lang="es-ES" altLang="es-ES" sz="3200" dirty="0"/>
          </a:p>
        </p:txBody>
      </p:sp>
      <p:sp>
        <p:nvSpPr>
          <p:cNvPr id="58372" name="Rectangle 3"/>
          <p:cNvSpPr>
            <a:spLocks noGrp="1" noChangeArrowheads="1"/>
          </p:cNvSpPr>
          <p:nvPr>
            <p:ph type="body" idx="1"/>
          </p:nvPr>
        </p:nvSpPr>
        <p:spPr>
          <a:xfrm>
            <a:off x="457200" y="1268413"/>
            <a:ext cx="8229600" cy="4525962"/>
          </a:xfrm>
        </p:spPr>
        <p:txBody>
          <a:bodyPr>
            <a:normAutofit/>
          </a:bodyPr>
          <a:lstStyle/>
          <a:p>
            <a:pPr algn="just" eaLnBrk="1" hangingPunct="1"/>
            <a:r>
              <a:rPr lang="es-ES_tradnl" altLang="es-ES" sz="2400" dirty="0"/>
              <a:t>Permite reportar diversas incidencias que pueden producirse en el envío de un datagrama.</a:t>
            </a:r>
          </a:p>
          <a:p>
            <a:pPr algn="just" eaLnBrk="1" hangingPunct="1"/>
            <a:r>
              <a:rPr lang="es-ES_tradnl" altLang="es-ES" sz="2400" dirty="0"/>
              <a:t>Todos los mensajes ICMP se envían en datagramas IP (valor 1 en el campo protocolo).</a:t>
            </a:r>
            <a:endParaRPr lang="es-ES" altLang="es-ES" sz="2400" dirty="0"/>
          </a:p>
        </p:txBody>
      </p:sp>
      <p:pic>
        <p:nvPicPr>
          <p:cNvPr id="58373" name="Picture 6" descr="Image2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366" y="2852935"/>
            <a:ext cx="5722938"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649" y="4725144"/>
            <a:ext cx="612457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3230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3 Marcador de número de diapositiva"/>
          <p:cNvSpPr>
            <a:spLocks noGrp="1"/>
          </p:cNvSpPr>
          <p:nvPr>
            <p:ph type="sldNum" sz="quarter" idx="12"/>
          </p:nvPr>
        </p:nvSpPr>
        <p:spPr/>
        <p:txBody>
          <a:bodyPr/>
          <a:lstStyle/>
          <a:p>
            <a:pPr>
              <a:defRPr/>
            </a:pPr>
            <a:fld id="{76F8B42C-6863-455C-8119-EC8A6F56ECBF}" type="slidenum">
              <a:rPr lang="es-ES"/>
              <a:pPr>
                <a:defRPr/>
              </a:pPr>
              <a:t>44</a:t>
            </a:fld>
            <a:endParaRPr lang="es-ES"/>
          </a:p>
        </p:txBody>
      </p:sp>
      <p:graphicFrame>
        <p:nvGraphicFramePr>
          <p:cNvPr id="204894" name="Group 94"/>
          <p:cNvGraphicFramePr>
            <a:graphicFrameLocks noGrp="1"/>
          </p:cNvGraphicFramePr>
          <p:nvPr>
            <p:extLst>
              <p:ext uri="{D42A27DB-BD31-4B8C-83A1-F6EECF244321}">
                <p14:modId xmlns:p14="http://schemas.microsoft.com/office/powerpoint/2010/main" val="2379656148"/>
              </p:ext>
            </p:extLst>
          </p:nvPr>
        </p:nvGraphicFramePr>
        <p:xfrm>
          <a:off x="323528" y="1052736"/>
          <a:ext cx="8280920" cy="4640126"/>
        </p:xfrm>
        <a:graphic>
          <a:graphicData uri="http://schemas.openxmlformats.org/drawingml/2006/table">
            <a:tbl>
              <a:tblPr/>
              <a:tblGrid>
                <a:gridCol w="3158701">
                  <a:extLst>
                    <a:ext uri="{9D8B030D-6E8A-4147-A177-3AD203B41FA5}">
                      <a16:colId xmlns:a16="http://schemas.microsoft.com/office/drawing/2014/main" val="20000"/>
                    </a:ext>
                  </a:extLst>
                </a:gridCol>
                <a:gridCol w="5122219">
                  <a:extLst>
                    <a:ext uri="{9D8B030D-6E8A-4147-A177-3AD203B41FA5}">
                      <a16:colId xmlns:a16="http://schemas.microsoft.com/office/drawing/2014/main" val="20001"/>
                    </a:ext>
                  </a:extLst>
                </a:gridCol>
              </a:tblGrid>
              <a:tr h="677774">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1" i="0" u="none" strike="noStrike" cap="none" normalizeH="0" baseline="0" dirty="0">
                          <a:ln>
                            <a:noFill/>
                          </a:ln>
                          <a:solidFill>
                            <a:schemeClr val="tx1"/>
                          </a:solidFill>
                          <a:effectLst/>
                          <a:latin typeface="Times New Roman" pitchFamily="18" charset="0"/>
                        </a:rPr>
                        <a:t>Mensaje</a:t>
                      </a:r>
                      <a:endParaRPr kumimoji="0" lang="es-ES" sz="2000" b="1" i="0" u="none" strike="noStrike" cap="none" normalizeH="0" baseline="0" dirty="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1" i="0" u="none" strike="noStrike" cap="none" normalizeH="0" baseline="0">
                          <a:ln>
                            <a:noFill/>
                          </a:ln>
                          <a:solidFill>
                            <a:schemeClr val="tx1"/>
                          </a:solidFill>
                          <a:effectLst/>
                          <a:latin typeface="Times New Roman" pitchFamily="18" charset="0"/>
                        </a:rPr>
                        <a:t>Explicación</a:t>
                      </a:r>
                      <a:endParaRPr kumimoji="0" lang="es-ES" sz="2000" b="1" i="0" u="none" strike="noStrike" cap="none" normalizeH="0" baseline="0">
                        <a:ln>
                          <a:noFill/>
                        </a:ln>
                        <a:solidFill>
                          <a:schemeClr val="tx1"/>
                        </a:solidFill>
                        <a:effectLst/>
                        <a:latin typeface="Times New Roman" pitchFamily="18"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3714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err="1">
                          <a:ln>
                            <a:noFill/>
                          </a:ln>
                          <a:solidFill>
                            <a:schemeClr val="tx1"/>
                          </a:solidFill>
                          <a:effectLst/>
                          <a:latin typeface="Times New Roman" pitchFamily="18" charset="0"/>
                        </a:rPr>
                        <a:t>Destination</a:t>
                      </a:r>
                      <a:r>
                        <a:rPr kumimoji="0" lang="es-ES_tradnl" sz="2000" b="0" i="0" u="none" strike="noStrike" cap="none" normalizeH="0" baseline="0" dirty="0">
                          <a:ln>
                            <a:noFill/>
                          </a:ln>
                          <a:solidFill>
                            <a:schemeClr val="tx1"/>
                          </a:solidFill>
                          <a:effectLst/>
                          <a:latin typeface="Times New Roman" pitchFamily="18" charset="0"/>
                        </a:rPr>
                        <a:t> </a:t>
                      </a:r>
                      <a:r>
                        <a:rPr kumimoji="0" lang="es-ES_tradnl" sz="2000" b="0" i="0" u="none" strike="noStrike" cap="none" normalizeH="0" baseline="0" dirty="0" err="1">
                          <a:ln>
                            <a:noFill/>
                          </a:ln>
                          <a:solidFill>
                            <a:schemeClr val="tx1"/>
                          </a:solidFill>
                          <a:effectLst/>
                          <a:latin typeface="Times New Roman" pitchFamily="18" charset="0"/>
                        </a:rPr>
                        <a:t>Unreachable</a:t>
                      </a:r>
                      <a:r>
                        <a:rPr kumimoji="0" lang="es-ES_tradnl" sz="2000" b="0" i="0" u="none" strike="noStrike" cap="none" normalizeH="0" baseline="0" dirty="0">
                          <a:ln>
                            <a:noFill/>
                          </a:ln>
                          <a:solidFill>
                            <a:schemeClr val="tx1"/>
                          </a:solidFill>
                          <a:effectLst/>
                          <a:latin typeface="Times New Roman" pitchFamily="18" charset="0"/>
                        </a:rPr>
                        <a:t> (Destino inaccesible)</a:t>
                      </a:r>
                      <a:endParaRPr kumimoji="0" lang="es-ES" sz="2000" b="0" i="0" u="none" strike="noStrike" cap="none" normalizeH="0" baseline="0" dirty="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tx1"/>
                          </a:solidFill>
                          <a:effectLst/>
                          <a:latin typeface="Times New Roman" pitchFamily="18" charset="0"/>
                        </a:rPr>
                        <a:t>Tipo: 3.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tx1"/>
                          </a:solidFill>
                          <a:effectLst/>
                          <a:latin typeface="Times New Roman" pitchFamily="18" charset="0"/>
                        </a:rPr>
                        <a:t>Red, host, protocolo o puerto (nivel de  transporte) inaccesible o desconocido, Necesaria fragmentación de datagrama con DF =1.</a:t>
                      </a:r>
                      <a:endParaRPr kumimoji="0" lang="es-ES" sz="2000" b="0" i="0" u="none" strike="noStrike" cap="none" normalizeH="0" baseline="0" dirty="0">
                        <a:ln>
                          <a:noFill/>
                        </a:ln>
                        <a:solidFill>
                          <a:schemeClr val="tx1"/>
                        </a:solidFill>
                        <a:effectLst/>
                        <a:latin typeface="Times New Roman" pitchFamily="18"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009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tx1"/>
                          </a:solidFill>
                          <a:effectLst/>
                          <a:latin typeface="Times New Roman" pitchFamily="18" charset="0"/>
                        </a:rPr>
                        <a:t>Echo </a:t>
                      </a:r>
                      <a:r>
                        <a:rPr kumimoji="0" lang="es-ES_tradnl" sz="2000" b="0" i="0" u="none" strike="noStrike" cap="none" normalizeH="0" baseline="0" dirty="0" err="1">
                          <a:ln>
                            <a:noFill/>
                          </a:ln>
                          <a:solidFill>
                            <a:schemeClr val="tx1"/>
                          </a:solidFill>
                          <a:effectLst/>
                          <a:latin typeface="Times New Roman" pitchFamily="18" charset="0"/>
                        </a:rPr>
                        <a:t>request</a:t>
                      </a:r>
                      <a:r>
                        <a:rPr kumimoji="0" lang="es-ES_tradnl" sz="2000" b="0" i="0" u="none" strike="noStrike" cap="none" normalizeH="0" baseline="0" dirty="0">
                          <a:ln>
                            <a:noFill/>
                          </a:ln>
                          <a:solidFill>
                            <a:schemeClr val="tx1"/>
                          </a:solidFill>
                          <a:effectLst/>
                          <a:latin typeface="Times New Roman" pitchFamily="18" charset="0"/>
                        </a:rPr>
                        <a:t> y  Echo </a:t>
                      </a:r>
                      <a:r>
                        <a:rPr kumimoji="0" lang="es-ES_tradnl" sz="2000" b="0" i="0" u="none" strike="noStrike" cap="none" normalizeH="0" baseline="0" dirty="0" err="1">
                          <a:ln>
                            <a:noFill/>
                          </a:ln>
                          <a:solidFill>
                            <a:schemeClr val="tx1"/>
                          </a:solidFill>
                          <a:effectLst/>
                          <a:latin typeface="Times New Roman" pitchFamily="18" charset="0"/>
                        </a:rPr>
                        <a:t>reply</a:t>
                      </a:r>
                      <a:endParaRPr kumimoji="0" lang="es-ES" sz="2000" b="0" i="0" u="none" strike="noStrike" cap="none" normalizeH="0" baseline="0" dirty="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tx1"/>
                          </a:solidFill>
                          <a:effectLst/>
                          <a:latin typeface="Times New Roman" pitchFamily="18" charset="0"/>
                        </a:rPr>
                        <a:t>Tipo: 8 y 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tx1"/>
                          </a:solidFill>
                          <a:effectLst/>
                          <a:latin typeface="Times New Roman" pitchFamily="18" charset="0"/>
                        </a:rPr>
                        <a:t>Comprobación de la conectividad (ping).</a:t>
                      </a:r>
                      <a:endParaRPr kumimoji="0" lang="es-ES" sz="2000" b="0" i="0" u="none" strike="noStrike" cap="none" normalizeH="0" baseline="0" dirty="0">
                        <a:ln>
                          <a:noFill/>
                        </a:ln>
                        <a:solidFill>
                          <a:schemeClr val="tx1"/>
                        </a:solidFill>
                        <a:effectLst/>
                        <a:latin typeface="Times New Roman" pitchFamily="18"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009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tx1"/>
                          </a:solidFill>
                          <a:effectLst/>
                          <a:latin typeface="Times New Roman" pitchFamily="18" charset="0"/>
                        </a:rPr>
                        <a:t>Time </a:t>
                      </a:r>
                      <a:r>
                        <a:rPr kumimoji="0" lang="es-ES_tradnl" sz="2000" b="0" i="0" u="none" strike="noStrike" cap="none" normalizeH="0" baseline="0" dirty="0" err="1">
                          <a:ln>
                            <a:noFill/>
                          </a:ln>
                          <a:solidFill>
                            <a:schemeClr val="tx1"/>
                          </a:solidFill>
                          <a:effectLst/>
                          <a:latin typeface="Times New Roman" pitchFamily="18" charset="0"/>
                        </a:rPr>
                        <a:t>exceeded</a:t>
                      </a:r>
                      <a:r>
                        <a:rPr kumimoji="0" lang="es-ES_tradnl" sz="2000" b="0" i="0" u="none" strike="noStrike" cap="none" normalizeH="0" baseline="0" dirty="0">
                          <a:ln>
                            <a:noFill/>
                          </a:ln>
                          <a:solidFill>
                            <a:schemeClr val="tx1"/>
                          </a:solidFill>
                          <a:effectLst/>
                          <a:latin typeface="Times New Roman" pitchFamily="18" charset="0"/>
                        </a:rPr>
                        <a:t> (Tiempo excedido)</a:t>
                      </a:r>
                      <a:endParaRPr kumimoji="0" lang="es-ES" sz="2000" b="0" i="0" u="none" strike="noStrike" cap="none" normalizeH="0" baseline="0" dirty="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tx1"/>
                          </a:solidFill>
                          <a:effectLst/>
                          <a:latin typeface="Times New Roman" pitchFamily="18" charset="0"/>
                        </a:rPr>
                        <a:t>Tipo: 11.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tx1"/>
                          </a:solidFill>
                          <a:effectLst/>
                          <a:latin typeface="Times New Roman" pitchFamily="18" charset="0"/>
                        </a:rPr>
                        <a:t>Datagrama descartado por agotamiento del TTL (se utiliza en </a:t>
                      </a:r>
                      <a:r>
                        <a:rPr kumimoji="0" lang="es-ES_tradnl" sz="2000" b="0" i="0" u="none" strike="noStrike" cap="none" normalizeH="0" baseline="0" dirty="0" err="1">
                          <a:ln>
                            <a:noFill/>
                          </a:ln>
                          <a:solidFill>
                            <a:schemeClr val="tx1"/>
                          </a:solidFill>
                          <a:effectLst/>
                          <a:latin typeface="Times New Roman" pitchFamily="18" charset="0"/>
                        </a:rPr>
                        <a:t>traceroute</a:t>
                      </a:r>
                      <a:r>
                        <a:rPr kumimoji="0" lang="es-ES_tradnl" sz="2000" b="0" i="0" u="none" strike="noStrike" cap="none" normalizeH="0" baseline="0" dirty="0">
                          <a:ln>
                            <a:noFill/>
                          </a:ln>
                          <a:solidFill>
                            <a:schemeClr val="tx1"/>
                          </a:solidFill>
                          <a:effectLst/>
                          <a:latin typeface="Times New Roman" pitchFamily="18" charset="0"/>
                        </a:rPr>
                        <a:t>)</a:t>
                      </a:r>
                      <a:endParaRPr kumimoji="0" lang="es-ES" sz="2000" b="0" i="0" u="none" strike="noStrike" cap="none" normalizeH="0" baseline="0" dirty="0">
                        <a:ln>
                          <a:noFill/>
                        </a:ln>
                        <a:solidFill>
                          <a:schemeClr val="tx1"/>
                        </a:solidFill>
                        <a:effectLst/>
                        <a:latin typeface="Times New Roman" pitchFamily="18"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009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err="1">
                          <a:ln>
                            <a:noFill/>
                          </a:ln>
                          <a:solidFill>
                            <a:schemeClr val="tx1"/>
                          </a:solidFill>
                          <a:effectLst/>
                          <a:latin typeface="Times New Roman" pitchFamily="18" charset="0"/>
                        </a:rPr>
                        <a:t>Redirect</a:t>
                      </a:r>
                      <a:r>
                        <a:rPr kumimoji="0" lang="es-ES_tradnl" sz="2000" b="0" i="0" u="none" strike="noStrike" cap="none" normalizeH="0" baseline="0" dirty="0">
                          <a:ln>
                            <a:noFill/>
                          </a:ln>
                          <a:solidFill>
                            <a:schemeClr val="tx1"/>
                          </a:solidFill>
                          <a:effectLst/>
                          <a:latin typeface="Times New Roman" pitchFamily="18" charset="0"/>
                        </a:rPr>
                        <a:t> (Cambio de ruta)</a:t>
                      </a:r>
                      <a:endParaRPr kumimoji="0" lang="es-ES" sz="2000" b="0" i="0" u="none" strike="noStrike" cap="none" normalizeH="0" baseline="0" dirty="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tx1"/>
                          </a:solidFill>
                          <a:effectLst/>
                          <a:latin typeface="Times New Roman" pitchFamily="18" charset="0"/>
                        </a:rPr>
                        <a:t>Tipo: 5.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tx1"/>
                          </a:solidFill>
                          <a:effectLst/>
                          <a:latin typeface="Times New Roman" pitchFamily="18" charset="0"/>
                        </a:rPr>
                        <a:t> El </a:t>
                      </a:r>
                      <a:r>
                        <a:rPr kumimoji="0" lang="es-ES_tradnl" sz="2000" b="0" i="0" u="none" strike="noStrike" cap="none" normalizeH="0" baseline="0" dirty="0" err="1">
                          <a:ln>
                            <a:noFill/>
                          </a:ln>
                          <a:solidFill>
                            <a:schemeClr val="tx1"/>
                          </a:solidFill>
                          <a:effectLst/>
                          <a:latin typeface="Times New Roman" pitchFamily="18" charset="0"/>
                        </a:rPr>
                        <a:t>router</a:t>
                      </a:r>
                      <a:r>
                        <a:rPr kumimoji="0" lang="es-ES_tradnl" sz="2000" b="0" i="0" u="none" strike="noStrike" cap="none" normalizeH="0" baseline="0" dirty="0">
                          <a:ln>
                            <a:noFill/>
                          </a:ln>
                          <a:solidFill>
                            <a:schemeClr val="tx1"/>
                          </a:solidFill>
                          <a:effectLst/>
                          <a:latin typeface="Times New Roman" pitchFamily="18" charset="0"/>
                        </a:rPr>
                        <a:t> sugiere un camino más óptimo</a:t>
                      </a:r>
                      <a:endParaRPr kumimoji="0" lang="es-ES" sz="2000" b="0" i="0" u="none" strike="noStrike" cap="none" normalizeH="0" baseline="0" dirty="0">
                        <a:ln>
                          <a:noFill/>
                        </a:ln>
                        <a:solidFill>
                          <a:schemeClr val="tx1"/>
                        </a:solidFill>
                        <a:effectLst/>
                        <a:latin typeface="Times New Roman" pitchFamily="18"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59418" name="Text Box 37"/>
          <p:cNvSpPr txBox="1">
            <a:spLocks noChangeArrowheads="1"/>
          </p:cNvSpPr>
          <p:nvPr/>
        </p:nvSpPr>
        <p:spPr bwMode="auto">
          <a:xfrm>
            <a:off x="1385888" y="304800"/>
            <a:ext cx="6553200" cy="486287"/>
          </a:xfrm>
          <a:prstGeom prst="rect">
            <a:avLst/>
          </a:prstGeom>
        </p:spPr>
        <p:txBody>
          <a:bodyPr vert="horz" lIns="91440" tIns="45720" rIns="91440" bIns="45720" rtlCol="0" anchor="ctr">
            <a:normAutofit/>
          </a:bodyPr>
          <a:lstStyle>
            <a:lvl1pPr algn="ctr">
              <a:lnSpc>
                <a:spcPct val="80000"/>
              </a:lnSpc>
              <a:spcBef>
                <a:spcPct val="0"/>
              </a:spcBef>
              <a:buNone/>
              <a:defRPr kumimoji="0" lang="es-ES" sz="3200" b="0" i="0" u="none" strike="noStrike" cap="none" spc="0" normalizeH="0" baseline="0" dirty="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dirty="0"/>
              <a:t>Principales mensajes de ICMP</a:t>
            </a:r>
            <a:endParaRPr lang="es-ES" altLang="es-ES" dirty="0"/>
          </a:p>
        </p:txBody>
      </p:sp>
    </p:spTree>
    <p:extLst>
      <p:ext uri="{BB962C8B-B14F-4D97-AF65-F5344CB8AC3E}">
        <p14:creationId xmlns:p14="http://schemas.microsoft.com/office/powerpoint/2010/main" val="587387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3 Marcador de número de diapositiva"/>
          <p:cNvSpPr>
            <a:spLocks noGrp="1"/>
          </p:cNvSpPr>
          <p:nvPr>
            <p:ph type="sldNum" sz="quarter" idx="12"/>
          </p:nvPr>
        </p:nvSpPr>
        <p:spPr/>
        <p:txBody>
          <a:bodyPr/>
          <a:lstStyle/>
          <a:p>
            <a:pPr>
              <a:defRPr/>
            </a:pPr>
            <a:fld id="{8462D7F8-BE05-40A4-B8DA-BAC3F251B211}" type="slidenum">
              <a:rPr lang="es-ES"/>
              <a:pPr>
                <a:defRPr/>
              </a:pPr>
              <a:t>45</a:t>
            </a:fld>
            <a:endParaRPr lang="es-ES"/>
          </a:p>
        </p:txBody>
      </p:sp>
      <p:sp>
        <p:nvSpPr>
          <p:cNvPr id="60421" name="Text Box 3"/>
          <p:cNvSpPr txBox="1">
            <a:spLocks noChangeArrowheads="1"/>
          </p:cNvSpPr>
          <p:nvPr/>
        </p:nvSpPr>
        <p:spPr bwMode="auto">
          <a:xfrm>
            <a:off x="1263650" y="798513"/>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2400">
                <a:latin typeface="Times New Roman" pitchFamily="18" charset="0"/>
              </a:rPr>
              <a:t>ICMP ECHO REQUEST y ECHO REPLY</a:t>
            </a:r>
            <a:endParaRPr lang="es-ES" altLang="es-ES" sz="2400">
              <a:latin typeface="Times New Roman" pitchFamily="18" charset="0"/>
            </a:endParaRPr>
          </a:p>
        </p:txBody>
      </p:sp>
      <p:sp>
        <p:nvSpPr>
          <p:cNvPr id="60422" name="Text Box 4"/>
          <p:cNvSpPr txBox="1">
            <a:spLocks noChangeArrowheads="1"/>
          </p:cNvSpPr>
          <p:nvPr/>
        </p:nvSpPr>
        <p:spPr bwMode="auto">
          <a:xfrm>
            <a:off x="2591544" y="278417"/>
            <a:ext cx="3276600" cy="486287"/>
          </a:xfrm>
          <a:prstGeom prst="rect">
            <a:avLst/>
          </a:prstGeom>
        </p:spPr>
        <p:txBody>
          <a:bodyPr vert="horz" lIns="91440" tIns="45720" rIns="91440" bIns="45720" rtlCol="0" anchor="ctr">
            <a:normAutofit/>
          </a:bodyPr>
          <a:lstStyle>
            <a:defPPr>
              <a:defRPr lang="es-ES"/>
            </a:defPPr>
            <a:lvl1pPr algn="ctr">
              <a:lnSpc>
                <a:spcPct val="80000"/>
              </a:lnSpc>
              <a:spcBef>
                <a:spcPct val="0"/>
              </a:spcBef>
              <a:buNone/>
              <a:defRPr kumimoji="0" sz="3200" b="0" i="0" u="none" strike="noStrike" cap="none" spc="0" normalizeH="0" baseline="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dirty="0"/>
              <a:t>Comando PING</a:t>
            </a:r>
            <a:endParaRPr lang="es-ES" altLang="es-ES" dirty="0"/>
          </a:p>
        </p:txBody>
      </p:sp>
      <p:sp>
        <p:nvSpPr>
          <p:cNvPr id="60423" name="Text Box 5"/>
          <p:cNvSpPr txBox="1">
            <a:spLocks noChangeArrowheads="1"/>
          </p:cNvSpPr>
          <p:nvPr/>
        </p:nvSpPr>
        <p:spPr bwMode="auto">
          <a:xfrm>
            <a:off x="539552" y="4437112"/>
            <a:ext cx="8208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dirty="0"/>
              <a:t>Por cada paquete enviado se recibe una respuesta. El tiempo indicado es el de ida y vuelta</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11" y="1377033"/>
            <a:ext cx="8569077" cy="2774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095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2"/>
          </p:nvPr>
        </p:nvSpPr>
        <p:spPr/>
        <p:txBody>
          <a:bodyPr/>
          <a:lstStyle/>
          <a:p>
            <a:pPr>
              <a:defRPr/>
            </a:pPr>
            <a:fld id="{6A9B4D2A-A0D6-4C8D-ABCD-B5544EC93961}" type="slidenum">
              <a:rPr lang="es-ES"/>
              <a:pPr>
                <a:defRPr/>
              </a:pPr>
              <a:t>46</a:t>
            </a:fld>
            <a:endParaRPr lang="es-ES"/>
          </a:p>
        </p:txBody>
      </p:sp>
      <p:sp>
        <p:nvSpPr>
          <p:cNvPr id="61444" name="Text Box 4"/>
          <p:cNvSpPr txBox="1">
            <a:spLocks noChangeArrowheads="1"/>
          </p:cNvSpPr>
          <p:nvPr/>
        </p:nvSpPr>
        <p:spPr bwMode="auto">
          <a:xfrm>
            <a:off x="971600" y="304800"/>
            <a:ext cx="7056438" cy="486287"/>
          </a:xfrm>
          <a:prstGeom prst="rect">
            <a:avLst/>
          </a:prstGeom>
        </p:spPr>
        <p:txBody>
          <a:bodyPr vert="horz" lIns="91440" tIns="45720" rIns="91440" bIns="45720" rtlCol="0" anchor="ctr">
            <a:normAutofit/>
          </a:bodyPr>
          <a:lstStyle>
            <a:defPPr>
              <a:defRPr lang="es-ES"/>
            </a:defPPr>
            <a:lvl1pPr algn="ctr">
              <a:lnSpc>
                <a:spcPct val="80000"/>
              </a:lnSpc>
              <a:spcBef>
                <a:spcPct val="0"/>
              </a:spcBef>
              <a:buNone/>
              <a:defRPr kumimoji="0" sz="3200" b="0" i="0" u="none" strike="noStrike" cap="none" spc="0" normalizeH="0" baseline="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dirty="0"/>
              <a:t>Comando </a:t>
            </a:r>
            <a:r>
              <a:rPr lang="es-ES_tradnl" altLang="es-ES" dirty="0" err="1"/>
              <a:t>Tracert</a:t>
            </a:r>
            <a:r>
              <a:rPr lang="es-ES_tradnl" altLang="es-ES" dirty="0"/>
              <a:t> (</a:t>
            </a:r>
            <a:r>
              <a:rPr lang="es-ES_tradnl" altLang="es-ES" dirty="0" err="1"/>
              <a:t>Traceroute</a:t>
            </a:r>
            <a:r>
              <a:rPr lang="es-ES_tradnl" altLang="es-ES" dirty="0"/>
              <a:t>)</a:t>
            </a:r>
            <a:endParaRPr lang="es-ES" altLang="es-ES" dirty="0"/>
          </a:p>
        </p:txBody>
      </p:sp>
      <p:sp>
        <p:nvSpPr>
          <p:cNvPr id="61445" name="Text Box 5"/>
          <p:cNvSpPr txBox="1">
            <a:spLocks noChangeArrowheads="1"/>
          </p:cNvSpPr>
          <p:nvPr/>
        </p:nvSpPr>
        <p:spPr bwMode="auto">
          <a:xfrm>
            <a:off x="1120774" y="981075"/>
            <a:ext cx="56114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2400" dirty="0">
                <a:latin typeface="Times New Roman" pitchFamily="18" charset="0"/>
              </a:rPr>
              <a:t>Utiliza ICMP TIME EXCEEDED</a:t>
            </a:r>
            <a:endParaRPr lang="es-ES" altLang="es-ES" sz="2400" dirty="0">
              <a:latin typeface="Times New Roman" pitchFamily="18" charset="0"/>
            </a:endParaRPr>
          </a:p>
        </p:txBody>
      </p:sp>
      <p:sp>
        <p:nvSpPr>
          <p:cNvPr id="61446" name="Rectangle 11"/>
          <p:cNvSpPr>
            <a:spLocks noChangeArrowheads="1"/>
          </p:cNvSpPr>
          <p:nvPr/>
        </p:nvSpPr>
        <p:spPr bwMode="auto">
          <a:xfrm>
            <a:off x="755650" y="4894411"/>
            <a:ext cx="734536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ES" altLang="es-ES" sz="1600" b="1" dirty="0" err="1">
                <a:latin typeface="Times New Roman" pitchFamily="18" charset="0"/>
              </a:rPr>
              <a:t>Tracert</a:t>
            </a:r>
            <a:r>
              <a:rPr lang="es-ES" altLang="es-ES" sz="1600" dirty="0">
                <a:latin typeface="Times New Roman" pitchFamily="18" charset="0"/>
              </a:rPr>
              <a:t> utiliza el campo TTL de la cabecera IP. El primer paquete lleve un valor TTL=1, el segundo un TTL=2, etc. De esta forma, el primer paquete será eliminado por el primer nodo al que llegue y enviará al emisor un mensaje de control especial indicando una incidencia. </a:t>
            </a:r>
            <a:r>
              <a:rPr lang="es-ES" altLang="es-ES" sz="1600" dirty="0" err="1">
                <a:latin typeface="Times New Roman" pitchFamily="18" charset="0"/>
              </a:rPr>
              <a:t>Tracert</a:t>
            </a:r>
            <a:r>
              <a:rPr lang="es-ES" altLang="es-ES" sz="1600" dirty="0">
                <a:latin typeface="Times New Roman" pitchFamily="18" charset="0"/>
              </a:rPr>
              <a:t> usa esta respuesta para averiguar la dirección IP del nodo que desechó el paquete, que será el primer nodo de la red. Esto se hace de forma sucesiva hasta que el paquete llega a su destino.</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760" y="1412776"/>
            <a:ext cx="6705600" cy="3342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5469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3 Marcador de número de diapositiva"/>
          <p:cNvSpPr>
            <a:spLocks noGrp="1"/>
          </p:cNvSpPr>
          <p:nvPr>
            <p:ph type="sldNum" sz="quarter" idx="12"/>
          </p:nvPr>
        </p:nvSpPr>
        <p:spPr/>
        <p:txBody>
          <a:bodyPr/>
          <a:lstStyle/>
          <a:p>
            <a:pPr>
              <a:defRPr/>
            </a:pPr>
            <a:fld id="{012FB898-58CF-4187-9BF9-4B4C498A4021}" type="slidenum">
              <a:rPr lang="es-ES"/>
              <a:pPr>
                <a:defRPr/>
              </a:pPr>
              <a:t>47</a:t>
            </a:fld>
            <a:endParaRPr lang="es-ES"/>
          </a:p>
        </p:txBody>
      </p:sp>
      <p:sp>
        <p:nvSpPr>
          <p:cNvPr id="213065" name="Line 1097"/>
          <p:cNvSpPr>
            <a:spLocks noChangeShapeType="1"/>
          </p:cNvSpPr>
          <p:nvPr/>
        </p:nvSpPr>
        <p:spPr bwMode="auto">
          <a:xfrm>
            <a:off x="4427538" y="3933825"/>
            <a:ext cx="2665412"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62468" name="Line 1038"/>
          <p:cNvSpPr>
            <a:spLocks noChangeShapeType="1"/>
          </p:cNvSpPr>
          <p:nvPr/>
        </p:nvSpPr>
        <p:spPr bwMode="auto">
          <a:xfrm>
            <a:off x="4343400" y="5218113"/>
            <a:ext cx="9144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3048" name="Line 1080"/>
          <p:cNvSpPr>
            <a:spLocks noChangeShapeType="1"/>
          </p:cNvSpPr>
          <p:nvPr/>
        </p:nvSpPr>
        <p:spPr bwMode="auto">
          <a:xfrm>
            <a:off x="4267200" y="5141913"/>
            <a:ext cx="838200"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9" name="Line 1091"/>
          <p:cNvSpPr>
            <a:spLocks noChangeShapeType="1"/>
          </p:cNvSpPr>
          <p:nvPr/>
        </p:nvSpPr>
        <p:spPr bwMode="auto">
          <a:xfrm flipV="1">
            <a:off x="4191000" y="5291138"/>
            <a:ext cx="855663" cy="3175"/>
          </a:xfrm>
          <a:prstGeom prst="line">
            <a:avLst/>
          </a:prstGeom>
          <a:noFill/>
          <a:ln w="25400">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s-ES"/>
          </a:p>
        </p:txBody>
      </p:sp>
      <p:sp>
        <p:nvSpPr>
          <p:cNvPr id="213063" name="Line 1095"/>
          <p:cNvSpPr>
            <a:spLocks noChangeShapeType="1"/>
          </p:cNvSpPr>
          <p:nvPr/>
        </p:nvSpPr>
        <p:spPr bwMode="auto">
          <a:xfrm>
            <a:off x="4427538" y="5084763"/>
            <a:ext cx="838200"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pic>
        <p:nvPicPr>
          <p:cNvPr id="62472" name="Picture 10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46085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3067" name="Line 1099"/>
          <p:cNvSpPr>
            <a:spLocks noChangeShapeType="1"/>
          </p:cNvSpPr>
          <p:nvPr/>
        </p:nvSpPr>
        <p:spPr bwMode="auto">
          <a:xfrm flipV="1">
            <a:off x="7092950" y="5011738"/>
            <a:ext cx="396875" cy="1587"/>
          </a:xfrm>
          <a:prstGeom prst="line">
            <a:avLst/>
          </a:prstGeom>
          <a:noFill/>
          <a:ln w="25400">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s-ES"/>
          </a:p>
        </p:txBody>
      </p:sp>
      <p:sp>
        <p:nvSpPr>
          <p:cNvPr id="62474" name="Line 1033"/>
          <p:cNvSpPr>
            <a:spLocks noChangeShapeType="1"/>
          </p:cNvSpPr>
          <p:nvPr/>
        </p:nvSpPr>
        <p:spPr bwMode="auto">
          <a:xfrm>
            <a:off x="1828800" y="1865313"/>
            <a:ext cx="0" cy="36576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75" name="Line 1034"/>
          <p:cNvSpPr>
            <a:spLocks noChangeShapeType="1"/>
          </p:cNvSpPr>
          <p:nvPr/>
        </p:nvSpPr>
        <p:spPr bwMode="auto">
          <a:xfrm>
            <a:off x="4343400" y="1789113"/>
            <a:ext cx="0" cy="3733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76" name="Line 1035"/>
          <p:cNvSpPr>
            <a:spLocks noChangeShapeType="1"/>
          </p:cNvSpPr>
          <p:nvPr/>
        </p:nvSpPr>
        <p:spPr bwMode="auto">
          <a:xfrm>
            <a:off x="7162800" y="2093913"/>
            <a:ext cx="0" cy="35052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77" name="Line 1037"/>
          <p:cNvSpPr>
            <a:spLocks noChangeShapeType="1"/>
          </p:cNvSpPr>
          <p:nvPr/>
        </p:nvSpPr>
        <p:spPr bwMode="auto">
          <a:xfrm>
            <a:off x="1371600" y="2703513"/>
            <a:ext cx="4572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78" name="Line 1039"/>
          <p:cNvSpPr>
            <a:spLocks noChangeShapeType="1"/>
          </p:cNvSpPr>
          <p:nvPr/>
        </p:nvSpPr>
        <p:spPr bwMode="auto">
          <a:xfrm>
            <a:off x="4343400" y="2170113"/>
            <a:ext cx="9906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79" name="Line 1040"/>
          <p:cNvSpPr>
            <a:spLocks noChangeShapeType="1"/>
          </p:cNvSpPr>
          <p:nvPr/>
        </p:nvSpPr>
        <p:spPr bwMode="auto">
          <a:xfrm>
            <a:off x="1828800" y="3770313"/>
            <a:ext cx="8382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80" name="Line 1041"/>
          <p:cNvSpPr>
            <a:spLocks noChangeShapeType="1"/>
          </p:cNvSpPr>
          <p:nvPr/>
        </p:nvSpPr>
        <p:spPr bwMode="auto">
          <a:xfrm>
            <a:off x="7162800" y="4930775"/>
            <a:ext cx="4572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81" name="Line 1042"/>
          <p:cNvSpPr>
            <a:spLocks noChangeShapeType="1"/>
          </p:cNvSpPr>
          <p:nvPr/>
        </p:nvSpPr>
        <p:spPr bwMode="auto">
          <a:xfrm>
            <a:off x="7162800" y="2779713"/>
            <a:ext cx="4572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82" name="Line 1043"/>
          <p:cNvSpPr>
            <a:spLocks noChangeShapeType="1"/>
          </p:cNvSpPr>
          <p:nvPr/>
        </p:nvSpPr>
        <p:spPr bwMode="auto">
          <a:xfrm>
            <a:off x="1371600" y="4837113"/>
            <a:ext cx="4572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83" name="Line 1044"/>
          <p:cNvSpPr>
            <a:spLocks noChangeShapeType="1"/>
          </p:cNvSpPr>
          <p:nvPr/>
        </p:nvSpPr>
        <p:spPr bwMode="auto">
          <a:xfrm>
            <a:off x="3352800" y="3770313"/>
            <a:ext cx="9906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84" name="Line 1045"/>
          <p:cNvSpPr>
            <a:spLocks noChangeShapeType="1"/>
          </p:cNvSpPr>
          <p:nvPr/>
        </p:nvSpPr>
        <p:spPr bwMode="auto">
          <a:xfrm>
            <a:off x="4343400" y="3846513"/>
            <a:ext cx="11430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85" name="Line 1046"/>
          <p:cNvSpPr>
            <a:spLocks noChangeShapeType="1"/>
          </p:cNvSpPr>
          <p:nvPr/>
        </p:nvSpPr>
        <p:spPr bwMode="auto">
          <a:xfrm>
            <a:off x="6019800" y="3846513"/>
            <a:ext cx="11430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86" name="Text Box 1047"/>
          <p:cNvSpPr txBox="1">
            <a:spLocks noChangeArrowheads="1"/>
          </p:cNvSpPr>
          <p:nvPr/>
        </p:nvSpPr>
        <p:spPr bwMode="auto">
          <a:xfrm>
            <a:off x="381000" y="3084513"/>
            <a:ext cx="1371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400" b="1"/>
              <a:t>20.0.0.2/8</a:t>
            </a:r>
          </a:p>
          <a:p>
            <a:pPr algn="ctr" eaLnBrk="1" hangingPunct="1">
              <a:lnSpc>
                <a:spcPct val="80000"/>
              </a:lnSpc>
              <a:spcBef>
                <a:spcPct val="30000"/>
              </a:spcBef>
            </a:pPr>
            <a:r>
              <a:rPr lang="es-ES_tradnl" altLang="es-ES" sz="1400" b="1"/>
              <a:t>Rtr 20.0.0.1</a:t>
            </a:r>
            <a:endParaRPr lang="es-ES" altLang="es-ES" sz="1400" b="1"/>
          </a:p>
        </p:txBody>
      </p:sp>
      <p:sp>
        <p:nvSpPr>
          <p:cNvPr id="62487" name="Text Box 1048"/>
          <p:cNvSpPr txBox="1">
            <a:spLocks noChangeArrowheads="1"/>
          </p:cNvSpPr>
          <p:nvPr/>
        </p:nvSpPr>
        <p:spPr bwMode="auto">
          <a:xfrm>
            <a:off x="1752600" y="3433763"/>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20.0.0.1/8</a:t>
            </a:r>
            <a:endParaRPr lang="es-ES" altLang="es-ES" sz="1400" b="1"/>
          </a:p>
        </p:txBody>
      </p:sp>
      <p:sp>
        <p:nvSpPr>
          <p:cNvPr id="62488" name="Text Box 1049"/>
          <p:cNvSpPr txBox="1">
            <a:spLocks noChangeArrowheads="1"/>
          </p:cNvSpPr>
          <p:nvPr/>
        </p:nvSpPr>
        <p:spPr bwMode="auto">
          <a:xfrm>
            <a:off x="609600" y="5218113"/>
            <a:ext cx="1295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400" b="1"/>
              <a:t>20.0.0.3/8</a:t>
            </a:r>
          </a:p>
          <a:p>
            <a:pPr algn="ctr" eaLnBrk="1" hangingPunct="1">
              <a:lnSpc>
                <a:spcPct val="80000"/>
              </a:lnSpc>
              <a:spcBef>
                <a:spcPct val="30000"/>
              </a:spcBef>
            </a:pPr>
            <a:r>
              <a:rPr lang="es-ES_tradnl" altLang="es-ES" sz="1400" b="1"/>
              <a:t>Rtr 20.0.0.1</a:t>
            </a:r>
            <a:endParaRPr lang="es-ES" altLang="es-ES" sz="1400" b="1"/>
          </a:p>
        </p:txBody>
      </p:sp>
      <p:sp>
        <p:nvSpPr>
          <p:cNvPr id="62489" name="Text Box 1050"/>
          <p:cNvSpPr txBox="1">
            <a:spLocks noChangeArrowheads="1"/>
          </p:cNvSpPr>
          <p:nvPr/>
        </p:nvSpPr>
        <p:spPr bwMode="auto">
          <a:xfrm>
            <a:off x="4343400" y="3465513"/>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30.0.0.2/8</a:t>
            </a:r>
            <a:endParaRPr lang="es-ES" altLang="es-ES" sz="1400" b="1"/>
          </a:p>
        </p:txBody>
      </p:sp>
      <p:sp>
        <p:nvSpPr>
          <p:cNvPr id="62490" name="Text Box 1052"/>
          <p:cNvSpPr txBox="1">
            <a:spLocks noChangeArrowheads="1"/>
          </p:cNvSpPr>
          <p:nvPr/>
        </p:nvSpPr>
        <p:spPr bwMode="auto">
          <a:xfrm>
            <a:off x="3429000" y="3389313"/>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30.0.0.1/8</a:t>
            </a:r>
            <a:endParaRPr lang="es-ES" altLang="es-ES" sz="1400" b="1"/>
          </a:p>
        </p:txBody>
      </p:sp>
      <p:sp>
        <p:nvSpPr>
          <p:cNvPr id="62491" name="Text Box 1053"/>
          <p:cNvSpPr txBox="1">
            <a:spLocks noChangeArrowheads="1"/>
          </p:cNvSpPr>
          <p:nvPr/>
        </p:nvSpPr>
        <p:spPr bwMode="auto">
          <a:xfrm>
            <a:off x="4953000" y="5446713"/>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5000"/>
              </a:spcBef>
            </a:pPr>
            <a:r>
              <a:rPr lang="es-ES_tradnl" altLang="es-ES" sz="1400" b="1"/>
              <a:t>30.0.0.4/8</a:t>
            </a:r>
            <a:endParaRPr lang="es-ES" altLang="es-ES" sz="1400" b="1"/>
          </a:p>
        </p:txBody>
      </p:sp>
      <p:sp>
        <p:nvSpPr>
          <p:cNvPr id="62492" name="Text Box 1054"/>
          <p:cNvSpPr txBox="1">
            <a:spLocks noChangeArrowheads="1"/>
          </p:cNvSpPr>
          <p:nvPr/>
        </p:nvSpPr>
        <p:spPr bwMode="auto">
          <a:xfrm>
            <a:off x="6172200" y="3465513"/>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40.0.0.1/8</a:t>
            </a:r>
            <a:endParaRPr lang="es-ES" altLang="es-ES" sz="1400" b="1"/>
          </a:p>
        </p:txBody>
      </p:sp>
      <p:sp>
        <p:nvSpPr>
          <p:cNvPr id="62493" name="Text Box 1055"/>
          <p:cNvSpPr txBox="1">
            <a:spLocks noChangeArrowheads="1"/>
          </p:cNvSpPr>
          <p:nvPr/>
        </p:nvSpPr>
        <p:spPr bwMode="auto">
          <a:xfrm>
            <a:off x="7239000" y="3084513"/>
            <a:ext cx="1295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400" b="1"/>
              <a:t>40.0.0.2/8</a:t>
            </a:r>
          </a:p>
          <a:p>
            <a:pPr algn="ctr" eaLnBrk="1" hangingPunct="1">
              <a:lnSpc>
                <a:spcPct val="80000"/>
              </a:lnSpc>
              <a:spcBef>
                <a:spcPct val="30000"/>
              </a:spcBef>
            </a:pPr>
            <a:r>
              <a:rPr lang="es-ES_tradnl" altLang="es-ES" sz="1400" b="1"/>
              <a:t>Rtr 40.0.0.1</a:t>
            </a:r>
            <a:endParaRPr lang="es-ES" altLang="es-ES" sz="1400" b="1"/>
          </a:p>
        </p:txBody>
      </p:sp>
      <p:sp>
        <p:nvSpPr>
          <p:cNvPr id="62494" name="Text Box 1056"/>
          <p:cNvSpPr txBox="1">
            <a:spLocks noChangeArrowheads="1"/>
          </p:cNvSpPr>
          <p:nvPr/>
        </p:nvSpPr>
        <p:spPr bwMode="auto">
          <a:xfrm>
            <a:off x="7162800" y="5229225"/>
            <a:ext cx="1371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400" b="1"/>
              <a:t>40.0.0.3/8</a:t>
            </a:r>
          </a:p>
          <a:p>
            <a:pPr algn="ctr" eaLnBrk="1" hangingPunct="1">
              <a:lnSpc>
                <a:spcPct val="80000"/>
              </a:lnSpc>
              <a:spcBef>
                <a:spcPct val="30000"/>
              </a:spcBef>
            </a:pPr>
            <a:r>
              <a:rPr lang="es-ES_tradnl" altLang="es-ES" sz="1400" b="1"/>
              <a:t>Rtr 40.0.0.1</a:t>
            </a:r>
            <a:endParaRPr lang="es-ES" altLang="es-ES" sz="1400" b="1"/>
          </a:p>
        </p:txBody>
      </p:sp>
      <p:sp>
        <p:nvSpPr>
          <p:cNvPr id="62495" name="Text Box 1057"/>
          <p:cNvSpPr txBox="1">
            <a:spLocks noChangeArrowheads="1"/>
          </p:cNvSpPr>
          <p:nvPr/>
        </p:nvSpPr>
        <p:spPr bwMode="auto">
          <a:xfrm>
            <a:off x="1905000" y="4141788"/>
            <a:ext cx="2235200"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5000"/>
              </a:spcBef>
            </a:pPr>
            <a:r>
              <a:rPr lang="es-ES_tradnl" altLang="es-ES" sz="1400" b="1"/>
              <a:t>A 40.0.0.0/8 por 30.0.0.2</a:t>
            </a:r>
            <a:endParaRPr lang="es-ES" altLang="es-ES" sz="1400" b="1"/>
          </a:p>
        </p:txBody>
      </p:sp>
      <p:sp>
        <p:nvSpPr>
          <p:cNvPr id="62496" name="Text Box 1058"/>
          <p:cNvSpPr txBox="1">
            <a:spLocks noChangeArrowheads="1"/>
          </p:cNvSpPr>
          <p:nvPr/>
        </p:nvSpPr>
        <p:spPr bwMode="auto">
          <a:xfrm>
            <a:off x="1219200" y="1217613"/>
            <a:ext cx="12192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600" b="1"/>
              <a:t>LAN A</a:t>
            </a:r>
          </a:p>
          <a:p>
            <a:pPr algn="ctr" eaLnBrk="1" hangingPunct="1">
              <a:lnSpc>
                <a:spcPct val="80000"/>
              </a:lnSpc>
              <a:spcBef>
                <a:spcPct val="30000"/>
              </a:spcBef>
            </a:pPr>
            <a:r>
              <a:rPr lang="es-ES_tradnl" altLang="es-ES" sz="1600" b="1"/>
              <a:t>20.0.0.0/8</a:t>
            </a:r>
            <a:endParaRPr lang="es-ES" altLang="es-ES" sz="1600" b="1"/>
          </a:p>
        </p:txBody>
      </p:sp>
      <p:sp>
        <p:nvSpPr>
          <p:cNvPr id="62497" name="Text Box 1059"/>
          <p:cNvSpPr txBox="1">
            <a:spLocks noChangeArrowheads="1"/>
          </p:cNvSpPr>
          <p:nvPr/>
        </p:nvSpPr>
        <p:spPr bwMode="auto">
          <a:xfrm>
            <a:off x="3733800" y="1214438"/>
            <a:ext cx="11430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600" b="1"/>
              <a:t>LAN B</a:t>
            </a:r>
          </a:p>
          <a:p>
            <a:pPr algn="ctr" eaLnBrk="1" hangingPunct="1">
              <a:lnSpc>
                <a:spcPct val="80000"/>
              </a:lnSpc>
              <a:spcBef>
                <a:spcPct val="30000"/>
              </a:spcBef>
            </a:pPr>
            <a:r>
              <a:rPr lang="es-ES_tradnl" altLang="es-ES" sz="1600" b="1"/>
              <a:t>30.0.0.0/8</a:t>
            </a:r>
            <a:endParaRPr lang="es-ES" altLang="es-ES" sz="1600" b="1"/>
          </a:p>
        </p:txBody>
      </p:sp>
      <p:sp>
        <p:nvSpPr>
          <p:cNvPr id="62498" name="Text Box 1060"/>
          <p:cNvSpPr txBox="1">
            <a:spLocks noChangeArrowheads="1"/>
          </p:cNvSpPr>
          <p:nvPr/>
        </p:nvSpPr>
        <p:spPr bwMode="auto">
          <a:xfrm>
            <a:off x="6597650" y="1289050"/>
            <a:ext cx="11430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30000"/>
              </a:spcBef>
            </a:pPr>
            <a:r>
              <a:rPr lang="es-ES_tradnl" altLang="es-ES" sz="1600" b="1"/>
              <a:t>LAN C</a:t>
            </a:r>
          </a:p>
          <a:p>
            <a:pPr algn="ctr" eaLnBrk="1" hangingPunct="1">
              <a:lnSpc>
                <a:spcPct val="80000"/>
              </a:lnSpc>
              <a:spcBef>
                <a:spcPct val="30000"/>
              </a:spcBef>
            </a:pPr>
            <a:r>
              <a:rPr lang="es-ES_tradnl" altLang="es-ES" sz="1600" b="1"/>
              <a:t>40.0.0.0/8</a:t>
            </a:r>
            <a:endParaRPr lang="es-ES" altLang="es-ES" sz="1600" b="1"/>
          </a:p>
        </p:txBody>
      </p:sp>
      <p:sp>
        <p:nvSpPr>
          <p:cNvPr id="62499" name="Text Box 1061"/>
          <p:cNvSpPr txBox="1">
            <a:spLocks noChangeArrowheads="1"/>
          </p:cNvSpPr>
          <p:nvPr/>
        </p:nvSpPr>
        <p:spPr bwMode="auto">
          <a:xfrm>
            <a:off x="4648200" y="4217988"/>
            <a:ext cx="2228850"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5000"/>
              </a:spcBef>
            </a:pPr>
            <a:r>
              <a:rPr lang="es-ES_tradnl" altLang="es-ES" sz="1400" b="1"/>
              <a:t>A 20.0.0.0/8 por 30.0.0.1</a:t>
            </a:r>
            <a:endParaRPr lang="es-ES" altLang="es-ES" sz="1400" b="1"/>
          </a:p>
        </p:txBody>
      </p:sp>
      <p:sp>
        <p:nvSpPr>
          <p:cNvPr id="62500" name="Text Box 1062"/>
          <p:cNvSpPr txBox="1">
            <a:spLocks noChangeArrowheads="1"/>
          </p:cNvSpPr>
          <p:nvPr/>
        </p:nvSpPr>
        <p:spPr bwMode="auto">
          <a:xfrm>
            <a:off x="1219200" y="5751513"/>
            <a:ext cx="259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Ruta no óptima hacia LAN C</a:t>
            </a:r>
            <a:endParaRPr lang="es-ES" altLang="es-ES" sz="1400" b="1"/>
          </a:p>
        </p:txBody>
      </p:sp>
      <p:sp>
        <p:nvSpPr>
          <p:cNvPr id="62501" name="Text Box 1063"/>
          <p:cNvSpPr txBox="1">
            <a:spLocks noChangeArrowheads="1"/>
          </p:cNvSpPr>
          <p:nvPr/>
        </p:nvSpPr>
        <p:spPr bwMode="auto">
          <a:xfrm>
            <a:off x="4953000" y="2398713"/>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5000"/>
              </a:spcBef>
            </a:pPr>
            <a:r>
              <a:rPr lang="es-ES_tradnl" altLang="es-ES" sz="1400" b="1"/>
              <a:t>30.0.0.3/8</a:t>
            </a:r>
            <a:endParaRPr lang="es-ES" altLang="es-ES" sz="1400" b="1"/>
          </a:p>
        </p:txBody>
      </p:sp>
      <p:pic>
        <p:nvPicPr>
          <p:cNvPr id="62502" name="Picture 10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20939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2503" name="Picture 10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15605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2504" name="Picture 10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42275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2505" name="Picture 10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21701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2506" name="Text Box 1070"/>
          <p:cNvSpPr txBox="1">
            <a:spLocks noChangeArrowheads="1"/>
          </p:cNvSpPr>
          <p:nvPr/>
        </p:nvSpPr>
        <p:spPr bwMode="auto">
          <a:xfrm>
            <a:off x="4500563" y="2708275"/>
            <a:ext cx="2232025"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30000"/>
              </a:spcBef>
            </a:pPr>
            <a:r>
              <a:rPr lang="es-ES_tradnl" altLang="es-ES" sz="1400" b="1"/>
              <a:t>A 20.0.0.0/8 por 30.0.0.1</a:t>
            </a:r>
          </a:p>
          <a:p>
            <a:pPr eaLnBrk="1" hangingPunct="1">
              <a:lnSpc>
                <a:spcPct val="80000"/>
              </a:lnSpc>
              <a:spcBef>
                <a:spcPct val="30000"/>
              </a:spcBef>
            </a:pPr>
            <a:r>
              <a:rPr lang="es-ES_tradnl" altLang="es-ES" sz="1400" b="1"/>
              <a:t>A 40.0.0.0/8 por 30.0.0.2</a:t>
            </a:r>
            <a:endParaRPr lang="es-ES" altLang="es-ES" sz="1400" b="1"/>
          </a:p>
        </p:txBody>
      </p:sp>
      <p:sp>
        <p:nvSpPr>
          <p:cNvPr id="62507" name="Text Box 1071"/>
          <p:cNvSpPr txBox="1">
            <a:spLocks noChangeArrowheads="1"/>
          </p:cNvSpPr>
          <p:nvPr/>
        </p:nvSpPr>
        <p:spPr bwMode="auto">
          <a:xfrm>
            <a:off x="4495800" y="5741988"/>
            <a:ext cx="2163763"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5000"/>
              </a:spcBef>
            </a:pPr>
            <a:r>
              <a:rPr lang="es-ES_tradnl" altLang="es-ES" sz="1400" b="1"/>
              <a:t>A 0.0.0.0/0 por 30.0.0.1</a:t>
            </a:r>
            <a:endParaRPr lang="es-ES" altLang="es-ES" sz="1400" b="1"/>
          </a:p>
        </p:txBody>
      </p:sp>
      <p:sp>
        <p:nvSpPr>
          <p:cNvPr id="62508" name="Text Box 1072"/>
          <p:cNvSpPr txBox="1">
            <a:spLocks noChangeArrowheads="1"/>
          </p:cNvSpPr>
          <p:nvPr/>
        </p:nvSpPr>
        <p:spPr bwMode="auto">
          <a:xfrm>
            <a:off x="838200" y="188913"/>
            <a:ext cx="7315200" cy="482600"/>
          </a:xfrm>
          <a:prstGeom prst="rect">
            <a:avLst/>
          </a:prstGeom>
        </p:spPr>
        <p:txBody>
          <a:bodyPr vert="horz" lIns="91440" tIns="45720" rIns="91440" bIns="45720" rtlCol="0" anchor="ctr">
            <a:normAutofit/>
          </a:bodyPr>
          <a:lstStyle>
            <a:defPPr>
              <a:defRPr lang="es-ES"/>
            </a:defPPr>
            <a:lvl1pPr algn="ctr">
              <a:lnSpc>
                <a:spcPct val="80000"/>
              </a:lnSpc>
              <a:spcBef>
                <a:spcPct val="0"/>
              </a:spcBef>
              <a:buNone/>
              <a:defRPr kumimoji="0" sz="3200" b="0" i="0" u="none" strike="noStrike" cap="none" spc="0" normalizeH="0" baseline="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dirty="0"/>
              <a:t>Uso del comando ICMP REDIRECT</a:t>
            </a:r>
            <a:endParaRPr lang="es-ES" altLang="es-ES" dirty="0"/>
          </a:p>
        </p:txBody>
      </p:sp>
      <p:sp>
        <p:nvSpPr>
          <p:cNvPr id="62509" name="Line 1073"/>
          <p:cNvSpPr>
            <a:spLocks noChangeShapeType="1"/>
          </p:cNvSpPr>
          <p:nvPr/>
        </p:nvSpPr>
        <p:spPr bwMode="auto">
          <a:xfrm flipV="1">
            <a:off x="3733800" y="5903913"/>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13045" name="Text Box 1077"/>
          <p:cNvSpPr txBox="1">
            <a:spLocks noChangeArrowheads="1"/>
          </p:cNvSpPr>
          <p:nvPr/>
        </p:nvSpPr>
        <p:spPr bwMode="auto">
          <a:xfrm>
            <a:off x="4495800" y="6122988"/>
            <a:ext cx="2286000"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5000"/>
              </a:spcBef>
            </a:pPr>
            <a:r>
              <a:rPr lang="es-ES_tradnl" altLang="es-ES" sz="1400" b="1">
                <a:solidFill>
                  <a:srgbClr val="FF0000"/>
                </a:solidFill>
              </a:rPr>
              <a:t>A 40.0.0.0/8 por 30.0.0.2</a:t>
            </a:r>
            <a:endParaRPr lang="es-ES" altLang="es-ES" sz="1400" b="1">
              <a:solidFill>
                <a:srgbClr val="FF0000"/>
              </a:solidFill>
            </a:endParaRPr>
          </a:p>
        </p:txBody>
      </p:sp>
      <p:grpSp>
        <p:nvGrpSpPr>
          <p:cNvPr id="2" name="Group 1093"/>
          <p:cNvGrpSpPr>
            <a:grpSpLocks/>
          </p:cNvGrpSpPr>
          <p:nvPr/>
        </p:nvGrpSpPr>
        <p:grpSpPr bwMode="auto">
          <a:xfrm>
            <a:off x="685800" y="6132513"/>
            <a:ext cx="3733800" cy="304800"/>
            <a:chOff x="432" y="3936"/>
            <a:chExt cx="2352" cy="192"/>
          </a:xfrm>
        </p:grpSpPr>
        <p:sp>
          <p:nvSpPr>
            <p:cNvPr id="62531" name="Line 1078"/>
            <p:cNvSpPr>
              <a:spLocks noChangeShapeType="1"/>
            </p:cNvSpPr>
            <p:nvPr/>
          </p:nvSpPr>
          <p:spPr bwMode="auto">
            <a:xfrm flipV="1">
              <a:off x="2352" y="4032"/>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2532" name="Text Box 1079"/>
            <p:cNvSpPr txBox="1">
              <a:spLocks noChangeArrowheads="1"/>
            </p:cNvSpPr>
            <p:nvPr/>
          </p:nvSpPr>
          <p:spPr bwMode="auto">
            <a:xfrm>
              <a:off x="432" y="3936"/>
              <a:ext cx="19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1400" b="1"/>
                <a:t>Ruta añadida por ICMP REDIRECT</a:t>
              </a:r>
              <a:endParaRPr lang="es-ES" altLang="es-ES" sz="1400" b="1"/>
            </a:p>
          </p:txBody>
        </p:sp>
      </p:grpSp>
      <p:sp>
        <p:nvSpPr>
          <p:cNvPr id="213049" name="Line 1081"/>
          <p:cNvSpPr>
            <a:spLocks noChangeShapeType="1"/>
          </p:cNvSpPr>
          <p:nvPr/>
        </p:nvSpPr>
        <p:spPr bwMode="auto">
          <a:xfrm>
            <a:off x="4267200" y="3846513"/>
            <a:ext cx="0" cy="129540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0" name="Line 1082"/>
          <p:cNvSpPr>
            <a:spLocks noChangeShapeType="1"/>
          </p:cNvSpPr>
          <p:nvPr/>
        </p:nvSpPr>
        <p:spPr bwMode="auto">
          <a:xfrm>
            <a:off x="3429000" y="3846513"/>
            <a:ext cx="838200"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1" name="Line 1083"/>
          <p:cNvSpPr>
            <a:spLocks noChangeShapeType="1"/>
          </p:cNvSpPr>
          <p:nvPr/>
        </p:nvSpPr>
        <p:spPr bwMode="auto">
          <a:xfrm>
            <a:off x="3429000" y="3694113"/>
            <a:ext cx="990600"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2" name="Line 1084"/>
          <p:cNvSpPr>
            <a:spLocks noChangeShapeType="1"/>
          </p:cNvSpPr>
          <p:nvPr/>
        </p:nvSpPr>
        <p:spPr bwMode="auto">
          <a:xfrm>
            <a:off x="4419600" y="3694113"/>
            <a:ext cx="0" cy="7620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3" name="Line 1085"/>
          <p:cNvSpPr>
            <a:spLocks noChangeShapeType="1"/>
          </p:cNvSpPr>
          <p:nvPr/>
        </p:nvSpPr>
        <p:spPr bwMode="auto">
          <a:xfrm>
            <a:off x="4419600" y="3770313"/>
            <a:ext cx="914400"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4" name="Line 1086"/>
          <p:cNvSpPr>
            <a:spLocks noChangeShapeType="1"/>
          </p:cNvSpPr>
          <p:nvPr/>
        </p:nvSpPr>
        <p:spPr bwMode="auto">
          <a:xfrm>
            <a:off x="6096000" y="3770313"/>
            <a:ext cx="1143000"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5" name="Line 1087"/>
          <p:cNvSpPr>
            <a:spLocks noChangeShapeType="1"/>
          </p:cNvSpPr>
          <p:nvPr/>
        </p:nvSpPr>
        <p:spPr bwMode="auto">
          <a:xfrm>
            <a:off x="7239000" y="3770313"/>
            <a:ext cx="0" cy="106680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6" name="Line 1088"/>
          <p:cNvSpPr>
            <a:spLocks noChangeShapeType="1"/>
          </p:cNvSpPr>
          <p:nvPr/>
        </p:nvSpPr>
        <p:spPr bwMode="auto">
          <a:xfrm>
            <a:off x="7239000" y="4837113"/>
            <a:ext cx="304800" cy="0"/>
          </a:xfrm>
          <a:prstGeom prst="line">
            <a:avLst/>
          </a:prstGeom>
          <a:noFill/>
          <a:ln w="25400">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s-ES"/>
          </a:p>
        </p:txBody>
      </p:sp>
      <p:pic>
        <p:nvPicPr>
          <p:cNvPr id="62520" name="Picture 10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437356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3057" name="Line 1089"/>
          <p:cNvSpPr>
            <a:spLocks noChangeShapeType="1"/>
          </p:cNvSpPr>
          <p:nvPr/>
        </p:nvSpPr>
        <p:spPr bwMode="auto">
          <a:xfrm>
            <a:off x="3429000" y="3922713"/>
            <a:ext cx="762000" cy="0"/>
          </a:xfrm>
          <a:prstGeom prst="line">
            <a:avLst/>
          </a:prstGeom>
          <a:noFill/>
          <a:ln w="254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58" name="Line 1090"/>
          <p:cNvSpPr>
            <a:spLocks noChangeShapeType="1"/>
          </p:cNvSpPr>
          <p:nvPr/>
        </p:nvSpPr>
        <p:spPr bwMode="auto">
          <a:xfrm>
            <a:off x="4191000" y="3922713"/>
            <a:ext cx="0" cy="1371600"/>
          </a:xfrm>
          <a:prstGeom prst="line">
            <a:avLst/>
          </a:prstGeom>
          <a:noFill/>
          <a:ln w="254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62523" name="Text Box 1076"/>
          <p:cNvSpPr txBox="1">
            <a:spLocks noChangeArrowheads="1"/>
          </p:cNvSpPr>
          <p:nvPr/>
        </p:nvSpPr>
        <p:spPr bwMode="auto">
          <a:xfrm>
            <a:off x="5210175" y="4760913"/>
            <a:ext cx="352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W</a:t>
            </a:r>
          </a:p>
        </p:txBody>
      </p:sp>
      <p:pic>
        <p:nvPicPr>
          <p:cNvPr id="62524" name="Picture 10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3363" y="3503613"/>
            <a:ext cx="914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2525" name="Picture 10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46363" y="3427413"/>
            <a:ext cx="914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2526" name="Text Box 1074"/>
          <p:cNvSpPr txBox="1">
            <a:spLocks noChangeArrowheads="1"/>
          </p:cNvSpPr>
          <p:nvPr/>
        </p:nvSpPr>
        <p:spPr bwMode="auto">
          <a:xfrm>
            <a:off x="2895600" y="3541713"/>
            <a:ext cx="303213"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X</a:t>
            </a:r>
          </a:p>
        </p:txBody>
      </p:sp>
      <p:sp>
        <p:nvSpPr>
          <p:cNvPr id="62527" name="Text Box 1075"/>
          <p:cNvSpPr txBox="1">
            <a:spLocks noChangeArrowheads="1"/>
          </p:cNvSpPr>
          <p:nvPr/>
        </p:nvSpPr>
        <p:spPr bwMode="auto">
          <a:xfrm>
            <a:off x="5562600" y="3617913"/>
            <a:ext cx="303213"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Y</a:t>
            </a:r>
          </a:p>
        </p:txBody>
      </p:sp>
      <p:sp>
        <p:nvSpPr>
          <p:cNvPr id="62528" name="Text Box 1094"/>
          <p:cNvSpPr txBox="1">
            <a:spLocks noChangeArrowheads="1"/>
          </p:cNvSpPr>
          <p:nvPr/>
        </p:nvSpPr>
        <p:spPr bwMode="auto">
          <a:xfrm>
            <a:off x="7697788" y="4492625"/>
            <a:ext cx="29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Z</a:t>
            </a:r>
          </a:p>
        </p:txBody>
      </p:sp>
      <p:sp>
        <p:nvSpPr>
          <p:cNvPr id="213064" name="Line 1096"/>
          <p:cNvSpPr>
            <a:spLocks noChangeShapeType="1"/>
          </p:cNvSpPr>
          <p:nvPr/>
        </p:nvSpPr>
        <p:spPr bwMode="auto">
          <a:xfrm>
            <a:off x="4427538" y="3933825"/>
            <a:ext cx="0" cy="1150938"/>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13066" name="Line 1098"/>
          <p:cNvSpPr>
            <a:spLocks noChangeShapeType="1"/>
          </p:cNvSpPr>
          <p:nvPr/>
        </p:nvSpPr>
        <p:spPr bwMode="auto">
          <a:xfrm>
            <a:off x="7092950" y="3933825"/>
            <a:ext cx="0" cy="107950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1243884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13048"/>
                                        </p:tgtEl>
                                        <p:attrNameLst>
                                          <p:attrName>style.visibility</p:attrName>
                                        </p:attrNameLst>
                                      </p:cBhvr>
                                      <p:to>
                                        <p:strVal val="visible"/>
                                      </p:to>
                                    </p:set>
                                    <p:animEffect transition="in" filter="wipe(right)">
                                      <p:cBhvr>
                                        <p:cTn id="7" dur="500"/>
                                        <p:tgtEl>
                                          <p:spTgt spid="213048"/>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3049"/>
                                        </p:tgtEl>
                                        <p:attrNameLst>
                                          <p:attrName>style.visibility</p:attrName>
                                        </p:attrNameLst>
                                      </p:cBhvr>
                                      <p:to>
                                        <p:strVal val="visible"/>
                                      </p:to>
                                    </p:set>
                                    <p:animEffect transition="in" filter="wipe(down)">
                                      <p:cBhvr>
                                        <p:cTn id="11" dur="500"/>
                                        <p:tgtEl>
                                          <p:spTgt spid="213049"/>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13050"/>
                                        </p:tgtEl>
                                        <p:attrNameLst>
                                          <p:attrName>style.visibility</p:attrName>
                                        </p:attrNameLst>
                                      </p:cBhvr>
                                      <p:to>
                                        <p:strVal val="visible"/>
                                      </p:to>
                                    </p:set>
                                    <p:animEffect transition="in" filter="wipe(right)">
                                      <p:cBhvr>
                                        <p:cTn id="15" dur="500"/>
                                        <p:tgtEl>
                                          <p:spTgt spid="21305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3051"/>
                                        </p:tgtEl>
                                        <p:attrNameLst>
                                          <p:attrName>style.visibility</p:attrName>
                                        </p:attrNameLst>
                                      </p:cBhvr>
                                      <p:to>
                                        <p:strVal val="visible"/>
                                      </p:to>
                                    </p:set>
                                    <p:animEffect transition="in" filter="wipe(left)">
                                      <p:cBhvr>
                                        <p:cTn id="19" dur="500"/>
                                        <p:tgtEl>
                                          <p:spTgt spid="213051"/>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3052"/>
                                        </p:tgtEl>
                                        <p:attrNameLst>
                                          <p:attrName>style.visibility</p:attrName>
                                        </p:attrNameLst>
                                      </p:cBhvr>
                                      <p:to>
                                        <p:strVal val="visible"/>
                                      </p:to>
                                    </p:set>
                                    <p:animEffect transition="in" filter="wipe(up)">
                                      <p:cBhvr>
                                        <p:cTn id="23" dur="500"/>
                                        <p:tgtEl>
                                          <p:spTgt spid="21305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3053"/>
                                        </p:tgtEl>
                                        <p:attrNameLst>
                                          <p:attrName>style.visibility</p:attrName>
                                        </p:attrNameLst>
                                      </p:cBhvr>
                                      <p:to>
                                        <p:strVal val="visible"/>
                                      </p:to>
                                    </p:set>
                                    <p:animEffect transition="in" filter="wipe(left)">
                                      <p:cBhvr>
                                        <p:cTn id="27" dur="500"/>
                                        <p:tgtEl>
                                          <p:spTgt spid="213053"/>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3054"/>
                                        </p:tgtEl>
                                        <p:attrNameLst>
                                          <p:attrName>style.visibility</p:attrName>
                                        </p:attrNameLst>
                                      </p:cBhvr>
                                      <p:to>
                                        <p:strVal val="visible"/>
                                      </p:to>
                                    </p:set>
                                    <p:animEffect transition="in" filter="wipe(left)">
                                      <p:cBhvr>
                                        <p:cTn id="31" dur="500"/>
                                        <p:tgtEl>
                                          <p:spTgt spid="213054"/>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13055"/>
                                        </p:tgtEl>
                                        <p:attrNameLst>
                                          <p:attrName>style.visibility</p:attrName>
                                        </p:attrNameLst>
                                      </p:cBhvr>
                                      <p:to>
                                        <p:strVal val="visible"/>
                                      </p:to>
                                    </p:set>
                                    <p:animEffect transition="in" filter="wipe(up)">
                                      <p:cBhvr>
                                        <p:cTn id="35" dur="500"/>
                                        <p:tgtEl>
                                          <p:spTgt spid="213055"/>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13056"/>
                                        </p:tgtEl>
                                        <p:attrNameLst>
                                          <p:attrName>style.visibility</p:attrName>
                                        </p:attrNameLst>
                                      </p:cBhvr>
                                      <p:to>
                                        <p:strVal val="visible"/>
                                      </p:to>
                                    </p:set>
                                    <p:animEffect transition="in" filter="wipe(left)">
                                      <p:cBhvr>
                                        <p:cTn id="39" dur="500"/>
                                        <p:tgtEl>
                                          <p:spTgt spid="2130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13057"/>
                                        </p:tgtEl>
                                        <p:attrNameLst>
                                          <p:attrName>style.visibility</p:attrName>
                                        </p:attrNameLst>
                                      </p:cBhvr>
                                      <p:to>
                                        <p:strVal val="visible"/>
                                      </p:to>
                                    </p:set>
                                    <p:animEffect transition="in" filter="wipe(left)">
                                      <p:cBhvr>
                                        <p:cTn id="44" dur="500"/>
                                        <p:tgtEl>
                                          <p:spTgt spid="213057"/>
                                        </p:tgtEl>
                                      </p:cBhvr>
                                    </p:animEffect>
                                  </p:childTnLst>
                                </p:cTn>
                              </p:par>
                            </p:childTnLst>
                          </p:cTn>
                        </p:par>
                        <p:par>
                          <p:cTn id="45" fill="hold" nodeType="afterGroup">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213058"/>
                                        </p:tgtEl>
                                        <p:attrNameLst>
                                          <p:attrName>style.visibility</p:attrName>
                                        </p:attrNameLst>
                                      </p:cBhvr>
                                      <p:to>
                                        <p:strVal val="visible"/>
                                      </p:to>
                                    </p:set>
                                    <p:animEffect transition="in" filter="wipe(up)">
                                      <p:cBhvr>
                                        <p:cTn id="48" dur="500"/>
                                        <p:tgtEl>
                                          <p:spTgt spid="213058"/>
                                        </p:tgtEl>
                                      </p:cBhvr>
                                    </p:animEffect>
                                  </p:childTnLst>
                                </p:cTn>
                              </p:par>
                            </p:childTnLst>
                          </p:cTn>
                        </p:par>
                        <p:par>
                          <p:cTn id="49" fill="hold" nodeType="afterGroup">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213059"/>
                                        </p:tgtEl>
                                        <p:attrNameLst>
                                          <p:attrName>style.visibility</p:attrName>
                                        </p:attrNameLst>
                                      </p:cBhvr>
                                      <p:to>
                                        <p:strVal val="visible"/>
                                      </p:to>
                                    </p:set>
                                    <p:animEffect transition="in" filter="wipe(left)">
                                      <p:cBhvr>
                                        <p:cTn id="52" dur="500"/>
                                        <p:tgtEl>
                                          <p:spTgt spid="213059"/>
                                        </p:tgtEl>
                                      </p:cBhvr>
                                    </p:animEffect>
                                  </p:childTnLst>
                                </p:cTn>
                              </p:par>
                            </p:childTnLst>
                          </p:cTn>
                        </p:par>
                        <p:par>
                          <p:cTn id="53" fill="hold" nodeType="afterGroup">
                            <p:stCondLst>
                              <p:cond delay="1500"/>
                            </p:stCondLst>
                            <p:childTnLst>
                              <p:par>
                                <p:cTn id="54" presetID="1" presetClass="entr" presetSubtype="0" fill="hold" grpId="0" nodeType="afterEffect">
                                  <p:stCondLst>
                                    <p:cond delay="0"/>
                                  </p:stCondLst>
                                  <p:childTnLst>
                                    <p:set>
                                      <p:cBhvr>
                                        <p:cTn id="55" dur="1" fill="hold">
                                          <p:stCondLst>
                                            <p:cond delay="499"/>
                                          </p:stCondLst>
                                        </p:cTn>
                                        <p:tgtEl>
                                          <p:spTgt spid="213045"/>
                                        </p:tgtEl>
                                        <p:attrNameLst>
                                          <p:attrName>style.visibility</p:attrName>
                                        </p:attrNameLst>
                                      </p:cBhvr>
                                      <p:to>
                                        <p:strVal val="visible"/>
                                      </p:to>
                                    </p:set>
                                  </p:childTnLst>
                                </p:cTn>
                              </p:par>
                            </p:childTnLst>
                          </p:cTn>
                        </p:par>
                        <p:par>
                          <p:cTn id="56" fill="hold" nodeType="afterGroup">
                            <p:stCondLst>
                              <p:cond delay="2000"/>
                            </p:stCondLst>
                            <p:childTnLst>
                              <p:par>
                                <p:cTn id="57" presetID="1" presetClass="entr" presetSubtype="0" fill="hold" nodeType="afterEffect">
                                  <p:stCondLst>
                                    <p:cond delay="0"/>
                                  </p:stCondLst>
                                  <p:childTnLst>
                                    <p:set>
                                      <p:cBhvr>
                                        <p:cTn id="58" dur="1" fill="hold">
                                          <p:stCondLst>
                                            <p:cond delay="499"/>
                                          </p:stCondLst>
                                        </p:cTn>
                                        <p:tgtEl>
                                          <p:spTgt spid="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2" fill="hold" grpId="0" nodeType="clickEffect">
                                  <p:stCondLst>
                                    <p:cond delay="0"/>
                                  </p:stCondLst>
                                  <p:childTnLst>
                                    <p:set>
                                      <p:cBhvr>
                                        <p:cTn id="62" dur="1" fill="hold">
                                          <p:stCondLst>
                                            <p:cond delay="0"/>
                                          </p:stCondLst>
                                        </p:cTn>
                                        <p:tgtEl>
                                          <p:spTgt spid="213063"/>
                                        </p:tgtEl>
                                        <p:attrNameLst>
                                          <p:attrName>style.visibility</p:attrName>
                                        </p:attrNameLst>
                                      </p:cBhvr>
                                      <p:to>
                                        <p:strVal val="visible"/>
                                      </p:to>
                                    </p:set>
                                    <p:animEffect transition="in" filter="wipe(right)">
                                      <p:cBhvr>
                                        <p:cTn id="63" dur="500"/>
                                        <p:tgtEl>
                                          <p:spTgt spid="213063"/>
                                        </p:tgtEl>
                                      </p:cBhvr>
                                    </p:animEffect>
                                  </p:childTnLst>
                                </p:cTn>
                              </p:par>
                            </p:childTnLst>
                          </p:cTn>
                        </p:par>
                        <p:par>
                          <p:cTn id="64" fill="hold" nodeType="afterGroup">
                            <p:stCondLst>
                              <p:cond delay="500"/>
                            </p:stCondLst>
                            <p:childTnLst>
                              <p:par>
                                <p:cTn id="65" presetID="22" presetClass="entr" presetSubtype="4" fill="hold" grpId="0" nodeType="afterEffect">
                                  <p:stCondLst>
                                    <p:cond delay="0"/>
                                  </p:stCondLst>
                                  <p:childTnLst>
                                    <p:set>
                                      <p:cBhvr>
                                        <p:cTn id="66" dur="1" fill="hold">
                                          <p:stCondLst>
                                            <p:cond delay="0"/>
                                          </p:stCondLst>
                                        </p:cTn>
                                        <p:tgtEl>
                                          <p:spTgt spid="213064"/>
                                        </p:tgtEl>
                                        <p:attrNameLst>
                                          <p:attrName>style.visibility</p:attrName>
                                        </p:attrNameLst>
                                      </p:cBhvr>
                                      <p:to>
                                        <p:strVal val="visible"/>
                                      </p:to>
                                    </p:set>
                                    <p:animEffect transition="in" filter="wipe(down)">
                                      <p:cBhvr>
                                        <p:cTn id="67" dur="500"/>
                                        <p:tgtEl>
                                          <p:spTgt spid="213064"/>
                                        </p:tgtEl>
                                      </p:cBhvr>
                                    </p:animEffect>
                                  </p:childTnLst>
                                </p:cTn>
                              </p:par>
                            </p:childTnLst>
                          </p:cTn>
                        </p:par>
                        <p:par>
                          <p:cTn id="68" fill="hold" nodeType="afterGroup">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213065"/>
                                        </p:tgtEl>
                                        <p:attrNameLst>
                                          <p:attrName>style.visibility</p:attrName>
                                        </p:attrNameLst>
                                      </p:cBhvr>
                                      <p:to>
                                        <p:strVal val="visible"/>
                                      </p:to>
                                    </p:set>
                                    <p:animEffect transition="in" filter="wipe(left)">
                                      <p:cBhvr>
                                        <p:cTn id="71" dur="500"/>
                                        <p:tgtEl>
                                          <p:spTgt spid="213065"/>
                                        </p:tgtEl>
                                      </p:cBhvr>
                                    </p:animEffect>
                                  </p:childTnLst>
                                </p:cTn>
                              </p:par>
                            </p:childTnLst>
                          </p:cTn>
                        </p:par>
                        <p:par>
                          <p:cTn id="72" fill="hold" nodeType="afterGroup">
                            <p:stCondLst>
                              <p:cond delay="1500"/>
                            </p:stCondLst>
                            <p:childTnLst>
                              <p:par>
                                <p:cTn id="73" presetID="22" presetClass="entr" presetSubtype="1" fill="hold" grpId="0" nodeType="afterEffect">
                                  <p:stCondLst>
                                    <p:cond delay="0"/>
                                  </p:stCondLst>
                                  <p:childTnLst>
                                    <p:set>
                                      <p:cBhvr>
                                        <p:cTn id="74" dur="1" fill="hold">
                                          <p:stCondLst>
                                            <p:cond delay="0"/>
                                          </p:stCondLst>
                                        </p:cTn>
                                        <p:tgtEl>
                                          <p:spTgt spid="213066"/>
                                        </p:tgtEl>
                                        <p:attrNameLst>
                                          <p:attrName>style.visibility</p:attrName>
                                        </p:attrNameLst>
                                      </p:cBhvr>
                                      <p:to>
                                        <p:strVal val="visible"/>
                                      </p:to>
                                    </p:set>
                                    <p:animEffect transition="in" filter="wipe(up)">
                                      <p:cBhvr>
                                        <p:cTn id="75" dur="500"/>
                                        <p:tgtEl>
                                          <p:spTgt spid="213066"/>
                                        </p:tgtEl>
                                      </p:cBhvr>
                                    </p:animEffect>
                                  </p:childTnLst>
                                </p:cTn>
                              </p:par>
                            </p:childTnLst>
                          </p:cTn>
                        </p:par>
                        <p:par>
                          <p:cTn id="76" fill="hold" nodeType="afterGroup">
                            <p:stCondLst>
                              <p:cond delay="2000"/>
                            </p:stCondLst>
                            <p:childTnLst>
                              <p:par>
                                <p:cTn id="77" presetID="22" presetClass="entr" presetSubtype="8" fill="hold" grpId="0" nodeType="afterEffect">
                                  <p:stCondLst>
                                    <p:cond delay="0"/>
                                  </p:stCondLst>
                                  <p:childTnLst>
                                    <p:set>
                                      <p:cBhvr>
                                        <p:cTn id="78" dur="1" fill="hold">
                                          <p:stCondLst>
                                            <p:cond delay="0"/>
                                          </p:stCondLst>
                                        </p:cTn>
                                        <p:tgtEl>
                                          <p:spTgt spid="213067"/>
                                        </p:tgtEl>
                                        <p:attrNameLst>
                                          <p:attrName>style.visibility</p:attrName>
                                        </p:attrNameLst>
                                      </p:cBhvr>
                                      <p:to>
                                        <p:strVal val="visible"/>
                                      </p:to>
                                    </p:set>
                                    <p:animEffect transition="in" filter="wipe(left)">
                                      <p:cBhvr>
                                        <p:cTn id="79" dur="500"/>
                                        <p:tgtEl>
                                          <p:spTgt spid="213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65" grpId="0" animBg="1"/>
      <p:bldP spid="213048" grpId="0" animBg="1"/>
      <p:bldP spid="213059" grpId="0" animBg="1"/>
      <p:bldP spid="213063" grpId="0" animBg="1"/>
      <p:bldP spid="213067" grpId="0" animBg="1"/>
      <p:bldP spid="213045" grpId="0" animBg="1" autoUpdateAnimBg="0"/>
      <p:bldP spid="213049" grpId="0" animBg="1"/>
      <p:bldP spid="213050" grpId="0" animBg="1"/>
      <p:bldP spid="213051" grpId="0" animBg="1"/>
      <p:bldP spid="213052" grpId="0" animBg="1"/>
      <p:bldP spid="213053" grpId="0" animBg="1"/>
      <p:bldP spid="213054" grpId="0" animBg="1"/>
      <p:bldP spid="213055" grpId="0" animBg="1"/>
      <p:bldP spid="213056" grpId="0" animBg="1"/>
      <p:bldP spid="213057" grpId="0" animBg="1"/>
      <p:bldP spid="213058" grpId="0" animBg="1"/>
      <p:bldP spid="213064" grpId="0" animBg="1"/>
      <p:bldP spid="21306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3 Marcador de número de diapositiva"/>
          <p:cNvSpPr>
            <a:spLocks noGrp="1"/>
          </p:cNvSpPr>
          <p:nvPr>
            <p:ph type="sldNum" sz="quarter" idx="12"/>
          </p:nvPr>
        </p:nvSpPr>
        <p:spPr/>
        <p:txBody>
          <a:bodyPr/>
          <a:lstStyle/>
          <a:p>
            <a:pPr>
              <a:defRPr/>
            </a:pPr>
            <a:fld id="{46378DC8-D0C5-44F8-AF92-60C6F72308DC}" type="slidenum">
              <a:rPr lang="es-ES"/>
              <a:pPr>
                <a:defRPr/>
              </a:pPr>
              <a:t>48</a:t>
            </a:fld>
            <a:endParaRPr lang="es-ES"/>
          </a:p>
        </p:txBody>
      </p:sp>
      <p:sp>
        <p:nvSpPr>
          <p:cNvPr id="63491" name="Text Box 3"/>
          <p:cNvSpPr txBox="1">
            <a:spLocks noChangeArrowheads="1"/>
          </p:cNvSpPr>
          <p:nvPr/>
        </p:nvSpPr>
        <p:spPr bwMode="auto">
          <a:xfrm>
            <a:off x="274638" y="1317625"/>
            <a:ext cx="7762875"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buFont typeface="Wingdings" pitchFamily="2" charset="2"/>
              <a:buNone/>
            </a:pPr>
            <a:r>
              <a:rPr lang="es-ES_tradnl" altLang="es-ES" sz="1600" b="1">
                <a:latin typeface="Courier New" pitchFamily="49" charset="0"/>
              </a:rPr>
              <a:t>&gt; </a:t>
            </a:r>
            <a:r>
              <a:rPr lang="es-ES_tradnl" altLang="es-ES" sz="1600" b="1">
                <a:solidFill>
                  <a:srgbClr val="FF0000"/>
                </a:solidFill>
                <a:latin typeface="Courier New" pitchFamily="49" charset="0"/>
              </a:rPr>
              <a:t>route -n</a:t>
            </a:r>
          </a:p>
          <a:p>
            <a:pPr eaLnBrk="1" hangingPunct="1">
              <a:lnSpc>
                <a:spcPct val="80000"/>
              </a:lnSpc>
              <a:buFont typeface="Wingdings" pitchFamily="2" charset="2"/>
              <a:buNone/>
            </a:pPr>
            <a:r>
              <a:rPr lang="es-ES_tradnl" altLang="es-ES" sz="1600" b="1">
                <a:latin typeface="Courier New" pitchFamily="49" charset="0"/>
              </a:rPr>
              <a:t>Routing tables</a:t>
            </a:r>
          </a:p>
          <a:p>
            <a:pPr eaLnBrk="1" hangingPunct="1">
              <a:lnSpc>
                <a:spcPct val="80000"/>
              </a:lnSpc>
              <a:buFont typeface="Wingdings" pitchFamily="2" charset="2"/>
              <a:buNone/>
            </a:pPr>
            <a:r>
              <a:rPr lang="es-ES_tradnl" altLang="es-ES" sz="1600" b="1">
                <a:latin typeface="Courier New" pitchFamily="49" charset="0"/>
              </a:rPr>
              <a:t>Destination     Gateway      Flags  Refcnt      Use  Interface</a:t>
            </a:r>
          </a:p>
          <a:p>
            <a:pPr eaLnBrk="1" hangingPunct="1">
              <a:lnSpc>
                <a:spcPct val="80000"/>
              </a:lnSpc>
              <a:buFont typeface="Wingdings" pitchFamily="2" charset="2"/>
              <a:buNone/>
            </a:pPr>
            <a:endParaRPr lang="es-ES_tradnl" altLang="es-ES" sz="1600" b="1">
              <a:latin typeface="Courier New" pitchFamily="49" charset="0"/>
            </a:endParaRPr>
          </a:p>
          <a:p>
            <a:pPr eaLnBrk="1" hangingPunct="1">
              <a:lnSpc>
                <a:spcPct val="80000"/>
              </a:lnSpc>
              <a:buFont typeface="Wingdings" pitchFamily="2" charset="2"/>
              <a:buNone/>
            </a:pPr>
            <a:r>
              <a:rPr lang="es-ES_tradnl" altLang="es-ES" sz="1600" b="1">
                <a:latin typeface="Courier New" pitchFamily="49" charset="0"/>
              </a:rPr>
              <a:t>127.0.0.1       127.0.0.1    UH     6         62806  lo0</a:t>
            </a:r>
          </a:p>
          <a:p>
            <a:pPr eaLnBrk="1" hangingPunct="1">
              <a:lnSpc>
                <a:spcPct val="80000"/>
              </a:lnSpc>
              <a:buFont typeface="Wingdings" pitchFamily="2" charset="2"/>
              <a:buNone/>
            </a:pPr>
            <a:r>
              <a:rPr lang="es-ES_tradnl" altLang="es-ES" sz="1600" b="1">
                <a:latin typeface="Courier New" pitchFamily="49" charset="0"/>
              </a:rPr>
              <a:t>Default          30.0.0.1    UG     62      2999087  le0</a:t>
            </a:r>
          </a:p>
          <a:p>
            <a:pPr eaLnBrk="1" hangingPunct="1">
              <a:lnSpc>
                <a:spcPct val="80000"/>
              </a:lnSpc>
              <a:buFont typeface="Wingdings" pitchFamily="2" charset="2"/>
              <a:buNone/>
            </a:pPr>
            <a:r>
              <a:rPr lang="es-ES_tradnl" altLang="es-ES" sz="1600" b="1">
                <a:latin typeface="Courier New" pitchFamily="49" charset="0"/>
              </a:rPr>
              <a:t> 30.0.0.0        30.0.0.4    U      33      1406799  le0</a:t>
            </a:r>
          </a:p>
          <a:p>
            <a:pPr eaLnBrk="1" hangingPunct="1">
              <a:lnSpc>
                <a:spcPct val="80000"/>
              </a:lnSpc>
              <a:buFont typeface="Wingdings" pitchFamily="2" charset="2"/>
              <a:buNone/>
            </a:pPr>
            <a:endParaRPr lang="es-ES_tradnl" altLang="es-ES" sz="1600" b="1">
              <a:latin typeface="Courier New" pitchFamily="49" charset="0"/>
            </a:endParaRPr>
          </a:p>
          <a:p>
            <a:pPr eaLnBrk="1" hangingPunct="1">
              <a:lnSpc>
                <a:spcPct val="80000"/>
              </a:lnSpc>
              <a:buFont typeface="Wingdings" pitchFamily="2" charset="2"/>
              <a:buNone/>
            </a:pPr>
            <a:endParaRPr lang="es-ES_tradnl" altLang="es-ES" sz="1600" b="1">
              <a:latin typeface="Courier New" pitchFamily="49" charset="0"/>
            </a:endParaRPr>
          </a:p>
          <a:p>
            <a:pPr eaLnBrk="1" hangingPunct="1">
              <a:lnSpc>
                <a:spcPct val="80000"/>
              </a:lnSpc>
              <a:buFont typeface="Wingdings" pitchFamily="2" charset="2"/>
              <a:buNone/>
            </a:pPr>
            <a:r>
              <a:rPr lang="es-ES_tradnl" altLang="es-ES" sz="1600" b="1">
                <a:latin typeface="Courier New" pitchFamily="49" charset="0"/>
              </a:rPr>
              <a:t>(recibido mensaje ICMP REDIRECT)</a:t>
            </a:r>
          </a:p>
          <a:p>
            <a:pPr eaLnBrk="1" hangingPunct="1">
              <a:lnSpc>
                <a:spcPct val="80000"/>
              </a:lnSpc>
              <a:buFont typeface="Wingdings" pitchFamily="2" charset="2"/>
              <a:buNone/>
            </a:pPr>
            <a:endParaRPr lang="es-ES_tradnl" altLang="es-ES" sz="1600" b="1">
              <a:latin typeface="Courier New" pitchFamily="49" charset="0"/>
            </a:endParaRPr>
          </a:p>
          <a:p>
            <a:pPr eaLnBrk="1" hangingPunct="1">
              <a:lnSpc>
                <a:spcPct val="80000"/>
              </a:lnSpc>
              <a:buFont typeface="Wingdings" pitchFamily="2" charset="2"/>
              <a:buNone/>
            </a:pPr>
            <a:r>
              <a:rPr lang="es-ES_tradnl" altLang="es-ES" sz="1600" b="1">
                <a:latin typeface="Courier New" pitchFamily="49" charset="0"/>
              </a:rPr>
              <a:t>&gt; </a:t>
            </a:r>
            <a:r>
              <a:rPr lang="es-ES_tradnl" altLang="es-ES" sz="1600" b="1">
                <a:solidFill>
                  <a:srgbClr val="FF0000"/>
                </a:solidFill>
                <a:latin typeface="Courier New" pitchFamily="49" charset="0"/>
              </a:rPr>
              <a:t>route -n</a:t>
            </a:r>
          </a:p>
          <a:p>
            <a:pPr eaLnBrk="1" hangingPunct="1">
              <a:lnSpc>
                <a:spcPct val="80000"/>
              </a:lnSpc>
              <a:buFont typeface="Wingdings" pitchFamily="2" charset="2"/>
              <a:buNone/>
            </a:pPr>
            <a:r>
              <a:rPr lang="es-ES_tradnl" altLang="es-ES" sz="1600" b="1">
                <a:latin typeface="Courier New" pitchFamily="49" charset="0"/>
              </a:rPr>
              <a:t>Routing tables</a:t>
            </a:r>
          </a:p>
          <a:p>
            <a:pPr eaLnBrk="1" hangingPunct="1">
              <a:lnSpc>
                <a:spcPct val="80000"/>
              </a:lnSpc>
              <a:buFont typeface="Wingdings" pitchFamily="2" charset="2"/>
              <a:buNone/>
            </a:pPr>
            <a:r>
              <a:rPr lang="es-ES_tradnl" altLang="es-ES" sz="1600" b="1">
                <a:latin typeface="Courier New" pitchFamily="49" charset="0"/>
              </a:rPr>
              <a:t>Destination     Gateway      Flags  Refcnt      Use  Interface</a:t>
            </a:r>
          </a:p>
          <a:p>
            <a:pPr eaLnBrk="1" hangingPunct="1">
              <a:lnSpc>
                <a:spcPct val="80000"/>
              </a:lnSpc>
              <a:buFont typeface="Wingdings" pitchFamily="2" charset="2"/>
              <a:buNone/>
            </a:pPr>
            <a:endParaRPr lang="es-ES_tradnl" altLang="es-ES" sz="1600" b="1">
              <a:latin typeface="Courier New" pitchFamily="49" charset="0"/>
            </a:endParaRPr>
          </a:p>
          <a:p>
            <a:pPr eaLnBrk="1" hangingPunct="1">
              <a:lnSpc>
                <a:spcPct val="80000"/>
              </a:lnSpc>
              <a:buFont typeface="Wingdings" pitchFamily="2" charset="2"/>
              <a:buNone/>
            </a:pPr>
            <a:r>
              <a:rPr lang="es-ES_tradnl" altLang="es-ES" sz="1600" b="1">
                <a:latin typeface="Courier New" pitchFamily="49" charset="0"/>
              </a:rPr>
              <a:t>127.0.0.1       127.0.0.1    UH     6         62806  lo0</a:t>
            </a:r>
          </a:p>
          <a:p>
            <a:pPr eaLnBrk="1" hangingPunct="1">
              <a:lnSpc>
                <a:spcPct val="80000"/>
              </a:lnSpc>
              <a:buFont typeface="Wingdings" pitchFamily="2" charset="2"/>
              <a:buNone/>
            </a:pPr>
            <a:r>
              <a:rPr lang="es-ES_tradnl" altLang="es-ES" sz="1600" b="1">
                <a:latin typeface="Courier New" pitchFamily="49" charset="0"/>
              </a:rPr>
              <a:t>Default          30.0.0.1    UG     62      2999385  le0</a:t>
            </a:r>
          </a:p>
          <a:p>
            <a:pPr eaLnBrk="1" hangingPunct="1">
              <a:lnSpc>
                <a:spcPct val="80000"/>
              </a:lnSpc>
              <a:buFont typeface="Wingdings" pitchFamily="2" charset="2"/>
              <a:buNone/>
            </a:pPr>
            <a:r>
              <a:rPr lang="es-ES_tradnl" altLang="es-ES" sz="1600" b="1">
                <a:latin typeface="Courier New" pitchFamily="49" charset="0"/>
              </a:rPr>
              <a:t> 30.0.0.0        30.0.0.4    U      33      1406927  le0</a:t>
            </a:r>
          </a:p>
          <a:p>
            <a:pPr eaLnBrk="1" hangingPunct="1">
              <a:lnSpc>
                <a:spcPct val="80000"/>
              </a:lnSpc>
              <a:buFont typeface="Wingdings" pitchFamily="2" charset="2"/>
              <a:buNone/>
            </a:pPr>
            <a:r>
              <a:rPr lang="es-ES_tradnl" altLang="es-ES" sz="1600" b="1">
                <a:solidFill>
                  <a:schemeClr val="accent2"/>
                </a:solidFill>
                <a:latin typeface="Courier New" pitchFamily="49" charset="0"/>
              </a:rPr>
              <a:t> 40.0.0.0        30.0.0.2    UGD    1           357  le0</a:t>
            </a:r>
            <a:r>
              <a:rPr lang="es-ES_tradnl" altLang="es-ES" sz="1600" b="1">
                <a:latin typeface="Courier New" pitchFamily="49" charset="0"/>
              </a:rPr>
              <a:t> </a:t>
            </a:r>
          </a:p>
          <a:p>
            <a:pPr eaLnBrk="1" hangingPunct="1">
              <a:lnSpc>
                <a:spcPct val="80000"/>
              </a:lnSpc>
              <a:buFont typeface="Wingdings" pitchFamily="2" charset="2"/>
              <a:buNone/>
            </a:pPr>
            <a:endParaRPr lang="es-ES_tradnl" altLang="es-ES" sz="1600" b="1">
              <a:latin typeface="Courier New" pitchFamily="49" charset="0"/>
            </a:endParaRPr>
          </a:p>
          <a:p>
            <a:pPr eaLnBrk="1" hangingPunct="1">
              <a:lnSpc>
                <a:spcPct val="80000"/>
              </a:lnSpc>
              <a:buFont typeface="Wingdings" pitchFamily="2" charset="2"/>
              <a:buNone/>
            </a:pPr>
            <a:r>
              <a:rPr lang="es-ES_tradnl" altLang="es-ES" sz="1600" b="1">
                <a:latin typeface="Courier New" pitchFamily="49" charset="0"/>
              </a:rPr>
              <a:t>Flags: U: ruta operativa (Up)</a:t>
            </a:r>
          </a:p>
          <a:p>
            <a:pPr eaLnBrk="1" hangingPunct="1">
              <a:lnSpc>
                <a:spcPct val="80000"/>
              </a:lnSpc>
              <a:buFont typeface="Wingdings" pitchFamily="2" charset="2"/>
              <a:buNone/>
            </a:pPr>
            <a:r>
              <a:rPr lang="es-ES_tradnl" altLang="es-ES" sz="1600" b="1">
                <a:latin typeface="Courier New" pitchFamily="49" charset="0"/>
              </a:rPr>
              <a:t>       G: Ruta gateway (router)</a:t>
            </a:r>
          </a:p>
          <a:p>
            <a:pPr eaLnBrk="1" hangingPunct="1">
              <a:lnSpc>
                <a:spcPct val="80000"/>
              </a:lnSpc>
              <a:buFont typeface="Wingdings" pitchFamily="2" charset="2"/>
              <a:buNone/>
            </a:pPr>
            <a:r>
              <a:rPr lang="es-ES_tradnl" altLang="es-ES" sz="1600" b="1">
                <a:latin typeface="Courier New" pitchFamily="49" charset="0"/>
              </a:rPr>
              <a:t>       H: Ruta host</a:t>
            </a:r>
          </a:p>
          <a:p>
            <a:pPr eaLnBrk="1" hangingPunct="1">
              <a:lnSpc>
                <a:spcPct val="80000"/>
              </a:lnSpc>
              <a:buFont typeface="Wingdings" pitchFamily="2" charset="2"/>
              <a:buNone/>
            </a:pPr>
            <a:r>
              <a:rPr lang="es-ES_tradnl" altLang="es-ES" sz="1600" b="1">
                <a:latin typeface="Courier New" pitchFamily="49" charset="0"/>
              </a:rPr>
              <a:t>       D: ruta dinámica</a:t>
            </a:r>
          </a:p>
        </p:txBody>
      </p:sp>
      <p:sp>
        <p:nvSpPr>
          <p:cNvPr id="63492" name="Text Box 4"/>
          <p:cNvSpPr txBox="1">
            <a:spLocks noChangeArrowheads="1"/>
          </p:cNvSpPr>
          <p:nvPr/>
        </p:nvSpPr>
        <p:spPr bwMode="auto">
          <a:xfrm>
            <a:off x="274638" y="381000"/>
            <a:ext cx="8618537" cy="880241"/>
          </a:xfrm>
          <a:prstGeom prst="rect">
            <a:avLst/>
          </a:prstGeom>
        </p:spPr>
        <p:txBody>
          <a:bodyPr vert="horz" lIns="91440" tIns="45720" rIns="91440" bIns="45720" rtlCol="0" anchor="ctr">
            <a:normAutofit/>
          </a:bodyPr>
          <a:lstStyle>
            <a:defPPr>
              <a:defRPr lang="es-ES"/>
            </a:defPPr>
            <a:lvl1pPr algn="ctr">
              <a:lnSpc>
                <a:spcPct val="80000"/>
              </a:lnSpc>
              <a:spcBef>
                <a:spcPct val="0"/>
              </a:spcBef>
              <a:buNone/>
              <a:defRPr kumimoji="0" sz="3200" b="0" i="0" u="none" strike="noStrike" cap="none" spc="0" normalizeH="0" baseline="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_tradnl" altLang="es-ES" sz="2800" dirty="0"/>
              <a:t>Efecto de ICMP REDIRECT sobre el host anterior </a:t>
            </a:r>
            <a:endParaRPr lang="es-ES" altLang="es-ES" sz="2800" dirty="0"/>
          </a:p>
        </p:txBody>
      </p:sp>
      <p:sp>
        <p:nvSpPr>
          <p:cNvPr id="63493" name="Line 5"/>
          <p:cNvSpPr>
            <a:spLocks noChangeShapeType="1"/>
          </p:cNvSpPr>
          <p:nvPr/>
        </p:nvSpPr>
        <p:spPr bwMode="auto">
          <a:xfrm flipH="1">
            <a:off x="7285038" y="4954588"/>
            <a:ext cx="41910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3494" name="Text Box 6"/>
          <p:cNvSpPr txBox="1">
            <a:spLocks noChangeArrowheads="1"/>
          </p:cNvSpPr>
          <p:nvPr/>
        </p:nvSpPr>
        <p:spPr bwMode="auto">
          <a:xfrm>
            <a:off x="7620000" y="4805363"/>
            <a:ext cx="12731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200" b="1"/>
              <a:t>Ruta añadida por ICMP redirect</a:t>
            </a:r>
          </a:p>
        </p:txBody>
      </p:sp>
      <p:sp>
        <p:nvSpPr>
          <p:cNvPr id="63495" name="Line 7"/>
          <p:cNvSpPr>
            <a:spLocks noChangeShapeType="1"/>
          </p:cNvSpPr>
          <p:nvPr/>
        </p:nvSpPr>
        <p:spPr bwMode="auto">
          <a:xfrm flipH="1" flipV="1">
            <a:off x="4284663" y="5084763"/>
            <a:ext cx="287337"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3496" name="Line 8"/>
          <p:cNvSpPr>
            <a:spLocks noChangeShapeType="1"/>
          </p:cNvSpPr>
          <p:nvPr/>
        </p:nvSpPr>
        <p:spPr bwMode="auto">
          <a:xfrm>
            <a:off x="4572000" y="5373688"/>
            <a:ext cx="3313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3497" name="AutoShape 13"/>
          <p:cNvSpPr>
            <a:spLocks/>
          </p:cNvSpPr>
          <p:nvPr/>
        </p:nvSpPr>
        <p:spPr bwMode="auto">
          <a:xfrm>
            <a:off x="7235825" y="2349500"/>
            <a:ext cx="144463" cy="358775"/>
          </a:xfrm>
          <a:prstGeom prst="rightBrace">
            <a:avLst>
              <a:gd name="adj1" fmla="val 2069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Tree>
    <p:extLst>
      <p:ext uri="{BB962C8B-B14F-4D97-AF65-F5344CB8AC3E}">
        <p14:creationId xmlns:p14="http://schemas.microsoft.com/office/powerpoint/2010/main" val="243681079"/>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3AD3224-41A4-40B9-8AE6-57B9590399B9}" type="slidenum">
              <a:rPr lang="es-ES"/>
              <a:pPr>
                <a:defRPr/>
              </a:pPr>
              <a:t>49</a:t>
            </a:fld>
            <a:endParaRPr lang="es-ES"/>
          </a:p>
        </p:txBody>
      </p:sp>
      <p:sp>
        <p:nvSpPr>
          <p:cNvPr id="89091" name="Rectangle 2"/>
          <p:cNvSpPr>
            <a:spLocks noGrp="1" noChangeArrowheads="1"/>
          </p:cNvSpPr>
          <p:nvPr>
            <p:ph type="title"/>
          </p:nvPr>
        </p:nvSpPr>
        <p:spPr>
          <a:xfrm>
            <a:off x="720725" y="271463"/>
            <a:ext cx="7704138" cy="892175"/>
          </a:xfrm>
        </p:spPr>
        <p:txBody>
          <a:bodyPr/>
          <a:lstStyle/>
          <a:p>
            <a:pPr eaLnBrk="1" hangingPunct="1"/>
            <a:r>
              <a:rPr lang="es-ES_tradnl" altLang="es-ES" dirty="0"/>
              <a:t>Sumario</a:t>
            </a:r>
            <a:endParaRPr lang="es-ES" altLang="es-ES" dirty="0"/>
          </a:p>
        </p:txBody>
      </p:sp>
      <p:sp>
        <p:nvSpPr>
          <p:cNvPr id="89092" name="Rectangle 3"/>
          <p:cNvSpPr>
            <a:spLocks noGrp="1" noChangeArrowheads="1"/>
          </p:cNvSpPr>
          <p:nvPr>
            <p:ph type="body" idx="1"/>
          </p:nvPr>
        </p:nvSpPr>
        <p:spPr>
          <a:xfrm>
            <a:off x="685800" y="1484313"/>
            <a:ext cx="7772400" cy="4681537"/>
          </a:xfrm>
        </p:spPr>
        <p:style>
          <a:lnRef idx="2">
            <a:schemeClr val="accent5"/>
          </a:lnRef>
          <a:fillRef idx="1">
            <a:schemeClr val="lt1"/>
          </a:fillRef>
          <a:effectRef idx="0">
            <a:schemeClr val="accent5"/>
          </a:effectRef>
          <a:fontRef idx="minor">
            <a:schemeClr val="dk1"/>
          </a:fontRef>
        </p:style>
        <p:txBody>
          <a:bodyPr>
            <a:normAutofit/>
          </a:bodyPr>
          <a:lstStyle/>
          <a:p>
            <a:r>
              <a:rPr lang="es-ES_tradnl" altLang="es-ES" sz="2800" dirty="0">
                <a:solidFill>
                  <a:srgbClr val="0070C0"/>
                </a:solidFill>
              </a:rPr>
              <a:t>Protocolo IPv4.</a:t>
            </a:r>
          </a:p>
          <a:p>
            <a:pPr marL="742950" lvl="2" indent="-342900"/>
            <a:r>
              <a:rPr lang="es-ES_tradnl" altLang="es-ES" dirty="0">
                <a:solidFill>
                  <a:schemeClr val="tx1"/>
                </a:solidFill>
              </a:rPr>
              <a:t>El Datagrama IP. Estructura de la cabecera</a:t>
            </a:r>
          </a:p>
          <a:p>
            <a:pPr marL="742950" lvl="2" indent="-342900"/>
            <a:r>
              <a:rPr lang="es-ES_tradnl" altLang="es-ES" dirty="0">
                <a:solidFill>
                  <a:schemeClr val="tx1"/>
                </a:solidFill>
              </a:rPr>
              <a:t>Direcciones de red </a:t>
            </a:r>
          </a:p>
          <a:p>
            <a:pPr marL="742950" lvl="2" indent="-342900"/>
            <a:r>
              <a:rPr lang="es-ES_tradnl" altLang="es-ES" dirty="0">
                <a:solidFill>
                  <a:schemeClr val="tx1"/>
                </a:solidFill>
              </a:rPr>
              <a:t>Enrutamiento básico</a:t>
            </a:r>
          </a:p>
          <a:p>
            <a:pPr marL="742950" lvl="2" indent="-342900"/>
            <a:r>
              <a:rPr lang="es-ES_tradnl" altLang="es-ES" dirty="0">
                <a:solidFill>
                  <a:schemeClr val="tx1"/>
                </a:solidFill>
              </a:rPr>
              <a:t>Subredes </a:t>
            </a:r>
          </a:p>
          <a:p>
            <a:pPr marL="742950" lvl="2" indent="-342900"/>
            <a:r>
              <a:rPr lang="es-ES_tradnl" altLang="es-ES" dirty="0">
                <a:solidFill>
                  <a:schemeClr val="tx1"/>
                </a:solidFill>
              </a:rPr>
              <a:t>Protocolos de control y resolución de direcciones</a:t>
            </a:r>
          </a:p>
          <a:p>
            <a:pPr marL="742950" lvl="2" indent="-342900"/>
            <a:r>
              <a:rPr lang="es-ES_tradnl" altLang="es-ES" dirty="0">
                <a:solidFill>
                  <a:schemeClr val="accent1"/>
                </a:solidFill>
              </a:rPr>
              <a:t>Fragmentación</a:t>
            </a:r>
            <a:endParaRPr lang="es-ES" altLang="es-ES" dirty="0">
              <a:solidFill>
                <a:schemeClr val="accent1"/>
              </a:solidFill>
            </a:endParaRPr>
          </a:p>
          <a:p>
            <a:pPr marL="0" indent="0" eaLnBrk="1" hangingPunct="1">
              <a:buNone/>
            </a:pPr>
            <a:endParaRPr lang="es-ES_tradnl" altLang="es-ES" sz="2800" dirty="0"/>
          </a:p>
        </p:txBody>
      </p:sp>
    </p:spTree>
    <p:extLst>
      <p:ext uri="{BB962C8B-B14F-4D97-AF65-F5344CB8AC3E}">
        <p14:creationId xmlns:p14="http://schemas.microsoft.com/office/powerpoint/2010/main" val="1284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3AD3224-41A4-40B9-8AE6-57B9590399B9}" type="slidenum">
              <a:rPr lang="es-ES"/>
              <a:pPr>
                <a:defRPr/>
              </a:pPr>
              <a:t>5</a:t>
            </a:fld>
            <a:endParaRPr lang="es-ES"/>
          </a:p>
        </p:txBody>
      </p:sp>
      <p:sp>
        <p:nvSpPr>
          <p:cNvPr id="89091" name="Rectangle 2"/>
          <p:cNvSpPr>
            <a:spLocks noGrp="1" noChangeArrowheads="1"/>
          </p:cNvSpPr>
          <p:nvPr>
            <p:ph type="title"/>
          </p:nvPr>
        </p:nvSpPr>
        <p:spPr>
          <a:xfrm>
            <a:off x="720725" y="271463"/>
            <a:ext cx="7704138" cy="892175"/>
          </a:xfrm>
        </p:spPr>
        <p:txBody>
          <a:bodyPr/>
          <a:lstStyle/>
          <a:p>
            <a:pPr eaLnBrk="1" hangingPunct="1"/>
            <a:r>
              <a:rPr lang="es-ES_tradnl" altLang="es-ES" dirty="0"/>
              <a:t>Sumario</a:t>
            </a:r>
            <a:endParaRPr lang="es-ES" altLang="es-ES" dirty="0"/>
          </a:p>
        </p:txBody>
      </p:sp>
      <p:sp>
        <p:nvSpPr>
          <p:cNvPr id="89092" name="Rectangle 3"/>
          <p:cNvSpPr>
            <a:spLocks noGrp="1" noChangeArrowheads="1"/>
          </p:cNvSpPr>
          <p:nvPr>
            <p:ph type="body" idx="1"/>
          </p:nvPr>
        </p:nvSpPr>
        <p:spPr>
          <a:xfrm>
            <a:off x="685800" y="1484313"/>
            <a:ext cx="7772400" cy="4681537"/>
          </a:xfrm>
        </p:spPr>
        <p:style>
          <a:lnRef idx="2">
            <a:schemeClr val="accent5"/>
          </a:lnRef>
          <a:fillRef idx="1">
            <a:schemeClr val="lt1"/>
          </a:fillRef>
          <a:effectRef idx="0">
            <a:schemeClr val="accent5"/>
          </a:effectRef>
          <a:fontRef idx="minor">
            <a:schemeClr val="dk1"/>
          </a:fontRef>
        </p:style>
        <p:txBody>
          <a:bodyPr>
            <a:normAutofit/>
          </a:bodyPr>
          <a:lstStyle/>
          <a:p>
            <a:r>
              <a:rPr lang="es-ES_tradnl" altLang="es-ES" sz="2800" dirty="0">
                <a:solidFill>
                  <a:srgbClr val="0070C0"/>
                </a:solidFill>
              </a:rPr>
              <a:t>Protocolo IPv4.</a:t>
            </a:r>
          </a:p>
          <a:p>
            <a:pPr marL="742950" lvl="2" indent="-342900"/>
            <a:r>
              <a:rPr lang="es-ES_tradnl" altLang="es-ES" dirty="0">
                <a:solidFill>
                  <a:srgbClr val="0070C0"/>
                </a:solidFill>
              </a:rPr>
              <a:t>El Datagrama IP. Estructura de la cabecera</a:t>
            </a:r>
          </a:p>
          <a:p>
            <a:pPr marL="742950" lvl="2" indent="-342900"/>
            <a:r>
              <a:rPr lang="es-ES_tradnl" altLang="es-ES" dirty="0">
                <a:solidFill>
                  <a:schemeClr val="tx1"/>
                </a:solidFill>
              </a:rPr>
              <a:t>Direcciones de red </a:t>
            </a:r>
          </a:p>
          <a:p>
            <a:pPr marL="742950" lvl="2" indent="-342900"/>
            <a:r>
              <a:rPr lang="es-ES_tradnl" altLang="es-ES" dirty="0">
                <a:solidFill>
                  <a:schemeClr val="tx1"/>
                </a:solidFill>
              </a:rPr>
              <a:t>Enrutamiento básico</a:t>
            </a:r>
          </a:p>
          <a:p>
            <a:pPr marL="742950" lvl="2" indent="-342900"/>
            <a:r>
              <a:rPr lang="es-ES_tradnl" altLang="es-ES" dirty="0">
                <a:solidFill>
                  <a:schemeClr val="tx1"/>
                </a:solidFill>
              </a:rPr>
              <a:t>Subredes </a:t>
            </a:r>
          </a:p>
          <a:p>
            <a:pPr marL="742950" lvl="2" indent="-342900"/>
            <a:r>
              <a:rPr lang="es-ES_tradnl" altLang="es-ES" dirty="0">
                <a:solidFill>
                  <a:schemeClr val="tx1"/>
                </a:solidFill>
              </a:rPr>
              <a:t>Protocolos de control y resolución de direcciones</a:t>
            </a:r>
          </a:p>
          <a:p>
            <a:pPr marL="742950" lvl="2" indent="-342900"/>
            <a:r>
              <a:rPr lang="es-ES_tradnl" altLang="es-ES" dirty="0">
                <a:solidFill>
                  <a:schemeClr val="tx1"/>
                </a:solidFill>
              </a:rPr>
              <a:t>Fragmentación</a:t>
            </a:r>
            <a:endParaRPr lang="es-ES" altLang="es-ES" dirty="0">
              <a:solidFill>
                <a:schemeClr val="tx1"/>
              </a:solidFill>
            </a:endParaRPr>
          </a:p>
          <a:p>
            <a:pPr eaLnBrk="1" hangingPunct="1"/>
            <a:r>
              <a:rPr lang="es-ES_tradnl" altLang="es-ES" sz="2800" dirty="0"/>
              <a:t>Protocolo IPv6</a:t>
            </a:r>
          </a:p>
          <a:p>
            <a:pPr marL="0" indent="0" eaLnBrk="1" hangingPunct="1">
              <a:buNone/>
            </a:pPr>
            <a:endParaRPr lang="es-ES_tradnl" altLang="es-ES" sz="2800" dirty="0"/>
          </a:p>
        </p:txBody>
      </p:sp>
    </p:spTree>
    <p:extLst>
      <p:ext uri="{BB962C8B-B14F-4D97-AF65-F5344CB8AC3E}">
        <p14:creationId xmlns:p14="http://schemas.microsoft.com/office/powerpoint/2010/main" val="205437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6 Marcador de número de diapositiva"/>
          <p:cNvSpPr>
            <a:spLocks noGrp="1"/>
          </p:cNvSpPr>
          <p:nvPr>
            <p:ph type="sldNum" sz="quarter" idx="12"/>
          </p:nvPr>
        </p:nvSpPr>
        <p:spPr/>
        <p:txBody>
          <a:bodyPr/>
          <a:lstStyle/>
          <a:p>
            <a:pPr>
              <a:defRPr/>
            </a:pPr>
            <a:fld id="{6AB7BFB8-2D99-482C-A7BE-6FE6D99ABB14}" type="slidenum">
              <a:rPr lang="es-ES"/>
              <a:pPr>
                <a:defRPr/>
              </a:pPr>
              <a:t>50</a:t>
            </a:fld>
            <a:endParaRPr lang="es-ES"/>
          </a:p>
        </p:txBody>
      </p:sp>
      <p:sp>
        <p:nvSpPr>
          <p:cNvPr id="77827" name="Rectangle 2"/>
          <p:cNvSpPr>
            <a:spLocks noGrp="1" noChangeArrowheads="1"/>
          </p:cNvSpPr>
          <p:nvPr>
            <p:ph type="title"/>
          </p:nvPr>
        </p:nvSpPr>
        <p:spPr>
          <a:xfrm>
            <a:off x="457200" y="274638"/>
            <a:ext cx="8229600" cy="874712"/>
          </a:xfrm>
        </p:spPr>
        <p:txBody>
          <a:bodyPr vert="horz" lIns="91440" tIns="45720" rIns="91440" bIns="45720" rtlCol="0" anchor="ctr">
            <a:normAutofit/>
          </a:bodyPr>
          <a:lstStyle/>
          <a:p>
            <a:pPr>
              <a:lnSpc>
                <a:spcPct val="80000"/>
              </a:lnSpc>
            </a:pPr>
            <a:r>
              <a:rPr lang="es-ES_tradnl" altLang="es-ES" sz="2800" dirty="0">
                <a:gradFill flip="none" rotWithShape="1">
                  <a:gsLst>
                    <a:gs pos="16000">
                      <a:schemeClr val="tx2"/>
                    </a:gs>
                    <a:gs pos="100000">
                      <a:srgbClr val="28A7DF"/>
                    </a:gs>
                  </a:gsLst>
                  <a:lin ang="1800000" scaled="0"/>
                  <a:tileRect/>
                </a:gradFill>
                <a:latin typeface="Arial"/>
                <a:cs typeface="Arial"/>
              </a:rPr>
              <a:t>Fragmentación en IP v4</a:t>
            </a:r>
            <a:endParaRPr lang="es-ES" altLang="es-ES" sz="2800" dirty="0">
              <a:gradFill flip="none" rotWithShape="1">
                <a:gsLst>
                  <a:gs pos="16000">
                    <a:schemeClr val="tx2"/>
                  </a:gs>
                  <a:gs pos="100000">
                    <a:srgbClr val="28A7DF"/>
                  </a:gs>
                </a:gsLst>
                <a:lin ang="1800000" scaled="0"/>
                <a:tileRect/>
              </a:gradFill>
              <a:latin typeface="Arial"/>
              <a:cs typeface="Arial"/>
            </a:endParaRPr>
          </a:p>
        </p:txBody>
      </p:sp>
      <p:sp>
        <p:nvSpPr>
          <p:cNvPr id="77828" name="Rectangle 3"/>
          <p:cNvSpPr>
            <a:spLocks noGrp="1" noChangeArrowheads="1"/>
          </p:cNvSpPr>
          <p:nvPr>
            <p:ph type="body" sz="half" idx="1"/>
          </p:nvPr>
        </p:nvSpPr>
        <p:spPr>
          <a:xfrm>
            <a:off x="685800" y="1557338"/>
            <a:ext cx="7773988" cy="1735137"/>
          </a:xfrm>
        </p:spPr>
        <p:txBody>
          <a:bodyPr>
            <a:normAutofit lnSpcReduction="10000"/>
          </a:bodyPr>
          <a:lstStyle/>
          <a:p>
            <a:pPr algn="just" eaLnBrk="1" hangingPunct="1">
              <a:lnSpc>
                <a:spcPct val="90000"/>
              </a:lnSpc>
            </a:pPr>
            <a:r>
              <a:rPr lang="es-ES_tradnl" altLang="es-ES" sz="2400"/>
              <a:t>El nivel de red ha de acomodar cada datagrama en una trama (el nivel de enlace no fragmenta).</a:t>
            </a:r>
          </a:p>
          <a:p>
            <a:pPr algn="just" eaLnBrk="1" hangingPunct="1">
              <a:lnSpc>
                <a:spcPct val="90000"/>
              </a:lnSpc>
            </a:pPr>
            <a:r>
              <a:rPr lang="es-ES_tradnl" altLang="es-ES" sz="2400"/>
              <a:t>En el nivel de enlace cada tecnología tiene un valor máximo de paquete que puede aceptar. Este valor es lo que se denomina la </a:t>
            </a:r>
            <a:r>
              <a:rPr lang="es-ES_tradnl" altLang="es-ES" sz="2400" b="1"/>
              <a:t>MTU</a:t>
            </a:r>
            <a:r>
              <a:rPr lang="es-ES_tradnl" altLang="es-ES" sz="2400"/>
              <a:t> (Maximum Transfer Unit)</a:t>
            </a:r>
            <a:endParaRPr lang="es-ES" altLang="es-ES" sz="2400"/>
          </a:p>
        </p:txBody>
      </p:sp>
      <p:graphicFrame>
        <p:nvGraphicFramePr>
          <p:cNvPr id="974888" name="Group 40"/>
          <p:cNvGraphicFramePr>
            <a:graphicFrameLocks noGrp="1"/>
          </p:cNvGraphicFramePr>
          <p:nvPr>
            <p:ph sz="half" idx="2"/>
          </p:nvPr>
        </p:nvGraphicFramePr>
        <p:xfrm>
          <a:off x="2133600" y="3465513"/>
          <a:ext cx="4598988" cy="2211388"/>
        </p:xfrm>
        <a:graphic>
          <a:graphicData uri="http://schemas.openxmlformats.org/drawingml/2006/table">
            <a:tbl>
              <a:tblPr/>
              <a:tblGrid>
                <a:gridCol w="2117725">
                  <a:extLst>
                    <a:ext uri="{9D8B030D-6E8A-4147-A177-3AD203B41FA5}">
                      <a16:colId xmlns:a16="http://schemas.microsoft.com/office/drawing/2014/main" val="20000"/>
                    </a:ext>
                  </a:extLst>
                </a:gridCol>
                <a:gridCol w="2481263">
                  <a:extLst>
                    <a:ext uri="{9D8B030D-6E8A-4147-A177-3AD203B41FA5}">
                      <a16:colId xmlns:a16="http://schemas.microsoft.com/office/drawing/2014/main" val="20001"/>
                    </a:ext>
                  </a:extLst>
                </a:gridCol>
              </a:tblGrid>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Nivel de enlace</a:t>
                      </a:r>
                      <a:endParaRPr kumimoji="0" lang="es-ES" sz="16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MTU (bytes)</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PPP normal</a:t>
                      </a:r>
                      <a:endParaRPr kumimoji="0" lang="es-E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1500</a:t>
                      </a:r>
                      <a:endParaRPr kumimoji="0" lang="es-E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PPP bajo retardo</a:t>
                      </a:r>
                      <a:endParaRPr kumimoji="0" lang="es-E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296</a:t>
                      </a:r>
                      <a:endParaRPr kumimoji="0" lang="es-E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Frame Relay </a:t>
                      </a:r>
                      <a:endParaRPr kumimoji="0" lang="es-E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1600 (valor por defecto)</a:t>
                      </a:r>
                      <a:endParaRPr kumimoji="0" lang="es-E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rgbClr val="FF0000"/>
                          </a:solidFill>
                          <a:effectLst/>
                          <a:latin typeface="Arial" charset="0"/>
                        </a:rPr>
                        <a:t>Ethernet</a:t>
                      </a:r>
                      <a:endParaRPr kumimoji="0" lang="es-ES" sz="1600" b="0" i="0" u="none" strike="noStrike" cap="none" normalizeH="0" baseline="0">
                        <a:ln>
                          <a:noFill/>
                        </a:ln>
                        <a:solidFill>
                          <a:srgbClr val="FF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rgbClr val="FF0000"/>
                          </a:solidFill>
                          <a:effectLst/>
                          <a:latin typeface="Arial" charset="0"/>
                        </a:rPr>
                        <a:t>1500 (formato DIX)</a:t>
                      </a:r>
                      <a:endParaRPr kumimoji="0" lang="es-ES" sz="1600" b="0" i="0" u="none" strike="noStrike" cap="none" normalizeH="0" baseline="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Token Ring 4 Mb/s</a:t>
                      </a:r>
                      <a:endParaRPr kumimoji="0" lang="es-E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4440 (valor por defecto)</a:t>
                      </a:r>
                      <a:endParaRPr kumimoji="0" lang="es-E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0763175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FB861A48-99C3-4070-9C24-4BAB69DED448}" type="slidenum">
              <a:rPr lang="es-ES"/>
              <a:pPr>
                <a:defRPr/>
              </a:pPr>
              <a:t>51</a:t>
            </a:fld>
            <a:endParaRPr lang="es-ES"/>
          </a:p>
        </p:txBody>
      </p:sp>
      <p:sp>
        <p:nvSpPr>
          <p:cNvPr id="78851" name="Rectangle 2"/>
          <p:cNvSpPr>
            <a:spLocks noGrp="1" noChangeArrowheads="1"/>
          </p:cNvSpPr>
          <p:nvPr>
            <p:ph type="title"/>
          </p:nvPr>
        </p:nvSpPr>
        <p:spPr>
          <a:xfrm>
            <a:off x="685800" y="307975"/>
            <a:ext cx="7772400" cy="566738"/>
          </a:xfrm>
        </p:spPr>
        <p:txBody>
          <a:bodyPr>
            <a:normAutofit/>
          </a:bodyPr>
          <a:lstStyle/>
          <a:p>
            <a:pPr eaLnBrk="1" hangingPunct="1"/>
            <a:r>
              <a:rPr lang="es-ES_tradnl" altLang="es-ES" sz="3600"/>
              <a:t>Fragmentación en IP</a:t>
            </a:r>
            <a:endParaRPr lang="es-ES" altLang="es-ES" sz="3600"/>
          </a:p>
        </p:txBody>
      </p:sp>
      <p:sp>
        <p:nvSpPr>
          <p:cNvPr id="78852" name="Rectangle 3"/>
          <p:cNvSpPr>
            <a:spLocks noGrp="1" noChangeArrowheads="1"/>
          </p:cNvSpPr>
          <p:nvPr>
            <p:ph type="body" idx="1"/>
          </p:nvPr>
        </p:nvSpPr>
        <p:spPr>
          <a:xfrm>
            <a:off x="685800" y="1412875"/>
            <a:ext cx="7772400" cy="4549775"/>
          </a:xfrm>
        </p:spPr>
        <p:txBody>
          <a:bodyPr/>
          <a:lstStyle/>
          <a:p>
            <a:pPr algn="just" eaLnBrk="1" hangingPunct="1">
              <a:lnSpc>
                <a:spcPct val="80000"/>
              </a:lnSpc>
            </a:pPr>
            <a:r>
              <a:rPr lang="es-ES_tradnl" altLang="es-ES" sz="2700"/>
              <a:t>Cuando un router tiene que transmitir un paquete de una interfaz a otra y se encuentra que la MTU es más pequeña. </a:t>
            </a:r>
          </a:p>
          <a:p>
            <a:pPr algn="just" eaLnBrk="1" hangingPunct="1">
              <a:lnSpc>
                <a:spcPct val="80000"/>
              </a:lnSpc>
            </a:pPr>
            <a:r>
              <a:rPr lang="es-ES_tradnl" altLang="es-ES" sz="2700"/>
              <a:t>Ej.: Datagrama de 4000 bytes que el router recibe por una interfaz Token Ring y que ha de enviar por una interfaz Ethernet. El router ha de fragmentar para que los datagramas salientes no sean mayores de 1500 bytes. </a:t>
            </a:r>
          </a:p>
          <a:p>
            <a:pPr algn="just" eaLnBrk="1" hangingPunct="1">
              <a:lnSpc>
                <a:spcPct val="80000"/>
              </a:lnSpc>
            </a:pPr>
            <a:r>
              <a:rPr lang="es-ES_tradnl" altLang="es-ES" sz="2700"/>
              <a:t>La fragmentación en ruta puede tenerse que aplicar varias veces a lo largo del camino (fragmentación múltiple).</a:t>
            </a:r>
          </a:p>
          <a:p>
            <a:pPr algn="just" eaLnBrk="1" hangingPunct="1">
              <a:lnSpc>
                <a:spcPct val="80000"/>
              </a:lnSpc>
              <a:buFontTx/>
              <a:buNone/>
            </a:pPr>
            <a:endParaRPr lang="es-ES" altLang="es-ES" sz="2300"/>
          </a:p>
        </p:txBody>
      </p:sp>
    </p:spTree>
    <p:extLst>
      <p:ext uri="{BB962C8B-B14F-4D97-AF65-F5344CB8AC3E}">
        <p14:creationId xmlns:p14="http://schemas.microsoft.com/office/powerpoint/2010/main" val="36440037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3 Marcador de número de diapositiva"/>
          <p:cNvSpPr>
            <a:spLocks noGrp="1"/>
          </p:cNvSpPr>
          <p:nvPr>
            <p:ph type="sldNum" sz="quarter" idx="12"/>
          </p:nvPr>
        </p:nvSpPr>
        <p:spPr/>
        <p:txBody>
          <a:bodyPr/>
          <a:lstStyle/>
          <a:p>
            <a:pPr>
              <a:defRPr/>
            </a:pPr>
            <a:fld id="{0828728C-9CD5-4A8F-8C90-CB1B3270425E}" type="slidenum">
              <a:rPr lang="es-ES"/>
              <a:pPr>
                <a:defRPr/>
              </a:pPr>
              <a:t>52</a:t>
            </a:fld>
            <a:endParaRPr lang="es-ES"/>
          </a:p>
        </p:txBody>
      </p:sp>
      <p:sp>
        <p:nvSpPr>
          <p:cNvPr id="79875" name="Freeform 106"/>
          <p:cNvSpPr>
            <a:spLocks/>
          </p:cNvSpPr>
          <p:nvPr/>
        </p:nvSpPr>
        <p:spPr bwMode="auto">
          <a:xfrm flipV="1">
            <a:off x="5867400" y="1557338"/>
            <a:ext cx="1295400" cy="76200"/>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79876" name="Line 108"/>
          <p:cNvSpPr>
            <a:spLocks noChangeShapeType="1"/>
          </p:cNvSpPr>
          <p:nvPr/>
        </p:nvSpPr>
        <p:spPr bwMode="auto">
          <a:xfrm>
            <a:off x="7380288" y="1557338"/>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graphicFrame>
        <p:nvGraphicFramePr>
          <p:cNvPr id="979047" name="Group 103"/>
          <p:cNvGraphicFramePr>
            <a:graphicFrameLocks noGrp="1"/>
          </p:cNvGraphicFramePr>
          <p:nvPr/>
        </p:nvGraphicFramePr>
        <p:xfrm>
          <a:off x="1600200" y="2930525"/>
          <a:ext cx="6858000" cy="335194"/>
        </p:xfrm>
        <a:graphic>
          <a:graphicData uri="http://schemas.openxmlformats.org/drawingml/2006/table">
            <a:tbl>
              <a:tblPr/>
              <a:tblGrid>
                <a:gridCol w="762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Cab.</a:t>
                      </a:r>
                      <a:endParaRPr kumimoji="0" lang="es-ES" sz="1600" b="0" i="0" u="none" strike="noStrike" cap="none" normalizeH="0" baseline="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A  B  C  D  E  F         G  H  I  J  K  L         M  N  O  P</a:t>
                      </a:r>
                      <a:endParaRPr kumimoji="0" lang="es-ES" sz="1600" b="0" i="0" u="none" strike="noStrike" cap="none" normalizeH="0" baseline="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79044" name="Group 100"/>
          <p:cNvGraphicFramePr>
            <a:graphicFrameLocks noGrp="1"/>
          </p:cNvGraphicFramePr>
          <p:nvPr/>
        </p:nvGraphicFramePr>
        <p:xfrm>
          <a:off x="1371600" y="4170363"/>
          <a:ext cx="2514600" cy="335194"/>
        </p:xfrm>
        <a:graphic>
          <a:graphicData uri="http://schemas.openxmlformats.org/drawingml/2006/table">
            <a:tbl>
              <a:tblPr/>
              <a:tblGrid>
                <a:gridCol w="685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349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Cab.</a:t>
                      </a:r>
                      <a:endParaRPr kumimoji="0" lang="es-ES" sz="1600" b="0" i="0" u="none" strike="noStrike" cap="none" normalizeH="0" baseline="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A B C D E F</a:t>
                      </a:r>
                      <a:endParaRPr kumimoji="0" lang="es-ES" sz="1600" b="0" i="0" u="none" strike="noStrike" cap="none" normalizeH="0" baseline="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9893" name="Text Box 18"/>
          <p:cNvSpPr txBox="1">
            <a:spLocks noChangeArrowheads="1"/>
          </p:cNvSpPr>
          <p:nvPr/>
        </p:nvSpPr>
        <p:spPr bwMode="auto">
          <a:xfrm>
            <a:off x="228600" y="2778125"/>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600"/>
              <a:t>Token Ring</a:t>
            </a:r>
            <a:endParaRPr lang="es-ES" altLang="es-ES" sz="1600"/>
          </a:p>
        </p:txBody>
      </p:sp>
      <p:sp>
        <p:nvSpPr>
          <p:cNvPr id="978963" name="Text Box 19"/>
          <p:cNvSpPr txBox="1">
            <a:spLocks noChangeArrowheads="1"/>
          </p:cNvSpPr>
          <p:nvPr/>
        </p:nvSpPr>
        <p:spPr bwMode="auto">
          <a:xfrm>
            <a:off x="228600" y="4171950"/>
            <a:ext cx="1030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600"/>
              <a:t>Ethernet</a:t>
            </a:r>
            <a:endParaRPr lang="es-ES" altLang="es-ES" sz="1600"/>
          </a:p>
        </p:txBody>
      </p:sp>
      <p:graphicFrame>
        <p:nvGraphicFramePr>
          <p:cNvPr id="979045" name="Group 101"/>
          <p:cNvGraphicFramePr>
            <a:graphicFrameLocks noGrp="1"/>
          </p:cNvGraphicFramePr>
          <p:nvPr/>
        </p:nvGraphicFramePr>
        <p:xfrm>
          <a:off x="4038600" y="4170363"/>
          <a:ext cx="2514600" cy="335194"/>
        </p:xfrm>
        <a:graphic>
          <a:graphicData uri="http://schemas.openxmlformats.org/drawingml/2006/table">
            <a:tbl>
              <a:tblPr/>
              <a:tblGrid>
                <a:gridCol w="685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349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Cab.</a:t>
                      </a:r>
                      <a:endParaRPr kumimoji="0" lang="es-ES" sz="1600" b="0" i="0" u="none" strike="noStrike" cap="none" normalizeH="0" baseline="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G H I J K L</a:t>
                      </a:r>
                      <a:endParaRPr kumimoji="0" lang="es-ES" sz="1600" b="0" i="0" u="none" strike="noStrike" cap="none" normalizeH="0" baseline="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79046" name="Group 102"/>
          <p:cNvGraphicFramePr>
            <a:graphicFrameLocks noGrp="1"/>
          </p:cNvGraphicFramePr>
          <p:nvPr/>
        </p:nvGraphicFramePr>
        <p:xfrm>
          <a:off x="6705600" y="4170363"/>
          <a:ext cx="2057400" cy="335194"/>
        </p:xfrm>
        <a:graphic>
          <a:graphicData uri="http://schemas.openxmlformats.org/drawingml/2006/table">
            <a:tbl>
              <a:tblPr/>
              <a:tblGrid>
                <a:gridCol w="685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349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Cab.</a:t>
                      </a:r>
                      <a:endParaRPr kumimoji="0" lang="es-ES" sz="1600" b="0" i="0" u="none" strike="noStrike" cap="none" normalizeH="0" baseline="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M N O P</a:t>
                      </a:r>
                      <a:endParaRPr kumimoji="0" lang="es-ES" sz="1600" b="0" i="0" u="none" strike="noStrike" cap="none" normalizeH="0" baseline="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78980" name="Line 36"/>
          <p:cNvSpPr>
            <a:spLocks noChangeShapeType="1"/>
          </p:cNvSpPr>
          <p:nvPr/>
        </p:nvSpPr>
        <p:spPr bwMode="auto">
          <a:xfrm flipH="1">
            <a:off x="1395413" y="3357563"/>
            <a:ext cx="152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978981" name="Line 37"/>
          <p:cNvSpPr>
            <a:spLocks noChangeShapeType="1"/>
          </p:cNvSpPr>
          <p:nvPr/>
        </p:nvSpPr>
        <p:spPr bwMode="auto">
          <a:xfrm>
            <a:off x="8520113" y="3357563"/>
            <a:ext cx="228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978982" name="Text Box 38"/>
          <p:cNvSpPr txBox="1">
            <a:spLocks noChangeArrowheads="1"/>
          </p:cNvSpPr>
          <p:nvPr/>
        </p:nvSpPr>
        <p:spPr bwMode="auto">
          <a:xfrm>
            <a:off x="304800" y="5584825"/>
            <a:ext cx="129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600"/>
              <a:t>PPP  Bajo Retardo</a:t>
            </a:r>
            <a:endParaRPr lang="es-ES" altLang="es-ES" sz="1600"/>
          </a:p>
        </p:txBody>
      </p:sp>
      <p:graphicFrame>
        <p:nvGraphicFramePr>
          <p:cNvPr id="979040" name="Group 96"/>
          <p:cNvGraphicFramePr>
            <a:graphicFrameLocks noGrp="1"/>
          </p:cNvGraphicFramePr>
          <p:nvPr/>
        </p:nvGraphicFramePr>
        <p:xfrm>
          <a:off x="2286000" y="5702300"/>
          <a:ext cx="1524000" cy="335194"/>
        </p:xfrm>
        <a:graphic>
          <a:graphicData uri="http://schemas.openxmlformats.org/drawingml/2006/table">
            <a:tbl>
              <a:tblPr/>
              <a:tblGrid>
                <a:gridCol w="68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Cab.</a:t>
                      </a:r>
                      <a:endParaRPr kumimoji="0" lang="es-ES" sz="1600" b="0" i="0" u="none" strike="noStrike" cap="none" normalizeH="0" baseline="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M</a:t>
                      </a:r>
                      <a:endParaRPr kumimoji="0" lang="es-ES" sz="1600" b="0" i="0" u="none" strike="noStrike" cap="none" normalizeH="0" baseline="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79041" name="Group 97"/>
          <p:cNvGraphicFramePr>
            <a:graphicFrameLocks noGrp="1"/>
          </p:cNvGraphicFramePr>
          <p:nvPr/>
        </p:nvGraphicFramePr>
        <p:xfrm>
          <a:off x="3962400" y="5702300"/>
          <a:ext cx="1524000" cy="335194"/>
        </p:xfrm>
        <a:graphic>
          <a:graphicData uri="http://schemas.openxmlformats.org/drawingml/2006/table">
            <a:tbl>
              <a:tblPr/>
              <a:tblGrid>
                <a:gridCol w="68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Cab.</a:t>
                      </a:r>
                      <a:endParaRPr kumimoji="0" lang="es-ES" sz="1600" b="0" i="0" u="none" strike="noStrike" cap="none" normalizeH="0" baseline="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N</a:t>
                      </a:r>
                      <a:endParaRPr kumimoji="0" lang="es-ES" sz="1600" b="0" i="0" u="none" strike="noStrike" cap="none" normalizeH="0" baseline="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79042" name="Group 98"/>
          <p:cNvGraphicFramePr>
            <a:graphicFrameLocks noGrp="1"/>
          </p:cNvGraphicFramePr>
          <p:nvPr/>
        </p:nvGraphicFramePr>
        <p:xfrm>
          <a:off x="5638800" y="5702300"/>
          <a:ext cx="1524000" cy="335194"/>
        </p:xfrm>
        <a:graphic>
          <a:graphicData uri="http://schemas.openxmlformats.org/drawingml/2006/table">
            <a:tbl>
              <a:tblPr/>
              <a:tblGrid>
                <a:gridCol w="68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Cab.</a:t>
                      </a:r>
                      <a:endParaRPr kumimoji="0" lang="es-ES" sz="1600" b="0" i="0" u="none" strike="noStrike" cap="none" normalizeH="0" baseline="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O</a:t>
                      </a:r>
                      <a:endParaRPr kumimoji="0" lang="es-ES" sz="1600" b="0" i="0" u="none" strike="noStrike" cap="none" normalizeH="0" baseline="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79043" name="Group 99"/>
          <p:cNvGraphicFramePr>
            <a:graphicFrameLocks noGrp="1"/>
          </p:cNvGraphicFramePr>
          <p:nvPr/>
        </p:nvGraphicFramePr>
        <p:xfrm>
          <a:off x="7315200" y="5702300"/>
          <a:ext cx="1524000" cy="335194"/>
        </p:xfrm>
        <a:graphic>
          <a:graphicData uri="http://schemas.openxmlformats.org/drawingml/2006/table">
            <a:tbl>
              <a:tblPr/>
              <a:tblGrid>
                <a:gridCol w="68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Cab.</a:t>
                      </a:r>
                      <a:endParaRPr kumimoji="0" lang="es-ES" sz="1600" b="0" i="0" u="none" strike="noStrike" cap="none" normalizeH="0" baseline="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600" b="0" i="0" u="none" strike="noStrike" cap="none" normalizeH="0" baseline="0">
                          <a:ln>
                            <a:noFill/>
                          </a:ln>
                          <a:solidFill>
                            <a:schemeClr val="tx1"/>
                          </a:solidFill>
                          <a:effectLst/>
                          <a:latin typeface="Arial" charset="0"/>
                        </a:rPr>
                        <a:t>P</a:t>
                      </a:r>
                      <a:endParaRPr kumimoji="0" lang="es-ES" sz="1600" b="0" i="0" u="none" strike="noStrike" cap="none" normalizeH="0" baseline="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79015" name="Line 71"/>
          <p:cNvSpPr>
            <a:spLocks noChangeShapeType="1"/>
          </p:cNvSpPr>
          <p:nvPr/>
        </p:nvSpPr>
        <p:spPr bwMode="auto">
          <a:xfrm flipV="1">
            <a:off x="2286000" y="4581525"/>
            <a:ext cx="4373563" cy="10080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s-ES"/>
          </a:p>
        </p:txBody>
      </p:sp>
      <p:sp>
        <p:nvSpPr>
          <p:cNvPr id="979016" name="Line 72"/>
          <p:cNvSpPr>
            <a:spLocks noChangeShapeType="1"/>
          </p:cNvSpPr>
          <p:nvPr/>
        </p:nvSpPr>
        <p:spPr bwMode="auto">
          <a:xfrm flipH="1" flipV="1">
            <a:off x="8748713" y="4652963"/>
            <a:ext cx="90487" cy="9366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s-ES"/>
          </a:p>
        </p:txBody>
      </p:sp>
      <p:sp>
        <p:nvSpPr>
          <p:cNvPr id="79948" name="Text Box 73"/>
          <p:cNvSpPr txBox="1">
            <a:spLocks noChangeArrowheads="1"/>
          </p:cNvSpPr>
          <p:nvPr/>
        </p:nvSpPr>
        <p:spPr bwMode="auto">
          <a:xfrm>
            <a:off x="971550" y="115888"/>
            <a:ext cx="67691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3200"/>
              <a:t>Ejemplo de fragmentación múltiple</a:t>
            </a:r>
            <a:endParaRPr lang="es-ES" altLang="es-ES" sz="3200"/>
          </a:p>
        </p:txBody>
      </p:sp>
      <p:sp>
        <p:nvSpPr>
          <p:cNvPr id="79949" name="Line 74"/>
          <p:cNvSpPr>
            <a:spLocks noChangeShapeType="1"/>
          </p:cNvSpPr>
          <p:nvPr/>
        </p:nvSpPr>
        <p:spPr bwMode="auto">
          <a:xfrm>
            <a:off x="4787900" y="1412875"/>
            <a:ext cx="1588" cy="12239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9950" name="Line 75"/>
          <p:cNvSpPr>
            <a:spLocks noChangeShapeType="1"/>
          </p:cNvSpPr>
          <p:nvPr/>
        </p:nvSpPr>
        <p:spPr bwMode="auto">
          <a:xfrm>
            <a:off x="4787900" y="1639888"/>
            <a:ext cx="685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79951"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6350" y="9382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9952" name="Line 77"/>
          <p:cNvSpPr>
            <a:spLocks noChangeShapeType="1"/>
          </p:cNvSpPr>
          <p:nvPr/>
        </p:nvSpPr>
        <p:spPr bwMode="auto">
          <a:xfrm flipH="1">
            <a:off x="1717675" y="1908175"/>
            <a:ext cx="30607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79953" name="Picture 7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513" y="1449388"/>
            <a:ext cx="900112"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9954" name="Picture 7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9475" y="1671638"/>
            <a:ext cx="9620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9955" name="Picture 8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013" y="1306513"/>
            <a:ext cx="762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9956" name="Text Box 81"/>
          <p:cNvSpPr txBox="1">
            <a:spLocks noChangeArrowheads="1"/>
          </p:cNvSpPr>
          <p:nvPr/>
        </p:nvSpPr>
        <p:spPr bwMode="auto">
          <a:xfrm>
            <a:off x="1333500" y="1443038"/>
            <a:ext cx="312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A</a:t>
            </a:r>
          </a:p>
        </p:txBody>
      </p:sp>
      <p:sp>
        <p:nvSpPr>
          <p:cNvPr id="79957" name="Text Box 104"/>
          <p:cNvSpPr txBox="1">
            <a:spLocks noChangeArrowheads="1"/>
          </p:cNvSpPr>
          <p:nvPr/>
        </p:nvSpPr>
        <p:spPr bwMode="auto">
          <a:xfrm>
            <a:off x="7859713" y="1052513"/>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B</a:t>
            </a:r>
          </a:p>
        </p:txBody>
      </p:sp>
      <p:pic>
        <p:nvPicPr>
          <p:cNvPr id="79958" name="Picture 10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22863" y="1382713"/>
            <a:ext cx="9620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9959" name="Picture 10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7050" y="1268413"/>
            <a:ext cx="6746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79053" name="Text Box 109"/>
          <p:cNvSpPr txBox="1">
            <a:spLocks noChangeArrowheads="1"/>
          </p:cNvSpPr>
          <p:nvPr/>
        </p:nvSpPr>
        <p:spPr bwMode="auto">
          <a:xfrm>
            <a:off x="4284663" y="1052513"/>
            <a:ext cx="1058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400" b="1"/>
              <a:t>Ethernet</a:t>
            </a:r>
            <a:endParaRPr lang="es-ES" altLang="es-ES" sz="1400" b="1"/>
          </a:p>
        </p:txBody>
      </p:sp>
      <p:sp>
        <p:nvSpPr>
          <p:cNvPr id="979054" name="Text Box 110"/>
          <p:cNvSpPr txBox="1">
            <a:spLocks noChangeArrowheads="1"/>
          </p:cNvSpPr>
          <p:nvPr/>
        </p:nvSpPr>
        <p:spPr bwMode="auto">
          <a:xfrm>
            <a:off x="6011863" y="1700213"/>
            <a:ext cx="1203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s-ES_tradnl" altLang="es-ES" sz="1400" b="1"/>
              <a:t>Línea serie baja vel.</a:t>
            </a:r>
            <a:endParaRPr lang="es-ES" altLang="es-ES" sz="1400" b="1"/>
          </a:p>
        </p:txBody>
      </p:sp>
    </p:spTree>
    <p:extLst>
      <p:ext uri="{BB962C8B-B14F-4D97-AF65-F5344CB8AC3E}">
        <p14:creationId xmlns:p14="http://schemas.microsoft.com/office/powerpoint/2010/main" val="266864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896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1000"/>
                                  </p:stCondLst>
                                  <p:childTnLst>
                                    <p:set>
                                      <p:cBhvr>
                                        <p:cTn id="9" dur="1" fill="hold">
                                          <p:stCondLst>
                                            <p:cond delay="0"/>
                                          </p:stCondLst>
                                        </p:cTn>
                                        <p:tgtEl>
                                          <p:spTgt spid="978980"/>
                                        </p:tgtEl>
                                        <p:attrNameLst>
                                          <p:attrName>style.visibility</p:attrName>
                                        </p:attrNameLst>
                                      </p:cBhvr>
                                      <p:to>
                                        <p:strVal val="visible"/>
                                      </p:to>
                                    </p:set>
                                    <p:animEffect transition="in" filter="wipe(up)">
                                      <p:cBhvr>
                                        <p:cTn id="10" dur="500"/>
                                        <p:tgtEl>
                                          <p:spTgt spid="978980"/>
                                        </p:tgtEl>
                                      </p:cBhvr>
                                    </p:animEffect>
                                  </p:childTnLst>
                                </p:cTn>
                              </p:par>
                              <p:par>
                                <p:cTn id="11" presetID="22" presetClass="entr" presetSubtype="1" fill="hold" grpId="0" nodeType="withEffect">
                                  <p:stCondLst>
                                    <p:cond delay="1000"/>
                                  </p:stCondLst>
                                  <p:childTnLst>
                                    <p:set>
                                      <p:cBhvr>
                                        <p:cTn id="12" dur="1" fill="hold">
                                          <p:stCondLst>
                                            <p:cond delay="0"/>
                                          </p:stCondLst>
                                        </p:cTn>
                                        <p:tgtEl>
                                          <p:spTgt spid="978981"/>
                                        </p:tgtEl>
                                        <p:attrNameLst>
                                          <p:attrName>style.visibility</p:attrName>
                                        </p:attrNameLst>
                                      </p:cBhvr>
                                      <p:to>
                                        <p:strVal val="visible"/>
                                      </p:to>
                                    </p:set>
                                    <p:animEffect transition="in" filter="wipe(up)">
                                      <p:cBhvr>
                                        <p:cTn id="13" dur="500"/>
                                        <p:tgtEl>
                                          <p:spTgt spid="978981"/>
                                        </p:tgtEl>
                                      </p:cBhvr>
                                    </p:animEffect>
                                  </p:childTnLst>
                                </p:cTn>
                              </p:par>
                            </p:childTnLst>
                          </p:cTn>
                        </p:par>
                        <p:par>
                          <p:cTn id="14" fill="hold" nodeType="afterGroup">
                            <p:stCondLst>
                              <p:cond delay="1500"/>
                            </p:stCondLst>
                            <p:childTnLst>
                              <p:par>
                                <p:cTn id="15" presetID="1" presetClass="entr" presetSubtype="0" fill="hold" nodeType="afterEffect">
                                  <p:stCondLst>
                                    <p:cond delay="1000"/>
                                  </p:stCondLst>
                                  <p:childTnLst>
                                    <p:set>
                                      <p:cBhvr>
                                        <p:cTn id="16" dur="1" fill="hold">
                                          <p:stCondLst>
                                            <p:cond delay="0"/>
                                          </p:stCondLst>
                                        </p:cTn>
                                        <p:tgtEl>
                                          <p:spTgt spid="979044"/>
                                        </p:tgtEl>
                                        <p:attrNameLst>
                                          <p:attrName>style.visibility</p:attrName>
                                        </p:attrNameLst>
                                      </p:cBhvr>
                                      <p:to>
                                        <p:strVal val="visible"/>
                                      </p:to>
                                    </p:set>
                                  </p:childTnLst>
                                </p:cTn>
                              </p:par>
                            </p:childTnLst>
                          </p:cTn>
                        </p:par>
                        <p:par>
                          <p:cTn id="17" fill="hold" nodeType="afterGroup">
                            <p:stCondLst>
                              <p:cond delay="2500"/>
                            </p:stCondLst>
                            <p:childTnLst>
                              <p:par>
                                <p:cTn id="18" presetID="1" presetClass="entr" presetSubtype="0" fill="hold" nodeType="afterEffect">
                                  <p:stCondLst>
                                    <p:cond delay="1000"/>
                                  </p:stCondLst>
                                  <p:childTnLst>
                                    <p:set>
                                      <p:cBhvr>
                                        <p:cTn id="19" dur="1" fill="hold">
                                          <p:stCondLst>
                                            <p:cond delay="0"/>
                                          </p:stCondLst>
                                        </p:cTn>
                                        <p:tgtEl>
                                          <p:spTgt spid="979045"/>
                                        </p:tgtEl>
                                        <p:attrNameLst>
                                          <p:attrName>style.visibility</p:attrName>
                                        </p:attrNameLst>
                                      </p:cBhvr>
                                      <p:to>
                                        <p:strVal val="visible"/>
                                      </p:to>
                                    </p:set>
                                  </p:childTnLst>
                                </p:cTn>
                              </p:par>
                            </p:childTnLst>
                          </p:cTn>
                        </p:par>
                        <p:par>
                          <p:cTn id="20" fill="hold" nodeType="afterGroup">
                            <p:stCondLst>
                              <p:cond delay="3500"/>
                            </p:stCondLst>
                            <p:childTnLst>
                              <p:par>
                                <p:cTn id="21" presetID="1" presetClass="entr" presetSubtype="0" fill="hold" nodeType="afterEffect">
                                  <p:stCondLst>
                                    <p:cond delay="1000"/>
                                  </p:stCondLst>
                                  <p:childTnLst>
                                    <p:set>
                                      <p:cBhvr>
                                        <p:cTn id="22" dur="1" fill="hold">
                                          <p:stCondLst>
                                            <p:cond delay="0"/>
                                          </p:stCondLst>
                                        </p:cTn>
                                        <p:tgtEl>
                                          <p:spTgt spid="97904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8982"/>
                                        </p:tgtEl>
                                        <p:attrNameLst>
                                          <p:attrName>style.visibility</p:attrName>
                                        </p:attrNameLst>
                                      </p:cBhvr>
                                      <p:to>
                                        <p:strVal val="visible"/>
                                      </p:to>
                                    </p:set>
                                  </p:childTnLst>
                                </p:cTn>
                              </p:par>
                            </p:childTnLst>
                          </p:cTn>
                        </p:par>
                        <p:par>
                          <p:cTn id="27" fill="hold" nodeType="afterGroup">
                            <p:stCondLst>
                              <p:cond delay="0"/>
                            </p:stCondLst>
                            <p:childTnLst>
                              <p:par>
                                <p:cTn id="28" presetID="22" presetClass="entr" presetSubtype="1" fill="hold" grpId="0" nodeType="afterEffect">
                                  <p:stCondLst>
                                    <p:cond delay="1000"/>
                                  </p:stCondLst>
                                  <p:childTnLst>
                                    <p:set>
                                      <p:cBhvr>
                                        <p:cTn id="29" dur="1" fill="hold">
                                          <p:stCondLst>
                                            <p:cond delay="0"/>
                                          </p:stCondLst>
                                        </p:cTn>
                                        <p:tgtEl>
                                          <p:spTgt spid="979015"/>
                                        </p:tgtEl>
                                        <p:attrNameLst>
                                          <p:attrName>style.visibility</p:attrName>
                                        </p:attrNameLst>
                                      </p:cBhvr>
                                      <p:to>
                                        <p:strVal val="visible"/>
                                      </p:to>
                                    </p:set>
                                    <p:animEffect transition="in" filter="wipe(up)">
                                      <p:cBhvr>
                                        <p:cTn id="30" dur="500"/>
                                        <p:tgtEl>
                                          <p:spTgt spid="979015"/>
                                        </p:tgtEl>
                                      </p:cBhvr>
                                    </p:animEffect>
                                  </p:childTnLst>
                                </p:cTn>
                              </p:par>
                              <p:par>
                                <p:cTn id="31" presetID="22" presetClass="entr" presetSubtype="1" fill="hold" grpId="0" nodeType="withEffect">
                                  <p:stCondLst>
                                    <p:cond delay="1000"/>
                                  </p:stCondLst>
                                  <p:childTnLst>
                                    <p:set>
                                      <p:cBhvr>
                                        <p:cTn id="32" dur="1" fill="hold">
                                          <p:stCondLst>
                                            <p:cond delay="0"/>
                                          </p:stCondLst>
                                        </p:cTn>
                                        <p:tgtEl>
                                          <p:spTgt spid="979016"/>
                                        </p:tgtEl>
                                        <p:attrNameLst>
                                          <p:attrName>style.visibility</p:attrName>
                                        </p:attrNameLst>
                                      </p:cBhvr>
                                      <p:to>
                                        <p:strVal val="visible"/>
                                      </p:to>
                                    </p:set>
                                    <p:animEffect transition="in" filter="wipe(up)">
                                      <p:cBhvr>
                                        <p:cTn id="33" dur="500"/>
                                        <p:tgtEl>
                                          <p:spTgt spid="979016"/>
                                        </p:tgtEl>
                                      </p:cBhvr>
                                    </p:animEffect>
                                  </p:childTnLst>
                                </p:cTn>
                              </p:par>
                            </p:childTnLst>
                          </p:cTn>
                        </p:par>
                        <p:par>
                          <p:cTn id="34" fill="hold" nodeType="afterGroup">
                            <p:stCondLst>
                              <p:cond delay="1500"/>
                            </p:stCondLst>
                            <p:childTnLst>
                              <p:par>
                                <p:cTn id="35" presetID="1" presetClass="entr" presetSubtype="0" fill="hold" nodeType="afterEffect">
                                  <p:stCondLst>
                                    <p:cond delay="1000"/>
                                  </p:stCondLst>
                                  <p:childTnLst>
                                    <p:set>
                                      <p:cBhvr>
                                        <p:cTn id="36" dur="1" fill="hold">
                                          <p:stCondLst>
                                            <p:cond delay="0"/>
                                          </p:stCondLst>
                                        </p:cTn>
                                        <p:tgtEl>
                                          <p:spTgt spid="979040"/>
                                        </p:tgtEl>
                                        <p:attrNameLst>
                                          <p:attrName>style.visibility</p:attrName>
                                        </p:attrNameLst>
                                      </p:cBhvr>
                                      <p:to>
                                        <p:strVal val="visible"/>
                                      </p:to>
                                    </p:set>
                                  </p:childTnLst>
                                </p:cTn>
                              </p:par>
                            </p:childTnLst>
                          </p:cTn>
                        </p:par>
                        <p:par>
                          <p:cTn id="37" fill="hold" nodeType="afterGroup">
                            <p:stCondLst>
                              <p:cond delay="2500"/>
                            </p:stCondLst>
                            <p:childTnLst>
                              <p:par>
                                <p:cTn id="38" presetID="1" presetClass="entr" presetSubtype="0" fill="hold" nodeType="afterEffect">
                                  <p:stCondLst>
                                    <p:cond delay="1000"/>
                                  </p:stCondLst>
                                  <p:childTnLst>
                                    <p:set>
                                      <p:cBhvr>
                                        <p:cTn id="39" dur="1" fill="hold">
                                          <p:stCondLst>
                                            <p:cond delay="0"/>
                                          </p:stCondLst>
                                        </p:cTn>
                                        <p:tgtEl>
                                          <p:spTgt spid="979041"/>
                                        </p:tgtEl>
                                        <p:attrNameLst>
                                          <p:attrName>style.visibility</p:attrName>
                                        </p:attrNameLst>
                                      </p:cBhvr>
                                      <p:to>
                                        <p:strVal val="visible"/>
                                      </p:to>
                                    </p:set>
                                  </p:childTnLst>
                                </p:cTn>
                              </p:par>
                            </p:childTnLst>
                          </p:cTn>
                        </p:par>
                        <p:par>
                          <p:cTn id="40" fill="hold" nodeType="afterGroup">
                            <p:stCondLst>
                              <p:cond delay="3500"/>
                            </p:stCondLst>
                            <p:childTnLst>
                              <p:par>
                                <p:cTn id="41" presetID="1" presetClass="entr" presetSubtype="0" fill="hold" nodeType="afterEffect">
                                  <p:stCondLst>
                                    <p:cond delay="1000"/>
                                  </p:stCondLst>
                                  <p:childTnLst>
                                    <p:set>
                                      <p:cBhvr>
                                        <p:cTn id="42" dur="1" fill="hold">
                                          <p:stCondLst>
                                            <p:cond delay="0"/>
                                          </p:stCondLst>
                                        </p:cTn>
                                        <p:tgtEl>
                                          <p:spTgt spid="979042"/>
                                        </p:tgtEl>
                                        <p:attrNameLst>
                                          <p:attrName>style.visibility</p:attrName>
                                        </p:attrNameLst>
                                      </p:cBhvr>
                                      <p:to>
                                        <p:strVal val="visible"/>
                                      </p:to>
                                    </p:set>
                                  </p:childTnLst>
                                </p:cTn>
                              </p:par>
                            </p:childTnLst>
                          </p:cTn>
                        </p:par>
                        <p:par>
                          <p:cTn id="43" fill="hold" nodeType="afterGroup">
                            <p:stCondLst>
                              <p:cond delay="4500"/>
                            </p:stCondLst>
                            <p:childTnLst>
                              <p:par>
                                <p:cTn id="44" presetID="1" presetClass="entr" presetSubtype="0" fill="hold" nodeType="afterEffect">
                                  <p:stCondLst>
                                    <p:cond delay="1000"/>
                                  </p:stCondLst>
                                  <p:childTnLst>
                                    <p:set>
                                      <p:cBhvr>
                                        <p:cTn id="45" dur="1" fill="hold">
                                          <p:stCondLst>
                                            <p:cond delay="0"/>
                                          </p:stCondLst>
                                        </p:cTn>
                                        <p:tgtEl>
                                          <p:spTgt spid="97904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79053"/>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979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63" grpId="0"/>
      <p:bldP spid="978980" grpId="0" animBg="1"/>
      <p:bldP spid="978981" grpId="0" animBg="1"/>
      <p:bldP spid="978982" grpId="0"/>
      <p:bldP spid="979015" grpId="0" animBg="1"/>
      <p:bldP spid="979016" grpId="0" animBg="1"/>
      <p:bldP spid="979053" grpId="0"/>
      <p:bldP spid="97905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5 Marcador de número de diapositiva"/>
          <p:cNvSpPr>
            <a:spLocks noGrp="1"/>
          </p:cNvSpPr>
          <p:nvPr>
            <p:ph type="sldNum" sz="quarter" idx="12"/>
          </p:nvPr>
        </p:nvSpPr>
        <p:spPr/>
        <p:txBody>
          <a:bodyPr/>
          <a:lstStyle/>
          <a:p>
            <a:pPr>
              <a:defRPr/>
            </a:pPr>
            <a:fld id="{9F7C6EC5-E87F-43C9-91D3-CDF732AD866E}" type="slidenum">
              <a:rPr lang="es-ES"/>
              <a:pPr>
                <a:defRPr/>
              </a:pPr>
              <a:t>53</a:t>
            </a:fld>
            <a:endParaRPr lang="es-ES"/>
          </a:p>
        </p:txBody>
      </p:sp>
      <p:sp>
        <p:nvSpPr>
          <p:cNvPr id="80899" name="Rectangle 2"/>
          <p:cNvSpPr>
            <a:spLocks noGrp="1" noChangeArrowheads="1"/>
          </p:cNvSpPr>
          <p:nvPr>
            <p:ph type="title"/>
          </p:nvPr>
        </p:nvSpPr>
        <p:spPr>
          <a:xfrm>
            <a:off x="685800" y="368300"/>
            <a:ext cx="7772400" cy="714375"/>
          </a:xfrm>
        </p:spPr>
        <p:txBody>
          <a:bodyPr>
            <a:normAutofit fontScale="90000"/>
          </a:bodyPr>
          <a:lstStyle/>
          <a:p>
            <a:pPr eaLnBrk="1" hangingPunct="1"/>
            <a:r>
              <a:rPr lang="es-ES_tradnl" altLang="es-ES" sz="3200"/>
              <a:t>Campos de fragmentación en la cabecera IP</a:t>
            </a:r>
            <a:endParaRPr lang="es-ES" altLang="es-ES" sz="3200"/>
          </a:p>
        </p:txBody>
      </p:sp>
      <p:sp>
        <p:nvSpPr>
          <p:cNvPr id="80900" name="Rectangle 3"/>
          <p:cNvSpPr>
            <a:spLocks noGrp="1" noChangeArrowheads="1"/>
          </p:cNvSpPr>
          <p:nvPr>
            <p:ph type="body" idx="1"/>
          </p:nvPr>
        </p:nvSpPr>
        <p:spPr>
          <a:xfrm>
            <a:off x="457200" y="2409825"/>
            <a:ext cx="8229600" cy="3106738"/>
          </a:xfrm>
        </p:spPr>
        <p:txBody>
          <a:bodyPr>
            <a:normAutofit lnSpcReduction="10000"/>
          </a:bodyPr>
          <a:lstStyle/>
          <a:p>
            <a:pPr algn="just" eaLnBrk="1" hangingPunct="1">
              <a:lnSpc>
                <a:spcPct val="90000"/>
              </a:lnSpc>
            </a:pPr>
            <a:r>
              <a:rPr lang="es-ES_tradnl" altLang="es-ES" sz="2000"/>
              <a:t>Los fragmentos reciben la misma cabecera que el datagrama original salvo por los campos ‘Longitud Total’, ‘MF’ y ‘Desplazamiento del Fragmento’.</a:t>
            </a:r>
          </a:p>
          <a:p>
            <a:pPr algn="just" eaLnBrk="1" hangingPunct="1">
              <a:lnSpc>
                <a:spcPct val="90000"/>
              </a:lnSpc>
            </a:pPr>
            <a:r>
              <a:rPr lang="es-ES_tradnl" altLang="es-ES" sz="2000"/>
              <a:t>Todos los fragmentos de un datagrama se identifican por el campo ‘Identificación’.</a:t>
            </a:r>
          </a:p>
          <a:p>
            <a:pPr algn="just" eaLnBrk="1" hangingPunct="1">
              <a:lnSpc>
                <a:spcPct val="90000"/>
              </a:lnSpc>
            </a:pPr>
            <a:r>
              <a:rPr lang="es-ES_tradnl" altLang="es-ES" sz="2000"/>
              <a:t>Todos los fragmentos, menos el último, tienen a 1 el bit MF (More Fragments).</a:t>
            </a:r>
          </a:p>
          <a:p>
            <a:pPr algn="just" eaLnBrk="1" hangingPunct="1">
              <a:lnSpc>
                <a:spcPct val="90000"/>
              </a:lnSpc>
            </a:pPr>
            <a:r>
              <a:rPr lang="es-ES_tradnl" altLang="es-ES" sz="2000">
                <a:solidFill>
                  <a:schemeClr val="accent2"/>
                </a:solidFill>
              </a:rPr>
              <a:t>La unidad básica de fragmentación es 8 bytes de datos</a:t>
            </a:r>
            <a:r>
              <a:rPr lang="es-ES_tradnl" altLang="es-ES" sz="2000"/>
              <a:t>. Los datos se reparten en tantos fragmentos como haga falta, todos múltiplos de 8 bytes (salvo quizás el último). </a:t>
            </a:r>
          </a:p>
          <a:p>
            <a:pPr algn="just" eaLnBrk="1" hangingPunct="1">
              <a:lnSpc>
                <a:spcPct val="90000"/>
              </a:lnSpc>
            </a:pPr>
            <a:r>
              <a:rPr lang="es-ES_tradnl" altLang="es-ES" sz="2000"/>
              <a:t>Toda red debe aceptar un MTU de al menos 68 bytes. El mínimo recomendado es de 576 bytes.</a:t>
            </a:r>
            <a:endParaRPr lang="es-ES" altLang="es-ES" sz="2000"/>
          </a:p>
        </p:txBody>
      </p:sp>
      <p:sp>
        <p:nvSpPr>
          <p:cNvPr id="80901" name="Text Box 4"/>
          <p:cNvSpPr txBox="1">
            <a:spLocks noChangeArrowheads="1"/>
          </p:cNvSpPr>
          <p:nvPr/>
        </p:nvSpPr>
        <p:spPr bwMode="auto">
          <a:xfrm>
            <a:off x="4165600" y="1125538"/>
            <a:ext cx="866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2000">
                <a:latin typeface="Times New Roman" pitchFamily="18" charset="0"/>
              </a:rPr>
              <a:t>32 bits</a:t>
            </a:r>
            <a:endParaRPr lang="es-ES" altLang="es-ES" sz="2000">
              <a:latin typeface="Times New Roman" pitchFamily="18" charset="0"/>
            </a:endParaRPr>
          </a:p>
        </p:txBody>
      </p:sp>
      <p:sp>
        <p:nvSpPr>
          <p:cNvPr id="80902" name="Line 5"/>
          <p:cNvSpPr>
            <a:spLocks noChangeShapeType="1"/>
          </p:cNvSpPr>
          <p:nvPr/>
        </p:nvSpPr>
        <p:spPr bwMode="auto">
          <a:xfrm rot="10800000">
            <a:off x="1119188" y="1354138"/>
            <a:ext cx="2990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0903" name="Line 6"/>
          <p:cNvSpPr>
            <a:spLocks noChangeShapeType="1"/>
          </p:cNvSpPr>
          <p:nvPr/>
        </p:nvSpPr>
        <p:spPr bwMode="auto">
          <a:xfrm>
            <a:off x="5043488" y="1354138"/>
            <a:ext cx="3257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0904" name="Line 7"/>
          <p:cNvSpPr>
            <a:spLocks noChangeShapeType="1"/>
          </p:cNvSpPr>
          <p:nvPr/>
        </p:nvSpPr>
        <p:spPr bwMode="auto">
          <a:xfrm>
            <a:off x="1119188" y="1558925"/>
            <a:ext cx="71977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0905" name="Line 8"/>
          <p:cNvSpPr>
            <a:spLocks noChangeShapeType="1"/>
          </p:cNvSpPr>
          <p:nvPr/>
        </p:nvSpPr>
        <p:spPr bwMode="auto">
          <a:xfrm>
            <a:off x="1119188" y="155892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0906" name="Line 9"/>
          <p:cNvSpPr>
            <a:spLocks noChangeShapeType="1"/>
          </p:cNvSpPr>
          <p:nvPr/>
        </p:nvSpPr>
        <p:spPr bwMode="auto">
          <a:xfrm>
            <a:off x="2919413" y="155892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0907" name="Line 10"/>
          <p:cNvSpPr>
            <a:spLocks noChangeShapeType="1"/>
          </p:cNvSpPr>
          <p:nvPr/>
        </p:nvSpPr>
        <p:spPr bwMode="auto">
          <a:xfrm>
            <a:off x="4716463" y="155892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0908" name="Line 11"/>
          <p:cNvSpPr>
            <a:spLocks noChangeShapeType="1"/>
          </p:cNvSpPr>
          <p:nvPr/>
        </p:nvSpPr>
        <p:spPr bwMode="auto">
          <a:xfrm>
            <a:off x="6519863" y="155892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0909" name="Line 12"/>
          <p:cNvSpPr>
            <a:spLocks noChangeShapeType="1"/>
          </p:cNvSpPr>
          <p:nvPr/>
        </p:nvSpPr>
        <p:spPr bwMode="auto">
          <a:xfrm>
            <a:off x="8313738" y="155892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graphicFrame>
        <p:nvGraphicFramePr>
          <p:cNvPr id="981044" name="Group 52"/>
          <p:cNvGraphicFramePr>
            <a:graphicFrameLocks noGrp="1"/>
          </p:cNvGraphicFramePr>
          <p:nvPr/>
        </p:nvGraphicFramePr>
        <p:xfrm>
          <a:off x="1120775" y="1858963"/>
          <a:ext cx="7180263" cy="306786"/>
        </p:xfrm>
        <a:graphic>
          <a:graphicData uri="http://schemas.openxmlformats.org/drawingml/2006/table">
            <a:tbl>
              <a:tblPr/>
              <a:tblGrid>
                <a:gridCol w="3595688">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gridCol w="360362">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2465388">
                  <a:extLst>
                    <a:ext uri="{9D8B030D-6E8A-4147-A177-3AD203B41FA5}">
                      <a16:colId xmlns:a16="http://schemas.microsoft.com/office/drawing/2014/main" val="20004"/>
                    </a:ext>
                  </a:extLst>
                </a:gridCol>
              </a:tblGrid>
              <a:tr h="3063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Identificación</a:t>
                      </a:r>
                    </a:p>
                  </a:txBody>
                  <a:tcPr marL="18000" marR="18000" marT="46713" marB="46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Res.</a:t>
                      </a:r>
                    </a:p>
                  </a:txBody>
                  <a:tcPr marL="18000" marR="18000" marT="46713" marB="46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DF</a:t>
                      </a:r>
                    </a:p>
                  </a:txBody>
                  <a:tcPr marL="18000" marR="18000" marT="46713" marB="46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MF</a:t>
                      </a:r>
                    </a:p>
                  </a:txBody>
                  <a:tcPr marL="18000" marR="18000" marT="46713" marB="46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Desplazam.  de Fragmento</a:t>
                      </a:r>
                    </a:p>
                  </a:txBody>
                  <a:tcPr marL="18000" marR="18000" marT="46713" marB="46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0924" name="Line 45"/>
          <p:cNvSpPr>
            <a:spLocks noChangeShapeType="1"/>
          </p:cNvSpPr>
          <p:nvPr/>
        </p:nvSpPr>
        <p:spPr bwMode="auto">
          <a:xfrm>
            <a:off x="2017713" y="1558925"/>
            <a:ext cx="3175"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0925" name="Line 46"/>
          <p:cNvSpPr>
            <a:spLocks noChangeShapeType="1"/>
          </p:cNvSpPr>
          <p:nvPr/>
        </p:nvSpPr>
        <p:spPr bwMode="auto">
          <a:xfrm>
            <a:off x="3814763" y="1557338"/>
            <a:ext cx="3175" cy="130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0926" name="Text Box 53"/>
          <p:cNvSpPr txBox="1">
            <a:spLocks noChangeArrowheads="1"/>
          </p:cNvSpPr>
          <p:nvPr/>
        </p:nvSpPr>
        <p:spPr bwMode="auto">
          <a:xfrm>
            <a:off x="87313" y="1768475"/>
            <a:ext cx="739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1600"/>
              <a:t>Línea 2</a:t>
            </a:r>
          </a:p>
        </p:txBody>
      </p:sp>
      <p:sp>
        <p:nvSpPr>
          <p:cNvPr id="80927" name="Line 54"/>
          <p:cNvSpPr>
            <a:spLocks noChangeShapeType="1"/>
          </p:cNvSpPr>
          <p:nvPr/>
        </p:nvSpPr>
        <p:spPr bwMode="auto">
          <a:xfrm>
            <a:off x="827088" y="1989138"/>
            <a:ext cx="1444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3769825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3 Marcador de número de diapositiva"/>
          <p:cNvSpPr>
            <a:spLocks noGrp="1"/>
          </p:cNvSpPr>
          <p:nvPr>
            <p:ph type="sldNum" sz="quarter" idx="12"/>
          </p:nvPr>
        </p:nvSpPr>
        <p:spPr/>
        <p:txBody>
          <a:bodyPr/>
          <a:lstStyle/>
          <a:p>
            <a:pPr>
              <a:defRPr/>
            </a:pPr>
            <a:fld id="{4AAF27AB-B147-4DB8-915D-3CFE17BB797D}" type="slidenum">
              <a:rPr lang="es-ES"/>
              <a:pPr>
                <a:defRPr/>
              </a:pPr>
              <a:t>54</a:t>
            </a:fld>
            <a:endParaRPr lang="es-ES"/>
          </a:p>
        </p:txBody>
      </p:sp>
      <p:sp>
        <p:nvSpPr>
          <p:cNvPr id="81923" name="Rectangle 190"/>
          <p:cNvSpPr>
            <a:spLocks noChangeArrowheads="1"/>
          </p:cNvSpPr>
          <p:nvPr/>
        </p:nvSpPr>
        <p:spPr bwMode="auto">
          <a:xfrm>
            <a:off x="5940425" y="1196975"/>
            <a:ext cx="1295400" cy="2873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1924" name="Rectangle 157"/>
          <p:cNvSpPr>
            <a:spLocks noChangeArrowheads="1"/>
          </p:cNvSpPr>
          <p:nvPr/>
        </p:nvSpPr>
        <p:spPr bwMode="auto">
          <a:xfrm>
            <a:off x="6011863" y="1916113"/>
            <a:ext cx="2376487" cy="5048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1925" name="Rectangle 158"/>
          <p:cNvSpPr>
            <a:spLocks noChangeArrowheads="1"/>
          </p:cNvSpPr>
          <p:nvPr/>
        </p:nvSpPr>
        <p:spPr bwMode="auto">
          <a:xfrm>
            <a:off x="6011863" y="2828925"/>
            <a:ext cx="865187" cy="288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1926" name="Rectangle 159"/>
          <p:cNvSpPr>
            <a:spLocks noChangeArrowheads="1"/>
          </p:cNvSpPr>
          <p:nvPr/>
        </p:nvSpPr>
        <p:spPr bwMode="auto">
          <a:xfrm>
            <a:off x="6011863" y="3228975"/>
            <a:ext cx="865187" cy="288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1927" name="Rectangle 160"/>
          <p:cNvSpPr>
            <a:spLocks noChangeArrowheads="1"/>
          </p:cNvSpPr>
          <p:nvPr/>
        </p:nvSpPr>
        <p:spPr bwMode="auto">
          <a:xfrm>
            <a:off x="6011863" y="3605213"/>
            <a:ext cx="865187" cy="288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1928" name="Rectangle 162"/>
          <p:cNvSpPr>
            <a:spLocks noChangeArrowheads="1"/>
          </p:cNvSpPr>
          <p:nvPr/>
        </p:nvSpPr>
        <p:spPr bwMode="auto">
          <a:xfrm>
            <a:off x="5988050" y="4162425"/>
            <a:ext cx="255588" cy="288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1929" name="Rectangle 163"/>
          <p:cNvSpPr>
            <a:spLocks noChangeArrowheads="1"/>
          </p:cNvSpPr>
          <p:nvPr/>
        </p:nvSpPr>
        <p:spPr bwMode="auto">
          <a:xfrm>
            <a:off x="5988050" y="4564063"/>
            <a:ext cx="255588" cy="288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1930" name="Rectangle 164"/>
          <p:cNvSpPr>
            <a:spLocks noChangeArrowheads="1"/>
          </p:cNvSpPr>
          <p:nvPr/>
        </p:nvSpPr>
        <p:spPr bwMode="auto">
          <a:xfrm>
            <a:off x="5989638" y="4946650"/>
            <a:ext cx="255587" cy="288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1931" name="Rectangle 165"/>
          <p:cNvSpPr>
            <a:spLocks noChangeArrowheads="1"/>
          </p:cNvSpPr>
          <p:nvPr/>
        </p:nvSpPr>
        <p:spPr bwMode="auto">
          <a:xfrm>
            <a:off x="5991225" y="5345113"/>
            <a:ext cx="255588" cy="288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graphicFrame>
        <p:nvGraphicFramePr>
          <p:cNvPr id="983214" name="Group 174"/>
          <p:cNvGraphicFramePr>
            <a:graphicFrameLocks noGrp="1"/>
          </p:cNvGraphicFramePr>
          <p:nvPr/>
        </p:nvGraphicFramePr>
        <p:xfrm>
          <a:off x="1295400" y="1165225"/>
          <a:ext cx="6013450" cy="381000"/>
        </p:xfrm>
        <a:graphic>
          <a:graphicData uri="http://schemas.openxmlformats.org/drawingml/2006/table">
            <a:tbl>
              <a:tblPr/>
              <a:tblGrid>
                <a:gridCol w="1404938">
                  <a:extLst>
                    <a:ext uri="{9D8B030D-6E8A-4147-A177-3AD203B41FA5}">
                      <a16:colId xmlns:a16="http://schemas.microsoft.com/office/drawing/2014/main" val="20000"/>
                    </a:ext>
                  </a:extLst>
                </a:gridCol>
                <a:gridCol w="5762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454025">
                  <a:extLst>
                    <a:ext uri="{9D8B030D-6E8A-4147-A177-3AD203B41FA5}">
                      <a16:colId xmlns:a16="http://schemas.microsoft.com/office/drawing/2014/main" val="20003"/>
                    </a:ext>
                  </a:extLst>
                </a:gridCol>
                <a:gridCol w="477838">
                  <a:extLst>
                    <a:ext uri="{9D8B030D-6E8A-4147-A177-3AD203B41FA5}">
                      <a16:colId xmlns:a16="http://schemas.microsoft.com/office/drawing/2014/main" val="20004"/>
                    </a:ext>
                  </a:extLst>
                </a:gridCol>
                <a:gridCol w="1008062">
                  <a:extLst>
                    <a:ext uri="{9D8B030D-6E8A-4147-A177-3AD203B41FA5}">
                      <a16:colId xmlns:a16="http://schemas.microsoft.com/office/drawing/2014/main" val="20005"/>
                    </a:ext>
                  </a:extLst>
                </a:gridCol>
                <a:gridCol w="1412875">
                  <a:extLst>
                    <a:ext uri="{9D8B030D-6E8A-4147-A177-3AD203B41FA5}">
                      <a16:colId xmlns:a16="http://schemas.microsoft.com/office/drawing/2014/main" val="20006"/>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6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Id</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Long</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DF</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MF</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Desplaz.</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Datos</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3195" name="Group 155"/>
          <p:cNvGraphicFramePr>
            <a:graphicFrameLocks noGrp="1"/>
          </p:cNvGraphicFramePr>
          <p:nvPr/>
        </p:nvGraphicFramePr>
        <p:xfrm>
          <a:off x="1295400" y="2779713"/>
          <a:ext cx="5672138" cy="1146176"/>
        </p:xfrm>
        <a:graphic>
          <a:graphicData uri="http://schemas.openxmlformats.org/drawingml/2006/table">
            <a:tbl>
              <a:tblPr/>
              <a:tblGrid>
                <a:gridCol w="1403350">
                  <a:extLst>
                    <a:ext uri="{9D8B030D-6E8A-4147-A177-3AD203B41FA5}">
                      <a16:colId xmlns:a16="http://schemas.microsoft.com/office/drawing/2014/main" val="20000"/>
                    </a:ext>
                  </a:extLst>
                </a:gridCol>
                <a:gridCol w="588963">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1008062">
                  <a:extLst>
                    <a:ext uri="{9D8B030D-6E8A-4147-A177-3AD203B41FA5}">
                      <a16:colId xmlns:a16="http://schemas.microsoft.com/office/drawing/2014/main" val="20005"/>
                    </a:ext>
                  </a:extLst>
                </a:gridCol>
                <a:gridCol w="1027113">
                  <a:extLst>
                    <a:ext uri="{9D8B030D-6E8A-4147-A177-3AD203B41FA5}">
                      <a16:colId xmlns:a16="http://schemas.microsoft.com/office/drawing/2014/main" val="20006"/>
                    </a:ext>
                  </a:extLst>
                </a:gridCol>
              </a:tblGrid>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Fragmento 1</a:t>
                      </a:r>
                      <a:endParaRPr kumimoji="0" lang="es-ES" sz="16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XXX</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1500</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0</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1</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0</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ABCDEF</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Fragmento 2</a:t>
                      </a:r>
                      <a:endParaRPr kumimoji="0" lang="es-ES" sz="16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XXX</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1500</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0</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1</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185</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GHIJKL</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Fragmento 3</a:t>
                      </a:r>
                      <a:endParaRPr kumimoji="0" lang="es-ES" sz="16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XXX</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1060</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0</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0</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370</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MNOP</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83193" name="Group 153"/>
          <p:cNvGraphicFramePr>
            <a:graphicFrameLocks noGrp="1"/>
          </p:cNvGraphicFramePr>
          <p:nvPr/>
        </p:nvGraphicFramePr>
        <p:xfrm>
          <a:off x="1295400" y="1865313"/>
          <a:ext cx="7140575" cy="628650"/>
        </p:xfrm>
        <a:graphic>
          <a:graphicData uri="http://schemas.openxmlformats.org/drawingml/2006/table">
            <a:tbl>
              <a:tblPr/>
              <a:tblGrid>
                <a:gridCol w="1404938">
                  <a:extLst>
                    <a:ext uri="{9D8B030D-6E8A-4147-A177-3AD203B41FA5}">
                      <a16:colId xmlns:a16="http://schemas.microsoft.com/office/drawing/2014/main" val="20000"/>
                    </a:ext>
                  </a:extLst>
                </a:gridCol>
                <a:gridCol w="588962">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503238">
                  <a:extLst>
                    <a:ext uri="{9D8B030D-6E8A-4147-A177-3AD203B41FA5}">
                      <a16:colId xmlns:a16="http://schemas.microsoft.com/office/drawing/2014/main" val="20003"/>
                    </a:ext>
                  </a:extLst>
                </a:gridCol>
                <a:gridCol w="479425">
                  <a:extLst>
                    <a:ext uri="{9D8B030D-6E8A-4147-A177-3AD203B41FA5}">
                      <a16:colId xmlns:a16="http://schemas.microsoft.com/office/drawing/2014/main" val="20004"/>
                    </a:ext>
                  </a:extLst>
                </a:gridCol>
                <a:gridCol w="1033462">
                  <a:extLst>
                    <a:ext uri="{9D8B030D-6E8A-4147-A177-3AD203B41FA5}">
                      <a16:colId xmlns:a16="http://schemas.microsoft.com/office/drawing/2014/main" val="20005"/>
                    </a:ext>
                  </a:extLst>
                </a:gridCol>
                <a:gridCol w="2495550">
                  <a:extLst>
                    <a:ext uri="{9D8B030D-6E8A-4147-A177-3AD203B41FA5}">
                      <a16:colId xmlns:a16="http://schemas.microsoft.com/office/drawing/2014/main" val="20006"/>
                    </a:ext>
                  </a:extLst>
                </a:gridCol>
              </a:tblGrid>
              <a:tr h="628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Datagrama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Original</a:t>
                      </a:r>
                      <a:endParaRPr kumimoji="0" lang="es-ES" sz="1600" b="1" i="0" u="none" strike="noStrike" cap="none" normalizeH="0" baseline="0">
                        <a:ln>
                          <a:noFill/>
                        </a:ln>
                        <a:solidFill>
                          <a:schemeClr val="tx1"/>
                        </a:solidFill>
                        <a:effectLst/>
                        <a:latin typeface="Arial" charset="0"/>
                      </a:endParaRPr>
                    </a:p>
                  </a:txBody>
                  <a:tcPr marT="45775" marB="457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XXX</a:t>
                      </a:r>
                      <a:endParaRPr kumimoji="0" lang="es-ES" sz="1600" b="1" i="0" u="none" strike="noStrike" cap="none" normalizeH="0" baseline="0">
                        <a:ln>
                          <a:noFill/>
                        </a:ln>
                        <a:solidFill>
                          <a:schemeClr val="tx1"/>
                        </a:solidFill>
                        <a:effectLst/>
                        <a:latin typeface="Arial" charset="0"/>
                      </a:endParaRP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4020</a:t>
                      </a:r>
                      <a:endParaRPr kumimoji="0" lang="es-ES" sz="1600" b="1" i="0" u="none" strike="noStrike" cap="none" normalizeH="0" baseline="0">
                        <a:ln>
                          <a:noFill/>
                        </a:ln>
                        <a:solidFill>
                          <a:schemeClr val="tx1"/>
                        </a:solidFill>
                        <a:effectLst/>
                        <a:latin typeface="Arial" charset="0"/>
                      </a:endParaRP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0</a:t>
                      </a:r>
                      <a:endParaRPr kumimoji="0" lang="es-ES" sz="1600" b="1" i="0" u="none" strike="noStrike" cap="none" normalizeH="0" baseline="0">
                        <a:ln>
                          <a:noFill/>
                        </a:ln>
                        <a:solidFill>
                          <a:schemeClr val="tx1"/>
                        </a:solidFill>
                        <a:effectLst/>
                        <a:latin typeface="Arial" charset="0"/>
                      </a:endParaRP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0</a:t>
                      </a:r>
                      <a:endParaRPr kumimoji="0" lang="es-ES" sz="1600" b="1" i="0" u="none" strike="noStrike" cap="none" normalizeH="0" baseline="0">
                        <a:ln>
                          <a:noFill/>
                        </a:ln>
                        <a:solidFill>
                          <a:schemeClr val="tx1"/>
                        </a:solidFill>
                        <a:effectLst/>
                        <a:latin typeface="Arial" charset="0"/>
                      </a:endParaRP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0</a:t>
                      </a:r>
                      <a:endParaRPr kumimoji="0" lang="es-ES" sz="1600" b="1" i="0" u="none" strike="noStrike" cap="none" normalizeH="0" baseline="0">
                        <a:ln>
                          <a:noFill/>
                        </a:ln>
                        <a:solidFill>
                          <a:schemeClr val="tx1"/>
                        </a:solidFill>
                        <a:effectLst/>
                        <a:latin typeface="Arial" charset="0"/>
                      </a:endParaRP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ABCDEF GHIJKL MNOP</a:t>
                      </a:r>
                      <a:endParaRPr kumimoji="0" lang="es-ES" sz="1600" b="1" i="0" u="none" strike="noStrike" cap="none" normalizeH="0" baseline="0">
                        <a:ln>
                          <a:noFill/>
                        </a:ln>
                        <a:solidFill>
                          <a:schemeClr val="tx1"/>
                        </a:solidFill>
                        <a:effectLst/>
                        <a:latin typeface="Arial" charset="0"/>
                      </a:endParaRPr>
                    </a:p>
                  </a:txBody>
                  <a:tcPr marT="45775" marB="457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3196" name="Group 156"/>
          <p:cNvGraphicFramePr>
            <a:graphicFrameLocks noGrp="1"/>
          </p:cNvGraphicFramePr>
          <p:nvPr/>
        </p:nvGraphicFramePr>
        <p:xfrm>
          <a:off x="1295400" y="4108450"/>
          <a:ext cx="4999038" cy="1581152"/>
        </p:xfrm>
        <a:graphic>
          <a:graphicData uri="http://schemas.openxmlformats.org/drawingml/2006/table">
            <a:tbl>
              <a:tblPr/>
              <a:tblGrid>
                <a:gridCol w="1404938">
                  <a:extLst>
                    <a:ext uri="{9D8B030D-6E8A-4147-A177-3AD203B41FA5}">
                      <a16:colId xmlns:a16="http://schemas.microsoft.com/office/drawing/2014/main" val="20000"/>
                    </a:ext>
                  </a:extLst>
                </a:gridCol>
                <a:gridCol w="588962">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503238">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1008062">
                  <a:extLst>
                    <a:ext uri="{9D8B030D-6E8A-4147-A177-3AD203B41FA5}">
                      <a16:colId xmlns:a16="http://schemas.microsoft.com/office/drawing/2014/main" val="20005"/>
                    </a:ext>
                  </a:extLst>
                </a:gridCol>
                <a:gridCol w="354013">
                  <a:extLst>
                    <a:ext uri="{9D8B030D-6E8A-4147-A177-3AD203B41FA5}">
                      <a16:colId xmlns:a16="http://schemas.microsoft.com/office/drawing/2014/main" val="20006"/>
                    </a:ext>
                  </a:extLst>
                </a:gridCol>
              </a:tblGrid>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Fragm. 3a</a:t>
                      </a:r>
                      <a:endParaRPr kumimoji="0" lang="es-ES" sz="16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XXX</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292</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0</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1</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370</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M</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Fragm. 3b</a:t>
                      </a:r>
                      <a:endParaRPr kumimoji="0" lang="es-ES" sz="16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XXX</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292</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0</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1</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404</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N</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Fragm. 3c</a:t>
                      </a:r>
                      <a:endParaRPr kumimoji="0" lang="es-ES" sz="16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XXX</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292</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0</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1</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438</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O</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Fragm. 3d</a:t>
                      </a:r>
                      <a:endParaRPr kumimoji="0" lang="es-ES" sz="16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XXX</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244</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0</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0</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472</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600" b="1" i="0" u="none" strike="noStrike" cap="none" normalizeH="0" baseline="0">
                          <a:ln>
                            <a:noFill/>
                          </a:ln>
                          <a:solidFill>
                            <a:schemeClr val="tx1"/>
                          </a:solidFill>
                          <a:effectLst/>
                          <a:latin typeface="Arial" charset="0"/>
                        </a:rPr>
                        <a:t>P</a:t>
                      </a:r>
                      <a:endParaRPr kumimoji="0" lang="es-E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2044" name="Text Box 114"/>
          <p:cNvSpPr txBox="1">
            <a:spLocks noChangeArrowheads="1"/>
          </p:cNvSpPr>
          <p:nvPr/>
        </p:nvSpPr>
        <p:spPr bwMode="auto">
          <a:xfrm>
            <a:off x="1828800" y="328613"/>
            <a:ext cx="6019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2800"/>
              <a:t>Ejemplo de fragmentación múltiple</a:t>
            </a:r>
            <a:endParaRPr lang="es-ES" altLang="es-ES" sz="2800"/>
          </a:p>
        </p:txBody>
      </p:sp>
      <p:sp>
        <p:nvSpPr>
          <p:cNvPr id="82045" name="Text Box 115"/>
          <p:cNvSpPr txBox="1">
            <a:spLocks noChangeArrowheads="1"/>
          </p:cNvSpPr>
          <p:nvPr/>
        </p:nvSpPr>
        <p:spPr bwMode="auto">
          <a:xfrm>
            <a:off x="228600" y="1865313"/>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s-ES_tradnl" altLang="es-ES" sz="1600" b="1"/>
              <a:t>Token Ring</a:t>
            </a:r>
            <a:endParaRPr lang="es-ES" altLang="es-ES" sz="1600" b="1"/>
          </a:p>
        </p:txBody>
      </p:sp>
      <p:sp>
        <p:nvSpPr>
          <p:cNvPr id="82046" name="Text Box 116"/>
          <p:cNvSpPr txBox="1">
            <a:spLocks noChangeArrowheads="1"/>
          </p:cNvSpPr>
          <p:nvPr/>
        </p:nvSpPr>
        <p:spPr bwMode="auto">
          <a:xfrm>
            <a:off x="228600" y="3008313"/>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s-ES_tradnl" altLang="es-ES" sz="1600" b="1"/>
              <a:t>E-net DIX</a:t>
            </a:r>
            <a:endParaRPr lang="es-ES" altLang="es-ES" sz="1600" b="1"/>
          </a:p>
        </p:txBody>
      </p:sp>
      <p:sp>
        <p:nvSpPr>
          <p:cNvPr id="82047" name="Text Box 117"/>
          <p:cNvSpPr txBox="1">
            <a:spLocks noChangeArrowheads="1"/>
          </p:cNvSpPr>
          <p:nvPr/>
        </p:nvSpPr>
        <p:spPr bwMode="auto">
          <a:xfrm>
            <a:off x="304800" y="4303713"/>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s-ES" altLang="es-ES" sz="1600" b="1"/>
          </a:p>
        </p:txBody>
      </p:sp>
      <p:sp>
        <p:nvSpPr>
          <p:cNvPr id="82048" name="Text Box 118"/>
          <p:cNvSpPr txBox="1">
            <a:spLocks noChangeArrowheads="1"/>
          </p:cNvSpPr>
          <p:nvPr/>
        </p:nvSpPr>
        <p:spPr bwMode="auto">
          <a:xfrm>
            <a:off x="228600" y="4287838"/>
            <a:ext cx="1066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s-ES_tradnl" altLang="es-ES" sz="1600" b="1"/>
              <a:t>PPP Bajo Retardo</a:t>
            </a:r>
            <a:endParaRPr lang="es-ES" altLang="es-ES" sz="1600" b="1"/>
          </a:p>
        </p:txBody>
      </p:sp>
      <p:sp>
        <p:nvSpPr>
          <p:cNvPr id="82049" name="Text Box 119"/>
          <p:cNvSpPr txBox="1">
            <a:spLocks noChangeArrowheads="1"/>
          </p:cNvSpPr>
          <p:nvPr/>
        </p:nvSpPr>
        <p:spPr bwMode="auto">
          <a:xfrm>
            <a:off x="1331913" y="6015038"/>
            <a:ext cx="6769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altLang="es-ES" sz="1600" b="1"/>
              <a:t>El campo Desplaz. cuenta los bytes en grupos de 8 (1480 / 8 = 185)</a:t>
            </a:r>
            <a:endParaRPr lang="es-ES" altLang="es-ES" sz="1600" b="1"/>
          </a:p>
        </p:txBody>
      </p:sp>
      <p:sp>
        <p:nvSpPr>
          <p:cNvPr id="82050" name="Text Box 166"/>
          <p:cNvSpPr txBox="1">
            <a:spLocks noChangeArrowheads="1"/>
          </p:cNvSpPr>
          <p:nvPr/>
        </p:nvSpPr>
        <p:spPr bwMode="auto">
          <a:xfrm>
            <a:off x="7740650" y="1125538"/>
            <a:ext cx="1222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4000 bytes</a:t>
            </a:r>
          </a:p>
        </p:txBody>
      </p:sp>
      <p:sp>
        <p:nvSpPr>
          <p:cNvPr id="82051" name="Line 175"/>
          <p:cNvSpPr>
            <a:spLocks noChangeShapeType="1"/>
          </p:cNvSpPr>
          <p:nvPr/>
        </p:nvSpPr>
        <p:spPr bwMode="auto">
          <a:xfrm flipH="1">
            <a:off x="7667625" y="1412875"/>
            <a:ext cx="288925"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2052" name="Text Box 176"/>
          <p:cNvSpPr txBox="1">
            <a:spLocks noChangeArrowheads="1"/>
          </p:cNvSpPr>
          <p:nvPr/>
        </p:nvSpPr>
        <p:spPr bwMode="auto">
          <a:xfrm>
            <a:off x="7524750" y="2732088"/>
            <a:ext cx="1222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1480 bytes</a:t>
            </a:r>
          </a:p>
        </p:txBody>
      </p:sp>
      <p:sp>
        <p:nvSpPr>
          <p:cNvPr id="82053" name="Line 177"/>
          <p:cNvSpPr>
            <a:spLocks noChangeShapeType="1"/>
          </p:cNvSpPr>
          <p:nvPr/>
        </p:nvSpPr>
        <p:spPr bwMode="auto">
          <a:xfrm flipH="1">
            <a:off x="7092950" y="2924175"/>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2054" name="Text Box 178"/>
          <p:cNvSpPr txBox="1">
            <a:spLocks noChangeArrowheads="1"/>
          </p:cNvSpPr>
          <p:nvPr/>
        </p:nvSpPr>
        <p:spPr bwMode="auto">
          <a:xfrm>
            <a:off x="7524750" y="3163888"/>
            <a:ext cx="1222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1480 bytes</a:t>
            </a:r>
          </a:p>
        </p:txBody>
      </p:sp>
      <p:sp>
        <p:nvSpPr>
          <p:cNvPr id="82055" name="Line 179"/>
          <p:cNvSpPr>
            <a:spLocks noChangeShapeType="1"/>
          </p:cNvSpPr>
          <p:nvPr/>
        </p:nvSpPr>
        <p:spPr bwMode="auto">
          <a:xfrm flipH="1">
            <a:off x="7092950" y="3355975"/>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2056" name="Text Box 180"/>
          <p:cNvSpPr txBox="1">
            <a:spLocks noChangeArrowheads="1"/>
          </p:cNvSpPr>
          <p:nvPr/>
        </p:nvSpPr>
        <p:spPr bwMode="auto">
          <a:xfrm>
            <a:off x="7524750" y="3524250"/>
            <a:ext cx="1222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1040 bytes</a:t>
            </a:r>
          </a:p>
        </p:txBody>
      </p:sp>
      <p:sp>
        <p:nvSpPr>
          <p:cNvPr id="82057" name="Line 181"/>
          <p:cNvSpPr>
            <a:spLocks noChangeShapeType="1"/>
          </p:cNvSpPr>
          <p:nvPr/>
        </p:nvSpPr>
        <p:spPr bwMode="auto">
          <a:xfrm flipH="1">
            <a:off x="7092950" y="3716338"/>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2058" name="Text Box 182"/>
          <p:cNvSpPr txBox="1">
            <a:spLocks noChangeArrowheads="1"/>
          </p:cNvSpPr>
          <p:nvPr/>
        </p:nvSpPr>
        <p:spPr bwMode="auto">
          <a:xfrm>
            <a:off x="6878638" y="4149725"/>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272 bytes</a:t>
            </a:r>
          </a:p>
        </p:txBody>
      </p:sp>
      <p:sp>
        <p:nvSpPr>
          <p:cNvPr id="82059" name="Line 183"/>
          <p:cNvSpPr>
            <a:spLocks noChangeShapeType="1"/>
          </p:cNvSpPr>
          <p:nvPr/>
        </p:nvSpPr>
        <p:spPr bwMode="auto">
          <a:xfrm flipH="1">
            <a:off x="6446838" y="4341813"/>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2060" name="Text Box 184"/>
          <p:cNvSpPr txBox="1">
            <a:spLocks noChangeArrowheads="1"/>
          </p:cNvSpPr>
          <p:nvPr/>
        </p:nvSpPr>
        <p:spPr bwMode="auto">
          <a:xfrm>
            <a:off x="6878638" y="4581525"/>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272 bytes</a:t>
            </a:r>
          </a:p>
        </p:txBody>
      </p:sp>
      <p:sp>
        <p:nvSpPr>
          <p:cNvPr id="82061" name="Line 185"/>
          <p:cNvSpPr>
            <a:spLocks noChangeShapeType="1"/>
          </p:cNvSpPr>
          <p:nvPr/>
        </p:nvSpPr>
        <p:spPr bwMode="auto">
          <a:xfrm flipH="1">
            <a:off x="6446838" y="4773613"/>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2062" name="Text Box 186"/>
          <p:cNvSpPr txBox="1">
            <a:spLocks noChangeArrowheads="1"/>
          </p:cNvSpPr>
          <p:nvPr/>
        </p:nvSpPr>
        <p:spPr bwMode="auto">
          <a:xfrm>
            <a:off x="6878638" y="4941888"/>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272 bytes</a:t>
            </a:r>
          </a:p>
        </p:txBody>
      </p:sp>
      <p:sp>
        <p:nvSpPr>
          <p:cNvPr id="82063" name="Line 187"/>
          <p:cNvSpPr>
            <a:spLocks noChangeShapeType="1"/>
          </p:cNvSpPr>
          <p:nvPr/>
        </p:nvSpPr>
        <p:spPr bwMode="auto">
          <a:xfrm flipH="1">
            <a:off x="6446838" y="5133975"/>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2064" name="Text Box 188"/>
          <p:cNvSpPr txBox="1">
            <a:spLocks noChangeArrowheads="1"/>
          </p:cNvSpPr>
          <p:nvPr/>
        </p:nvSpPr>
        <p:spPr bwMode="auto">
          <a:xfrm>
            <a:off x="6875463" y="5300663"/>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224 bytes</a:t>
            </a:r>
          </a:p>
        </p:txBody>
      </p:sp>
      <p:sp>
        <p:nvSpPr>
          <p:cNvPr id="82065" name="Line 189"/>
          <p:cNvSpPr>
            <a:spLocks noChangeShapeType="1"/>
          </p:cNvSpPr>
          <p:nvPr/>
        </p:nvSpPr>
        <p:spPr bwMode="auto">
          <a:xfrm flipH="1">
            <a:off x="6443663" y="5492750"/>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1489856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90A92653-3736-4462-8924-D6EF66E03659}" type="slidenum">
              <a:rPr lang="es-ES"/>
              <a:pPr>
                <a:defRPr/>
              </a:pPr>
              <a:t>55</a:t>
            </a:fld>
            <a:endParaRPr lang="es-ES"/>
          </a:p>
        </p:txBody>
      </p:sp>
      <p:sp>
        <p:nvSpPr>
          <p:cNvPr id="82947" name="Rectangle 2"/>
          <p:cNvSpPr>
            <a:spLocks noGrp="1" noChangeArrowheads="1"/>
          </p:cNvSpPr>
          <p:nvPr>
            <p:ph type="title"/>
          </p:nvPr>
        </p:nvSpPr>
        <p:spPr>
          <a:xfrm>
            <a:off x="720725" y="271463"/>
            <a:ext cx="7704138" cy="892175"/>
          </a:xfrm>
        </p:spPr>
        <p:txBody>
          <a:bodyPr/>
          <a:lstStyle/>
          <a:p>
            <a:pPr eaLnBrk="1" hangingPunct="1"/>
            <a:r>
              <a:rPr lang="es-ES_tradnl" altLang="es-ES" sz="4000"/>
              <a:t>Bit DF (Don’t Fragment)</a:t>
            </a:r>
            <a:endParaRPr lang="es-ES" altLang="es-ES" sz="4000"/>
          </a:p>
        </p:txBody>
      </p:sp>
      <p:sp>
        <p:nvSpPr>
          <p:cNvPr id="82948" name="Rectangle 3"/>
          <p:cNvSpPr>
            <a:spLocks noGrp="1" noChangeArrowheads="1"/>
          </p:cNvSpPr>
          <p:nvPr>
            <p:ph type="body" idx="1"/>
          </p:nvPr>
        </p:nvSpPr>
        <p:spPr>
          <a:xfrm>
            <a:off x="685800" y="1557338"/>
            <a:ext cx="7772400" cy="4464050"/>
          </a:xfrm>
        </p:spPr>
        <p:txBody>
          <a:bodyPr/>
          <a:lstStyle/>
          <a:p>
            <a:pPr algn="just" eaLnBrk="1" hangingPunct="1"/>
            <a:r>
              <a:rPr lang="es-ES_tradnl" altLang="es-ES"/>
              <a:t>Indica que ese datagrama no se debe fragmentar. Ej.: ping –f (windows). </a:t>
            </a:r>
          </a:p>
          <a:p>
            <a:pPr algn="just" eaLnBrk="1" hangingPunct="1"/>
            <a:r>
              <a:rPr lang="es-ES_tradnl" altLang="es-ES"/>
              <a:t>Se usa:</a:t>
            </a:r>
          </a:p>
          <a:p>
            <a:pPr lvl="1" algn="just" eaLnBrk="1" hangingPunct="1"/>
            <a:r>
              <a:rPr lang="es-ES_tradnl" altLang="es-ES"/>
              <a:t>Cuando se sospecha que el host de destino no está capacitado para reensamblar (ej.: estaciones ‘diskless’).</a:t>
            </a:r>
          </a:p>
          <a:p>
            <a:pPr lvl="1" algn="just" eaLnBrk="1" hangingPunct="1"/>
            <a:r>
              <a:rPr lang="es-ES_tradnl" altLang="es-ES"/>
              <a:t>En la técnica de descubrimiento de la MTU del trayecto o ‘Path MTU discovery’ (RFC 1191)</a:t>
            </a:r>
          </a:p>
          <a:p>
            <a:pPr lvl="1" algn="just" eaLnBrk="1" hangingPunct="1"/>
            <a:endParaRPr lang="es-ES" altLang="es-ES"/>
          </a:p>
        </p:txBody>
      </p:sp>
    </p:spTree>
    <p:extLst>
      <p:ext uri="{BB962C8B-B14F-4D97-AF65-F5344CB8AC3E}">
        <p14:creationId xmlns:p14="http://schemas.microsoft.com/office/powerpoint/2010/main" val="16390332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3 Marcador de número de diapositiva"/>
          <p:cNvSpPr>
            <a:spLocks noGrp="1"/>
          </p:cNvSpPr>
          <p:nvPr>
            <p:ph type="sldNum" sz="quarter" idx="12"/>
          </p:nvPr>
        </p:nvSpPr>
        <p:spPr/>
        <p:txBody>
          <a:bodyPr/>
          <a:lstStyle/>
          <a:p>
            <a:pPr>
              <a:defRPr/>
            </a:pPr>
            <a:fld id="{74C038B3-6A5A-4975-B255-044BEFDF6AF4}" type="slidenum">
              <a:rPr lang="es-ES"/>
              <a:pPr>
                <a:defRPr/>
              </a:pPr>
              <a:t>56</a:t>
            </a:fld>
            <a:endParaRPr lang="es-ES"/>
          </a:p>
        </p:txBody>
      </p:sp>
      <p:sp>
        <p:nvSpPr>
          <p:cNvPr id="83971" name="Line 2"/>
          <p:cNvSpPr>
            <a:spLocks noChangeShapeType="1"/>
          </p:cNvSpPr>
          <p:nvPr/>
        </p:nvSpPr>
        <p:spPr bwMode="auto">
          <a:xfrm>
            <a:off x="7164388" y="2555875"/>
            <a:ext cx="0" cy="169862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3972" name="Line 3"/>
          <p:cNvSpPr>
            <a:spLocks noChangeShapeType="1"/>
          </p:cNvSpPr>
          <p:nvPr/>
        </p:nvSpPr>
        <p:spPr bwMode="auto">
          <a:xfrm>
            <a:off x="7162800" y="3143250"/>
            <a:ext cx="685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83973"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0450" y="25558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3974" name="Line 5"/>
          <p:cNvSpPr>
            <a:spLocks noChangeShapeType="1"/>
          </p:cNvSpPr>
          <p:nvPr/>
        </p:nvSpPr>
        <p:spPr bwMode="auto">
          <a:xfrm flipH="1">
            <a:off x="2365375" y="3517900"/>
            <a:ext cx="4795838" cy="7938"/>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83975" name="Picture 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938" y="3067050"/>
            <a:ext cx="900112"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3976" name="Picture 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5400" y="3238500"/>
            <a:ext cx="114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3977"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713" y="2924175"/>
            <a:ext cx="762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3978" name="Text Box 9"/>
          <p:cNvSpPr txBox="1">
            <a:spLocks noChangeArrowheads="1"/>
          </p:cNvSpPr>
          <p:nvPr/>
        </p:nvSpPr>
        <p:spPr bwMode="auto">
          <a:xfrm>
            <a:off x="1981200" y="3060700"/>
            <a:ext cx="312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A</a:t>
            </a:r>
          </a:p>
        </p:txBody>
      </p:sp>
      <p:sp>
        <p:nvSpPr>
          <p:cNvPr id="83979" name="Text Box 10"/>
          <p:cNvSpPr txBox="1">
            <a:spLocks noChangeArrowheads="1"/>
          </p:cNvSpPr>
          <p:nvPr/>
        </p:nvSpPr>
        <p:spPr bwMode="auto">
          <a:xfrm>
            <a:off x="7643813" y="2619375"/>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B</a:t>
            </a:r>
          </a:p>
        </p:txBody>
      </p:sp>
      <p:sp>
        <p:nvSpPr>
          <p:cNvPr id="83980" name="Text Box 11"/>
          <p:cNvSpPr txBox="1">
            <a:spLocks noChangeArrowheads="1"/>
          </p:cNvSpPr>
          <p:nvPr/>
        </p:nvSpPr>
        <p:spPr bwMode="auto">
          <a:xfrm>
            <a:off x="6732588" y="2025650"/>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600" b="1"/>
              <a:t>Ethernet</a:t>
            </a:r>
          </a:p>
        </p:txBody>
      </p:sp>
      <p:sp>
        <p:nvSpPr>
          <p:cNvPr id="987148" name="Text Box 12"/>
          <p:cNvSpPr txBox="1">
            <a:spLocks noChangeArrowheads="1"/>
          </p:cNvSpPr>
          <p:nvPr/>
        </p:nvSpPr>
        <p:spPr bwMode="auto">
          <a:xfrm>
            <a:off x="1168400" y="1822450"/>
            <a:ext cx="2540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1: A envía a B un paquete de 4020 bytes con DF=1.</a:t>
            </a:r>
          </a:p>
        </p:txBody>
      </p:sp>
      <p:grpSp>
        <p:nvGrpSpPr>
          <p:cNvPr id="2" name="Group 13"/>
          <p:cNvGrpSpPr>
            <a:grpSpLocks/>
          </p:cNvGrpSpPr>
          <p:nvPr/>
        </p:nvGrpSpPr>
        <p:grpSpPr bwMode="auto">
          <a:xfrm>
            <a:off x="1692275" y="3392488"/>
            <a:ext cx="1008063" cy="244475"/>
            <a:chOff x="1519" y="2205"/>
            <a:chExt cx="635" cy="154"/>
          </a:xfrm>
        </p:grpSpPr>
        <p:sp>
          <p:nvSpPr>
            <p:cNvPr id="84004" name="Rectangle 14"/>
            <p:cNvSpPr>
              <a:spLocks noChangeArrowheads="1"/>
            </p:cNvSpPr>
            <p:nvPr/>
          </p:nvSpPr>
          <p:spPr bwMode="auto">
            <a:xfrm>
              <a:off x="1519" y="2205"/>
              <a:ext cx="589"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4005" name="Text Box 15"/>
            <p:cNvSpPr txBox="1">
              <a:spLocks noChangeArrowheads="1"/>
            </p:cNvSpPr>
            <p:nvPr/>
          </p:nvSpPr>
          <p:spPr bwMode="auto">
            <a:xfrm>
              <a:off x="1733" y="2205"/>
              <a:ext cx="4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000" b="1"/>
                <a:t>4020 DF</a:t>
              </a:r>
            </a:p>
          </p:txBody>
        </p:sp>
      </p:grpSp>
      <p:sp>
        <p:nvSpPr>
          <p:cNvPr id="83983" name="Text Box 16"/>
          <p:cNvSpPr txBox="1">
            <a:spLocks noChangeArrowheads="1"/>
          </p:cNvSpPr>
          <p:nvPr/>
        </p:nvSpPr>
        <p:spPr bwMode="auto">
          <a:xfrm>
            <a:off x="5483225" y="3484563"/>
            <a:ext cx="303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X</a:t>
            </a:r>
          </a:p>
        </p:txBody>
      </p:sp>
      <p:sp>
        <p:nvSpPr>
          <p:cNvPr id="987153" name="Text Box 17"/>
          <p:cNvSpPr txBox="1">
            <a:spLocks noChangeArrowheads="1"/>
          </p:cNvSpPr>
          <p:nvPr/>
        </p:nvSpPr>
        <p:spPr bwMode="auto">
          <a:xfrm>
            <a:off x="4787900" y="4645025"/>
            <a:ext cx="338455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2: X descarta el paquete y responde a A con un mensaje ICMP ‘destino inaccesible’. En el mensaje le indica que si hubiera sido de 1500 bytes habría pasado.</a:t>
            </a:r>
          </a:p>
        </p:txBody>
      </p:sp>
      <p:grpSp>
        <p:nvGrpSpPr>
          <p:cNvPr id="3" name="Group 38"/>
          <p:cNvGrpSpPr>
            <a:grpSpLocks/>
          </p:cNvGrpSpPr>
          <p:nvPr/>
        </p:nvGrpSpPr>
        <p:grpSpPr bwMode="auto">
          <a:xfrm>
            <a:off x="4835525" y="3708400"/>
            <a:ext cx="744538" cy="244475"/>
            <a:chOff x="3046" y="2336"/>
            <a:chExt cx="469" cy="154"/>
          </a:xfrm>
        </p:grpSpPr>
        <p:sp>
          <p:nvSpPr>
            <p:cNvPr id="84002" name="Rectangle 19" descr="Rombos opacos"/>
            <p:cNvSpPr>
              <a:spLocks noChangeArrowheads="1"/>
            </p:cNvSpPr>
            <p:nvPr/>
          </p:nvSpPr>
          <p:spPr bwMode="auto">
            <a:xfrm>
              <a:off x="3092" y="2336"/>
              <a:ext cx="366" cy="136"/>
            </a:xfrm>
            <a:prstGeom prst="rect">
              <a:avLst/>
            </a:prstGeom>
            <a:pattFill prst="solidDmnd">
              <a:fgClr>
                <a:srgbClr val="FF00FF"/>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4003" name="Text Box 20"/>
            <p:cNvSpPr txBox="1">
              <a:spLocks noChangeArrowheads="1"/>
            </p:cNvSpPr>
            <p:nvPr/>
          </p:nvSpPr>
          <p:spPr bwMode="auto">
            <a:xfrm>
              <a:off x="3046" y="2336"/>
              <a:ext cx="4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000" b="1"/>
                <a:t>Max 1500</a:t>
              </a:r>
            </a:p>
          </p:txBody>
        </p:sp>
      </p:grpSp>
      <p:sp>
        <p:nvSpPr>
          <p:cNvPr id="987157" name="Text Box 21"/>
          <p:cNvSpPr txBox="1">
            <a:spLocks noChangeArrowheads="1"/>
          </p:cNvSpPr>
          <p:nvPr/>
        </p:nvSpPr>
        <p:spPr bwMode="auto">
          <a:xfrm>
            <a:off x="827088" y="4076700"/>
            <a:ext cx="280828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3: A fragmenta la información y a partir de ahora no mandará a B paquetes de más de 1500 bytes. Sigue usando el bit DF.</a:t>
            </a:r>
          </a:p>
        </p:txBody>
      </p:sp>
      <p:grpSp>
        <p:nvGrpSpPr>
          <p:cNvPr id="4" name="Group 22"/>
          <p:cNvGrpSpPr>
            <a:grpSpLocks/>
          </p:cNvGrpSpPr>
          <p:nvPr/>
        </p:nvGrpSpPr>
        <p:grpSpPr bwMode="auto">
          <a:xfrm>
            <a:off x="971550" y="3392488"/>
            <a:ext cx="1800225" cy="244475"/>
            <a:chOff x="612" y="3475"/>
            <a:chExt cx="1134" cy="154"/>
          </a:xfrm>
        </p:grpSpPr>
        <p:grpSp>
          <p:nvGrpSpPr>
            <p:cNvPr id="83993" name="Group 23"/>
            <p:cNvGrpSpPr>
              <a:grpSpLocks/>
            </p:cNvGrpSpPr>
            <p:nvPr/>
          </p:nvGrpSpPr>
          <p:grpSpPr bwMode="auto">
            <a:xfrm>
              <a:off x="612" y="3475"/>
              <a:ext cx="421" cy="154"/>
              <a:chOff x="612" y="3475"/>
              <a:chExt cx="421" cy="154"/>
            </a:xfrm>
          </p:grpSpPr>
          <p:sp>
            <p:nvSpPr>
              <p:cNvPr id="84000" name="Rectangle 24"/>
              <p:cNvSpPr>
                <a:spLocks noChangeArrowheads="1"/>
              </p:cNvSpPr>
              <p:nvPr/>
            </p:nvSpPr>
            <p:spPr bwMode="auto">
              <a:xfrm>
                <a:off x="657" y="3475"/>
                <a:ext cx="3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4001" name="Text Box 25"/>
              <p:cNvSpPr txBox="1">
                <a:spLocks noChangeArrowheads="1"/>
              </p:cNvSpPr>
              <p:nvPr/>
            </p:nvSpPr>
            <p:spPr bwMode="auto">
              <a:xfrm>
                <a:off x="612" y="3475"/>
                <a:ext cx="4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000" b="1"/>
                  <a:t>1060 DF</a:t>
                </a:r>
              </a:p>
            </p:txBody>
          </p:sp>
        </p:grpSp>
        <p:grpSp>
          <p:nvGrpSpPr>
            <p:cNvPr id="83994" name="Group 26"/>
            <p:cNvGrpSpPr>
              <a:grpSpLocks/>
            </p:cNvGrpSpPr>
            <p:nvPr/>
          </p:nvGrpSpPr>
          <p:grpSpPr bwMode="auto">
            <a:xfrm>
              <a:off x="1325" y="3475"/>
              <a:ext cx="421" cy="154"/>
              <a:chOff x="612" y="3475"/>
              <a:chExt cx="421" cy="154"/>
            </a:xfrm>
          </p:grpSpPr>
          <p:sp>
            <p:nvSpPr>
              <p:cNvPr id="83998" name="Rectangle 27"/>
              <p:cNvSpPr>
                <a:spLocks noChangeArrowheads="1"/>
              </p:cNvSpPr>
              <p:nvPr/>
            </p:nvSpPr>
            <p:spPr bwMode="auto">
              <a:xfrm>
                <a:off x="657" y="3475"/>
                <a:ext cx="3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3999" name="Text Box 28"/>
              <p:cNvSpPr txBox="1">
                <a:spLocks noChangeArrowheads="1"/>
              </p:cNvSpPr>
              <p:nvPr/>
            </p:nvSpPr>
            <p:spPr bwMode="auto">
              <a:xfrm>
                <a:off x="612" y="3475"/>
                <a:ext cx="4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000" b="1"/>
                  <a:t>1500 DF</a:t>
                </a:r>
              </a:p>
            </p:txBody>
          </p:sp>
        </p:grpSp>
        <p:grpSp>
          <p:nvGrpSpPr>
            <p:cNvPr id="83995" name="Group 29"/>
            <p:cNvGrpSpPr>
              <a:grpSpLocks/>
            </p:cNvGrpSpPr>
            <p:nvPr/>
          </p:nvGrpSpPr>
          <p:grpSpPr bwMode="auto">
            <a:xfrm>
              <a:off x="962" y="3475"/>
              <a:ext cx="421" cy="154"/>
              <a:chOff x="612" y="3475"/>
              <a:chExt cx="421" cy="154"/>
            </a:xfrm>
          </p:grpSpPr>
          <p:sp>
            <p:nvSpPr>
              <p:cNvPr id="83996" name="Rectangle 30"/>
              <p:cNvSpPr>
                <a:spLocks noChangeArrowheads="1"/>
              </p:cNvSpPr>
              <p:nvPr/>
            </p:nvSpPr>
            <p:spPr bwMode="auto">
              <a:xfrm>
                <a:off x="657" y="3475"/>
                <a:ext cx="3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3997" name="Text Box 31"/>
              <p:cNvSpPr txBox="1">
                <a:spLocks noChangeArrowheads="1"/>
              </p:cNvSpPr>
              <p:nvPr/>
            </p:nvSpPr>
            <p:spPr bwMode="auto">
              <a:xfrm>
                <a:off x="612" y="3475"/>
                <a:ext cx="4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000" b="1"/>
                  <a:t>1500 DF</a:t>
                </a:r>
              </a:p>
            </p:txBody>
          </p:sp>
        </p:grpSp>
      </p:grpSp>
      <p:sp>
        <p:nvSpPr>
          <p:cNvPr id="83988" name="Rectangle 32"/>
          <p:cNvSpPr>
            <a:spLocks noChangeArrowheads="1"/>
          </p:cNvSpPr>
          <p:nvPr/>
        </p:nvSpPr>
        <p:spPr bwMode="auto">
          <a:xfrm>
            <a:off x="398463" y="333375"/>
            <a:ext cx="8350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altLang="es-ES" sz="3200">
                <a:solidFill>
                  <a:schemeClr val="tx2"/>
                </a:solidFill>
              </a:rPr>
              <a:t>Funcionamiento del ‘Path MTU discovery’</a:t>
            </a:r>
          </a:p>
        </p:txBody>
      </p:sp>
      <p:sp>
        <p:nvSpPr>
          <p:cNvPr id="83989" name="Rectangle 34" descr="Rombos opacos"/>
          <p:cNvSpPr>
            <a:spLocks noChangeArrowheads="1"/>
          </p:cNvSpPr>
          <p:nvPr/>
        </p:nvSpPr>
        <p:spPr bwMode="auto">
          <a:xfrm>
            <a:off x="611188" y="5876925"/>
            <a:ext cx="647700" cy="215900"/>
          </a:xfrm>
          <a:prstGeom prst="rect">
            <a:avLst/>
          </a:prstGeom>
          <a:pattFill prst="solidDmnd">
            <a:fgClr>
              <a:srgbClr val="FF00FF"/>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
        <p:nvSpPr>
          <p:cNvPr id="83990" name="Text Box 35"/>
          <p:cNvSpPr txBox="1">
            <a:spLocks noChangeArrowheads="1"/>
          </p:cNvSpPr>
          <p:nvPr/>
        </p:nvSpPr>
        <p:spPr bwMode="auto">
          <a:xfrm>
            <a:off x="1331913" y="5445125"/>
            <a:ext cx="1514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Paquete normal</a:t>
            </a:r>
          </a:p>
        </p:txBody>
      </p:sp>
      <p:sp>
        <p:nvSpPr>
          <p:cNvPr id="83991" name="Text Box 36"/>
          <p:cNvSpPr txBox="1">
            <a:spLocks noChangeArrowheads="1"/>
          </p:cNvSpPr>
          <p:nvPr/>
        </p:nvSpPr>
        <p:spPr bwMode="auto">
          <a:xfrm>
            <a:off x="1331913" y="5861050"/>
            <a:ext cx="1376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ES" sz="1400" b="1"/>
              <a:t>Mensaje ICMP</a:t>
            </a:r>
          </a:p>
        </p:txBody>
      </p:sp>
      <p:sp>
        <p:nvSpPr>
          <p:cNvPr id="83992" name="Rectangle 37"/>
          <p:cNvSpPr>
            <a:spLocks noChangeArrowheads="1"/>
          </p:cNvSpPr>
          <p:nvPr/>
        </p:nvSpPr>
        <p:spPr bwMode="auto">
          <a:xfrm>
            <a:off x="611188" y="5516563"/>
            <a:ext cx="647700"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altLang="es-ES"/>
          </a:p>
        </p:txBody>
      </p:sp>
    </p:spTree>
    <p:extLst>
      <p:ext uri="{BB962C8B-B14F-4D97-AF65-F5344CB8AC3E}">
        <p14:creationId xmlns:p14="http://schemas.microsoft.com/office/powerpoint/2010/main" val="621810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714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nodeType="afterGroup">
                            <p:stCondLst>
                              <p:cond delay="0"/>
                            </p:stCondLst>
                            <p:childTnLst>
                              <p:par>
                                <p:cTn id="11" presetID="0" presetClass="path" presetSubtype="0" accel="50000" decel="50000" fill="hold" nodeType="afterEffect">
                                  <p:stCondLst>
                                    <p:cond delay="1000"/>
                                  </p:stCondLst>
                                  <p:childTnLst>
                                    <p:animMotion origin="layout" path="M 9.16667E-6 -7.40741E-6 C 0.00573 -0.0007 0.01164 -0.00115 0.02292 -0.00278 C 0.03421 -0.0044 0.05348 -0.00741 0.06771 -0.00973 C 0.08195 -0.01204 0.09931 -0.01482 0.10834 -0.01667 C 0.11737 -0.01852 0.11719 -0.01899 0.12188 -0.02084 C 0.12657 -0.02269 0.13126 -0.02269 0.13646 -0.02778 C 0.14167 -0.03288 0.14757 -0.04445 0.15313 -0.05139 C 0.15869 -0.05834 0.16441 -0.06528 0.1698 -0.06945 C 0.17518 -0.07362 0.17952 -0.07477 0.18542 -0.07639 C 0.19132 -0.07801 0.19792 -0.0801 0.20521 -0.07917 C 0.21251 -0.07825 0.22327 -0.07339 0.22917 -0.07084 C 0.23507 -0.06829 0.23733 -0.06829 0.24063 -0.06389 C 0.24393 -0.0595 0.24619 -0.05047 0.24896 -0.04445 C 0.25174 -0.03843 0.25487 -0.03149 0.2573 -0.02778 C 0.25973 -0.02408 0.25903 -0.02408 0.26355 -0.02223 C 0.26806 -0.02038 0.27448 -0.01806 0.28438 -0.01667 C 0.29428 -0.01528 0.31337 -0.01436 0.32292 -0.01389 C 0.33247 -0.01343 0.33351 -0.01343 0.34167 -0.01389 C 0.34983 -0.01436 0.36685 -0.01621 0.37188 -0.01667 " pathEditMode="relative" ptsTypes="aaaaaaaaaaaaaaaaaaA">
                                      <p:cBhvr>
                                        <p:cTn id="12" dur="2000" fill="hold"/>
                                        <p:tgtEl>
                                          <p:spTgt spid="2"/>
                                        </p:tgtEl>
                                        <p:attrNameLst>
                                          <p:attrName>ppt_x</p:attrName>
                                          <p:attrName>ppt_y</p:attrName>
                                        </p:attrNameLst>
                                      </p:cBhvr>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87153"/>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nodeType="afterEffect">
                                  <p:stCondLst>
                                    <p:cond delay="1000"/>
                                  </p:stCondLst>
                                  <p:childTnLst>
                                    <p:set>
                                      <p:cBhvr>
                                        <p:cTn id="19" dur="1" fill="hold">
                                          <p:stCondLst>
                                            <p:cond delay="0"/>
                                          </p:stCondLst>
                                        </p:cTn>
                                        <p:tgtEl>
                                          <p:spTgt spid="2"/>
                                        </p:tgtEl>
                                        <p:attrNameLst>
                                          <p:attrName>style.visibility</p:attrName>
                                        </p:attrNameLst>
                                      </p:cBhvr>
                                      <p:to>
                                        <p:strVal val="hidden"/>
                                      </p:to>
                                    </p:set>
                                  </p:childTnLst>
                                </p:cTn>
                              </p:par>
                            </p:childTnLst>
                          </p:cTn>
                        </p:par>
                        <p:par>
                          <p:cTn id="20" fill="hold" nodeType="afterGroup">
                            <p:stCondLst>
                              <p:cond delay="1000"/>
                            </p:stCondLst>
                            <p:childTnLst>
                              <p:par>
                                <p:cTn id="21" presetID="1" presetClass="entr" presetSubtype="0" fill="hold" nodeType="afterEffect">
                                  <p:stCondLst>
                                    <p:cond delay="100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nodeType="afterGroup">
                            <p:stCondLst>
                              <p:cond delay="2000"/>
                            </p:stCondLst>
                            <p:childTnLst>
                              <p:par>
                                <p:cTn id="24" presetID="0" presetClass="path" presetSubtype="0" accel="50000" decel="50000" fill="hold" nodeType="afterEffect">
                                  <p:stCondLst>
                                    <p:cond delay="500"/>
                                  </p:stCondLst>
                                  <p:childTnLst>
                                    <p:animMotion origin="layout" path="M 6.11111E-6 9.25926E-6 C -0.02933 -0.00185 -0.05867 -0.00347 -0.07603 0.00139 C -0.09339 0.00626 -0.09305 0.02385 -0.10416 0.02917 C -0.11527 0.0345 -0.13228 0.03658 -0.1427 0.03334 C -0.15312 0.0301 -0.16093 0.01852 -0.16666 0.00973 C -0.17239 0.00093 -0.17204 -0.01226 -0.17707 -0.01944 C -0.18211 -0.02661 -0.18888 -0.03171 -0.19687 -0.03333 C -0.20485 -0.03495 -0.21353 -0.02986 -0.22499 -0.02916 C -0.23645 -0.02847 -0.24652 -0.02847 -0.26562 -0.02916 C -0.28471 -0.02986 -0.31214 -0.03171 -0.33957 -0.03333 " pathEditMode="relative" ptsTypes="aaaaaaaaaA">
                                      <p:cBhvr>
                                        <p:cTn id="25" dur="2000" fill="hold"/>
                                        <p:tgtEl>
                                          <p:spTgt spid="3"/>
                                        </p:tgtEl>
                                        <p:attrNameLst>
                                          <p:attrName>ppt_x</p:attrName>
                                          <p:attrName>ppt_y</p:attrName>
                                        </p:attrNameLst>
                                      </p:cBhvr>
                                    </p:animMotion>
                                  </p:childTnLst>
                                </p:cTn>
                              </p:par>
                            </p:childTnLst>
                          </p:cTn>
                        </p:par>
                        <p:par>
                          <p:cTn id="26" fill="hold" nodeType="afterGroup">
                            <p:stCondLst>
                              <p:cond delay="4500"/>
                            </p:stCondLst>
                            <p:childTnLst>
                              <p:par>
                                <p:cTn id="27" presetID="1" presetClass="exit" presetSubtype="0" fill="hold" nodeType="afterEffect">
                                  <p:stCondLst>
                                    <p:cond delay="500"/>
                                  </p:stCondLst>
                                  <p:childTnLst>
                                    <p:set>
                                      <p:cBhvr>
                                        <p:cTn id="28" dur="1" fill="hold">
                                          <p:stCondLst>
                                            <p:cond delay="0"/>
                                          </p:stCondLst>
                                        </p:cTn>
                                        <p:tgtEl>
                                          <p:spTgt spid="3"/>
                                        </p:tgtEl>
                                        <p:attrNameLst>
                                          <p:attrName>style.visibility</p:attrName>
                                        </p:attrNameLst>
                                      </p:cBhvr>
                                      <p:to>
                                        <p:strVal val="hidden"/>
                                      </p:to>
                                    </p:set>
                                  </p:childTnLst>
                                </p:cTn>
                              </p:par>
                            </p:childTnLst>
                          </p:cTn>
                        </p:par>
                        <p:par>
                          <p:cTn id="29" fill="hold" nodeType="afterGroup">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987157"/>
                                        </p:tgtEl>
                                        <p:attrNameLst>
                                          <p:attrName>style.visibility</p:attrName>
                                        </p:attrNameLst>
                                      </p:cBhvr>
                                      <p:to>
                                        <p:strVal val="visible"/>
                                      </p:to>
                                    </p:set>
                                  </p:childTnLst>
                                </p:cTn>
                              </p:par>
                            </p:childTnLst>
                          </p:cTn>
                        </p:par>
                        <p:par>
                          <p:cTn id="32" fill="hold" nodeType="afterGroup">
                            <p:stCondLst>
                              <p:cond delay="6000"/>
                            </p:stCondLst>
                            <p:childTnLst>
                              <p:par>
                                <p:cTn id="33" presetID="1" presetClass="entr" presetSubtype="0" fill="hold" nodeType="afterEffect">
                                  <p:stCondLst>
                                    <p:cond delay="1000"/>
                                  </p:stCondLst>
                                  <p:childTnLst>
                                    <p:set>
                                      <p:cBhvr>
                                        <p:cTn id="34" dur="1" fill="hold">
                                          <p:stCondLst>
                                            <p:cond delay="0"/>
                                          </p:stCondLst>
                                        </p:cTn>
                                        <p:tgtEl>
                                          <p:spTgt spid="4"/>
                                        </p:tgtEl>
                                        <p:attrNameLst>
                                          <p:attrName>style.visibility</p:attrName>
                                        </p:attrNameLst>
                                      </p:cBhvr>
                                      <p:to>
                                        <p:strVal val="visible"/>
                                      </p:to>
                                    </p:set>
                                  </p:childTnLst>
                                </p:cTn>
                              </p:par>
                            </p:childTnLst>
                          </p:cTn>
                        </p:par>
                        <p:par>
                          <p:cTn id="35" fill="hold" nodeType="afterGroup">
                            <p:stCondLst>
                              <p:cond delay="7000"/>
                            </p:stCondLst>
                            <p:childTnLst>
                              <p:par>
                                <p:cTn id="36" presetID="0" presetClass="path" presetSubtype="0" accel="50000" decel="50000" fill="hold" nodeType="afterEffect">
                                  <p:stCondLst>
                                    <p:cond delay="1000"/>
                                  </p:stCondLst>
                                  <p:childTnLst>
                                    <p:animMotion origin="layout" path="M -5.83333E-6 -2.96296E-6 C 0.0111 -0.00023 0.02239 -0.00023 0.03854 -0.00139 C 0.05468 -0.00255 0.07951 -0.00324 0.09687 -0.00694 C 0.11423 -0.01065 0.13003 -0.01481 0.1427 -0.02361 C 0.15538 -0.03241 0.16267 -0.05162 0.17291 -0.05972 C 0.18315 -0.06782 0.19288 -0.07106 0.20416 -0.07222 C 0.21544 -0.07338 0.23055 -0.07407 0.24062 -0.06667 C 0.25069 -0.05926 0.25642 -0.03681 0.26458 -0.02778 C 0.27274 -0.01875 0.27638 -0.0162 0.28958 -0.0125 C 0.30277 -0.0088 0.32899 -0.00671 0.34374 -0.00556 C 0.3585 -0.0044 0.36822 -0.00509 0.37812 -0.00556 " pathEditMode="relative" ptsTypes="aaaaaaaaaaA">
                                      <p:cBhvr>
                                        <p:cTn id="37" dur="2000" fill="hold"/>
                                        <p:tgtEl>
                                          <p:spTgt spid="4"/>
                                        </p:tgtEl>
                                        <p:attrNameLst>
                                          <p:attrName>ppt_x</p:attrName>
                                          <p:attrName>ppt_y</p:attrName>
                                        </p:attrNameLst>
                                      </p:cBhvr>
                                    </p:animMotion>
                                  </p:childTnLst>
                                </p:cTn>
                              </p:par>
                            </p:childTnLst>
                          </p:cTn>
                        </p:par>
                        <p:par>
                          <p:cTn id="38" fill="hold" nodeType="afterGroup">
                            <p:stCondLst>
                              <p:cond delay="10000"/>
                            </p:stCondLst>
                            <p:childTnLst>
                              <p:par>
                                <p:cTn id="39" presetID="0" presetClass="path" presetSubtype="0" accel="50000" decel="50000" fill="hold" nodeType="afterEffect">
                                  <p:stCondLst>
                                    <p:cond delay="500"/>
                                  </p:stCondLst>
                                  <p:childTnLst>
                                    <p:animMotion origin="layout" path="M 0.40729 -0.01667 C 0.40764 -0.01667 0.40798 -0.01644 0.43437 -0.01667 C 0.46076 -0.0169 0.54149 -0.01042 0.56562 -0.01806 C 0.58975 -0.0257 0.5658 -0.05278 0.57916 -0.0625 C 0.59253 -0.07223 0.61909 -0.07431 0.64583 -0.07639 " pathEditMode="relative" ptsTypes="aaaaA">
                                      <p:cBhvr>
                                        <p:cTn id="40"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7148" grpId="0"/>
      <p:bldP spid="987153" grpId="0"/>
      <p:bldP spid="98715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pPr>
              <a:defRPr/>
            </a:pPr>
            <a:fld id="{95DB7CD3-8A96-4B33-A590-40E9BAC1DFF6}" type="slidenum">
              <a:rPr lang="es-ES"/>
              <a:pPr>
                <a:defRPr/>
              </a:pPr>
              <a:t>57</a:t>
            </a:fld>
            <a:endParaRPr lang="es-ES"/>
          </a:p>
        </p:txBody>
      </p:sp>
      <p:sp>
        <p:nvSpPr>
          <p:cNvPr id="86019" name="Rectangle 2"/>
          <p:cNvSpPr>
            <a:spLocks noGrp="1" noChangeArrowheads="1"/>
          </p:cNvSpPr>
          <p:nvPr>
            <p:ph type="title"/>
          </p:nvPr>
        </p:nvSpPr>
        <p:spPr>
          <a:xfrm>
            <a:off x="457200" y="274638"/>
            <a:ext cx="8229600" cy="685800"/>
          </a:xfrm>
        </p:spPr>
        <p:txBody>
          <a:bodyPr>
            <a:normAutofit fontScale="90000"/>
          </a:bodyPr>
          <a:lstStyle/>
          <a:p>
            <a:pPr algn="just" eaLnBrk="1" hangingPunct="1"/>
            <a:r>
              <a:rPr lang="es-ES" altLang="es-ES" sz="4000" dirty="0"/>
              <a:t>Pregunta sobre fragmentación en IPv4</a:t>
            </a:r>
          </a:p>
        </p:txBody>
      </p:sp>
      <p:sp>
        <p:nvSpPr>
          <p:cNvPr id="86020" name="Text Box 4"/>
          <p:cNvSpPr txBox="1">
            <a:spLocks noChangeArrowheads="1"/>
          </p:cNvSpPr>
          <p:nvPr/>
        </p:nvSpPr>
        <p:spPr bwMode="auto">
          <a:xfrm>
            <a:off x="812800" y="1614488"/>
            <a:ext cx="7646988"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lnSpc>
                <a:spcPct val="90000"/>
              </a:lnSpc>
            </a:pPr>
            <a:r>
              <a:rPr lang="es-ES" altLang="es-ES" sz="2800">
                <a:latin typeface="Times New Roman" pitchFamily="18" charset="0"/>
              </a:rPr>
              <a:t>P: En caso de fragmentación las opciones de la cabecera IP (record route, timestamp, strict source route y loose source route), ¿han de copiarse en todos los fragmentos o solo en el primero?</a:t>
            </a:r>
            <a:endParaRPr lang="es-ES" altLang="es-ES" sz="2400">
              <a:latin typeface="Times New Roman" pitchFamily="18" charset="0"/>
            </a:endParaRPr>
          </a:p>
        </p:txBody>
      </p:sp>
      <p:sp>
        <p:nvSpPr>
          <p:cNvPr id="1218566" name="Text Box 6"/>
          <p:cNvSpPr txBox="1">
            <a:spLocks noChangeArrowheads="1"/>
          </p:cNvSpPr>
          <p:nvPr/>
        </p:nvSpPr>
        <p:spPr bwMode="auto">
          <a:xfrm>
            <a:off x="827088" y="3649663"/>
            <a:ext cx="7705725"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ES" altLang="es-ES" sz="2800">
                <a:latin typeface="Times New Roman" pitchFamily="18" charset="0"/>
              </a:rPr>
              <a:t>R: Las opciones que implican anotar la ruta utilizada (record route y timestamp) solo se copian en el primer fragmento. Las opciones que implican un efecto sobre la ruta seguida (strict y loose source route) se copian en todos los fragmentos</a:t>
            </a:r>
          </a:p>
        </p:txBody>
      </p:sp>
    </p:spTree>
    <p:extLst>
      <p:ext uri="{BB962C8B-B14F-4D97-AF65-F5344CB8AC3E}">
        <p14:creationId xmlns:p14="http://schemas.microsoft.com/office/powerpoint/2010/main" val="1851566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6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pPr>
              <a:defRPr/>
            </a:pPr>
            <a:fld id="{BA25EE15-97C5-410B-8631-B00547A96555}" type="slidenum">
              <a:rPr lang="es-ES"/>
              <a:pPr>
                <a:defRPr/>
              </a:pPr>
              <a:t>58</a:t>
            </a:fld>
            <a:endParaRPr lang="es-ES"/>
          </a:p>
        </p:txBody>
      </p:sp>
      <p:sp>
        <p:nvSpPr>
          <p:cNvPr id="88067" name="Rectangle 2"/>
          <p:cNvSpPr>
            <a:spLocks noGrp="1" noChangeArrowheads="1"/>
          </p:cNvSpPr>
          <p:nvPr>
            <p:ph type="title"/>
          </p:nvPr>
        </p:nvSpPr>
        <p:spPr>
          <a:xfrm>
            <a:off x="457200" y="274638"/>
            <a:ext cx="8229600" cy="685800"/>
          </a:xfrm>
        </p:spPr>
        <p:txBody>
          <a:bodyPr>
            <a:normAutofit/>
          </a:bodyPr>
          <a:lstStyle/>
          <a:p>
            <a:pPr algn="just" eaLnBrk="1" hangingPunct="1"/>
            <a:r>
              <a:rPr lang="es-ES" altLang="es-ES" sz="4000" dirty="0"/>
              <a:t>Ejemplo de fragmentación en IPv4</a:t>
            </a:r>
          </a:p>
        </p:txBody>
      </p:sp>
      <p:sp>
        <p:nvSpPr>
          <p:cNvPr id="88068" name="Text Box 4"/>
          <p:cNvSpPr txBox="1">
            <a:spLocks noChangeArrowheads="1"/>
          </p:cNvSpPr>
          <p:nvPr/>
        </p:nvSpPr>
        <p:spPr bwMode="auto">
          <a:xfrm>
            <a:off x="762000" y="1573213"/>
            <a:ext cx="7696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ES" altLang="es-ES" sz="2400">
                <a:latin typeface="Times New Roman" pitchFamily="18" charset="0"/>
              </a:rPr>
              <a:t>Un datagrama de 4020 bytes pasa de una red Token Ring con MTU 4400 a una Ethernet (MTU 1500) y después a un enlace PPP con bajo retardo (MTU 296). Si ese mismo datagrama pasara directamente de la red Token Ring al enlace PPP (sin pasar por la red Ethernet) ¿habría alguna diferencia en los fragmentos resultantes?   </a:t>
            </a:r>
          </a:p>
        </p:txBody>
      </p:sp>
      <p:sp>
        <p:nvSpPr>
          <p:cNvPr id="1223685" name="Text Box 5"/>
          <p:cNvSpPr txBox="1">
            <a:spLocks noChangeArrowheads="1"/>
          </p:cNvSpPr>
          <p:nvPr/>
        </p:nvSpPr>
        <p:spPr bwMode="auto">
          <a:xfrm>
            <a:off x="950913" y="4098925"/>
            <a:ext cx="671671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ES" altLang="es-ES" sz="2400">
                <a:latin typeface="Times New Roman" pitchFamily="18" charset="0"/>
              </a:rPr>
              <a:t>Caso TR-&gt; PPP,  15 fragmentos:</a:t>
            </a:r>
          </a:p>
          <a:p>
            <a:pPr algn="just" eaLnBrk="1" hangingPunct="1"/>
            <a:r>
              <a:rPr lang="es-ES" altLang="es-ES" sz="2400">
                <a:latin typeface="Times New Roman" pitchFamily="18" charset="0"/>
              </a:rPr>
              <a:t>	14 fragmentos de 292 bytes + 1 de 212</a:t>
            </a:r>
          </a:p>
          <a:p>
            <a:pPr algn="just" eaLnBrk="1" hangingPunct="1"/>
            <a:endParaRPr lang="es-ES" altLang="es-ES" sz="2400">
              <a:latin typeface="Times New Roman" pitchFamily="18" charset="0"/>
            </a:endParaRPr>
          </a:p>
          <a:p>
            <a:pPr algn="just" eaLnBrk="1" hangingPunct="1"/>
            <a:r>
              <a:rPr lang="es-ES" altLang="es-ES" sz="2400">
                <a:latin typeface="Times New Roman" pitchFamily="18" charset="0"/>
              </a:rPr>
              <a:t>Caso TR-&gt; Eth-&gt;PPP, 16 fragmentos:</a:t>
            </a:r>
          </a:p>
          <a:p>
            <a:pPr algn="just" eaLnBrk="1" hangingPunct="1"/>
            <a:r>
              <a:rPr lang="es-ES" altLang="es-ES" sz="2400">
                <a:latin typeface="Times New Roman" pitchFamily="18" charset="0"/>
              </a:rPr>
              <a:t>	5 fr. de 292 + 1 de 140 + 5 de 292 + 1 de 140 	+ 3 de 292 + 1 de 244 </a:t>
            </a:r>
          </a:p>
        </p:txBody>
      </p:sp>
    </p:spTree>
    <p:extLst>
      <p:ext uri="{BB962C8B-B14F-4D97-AF65-F5344CB8AC3E}">
        <p14:creationId xmlns:p14="http://schemas.microsoft.com/office/powerpoint/2010/main" val="2516470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3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36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3 Marcador de número de diapositiva"/>
          <p:cNvSpPr>
            <a:spLocks noGrp="1"/>
          </p:cNvSpPr>
          <p:nvPr>
            <p:ph type="sldNum" sz="quarter" idx="12"/>
          </p:nvPr>
        </p:nvSpPr>
        <p:spPr/>
        <p:txBody>
          <a:bodyPr/>
          <a:lstStyle/>
          <a:p>
            <a:pPr>
              <a:defRPr/>
            </a:pPr>
            <a:fld id="{374834E8-DEE8-4C3A-8B85-6CBDC163310F}" type="slidenum">
              <a:rPr lang="es-ES"/>
              <a:pPr>
                <a:defRPr/>
              </a:pPr>
              <a:t>6</a:t>
            </a:fld>
            <a:endParaRPr lang="es-ES"/>
          </a:p>
        </p:txBody>
      </p:sp>
      <p:sp>
        <p:nvSpPr>
          <p:cNvPr id="8195" name="Text Box 3"/>
          <p:cNvSpPr txBox="1">
            <a:spLocks noChangeArrowheads="1"/>
          </p:cNvSpPr>
          <p:nvPr/>
        </p:nvSpPr>
        <p:spPr bwMode="auto">
          <a:xfrm>
            <a:off x="468313" y="3716338"/>
            <a:ext cx="8210550"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75000"/>
              </a:lnSpc>
              <a:spcBef>
                <a:spcPct val="50000"/>
              </a:spcBef>
            </a:pPr>
            <a:r>
              <a:rPr lang="es-ES_tradnl" altLang="es-ES" sz="1400" b="1" dirty="0"/>
              <a:t>Versión</a:t>
            </a:r>
            <a:r>
              <a:rPr lang="es-ES_tradnl" altLang="es-ES" sz="1400" dirty="0"/>
              <a:t>: siempre vale 4</a:t>
            </a:r>
          </a:p>
          <a:p>
            <a:pPr eaLnBrk="1" hangingPunct="1">
              <a:lnSpc>
                <a:spcPct val="75000"/>
              </a:lnSpc>
              <a:spcBef>
                <a:spcPct val="50000"/>
              </a:spcBef>
            </a:pPr>
            <a:r>
              <a:rPr lang="es-ES_tradnl" altLang="es-ES" sz="1400" b="1" dirty="0"/>
              <a:t>Longitud Cabecera</a:t>
            </a:r>
            <a:r>
              <a:rPr lang="es-ES_tradnl" altLang="es-ES" sz="1400" dirty="0"/>
              <a:t>: </a:t>
            </a:r>
            <a:r>
              <a:rPr lang="es-ES_tradnl" altLang="es-ES" sz="1400" u="sng" dirty="0"/>
              <a:t>en palabras de 32 bits</a:t>
            </a:r>
            <a:r>
              <a:rPr lang="es-ES_tradnl" altLang="es-ES" sz="1400" dirty="0"/>
              <a:t> (rango 5-15)</a:t>
            </a:r>
          </a:p>
          <a:p>
            <a:pPr eaLnBrk="1" hangingPunct="1">
              <a:lnSpc>
                <a:spcPct val="75000"/>
              </a:lnSpc>
              <a:spcBef>
                <a:spcPct val="50000"/>
              </a:spcBef>
            </a:pPr>
            <a:r>
              <a:rPr lang="es-ES_tradnl" altLang="es-ES" sz="1400" b="1" dirty="0"/>
              <a:t>DS (</a:t>
            </a:r>
            <a:r>
              <a:rPr lang="es-ES_tradnl" altLang="es-ES" sz="1400" b="1" dirty="0" err="1"/>
              <a:t>Differentiated</a:t>
            </a:r>
            <a:r>
              <a:rPr lang="es-ES_tradnl" altLang="es-ES" sz="1400" b="1" dirty="0"/>
              <a:t> </a:t>
            </a:r>
            <a:r>
              <a:rPr lang="es-ES_tradnl" altLang="es-ES" sz="1400" b="1" dirty="0" err="1"/>
              <a:t>Services</a:t>
            </a:r>
            <a:r>
              <a:rPr lang="es-ES_tradnl" altLang="es-ES" sz="1400" b="1" dirty="0"/>
              <a:t>):</a:t>
            </a:r>
            <a:r>
              <a:rPr lang="es-ES_tradnl" altLang="es-ES" sz="1400" dirty="0"/>
              <a:t> Para Calidad de Servicio</a:t>
            </a:r>
          </a:p>
          <a:p>
            <a:pPr eaLnBrk="1" hangingPunct="1">
              <a:lnSpc>
                <a:spcPct val="75000"/>
              </a:lnSpc>
              <a:spcBef>
                <a:spcPct val="50000"/>
              </a:spcBef>
            </a:pPr>
            <a:r>
              <a:rPr lang="es-ES_tradnl" altLang="es-ES" sz="1400" b="1" dirty="0"/>
              <a:t>Longitud total</a:t>
            </a:r>
            <a:r>
              <a:rPr lang="es-ES_tradnl" altLang="es-ES" sz="1400" dirty="0"/>
              <a:t>: expresada en </a:t>
            </a:r>
            <a:r>
              <a:rPr lang="es-ES_tradnl" altLang="es-ES" sz="1400" u="sng" dirty="0"/>
              <a:t>octetos</a:t>
            </a:r>
            <a:r>
              <a:rPr lang="es-ES_tradnl" altLang="es-ES" sz="1400" dirty="0"/>
              <a:t>, incluye la cabecera (rango 20-65535)</a:t>
            </a:r>
          </a:p>
          <a:p>
            <a:pPr eaLnBrk="1" hangingPunct="1">
              <a:lnSpc>
                <a:spcPct val="75000"/>
              </a:lnSpc>
              <a:spcBef>
                <a:spcPct val="50000"/>
              </a:spcBef>
            </a:pPr>
            <a:r>
              <a:rPr lang="es-ES_tradnl" altLang="es-ES" sz="1400" b="1" dirty="0"/>
              <a:t>Campos de Fragmentación</a:t>
            </a:r>
            <a:r>
              <a:rPr lang="es-ES_tradnl" altLang="es-ES" sz="1400" dirty="0"/>
              <a:t>: Identificación, DF, MF, </a:t>
            </a:r>
            <a:r>
              <a:rPr lang="es-ES_tradnl" altLang="es-ES" sz="1400" dirty="0" err="1"/>
              <a:t>Desplaz</a:t>
            </a:r>
            <a:r>
              <a:rPr lang="es-ES_tradnl" altLang="es-ES" sz="1400" dirty="0"/>
              <a:t>. Fragmento (Offset)</a:t>
            </a:r>
          </a:p>
          <a:p>
            <a:pPr eaLnBrk="1" hangingPunct="1">
              <a:lnSpc>
                <a:spcPct val="75000"/>
              </a:lnSpc>
              <a:spcBef>
                <a:spcPct val="50000"/>
              </a:spcBef>
            </a:pPr>
            <a:r>
              <a:rPr lang="es-ES_tradnl" altLang="es-ES" sz="1400" b="1" u="sng" dirty="0"/>
              <a:t>Tiempo de vida (TTL)</a:t>
            </a:r>
            <a:r>
              <a:rPr lang="es-ES_tradnl" altLang="es-ES" sz="1400" b="1" dirty="0"/>
              <a:t>:</a:t>
            </a:r>
            <a:r>
              <a:rPr lang="es-ES_tradnl" altLang="es-ES" sz="1400" dirty="0"/>
              <a:t> cuenta saltos hacia atrás, se descarta cuando es cero (rango 0-255)</a:t>
            </a:r>
          </a:p>
          <a:p>
            <a:pPr eaLnBrk="1" hangingPunct="1">
              <a:lnSpc>
                <a:spcPct val="75000"/>
              </a:lnSpc>
              <a:spcBef>
                <a:spcPct val="50000"/>
              </a:spcBef>
            </a:pPr>
            <a:r>
              <a:rPr lang="es-ES_tradnl" altLang="es-ES" sz="1400" b="1" dirty="0"/>
              <a:t>Protocolo</a:t>
            </a:r>
            <a:r>
              <a:rPr lang="es-ES_tradnl" altLang="es-ES" sz="1400" dirty="0"/>
              <a:t>: indica a qué protocolo pertenecen los datos (el contenido del paquete)</a:t>
            </a:r>
          </a:p>
          <a:p>
            <a:pPr eaLnBrk="1" hangingPunct="1">
              <a:lnSpc>
                <a:spcPct val="75000"/>
              </a:lnSpc>
              <a:spcBef>
                <a:spcPct val="50000"/>
              </a:spcBef>
            </a:pPr>
            <a:r>
              <a:rPr lang="es-ES_tradnl" altLang="es-ES" sz="1400" b="1" dirty="0" err="1"/>
              <a:t>Checksum</a:t>
            </a:r>
            <a:r>
              <a:rPr lang="es-ES_tradnl" altLang="es-ES" sz="1400" dirty="0"/>
              <a:t>: sirve para comprobar la integridad de la cabecera (pero no de los datos)</a:t>
            </a:r>
          </a:p>
          <a:p>
            <a:pPr eaLnBrk="1" hangingPunct="1">
              <a:lnSpc>
                <a:spcPct val="75000"/>
              </a:lnSpc>
              <a:spcBef>
                <a:spcPct val="50000"/>
              </a:spcBef>
            </a:pPr>
            <a:r>
              <a:rPr lang="es-ES_tradnl" altLang="es-ES" sz="1400" b="1" dirty="0"/>
              <a:t>Direcciones de origen y destino</a:t>
            </a:r>
            <a:r>
              <a:rPr lang="es-ES_tradnl" altLang="es-ES" sz="1400" dirty="0"/>
              <a:t>: De 32 bits, se mantienen inalteradas durante la vida del paquete</a:t>
            </a:r>
          </a:p>
          <a:p>
            <a:pPr eaLnBrk="1" hangingPunct="1">
              <a:lnSpc>
                <a:spcPct val="75000"/>
              </a:lnSpc>
              <a:spcBef>
                <a:spcPct val="50000"/>
              </a:spcBef>
            </a:pPr>
            <a:r>
              <a:rPr lang="es-ES_tradnl" altLang="es-ES" sz="1400" b="1" dirty="0"/>
              <a:t>Opciones</a:t>
            </a:r>
            <a:r>
              <a:rPr lang="es-ES_tradnl" altLang="es-ES" sz="1400" dirty="0"/>
              <a:t>: si las hay su longitud debe ser múltiplo de 4 octetos.</a:t>
            </a:r>
            <a:endParaRPr lang="es-ES" altLang="es-ES" sz="1400" dirty="0"/>
          </a:p>
        </p:txBody>
      </p:sp>
      <p:sp>
        <p:nvSpPr>
          <p:cNvPr id="8196" name="Text Box 4"/>
          <p:cNvSpPr txBox="1">
            <a:spLocks noChangeArrowheads="1"/>
          </p:cNvSpPr>
          <p:nvPr/>
        </p:nvSpPr>
        <p:spPr bwMode="auto">
          <a:xfrm>
            <a:off x="4037013" y="938213"/>
            <a:ext cx="866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_tradnl" altLang="es-ES" sz="2000">
                <a:latin typeface="Times New Roman" pitchFamily="18" charset="0"/>
              </a:rPr>
              <a:t>32 bits</a:t>
            </a:r>
            <a:endParaRPr lang="es-ES" altLang="es-ES" sz="2000">
              <a:latin typeface="Times New Roman" pitchFamily="18" charset="0"/>
            </a:endParaRPr>
          </a:p>
        </p:txBody>
      </p:sp>
      <p:sp>
        <p:nvSpPr>
          <p:cNvPr id="8197" name="Line 5"/>
          <p:cNvSpPr>
            <a:spLocks noChangeShapeType="1"/>
          </p:cNvSpPr>
          <p:nvPr/>
        </p:nvSpPr>
        <p:spPr bwMode="auto">
          <a:xfrm rot="10800000">
            <a:off x="990600" y="1166813"/>
            <a:ext cx="2990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198" name="Line 6"/>
          <p:cNvSpPr>
            <a:spLocks noChangeShapeType="1"/>
          </p:cNvSpPr>
          <p:nvPr/>
        </p:nvSpPr>
        <p:spPr bwMode="auto">
          <a:xfrm>
            <a:off x="4914900" y="1166813"/>
            <a:ext cx="3257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199" name="Line 7"/>
          <p:cNvSpPr>
            <a:spLocks noChangeShapeType="1"/>
          </p:cNvSpPr>
          <p:nvPr/>
        </p:nvSpPr>
        <p:spPr bwMode="auto">
          <a:xfrm>
            <a:off x="990600" y="1371600"/>
            <a:ext cx="71977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200" name="Line 8"/>
          <p:cNvSpPr>
            <a:spLocks noChangeShapeType="1"/>
          </p:cNvSpPr>
          <p:nvPr/>
        </p:nvSpPr>
        <p:spPr bwMode="auto">
          <a:xfrm>
            <a:off x="990600" y="1371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201" name="Line 9"/>
          <p:cNvSpPr>
            <a:spLocks noChangeShapeType="1"/>
          </p:cNvSpPr>
          <p:nvPr/>
        </p:nvSpPr>
        <p:spPr bwMode="auto">
          <a:xfrm>
            <a:off x="2790825" y="1371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202" name="Line 10"/>
          <p:cNvSpPr>
            <a:spLocks noChangeShapeType="1"/>
          </p:cNvSpPr>
          <p:nvPr/>
        </p:nvSpPr>
        <p:spPr bwMode="auto">
          <a:xfrm>
            <a:off x="4587875" y="1371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203" name="Line 11"/>
          <p:cNvSpPr>
            <a:spLocks noChangeShapeType="1"/>
          </p:cNvSpPr>
          <p:nvPr/>
        </p:nvSpPr>
        <p:spPr bwMode="auto">
          <a:xfrm>
            <a:off x="6391275" y="1371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204" name="Line 12"/>
          <p:cNvSpPr>
            <a:spLocks noChangeShapeType="1"/>
          </p:cNvSpPr>
          <p:nvPr/>
        </p:nvSpPr>
        <p:spPr bwMode="auto">
          <a:xfrm>
            <a:off x="8185150" y="1371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205" name="Text Box 13"/>
          <p:cNvSpPr txBox="1">
            <a:spLocks noChangeArrowheads="1"/>
          </p:cNvSpPr>
          <p:nvPr/>
        </p:nvSpPr>
        <p:spPr bwMode="auto">
          <a:xfrm>
            <a:off x="683568" y="188913"/>
            <a:ext cx="741682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0"/>
              </a:spcBef>
            </a:pPr>
            <a:r>
              <a:rPr lang="es-ES_tradnl" altLang="es-ES" sz="3600" dirty="0">
                <a:gradFill flip="none" rotWithShape="1">
                  <a:gsLst>
                    <a:gs pos="16000">
                      <a:schemeClr val="tx2"/>
                    </a:gs>
                    <a:gs pos="100000">
                      <a:srgbClr val="28A7DF"/>
                    </a:gs>
                  </a:gsLst>
                  <a:lin ang="1800000" scaled="0"/>
                  <a:tileRect/>
                </a:gradFill>
                <a:latin typeface="Arial"/>
                <a:ea typeface="+mj-ea"/>
                <a:cs typeface="Arial"/>
              </a:rPr>
              <a:t>Cabecera datagrama IPv4</a:t>
            </a:r>
            <a:endParaRPr lang="es-ES" altLang="es-ES" sz="3600" dirty="0">
              <a:gradFill flip="none" rotWithShape="1">
                <a:gsLst>
                  <a:gs pos="16000">
                    <a:schemeClr val="tx2"/>
                  </a:gs>
                  <a:gs pos="100000">
                    <a:srgbClr val="28A7DF"/>
                  </a:gs>
                </a:gsLst>
                <a:lin ang="1800000" scaled="0"/>
                <a:tileRect/>
              </a:gradFill>
              <a:latin typeface="Arial"/>
              <a:ea typeface="+mj-ea"/>
              <a:cs typeface="Arial"/>
            </a:endParaRPr>
          </a:p>
        </p:txBody>
      </p:sp>
      <p:graphicFrame>
        <p:nvGraphicFramePr>
          <p:cNvPr id="992445" name="Group 189"/>
          <p:cNvGraphicFramePr>
            <a:graphicFrameLocks noGrp="1"/>
          </p:cNvGraphicFramePr>
          <p:nvPr/>
        </p:nvGraphicFramePr>
        <p:xfrm>
          <a:off x="992188" y="1671638"/>
          <a:ext cx="7180262" cy="1841676"/>
        </p:xfrm>
        <a:graphic>
          <a:graphicData uri="http://schemas.openxmlformats.org/drawingml/2006/table">
            <a:tbl>
              <a:tblPr/>
              <a:tblGrid>
                <a:gridCol w="893762">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1797050">
                  <a:extLst>
                    <a:ext uri="{9D8B030D-6E8A-4147-A177-3AD203B41FA5}">
                      <a16:colId xmlns:a16="http://schemas.microsoft.com/office/drawing/2014/main" val="20002"/>
                    </a:ext>
                  </a:extLst>
                </a:gridCol>
                <a:gridCol w="415925">
                  <a:extLst>
                    <a:ext uri="{9D8B030D-6E8A-4147-A177-3AD203B41FA5}">
                      <a16:colId xmlns:a16="http://schemas.microsoft.com/office/drawing/2014/main" val="20003"/>
                    </a:ext>
                  </a:extLst>
                </a:gridCol>
                <a:gridCol w="360363">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gridCol w="2465387">
                  <a:extLst>
                    <a:ext uri="{9D8B030D-6E8A-4147-A177-3AD203B41FA5}">
                      <a16:colId xmlns:a16="http://schemas.microsoft.com/office/drawing/2014/main" val="20006"/>
                    </a:ext>
                  </a:extLst>
                </a:gridCol>
              </a:tblGrid>
              <a:tr h="3069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dirty="0">
                          <a:ln>
                            <a:noFill/>
                          </a:ln>
                          <a:solidFill>
                            <a:schemeClr val="tx1"/>
                          </a:solidFill>
                          <a:effectLst/>
                          <a:latin typeface="Arial" charset="0"/>
                        </a:rPr>
                        <a:t>Versión</a:t>
                      </a:r>
                    </a:p>
                  </a:txBody>
                  <a:tcPr marL="18000" marR="18000" marT="46793" marB="46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Lon. Cab.</a:t>
                      </a:r>
                    </a:p>
                  </a:txBody>
                  <a:tcPr marL="18000" marR="18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DS (DiffServ)</a:t>
                      </a:r>
                    </a:p>
                  </a:txBody>
                  <a:tcPr marL="18000" marR="18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Longitud Total</a:t>
                      </a:r>
                    </a:p>
                  </a:txBody>
                  <a:tcPr marL="18000" marR="18000" marT="46793" marB="46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306917">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Identificación</a:t>
                      </a:r>
                    </a:p>
                  </a:txBody>
                  <a:tcPr marL="18000" marR="18000" marT="46793" marB="46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Res.</a:t>
                      </a:r>
                    </a:p>
                  </a:txBody>
                  <a:tcPr marL="18000" marR="18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DF</a:t>
                      </a:r>
                    </a:p>
                  </a:txBody>
                  <a:tcPr marL="18000" marR="18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MF</a:t>
                      </a:r>
                    </a:p>
                  </a:txBody>
                  <a:tcPr marL="18000" marR="18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Desplazam.  de Fragmento</a:t>
                      </a:r>
                    </a:p>
                  </a:txBody>
                  <a:tcPr marL="18000" marR="18000" marT="46793" marB="46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6917">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Tiempo de vida (TTL)</a:t>
                      </a:r>
                    </a:p>
                  </a:txBody>
                  <a:tcPr marL="18000" marR="18000" marT="46793" marB="46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Protocolo</a:t>
                      </a:r>
                    </a:p>
                  </a:txBody>
                  <a:tcPr marL="18000" marR="18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Checksum</a:t>
                      </a:r>
                    </a:p>
                  </a:txBody>
                  <a:tcPr marL="18000" marR="18000" marT="46793" marB="46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2"/>
                  </a:ext>
                </a:extLst>
              </a:tr>
              <a:tr h="306917">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Dirección de origen</a:t>
                      </a:r>
                    </a:p>
                  </a:txBody>
                  <a:tcPr marL="18000" marR="18000" marT="46793" marB="46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3"/>
                  </a:ext>
                </a:extLst>
              </a:tr>
              <a:tr h="306917">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Dirección de destino</a:t>
                      </a:r>
                    </a:p>
                  </a:txBody>
                  <a:tcPr marL="18000" marR="18000" marT="46793" marB="46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4"/>
                  </a:ext>
                </a:extLst>
              </a:tr>
              <a:tr h="306917">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chemeClr val="tx1"/>
                          </a:solidFill>
                          <a:effectLst/>
                          <a:latin typeface="Arial" charset="0"/>
                        </a:rPr>
                        <a:t>Opciones (de 0 a 40 octetos)</a:t>
                      </a:r>
                    </a:p>
                  </a:txBody>
                  <a:tcPr marL="18000" marR="18000" marT="46793" marB="46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5"/>
                  </a:ext>
                </a:extLst>
              </a:tr>
            </a:tbl>
          </a:graphicData>
        </a:graphic>
      </p:graphicFrame>
      <p:sp>
        <p:nvSpPr>
          <p:cNvPr id="8238" name="Line 142"/>
          <p:cNvSpPr>
            <a:spLocks noChangeShapeType="1"/>
          </p:cNvSpPr>
          <p:nvPr/>
        </p:nvSpPr>
        <p:spPr bwMode="auto">
          <a:xfrm>
            <a:off x="1889125" y="1371600"/>
            <a:ext cx="3175"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239" name="Line 143"/>
          <p:cNvSpPr>
            <a:spLocks noChangeShapeType="1"/>
          </p:cNvSpPr>
          <p:nvPr/>
        </p:nvSpPr>
        <p:spPr bwMode="auto">
          <a:xfrm>
            <a:off x="3686175" y="1370013"/>
            <a:ext cx="3175" cy="130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132144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3 Marcador de número de diapositiva"/>
          <p:cNvSpPr>
            <a:spLocks noGrp="1"/>
          </p:cNvSpPr>
          <p:nvPr>
            <p:ph type="sldNum" sz="quarter" idx="12"/>
          </p:nvPr>
        </p:nvSpPr>
        <p:spPr/>
        <p:txBody>
          <a:bodyPr/>
          <a:lstStyle/>
          <a:p>
            <a:pPr>
              <a:defRPr/>
            </a:pPr>
            <a:fld id="{4481F9E5-3F22-4998-8578-07C22E11E91F}" type="slidenum">
              <a:rPr lang="es-ES"/>
              <a:pPr>
                <a:defRPr/>
              </a:pPr>
              <a:t>7</a:t>
            </a:fld>
            <a:endParaRPr lang="es-ES"/>
          </a:p>
        </p:txBody>
      </p:sp>
      <p:graphicFrame>
        <p:nvGraphicFramePr>
          <p:cNvPr id="140376" name="Group 88"/>
          <p:cNvGraphicFramePr>
            <a:graphicFrameLocks noGrp="1"/>
          </p:cNvGraphicFramePr>
          <p:nvPr>
            <p:extLst>
              <p:ext uri="{D42A27DB-BD31-4B8C-83A1-F6EECF244321}">
                <p14:modId xmlns:p14="http://schemas.microsoft.com/office/powerpoint/2010/main" val="3531861461"/>
              </p:ext>
            </p:extLst>
          </p:nvPr>
        </p:nvGraphicFramePr>
        <p:xfrm>
          <a:off x="1258888" y="1340769"/>
          <a:ext cx="6437312" cy="2204719"/>
        </p:xfrm>
        <a:graphic>
          <a:graphicData uri="http://schemas.openxmlformats.org/drawingml/2006/table">
            <a:tbl>
              <a:tblPr/>
              <a:tblGrid>
                <a:gridCol w="804862">
                  <a:extLst>
                    <a:ext uri="{9D8B030D-6E8A-4147-A177-3AD203B41FA5}">
                      <a16:colId xmlns:a16="http://schemas.microsoft.com/office/drawing/2014/main" val="20000"/>
                    </a:ext>
                  </a:extLst>
                </a:gridCol>
                <a:gridCol w="151765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3759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1" i="0" u="none" strike="noStrike" cap="none" normalizeH="0" baseline="0" dirty="0">
                          <a:ln>
                            <a:noFill/>
                          </a:ln>
                          <a:solidFill>
                            <a:schemeClr val="tx1"/>
                          </a:solidFill>
                          <a:effectLst/>
                          <a:latin typeface="Arial" charset="0"/>
                        </a:rPr>
                        <a:t>Valor</a:t>
                      </a:r>
                      <a:endParaRPr kumimoji="0" lang="es-ES" sz="1800" b="1" i="0" u="none" strike="noStrike" cap="none" normalizeH="0" baseline="0" dirty="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1" i="0" u="none" strike="noStrike" cap="none" normalizeH="0" baseline="0">
                          <a:ln>
                            <a:noFill/>
                          </a:ln>
                          <a:solidFill>
                            <a:schemeClr val="tx1"/>
                          </a:solidFill>
                          <a:effectLst/>
                          <a:latin typeface="Arial" charset="0"/>
                        </a:rPr>
                        <a:t>Protocolo</a:t>
                      </a:r>
                      <a:endParaRPr kumimoji="0" lang="es-ES" sz="1800" b="1"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1" i="0" u="none" strike="noStrike" cap="none" normalizeH="0" baseline="0">
                          <a:ln>
                            <a:noFill/>
                          </a:ln>
                          <a:solidFill>
                            <a:schemeClr val="tx1"/>
                          </a:solidFill>
                          <a:effectLst/>
                          <a:latin typeface="Arial" charset="0"/>
                        </a:rPr>
                        <a:t>Descripción</a:t>
                      </a:r>
                      <a:endParaRPr kumimoji="0" lang="es-ES" sz="1800" b="1"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charset="0"/>
                        </a:rPr>
                        <a:t>1</a:t>
                      </a:r>
                      <a:endParaRPr kumimoji="0" lang="es-ES" sz="18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charset="0"/>
                        </a:rPr>
                        <a:t>ICMP</a:t>
                      </a:r>
                      <a:endParaRPr kumimoji="0" lang="es-ES" sz="1800" b="0"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charset="0"/>
                        </a:rPr>
                        <a:t>Internet Control Message Protocol</a:t>
                      </a:r>
                      <a:endParaRPr kumimoji="0" lang="es-ES" sz="1800" b="0"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charset="0"/>
                        </a:rPr>
                        <a:t>6</a:t>
                      </a:r>
                      <a:endParaRPr kumimoji="0" lang="es-ES" sz="1800" b="0" i="0" u="none" strike="noStrike" cap="none" normalizeH="0" baseline="0" dirty="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charset="0"/>
                        </a:rPr>
                        <a:t>TCP</a:t>
                      </a:r>
                      <a:endParaRPr kumimoji="0" lang="es-ES" sz="1800" b="0"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charset="0"/>
                        </a:rPr>
                        <a:t>Transmission Control Protocol</a:t>
                      </a:r>
                      <a:endParaRPr kumimoji="0" lang="es-ES" sz="1800" b="0"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charset="0"/>
                        </a:rPr>
                        <a:t>17</a:t>
                      </a:r>
                      <a:endParaRPr kumimoji="0" lang="es-ES" sz="1800" b="0" i="0" u="none" strike="noStrike" cap="none" normalizeH="0" baseline="0" dirty="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charset="0"/>
                        </a:rPr>
                        <a:t>UDP</a:t>
                      </a:r>
                      <a:endParaRPr kumimoji="0" lang="es-ES" sz="1800" b="0"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charset="0"/>
                        </a:rPr>
                        <a:t>User Datagram Protocol</a:t>
                      </a:r>
                      <a:endParaRPr kumimoji="0" lang="es-ES" sz="1800" b="0"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charset="0"/>
                        </a:rPr>
                        <a:t>88</a:t>
                      </a:r>
                      <a:endParaRPr kumimoji="0" lang="es-ES" sz="1800" b="0" i="0" u="none" strike="noStrike" cap="none" normalizeH="0" baseline="0" dirty="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charset="0"/>
                        </a:rPr>
                        <a:t>IGRP/EIGRP</a:t>
                      </a:r>
                      <a:endParaRPr kumimoji="0" lang="es-ES" sz="1800" b="0" i="0" u="none" strike="noStrike" cap="none" normalizeH="0" baseline="0" dirty="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charset="0"/>
                        </a:rPr>
                        <a:t>Interior Gateway Routing Protocol</a:t>
                      </a:r>
                      <a:endParaRPr kumimoji="0" lang="es-ES" sz="1800" b="0"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57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charset="0"/>
                        </a:rPr>
                        <a:t>89</a:t>
                      </a:r>
                      <a:endParaRPr kumimoji="0" lang="es-ES" sz="1800" b="0" i="0" u="none" strike="noStrike" cap="none" normalizeH="0" baseline="0" dirty="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charset="0"/>
                        </a:rPr>
                        <a:t>OSPF</a:t>
                      </a:r>
                      <a:endParaRPr kumimoji="0" lang="es-ES" sz="1800" b="0"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charset="0"/>
                        </a:rPr>
                        <a:t>Open </a:t>
                      </a:r>
                      <a:r>
                        <a:rPr kumimoji="0" lang="es-ES_tradnl" sz="1800" b="0" i="0" u="none" strike="noStrike" cap="none" normalizeH="0" baseline="0" dirty="0" err="1">
                          <a:ln>
                            <a:noFill/>
                          </a:ln>
                          <a:solidFill>
                            <a:schemeClr val="tx1"/>
                          </a:solidFill>
                          <a:effectLst/>
                          <a:latin typeface="Arial" charset="0"/>
                        </a:rPr>
                        <a:t>Shortest</a:t>
                      </a:r>
                      <a:r>
                        <a:rPr kumimoji="0" lang="es-ES_tradnl" sz="1800" b="0" i="0" u="none" strike="noStrike" cap="none" normalizeH="0" baseline="0" dirty="0">
                          <a:ln>
                            <a:noFill/>
                          </a:ln>
                          <a:solidFill>
                            <a:schemeClr val="tx1"/>
                          </a:solidFill>
                          <a:effectLst/>
                          <a:latin typeface="Arial" charset="0"/>
                        </a:rPr>
                        <a:t> </a:t>
                      </a:r>
                      <a:r>
                        <a:rPr kumimoji="0" lang="es-ES_tradnl" sz="1800" b="0" i="0" u="none" strike="noStrike" cap="none" normalizeH="0" baseline="0" dirty="0" err="1">
                          <a:ln>
                            <a:noFill/>
                          </a:ln>
                          <a:solidFill>
                            <a:schemeClr val="tx1"/>
                          </a:solidFill>
                          <a:effectLst/>
                          <a:latin typeface="Arial" charset="0"/>
                        </a:rPr>
                        <a:t>Path</a:t>
                      </a:r>
                      <a:r>
                        <a:rPr kumimoji="0" lang="es-ES_tradnl" sz="1800" b="0" i="0" u="none" strike="noStrike" cap="none" normalizeH="0" baseline="0" dirty="0">
                          <a:ln>
                            <a:noFill/>
                          </a:ln>
                          <a:solidFill>
                            <a:schemeClr val="tx1"/>
                          </a:solidFill>
                          <a:effectLst/>
                          <a:latin typeface="Arial" charset="0"/>
                        </a:rPr>
                        <a:t> </a:t>
                      </a:r>
                      <a:r>
                        <a:rPr kumimoji="0" lang="es-ES_tradnl" sz="1800" b="0" i="0" u="none" strike="noStrike" cap="none" normalizeH="0" baseline="0" dirty="0" err="1">
                          <a:ln>
                            <a:noFill/>
                          </a:ln>
                          <a:solidFill>
                            <a:schemeClr val="tx1"/>
                          </a:solidFill>
                          <a:effectLst/>
                          <a:latin typeface="Arial" charset="0"/>
                        </a:rPr>
                        <a:t>First</a:t>
                      </a:r>
                      <a:endParaRPr kumimoji="0" lang="es-ES" sz="1800" b="0" i="0" u="none" strike="noStrike" cap="none" normalizeH="0" baseline="0" dirty="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9277" name="Text Box 78"/>
          <p:cNvSpPr txBox="1">
            <a:spLocks noChangeArrowheads="1"/>
          </p:cNvSpPr>
          <p:nvPr/>
        </p:nvSpPr>
        <p:spPr bwMode="auto">
          <a:xfrm>
            <a:off x="558336" y="527274"/>
            <a:ext cx="774223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Bef>
                <a:spcPct val="0"/>
              </a:spcBef>
            </a:pPr>
            <a:r>
              <a:rPr lang="es-ES_tradnl" altLang="es-ES" sz="2400" dirty="0">
                <a:gradFill flip="none" rotWithShape="1">
                  <a:gsLst>
                    <a:gs pos="16000">
                      <a:schemeClr val="tx2"/>
                    </a:gs>
                    <a:gs pos="100000">
                      <a:srgbClr val="28A7DF"/>
                    </a:gs>
                  </a:gsLst>
                  <a:lin ang="1800000" scaled="0"/>
                  <a:tileRect/>
                </a:gradFill>
                <a:latin typeface="Arial"/>
                <a:cs typeface="Arial"/>
              </a:rPr>
              <a:t>Cabecera datagrama IPv4.</a:t>
            </a:r>
            <a:r>
              <a:rPr lang="es-ES_tradnl" altLang="es-ES" sz="2400" dirty="0">
                <a:gradFill flip="none" rotWithShape="1">
                  <a:gsLst>
                    <a:gs pos="16000">
                      <a:schemeClr val="tx2"/>
                    </a:gs>
                    <a:gs pos="100000">
                      <a:srgbClr val="28A7DF"/>
                    </a:gs>
                  </a:gsLst>
                  <a:lin ang="1800000" scaled="0"/>
                  <a:tileRect/>
                </a:gradFill>
                <a:latin typeface="Arial"/>
                <a:ea typeface="+mj-ea"/>
                <a:cs typeface="Arial"/>
              </a:rPr>
              <a:t> Campo Protocolo, ejemplos</a:t>
            </a:r>
            <a:endParaRPr lang="es-ES" altLang="es-ES" sz="2400" dirty="0">
              <a:gradFill flip="none" rotWithShape="1">
                <a:gsLst>
                  <a:gs pos="16000">
                    <a:schemeClr val="tx2"/>
                  </a:gs>
                  <a:gs pos="100000">
                    <a:srgbClr val="28A7DF"/>
                  </a:gs>
                </a:gsLst>
                <a:lin ang="1800000" scaled="0"/>
                <a:tileRect/>
              </a:gradFill>
              <a:latin typeface="Arial"/>
              <a:ea typeface="+mj-ea"/>
              <a:cs typeface="Arial"/>
            </a:endParaRPr>
          </a:p>
        </p:txBody>
      </p:sp>
    </p:spTree>
    <p:extLst>
      <p:ext uri="{BB962C8B-B14F-4D97-AF65-F5344CB8AC3E}">
        <p14:creationId xmlns:p14="http://schemas.microsoft.com/office/powerpoint/2010/main" val="232241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3 Marcador de número de diapositiva"/>
          <p:cNvSpPr>
            <a:spLocks noGrp="1"/>
          </p:cNvSpPr>
          <p:nvPr>
            <p:ph type="sldNum" sz="quarter" idx="12"/>
          </p:nvPr>
        </p:nvSpPr>
        <p:spPr/>
        <p:txBody>
          <a:bodyPr/>
          <a:lstStyle/>
          <a:p>
            <a:pPr>
              <a:defRPr/>
            </a:pPr>
            <a:fld id="{B76CD9FC-90AD-4522-BBF7-D30FCF8FC843}" type="slidenum">
              <a:rPr lang="es-ES"/>
              <a:pPr>
                <a:defRPr/>
              </a:pPr>
              <a:t>8</a:t>
            </a:fld>
            <a:endParaRPr lang="es-ES"/>
          </a:p>
        </p:txBody>
      </p:sp>
      <p:graphicFrame>
        <p:nvGraphicFramePr>
          <p:cNvPr id="10284" name="Group 44"/>
          <p:cNvGraphicFramePr>
            <a:graphicFrameLocks noGrp="1"/>
          </p:cNvGraphicFramePr>
          <p:nvPr>
            <p:extLst>
              <p:ext uri="{D42A27DB-BD31-4B8C-83A1-F6EECF244321}">
                <p14:modId xmlns:p14="http://schemas.microsoft.com/office/powerpoint/2010/main" val="172800804"/>
              </p:ext>
            </p:extLst>
          </p:nvPr>
        </p:nvGraphicFramePr>
        <p:xfrm>
          <a:off x="611560" y="1196975"/>
          <a:ext cx="7848227" cy="4030664"/>
        </p:xfrm>
        <a:graphic>
          <a:graphicData uri="http://schemas.openxmlformats.org/drawingml/2006/table">
            <a:tbl>
              <a:tblPr/>
              <a:tblGrid>
                <a:gridCol w="1647941">
                  <a:extLst>
                    <a:ext uri="{9D8B030D-6E8A-4147-A177-3AD203B41FA5}">
                      <a16:colId xmlns:a16="http://schemas.microsoft.com/office/drawing/2014/main" val="20000"/>
                    </a:ext>
                  </a:extLst>
                </a:gridCol>
                <a:gridCol w="4413328">
                  <a:extLst>
                    <a:ext uri="{9D8B030D-6E8A-4147-A177-3AD203B41FA5}">
                      <a16:colId xmlns:a16="http://schemas.microsoft.com/office/drawing/2014/main" val="20001"/>
                    </a:ext>
                  </a:extLst>
                </a:gridCol>
                <a:gridCol w="779491">
                  <a:extLst>
                    <a:ext uri="{9D8B030D-6E8A-4147-A177-3AD203B41FA5}">
                      <a16:colId xmlns:a16="http://schemas.microsoft.com/office/drawing/2014/main" val="20002"/>
                    </a:ext>
                  </a:extLst>
                </a:gridCol>
                <a:gridCol w="1007467">
                  <a:extLst>
                    <a:ext uri="{9D8B030D-6E8A-4147-A177-3AD203B41FA5}">
                      <a16:colId xmlns:a16="http://schemas.microsoft.com/office/drawing/2014/main" val="20003"/>
                    </a:ext>
                  </a:extLst>
                </a:gridCol>
              </a:tblGrid>
              <a:tr h="65886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dirty="0">
                          <a:ln>
                            <a:noFill/>
                          </a:ln>
                          <a:solidFill>
                            <a:schemeClr val="tx1"/>
                          </a:solidFill>
                          <a:effectLst/>
                          <a:latin typeface="Arial" charset="0"/>
                        </a:rPr>
                        <a:t>Opción</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Función</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Máx.</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dirty="0">
                          <a:ln>
                            <a:noFill/>
                          </a:ln>
                          <a:solidFill>
                            <a:schemeClr val="tx1"/>
                          </a:solidFill>
                          <a:effectLst/>
                          <a:latin typeface="Arial" charset="0"/>
                        </a:rPr>
                        <a:t>Windows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0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Record route</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Va anotando en la cabecera IP las direcciones IP de los routers por donde pasa el datagrama</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9</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Ping –r</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886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Timestamp</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Va anotando la ruta y además pone una marca de tiempo en cada router</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4</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Ping –s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66884">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Strict source</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routing</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La cabecera contiene las direcciones IP de los routers por los que debe pasar el datagrama. Ha de pasar por esos y sólo por esos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9</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Ping –k</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30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Loose source</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routing</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La cabecera lleva una lista de routers por los que debe pasar el datagrama, pero puede pasar además por otros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Arial" charset="0"/>
                        </a:rPr>
                        <a:t>9</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chemeClr val="tx1"/>
                          </a:solidFill>
                          <a:effectLst/>
                          <a:latin typeface="Arial" charset="0"/>
                        </a:rPr>
                        <a:t>Ping -j</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281" name="Text Box 92"/>
          <p:cNvSpPr txBox="1">
            <a:spLocks noChangeArrowheads="1"/>
          </p:cNvSpPr>
          <p:nvPr/>
        </p:nvSpPr>
        <p:spPr bwMode="auto">
          <a:xfrm>
            <a:off x="898525" y="5373688"/>
            <a:ext cx="7561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ES" altLang="es-ES" sz="1600"/>
              <a:t>El límite de 9 direcciones lo fija el tamaño máximo del campo opciones, 40 bytes. En la opción Timestamp este valor se reduce a 4 porque cada salto anotado ocupa 8 octetos (4 de la dirección y 4 del timestamp)</a:t>
            </a:r>
          </a:p>
        </p:txBody>
      </p:sp>
      <p:sp>
        <p:nvSpPr>
          <p:cNvPr id="10282" name="Rectangle 93"/>
          <p:cNvSpPr>
            <a:spLocks noChangeArrowheads="1"/>
          </p:cNvSpPr>
          <p:nvPr/>
        </p:nvSpPr>
        <p:spPr bwMode="auto">
          <a:xfrm>
            <a:off x="395536" y="404813"/>
            <a:ext cx="835292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_tradnl" altLang="es-ES" sz="3200" dirty="0">
                <a:gradFill flip="none" rotWithShape="1">
                  <a:gsLst>
                    <a:gs pos="16000">
                      <a:schemeClr val="tx2"/>
                    </a:gs>
                    <a:gs pos="100000">
                      <a:srgbClr val="28A7DF"/>
                    </a:gs>
                  </a:gsLst>
                  <a:lin ang="1800000" scaled="0"/>
                  <a:tileRect/>
                </a:gradFill>
                <a:latin typeface="Arial"/>
                <a:cs typeface="Arial"/>
              </a:rPr>
              <a:t>Cabecera datagrama IPv4</a:t>
            </a:r>
            <a:r>
              <a:rPr lang="es-ES" altLang="es-ES" sz="3200" dirty="0">
                <a:gradFill flip="none" rotWithShape="1">
                  <a:gsLst>
                    <a:gs pos="16000">
                      <a:schemeClr val="tx2"/>
                    </a:gs>
                    <a:gs pos="100000">
                      <a:srgbClr val="28A7DF"/>
                    </a:gs>
                  </a:gsLst>
                  <a:lin ang="1800000" scaled="0"/>
                  <a:tileRect/>
                </a:gradFill>
                <a:latin typeface="Arial"/>
                <a:cs typeface="Arial"/>
              </a:rPr>
              <a:t>:</a:t>
            </a:r>
            <a:r>
              <a:rPr lang="es-ES_tradnl" altLang="es-ES" sz="3200" dirty="0">
                <a:gradFill flip="none" rotWithShape="1">
                  <a:gsLst>
                    <a:gs pos="16000">
                      <a:schemeClr val="tx2"/>
                    </a:gs>
                    <a:gs pos="100000">
                      <a:srgbClr val="28A7DF"/>
                    </a:gs>
                  </a:gsLst>
                  <a:lin ang="1800000" scaled="0"/>
                  <a:tileRect/>
                </a:gradFill>
                <a:latin typeface="Arial"/>
                <a:cs typeface="Arial"/>
              </a:rPr>
              <a:t> campo opciones</a:t>
            </a:r>
            <a:endParaRPr lang="es-ES" altLang="es-ES" sz="3200" dirty="0">
              <a:solidFill>
                <a:schemeClr val="tx2"/>
              </a:solidFill>
            </a:endParaRPr>
          </a:p>
        </p:txBody>
      </p:sp>
    </p:spTree>
    <p:extLst>
      <p:ext uri="{BB962C8B-B14F-4D97-AF65-F5344CB8AC3E}">
        <p14:creationId xmlns:p14="http://schemas.microsoft.com/office/powerpoint/2010/main" val="212941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73AD3224-41A4-40B9-8AE6-57B9590399B9}" type="slidenum">
              <a:rPr lang="es-ES"/>
              <a:pPr>
                <a:defRPr/>
              </a:pPr>
              <a:t>9</a:t>
            </a:fld>
            <a:endParaRPr lang="es-ES"/>
          </a:p>
        </p:txBody>
      </p:sp>
      <p:sp>
        <p:nvSpPr>
          <p:cNvPr id="89091" name="Rectangle 2"/>
          <p:cNvSpPr>
            <a:spLocks noGrp="1" noChangeArrowheads="1"/>
          </p:cNvSpPr>
          <p:nvPr>
            <p:ph type="title"/>
          </p:nvPr>
        </p:nvSpPr>
        <p:spPr>
          <a:xfrm>
            <a:off x="720725" y="271463"/>
            <a:ext cx="7704138" cy="892175"/>
          </a:xfrm>
        </p:spPr>
        <p:txBody>
          <a:bodyPr/>
          <a:lstStyle/>
          <a:p>
            <a:pPr eaLnBrk="1" hangingPunct="1"/>
            <a:r>
              <a:rPr lang="es-ES_tradnl" altLang="es-ES" dirty="0"/>
              <a:t>Sumario</a:t>
            </a:r>
            <a:endParaRPr lang="es-ES" altLang="es-ES" dirty="0"/>
          </a:p>
        </p:txBody>
      </p:sp>
      <p:sp>
        <p:nvSpPr>
          <p:cNvPr id="89092" name="Rectangle 3"/>
          <p:cNvSpPr>
            <a:spLocks noGrp="1" noChangeArrowheads="1"/>
          </p:cNvSpPr>
          <p:nvPr>
            <p:ph type="body" idx="1"/>
          </p:nvPr>
        </p:nvSpPr>
        <p:spPr>
          <a:xfrm>
            <a:off x="685800" y="1484313"/>
            <a:ext cx="7772400" cy="4681537"/>
          </a:xfrm>
        </p:spPr>
        <p:style>
          <a:lnRef idx="2">
            <a:schemeClr val="accent5"/>
          </a:lnRef>
          <a:fillRef idx="1">
            <a:schemeClr val="lt1"/>
          </a:fillRef>
          <a:effectRef idx="0">
            <a:schemeClr val="accent5"/>
          </a:effectRef>
          <a:fontRef idx="minor">
            <a:schemeClr val="dk1"/>
          </a:fontRef>
        </p:style>
        <p:txBody>
          <a:bodyPr>
            <a:normAutofit/>
          </a:bodyPr>
          <a:lstStyle/>
          <a:p>
            <a:r>
              <a:rPr lang="es-ES_tradnl" altLang="es-ES" sz="2800" dirty="0">
                <a:solidFill>
                  <a:srgbClr val="0070C0"/>
                </a:solidFill>
              </a:rPr>
              <a:t>Protocolo IPv4.</a:t>
            </a:r>
          </a:p>
          <a:p>
            <a:pPr marL="742950" lvl="2" indent="-342900"/>
            <a:r>
              <a:rPr lang="es-ES_tradnl" altLang="es-ES" dirty="0">
                <a:solidFill>
                  <a:schemeClr val="tx1"/>
                </a:solidFill>
              </a:rPr>
              <a:t>El Datagrama IP. Estructura de la cabecera</a:t>
            </a:r>
          </a:p>
          <a:p>
            <a:pPr marL="742950" lvl="2" indent="-342900"/>
            <a:r>
              <a:rPr lang="es-ES_tradnl" altLang="es-ES" dirty="0">
                <a:solidFill>
                  <a:srgbClr val="0070C0"/>
                </a:solidFill>
              </a:rPr>
              <a:t>Direcciones de red </a:t>
            </a:r>
          </a:p>
          <a:p>
            <a:pPr marL="742950" lvl="2" indent="-342900"/>
            <a:r>
              <a:rPr lang="es-ES_tradnl" altLang="es-ES" dirty="0">
                <a:solidFill>
                  <a:schemeClr val="tx1"/>
                </a:solidFill>
              </a:rPr>
              <a:t>Enrutamiento básico</a:t>
            </a:r>
          </a:p>
          <a:p>
            <a:pPr marL="742950" lvl="2" indent="-342900"/>
            <a:r>
              <a:rPr lang="es-ES_tradnl" altLang="es-ES" dirty="0">
                <a:solidFill>
                  <a:schemeClr val="tx1"/>
                </a:solidFill>
              </a:rPr>
              <a:t>Subredes </a:t>
            </a:r>
          </a:p>
          <a:p>
            <a:pPr marL="742950" lvl="2" indent="-342900"/>
            <a:r>
              <a:rPr lang="es-ES_tradnl" altLang="es-ES" dirty="0">
                <a:solidFill>
                  <a:schemeClr val="tx1"/>
                </a:solidFill>
              </a:rPr>
              <a:t>Protocolos de control y resolución de direcciones</a:t>
            </a:r>
          </a:p>
          <a:p>
            <a:pPr marL="742950" lvl="2" indent="-342900"/>
            <a:r>
              <a:rPr lang="es-ES_tradnl" altLang="es-ES" dirty="0">
                <a:solidFill>
                  <a:schemeClr val="tx1"/>
                </a:solidFill>
              </a:rPr>
              <a:t>Fragmentación</a:t>
            </a:r>
            <a:endParaRPr lang="es-ES" altLang="es-ES" dirty="0">
              <a:solidFill>
                <a:schemeClr val="tx1"/>
              </a:solidFill>
            </a:endParaRPr>
          </a:p>
          <a:p>
            <a:pPr marL="0" indent="0" eaLnBrk="1" hangingPunct="1">
              <a:buNone/>
            </a:pPr>
            <a:endParaRPr lang="es-ES_tradnl" altLang="es-ES" sz="2800" dirty="0"/>
          </a:p>
        </p:txBody>
      </p:sp>
    </p:spTree>
    <p:extLst>
      <p:ext uri="{BB962C8B-B14F-4D97-AF65-F5344CB8AC3E}">
        <p14:creationId xmlns:p14="http://schemas.microsoft.com/office/powerpoint/2010/main" val="17367079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1662</TotalTime>
  <Words>8715</Words>
  <Application>Microsoft Office PowerPoint</Application>
  <PresentationFormat>Presentación en pantalla (4:3)</PresentationFormat>
  <Paragraphs>1150</Paragraphs>
  <Slides>58</Slides>
  <Notes>54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58</vt:i4>
      </vt:variant>
    </vt:vector>
  </HeadingPairs>
  <TitlesOfParts>
    <vt:vector size="65" baseType="lpstr">
      <vt:lpstr>Arial</vt:lpstr>
      <vt:lpstr>Calibri</vt:lpstr>
      <vt:lpstr>Courier New</vt:lpstr>
      <vt:lpstr>Lucida Console</vt:lpstr>
      <vt:lpstr>Times New Roman</vt:lpstr>
      <vt:lpstr>Wingdings</vt:lpstr>
      <vt:lpstr>Tema de Office</vt:lpstr>
      <vt:lpstr>Tema 3  El Nivel de Red en Internet. Protocolo IPv4</vt:lpstr>
      <vt:lpstr>Nivel de red en Internet</vt:lpstr>
      <vt:lpstr>Internet es un conjunto de redes interconectadas</vt:lpstr>
      <vt:lpstr>Internet Protocol: v4 y v6</vt:lpstr>
      <vt:lpstr>Sumario</vt:lpstr>
      <vt:lpstr>Presentación de PowerPoint</vt:lpstr>
      <vt:lpstr>Presentación de PowerPoint</vt:lpstr>
      <vt:lpstr>Presentación de PowerPoint</vt:lpstr>
      <vt:lpstr>Sumario</vt:lpstr>
      <vt:lpstr>Organizaciones para la asignación de direcciones IP</vt:lpstr>
      <vt:lpstr>Asignación de direcciones IP</vt:lpstr>
      <vt:lpstr>Mapa RIR (Registros Regionales de Internet)</vt:lpstr>
      <vt:lpstr>Registros Regionales de Internet (dependientes de la IANA)</vt:lpstr>
      <vt:lpstr>Direcciones IPv4</vt:lpstr>
      <vt:lpstr>Dirección IPv4 y máscara</vt:lpstr>
      <vt:lpstr>Tipos de dirección IPv4 Direccionamiento con clase antigua</vt:lpstr>
      <vt:lpstr>Direcciones IPv4 especiales</vt:lpstr>
      <vt:lpstr>Presentación de PowerPoint</vt:lpstr>
      <vt:lpstr>IP sin clases o ‘classless’</vt:lpstr>
      <vt:lpstr>Posibles valores de las máscaras</vt:lpstr>
      <vt:lpstr>Máscaras. Notación concisa</vt:lpstr>
      <vt:lpstr>Presentación de PowerPoint</vt:lpstr>
      <vt:lpstr>Sumario</vt:lpstr>
      <vt:lpstr>Los routers son computadoras</vt:lpstr>
      <vt:lpstr>Presentación de PowerPoint</vt:lpstr>
      <vt:lpstr>Funciones de un router Los routers interconectan redes</vt:lpstr>
      <vt:lpstr>Funciones de un router Los routers eligen las mejores rutas</vt:lpstr>
      <vt:lpstr>Presentación de PowerPoint</vt:lpstr>
      <vt:lpstr>Enrutamiento en un router. Tabla de rutas.</vt:lpstr>
      <vt:lpstr>Presentación de PowerPoint</vt:lpstr>
      <vt:lpstr>Presentación de PowerPoint</vt:lpstr>
      <vt:lpstr>Sumario</vt:lpstr>
      <vt:lpstr>Subredes</vt:lpstr>
      <vt:lpstr>Presentación de PowerPoint</vt:lpstr>
      <vt:lpstr>Máscaras de longitud variable. VLSM</vt:lpstr>
      <vt:lpstr>Presentación de PowerPoint</vt:lpstr>
      <vt:lpstr>Presentación de PowerPoint</vt:lpstr>
      <vt:lpstr>Sumario</vt:lpstr>
      <vt:lpstr>Protocolos de Control y resolución de direcciones</vt:lpstr>
      <vt:lpstr>Protocolo ARP(Address Resolution Protocol):  Resolución de direcciones IP - MAC</vt:lpstr>
      <vt:lpstr>Presentación de PowerPoint</vt:lpstr>
      <vt:lpstr>ARP (Address Resolution Protocol)</vt:lpstr>
      <vt:lpstr>ICMP (Internet Control Message Protocol)</vt:lpstr>
      <vt:lpstr>Presentación de PowerPoint</vt:lpstr>
      <vt:lpstr>Presentación de PowerPoint</vt:lpstr>
      <vt:lpstr>Presentación de PowerPoint</vt:lpstr>
      <vt:lpstr>Presentación de PowerPoint</vt:lpstr>
      <vt:lpstr>Presentación de PowerPoint</vt:lpstr>
      <vt:lpstr>Sumario</vt:lpstr>
      <vt:lpstr>Fragmentación en IP v4</vt:lpstr>
      <vt:lpstr>Fragmentación en IP</vt:lpstr>
      <vt:lpstr>Presentación de PowerPoint</vt:lpstr>
      <vt:lpstr>Campos de fragmentación en la cabecera IP</vt:lpstr>
      <vt:lpstr>Presentación de PowerPoint</vt:lpstr>
      <vt:lpstr>Bit DF (Don’t Fragment)</vt:lpstr>
      <vt:lpstr>Presentación de PowerPoint</vt:lpstr>
      <vt:lpstr>Pregunta sobre fragmentación en IPv4</vt:lpstr>
      <vt:lpstr>Ejemplo de fragmentación en IPv4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2 El Nivel de Red en Internet</dc:title>
  <dc:creator>ecoran</dc:creator>
  <cp:lastModifiedBy>Alberto Fernandez</cp:lastModifiedBy>
  <cp:revision>113</cp:revision>
  <dcterms:created xsi:type="dcterms:W3CDTF">2013-10-22T04:03:48Z</dcterms:created>
  <dcterms:modified xsi:type="dcterms:W3CDTF">2021-10-28T07:11:03Z</dcterms:modified>
</cp:coreProperties>
</file>