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80"/>
  </p:notesMasterIdLst>
  <p:handoutMasterIdLst>
    <p:handoutMasterId r:id="rId81"/>
  </p:handoutMasterIdLst>
  <p:sldIdLst>
    <p:sldId id="1039" r:id="rId2"/>
    <p:sldId id="1040" r:id="rId3"/>
    <p:sldId id="918" r:id="rId4"/>
    <p:sldId id="1037" r:id="rId5"/>
    <p:sldId id="1038" r:id="rId6"/>
    <p:sldId id="1041" r:id="rId7"/>
    <p:sldId id="1036" r:id="rId8"/>
    <p:sldId id="919" r:id="rId9"/>
    <p:sldId id="1048" r:id="rId10"/>
    <p:sldId id="920" r:id="rId11"/>
    <p:sldId id="1076" r:id="rId12"/>
    <p:sldId id="1077" r:id="rId13"/>
    <p:sldId id="1078" r:id="rId14"/>
    <p:sldId id="1079" r:id="rId15"/>
    <p:sldId id="1071" r:id="rId16"/>
    <p:sldId id="921" r:id="rId17"/>
    <p:sldId id="922" r:id="rId18"/>
    <p:sldId id="973" r:id="rId19"/>
    <p:sldId id="1026" r:id="rId20"/>
    <p:sldId id="1072" r:id="rId21"/>
    <p:sldId id="924" r:id="rId22"/>
    <p:sldId id="974" r:id="rId23"/>
    <p:sldId id="1074" r:id="rId24"/>
    <p:sldId id="1050" r:id="rId25"/>
    <p:sldId id="1051" r:id="rId26"/>
    <p:sldId id="1052" r:id="rId27"/>
    <p:sldId id="1075" r:id="rId28"/>
    <p:sldId id="1056" r:id="rId29"/>
    <p:sldId id="1070" r:id="rId30"/>
    <p:sldId id="975" r:id="rId31"/>
    <p:sldId id="976" r:id="rId32"/>
    <p:sldId id="1058" r:id="rId33"/>
    <p:sldId id="1059" r:id="rId34"/>
    <p:sldId id="1060" r:id="rId35"/>
    <p:sldId id="1061" r:id="rId36"/>
    <p:sldId id="1062" r:id="rId37"/>
    <p:sldId id="1063" r:id="rId38"/>
    <p:sldId id="978" r:id="rId39"/>
    <p:sldId id="1035" r:id="rId40"/>
    <p:sldId id="1033" r:id="rId41"/>
    <p:sldId id="984" r:id="rId42"/>
    <p:sldId id="1034" r:id="rId43"/>
    <p:sldId id="985" r:id="rId44"/>
    <p:sldId id="986" r:id="rId45"/>
    <p:sldId id="987" r:id="rId46"/>
    <p:sldId id="988" r:id="rId47"/>
    <p:sldId id="989" r:id="rId48"/>
    <p:sldId id="990" r:id="rId49"/>
    <p:sldId id="991" r:id="rId50"/>
    <p:sldId id="992" r:id="rId51"/>
    <p:sldId id="1022" r:id="rId52"/>
    <p:sldId id="1023" r:id="rId53"/>
    <p:sldId id="994" r:id="rId54"/>
    <p:sldId id="995" r:id="rId55"/>
    <p:sldId id="996" r:id="rId56"/>
    <p:sldId id="997" r:id="rId57"/>
    <p:sldId id="998" r:id="rId58"/>
    <p:sldId id="1064" r:id="rId59"/>
    <p:sldId id="1065" r:id="rId60"/>
    <p:sldId id="1066" r:id="rId61"/>
    <p:sldId id="999" r:id="rId62"/>
    <p:sldId id="1000" r:id="rId63"/>
    <p:sldId id="1001" r:id="rId64"/>
    <p:sldId id="1002" r:id="rId65"/>
    <p:sldId id="1003" r:id="rId66"/>
    <p:sldId id="1067" r:id="rId67"/>
    <p:sldId id="1069" r:id="rId68"/>
    <p:sldId id="946" r:id="rId69"/>
    <p:sldId id="947" r:id="rId70"/>
    <p:sldId id="1016" r:id="rId71"/>
    <p:sldId id="1007" r:id="rId72"/>
    <p:sldId id="1008" r:id="rId73"/>
    <p:sldId id="1009" r:id="rId74"/>
    <p:sldId id="1010" r:id="rId75"/>
    <p:sldId id="1011" r:id="rId76"/>
    <p:sldId id="1012" r:id="rId77"/>
    <p:sldId id="1025" r:id="rId78"/>
    <p:sldId id="1013" r:id="rId79"/>
  </p:sldIdLst>
  <p:sldSz cx="9144000" cy="6858000" type="screen4x3"/>
  <p:notesSz cx="6781800" cy="99187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00"/>
    <a:srgbClr val="00CC00"/>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9AC807-0457-4DD4-9000-8EB34E849DE8}" v="1" dt="2021-12-02T08:02:47.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50" autoAdjust="0"/>
    <p:restoredTop sz="76690" autoAdjust="0"/>
  </p:normalViewPr>
  <p:slideViewPr>
    <p:cSldViewPr>
      <p:cViewPr>
        <p:scale>
          <a:sx n="100" d="100"/>
          <a:sy n="100" d="100"/>
        </p:scale>
        <p:origin x="72" y="-81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80" d="100"/>
          <a:sy n="80" d="100"/>
        </p:scale>
        <p:origin x="-2064" y="-60"/>
      </p:cViewPr>
      <p:guideLst>
        <p:guide orient="horz" pos="3124"/>
        <p:guide pos="21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8" Type="http://schemas.openxmlformats.org/officeDocument/2006/relationships/slide" Target="slides/slide60.xml"/><Relationship Id="rId3" Type="http://schemas.openxmlformats.org/officeDocument/2006/relationships/slide" Target="slides/slide26.xml"/><Relationship Id="rId7" Type="http://schemas.openxmlformats.org/officeDocument/2006/relationships/slide" Target="slides/slide59.xml"/><Relationship Id="rId2" Type="http://schemas.openxmlformats.org/officeDocument/2006/relationships/slide" Target="slides/slide25.xml"/><Relationship Id="rId1" Type="http://schemas.openxmlformats.org/officeDocument/2006/relationships/slide" Target="slides/slide24.xml"/><Relationship Id="rId6" Type="http://schemas.openxmlformats.org/officeDocument/2006/relationships/slide" Target="slides/slide37.xml"/><Relationship Id="rId5" Type="http://schemas.openxmlformats.org/officeDocument/2006/relationships/slide" Target="slides/slide36.xml"/><Relationship Id="rId4" Type="http://schemas.openxmlformats.org/officeDocument/2006/relationships/slide" Target="slides/slide28.xml"/><Relationship Id="rId9" Type="http://schemas.openxmlformats.org/officeDocument/2006/relationships/slide" Target="slides/slide6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Fernandez Merchan" userId="78a84c73-f82a-4350-bcdb-9d3ec95123ac" providerId="ADAL" clId="{329AC807-0457-4DD4-9000-8EB34E849DE8}"/>
    <pc:docChg chg="modSld">
      <pc:chgData name="Alberto Fernandez Merchan" userId="78a84c73-f82a-4350-bcdb-9d3ec95123ac" providerId="ADAL" clId="{329AC807-0457-4DD4-9000-8EB34E849DE8}" dt="2021-12-02T08:02:47.042" v="1" actId="1076"/>
      <pc:docMkLst>
        <pc:docMk/>
      </pc:docMkLst>
      <pc:sldChg chg="modSp mod">
        <pc:chgData name="Alberto Fernandez Merchan" userId="78a84c73-f82a-4350-bcdb-9d3ec95123ac" providerId="ADAL" clId="{329AC807-0457-4DD4-9000-8EB34E849DE8}" dt="2021-11-29T09:06:03.013" v="0" actId="1076"/>
        <pc:sldMkLst>
          <pc:docMk/>
          <pc:sldMk cId="0" sldId="988"/>
        </pc:sldMkLst>
        <pc:picChg chg="mod">
          <ac:chgData name="Alberto Fernandez Merchan" userId="78a84c73-f82a-4350-bcdb-9d3ec95123ac" providerId="ADAL" clId="{329AC807-0457-4DD4-9000-8EB34E849DE8}" dt="2021-11-29T09:06:03.013" v="0" actId="1076"/>
          <ac:picMkLst>
            <pc:docMk/>
            <pc:sldMk cId="0" sldId="988"/>
            <ac:picMk id="34821" creationId="{00000000-0000-0000-0000-000000000000}"/>
          </ac:picMkLst>
        </pc:picChg>
      </pc:sldChg>
      <pc:sldChg chg="modSp">
        <pc:chgData name="Alberto Fernandez Merchan" userId="78a84c73-f82a-4350-bcdb-9d3ec95123ac" providerId="ADAL" clId="{329AC807-0457-4DD4-9000-8EB34E849DE8}" dt="2021-12-02T08:02:47.042" v="1" actId="1076"/>
        <pc:sldMkLst>
          <pc:docMk/>
          <pc:sldMk cId="0" sldId="1016"/>
        </pc:sldMkLst>
        <pc:spChg chg="mod">
          <ac:chgData name="Alberto Fernandez Merchan" userId="78a84c73-f82a-4350-bcdb-9d3ec95123ac" providerId="ADAL" clId="{329AC807-0457-4DD4-9000-8EB34E849DE8}" dt="2021-12-02T08:02:47.042" v="1" actId="1076"/>
          <ac:spMkLst>
            <pc:docMk/>
            <pc:sldMk cId="0" sldId="1016"/>
            <ac:spMk id="141420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a:defRPr sz="1200">
                <a:latin typeface="Times New Roman" pitchFamily="18" charset="0"/>
              </a:defRPr>
            </a:lvl1pPr>
          </a:lstStyle>
          <a:p>
            <a:pPr>
              <a:defRPr/>
            </a:pPr>
            <a:endParaRPr lang="es-ES"/>
          </a:p>
        </p:txBody>
      </p:sp>
      <p:sp>
        <p:nvSpPr>
          <p:cNvPr id="256003" name="Rectangle 3"/>
          <p:cNvSpPr>
            <a:spLocks noGrp="1" noChangeArrowheads="1"/>
          </p:cNvSpPr>
          <p:nvPr>
            <p:ph type="dt" sz="quarter" idx="1"/>
          </p:nvPr>
        </p:nvSpPr>
        <p:spPr bwMode="auto">
          <a:xfrm>
            <a:off x="3843338" y="0"/>
            <a:ext cx="2938462" cy="495300"/>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algn="r">
              <a:defRPr sz="1200">
                <a:latin typeface="Times New Roman" pitchFamily="18" charset="0"/>
              </a:defRPr>
            </a:lvl1pPr>
          </a:lstStyle>
          <a:p>
            <a:pPr>
              <a:defRPr/>
            </a:pPr>
            <a:endParaRPr lang="es-ES"/>
          </a:p>
        </p:txBody>
      </p:sp>
      <p:sp>
        <p:nvSpPr>
          <p:cNvPr id="256004" name="Rectangle 4"/>
          <p:cNvSpPr>
            <a:spLocks noGrp="1" noChangeArrowheads="1"/>
          </p:cNvSpPr>
          <p:nvPr>
            <p:ph type="ftr" sz="quarter" idx="2"/>
          </p:nvPr>
        </p:nvSpPr>
        <p:spPr bwMode="auto">
          <a:xfrm>
            <a:off x="0" y="9423400"/>
            <a:ext cx="2938463" cy="495300"/>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a:defRPr sz="1200">
                <a:latin typeface="Times New Roman" pitchFamily="18" charset="0"/>
              </a:defRPr>
            </a:lvl1pPr>
          </a:lstStyle>
          <a:p>
            <a:pPr>
              <a:defRPr/>
            </a:pPr>
            <a:endParaRPr lang="es-ES"/>
          </a:p>
        </p:txBody>
      </p:sp>
      <p:sp>
        <p:nvSpPr>
          <p:cNvPr id="256005" name="Rectangle 5"/>
          <p:cNvSpPr>
            <a:spLocks noGrp="1" noChangeArrowheads="1"/>
          </p:cNvSpPr>
          <p:nvPr>
            <p:ph type="sldNum" sz="quarter" idx="3"/>
          </p:nvPr>
        </p:nvSpPr>
        <p:spPr bwMode="auto">
          <a:xfrm>
            <a:off x="3843338" y="9423400"/>
            <a:ext cx="2938462" cy="495300"/>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algn="r">
              <a:defRPr sz="1200">
                <a:latin typeface="Times New Roman" pitchFamily="18" charset="0"/>
              </a:defRPr>
            </a:lvl1pPr>
          </a:lstStyle>
          <a:p>
            <a:pPr>
              <a:defRPr/>
            </a:pPr>
            <a:fld id="{AB2B7A50-FFEF-4B88-8A7F-E20E1EC4D5FF}" type="slidenum">
              <a:rPr lang="es-ES"/>
              <a:pPr>
                <a:defRPr/>
              </a:pPr>
              <a:t>‹Nº›</a:t>
            </a:fld>
            <a:endParaRPr lang="es-ES"/>
          </a:p>
        </p:txBody>
      </p:sp>
    </p:spTree>
    <p:extLst>
      <p:ext uri="{BB962C8B-B14F-4D97-AF65-F5344CB8AC3E}">
        <p14:creationId xmlns:p14="http://schemas.microsoft.com/office/powerpoint/2010/main" val="3433236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a:defRPr sz="1200">
                <a:latin typeface="Times New Roman" pitchFamily="18" charset="0"/>
              </a:defRPr>
            </a:lvl1pPr>
          </a:lstStyle>
          <a:p>
            <a:pPr>
              <a:defRPr/>
            </a:pPr>
            <a:r>
              <a:rPr lang="es-ES"/>
              <a:t>El Nivel de Red en Internet</a:t>
            </a:r>
          </a:p>
        </p:txBody>
      </p:sp>
      <p:sp>
        <p:nvSpPr>
          <p:cNvPr id="138243" name="Rectangle 3"/>
          <p:cNvSpPr>
            <a:spLocks noGrp="1" noChangeArrowheads="1"/>
          </p:cNvSpPr>
          <p:nvPr>
            <p:ph type="dt" idx="1"/>
          </p:nvPr>
        </p:nvSpPr>
        <p:spPr bwMode="auto">
          <a:xfrm>
            <a:off x="3843338" y="0"/>
            <a:ext cx="2938462" cy="495300"/>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algn="r">
              <a:defRPr sz="1200">
                <a:latin typeface="Times New Roman" pitchFamily="18" charset="0"/>
              </a:defRPr>
            </a:lvl1pPr>
          </a:lstStyle>
          <a:p>
            <a:pPr>
              <a:defRPr/>
            </a:pPr>
            <a:endParaRPr lang="es-ES"/>
          </a:p>
        </p:txBody>
      </p:sp>
      <p:sp>
        <p:nvSpPr>
          <p:cNvPr id="72708" name="Rectangle 4"/>
          <p:cNvSpPr>
            <a:spLocks noGrp="1" noRot="1" noChangeAspect="1" noChangeArrowheads="1" noTextEdit="1"/>
          </p:cNvSpPr>
          <p:nvPr>
            <p:ph type="sldImg" idx="2"/>
          </p:nvPr>
        </p:nvSpPr>
        <p:spPr bwMode="auto">
          <a:xfrm>
            <a:off x="557213" y="488950"/>
            <a:ext cx="5670550" cy="4252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5" name="Rectangle 5"/>
          <p:cNvSpPr>
            <a:spLocks noGrp="1" noChangeArrowheads="1"/>
          </p:cNvSpPr>
          <p:nvPr>
            <p:ph type="body" sz="quarter" idx="3"/>
          </p:nvPr>
        </p:nvSpPr>
        <p:spPr bwMode="auto">
          <a:xfrm>
            <a:off x="506413" y="4972050"/>
            <a:ext cx="5789612" cy="4468813"/>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38246" name="Rectangle 6"/>
          <p:cNvSpPr>
            <a:spLocks noGrp="1" noChangeArrowheads="1"/>
          </p:cNvSpPr>
          <p:nvPr>
            <p:ph type="ftr" sz="quarter" idx="4"/>
          </p:nvPr>
        </p:nvSpPr>
        <p:spPr bwMode="auto">
          <a:xfrm>
            <a:off x="0" y="9423400"/>
            <a:ext cx="2938463" cy="495300"/>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a:defRPr sz="1200">
                <a:latin typeface="Times New Roman" pitchFamily="18" charset="0"/>
              </a:defRPr>
            </a:lvl1pPr>
          </a:lstStyle>
          <a:p>
            <a:pPr>
              <a:defRPr/>
            </a:pPr>
            <a:r>
              <a:rPr lang="es-ES"/>
              <a:t>Redes</a:t>
            </a:r>
          </a:p>
        </p:txBody>
      </p:sp>
      <p:sp>
        <p:nvSpPr>
          <p:cNvPr id="138247" name="Rectangle 7"/>
          <p:cNvSpPr>
            <a:spLocks noGrp="1" noChangeArrowheads="1"/>
          </p:cNvSpPr>
          <p:nvPr>
            <p:ph type="sldNum" sz="quarter" idx="5"/>
          </p:nvPr>
        </p:nvSpPr>
        <p:spPr bwMode="auto">
          <a:xfrm>
            <a:off x="3843338" y="9423400"/>
            <a:ext cx="2938462" cy="495300"/>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algn="r">
              <a:defRPr sz="1200">
                <a:latin typeface="Times New Roman" pitchFamily="18" charset="0"/>
              </a:defRPr>
            </a:lvl1pPr>
          </a:lstStyle>
          <a:p>
            <a:pPr>
              <a:defRPr/>
            </a:pPr>
            <a:r>
              <a:rPr lang="es-ES"/>
              <a:t>3-</a:t>
            </a:r>
            <a:fld id="{9BE2C9DC-E97A-4F9C-ACEB-CED9BFC35987}" type="slidenum">
              <a:rPr lang="es-ES"/>
              <a:pPr>
                <a:defRPr/>
              </a:pPr>
              <a:t>‹Nº›</a:t>
            </a:fld>
            <a:endParaRPr lang="es-ES"/>
          </a:p>
        </p:txBody>
      </p:sp>
    </p:spTree>
    <p:extLst>
      <p:ext uri="{BB962C8B-B14F-4D97-AF65-F5344CB8AC3E}">
        <p14:creationId xmlns:p14="http://schemas.microsoft.com/office/powerpoint/2010/main" val="3186110788"/>
      </p:ext>
    </p:extLst>
  </p:cSld>
  <p:clrMap bg1="lt1" tx1="dk1" bg2="lt2" tx2="dk2" accent1="accent1" accent2="accent2" accent3="accent3" accent4="accent4" accent5="accent5" accent6="accent6" hlink="hlink" folHlink="folHlink"/>
  <p:hf dt="0"/>
  <p:notesStyle>
    <a:lvl1pPr algn="just"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just"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just"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just"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just"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1761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1761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EC4299EE-DD8E-4F16-B641-260AD37B6945}" type="slidenum">
              <a:rPr lang="es-ES" altLang="es-ES" smtClean="0">
                <a:latin typeface="Times New Roman" pitchFamily="18" charset="0"/>
              </a:rPr>
              <a:pPr eaLnBrk="1" hangingPunct="1"/>
              <a:t>1</a:t>
            </a:fld>
            <a:endParaRPr lang="es-ES" altLang="es-ES">
              <a:latin typeface="Times New Roman" pitchFamily="18" charset="0"/>
            </a:endParaRPr>
          </a:p>
        </p:txBody>
      </p:sp>
      <p:sp>
        <p:nvSpPr>
          <p:cNvPr id="176133" name="Rectangle 2"/>
          <p:cNvSpPr>
            <a:spLocks noGrp="1" noRot="1" noChangeAspect="1" noChangeArrowheads="1" noTextEdit="1"/>
          </p:cNvSpPr>
          <p:nvPr>
            <p:ph type="sldImg"/>
          </p:nvPr>
        </p:nvSpPr>
        <p:spPr>
          <a:xfrm>
            <a:off x="571500" y="476250"/>
            <a:ext cx="5670550" cy="4254500"/>
          </a:xfrm>
          <a:ln/>
        </p:spPr>
      </p:sp>
      <p:sp>
        <p:nvSpPr>
          <p:cNvPr id="1761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9DD8ED77-56B0-4C54-9D36-9BB84291CB33}" type="slidenum">
              <a:rPr lang="es-ES" altLang="es-ES" smtClean="0">
                <a:latin typeface="Times New Roman" pitchFamily="18" charset="0"/>
              </a:rPr>
              <a:pPr eaLnBrk="1" hangingPunct="1"/>
              <a:t>15</a:t>
            </a:fld>
            <a:endParaRPr lang="es-ES" altLang="es-ES">
              <a:latin typeface="Times New Roman" pitchFamily="18" charset="0"/>
            </a:endParaRPr>
          </a:p>
        </p:txBody>
      </p:sp>
      <p:sp>
        <p:nvSpPr>
          <p:cNvPr id="260101" name="Rectangle 2"/>
          <p:cNvSpPr>
            <a:spLocks noGrp="1" noRot="1" noChangeAspect="1" noChangeArrowheads="1" noTextEdit="1"/>
          </p:cNvSpPr>
          <p:nvPr>
            <p:ph type="sldImg"/>
          </p:nvPr>
        </p:nvSpPr>
        <p:spPr>
          <a:xfrm>
            <a:off x="555625" y="488950"/>
            <a:ext cx="5670550" cy="4252913"/>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9DD8ED77-56B0-4C54-9D36-9BB84291CB33}" type="slidenum">
              <a:rPr lang="es-ES" altLang="es-ES" smtClean="0">
                <a:latin typeface="Times New Roman" pitchFamily="18" charset="0"/>
              </a:rPr>
              <a:pPr eaLnBrk="1" hangingPunct="1"/>
              <a:t>20</a:t>
            </a:fld>
            <a:endParaRPr lang="es-ES" altLang="es-ES">
              <a:latin typeface="Times New Roman" pitchFamily="18" charset="0"/>
            </a:endParaRPr>
          </a:p>
        </p:txBody>
      </p:sp>
      <p:sp>
        <p:nvSpPr>
          <p:cNvPr id="260101" name="Rectangle 2"/>
          <p:cNvSpPr>
            <a:spLocks noGrp="1" noRot="1" noChangeAspect="1" noChangeArrowheads="1" noTextEdit="1"/>
          </p:cNvSpPr>
          <p:nvPr>
            <p:ph type="sldImg"/>
          </p:nvPr>
        </p:nvSpPr>
        <p:spPr>
          <a:xfrm>
            <a:off x="555625" y="488950"/>
            <a:ext cx="5670550" cy="4252913"/>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768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768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DB11302D-FB58-4685-9443-1FB9F3AD148B}" type="slidenum">
              <a:rPr lang="es-ES" altLang="es-ES" smtClean="0"/>
              <a:pPr algn="r" eaLnBrk="1" hangingPunct="1">
                <a:spcBef>
                  <a:spcPct val="0"/>
                </a:spcBef>
              </a:pPr>
              <a:t>21</a:t>
            </a:fld>
            <a:endParaRPr lang="es-ES" altLang="es-ES"/>
          </a:p>
        </p:txBody>
      </p:sp>
      <p:sp>
        <p:nvSpPr>
          <p:cNvPr id="76805" name="Rectangle 2"/>
          <p:cNvSpPr>
            <a:spLocks noGrp="1" noRot="1" noChangeAspect="1" noChangeArrowheads="1" noTextEdit="1"/>
          </p:cNvSpPr>
          <p:nvPr>
            <p:ph type="sldImg"/>
          </p:nvPr>
        </p:nvSpPr>
        <p:spPr>
          <a:xfrm>
            <a:off x="555625" y="488950"/>
            <a:ext cx="5670550" cy="4252913"/>
          </a:xfrm>
          <a:ln/>
        </p:spPr>
      </p:sp>
      <p:sp>
        <p:nvSpPr>
          <p:cNvPr id="768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778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778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079AC44B-B9ED-4FC3-A0D7-C5B90D6F6D88}" type="slidenum">
              <a:rPr lang="es-ES" altLang="es-ES" smtClean="0"/>
              <a:pPr algn="r" eaLnBrk="1" hangingPunct="1">
                <a:spcBef>
                  <a:spcPct val="0"/>
                </a:spcBef>
              </a:pPr>
              <a:t>22</a:t>
            </a:fld>
            <a:endParaRPr lang="es-ES" altLang="es-ES"/>
          </a:p>
        </p:txBody>
      </p:sp>
      <p:sp>
        <p:nvSpPr>
          <p:cNvPr id="77829" name="Rectangle 2"/>
          <p:cNvSpPr txBox="1">
            <a:spLocks noGrp="1" noChangeArrowheads="1"/>
          </p:cNvSpPr>
          <p:nvPr/>
        </p:nvSpPr>
        <p:spPr bwMode="auto">
          <a:xfrm>
            <a:off x="0" y="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77830" name="Rectangle 6"/>
          <p:cNvSpPr txBox="1">
            <a:spLocks noGrp="1" noChangeArrowheads="1"/>
          </p:cNvSpPr>
          <p:nvPr/>
        </p:nvSpPr>
        <p:spPr bwMode="auto">
          <a:xfrm>
            <a:off x="0" y="942340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77831" name="Rectangle 7"/>
          <p:cNvSpPr txBox="1">
            <a:spLocks noGrp="1" noChangeArrowheads="1"/>
          </p:cNvSpPr>
          <p:nvPr/>
        </p:nvSpPr>
        <p:spPr bwMode="auto">
          <a:xfrm>
            <a:off x="3843338" y="9423400"/>
            <a:ext cx="29384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54CF5370-9DB8-46CB-B793-DF37DDFB176D}" type="slidenum">
              <a:rPr lang="es-ES" altLang="es-ES"/>
              <a:pPr algn="r" eaLnBrk="1" hangingPunct="1">
                <a:spcBef>
                  <a:spcPct val="0"/>
                </a:spcBef>
              </a:pPr>
              <a:t>22</a:t>
            </a:fld>
            <a:endParaRPr lang="es-ES" altLang="es-ES"/>
          </a:p>
        </p:txBody>
      </p:sp>
      <p:sp>
        <p:nvSpPr>
          <p:cNvPr id="77832" name="Rectangle 2"/>
          <p:cNvSpPr>
            <a:spLocks noGrp="1" noRot="1" noChangeAspect="1" noChangeArrowheads="1" noTextEdit="1"/>
          </p:cNvSpPr>
          <p:nvPr>
            <p:ph type="sldImg"/>
          </p:nvPr>
        </p:nvSpPr>
        <p:spPr>
          <a:xfrm>
            <a:off x="555625" y="488950"/>
            <a:ext cx="5670550" cy="4252913"/>
          </a:xfrm>
          <a:ln/>
        </p:spPr>
      </p:sp>
      <p:sp>
        <p:nvSpPr>
          <p:cNvPr id="778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9DD8ED77-56B0-4C54-9D36-9BB84291CB33}" type="slidenum">
              <a:rPr lang="es-ES" altLang="es-ES" smtClean="0">
                <a:latin typeface="Times New Roman" pitchFamily="18" charset="0"/>
              </a:rPr>
              <a:pPr eaLnBrk="1" hangingPunct="1"/>
              <a:t>23</a:t>
            </a:fld>
            <a:endParaRPr lang="es-ES" altLang="es-ES">
              <a:latin typeface="Times New Roman" pitchFamily="18" charset="0"/>
            </a:endParaRPr>
          </a:p>
        </p:txBody>
      </p:sp>
      <p:sp>
        <p:nvSpPr>
          <p:cNvPr id="260101" name="Rectangle 2"/>
          <p:cNvSpPr>
            <a:spLocks noGrp="1" noRot="1" noChangeAspect="1" noChangeArrowheads="1" noTextEdit="1"/>
          </p:cNvSpPr>
          <p:nvPr>
            <p:ph type="sldImg"/>
          </p:nvPr>
        </p:nvSpPr>
        <p:spPr>
          <a:xfrm>
            <a:off x="555625" y="488950"/>
            <a:ext cx="5670550" cy="4252913"/>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a:t>6.4.1.1</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25</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a:t>6.4.1.2</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a:t>6.4.1.3</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9DD8ED77-56B0-4C54-9D36-9BB84291CB33}" type="slidenum">
              <a:rPr lang="es-ES" altLang="es-ES" smtClean="0">
                <a:latin typeface="Times New Roman" pitchFamily="18" charset="0"/>
              </a:rPr>
              <a:pPr eaLnBrk="1" hangingPunct="1"/>
              <a:t>27</a:t>
            </a:fld>
            <a:endParaRPr lang="es-ES" altLang="es-ES">
              <a:latin typeface="Times New Roman" pitchFamily="18" charset="0"/>
            </a:endParaRPr>
          </a:p>
        </p:txBody>
      </p:sp>
      <p:sp>
        <p:nvSpPr>
          <p:cNvPr id="260101" name="Rectangle 2"/>
          <p:cNvSpPr>
            <a:spLocks noGrp="1" noRot="1" noChangeAspect="1" noChangeArrowheads="1" noTextEdit="1"/>
          </p:cNvSpPr>
          <p:nvPr>
            <p:ph type="sldImg"/>
          </p:nvPr>
        </p:nvSpPr>
        <p:spPr>
          <a:xfrm>
            <a:off x="555625" y="488950"/>
            <a:ext cx="5670550" cy="4252913"/>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a:t>7.1.4.1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9DD8ED77-56B0-4C54-9D36-9BB84291CB33}" type="slidenum">
              <a:rPr lang="es-ES" altLang="es-ES" smtClean="0">
                <a:latin typeface="Times New Roman" pitchFamily="18" charset="0"/>
              </a:rPr>
              <a:pPr eaLnBrk="1" hangingPunct="1"/>
              <a:t>2</a:t>
            </a:fld>
            <a:endParaRPr lang="es-ES" altLang="es-ES">
              <a:latin typeface="Times New Roman" pitchFamily="18" charset="0"/>
            </a:endParaRPr>
          </a:p>
        </p:txBody>
      </p:sp>
      <p:sp>
        <p:nvSpPr>
          <p:cNvPr id="260101" name="Rectangle 2"/>
          <p:cNvSpPr>
            <a:spLocks noGrp="1" noRot="1" noChangeAspect="1" noChangeArrowheads="1" noTextEdit="1"/>
          </p:cNvSpPr>
          <p:nvPr>
            <p:ph type="sldImg"/>
          </p:nvPr>
        </p:nvSpPr>
        <p:spPr>
          <a:xfrm>
            <a:off x="555625" y="488950"/>
            <a:ext cx="5670550" cy="4252913"/>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788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788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84E02A4B-C4B2-4EFD-9042-D5D03BB828E5}" type="slidenum">
              <a:rPr lang="es-ES" altLang="es-ES" smtClean="0"/>
              <a:pPr algn="r" eaLnBrk="1" hangingPunct="1">
                <a:spcBef>
                  <a:spcPct val="0"/>
                </a:spcBef>
              </a:pPr>
              <a:t>30</a:t>
            </a:fld>
            <a:endParaRPr lang="es-ES" altLang="es-ES"/>
          </a:p>
        </p:txBody>
      </p:sp>
      <p:sp>
        <p:nvSpPr>
          <p:cNvPr id="78853" name="Rectangle 2"/>
          <p:cNvSpPr txBox="1">
            <a:spLocks noGrp="1" noChangeArrowheads="1"/>
          </p:cNvSpPr>
          <p:nvPr/>
        </p:nvSpPr>
        <p:spPr bwMode="auto">
          <a:xfrm>
            <a:off x="0" y="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78854" name="Rectangle 6"/>
          <p:cNvSpPr txBox="1">
            <a:spLocks noGrp="1" noChangeArrowheads="1"/>
          </p:cNvSpPr>
          <p:nvPr/>
        </p:nvSpPr>
        <p:spPr bwMode="auto">
          <a:xfrm>
            <a:off x="0" y="942340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78855" name="Rectangle 7"/>
          <p:cNvSpPr txBox="1">
            <a:spLocks noGrp="1" noChangeArrowheads="1"/>
          </p:cNvSpPr>
          <p:nvPr/>
        </p:nvSpPr>
        <p:spPr bwMode="auto">
          <a:xfrm>
            <a:off x="3843338" y="9423400"/>
            <a:ext cx="29384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7FE96BF0-5352-4121-BDE0-A0792A5A0DB8}" type="slidenum">
              <a:rPr lang="es-ES" altLang="es-ES"/>
              <a:pPr algn="r" eaLnBrk="1" hangingPunct="1">
                <a:spcBef>
                  <a:spcPct val="0"/>
                </a:spcBef>
              </a:pPr>
              <a:t>30</a:t>
            </a:fld>
            <a:endParaRPr lang="es-ES" altLang="es-ES"/>
          </a:p>
        </p:txBody>
      </p:sp>
      <p:sp>
        <p:nvSpPr>
          <p:cNvPr id="78856" name="Rectangle 2"/>
          <p:cNvSpPr>
            <a:spLocks noGrp="1" noRot="1" noChangeAspect="1" noChangeArrowheads="1" noTextEdit="1"/>
          </p:cNvSpPr>
          <p:nvPr>
            <p:ph type="sldImg"/>
          </p:nvPr>
        </p:nvSpPr>
        <p:spPr>
          <a:xfrm>
            <a:off x="555625" y="488950"/>
            <a:ext cx="5670550" cy="4252913"/>
          </a:xfrm>
          <a:ln/>
        </p:spPr>
      </p:sp>
      <p:sp>
        <p:nvSpPr>
          <p:cNvPr id="788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a:t>7.1.3.4</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a:t>7.1.3.4</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11225" y="742950"/>
            <a:ext cx="4960938" cy="3721100"/>
          </a:xfrm>
          <a:ln/>
        </p:spPr>
      </p:sp>
      <p:sp>
        <p:nvSpPr>
          <p:cNvPr id="80899" name="Rectangle 3"/>
          <p:cNvSpPr>
            <a:spLocks noGrp="1" noChangeArrowheads="1"/>
          </p:cNvSpPr>
          <p:nvPr>
            <p:ph type="body" idx="1"/>
          </p:nvPr>
        </p:nvSpPr>
        <p:spPr>
          <a:xfrm>
            <a:off x="904875" y="4711700"/>
            <a:ext cx="4972050" cy="4464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s-ES"/>
              <a:t>IGRP se encapsula en datagramas IP.</a:t>
            </a:r>
          </a:p>
          <a:p>
            <a:r>
              <a:rPr lang="es-MX" altLang="es-ES"/>
              <a:t>Fue desarrollado a mediados de los 80s.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819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819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67075921-3238-47AE-8176-14163E5E065C}" type="slidenum">
              <a:rPr lang="es-ES" altLang="es-ES" smtClean="0"/>
              <a:pPr algn="r" eaLnBrk="1" hangingPunct="1">
                <a:spcBef>
                  <a:spcPct val="0"/>
                </a:spcBef>
              </a:pPr>
              <a:t>41</a:t>
            </a:fld>
            <a:endParaRPr lang="es-ES" altLang="es-ES"/>
          </a:p>
        </p:txBody>
      </p:sp>
      <p:sp>
        <p:nvSpPr>
          <p:cNvPr id="81925" name="Rectangle 2"/>
          <p:cNvSpPr txBox="1">
            <a:spLocks noGrp="1" noChangeArrowheads="1"/>
          </p:cNvSpPr>
          <p:nvPr/>
        </p:nvSpPr>
        <p:spPr bwMode="auto">
          <a:xfrm>
            <a:off x="0" y="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81926" name="Rectangle 6"/>
          <p:cNvSpPr txBox="1">
            <a:spLocks noGrp="1" noChangeArrowheads="1"/>
          </p:cNvSpPr>
          <p:nvPr/>
        </p:nvSpPr>
        <p:spPr bwMode="auto">
          <a:xfrm>
            <a:off x="0" y="942340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81927" name="Rectangle 7"/>
          <p:cNvSpPr txBox="1">
            <a:spLocks noGrp="1" noChangeArrowheads="1"/>
          </p:cNvSpPr>
          <p:nvPr/>
        </p:nvSpPr>
        <p:spPr bwMode="auto">
          <a:xfrm>
            <a:off x="3843338" y="9423400"/>
            <a:ext cx="29384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19B37586-6F2B-40D3-AEEA-229E146A455F}" type="slidenum">
              <a:rPr lang="es-ES" altLang="es-ES"/>
              <a:pPr algn="r" eaLnBrk="1" hangingPunct="1">
                <a:spcBef>
                  <a:spcPct val="0"/>
                </a:spcBef>
              </a:pPr>
              <a:t>41</a:t>
            </a:fld>
            <a:endParaRPr lang="es-ES" altLang="es-ES"/>
          </a:p>
        </p:txBody>
      </p:sp>
      <p:sp>
        <p:nvSpPr>
          <p:cNvPr id="81928" name="Rectangle 2"/>
          <p:cNvSpPr>
            <a:spLocks noGrp="1" noRot="1" noChangeAspect="1" noChangeArrowheads="1" noTextEdit="1"/>
          </p:cNvSpPr>
          <p:nvPr>
            <p:ph type="sldImg"/>
          </p:nvPr>
        </p:nvSpPr>
        <p:spPr>
          <a:xfrm>
            <a:off x="555625" y="488950"/>
            <a:ext cx="5670550" cy="4252913"/>
          </a:xfrm>
          <a:ln/>
        </p:spPr>
      </p:sp>
      <p:sp>
        <p:nvSpPr>
          <p:cNvPr id="819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1" i="0" kern="1200" dirty="0">
                <a:solidFill>
                  <a:schemeClr val="tx1"/>
                </a:solidFill>
                <a:effectLst/>
                <a:latin typeface="Times New Roman" pitchFamily="18" charset="0"/>
                <a:ea typeface="+mn-ea"/>
                <a:cs typeface="+mn-cs"/>
              </a:rPr>
              <a:t>Paso 1. </a:t>
            </a:r>
            <a:r>
              <a:rPr lang="es-ES" sz="1200" b="0" i="0" kern="1200" dirty="0">
                <a:solidFill>
                  <a:schemeClr val="tx1"/>
                </a:solidFill>
                <a:effectLst/>
                <a:latin typeface="Times New Roman" pitchFamily="18" charset="0"/>
                <a:ea typeface="+mn-ea"/>
                <a:cs typeface="+mn-cs"/>
              </a:rPr>
              <a:t>Determine el enlace con el ancho de banda más lento. Utilice ese valor para calcular el ancho de banda (10 000 000/ancho de banda).</a:t>
            </a:r>
          </a:p>
          <a:p>
            <a:r>
              <a:rPr lang="es-ES" sz="1200" b="1" i="0" kern="1200" dirty="0">
                <a:solidFill>
                  <a:schemeClr val="tx1"/>
                </a:solidFill>
                <a:effectLst/>
                <a:latin typeface="Times New Roman" pitchFamily="18" charset="0"/>
                <a:ea typeface="+mn-ea"/>
                <a:cs typeface="+mn-cs"/>
              </a:rPr>
              <a:t>Paso 2. </a:t>
            </a:r>
            <a:r>
              <a:rPr lang="es-ES" sz="1200" b="0" i="0" kern="1200" dirty="0">
                <a:solidFill>
                  <a:schemeClr val="tx1"/>
                </a:solidFill>
                <a:effectLst/>
                <a:latin typeface="Times New Roman" pitchFamily="18" charset="0"/>
                <a:ea typeface="+mn-ea"/>
                <a:cs typeface="+mn-cs"/>
              </a:rPr>
              <a:t>Determine el valor de retardo en microsegundos</a:t>
            </a:r>
            <a:r>
              <a:rPr lang="es-ES" sz="1200" b="0" i="0" kern="1200" baseline="0" dirty="0">
                <a:solidFill>
                  <a:schemeClr val="tx1"/>
                </a:solidFill>
                <a:effectLst/>
                <a:latin typeface="Times New Roman" pitchFamily="18" charset="0"/>
                <a:ea typeface="+mn-ea"/>
                <a:cs typeface="+mn-cs"/>
              </a:rPr>
              <a:t> </a:t>
            </a:r>
            <a:r>
              <a:rPr lang="es-ES" sz="1200" b="0" i="0" kern="1200" dirty="0">
                <a:solidFill>
                  <a:schemeClr val="tx1"/>
                </a:solidFill>
                <a:effectLst/>
                <a:latin typeface="Times New Roman" pitchFamily="18" charset="0"/>
                <a:ea typeface="+mn-ea"/>
                <a:cs typeface="+mn-cs"/>
              </a:rPr>
              <a:t>para cada interfaz de salida en el camino al destino. Sume los valores y divida por 10 (suma de los retardos/10).</a:t>
            </a:r>
          </a:p>
          <a:p>
            <a:r>
              <a:rPr lang="es-ES" sz="1200" b="1" i="0" kern="1200" dirty="0">
                <a:solidFill>
                  <a:schemeClr val="tx1"/>
                </a:solidFill>
                <a:effectLst/>
                <a:latin typeface="Times New Roman" pitchFamily="18" charset="0"/>
                <a:ea typeface="+mn-ea"/>
                <a:cs typeface="+mn-cs"/>
              </a:rPr>
              <a:t>Paso 3. </a:t>
            </a:r>
            <a:r>
              <a:rPr lang="es-ES" sz="1200" b="0" i="0" kern="1200" dirty="0">
                <a:solidFill>
                  <a:schemeClr val="tx1"/>
                </a:solidFill>
                <a:effectLst/>
                <a:latin typeface="Times New Roman" pitchFamily="18" charset="0"/>
                <a:ea typeface="+mn-ea"/>
                <a:cs typeface="+mn-cs"/>
              </a:rPr>
              <a:t>Sume los valores calculados en Pasos</a:t>
            </a:r>
            <a:r>
              <a:rPr lang="es-ES" sz="1200" b="0" i="0" kern="1200" baseline="0" dirty="0">
                <a:solidFill>
                  <a:schemeClr val="tx1"/>
                </a:solidFill>
                <a:effectLst/>
                <a:latin typeface="Times New Roman" pitchFamily="18" charset="0"/>
                <a:ea typeface="+mn-ea"/>
                <a:cs typeface="+mn-cs"/>
              </a:rPr>
              <a:t> 1 y 2, </a:t>
            </a:r>
            <a:r>
              <a:rPr lang="es-ES" sz="1200" b="0" i="0" kern="1200" dirty="0">
                <a:solidFill>
                  <a:schemeClr val="tx1"/>
                </a:solidFill>
                <a:effectLst/>
                <a:latin typeface="Times New Roman" pitchFamily="18" charset="0"/>
                <a:ea typeface="+mn-ea"/>
                <a:cs typeface="+mn-cs"/>
              </a:rPr>
              <a:t>y multiplique la suma por 256 para obtener la métrica de EIGRP.</a:t>
            </a:r>
          </a:p>
          <a:p>
            <a:endParaRPr lang="es-ES" dirty="0"/>
          </a:p>
          <a:p>
            <a:endParaRPr lang="es-ES" dirty="0"/>
          </a:p>
        </p:txBody>
      </p:sp>
      <p:sp>
        <p:nvSpPr>
          <p:cNvPr id="4" name="3 Marcador de encabezado"/>
          <p:cNvSpPr>
            <a:spLocks noGrp="1"/>
          </p:cNvSpPr>
          <p:nvPr>
            <p:ph type="hdr" sz="quarter" idx="10"/>
          </p:nvPr>
        </p:nvSpPr>
        <p:spPr/>
        <p:txBody>
          <a:bodyPr/>
          <a:lstStyle/>
          <a:p>
            <a:pPr>
              <a:defRPr/>
            </a:pPr>
            <a:r>
              <a:rPr lang="es-ES"/>
              <a:t>El Nivel de Red en Internet</a:t>
            </a:r>
          </a:p>
        </p:txBody>
      </p:sp>
      <p:sp>
        <p:nvSpPr>
          <p:cNvPr id="5" name="4 Marcador de pie de página"/>
          <p:cNvSpPr>
            <a:spLocks noGrp="1"/>
          </p:cNvSpPr>
          <p:nvPr>
            <p:ph type="ftr" sz="quarter" idx="11"/>
          </p:nvPr>
        </p:nvSpPr>
        <p:spPr/>
        <p:txBody>
          <a:bodyPr/>
          <a:lstStyle/>
          <a:p>
            <a:pPr>
              <a:defRPr/>
            </a:pPr>
            <a:r>
              <a:rPr lang="es-ES"/>
              <a:t>Redes</a:t>
            </a:r>
          </a:p>
        </p:txBody>
      </p:sp>
      <p:sp>
        <p:nvSpPr>
          <p:cNvPr id="6" name="5 Marcador de número de diapositiva"/>
          <p:cNvSpPr>
            <a:spLocks noGrp="1"/>
          </p:cNvSpPr>
          <p:nvPr>
            <p:ph type="sldNum" sz="quarter" idx="12"/>
          </p:nvPr>
        </p:nvSpPr>
        <p:spPr/>
        <p:txBody>
          <a:bodyPr/>
          <a:lstStyle/>
          <a:p>
            <a:pPr>
              <a:defRPr/>
            </a:pPr>
            <a:r>
              <a:rPr lang="es-ES"/>
              <a:t>3-</a:t>
            </a:r>
            <a:fld id="{9BE2C9DC-E97A-4F9C-ACEB-CED9BFC35987}" type="slidenum">
              <a:rPr lang="es-ES" smtClean="0"/>
              <a:pPr>
                <a:defRPr/>
              </a:pPr>
              <a:t>43</a:t>
            </a:fld>
            <a:endParaRPr lang="es-ES"/>
          </a:p>
        </p:txBody>
      </p:sp>
    </p:spTree>
    <p:extLst>
      <p:ext uri="{BB962C8B-B14F-4D97-AF65-F5344CB8AC3E}">
        <p14:creationId xmlns:p14="http://schemas.microsoft.com/office/powerpoint/2010/main" val="397039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829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829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A8F610B2-EC63-425B-9409-BE70DD92C5EE}" type="slidenum">
              <a:rPr lang="es-ES" altLang="es-ES" smtClean="0"/>
              <a:pPr algn="r" eaLnBrk="1" hangingPunct="1">
                <a:spcBef>
                  <a:spcPct val="0"/>
                </a:spcBef>
              </a:pPr>
              <a:t>53</a:t>
            </a:fld>
            <a:endParaRPr lang="es-ES" altLang="es-ES"/>
          </a:p>
        </p:txBody>
      </p:sp>
      <p:sp>
        <p:nvSpPr>
          <p:cNvPr id="82949" name="Rectangle 2"/>
          <p:cNvSpPr txBox="1">
            <a:spLocks noGrp="1" noChangeArrowheads="1"/>
          </p:cNvSpPr>
          <p:nvPr/>
        </p:nvSpPr>
        <p:spPr bwMode="auto">
          <a:xfrm>
            <a:off x="0" y="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82950" name="Rectangle 6"/>
          <p:cNvSpPr txBox="1">
            <a:spLocks noGrp="1" noChangeArrowheads="1"/>
          </p:cNvSpPr>
          <p:nvPr/>
        </p:nvSpPr>
        <p:spPr bwMode="auto">
          <a:xfrm>
            <a:off x="0" y="942340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82951" name="Rectangle 7"/>
          <p:cNvSpPr txBox="1">
            <a:spLocks noGrp="1" noChangeArrowheads="1"/>
          </p:cNvSpPr>
          <p:nvPr/>
        </p:nvSpPr>
        <p:spPr bwMode="auto">
          <a:xfrm>
            <a:off x="3843338" y="9423400"/>
            <a:ext cx="29384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1F442E88-BD54-460B-B8C2-2A63192F8BF8}" type="slidenum">
              <a:rPr lang="es-ES" altLang="es-ES"/>
              <a:pPr algn="r" eaLnBrk="1" hangingPunct="1">
                <a:spcBef>
                  <a:spcPct val="0"/>
                </a:spcBef>
              </a:pPr>
              <a:t>53</a:t>
            </a:fld>
            <a:endParaRPr lang="es-ES" altLang="es-ES"/>
          </a:p>
        </p:txBody>
      </p:sp>
      <p:sp>
        <p:nvSpPr>
          <p:cNvPr id="82952" name="Rectangle 2"/>
          <p:cNvSpPr>
            <a:spLocks noGrp="1" noRot="1" noChangeAspect="1" noChangeArrowheads="1" noTextEdit="1"/>
          </p:cNvSpPr>
          <p:nvPr>
            <p:ph type="sldImg"/>
          </p:nvPr>
        </p:nvSpPr>
        <p:spPr>
          <a:xfrm>
            <a:off x="555625" y="488950"/>
            <a:ext cx="5670550" cy="4252913"/>
          </a:xfrm>
          <a:ln/>
        </p:spPr>
      </p:sp>
      <p:sp>
        <p:nvSpPr>
          <p:cNvPr id="829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839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839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25C5D0E6-BE43-499F-9D05-7387514CD34E}" type="slidenum">
              <a:rPr lang="es-ES" altLang="es-ES" smtClean="0"/>
              <a:pPr algn="r" eaLnBrk="1" hangingPunct="1">
                <a:spcBef>
                  <a:spcPct val="0"/>
                </a:spcBef>
              </a:pPr>
              <a:t>54</a:t>
            </a:fld>
            <a:endParaRPr lang="es-ES" altLang="es-ES"/>
          </a:p>
        </p:txBody>
      </p:sp>
      <p:sp>
        <p:nvSpPr>
          <p:cNvPr id="83973" name="Rectangle 2"/>
          <p:cNvSpPr txBox="1">
            <a:spLocks noGrp="1" noChangeArrowheads="1"/>
          </p:cNvSpPr>
          <p:nvPr/>
        </p:nvSpPr>
        <p:spPr bwMode="auto">
          <a:xfrm>
            <a:off x="0" y="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83974" name="Rectangle 6"/>
          <p:cNvSpPr txBox="1">
            <a:spLocks noGrp="1" noChangeArrowheads="1"/>
          </p:cNvSpPr>
          <p:nvPr/>
        </p:nvSpPr>
        <p:spPr bwMode="auto">
          <a:xfrm>
            <a:off x="0" y="942340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83975" name="Rectangle 7"/>
          <p:cNvSpPr txBox="1">
            <a:spLocks noGrp="1" noChangeArrowheads="1"/>
          </p:cNvSpPr>
          <p:nvPr/>
        </p:nvSpPr>
        <p:spPr bwMode="auto">
          <a:xfrm>
            <a:off x="3843338" y="9423400"/>
            <a:ext cx="29384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8CF82A11-5EFE-42A0-80CB-9D6963FBF7E0}" type="slidenum">
              <a:rPr lang="es-ES" altLang="es-ES"/>
              <a:pPr algn="r" eaLnBrk="1" hangingPunct="1">
                <a:spcBef>
                  <a:spcPct val="0"/>
                </a:spcBef>
              </a:pPr>
              <a:t>54</a:t>
            </a:fld>
            <a:endParaRPr lang="es-ES" altLang="es-ES"/>
          </a:p>
        </p:txBody>
      </p:sp>
      <p:sp>
        <p:nvSpPr>
          <p:cNvPr id="83976" name="Rectangle 2"/>
          <p:cNvSpPr>
            <a:spLocks noGrp="1" noRot="1" noChangeAspect="1" noChangeArrowheads="1" noTextEdit="1"/>
          </p:cNvSpPr>
          <p:nvPr>
            <p:ph type="sldImg"/>
          </p:nvPr>
        </p:nvSpPr>
        <p:spPr>
          <a:ln/>
        </p:spPr>
      </p:sp>
      <p:sp>
        <p:nvSpPr>
          <p:cNvPr id="839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849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849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EE428997-F601-4DBE-AEDF-4214DBB8F42A}" type="slidenum">
              <a:rPr lang="es-ES" altLang="es-ES" smtClean="0"/>
              <a:pPr algn="r" eaLnBrk="1" hangingPunct="1">
                <a:spcBef>
                  <a:spcPct val="0"/>
                </a:spcBef>
              </a:pPr>
              <a:t>56</a:t>
            </a:fld>
            <a:endParaRPr lang="es-ES" altLang="es-ES"/>
          </a:p>
        </p:txBody>
      </p:sp>
      <p:sp>
        <p:nvSpPr>
          <p:cNvPr id="84997" name="Rectangle 2"/>
          <p:cNvSpPr txBox="1">
            <a:spLocks noGrp="1" noChangeArrowheads="1"/>
          </p:cNvSpPr>
          <p:nvPr/>
        </p:nvSpPr>
        <p:spPr bwMode="auto">
          <a:xfrm>
            <a:off x="0" y="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84998" name="Rectangle 6"/>
          <p:cNvSpPr txBox="1">
            <a:spLocks noGrp="1" noChangeArrowheads="1"/>
          </p:cNvSpPr>
          <p:nvPr/>
        </p:nvSpPr>
        <p:spPr bwMode="auto">
          <a:xfrm>
            <a:off x="0" y="942340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84999" name="Rectangle 7"/>
          <p:cNvSpPr txBox="1">
            <a:spLocks noGrp="1" noChangeArrowheads="1"/>
          </p:cNvSpPr>
          <p:nvPr/>
        </p:nvSpPr>
        <p:spPr bwMode="auto">
          <a:xfrm>
            <a:off x="3843338" y="9423400"/>
            <a:ext cx="29384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B9721FD6-D95D-4996-BDB2-800A8B54291C}" type="slidenum">
              <a:rPr lang="es-ES" altLang="es-ES"/>
              <a:pPr algn="r" eaLnBrk="1" hangingPunct="1">
                <a:spcBef>
                  <a:spcPct val="0"/>
                </a:spcBef>
              </a:pPr>
              <a:t>56</a:t>
            </a:fld>
            <a:endParaRPr lang="es-ES" altLang="es-ES"/>
          </a:p>
        </p:txBody>
      </p:sp>
      <p:sp>
        <p:nvSpPr>
          <p:cNvPr id="85000" name="Rectangle 2"/>
          <p:cNvSpPr>
            <a:spLocks noGrp="1" noRot="1" noChangeAspect="1" noChangeArrowheads="1" noTextEdit="1"/>
          </p:cNvSpPr>
          <p:nvPr>
            <p:ph type="sldImg"/>
          </p:nvPr>
        </p:nvSpPr>
        <p:spPr>
          <a:ln/>
        </p:spPr>
      </p:sp>
      <p:sp>
        <p:nvSpPr>
          <p:cNvPr id="850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59</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a:t>8.1.1.4</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737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737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361FBD71-B2D1-445F-8643-37F35096D70E}" type="slidenum">
              <a:rPr lang="es-ES" altLang="es-ES" smtClean="0"/>
              <a:pPr algn="r" eaLnBrk="1" hangingPunct="1">
                <a:spcBef>
                  <a:spcPct val="0"/>
                </a:spcBef>
              </a:pPr>
              <a:t>3</a:t>
            </a:fld>
            <a:endParaRPr lang="es-ES" altLang="es-ES"/>
          </a:p>
        </p:txBody>
      </p:sp>
      <p:sp>
        <p:nvSpPr>
          <p:cNvPr id="73733" name="Rectangle 2"/>
          <p:cNvSpPr>
            <a:spLocks noGrp="1" noRot="1" noChangeAspect="1" noChangeArrowheads="1" noTextEdit="1"/>
          </p:cNvSpPr>
          <p:nvPr>
            <p:ph type="sldImg"/>
          </p:nvPr>
        </p:nvSpPr>
        <p:spPr>
          <a:xfrm>
            <a:off x="555625" y="488950"/>
            <a:ext cx="5670550" cy="4252913"/>
          </a:xfrm>
          <a:ln/>
        </p:spPr>
      </p:sp>
      <p:sp>
        <p:nvSpPr>
          <p:cNvPr id="737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60</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a:t>8.1.1.4</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860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860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E2BE17FC-DB5E-4EBC-909C-C9E325C57DDC}" type="slidenum">
              <a:rPr lang="es-ES" altLang="es-ES" smtClean="0"/>
              <a:pPr algn="r" eaLnBrk="1" hangingPunct="1">
                <a:spcBef>
                  <a:spcPct val="0"/>
                </a:spcBef>
              </a:pPr>
              <a:t>61</a:t>
            </a:fld>
            <a:endParaRPr lang="es-ES" altLang="es-ES"/>
          </a:p>
        </p:txBody>
      </p:sp>
      <p:sp>
        <p:nvSpPr>
          <p:cNvPr id="86021" name="Rectangle 2"/>
          <p:cNvSpPr>
            <a:spLocks noGrp="1" noRot="1" noChangeAspect="1" noChangeArrowheads="1" noTextEdit="1"/>
          </p:cNvSpPr>
          <p:nvPr>
            <p:ph type="sldImg"/>
          </p:nvPr>
        </p:nvSpPr>
        <p:spPr>
          <a:xfrm>
            <a:off x="579438" y="261938"/>
            <a:ext cx="5678487" cy="4259262"/>
          </a:xfrm>
          <a:ln/>
        </p:spPr>
      </p:sp>
      <p:sp>
        <p:nvSpPr>
          <p:cNvPr id="86022" name="Rectangle 3"/>
          <p:cNvSpPr>
            <a:spLocks noGrp="1" noChangeArrowheads="1"/>
          </p:cNvSpPr>
          <p:nvPr>
            <p:ph type="body" idx="1"/>
          </p:nvPr>
        </p:nvSpPr>
        <p:spPr>
          <a:xfrm>
            <a:off x="390525" y="4672013"/>
            <a:ext cx="5922963" cy="4535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870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870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4D1E2CA9-1280-4E13-A0B7-47903DF60729}" type="slidenum">
              <a:rPr lang="es-ES" altLang="es-ES" smtClean="0"/>
              <a:pPr algn="r" eaLnBrk="1" hangingPunct="1">
                <a:spcBef>
                  <a:spcPct val="0"/>
                </a:spcBef>
              </a:pPr>
              <a:t>62</a:t>
            </a:fld>
            <a:endParaRPr lang="es-ES" altLang="es-ES"/>
          </a:p>
        </p:txBody>
      </p:sp>
      <p:sp>
        <p:nvSpPr>
          <p:cNvPr id="87045" name="Rectangle 2"/>
          <p:cNvSpPr>
            <a:spLocks noGrp="1" noRot="1" noChangeAspect="1" noChangeArrowheads="1" noTextEdit="1"/>
          </p:cNvSpPr>
          <p:nvPr>
            <p:ph type="sldImg"/>
          </p:nvPr>
        </p:nvSpPr>
        <p:spPr>
          <a:xfrm>
            <a:off x="579438" y="261938"/>
            <a:ext cx="5678487" cy="4259262"/>
          </a:xfrm>
          <a:ln/>
        </p:spPr>
      </p:sp>
      <p:sp>
        <p:nvSpPr>
          <p:cNvPr id="87046" name="Rectangle 3"/>
          <p:cNvSpPr>
            <a:spLocks noGrp="1" noChangeArrowheads="1"/>
          </p:cNvSpPr>
          <p:nvPr>
            <p:ph type="body" idx="1"/>
          </p:nvPr>
        </p:nvSpPr>
        <p:spPr>
          <a:xfrm>
            <a:off x="390525" y="4672013"/>
            <a:ext cx="5922963" cy="4535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880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880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86C27886-E497-4FCE-B7C2-CAFD3D108987}" type="slidenum">
              <a:rPr lang="es-ES" altLang="es-ES" smtClean="0"/>
              <a:pPr algn="r" eaLnBrk="1" hangingPunct="1">
                <a:spcBef>
                  <a:spcPct val="0"/>
                </a:spcBef>
              </a:pPr>
              <a:t>63</a:t>
            </a:fld>
            <a:endParaRPr lang="es-ES" altLang="es-ES"/>
          </a:p>
        </p:txBody>
      </p:sp>
      <p:sp>
        <p:nvSpPr>
          <p:cNvPr id="88069" name="Rectangle 2"/>
          <p:cNvSpPr>
            <a:spLocks noGrp="1" noRot="1" noChangeAspect="1" noChangeArrowheads="1" noTextEdit="1"/>
          </p:cNvSpPr>
          <p:nvPr>
            <p:ph type="sldImg"/>
          </p:nvPr>
        </p:nvSpPr>
        <p:spPr>
          <a:xfrm>
            <a:off x="579438" y="261938"/>
            <a:ext cx="5678487" cy="4259262"/>
          </a:xfrm>
          <a:ln/>
        </p:spPr>
      </p:sp>
      <p:sp>
        <p:nvSpPr>
          <p:cNvPr id="88070" name="Rectangle 3"/>
          <p:cNvSpPr>
            <a:spLocks noGrp="1" noChangeArrowheads="1"/>
          </p:cNvSpPr>
          <p:nvPr>
            <p:ph type="body" idx="1"/>
          </p:nvPr>
        </p:nvSpPr>
        <p:spPr>
          <a:xfrm>
            <a:off x="390525" y="4672013"/>
            <a:ext cx="5922963" cy="4535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67</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a:t>8.3.1.3</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11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11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B39DEF06-E705-40D7-B125-93E23E904636}" type="slidenum">
              <a:rPr lang="es-ES" altLang="es-ES" smtClean="0"/>
              <a:pPr algn="r" eaLnBrk="1" hangingPunct="1">
                <a:spcBef>
                  <a:spcPct val="0"/>
                </a:spcBef>
              </a:pPr>
              <a:t>68</a:t>
            </a:fld>
            <a:endParaRPr lang="es-ES" altLang="es-ES"/>
          </a:p>
        </p:txBody>
      </p:sp>
      <p:sp>
        <p:nvSpPr>
          <p:cNvPr id="91141" name="Rectangle 2"/>
          <p:cNvSpPr>
            <a:spLocks noGrp="1" noRot="1" noChangeAspect="1" noChangeArrowheads="1" noTextEdit="1"/>
          </p:cNvSpPr>
          <p:nvPr>
            <p:ph type="sldImg"/>
          </p:nvPr>
        </p:nvSpPr>
        <p:spPr>
          <a:xfrm>
            <a:off x="555625" y="488950"/>
            <a:ext cx="5670550" cy="4252913"/>
          </a:xfrm>
          <a:ln/>
        </p:spPr>
      </p:sp>
      <p:sp>
        <p:nvSpPr>
          <p:cNvPr id="911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21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21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12149EB4-BAD2-4F89-B3CD-C62FA2EF022A}" type="slidenum">
              <a:rPr lang="es-ES" altLang="es-ES" smtClean="0"/>
              <a:pPr algn="r" eaLnBrk="1" hangingPunct="1">
                <a:spcBef>
                  <a:spcPct val="0"/>
                </a:spcBef>
              </a:pPr>
              <a:t>69</a:t>
            </a:fld>
            <a:endParaRPr lang="es-ES" altLang="es-ES"/>
          </a:p>
        </p:txBody>
      </p:sp>
      <p:sp>
        <p:nvSpPr>
          <p:cNvPr id="92165" name="Rectangle 2"/>
          <p:cNvSpPr>
            <a:spLocks noGrp="1" noRot="1" noChangeAspect="1" noChangeArrowheads="1" noTextEdit="1"/>
          </p:cNvSpPr>
          <p:nvPr>
            <p:ph type="sldImg"/>
          </p:nvPr>
        </p:nvSpPr>
        <p:spPr>
          <a:xfrm>
            <a:off x="555625" y="488950"/>
            <a:ext cx="5670550" cy="4252913"/>
          </a:xfrm>
          <a:ln/>
        </p:spPr>
      </p:sp>
      <p:sp>
        <p:nvSpPr>
          <p:cNvPr id="921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31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31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6AD5C42C-86E0-4225-981F-C83B8E8BFE81}" type="slidenum">
              <a:rPr lang="es-ES" altLang="es-ES" smtClean="0"/>
              <a:pPr algn="r" eaLnBrk="1" hangingPunct="1">
                <a:spcBef>
                  <a:spcPct val="0"/>
                </a:spcBef>
              </a:pPr>
              <a:t>70</a:t>
            </a:fld>
            <a:endParaRPr lang="es-ES" altLang="es-ES"/>
          </a:p>
        </p:txBody>
      </p:sp>
      <p:sp>
        <p:nvSpPr>
          <p:cNvPr id="93189" name="Rectangle 2"/>
          <p:cNvSpPr txBox="1">
            <a:spLocks noGrp="1" noChangeArrowheads="1"/>
          </p:cNvSpPr>
          <p:nvPr/>
        </p:nvSpPr>
        <p:spPr bwMode="auto">
          <a:xfrm>
            <a:off x="0" y="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3190" name="Rectangle 6"/>
          <p:cNvSpPr txBox="1">
            <a:spLocks noGrp="1" noChangeArrowheads="1"/>
          </p:cNvSpPr>
          <p:nvPr/>
        </p:nvSpPr>
        <p:spPr bwMode="auto">
          <a:xfrm>
            <a:off x="0" y="942340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3191" name="Rectangle 7"/>
          <p:cNvSpPr txBox="1">
            <a:spLocks noGrp="1" noChangeArrowheads="1"/>
          </p:cNvSpPr>
          <p:nvPr/>
        </p:nvSpPr>
        <p:spPr bwMode="auto">
          <a:xfrm>
            <a:off x="3843338" y="9423400"/>
            <a:ext cx="29384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DCDBB98E-1E55-4FA1-9128-515C95A048EC}" type="slidenum">
              <a:rPr lang="es-ES" altLang="es-ES"/>
              <a:pPr algn="r" eaLnBrk="1" hangingPunct="1">
                <a:spcBef>
                  <a:spcPct val="0"/>
                </a:spcBef>
              </a:pPr>
              <a:t>70</a:t>
            </a:fld>
            <a:endParaRPr lang="es-ES" altLang="es-ES"/>
          </a:p>
        </p:txBody>
      </p:sp>
      <p:sp>
        <p:nvSpPr>
          <p:cNvPr id="93192" name="Rectangle 2"/>
          <p:cNvSpPr>
            <a:spLocks noGrp="1" noRot="1" noChangeAspect="1" noChangeArrowheads="1" noTextEdit="1"/>
          </p:cNvSpPr>
          <p:nvPr>
            <p:ph type="sldImg"/>
          </p:nvPr>
        </p:nvSpPr>
        <p:spPr>
          <a:xfrm>
            <a:off x="555625" y="488950"/>
            <a:ext cx="5670550" cy="4252913"/>
          </a:xfrm>
          <a:ln/>
        </p:spPr>
      </p:sp>
      <p:sp>
        <p:nvSpPr>
          <p:cNvPr id="931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s-ES" altLang="es-ES"/>
              <a:t>Aquí se muestran, con un ejemplo concreto, algunas de las principales características de BGP. </a:t>
            </a:r>
          </a:p>
          <a:p>
            <a:pPr eaLnBrk="1" hangingPunct="1">
              <a:lnSpc>
                <a:spcPct val="90000"/>
              </a:lnSpc>
            </a:pPr>
            <a:r>
              <a:rPr lang="es-ES" altLang="es-ES" dirty="0"/>
              <a:t>Cada nube en la figura corresponde a un AS o Sistema Autónomo. Cada AS pertenece a un ISP. Algunos ISP tienen un sistema autónomo, pero otros tienen más de uno, como es el caso de los ISP U y V. En cada AS hay un </a:t>
            </a:r>
            <a:r>
              <a:rPr lang="es-ES" altLang="es-ES" dirty="0" err="1"/>
              <a:t>router</a:t>
            </a:r>
            <a:r>
              <a:rPr lang="es-ES" altLang="es-ES" dirty="0"/>
              <a:t>, y solo uno, ejecutando el protocolo BGP-4. Dicho </a:t>
            </a:r>
            <a:r>
              <a:rPr lang="es-ES" altLang="es-ES" dirty="0" err="1"/>
              <a:t>router</a:t>
            </a:r>
            <a:r>
              <a:rPr lang="es-ES" altLang="es-ES" dirty="0"/>
              <a:t> es el que conecta ese AS con el resto y les anuncia las rutas accesibles dentro de su AS.</a:t>
            </a:r>
          </a:p>
          <a:p>
            <a:pPr eaLnBrk="1" hangingPunct="1">
              <a:lnSpc>
                <a:spcPct val="90000"/>
              </a:lnSpc>
            </a:pPr>
            <a:r>
              <a:rPr lang="es-ES" altLang="es-ES" dirty="0"/>
              <a:t>La topología de las conexiones es tal que existe conectividad entre todos los AS, en algunos casos por múltiples caminos gracias al mallado de la red. Todos los </a:t>
            </a:r>
            <a:r>
              <a:rPr lang="es-ES" altLang="es-ES" dirty="0" err="1"/>
              <a:t>ISPs</a:t>
            </a:r>
            <a:r>
              <a:rPr lang="es-ES" altLang="es-ES" dirty="0"/>
              <a:t>, excepto W, han establecido acuerdos que permiten que el tráfico circule libremente por cualquier AS. (Probablemente el ISP W paga íntegramente los costos de su conexión a V e Y </a:t>
            </a:r>
            <a:r>
              <a:rPr lang="es-ES" altLang="es-ES" dirty="0" err="1"/>
              <a:t>y</a:t>
            </a:r>
            <a:r>
              <a:rPr lang="es-ES" altLang="es-ES" dirty="0"/>
              <a:t> por este motivo ha decidido no permitir que los demás ISP le utilicen como vía de paso). Para bloquear el tráfico de tránsito el </a:t>
            </a:r>
            <a:r>
              <a:rPr lang="es-ES" altLang="es-ES" dirty="0" err="1"/>
              <a:t>router</a:t>
            </a:r>
            <a:r>
              <a:rPr lang="es-ES" altLang="es-ES" dirty="0"/>
              <a:t> F, al calcular el vector distancia que debe anunciar a C no toma en consideración el enlace que le une con H. Análogamente cuando F calcula el vector distancia que anunciará a H no incluirá en el cálculo el enlace que le une con C.</a:t>
            </a:r>
          </a:p>
          <a:p>
            <a:pPr eaLnBrk="1" hangingPunct="1">
              <a:lnSpc>
                <a:spcPct val="90000"/>
              </a:lnSpc>
            </a:pPr>
            <a:r>
              <a:rPr lang="es-ES" altLang="es-ES" dirty="0"/>
              <a:t>Por su parte C recibe cuatro vectores distancia por los enlaces i, j, k y m. En la figura se muestran las cuatro entradas del </a:t>
            </a:r>
            <a:r>
              <a:rPr lang="es-ES" altLang="es-ES" dirty="0" err="1"/>
              <a:t>router</a:t>
            </a:r>
            <a:r>
              <a:rPr lang="es-ES" altLang="es-ES" dirty="0"/>
              <a:t> H para los vectores recibidos. Cada entrada viene acompañado de la ruta completa, lo cual permite a C descartar las rutas que pasan por él, que en este caso son las recibidas por j y m. Obsérvese que desde el punto de vista de C el </a:t>
            </a:r>
            <a:r>
              <a:rPr lang="es-ES" altLang="es-ES" dirty="0" err="1"/>
              <a:t>router</a:t>
            </a:r>
            <a:r>
              <a:rPr lang="es-ES" altLang="es-ES" dirty="0"/>
              <a:t> F parece estar en un extremo sin salida, como el </a:t>
            </a:r>
            <a:r>
              <a:rPr lang="es-ES" altLang="es-ES" dirty="0" err="1"/>
              <a:t>router</a:t>
            </a:r>
            <a:r>
              <a:rPr lang="es-ES" altLang="es-ES" dirty="0"/>
              <a:t> D.</a:t>
            </a:r>
          </a:p>
          <a:p>
            <a:pPr eaLnBrk="1" hangingPunct="1">
              <a:lnSpc>
                <a:spcPct val="90000"/>
              </a:lnSpc>
            </a:pPr>
            <a:r>
              <a:rPr lang="es-ES" altLang="es-ES" dirty="0"/>
              <a:t>También es interesante notar en el ejemplo de la figura que la métrica normalmente utilizada por BGP-4, basada en el número de saltos únicamente, lleva en ocasiones a situaciones algo extrañas en las que la ruta óptima no es la que pasa por el menor número de </a:t>
            </a:r>
            <a:r>
              <a:rPr lang="es-ES" altLang="es-ES" dirty="0" err="1"/>
              <a:t>ISPs</a:t>
            </a:r>
            <a:r>
              <a:rPr lang="es-ES" altLang="es-ES" dirty="0"/>
              <a:t> diferentes. Así la ruta que pasa por U (BAEH) es descartada a favor de la que pasa por X y Z (GIH). La ruta BAEH será utilizada no obstante en caso de fallo de la GIH.</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42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42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2912B27B-0C53-4032-818B-3ECEA0D2DD95}" type="slidenum">
              <a:rPr lang="es-ES" altLang="es-ES" smtClean="0"/>
              <a:pPr algn="r" eaLnBrk="1" hangingPunct="1">
                <a:spcBef>
                  <a:spcPct val="0"/>
                </a:spcBef>
              </a:pPr>
              <a:t>71</a:t>
            </a:fld>
            <a:endParaRPr lang="es-ES" altLang="es-ES"/>
          </a:p>
        </p:txBody>
      </p:sp>
      <p:sp>
        <p:nvSpPr>
          <p:cNvPr id="94213" name="Rectangle 2"/>
          <p:cNvSpPr txBox="1">
            <a:spLocks noGrp="1" noChangeArrowheads="1"/>
          </p:cNvSpPr>
          <p:nvPr/>
        </p:nvSpPr>
        <p:spPr bwMode="auto">
          <a:xfrm>
            <a:off x="0" y="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4214" name="Rectangle 6"/>
          <p:cNvSpPr txBox="1">
            <a:spLocks noGrp="1" noChangeArrowheads="1"/>
          </p:cNvSpPr>
          <p:nvPr/>
        </p:nvSpPr>
        <p:spPr bwMode="auto">
          <a:xfrm>
            <a:off x="0" y="942340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4215" name="Rectangle 7"/>
          <p:cNvSpPr txBox="1">
            <a:spLocks noGrp="1" noChangeArrowheads="1"/>
          </p:cNvSpPr>
          <p:nvPr/>
        </p:nvSpPr>
        <p:spPr bwMode="auto">
          <a:xfrm>
            <a:off x="3843338" y="9423400"/>
            <a:ext cx="29384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5C9465FC-20D6-4D7D-B3C2-C1BA7AEF8D77}" type="slidenum">
              <a:rPr lang="es-ES" altLang="es-ES"/>
              <a:pPr algn="r" eaLnBrk="1" hangingPunct="1">
                <a:spcBef>
                  <a:spcPct val="0"/>
                </a:spcBef>
              </a:pPr>
              <a:t>71</a:t>
            </a:fld>
            <a:endParaRPr lang="es-ES" altLang="es-ES"/>
          </a:p>
        </p:txBody>
      </p:sp>
      <p:sp>
        <p:nvSpPr>
          <p:cNvPr id="94216" name="Rectangle 2"/>
          <p:cNvSpPr>
            <a:spLocks noGrp="1" noRot="1" noChangeAspect="1" noChangeArrowheads="1" noTextEdit="1"/>
          </p:cNvSpPr>
          <p:nvPr>
            <p:ph type="sldImg"/>
          </p:nvPr>
        </p:nvSpPr>
        <p:spPr>
          <a:xfrm>
            <a:off x="555625" y="488950"/>
            <a:ext cx="5670550" cy="4252913"/>
          </a:xfrm>
          <a:ln/>
        </p:spPr>
      </p:sp>
      <p:sp>
        <p:nvSpPr>
          <p:cNvPr id="942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52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52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11D9A0E0-0DF4-45D7-AC2A-2CB30646A120}" type="slidenum">
              <a:rPr lang="es-ES" altLang="es-ES" smtClean="0"/>
              <a:pPr algn="r" eaLnBrk="1" hangingPunct="1">
                <a:spcBef>
                  <a:spcPct val="0"/>
                </a:spcBef>
              </a:pPr>
              <a:t>72</a:t>
            </a:fld>
            <a:endParaRPr lang="es-ES" altLang="es-ES"/>
          </a:p>
        </p:txBody>
      </p:sp>
      <p:sp>
        <p:nvSpPr>
          <p:cNvPr id="95237" name="Rectangle 2"/>
          <p:cNvSpPr txBox="1">
            <a:spLocks noGrp="1" noChangeArrowheads="1"/>
          </p:cNvSpPr>
          <p:nvPr/>
        </p:nvSpPr>
        <p:spPr bwMode="auto">
          <a:xfrm>
            <a:off x="0" y="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5238" name="Rectangle 6"/>
          <p:cNvSpPr txBox="1">
            <a:spLocks noGrp="1" noChangeArrowheads="1"/>
          </p:cNvSpPr>
          <p:nvPr/>
        </p:nvSpPr>
        <p:spPr bwMode="auto">
          <a:xfrm>
            <a:off x="0" y="942340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5239" name="Rectangle 7"/>
          <p:cNvSpPr txBox="1">
            <a:spLocks noGrp="1" noChangeArrowheads="1"/>
          </p:cNvSpPr>
          <p:nvPr/>
        </p:nvSpPr>
        <p:spPr bwMode="auto">
          <a:xfrm>
            <a:off x="3843338" y="9423400"/>
            <a:ext cx="29384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1C776B9F-3959-497C-8873-984E9E75BD18}" type="slidenum">
              <a:rPr lang="es-ES" altLang="es-ES"/>
              <a:pPr algn="r" eaLnBrk="1" hangingPunct="1">
                <a:spcBef>
                  <a:spcPct val="0"/>
                </a:spcBef>
              </a:pPr>
              <a:t>72</a:t>
            </a:fld>
            <a:endParaRPr lang="es-ES" altLang="es-ES"/>
          </a:p>
        </p:txBody>
      </p:sp>
      <p:sp>
        <p:nvSpPr>
          <p:cNvPr id="95240" name="Rectangle 2"/>
          <p:cNvSpPr>
            <a:spLocks noGrp="1" noRot="1" noChangeAspect="1" noChangeArrowheads="1" noTextEdit="1"/>
          </p:cNvSpPr>
          <p:nvPr>
            <p:ph type="sldImg"/>
          </p:nvPr>
        </p:nvSpPr>
        <p:spPr>
          <a:xfrm>
            <a:off x="555625" y="488950"/>
            <a:ext cx="5670550" cy="4252913"/>
          </a:xfrm>
          <a:ln/>
        </p:spPr>
      </p:sp>
      <p:sp>
        <p:nvSpPr>
          <p:cNvPr id="952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BF1AD0-388F-401A-A55A-DB7A90B14AE9}" type="slidenum">
              <a:rPr lang="en-US" altLang="es-ES" smtClean="0">
                <a:latin typeface="Times New Roman" pitchFamily="18" charset="0"/>
              </a:rPr>
              <a:pPr eaLnBrk="1" hangingPunct="1"/>
              <a:t>7</a:t>
            </a:fld>
            <a:endParaRPr lang="en-US" altLang="es-ES">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indent="-112713" algn="l" defTabSz="1020763">
              <a:lnSpc>
                <a:spcPct val="80000"/>
              </a:lnSpc>
              <a:spcBef>
                <a:spcPct val="50000"/>
              </a:spcBef>
            </a:pPr>
            <a:r>
              <a:rPr lang="en-US" altLang="es-ES"/>
              <a:t>4.3 Router Operation</a:t>
            </a:r>
          </a:p>
          <a:p>
            <a:pPr marL="112713" indent="-112713" algn="l" defTabSz="1020763">
              <a:lnSpc>
                <a:spcPct val="80000"/>
              </a:lnSpc>
              <a:spcBef>
                <a:spcPct val="50000"/>
              </a:spcBef>
            </a:pPr>
            <a:r>
              <a:rPr lang="en-US" altLang="es-ES"/>
              <a:t>4.3.1 Analyze the Routing Table</a:t>
            </a:r>
          </a:p>
          <a:p>
            <a:pPr marL="112713" indent="-112713" algn="l" defTabSz="1020763">
              <a:lnSpc>
                <a:spcPct val="80000"/>
              </a:lnSpc>
              <a:spcBef>
                <a:spcPct val="50000"/>
              </a:spcBef>
            </a:pPr>
            <a:r>
              <a:rPr lang="en-US" altLang="es-ES"/>
              <a:t>4.3.1.3 Remote Network Routing Entries</a:t>
            </a:r>
          </a:p>
          <a:p>
            <a:pPr marL="112713" indent="-112713" algn="l" defTabSz="1020763">
              <a:lnSpc>
                <a:spcPct val="80000"/>
              </a:lnSpc>
              <a:spcBef>
                <a:spcPct val="50000"/>
              </a:spcBef>
            </a:pPr>
            <a:r>
              <a:rPr lang="en-US" altLang="es-ES"/>
              <a:t>4.3.1.4 Activity- Interpret the Content of a Routing Table Entry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62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62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7558ED85-7CB0-4E39-9007-4557D23B625D}" type="slidenum">
              <a:rPr lang="es-ES" altLang="es-ES" smtClean="0"/>
              <a:pPr algn="r" eaLnBrk="1" hangingPunct="1">
                <a:spcBef>
                  <a:spcPct val="0"/>
                </a:spcBef>
              </a:pPr>
              <a:t>73</a:t>
            </a:fld>
            <a:endParaRPr lang="es-ES" altLang="es-ES"/>
          </a:p>
        </p:txBody>
      </p:sp>
      <p:sp>
        <p:nvSpPr>
          <p:cNvPr id="96261" name="Rectangle 2"/>
          <p:cNvSpPr txBox="1">
            <a:spLocks noGrp="1" noChangeArrowheads="1"/>
          </p:cNvSpPr>
          <p:nvPr/>
        </p:nvSpPr>
        <p:spPr bwMode="auto">
          <a:xfrm>
            <a:off x="0" y="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6262" name="Rectangle 6"/>
          <p:cNvSpPr txBox="1">
            <a:spLocks noGrp="1" noChangeArrowheads="1"/>
          </p:cNvSpPr>
          <p:nvPr/>
        </p:nvSpPr>
        <p:spPr bwMode="auto">
          <a:xfrm>
            <a:off x="0" y="942340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6263" name="Rectangle 7"/>
          <p:cNvSpPr txBox="1">
            <a:spLocks noGrp="1" noChangeArrowheads="1"/>
          </p:cNvSpPr>
          <p:nvPr/>
        </p:nvSpPr>
        <p:spPr bwMode="auto">
          <a:xfrm>
            <a:off x="3843338" y="9423400"/>
            <a:ext cx="29384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76853730-E1AE-42DB-8151-63F1F699AC10}" type="slidenum">
              <a:rPr lang="es-ES" altLang="es-ES"/>
              <a:pPr algn="r" eaLnBrk="1" hangingPunct="1">
                <a:spcBef>
                  <a:spcPct val="0"/>
                </a:spcBef>
              </a:pPr>
              <a:t>73</a:t>
            </a:fld>
            <a:endParaRPr lang="es-ES" altLang="es-ES"/>
          </a:p>
        </p:txBody>
      </p:sp>
      <p:sp>
        <p:nvSpPr>
          <p:cNvPr id="96264" name="Rectangle 2"/>
          <p:cNvSpPr>
            <a:spLocks noGrp="1" noRot="1" noChangeAspect="1" noChangeArrowheads="1" noTextEdit="1"/>
          </p:cNvSpPr>
          <p:nvPr>
            <p:ph type="sldImg"/>
          </p:nvPr>
        </p:nvSpPr>
        <p:spPr>
          <a:xfrm>
            <a:off x="555625" y="488950"/>
            <a:ext cx="5670550" cy="4252913"/>
          </a:xfrm>
          <a:ln/>
        </p:spPr>
      </p:sp>
      <p:sp>
        <p:nvSpPr>
          <p:cNvPr id="962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72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72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AFA4FD19-1167-4A78-9084-A0C4679B07F9}" type="slidenum">
              <a:rPr lang="es-ES" altLang="es-ES" smtClean="0"/>
              <a:pPr algn="r" eaLnBrk="1" hangingPunct="1">
                <a:spcBef>
                  <a:spcPct val="0"/>
                </a:spcBef>
              </a:pPr>
              <a:t>74</a:t>
            </a:fld>
            <a:endParaRPr lang="es-ES" altLang="es-ES"/>
          </a:p>
        </p:txBody>
      </p:sp>
      <p:sp>
        <p:nvSpPr>
          <p:cNvPr id="97285" name="Rectangle 2"/>
          <p:cNvSpPr txBox="1">
            <a:spLocks noGrp="1" noChangeArrowheads="1"/>
          </p:cNvSpPr>
          <p:nvPr/>
        </p:nvSpPr>
        <p:spPr bwMode="auto">
          <a:xfrm>
            <a:off x="0" y="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7286" name="Rectangle 6"/>
          <p:cNvSpPr txBox="1">
            <a:spLocks noGrp="1" noChangeArrowheads="1"/>
          </p:cNvSpPr>
          <p:nvPr/>
        </p:nvSpPr>
        <p:spPr bwMode="auto">
          <a:xfrm>
            <a:off x="0" y="942340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7287" name="Rectangle 7"/>
          <p:cNvSpPr txBox="1">
            <a:spLocks noGrp="1" noChangeArrowheads="1"/>
          </p:cNvSpPr>
          <p:nvPr/>
        </p:nvSpPr>
        <p:spPr bwMode="auto">
          <a:xfrm>
            <a:off x="3843338" y="9423400"/>
            <a:ext cx="29384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CDAF4389-4A7F-473F-99EE-484FFE13D187}" type="slidenum">
              <a:rPr lang="es-ES" altLang="es-ES"/>
              <a:pPr algn="r" eaLnBrk="1" hangingPunct="1">
                <a:spcBef>
                  <a:spcPct val="0"/>
                </a:spcBef>
              </a:pPr>
              <a:t>74</a:t>
            </a:fld>
            <a:endParaRPr lang="es-ES" altLang="es-ES"/>
          </a:p>
        </p:txBody>
      </p:sp>
      <p:sp>
        <p:nvSpPr>
          <p:cNvPr id="97288" name="Rectangle 2"/>
          <p:cNvSpPr>
            <a:spLocks noGrp="1" noRot="1" noChangeAspect="1" noChangeArrowheads="1" noTextEdit="1"/>
          </p:cNvSpPr>
          <p:nvPr>
            <p:ph type="sldImg"/>
          </p:nvPr>
        </p:nvSpPr>
        <p:spPr>
          <a:xfrm>
            <a:off x="555625" y="488950"/>
            <a:ext cx="5670550" cy="4252913"/>
          </a:xfrm>
          <a:ln/>
        </p:spPr>
      </p:sp>
      <p:sp>
        <p:nvSpPr>
          <p:cNvPr id="972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83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83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04E086C9-414F-49B0-8307-945DAB8FC762}" type="slidenum">
              <a:rPr lang="es-ES" altLang="es-ES" smtClean="0"/>
              <a:pPr algn="r" eaLnBrk="1" hangingPunct="1">
                <a:spcBef>
                  <a:spcPct val="0"/>
                </a:spcBef>
              </a:pPr>
              <a:t>75</a:t>
            </a:fld>
            <a:endParaRPr lang="es-ES" altLang="es-ES"/>
          </a:p>
        </p:txBody>
      </p:sp>
      <p:sp>
        <p:nvSpPr>
          <p:cNvPr id="98309" name="Rectangle 2"/>
          <p:cNvSpPr txBox="1">
            <a:spLocks noGrp="1" noChangeArrowheads="1"/>
          </p:cNvSpPr>
          <p:nvPr/>
        </p:nvSpPr>
        <p:spPr bwMode="auto">
          <a:xfrm>
            <a:off x="0" y="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8310" name="Rectangle 6"/>
          <p:cNvSpPr txBox="1">
            <a:spLocks noGrp="1" noChangeArrowheads="1"/>
          </p:cNvSpPr>
          <p:nvPr/>
        </p:nvSpPr>
        <p:spPr bwMode="auto">
          <a:xfrm>
            <a:off x="0" y="942340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8311" name="Rectangle 7"/>
          <p:cNvSpPr txBox="1">
            <a:spLocks noGrp="1" noChangeArrowheads="1"/>
          </p:cNvSpPr>
          <p:nvPr/>
        </p:nvSpPr>
        <p:spPr bwMode="auto">
          <a:xfrm>
            <a:off x="3843338" y="9423400"/>
            <a:ext cx="29384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B103EFAF-C59E-42CB-A665-E11F20558590}" type="slidenum">
              <a:rPr lang="es-ES" altLang="es-ES"/>
              <a:pPr algn="r" eaLnBrk="1" hangingPunct="1">
                <a:spcBef>
                  <a:spcPct val="0"/>
                </a:spcBef>
              </a:pPr>
              <a:t>75</a:t>
            </a:fld>
            <a:endParaRPr lang="es-ES" altLang="es-ES"/>
          </a:p>
        </p:txBody>
      </p:sp>
      <p:sp>
        <p:nvSpPr>
          <p:cNvPr id="98312" name="Rectangle 2"/>
          <p:cNvSpPr>
            <a:spLocks noGrp="1" noRot="1" noChangeAspect="1" noChangeArrowheads="1" noTextEdit="1"/>
          </p:cNvSpPr>
          <p:nvPr>
            <p:ph type="sldImg"/>
          </p:nvPr>
        </p:nvSpPr>
        <p:spPr>
          <a:xfrm>
            <a:off x="555625" y="488950"/>
            <a:ext cx="5670550" cy="4252913"/>
          </a:xfrm>
          <a:ln/>
        </p:spPr>
      </p:sp>
      <p:sp>
        <p:nvSpPr>
          <p:cNvPr id="983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93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93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C0639505-808F-4F19-8E4B-2CF250880D21}" type="slidenum">
              <a:rPr lang="es-ES" altLang="es-ES" smtClean="0"/>
              <a:pPr algn="r" eaLnBrk="1" hangingPunct="1">
                <a:spcBef>
                  <a:spcPct val="0"/>
                </a:spcBef>
              </a:pPr>
              <a:t>76</a:t>
            </a:fld>
            <a:endParaRPr lang="es-ES" altLang="es-ES"/>
          </a:p>
        </p:txBody>
      </p:sp>
      <p:sp>
        <p:nvSpPr>
          <p:cNvPr id="99333" name="Rectangle 2"/>
          <p:cNvSpPr txBox="1">
            <a:spLocks noGrp="1" noChangeArrowheads="1"/>
          </p:cNvSpPr>
          <p:nvPr/>
        </p:nvSpPr>
        <p:spPr bwMode="auto">
          <a:xfrm>
            <a:off x="0" y="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99334" name="Rectangle 6"/>
          <p:cNvSpPr txBox="1">
            <a:spLocks noGrp="1" noChangeArrowheads="1"/>
          </p:cNvSpPr>
          <p:nvPr/>
        </p:nvSpPr>
        <p:spPr bwMode="auto">
          <a:xfrm>
            <a:off x="0" y="942340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99335" name="Rectangle 7"/>
          <p:cNvSpPr txBox="1">
            <a:spLocks noGrp="1" noChangeArrowheads="1"/>
          </p:cNvSpPr>
          <p:nvPr/>
        </p:nvSpPr>
        <p:spPr bwMode="auto">
          <a:xfrm>
            <a:off x="3843338" y="9423400"/>
            <a:ext cx="29384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DB01146D-BBAF-42BA-937E-8AFF818AE234}" type="slidenum">
              <a:rPr lang="es-ES" altLang="es-ES"/>
              <a:pPr algn="r" eaLnBrk="1" hangingPunct="1">
                <a:spcBef>
                  <a:spcPct val="0"/>
                </a:spcBef>
              </a:pPr>
              <a:t>76</a:t>
            </a:fld>
            <a:endParaRPr lang="es-ES" altLang="es-ES"/>
          </a:p>
        </p:txBody>
      </p:sp>
      <p:sp>
        <p:nvSpPr>
          <p:cNvPr id="99336" name="Rectangle 2"/>
          <p:cNvSpPr>
            <a:spLocks noGrp="1" noRot="1" noChangeAspect="1" noChangeArrowheads="1" noTextEdit="1"/>
          </p:cNvSpPr>
          <p:nvPr>
            <p:ph type="sldImg"/>
          </p:nvPr>
        </p:nvSpPr>
        <p:spPr>
          <a:xfrm>
            <a:off x="555625" y="488950"/>
            <a:ext cx="5670550" cy="4252913"/>
          </a:xfrm>
          <a:ln/>
        </p:spPr>
      </p:sp>
      <p:sp>
        <p:nvSpPr>
          <p:cNvPr id="993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a:t>La selección de la ruta óptima en base a la métrica es tajante: una ruta de métrica menor siempre es mejor que una de métrica mayor, independientemente de cual sea la diferencia de métricas. El único caso en que un router intentará utilizar simultáneamente dos rutas es cuando ambas tengan exactamente la misma métrica. Por la forma como se calculan las métricas y los valores que se suelen manejar esto solo ocurre normalmente cuando las dos rutas son idénticas en sus características (mismo número de enlaces con mismo ancho de banda y retardo).</a:t>
            </a:r>
          </a:p>
          <a:p>
            <a:pPr eaLnBrk="1" hangingPunct="1"/>
            <a:r>
              <a:rPr lang="es-ES" altLang="es-ES"/>
              <a:t>El usuario puede solicitar que el protocolo de routing tome en consideración las rutas que tienen una métrica mayor que la óptima hasta cierto punto, ajustando el parámetro varianza. Así por ejemplo si se especifica varianza 3 el protocolo de routing hará uso de las rutas que encuentre con métricas hasta tres veces superiores a la óptima, repartiendo el tráfico en cada ruta de forma inversamente proporcional a la métrica que le corresponde.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1003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1003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843C00EF-6BB4-4EBE-A526-4717FAAB0B0C}" type="slidenum">
              <a:rPr lang="es-ES" altLang="es-ES" smtClean="0"/>
              <a:pPr algn="r" eaLnBrk="1" hangingPunct="1">
                <a:spcBef>
                  <a:spcPct val="0"/>
                </a:spcBef>
              </a:pPr>
              <a:t>78</a:t>
            </a:fld>
            <a:endParaRPr lang="es-ES" altLang="es-ES"/>
          </a:p>
        </p:txBody>
      </p:sp>
      <p:sp>
        <p:nvSpPr>
          <p:cNvPr id="100357" name="Rectangle 2"/>
          <p:cNvSpPr txBox="1">
            <a:spLocks noGrp="1" noChangeArrowheads="1"/>
          </p:cNvSpPr>
          <p:nvPr/>
        </p:nvSpPr>
        <p:spPr bwMode="auto">
          <a:xfrm>
            <a:off x="0" y="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100358" name="Rectangle 6"/>
          <p:cNvSpPr txBox="1">
            <a:spLocks noGrp="1" noChangeArrowheads="1"/>
          </p:cNvSpPr>
          <p:nvPr/>
        </p:nvSpPr>
        <p:spPr bwMode="auto">
          <a:xfrm>
            <a:off x="0" y="9423400"/>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100359" name="Rectangle 7"/>
          <p:cNvSpPr txBox="1">
            <a:spLocks noGrp="1" noChangeArrowheads="1"/>
          </p:cNvSpPr>
          <p:nvPr/>
        </p:nvSpPr>
        <p:spPr bwMode="auto">
          <a:xfrm>
            <a:off x="3843338" y="9423400"/>
            <a:ext cx="29384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FAB69A6D-1AD8-45DA-9AFD-36C90B36E185}" type="slidenum">
              <a:rPr lang="es-ES" altLang="es-ES"/>
              <a:pPr algn="r" eaLnBrk="1" hangingPunct="1">
                <a:spcBef>
                  <a:spcPct val="0"/>
                </a:spcBef>
              </a:pPr>
              <a:t>78</a:t>
            </a:fld>
            <a:endParaRPr lang="es-ES" altLang="es-ES"/>
          </a:p>
        </p:txBody>
      </p:sp>
      <p:sp>
        <p:nvSpPr>
          <p:cNvPr id="100360" name="Rectangle 2"/>
          <p:cNvSpPr>
            <a:spLocks noGrp="1" noRot="1" noChangeAspect="1" noChangeArrowheads="1" noTextEdit="1"/>
          </p:cNvSpPr>
          <p:nvPr>
            <p:ph type="sldImg"/>
          </p:nvPr>
        </p:nvSpPr>
        <p:spPr>
          <a:xfrm>
            <a:off x="555625" y="488950"/>
            <a:ext cx="5670550" cy="4252913"/>
          </a:xfrm>
          <a:ln/>
        </p:spPr>
      </p:sp>
      <p:sp>
        <p:nvSpPr>
          <p:cNvPr id="1003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a:t>En esta figura se muestra el orden como se realiza el proceso de selección de rutas. En primer lugar el router elige la ruta óptima de las varias posible que conoce a partir de cada protocolo de routing. A continuación las diferentes rutas óptimas compiten entre sí para elegir la ganadora en función de su distancia administrativa; esta es la ruta que se instala en la tabla de rutas. Por último, es posible que varias de las rutas existentes en la tabla de rutas sean aplicables a un paquete dado; en ese caso se elige la ruta que tiene una máscara más larga.</a:t>
            </a:r>
          </a:p>
          <a:p>
            <a:pPr eaLnBrk="1" hangingPunct="1"/>
            <a:r>
              <a:rPr lang="es-ES" altLang="es-ES"/>
              <a:t>Además de elegir la mejor ruta los protocolos de routing mantienen una lista de rutas ‘de reserva’ que se denominan ‘sucesores factibles’. Estas son rutas con una métrica peor que la óptima pero que podrían pasar a ser rutas óptimas si por algún motivo fallara la elegida. Análogamente si el protocolo de routing con menor distancia administrativa dejara de anunicar rutas para un destino determinado pasaría a encargarse de dicho destino el siguinete protocolo con menor distancia administartiva que tuviera una ruta para llegar a dicho destino.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El Nivel de Red en Internet</a:t>
            </a:r>
          </a:p>
        </p:txBody>
      </p:sp>
      <p:sp>
        <p:nvSpPr>
          <p:cNvPr id="757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l" eaLnBrk="1" hangingPunct="1">
              <a:spcBef>
                <a:spcPct val="0"/>
              </a:spcBef>
            </a:pPr>
            <a:r>
              <a:rPr lang="es-ES" altLang="es-ES"/>
              <a:t>Redes</a:t>
            </a:r>
          </a:p>
        </p:txBody>
      </p:sp>
      <p:sp>
        <p:nvSpPr>
          <p:cNvPr id="757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30000"/>
              </a:spcBef>
              <a:defRPr sz="1200">
                <a:solidFill>
                  <a:schemeClr val="tx1"/>
                </a:solidFill>
                <a:latin typeface="Times New Roman" pitchFamily="18" charset="0"/>
              </a:defRPr>
            </a:lvl1pPr>
            <a:lvl2pPr marL="742950" indent="-285750" algn="just" eaLnBrk="0" hangingPunct="0">
              <a:spcBef>
                <a:spcPct val="30000"/>
              </a:spcBef>
              <a:defRPr sz="1200">
                <a:solidFill>
                  <a:schemeClr val="tx1"/>
                </a:solidFill>
                <a:latin typeface="Times New Roman" pitchFamily="18" charset="0"/>
              </a:defRPr>
            </a:lvl2pPr>
            <a:lvl3pPr marL="1143000" indent="-228600" algn="just" eaLnBrk="0" hangingPunct="0">
              <a:spcBef>
                <a:spcPct val="30000"/>
              </a:spcBef>
              <a:defRPr sz="1200">
                <a:solidFill>
                  <a:schemeClr val="tx1"/>
                </a:solidFill>
                <a:latin typeface="Times New Roman" pitchFamily="18" charset="0"/>
              </a:defRPr>
            </a:lvl3pPr>
            <a:lvl4pPr marL="1600200" indent="-228600" algn="just" eaLnBrk="0" hangingPunct="0">
              <a:spcBef>
                <a:spcPct val="30000"/>
              </a:spcBef>
              <a:defRPr sz="1200">
                <a:solidFill>
                  <a:schemeClr val="tx1"/>
                </a:solidFill>
                <a:latin typeface="Times New Roman" pitchFamily="18" charset="0"/>
              </a:defRPr>
            </a:lvl4pPr>
            <a:lvl5pPr marL="2057400" indent="-228600" algn="just" eaLnBrk="0" hangingPunct="0">
              <a:spcBef>
                <a:spcPct val="30000"/>
              </a:spcBef>
              <a:defRPr sz="1200">
                <a:solidFill>
                  <a:schemeClr val="tx1"/>
                </a:solidFill>
                <a:latin typeface="Times New Roman" pitchFamily="18" charset="0"/>
              </a:defRPr>
            </a:lvl5pPr>
            <a:lvl6pPr marL="2514600" indent="-228600" algn="just" eaLnBrk="0" fontAlgn="base" hangingPunct="0">
              <a:spcBef>
                <a:spcPct val="30000"/>
              </a:spcBef>
              <a:spcAft>
                <a:spcPct val="0"/>
              </a:spcAft>
              <a:defRPr sz="1200">
                <a:solidFill>
                  <a:schemeClr val="tx1"/>
                </a:solidFill>
                <a:latin typeface="Times New Roman" pitchFamily="18" charset="0"/>
              </a:defRPr>
            </a:lvl6pPr>
            <a:lvl7pPr marL="2971800" indent="-228600" algn="just" eaLnBrk="0" fontAlgn="base" hangingPunct="0">
              <a:spcBef>
                <a:spcPct val="30000"/>
              </a:spcBef>
              <a:spcAft>
                <a:spcPct val="0"/>
              </a:spcAft>
              <a:defRPr sz="1200">
                <a:solidFill>
                  <a:schemeClr val="tx1"/>
                </a:solidFill>
                <a:latin typeface="Times New Roman" pitchFamily="18" charset="0"/>
              </a:defRPr>
            </a:lvl7pPr>
            <a:lvl8pPr marL="3429000" indent="-228600" algn="just" eaLnBrk="0" fontAlgn="base" hangingPunct="0">
              <a:spcBef>
                <a:spcPct val="30000"/>
              </a:spcBef>
              <a:spcAft>
                <a:spcPct val="0"/>
              </a:spcAft>
              <a:defRPr sz="1200">
                <a:solidFill>
                  <a:schemeClr val="tx1"/>
                </a:solidFill>
                <a:latin typeface="Times New Roman" pitchFamily="18" charset="0"/>
              </a:defRPr>
            </a:lvl8pPr>
            <a:lvl9pPr marL="3886200" indent="-228600" algn="just"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89D27A8F-C52D-4010-AF4E-7836C0357FE3}" type="slidenum">
              <a:rPr lang="es-ES" altLang="es-ES" smtClean="0"/>
              <a:pPr algn="r" eaLnBrk="1" hangingPunct="1">
                <a:spcBef>
                  <a:spcPct val="0"/>
                </a:spcBef>
              </a:pPr>
              <a:t>10</a:t>
            </a:fld>
            <a:endParaRPr lang="es-ES" altLang="es-ES"/>
          </a:p>
        </p:txBody>
      </p:sp>
      <p:sp>
        <p:nvSpPr>
          <p:cNvPr id="75781" name="Rectangle 2"/>
          <p:cNvSpPr>
            <a:spLocks noGrp="1" noRot="1" noChangeAspect="1" noChangeArrowheads="1" noTextEdit="1"/>
          </p:cNvSpPr>
          <p:nvPr>
            <p:ph type="sldImg"/>
          </p:nvPr>
        </p:nvSpPr>
        <p:spPr>
          <a:xfrm>
            <a:off x="555625" y="488950"/>
            <a:ext cx="5670550" cy="4252913"/>
          </a:xfrm>
          <a:ln/>
        </p:spPr>
      </p:sp>
      <p:sp>
        <p:nvSpPr>
          <p:cNvPr id="757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109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109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B549B37A-1C64-4BF8-81D3-403D4521E883}" type="slidenum">
              <a:rPr lang="es-ES" altLang="es-ES" smtClean="0">
                <a:latin typeface="Times New Roman" pitchFamily="18" charset="0"/>
              </a:rPr>
              <a:pPr eaLnBrk="1" hangingPunct="1"/>
              <a:t>11</a:t>
            </a:fld>
            <a:endParaRPr lang="es-ES" altLang="es-ES">
              <a:latin typeface="Times New Roman" pitchFamily="18" charset="0"/>
            </a:endParaRPr>
          </a:p>
        </p:txBody>
      </p:sp>
      <p:sp>
        <p:nvSpPr>
          <p:cNvPr id="210949" name="Rectangle 2"/>
          <p:cNvSpPr>
            <a:spLocks noGrp="1" noRot="1" noChangeAspect="1" noChangeArrowheads="1" noTextEdit="1"/>
          </p:cNvSpPr>
          <p:nvPr>
            <p:ph type="sldImg"/>
          </p:nvPr>
        </p:nvSpPr>
        <p:spPr>
          <a:ln/>
        </p:spPr>
      </p:sp>
      <p:sp>
        <p:nvSpPr>
          <p:cNvPr id="2109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119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119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21111C45-AB23-45EA-82B0-EEF42B001604}" type="slidenum">
              <a:rPr lang="es-ES" altLang="es-ES" smtClean="0">
                <a:latin typeface="Times New Roman" pitchFamily="18" charset="0"/>
              </a:rPr>
              <a:pPr eaLnBrk="1" hangingPunct="1"/>
              <a:t>12</a:t>
            </a:fld>
            <a:endParaRPr lang="es-ES" altLang="es-ES">
              <a:latin typeface="Times New Roman" pitchFamily="18" charset="0"/>
            </a:endParaRPr>
          </a:p>
        </p:txBody>
      </p:sp>
      <p:sp>
        <p:nvSpPr>
          <p:cNvPr id="211973" name="Rectangle 2"/>
          <p:cNvSpPr>
            <a:spLocks noGrp="1" noRot="1" noChangeAspect="1" noChangeArrowheads="1" noTextEdit="1"/>
          </p:cNvSpPr>
          <p:nvPr>
            <p:ph type="sldImg"/>
          </p:nvPr>
        </p:nvSpPr>
        <p:spPr>
          <a:xfrm>
            <a:off x="555625" y="488950"/>
            <a:ext cx="5670550" cy="4252913"/>
          </a:xfrm>
          <a:ln/>
        </p:spPr>
      </p:sp>
      <p:sp>
        <p:nvSpPr>
          <p:cNvPr id="2119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a:t>En este caso tenemos una topología en estrella en la que tres routers se conectan a uno central mediante líneas punto a punto. Cada router dispone además de una LAN.</a:t>
            </a:r>
          </a:p>
          <a:p>
            <a:pPr eaLnBrk="1" hangingPunct="1"/>
            <a:r>
              <a:rPr lang="es-ES" altLang="es-ES"/>
              <a:t>Se utiliza una red diferente (del rango privado RFC 1918) para cada uno de los tres enlaces punto a punto. Hay que definir rutas en el router principal (X) para cada una de las tres LANs remotas (B, C y D), dirigiéndolas a las direcciones correspondientes.</a:t>
            </a:r>
          </a:p>
          <a:p>
            <a:pPr eaLnBrk="1" hangingPunct="1"/>
            <a:r>
              <a:rPr lang="es-ES" altLang="es-ES"/>
              <a:t>En cuanto los tres routers periféricos en principio habría que definir en cada uno de ellos tres rutas para cada una de las tres redes remotas, y todas apuntando a la dirección de la interfaz serie correspondiente en X. Así hemos procedido en el caso del router Y. Pero también es posible definir lo que se conoce como una ruta por defecto, que consiste en especificar una ruta para la red 0.0.0.0, inexistente. Dicha ruta se entiende por convenio que se debe utilizar para todos los datagramas, excepto los dirigidos a las redes directamente conectadas.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160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160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1DAD4CF7-3C21-47FB-A9F3-4886CD5D7FDF}" type="slidenum">
              <a:rPr lang="es-ES" altLang="es-ES" smtClean="0">
                <a:latin typeface="Times New Roman" pitchFamily="18" charset="0"/>
              </a:rPr>
              <a:pPr eaLnBrk="1" hangingPunct="1"/>
              <a:t>13</a:t>
            </a:fld>
            <a:endParaRPr lang="es-ES" altLang="es-ES">
              <a:latin typeface="Times New Roman" pitchFamily="18" charset="0"/>
            </a:endParaRPr>
          </a:p>
        </p:txBody>
      </p:sp>
      <p:sp>
        <p:nvSpPr>
          <p:cNvPr id="216069" name="Rectangle 2"/>
          <p:cNvSpPr>
            <a:spLocks noGrp="1" noRot="1" noChangeAspect="1" noChangeArrowheads="1" noTextEdit="1"/>
          </p:cNvSpPr>
          <p:nvPr>
            <p:ph type="sldImg"/>
          </p:nvPr>
        </p:nvSpPr>
        <p:spPr>
          <a:xfrm>
            <a:off x="555625" y="488950"/>
            <a:ext cx="5670550" cy="4252913"/>
          </a:xfrm>
          <a:ln/>
        </p:spPr>
      </p:sp>
      <p:sp>
        <p:nvSpPr>
          <p:cNvPr id="2160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181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181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16D50A71-85DB-4182-A0CD-85DF5D44B4B3}" type="slidenum">
              <a:rPr lang="es-ES" altLang="es-ES" smtClean="0">
                <a:latin typeface="Times New Roman" pitchFamily="18" charset="0"/>
              </a:rPr>
              <a:pPr eaLnBrk="1" hangingPunct="1"/>
              <a:t>14</a:t>
            </a:fld>
            <a:endParaRPr lang="es-ES" altLang="es-ES">
              <a:latin typeface="Times New Roman" pitchFamily="18" charset="0"/>
            </a:endParaRPr>
          </a:p>
        </p:txBody>
      </p:sp>
      <p:sp>
        <p:nvSpPr>
          <p:cNvPr id="218117" name="Rectangle 2"/>
          <p:cNvSpPr>
            <a:spLocks noGrp="1" noRot="1" noChangeAspect="1" noChangeArrowheads="1" noTextEdit="1"/>
          </p:cNvSpPr>
          <p:nvPr>
            <p:ph type="sldImg"/>
          </p:nvPr>
        </p:nvSpPr>
        <p:spPr>
          <a:ln/>
        </p:spPr>
      </p:sp>
      <p:sp>
        <p:nvSpPr>
          <p:cNvPr id="2181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4245A032-B0A2-4F48-B4A9-FA671BFCD4A4}" type="datetimeFigureOut">
              <a:rPr lang="es-ES" smtClean="0"/>
              <a:t>02/12/2021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1411752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245A032-B0A2-4F48-B4A9-FA671BFCD4A4}" type="datetimeFigureOut">
              <a:rPr lang="es-ES" smtClean="0"/>
              <a:t>02/12/2021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25766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3E5E0C1C-12EE-4199-A8CA-277602DDA5E3}" type="slidenum">
              <a:rPr lang="es-ES"/>
              <a:pPr>
                <a:defRPr/>
              </a:pPr>
              <a:t>‹Nº›</a:t>
            </a:fld>
            <a:endParaRPr lang="es-ES"/>
          </a:p>
        </p:txBody>
      </p:sp>
    </p:spTree>
    <p:extLst>
      <p:ext uri="{BB962C8B-B14F-4D97-AF65-F5344CB8AC3E}">
        <p14:creationId xmlns:p14="http://schemas.microsoft.com/office/powerpoint/2010/main" val="87603843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a:t>Slide Title Goes Here</a:t>
            </a:r>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7954507"/>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Two Column</a:t>
            </a:r>
            <a:br>
              <a:rPr lang="en-US" dirty="0"/>
            </a:br>
            <a:r>
              <a:rPr lang="en-US" dirty="0"/>
              <a:t>Title Left</a:t>
            </a:r>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a:t>Body copy uses sentence capital letters only, size 20, left aligned</a:t>
            </a:r>
          </a:p>
          <a:p>
            <a:pPr lvl="1"/>
            <a:r>
              <a:rPr lang="en-US" dirty="0"/>
              <a:t>Sub-bullets are size 18 </a:t>
            </a:r>
            <a:br>
              <a:rPr lang="en-US" dirty="0"/>
            </a:br>
            <a:r>
              <a:rPr lang="en-US" dirty="0"/>
              <a:t>and indented</a:t>
            </a:r>
          </a:p>
          <a:p>
            <a:pPr lvl="1"/>
            <a:r>
              <a:rPr lang="en-US" dirty="0"/>
              <a:t>Hyperlink: www.cisco.com </a:t>
            </a:r>
          </a:p>
          <a:p>
            <a:pPr lvl="0"/>
            <a:r>
              <a:rPr lang="en-US" dirty="0"/>
              <a:t>Use Cisco highlight color, bold, or both when emphasizing words, </a:t>
            </a:r>
            <a:br>
              <a:rPr lang="en-US" dirty="0"/>
            </a:br>
            <a:r>
              <a:rPr lang="en-US" dirty="0"/>
              <a:t>do not italicize; use yellow on the </a:t>
            </a:r>
            <a:br>
              <a:rPr lang="en-US" dirty="0"/>
            </a:br>
            <a:r>
              <a:rPr lang="en-US" dirty="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a:t>Body copy uses sentence capital letters only, size 20, left aligned</a:t>
            </a:r>
          </a:p>
          <a:p>
            <a:pPr lvl="1"/>
            <a:r>
              <a:rPr lang="en-US" dirty="0"/>
              <a:t>Sub-bullets are size 18 </a:t>
            </a:r>
            <a:br>
              <a:rPr lang="en-US" dirty="0"/>
            </a:br>
            <a:r>
              <a:rPr lang="en-US" dirty="0"/>
              <a:t>and indented</a:t>
            </a:r>
          </a:p>
          <a:p>
            <a:pPr lvl="1"/>
            <a:r>
              <a:rPr lang="en-US" dirty="0"/>
              <a:t>Hyperlink: www.cisco.com </a:t>
            </a:r>
          </a:p>
          <a:p>
            <a:pPr lvl="0"/>
            <a:r>
              <a:rPr lang="en-US" dirty="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202033"/>
      </p:ext>
    </p:extLst>
  </p:cSld>
  <p:clrMapOvr>
    <a:masterClrMapping/>
  </p:clrMapOvr>
  <p:transition>
    <p:wipe dir="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6BEC0BDA-CEE6-425C-B412-07E03E2A4639}" type="slidenum">
              <a:rPr lang="es-ES"/>
              <a:pPr>
                <a:defRPr/>
              </a:pPr>
              <a:t>‹Nº›</a:t>
            </a:fld>
            <a:endParaRPr lang="es-ES"/>
          </a:p>
        </p:txBody>
      </p:sp>
    </p:spTree>
    <p:extLst>
      <p:ext uri="{BB962C8B-B14F-4D97-AF65-F5344CB8AC3E}">
        <p14:creationId xmlns:p14="http://schemas.microsoft.com/office/powerpoint/2010/main" val="387665589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4245A032-B0A2-4F48-B4A9-FA671BFCD4A4}" type="datetimeFigureOut">
              <a:rPr lang="es-ES" smtClean="0"/>
              <a:t>02/12/2021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51332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4245A032-B0A2-4F48-B4A9-FA671BFCD4A4}" type="datetimeFigureOut">
              <a:rPr lang="es-ES" smtClean="0"/>
              <a:t>02/12/2021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365304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4245A032-B0A2-4F48-B4A9-FA671BFCD4A4}" type="datetimeFigureOut">
              <a:rPr lang="es-ES" smtClean="0"/>
              <a:t>02/12/2021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32974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4245A032-B0A2-4F48-B4A9-FA671BFCD4A4}" type="datetimeFigureOut">
              <a:rPr lang="es-ES" smtClean="0"/>
              <a:t>02/12/2021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48504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245A032-B0A2-4F48-B4A9-FA671BFCD4A4}" type="datetimeFigureOut">
              <a:rPr lang="es-ES" smtClean="0"/>
              <a:t>02/12/2021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325290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245A032-B0A2-4F48-B4A9-FA671BFCD4A4}" type="datetimeFigureOut">
              <a:rPr lang="es-ES" smtClean="0"/>
              <a:t>02/12/2021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132634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245A032-B0A2-4F48-B4A9-FA671BFCD4A4}" type="datetimeFigureOut">
              <a:rPr lang="es-ES" smtClean="0"/>
              <a:t>02/12/2021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37996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245A032-B0A2-4F48-B4A9-FA671BFCD4A4}" type="datetimeFigureOut">
              <a:rPr lang="es-ES" smtClean="0"/>
              <a:t>02/12/2021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291984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lvl="0">
              <a:lnSpc>
                <a:spcPct val="80000"/>
              </a:lnSpc>
            </a:pPr>
            <a:r>
              <a:rPr lang="es-ES" dirty="0"/>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5A032-B0A2-4F48-B4A9-FA671BFCD4A4}" type="datetimeFigureOut">
              <a:rPr lang="es-ES" smtClean="0"/>
              <a:t>02/12/2021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3ACAC-5B90-4E87-BF2E-3E676EC00F26}" type="slidenum">
              <a:rPr lang="es-ES" smtClean="0"/>
              <a:t>‹Nº›</a:t>
            </a:fld>
            <a:endParaRPr lang="es-ES"/>
          </a:p>
        </p:txBody>
      </p:sp>
    </p:spTree>
    <p:extLst>
      <p:ext uri="{BB962C8B-B14F-4D97-AF65-F5344CB8AC3E}">
        <p14:creationId xmlns:p14="http://schemas.microsoft.com/office/powerpoint/2010/main" val="3578262647"/>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p:txStyles>
    <p:titleStyle>
      <a:lvl1pPr algn="ctr" defTabSz="914400" rtl="0" eaLnBrk="1" latinLnBrk="0" hangingPunct="1">
        <a:spcBef>
          <a:spcPct val="0"/>
        </a:spcBef>
        <a:buNone/>
        <a:defRPr kumimoji="0" lang="es-E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4.xml"/><Relationship Id="rId5" Type="http://schemas.openxmlformats.org/officeDocument/2006/relationships/image" Target="../media/image37.png"/><Relationship Id="rId4" Type="http://schemas.openxmlformats.org/officeDocument/2006/relationships/image" Target="../media/image36.png"/></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5B1D0507-0B50-473B-823F-46BC9293BD0A}" type="slidenum">
              <a:rPr lang="es-ES"/>
              <a:pPr>
                <a:defRPr/>
              </a:pPr>
              <a:t>1</a:t>
            </a:fld>
            <a:endParaRPr lang="es-ES"/>
          </a:p>
        </p:txBody>
      </p:sp>
      <p:sp>
        <p:nvSpPr>
          <p:cNvPr id="2051" name="Rectangle 2"/>
          <p:cNvSpPr>
            <a:spLocks noGrp="1" noChangeArrowheads="1"/>
          </p:cNvSpPr>
          <p:nvPr>
            <p:ph type="ctrTitle"/>
          </p:nvPr>
        </p:nvSpPr>
        <p:spPr>
          <a:xfrm>
            <a:off x="685800" y="2572445"/>
            <a:ext cx="7772400" cy="1144587"/>
          </a:xfrm>
        </p:spPr>
        <p:txBody>
          <a:bodyPr>
            <a:noAutofit/>
          </a:bodyPr>
          <a:lstStyle/>
          <a:p>
            <a:pPr eaLnBrk="1" hangingPunct="1"/>
            <a:r>
              <a:rPr lang="es-ES_tradnl" altLang="es-ES" dirty="0"/>
              <a:t>Tema 4</a:t>
            </a:r>
            <a:br>
              <a:rPr lang="es-ES_tradnl" altLang="es-ES" sz="2800" dirty="0"/>
            </a:br>
            <a:br>
              <a:rPr lang="es-ES_tradnl" altLang="es-ES" sz="2800" dirty="0"/>
            </a:br>
            <a:r>
              <a:rPr lang="es-ES_tradnl" altLang="es-ES" sz="4000" dirty="0"/>
              <a:t>El Nivel de Red en Internet:</a:t>
            </a:r>
            <a:br>
              <a:rPr lang="es-ES_tradnl" altLang="es-ES" sz="4000" dirty="0"/>
            </a:br>
            <a:r>
              <a:rPr lang="es-ES_tradnl" altLang="es-ES" sz="4000" dirty="0"/>
              <a:t>Protocolos de Enrutamiento</a:t>
            </a:r>
            <a:br>
              <a:rPr lang="es-ES_tradnl" altLang="es-ES" sz="4000" dirty="0"/>
            </a:br>
            <a:endParaRPr lang="es-ES" altLang="es-ES" sz="4000" dirty="0"/>
          </a:p>
        </p:txBody>
      </p:sp>
      <p:sp>
        <p:nvSpPr>
          <p:cNvPr id="2052" name="Text Box 6"/>
          <p:cNvSpPr txBox="1">
            <a:spLocks noChangeArrowheads="1"/>
          </p:cNvSpPr>
          <p:nvPr/>
        </p:nvSpPr>
        <p:spPr bwMode="auto">
          <a:xfrm>
            <a:off x="2220913" y="4581525"/>
            <a:ext cx="46831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s-ES" altLang="es-ES" sz="2000">
                <a:latin typeface="Times New Roman" pitchFamily="18" charset="0"/>
              </a:rPr>
              <a:t>Estefanía Cortés Ancos</a:t>
            </a:r>
          </a:p>
          <a:p>
            <a:pPr algn="ctr"/>
            <a:r>
              <a:rPr lang="es-ES" altLang="es-ES" sz="2000">
                <a:latin typeface="Times New Roman" pitchFamily="18" charset="0"/>
              </a:rPr>
              <a:t>D.I.E.S.I.A</a:t>
            </a:r>
          </a:p>
          <a:p>
            <a:pPr algn="ctr"/>
            <a:r>
              <a:rPr lang="es-ES" altLang="es-ES" sz="2000">
                <a:latin typeface="Times New Roman" pitchFamily="18" charset="0"/>
              </a:rPr>
              <a:t>E.T. S. I. La Rábida. Universidad de Huelva</a:t>
            </a:r>
          </a:p>
        </p:txBody>
      </p:sp>
    </p:spTree>
    <p:extLst>
      <p:ext uri="{BB962C8B-B14F-4D97-AF65-F5344CB8AC3E}">
        <p14:creationId xmlns:p14="http://schemas.microsoft.com/office/powerpoint/2010/main" val="3026397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411163"/>
            <a:ext cx="7772400" cy="754062"/>
          </a:xfrm>
        </p:spPr>
        <p:txBody>
          <a:bodyPr/>
          <a:lstStyle/>
          <a:p>
            <a:pPr eaLnBrk="1" hangingPunct="1"/>
            <a:r>
              <a:rPr lang="es-ES_tradnl" altLang="es-ES" sz="4000"/>
              <a:t>Encaminamiento dinámico</a:t>
            </a:r>
            <a:endParaRPr lang="es-ES" altLang="es-ES" sz="4000"/>
          </a:p>
        </p:txBody>
      </p:sp>
      <p:sp>
        <p:nvSpPr>
          <p:cNvPr id="7172" name="Rectangle 3"/>
          <p:cNvSpPr>
            <a:spLocks noGrp="1" noChangeArrowheads="1"/>
          </p:cNvSpPr>
          <p:nvPr>
            <p:ph idx="1"/>
          </p:nvPr>
        </p:nvSpPr>
        <p:spPr>
          <a:xfrm>
            <a:off x="685800" y="1600200"/>
            <a:ext cx="7772400" cy="4495800"/>
          </a:xfrm>
        </p:spPr>
        <p:txBody>
          <a:bodyPr/>
          <a:lstStyle/>
          <a:p>
            <a:pPr eaLnBrk="1" hangingPunct="1">
              <a:lnSpc>
                <a:spcPct val="90000"/>
              </a:lnSpc>
            </a:pPr>
            <a:r>
              <a:rPr lang="es-ES_tradnl" altLang="es-ES" sz="2000"/>
              <a:t>Requiere recabar información en tiempo real sobre el estado de los enlaces empleando algún protocolo de routing.</a:t>
            </a:r>
          </a:p>
          <a:p>
            <a:pPr eaLnBrk="1" hangingPunct="1">
              <a:lnSpc>
                <a:spcPct val="90000"/>
              </a:lnSpc>
            </a:pPr>
            <a:r>
              <a:rPr lang="es-ES" altLang="es-ES" sz="2000"/>
              <a:t>Los mensajes del protocolo de enrutamiento se mueven entre routers y permiten a los routers crear un mapa interno de otros routers de la red o de Internet . </a:t>
            </a:r>
          </a:p>
          <a:p>
            <a:pPr eaLnBrk="1" hangingPunct="1">
              <a:lnSpc>
                <a:spcPct val="90000"/>
              </a:lnSpc>
            </a:pPr>
            <a:r>
              <a:rPr lang="es-ES_tradnl" altLang="es-ES" sz="2000"/>
              <a:t>Permite responder a situaciones cambiantes, p. ej.: fallo o saturación de un enlace. Pero sólo si hay mallado (ruta alternativa).</a:t>
            </a:r>
          </a:p>
          <a:p>
            <a:pPr eaLnBrk="1" hangingPunct="1">
              <a:lnSpc>
                <a:spcPct val="90000"/>
              </a:lnSpc>
            </a:pPr>
            <a:r>
              <a:rPr lang="es-ES_tradnl" altLang="es-ES" sz="2000"/>
              <a:t>Dos algoritmos:</a:t>
            </a:r>
          </a:p>
          <a:p>
            <a:pPr lvl="1" eaLnBrk="1" hangingPunct="1">
              <a:lnSpc>
                <a:spcPct val="90000"/>
              </a:lnSpc>
            </a:pPr>
            <a:r>
              <a:rPr lang="es-ES_tradnl" altLang="es-ES" sz="1800"/>
              <a:t>Vector distancia o Bellman-Ford</a:t>
            </a:r>
          </a:p>
          <a:p>
            <a:pPr lvl="1" eaLnBrk="1" hangingPunct="1">
              <a:lnSpc>
                <a:spcPct val="90000"/>
              </a:lnSpc>
            </a:pPr>
            <a:r>
              <a:rPr lang="es-ES_tradnl" altLang="es-ES" sz="1800"/>
              <a:t>Estado del enlace, Dijkstra o Shortest Path First</a:t>
            </a:r>
          </a:p>
          <a:p>
            <a:pPr eaLnBrk="1" hangingPunct="1">
              <a:lnSpc>
                <a:spcPct val="90000"/>
              </a:lnSpc>
            </a:pPr>
            <a:r>
              <a:rPr lang="es-ES_tradnl" altLang="es-ES" sz="2000"/>
              <a:t>En ambos casos el cálculo de rutas óptimas se realiza entre todos los routers de la red, de forma distribuida. </a:t>
            </a:r>
            <a:endParaRPr lang="es-ES" altLang="es-ES" sz="2000"/>
          </a:p>
        </p:txBody>
      </p:sp>
      <p:sp>
        <p:nvSpPr>
          <p:cNvPr id="6" name="5 Marcador de número de diapositiva"/>
          <p:cNvSpPr>
            <a:spLocks noGrp="1"/>
          </p:cNvSpPr>
          <p:nvPr>
            <p:ph type="sldNum" sz="quarter" idx="12"/>
          </p:nvPr>
        </p:nvSpPr>
        <p:spPr/>
        <p:txBody>
          <a:bodyPr/>
          <a:lstStyle/>
          <a:p>
            <a:pPr>
              <a:defRPr/>
            </a:pPr>
            <a:fld id="{27440A4C-0AB6-419A-988D-70D840683D03}" type="slidenum">
              <a:rPr lang="es-ES"/>
              <a:pPr>
                <a:defRPr/>
              </a:pPr>
              <a:t>10</a:t>
            </a:fld>
            <a:endParaRPr lang="es-E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02" y="3757670"/>
            <a:ext cx="8246876" cy="2278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566C606F-4FCB-45C1-8EA4-2784A859E07A}" type="slidenum">
              <a:rPr lang="es-ES"/>
              <a:pPr>
                <a:defRPr/>
              </a:pPr>
              <a:t>11</a:t>
            </a:fld>
            <a:endParaRPr lang="es-ES"/>
          </a:p>
        </p:txBody>
      </p:sp>
      <p:sp>
        <p:nvSpPr>
          <p:cNvPr id="38915" name="Rectangle 2"/>
          <p:cNvSpPr>
            <a:spLocks noGrp="1" noChangeArrowheads="1"/>
          </p:cNvSpPr>
          <p:nvPr>
            <p:ph type="title"/>
          </p:nvPr>
        </p:nvSpPr>
        <p:spPr>
          <a:xfrm>
            <a:off x="457200" y="274638"/>
            <a:ext cx="8229600" cy="803275"/>
          </a:xfrm>
        </p:spPr>
        <p:txBody>
          <a:bodyPr/>
          <a:lstStyle/>
          <a:p>
            <a:pPr eaLnBrk="1" hangingPunct="1"/>
            <a:r>
              <a:rPr lang="es-ES" altLang="es-ES"/>
              <a:t>Ruta por defecto</a:t>
            </a:r>
          </a:p>
        </p:txBody>
      </p:sp>
      <p:sp>
        <p:nvSpPr>
          <p:cNvPr id="38916" name="Rectangle 3"/>
          <p:cNvSpPr>
            <a:spLocks noGrp="1" noChangeArrowheads="1"/>
          </p:cNvSpPr>
          <p:nvPr>
            <p:ph type="body" idx="1"/>
          </p:nvPr>
        </p:nvSpPr>
        <p:spPr>
          <a:xfrm>
            <a:off x="395536" y="1484784"/>
            <a:ext cx="8352928" cy="4537075"/>
          </a:xfrm>
        </p:spPr>
        <p:txBody>
          <a:bodyPr/>
          <a:lstStyle/>
          <a:p>
            <a:pPr algn="just" eaLnBrk="1" hangingPunct="1">
              <a:lnSpc>
                <a:spcPct val="80000"/>
              </a:lnSpc>
            </a:pPr>
            <a:r>
              <a:rPr lang="es-ES" altLang="es-ES" sz="2200" dirty="0"/>
              <a:t>En muchos casos al indicar las rutas en un </a:t>
            </a:r>
            <a:r>
              <a:rPr lang="es-ES" altLang="es-ES" sz="2200" dirty="0" err="1"/>
              <a:t>router</a:t>
            </a:r>
            <a:r>
              <a:rPr lang="es-ES" altLang="es-ES" sz="2200" dirty="0"/>
              <a:t> hay muchas que son accesibles por la misma dirección, y no es cómodo especificarlas una a una.</a:t>
            </a:r>
          </a:p>
          <a:p>
            <a:pPr algn="just" eaLnBrk="1" hangingPunct="1">
              <a:lnSpc>
                <a:spcPct val="80000"/>
              </a:lnSpc>
            </a:pPr>
            <a:r>
              <a:rPr lang="es-ES" altLang="es-ES" sz="2200" dirty="0"/>
              <a:t>Para esto se puede utilizar la llamada ‘</a:t>
            </a:r>
            <a:r>
              <a:rPr lang="es-ES" altLang="es-ES" sz="2200" dirty="0">
                <a:solidFill>
                  <a:schemeClr val="accent2"/>
                </a:solidFill>
              </a:rPr>
              <a:t>ruta por defecto</a:t>
            </a:r>
            <a:r>
              <a:rPr lang="es-ES" altLang="es-ES" sz="2200" dirty="0"/>
              <a:t>’ que se le aplica al paquete cuando no se le aplica ninguna de las otras rutas definidas</a:t>
            </a:r>
          </a:p>
          <a:p>
            <a:pPr algn="just" eaLnBrk="1" hangingPunct="1">
              <a:lnSpc>
                <a:spcPct val="80000"/>
              </a:lnSpc>
            </a:pPr>
            <a:r>
              <a:rPr lang="es-ES" altLang="es-ES" sz="2200" dirty="0"/>
              <a:t>Un caso típico es cuando un </a:t>
            </a:r>
            <a:r>
              <a:rPr lang="es-ES" altLang="es-ES" sz="2200" dirty="0" err="1"/>
              <a:t>router</a:t>
            </a:r>
            <a:r>
              <a:rPr lang="es-ES" altLang="es-ES" sz="2200" dirty="0"/>
              <a:t> conecta una o varias redes entre sí y hay una única salida a Internet</a:t>
            </a:r>
          </a:p>
          <a:p>
            <a:pPr algn="just" eaLnBrk="1" hangingPunct="1">
              <a:lnSpc>
                <a:spcPct val="80000"/>
              </a:lnSpc>
            </a:pPr>
            <a:r>
              <a:rPr lang="es-ES" altLang="es-ES" sz="2200" dirty="0"/>
              <a:t>La ruta por defecto tiene la sintaxis:</a:t>
            </a:r>
          </a:p>
          <a:p>
            <a:pPr algn="just" eaLnBrk="1" hangingPunct="1">
              <a:lnSpc>
                <a:spcPct val="80000"/>
              </a:lnSpc>
              <a:buFontTx/>
              <a:buNone/>
            </a:pPr>
            <a:r>
              <a:rPr lang="es-ES" altLang="es-ES" sz="2200" dirty="0"/>
              <a:t>		A 0.0.0.0 0.0.0.0 por &lt;dirección del </a:t>
            </a:r>
            <a:r>
              <a:rPr lang="es-ES" altLang="es-ES" sz="2200" dirty="0" err="1"/>
              <a:t>router</a:t>
            </a:r>
            <a:r>
              <a:rPr lang="es-ES" altLang="es-ES" sz="2200" dirty="0"/>
              <a:t> por defecto&gt;</a:t>
            </a:r>
          </a:p>
          <a:p>
            <a:pPr algn="just" eaLnBrk="1" hangingPunct="1">
              <a:lnSpc>
                <a:spcPct val="80000"/>
              </a:lnSpc>
              <a:buFontTx/>
              <a:buNone/>
            </a:pPr>
            <a:r>
              <a:rPr lang="es-ES" altLang="es-ES" sz="2200" dirty="0"/>
              <a:t>	Por ejemplo si el </a:t>
            </a:r>
            <a:r>
              <a:rPr lang="es-ES" altLang="es-ES" sz="2200" dirty="0" err="1"/>
              <a:t>router</a:t>
            </a:r>
            <a:r>
              <a:rPr lang="es-ES" altLang="es-ES" sz="2200" dirty="0"/>
              <a:t> por defecto es 20.0.0.1:</a:t>
            </a:r>
          </a:p>
          <a:p>
            <a:pPr algn="just" eaLnBrk="1" hangingPunct="1">
              <a:lnSpc>
                <a:spcPct val="80000"/>
              </a:lnSpc>
              <a:buFontTx/>
              <a:buNone/>
            </a:pPr>
            <a:r>
              <a:rPr lang="es-ES" altLang="es-ES" sz="2200" dirty="0"/>
              <a:t>		A 0.0.0.0 0.0.0.0 por 20.0.0.1</a:t>
            </a:r>
          </a:p>
          <a:p>
            <a:pPr algn="just" eaLnBrk="1" hangingPunct="1">
              <a:lnSpc>
                <a:spcPct val="80000"/>
              </a:lnSpc>
              <a:buFontTx/>
              <a:buNone/>
            </a:pPr>
            <a:r>
              <a:rPr lang="es-ES" altLang="es-ES" sz="2200" dirty="0"/>
              <a:t>	O en notación concisa:</a:t>
            </a:r>
          </a:p>
          <a:p>
            <a:pPr algn="just" eaLnBrk="1" hangingPunct="1">
              <a:lnSpc>
                <a:spcPct val="80000"/>
              </a:lnSpc>
              <a:buFontTx/>
              <a:buNone/>
            </a:pPr>
            <a:r>
              <a:rPr lang="es-ES" altLang="es-ES" sz="2200" dirty="0"/>
              <a:t>		A 0.0.0.0/0 por 20.0.0.1 </a:t>
            </a:r>
          </a:p>
        </p:txBody>
      </p:sp>
    </p:spTree>
    <p:extLst>
      <p:ext uri="{BB962C8B-B14F-4D97-AF65-F5344CB8AC3E}">
        <p14:creationId xmlns:p14="http://schemas.microsoft.com/office/powerpoint/2010/main" val="79396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3 Marcador de número de diapositiva"/>
          <p:cNvSpPr>
            <a:spLocks noGrp="1"/>
          </p:cNvSpPr>
          <p:nvPr>
            <p:ph type="sldNum" sz="quarter" idx="12"/>
          </p:nvPr>
        </p:nvSpPr>
        <p:spPr/>
        <p:txBody>
          <a:bodyPr/>
          <a:lstStyle/>
          <a:p>
            <a:pPr>
              <a:defRPr/>
            </a:pPr>
            <a:fld id="{4B08A7CE-3274-432B-87FF-96A4B520AC2C}" type="slidenum">
              <a:rPr lang="es-ES"/>
              <a:pPr>
                <a:defRPr/>
              </a:pPr>
              <a:t>12</a:t>
            </a:fld>
            <a:endParaRPr lang="es-ES"/>
          </a:p>
        </p:txBody>
      </p:sp>
      <p:sp>
        <p:nvSpPr>
          <p:cNvPr id="39939" name="Freeform 45"/>
          <p:cNvSpPr>
            <a:spLocks/>
          </p:cNvSpPr>
          <p:nvPr/>
        </p:nvSpPr>
        <p:spPr bwMode="auto">
          <a:xfrm rot="5400000">
            <a:off x="261144" y="2485232"/>
            <a:ext cx="1366837" cy="88900"/>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39940" name="Line 44"/>
          <p:cNvSpPr>
            <a:spLocks noChangeShapeType="1"/>
          </p:cNvSpPr>
          <p:nvPr/>
        </p:nvSpPr>
        <p:spPr bwMode="auto">
          <a:xfrm>
            <a:off x="684213" y="3284538"/>
            <a:ext cx="1295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9941" name="Line 2"/>
          <p:cNvSpPr>
            <a:spLocks noChangeShapeType="1"/>
          </p:cNvSpPr>
          <p:nvPr/>
        </p:nvSpPr>
        <p:spPr bwMode="auto">
          <a:xfrm>
            <a:off x="1981200" y="2020888"/>
            <a:ext cx="0" cy="40386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9942" name="Line 3"/>
          <p:cNvSpPr>
            <a:spLocks noChangeShapeType="1"/>
          </p:cNvSpPr>
          <p:nvPr/>
        </p:nvSpPr>
        <p:spPr bwMode="auto">
          <a:xfrm>
            <a:off x="8242300" y="3468688"/>
            <a:ext cx="0" cy="16002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9943" name="Line 4"/>
          <p:cNvSpPr>
            <a:spLocks noChangeShapeType="1"/>
          </p:cNvSpPr>
          <p:nvPr/>
        </p:nvSpPr>
        <p:spPr bwMode="auto">
          <a:xfrm>
            <a:off x="1981200" y="4002088"/>
            <a:ext cx="1295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9944" name="Line 5"/>
          <p:cNvSpPr>
            <a:spLocks noChangeShapeType="1"/>
          </p:cNvSpPr>
          <p:nvPr/>
        </p:nvSpPr>
        <p:spPr bwMode="auto">
          <a:xfrm>
            <a:off x="7099300" y="4002088"/>
            <a:ext cx="1143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9945" name="Text Box 6"/>
          <p:cNvSpPr txBox="1">
            <a:spLocks noChangeArrowheads="1"/>
          </p:cNvSpPr>
          <p:nvPr/>
        </p:nvSpPr>
        <p:spPr bwMode="auto">
          <a:xfrm>
            <a:off x="1962150" y="3700463"/>
            <a:ext cx="1169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10.0.0.1/24</a:t>
            </a:r>
            <a:endParaRPr lang="es-ES" altLang="es-ES" sz="1400" b="1"/>
          </a:p>
        </p:txBody>
      </p:sp>
      <p:sp>
        <p:nvSpPr>
          <p:cNvPr id="39946" name="Text Box 7"/>
          <p:cNvSpPr txBox="1">
            <a:spLocks noChangeArrowheads="1"/>
          </p:cNvSpPr>
          <p:nvPr/>
        </p:nvSpPr>
        <p:spPr bwMode="auto">
          <a:xfrm>
            <a:off x="3762375" y="3697288"/>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90.0.0.5/30</a:t>
            </a:r>
            <a:endParaRPr lang="es-ES" altLang="es-ES" sz="1400" b="1"/>
          </a:p>
        </p:txBody>
      </p:sp>
      <p:sp>
        <p:nvSpPr>
          <p:cNvPr id="39947" name="Text Box 8"/>
          <p:cNvSpPr txBox="1">
            <a:spLocks noChangeArrowheads="1"/>
          </p:cNvSpPr>
          <p:nvPr/>
        </p:nvSpPr>
        <p:spPr bwMode="auto">
          <a:xfrm>
            <a:off x="2051050" y="4845050"/>
            <a:ext cx="2449513" cy="88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70000"/>
              </a:lnSpc>
              <a:spcBef>
                <a:spcPct val="30000"/>
              </a:spcBef>
            </a:pPr>
            <a:r>
              <a:rPr lang="es-ES_tradnl" altLang="es-ES" sz="1400" b="1"/>
              <a:t>A 20.0.0.0/24 por 90.0.0.2</a:t>
            </a:r>
          </a:p>
          <a:p>
            <a:pPr eaLnBrk="1" hangingPunct="1">
              <a:lnSpc>
                <a:spcPct val="70000"/>
              </a:lnSpc>
              <a:spcBef>
                <a:spcPct val="30000"/>
              </a:spcBef>
            </a:pPr>
            <a:r>
              <a:rPr lang="es-ES_tradnl" altLang="es-ES" sz="1400" b="1"/>
              <a:t>A 30.0.0.0/24 por 90.0.0.6</a:t>
            </a:r>
          </a:p>
          <a:p>
            <a:pPr eaLnBrk="1" hangingPunct="1">
              <a:lnSpc>
                <a:spcPct val="70000"/>
              </a:lnSpc>
              <a:spcBef>
                <a:spcPct val="30000"/>
              </a:spcBef>
            </a:pPr>
            <a:r>
              <a:rPr lang="es-ES_tradnl" altLang="es-ES" sz="1400" b="1"/>
              <a:t>A 40.0.0.0/24 por 90.0.0.10</a:t>
            </a:r>
          </a:p>
          <a:p>
            <a:pPr eaLnBrk="1" hangingPunct="1">
              <a:lnSpc>
                <a:spcPct val="70000"/>
              </a:lnSpc>
              <a:spcBef>
                <a:spcPct val="30000"/>
              </a:spcBef>
            </a:pPr>
            <a:r>
              <a:rPr lang="es-ES_tradnl" altLang="es-ES" sz="1400" b="1"/>
              <a:t>A 0.0.0.0/0 por 10.0.0.2</a:t>
            </a:r>
            <a:endParaRPr lang="es-ES" altLang="es-ES" sz="1400" b="1"/>
          </a:p>
        </p:txBody>
      </p:sp>
      <p:sp>
        <p:nvSpPr>
          <p:cNvPr id="39948" name="Text Box 9"/>
          <p:cNvSpPr txBox="1">
            <a:spLocks noChangeArrowheads="1"/>
          </p:cNvSpPr>
          <p:nvPr/>
        </p:nvSpPr>
        <p:spPr bwMode="auto">
          <a:xfrm>
            <a:off x="1908175" y="1928813"/>
            <a:ext cx="13716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A</a:t>
            </a:r>
          </a:p>
          <a:p>
            <a:pPr algn="ctr" eaLnBrk="1" hangingPunct="1">
              <a:lnSpc>
                <a:spcPct val="80000"/>
              </a:lnSpc>
              <a:spcBef>
                <a:spcPct val="30000"/>
              </a:spcBef>
            </a:pPr>
            <a:r>
              <a:rPr lang="es-ES_tradnl" altLang="es-ES" sz="1600" b="1"/>
              <a:t>10.0.0.0/24</a:t>
            </a:r>
            <a:endParaRPr lang="es-ES" altLang="es-ES" sz="1600" b="1"/>
          </a:p>
        </p:txBody>
      </p:sp>
      <p:sp>
        <p:nvSpPr>
          <p:cNvPr id="39949" name="Text Box 10"/>
          <p:cNvSpPr txBox="1">
            <a:spLocks noChangeArrowheads="1"/>
          </p:cNvSpPr>
          <p:nvPr/>
        </p:nvSpPr>
        <p:spPr bwMode="auto">
          <a:xfrm>
            <a:off x="7556500" y="2800350"/>
            <a:ext cx="13716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C</a:t>
            </a:r>
          </a:p>
          <a:p>
            <a:pPr algn="ctr" eaLnBrk="1" hangingPunct="1">
              <a:lnSpc>
                <a:spcPct val="80000"/>
              </a:lnSpc>
              <a:spcBef>
                <a:spcPct val="30000"/>
              </a:spcBef>
            </a:pPr>
            <a:r>
              <a:rPr lang="es-ES_tradnl" altLang="es-ES" sz="1600" b="1"/>
              <a:t>30.0.0.0/24</a:t>
            </a:r>
            <a:endParaRPr lang="es-ES" altLang="es-ES" sz="1600" b="1"/>
          </a:p>
        </p:txBody>
      </p:sp>
      <p:sp>
        <p:nvSpPr>
          <p:cNvPr id="39950" name="Freeform 11"/>
          <p:cNvSpPr>
            <a:spLocks/>
          </p:cNvSpPr>
          <p:nvPr/>
        </p:nvSpPr>
        <p:spPr bwMode="auto">
          <a:xfrm>
            <a:off x="3635375" y="4002088"/>
            <a:ext cx="3124200" cy="76200"/>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39951" name="Text Box 12"/>
          <p:cNvSpPr txBox="1">
            <a:spLocks noChangeArrowheads="1"/>
          </p:cNvSpPr>
          <p:nvPr/>
        </p:nvSpPr>
        <p:spPr bwMode="auto">
          <a:xfrm>
            <a:off x="7194550" y="3697288"/>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30.0.0.1/24</a:t>
            </a:r>
            <a:endParaRPr lang="es-ES" altLang="es-ES" sz="1400" b="1"/>
          </a:p>
        </p:txBody>
      </p:sp>
      <p:sp>
        <p:nvSpPr>
          <p:cNvPr id="39952" name="Text Box 13"/>
          <p:cNvSpPr txBox="1">
            <a:spLocks noChangeArrowheads="1"/>
          </p:cNvSpPr>
          <p:nvPr/>
        </p:nvSpPr>
        <p:spPr bwMode="auto">
          <a:xfrm>
            <a:off x="5356225" y="3773488"/>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90.0.0.6/30</a:t>
            </a:r>
            <a:endParaRPr lang="es-ES" altLang="es-ES" sz="1400" b="1"/>
          </a:p>
        </p:txBody>
      </p:sp>
      <p:sp>
        <p:nvSpPr>
          <p:cNvPr id="39953" name="Text Box 14"/>
          <p:cNvSpPr txBox="1">
            <a:spLocks noChangeArrowheads="1"/>
          </p:cNvSpPr>
          <p:nvPr/>
        </p:nvSpPr>
        <p:spPr bwMode="auto">
          <a:xfrm>
            <a:off x="5795963" y="4410075"/>
            <a:ext cx="2089150"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5000"/>
              </a:spcBef>
            </a:pPr>
            <a:r>
              <a:rPr lang="es-ES_tradnl" altLang="es-ES" sz="1400" b="1"/>
              <a:t>A 0.0.0.0/0 por 90.0.0.5</a:t>
            </a:r>
            <a:endParaRPr lang="es-ES" altLang="es-ES" sz="1400" b="1"/>
          </a:p>
        </p:txBody>
      </p:sp>
      <p:sp>
        <p:nvSpPr>
          <p:cNvPr id="39954" name="Freeform 15"/>
          <p:cNvSpPr>
            <a:spLocks/>
          </p:cNvSpPr>
          <p:nvPr/>
        </p:nvSpPr>
        <p:spPr bwMode="auto">
          <a:xfrm rot="-2700000">
            <a:off x="3244850" y="2903538"/>
            <a:ext cx="2293938" cy="112712"/>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39955" name="Freeform 16"/>
          <p:cNvSpPr>
            <a:spLocks/>
          </p:cNvSpPr>
          <p:nvPr/>
        </p:nvSpPr>
        <p:spPr bwMode="auto">
          <a:xfrm rot="2100000" flipV="1">
            <a:off x="3506788" y="4818063"/>
            <a:ext cx="2416175" cy="69850"/>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39956" name="Line 17"/>
          <p:cNvSpPr>
            <a:spLocks noChangeShapeType="1"/>
          </p:cNvSpPr>
          <p:nvPr/>
        </p:nvSpPr>
        <p:spPr bwMode="auto">
          <a:xfrm>
            <a:off x="6108700" y="2093913"/>
            <a:ext cx="977900" cy="317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9957" name="Line 18"/>
          <p:cNvSpPr>
            <a:spLocks noChangeShapeType="1"/>
          </p:cNvSpPr>
          <p:nvPr/>
        </p:nvSpPr>
        <p:spPr bwMode="auto">
          <a:xfrm>
            <a:off x="7086600" y="1487488"/>
            <a:ext cx="0" cy="9906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9958" name="Text Box 19"/>
          <p:cNvSpPr txBox="1">
            <a:spLocks noChangeArrowheads="1"/>
          </p:cNvSpPr>
          <p:nvPr/>
        </p:nvSpPr>
        <p:spPr bwMode="auto">
          <a:xfrm>
            <a:off x="7010400" y="1428750"/>
            <a:ext cx="13716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B</a:t>
            </a:r>
          </a:p>
          <a:p>
            <a:pPr algn="ctr" eaLnBrk="1" hangingPunct="1">
              <a:lnSpc>
                <a:spcPct val="80000"/>
              </a:lnSpc>
              <a:spcBef>
                <a:spcPct val="30000"/>
              </a:spcBef>
            </a:pPr>
            <a:r>
              <a:rPr lang="es-ES_tradnl" altLang="es-ES" sz="1600" b="1"/>
              <a:t>20.0.0.0/24</a:t>
            </a:r>
            <a:endParaRPr lang="es-ES" altLang="es-ES" sz="1600" b="1"/>
          </a:p>
        </p:txBody>
      </p:sp>
      <p:sp>
        <p:nvSpPr>
          <p:cNvPr id="39959" name="Line 20"/>
          <p:cNvSpPr>
            <a:spLocks noChangeShapeType="1"/>
          </p:cNvSpPr>
          <p:nvPr/>
        </p:nvSpPr>
        <p:spPr bwMode="auto">
          <a:xfrm>
            <a:off x="6372225" y="5589588"/>
            <a:ext cx="1011238" cy="127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9960" name="Line 21"/>
          <p:cNvSpPr>
            <a:spLocks noChangeShapeType="1"/>
          </p:cNvSpPr>
          <p:nvPr/>
        </p:nvSpPr>
        <p:spPr bwMode="auto">
          <a:xfrm>
            <a:off x="7380288" y="5068888"/>
            <a:ext cx="0" cy="11430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9961" name="Text Box 22"/>
          <p:cNvSpPr txBox="1">
            <a:spLocks noChangeArrowheads="1"/>
          </p:cNvSpPr>
          <p:nvPr/>
        </p:nvSpPr>
        <p:spPr bwMode="auto">
          <a:xfrm>
            <a:off x="7232650" y="5848350"/>
            <a:ext cx="13716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D</a:t>
            </a:r>
          </a:p>
          <a:p>
            <a:pPr algn="ctr" eaLnBrk="1" hangingPunct="1">
              <a:lnSpc>
                <a:spcPct val="80000"/>
              </a:lnSpc>
              <a:spcBef>
                <a:spcPct val="30000"/>
              </a:spcBef>
            </a:pPr>
            <a:r>
              <a:rPr lang="es-ES_tradnl" altLang="es-ES" sz="1600" b="1"/>
              <a:t>40.0.0.0/24</a:t>
            </a:r>
            <a:endParaRPr lang="es-ES" altLang="es-ES" sz="1600" b="1"/>
          </a:p>
        </p:txBody>
      </p:sp>
      <p:sp>
        <p:nvSpPr>
          <p:cNvPr id="39962" name="Text Box 23"/>
          <p:cNvSpPr txBox="1">
            <a:spLocks noChangeArrowheads="1"/>
          </p:cNvSpPr>
          <p:nvPr/>
        </p:nvSpPr>
        <p:spPr bwMode="auto">
          <a:xfrm>
            <a:off x="4937125" y="5973763"/>
            <a:ext cx="2155825"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5000"/>
              </a:spcBef>
            </a:pPr>
            <a:r>
              <a:rPr lang="es-ES_tradnl" altLang="es-ES" sz="1400" b="1"/>
              <a:t>A 0.0.0.0/0 por 90.0.0.9</a:t>
            </a:r>
            <a:endParaRPr lang="es-ES" altLang="es-ES" sz="1400" b="1"/>
          </a:p>
        </p:txBody>
      </p:sp>
      <p:sp>
        <p:nvSpPr>
          <p:cNvPr id="39963" name="Text Box 24"/>
          <p:cNvSpPr txBox="1">
            <a:spLocks noChangeArrowheads="1"/>
          </p:cNvSpPr>
          <p:nvPr/>
        </p:nvSpPr>
        <p:spPr bwMode="auto">
          <a:xfrm>
            <a:off x="4932363" y="2544763"/>
            <a:ext cx="2111375" cy="2714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A 0.0.0.0/0 por 90.0.0.1</a:t>
            </a:r>
            <a:endParaRPr lang="es-ES" altLang="es-ES" sz="1400" b="1"/>
          </a:p>
        </p:txBody>
      </p:sp>
      <p:sp>
        <p:nvSpPr>
          <p:cNvPr id="39964" name="Text Box 25"/>
          <p:cNvSpPr txBox="1">
            <a:spLocks noChangeArrowheads="1"/>
          </p:cNvSpPr>
          <p:nvPr/>
        </p:nvSpPr>
        <p:spPr bwMode="auto">
          <a:xfrm>
            <a:off x="3914775" y="4122738"/>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90.0.0.9/30</a:t>
            </a:r>
            <a:endParaRPr lang="es-ES" altLang="es-ES" sz="1400" b="1"/>
          </a:p>
        </p:txBody>
      </p:sp>
      <p:sp>
        <p:nvSpPr>
          <p:cNvPr id="39965" name="Text Box 26"/>
          <p:cNvSpPr txBox="1">
            <a:spLocks noChangeArrowheads="1"/>
          </p:cNvSpPr>
          <p:nvPr/>
        </p:nvSpPr>
        <p:spPr bwMode="auto">
          <a:xfrm>
            <a:off x="5219700" y="4924425"/>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90.0.0.10/30</a:t>
            </a:r>
            <a:endParaRPr lang="es-ES" altLang="es-ES" sz="1400" b="1"/>
          </a:p>
        </p:txBody>
      </p:sp>
      <p:sp>
        <p:nvSpPr>
          <p:cNvPr id="39966" name="Text Box 27"/>
          <p:cNvSpPr txBox="1">
            <a:spLocks noChangeArrowheads="1"/>
          </p:cNvSpPr>
          <p:nvPr/>
        </p:nvSpPr>
        <p:spPr bwMode="auto">
          <a:xfrm>
            <a:off x="2771775" y="3240088"/>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90.0.0.1/30</a:t>
            </a:r>
            <a:endParaRPr lang="es-ES" altLang="es-ES" sz="1400" b="1"/>
          </a:p>
        </p:txBody>
      </p:sp>
      <p:sp>
        <p:nvSpPr>
          <p:cNvPr id="39967" name="Text Box 28"/>
          <p:cNvSpPr txBox="1">
            <a:spLocks noChangeArrowheads="1"/>
          </p:cNvSpPr>
          <p:nvPr/>
        </p:nvSpPr>
        <p:spPr bwMode="auto">
          <a:xfrm>
            <a:off x="3914775" y="2173288"/>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90.0.0.2/30</a:t>
            </a:r>
            <a:endParaRPr lang="es-ES" altLang="es-ES" sz="1400" b="1"/>
          </a:p>
        </p:txBody>
      </p:sp>
      <p:sp>
        <p:nvSpPr>
          <p:cNvPr id="39968" name="Text Box 29"/>
          <p:cNvSpPr txBox="1">
            <a:spLocks noChangeArrowheads="1"/>
          </p:cNvSpPr>
          <p:nvPr/>
        </p:nvSpPr>
        <p:spPr bwMode="auto">
          <a:xfrm>
            <a:off x="6070600" y="1755775"/>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20.0.0.1/24</a:t>
            </a:r>
            <a:endParaRPr lang="es-ES" altLang="es-ES" sz="1400" b="1"/>
          </a:p>
        </p:txBody>
      </p:sp>
      <p:sp>
        <p:nvSpPr>
          <p:cNvPr id="39969" name="Text Box 30"/>
          <p:cNvSpPr txBox="1">
            <a:spLocks noChangeArrowheads="1"/>
          </p:cNvSpPr>
          <p:nvPr/>
        </p:nvSpPr>
        <p:spPr bwMode="auto">
          <a:xfrm>
            <a:off x="6364288" y="5284788"/>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40.0.0.1/24</a:t>
            </a:r>
            <a:endParaRPr lang="es-ES" altLang="es-ES" sz="1400" b="1"/>
          </a:p>
        </p:txBody>
      </p:sp>
      <p:sp>
        <p:nvSpPr>
          <p:cNvPr id="39970" name="Line 33"/>
          <p:cNvSpPr>
            <a:spLocks noChangeShapeType="1"/>
          </p:cNvSpPr>
          <p:nvPr/>
        </p:nvSpPr>
        <p:spPr bwMode="auto">
          <a:xfrm flipV="1">
            <a:off x="3376613" y="4351338"/>
            <a:ext cx="4762"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9971" name="Text Box 34"/>
          <p:cNvSpPr txBox="1">
            <a:spLocks noChangeArrowheads="1"/>
          </p:cNvSpPr>
          <p:nvPr/>
        </p:nvSpPr>
        <p:spPr bwMode="auto">
          <a:xfrm>
            <a:off x="1187450" y="328613"/>
            <a:ext cx="6934200" cy="1077218"/>
          </a:xfrm>
          <a:prstGeom prst="rect">
            <a:avLst/>
          </a:prstGeom>
          <a:noFill/>
        </p:spPr>
        <p:txBody>
          <a:bodyPr vert="horz" lIns="91440" tIns="45720" rIns="91440" bIns="45720" rtlCol="0" anchor="ctr">
            <a:normAutofit/>
          </a:bodyPr>
          <a:lstStyle>
            <a:lvl1pPr algn="ctr">
              <a:lnSpc>
                <a:spcPct val="80000"/>
              </a:lnSpc>
              <a:spcBef>
                <a:spcPct val="0"/>
              </a:spcBef>
              <a:buNone/>
              <a:defRPr sz="4000">
                <a:gradFill flip="none" rotWithShape="1">
                  <a:gsLst>
                    <a:gs pos="16000">
                      <a:schemeClr val="tx2"/>
                    </a:gs>
                    <a:gs pos="100000">
                      <a:srgbClr val="28A7DF"/>
                    </a:gs>
                  </a:gsLst>
                  <a:lin ang="1800000" scaled="0"/>
                  <a:tileRect/>
                </a:gradFill>
                <a:latin typeface="Arial"/>
                <a:ea typeface="+mj-ea"/>
                <a:cs typeface="Arial"/>
              </a:defRPr>
            </a:lvl1pPr>
          </a:lstStyle>
          <a:p>
            <a:r>
              <a:rPr lang="es-ES_tradnl" altLang="es-ES" sz="3200"/>
              <a:t>Ejemplo de uso de la ruta por defecto</a:t>
            </a:r>
            <a:endParaRPr lang="es-ES" altLang="es-ES" sz="3200"/>
          </a:p>
        </p:txBody>
      </p:sp>
      <p:pic>
        <p:nvPicPr>
          <p:cNvPr id="39972"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3700" y="3621088"/>
            <a:ext cx="981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9973"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6825" y="3621088"/>
            <a:ext cx="981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997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3225" y="5221288"/>
            <a:ext cx="981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9975"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0175" y="1792288"/>
            <a:ext cx="981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9976" name="Text Box 39"/>
          <p:cNvSpPr txBox="1">
            <a:spLocks noChangeArrowheads="1"/>
          </p:cNvSpPr>
          <p:nvPr/>
        </p:nvSpPr>
        <p:spPr bwMode="auto">
          <a:xfrm>
            <a:off x="3228975" y="3773488"/>
            <a:ext cx="303213"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X</a:t>
            </a:r>
          </a:p>
        </p:txBody>
      </p:sp>
      <p:sp>
        <p:nvSpPr>
          <p:cNvPr id="39977" name="Text Box 40"/>
          <p:cNvSpPr txBox="1">
            <a:spLocks noChangeArrowheads="1"/>
          </p:cNvSpPr>
          <p:nvPr/>
        </p:nvSpPr>
        <p:spPr bwMode="auto">
          <a:xfrm>
            <a:off x="5516563" y="1944688"/>
            <a:ext cx="303212"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Y</a:t>
            </a:r>
          </a:p>
        </p:txBody>
      </p:sp>
      <p:sp>
        <p:nvSpPr>
          <p:cNvPr id="39978" name="Text Box 41"/>
          <p:cNvSpPr txBox="1">
            <a:spLocks noChangeArrowheads="1"/>
          </p:cNvSpPr>
          <p:nvPr/>
        </p:nvSpPr>
        <p:spPr bwMode="auto">
          <a:xfrm>
            <a:off x="5789613" y="5373688"/>
            <a:ext cx="3524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W</a:t>
            </a:r>
          </a:p>
        </p:txBody>
      </p:sp>
      <p:sp>
        <p:nvSpPr>
          <p:cNvPr id="39979" name="Text Box 42"/>
          <p:cNvSpPr txBox="1">
            <a:spLocks noChangeArrowheads="1"/>
          </p:cNvSpPr>
          <p:nvPr/>
        </p:nvSpPr>
        <p:spPr bwMode="auto">
          <a:xfrm>
            <a:off x="6654800" y="3773488"/>
            <a:ext cx="2921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Z</a:t>
            </a:r>
          </a:p>
        </p:txBody>
      </p:sp>
      <p:pic>
        <p:nvPicPr>
          <p:cNvPr id="39980"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781300"/>
            <a:ext cx="981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9981" name="Picture 4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850" y="1341438"/>
            <a:ext cx="15668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9982" name="Text Box 47"/>
          <p:cNvSpPr txBox="1">
            <a:spLocks noChangeArrowheads="1"/>
          </p:cNvSpPr>
          <p:nvPr/>
        </p:nvSpPr>
        <p:spPr bwMode="auto">
          <a:xfrm>
            <a:off x="684213" y="1611313"/>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Internet</a:t>
            </a:r>
            <a:endParaRPr lang="es-ES" altLang="es-ES" sz="1400" b="1"/>
          </a:p>
        </p:txBody>
      </p:sp>
      <p:sp>
        <p:nvSpPr>
          <p:cNvPr id="39983" name="Text Box 48"/>
          <p:cNvSpPr txBox="1">
            <a:spLocks noChangeArrowheads="1"/>
          </p:cNvSpPr>
          <p:nvPr/>
        </p:nvSpPr>
        <p:spPr bwMode="auto">
          <a:xfrm>
            <a:off x="971550" y="3429000"/>
            <a:ext cx="1169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10.0.0.2/24</a:t>
            </a:r>
            <a:endParaRPr lang="es-ES" altLang="es-ES" sz="1400" b="1"/>
          </a:p>
        </p:txBody>
      </p:sp>
    </p:spTree>
    <p:extLst>
      <p:ext uri="{BB962C8B-B14F-4D97-AF65-F5344CB8AC3E}">
        <p14:creationId xmlns:p14="http://schemas.microsoft.com/office/powerpoint/2010/main" val="421375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2461EC24-9DFE-4B18-B645-EE02FD0D9FF3}" type="slidenum">
              <a:rPr lang="es-ES"/>
              <a:pPr>
                <a:defRPr/>
              </a:pPr>
              <a:t>13</a:t>
            </a:fld>
            <a:endParaRPr lang="es-ES"/>
          </a:p>
        </p:txBody>
      </p:sp>
      <p:sp>
        <p:nvSpPr>
          <p:cNvPr id="44035" name="Rectangle 2"/>
          <p:cNvSpPr>
            <a:spLocks noGrp="1" noChangeArrowheads="1"/>
          </p:cNvSpPr>
          <p:nvPr>
            <p:ph type="title"/>
          </p:nvPr>
        </p:nvSpPr>
        <p:spPr>
          <a:xfrm>
            <a:off x="457200" y="274638"/>
            <a:ext cx="8229600" cy="733425"/>
          </a:xfrm>
        </p:spPr>
        <p:txBody>
          <a:bodyPr/>
          <a:lstStyle/>
          <a:p>
            <a:pPr eaLnBrk="1" hangingPunct="1"/>
            <a:r>
              <a:rPr lang="es-ES_tradnl" altLang="es-ES" sz="3600"/>
              <a:t>Rutas host</a:t>
            </a:r>
            <a:endParaRPr lang="es-ES" altLang="es-ES" sz="3600"/>
          </a:p>
        </p:txBody>
      </p:sp>
      <p:sp>
        <p:nvSpPr>
          <p:cNvPr id="44036" name="Rectangle 3"/>
          <p:cNvSpPr>
            <a:spLocks noGrp="1" noChangeArrowheads="1"/>
          </p:cNvSpPr>
          <p:nvPr>
            <p:ph type="body" idx="1"/>
          </p:nvPr>
        </p:nvSpPr>
        <p:spPr>
          <a:xfrm>
            <a:off x="685800" y="1412875"/>
            <a:ext cx="7772400" cy="4251325"/>
          </a:xfrm>
        </p:spPr>
        <p:txBody>
          <a:bodyPr/>
          <a:lstStyle/>
          <a:p>
            <a:pPr algn="just" eaLnBrk="1" hangingPunct="1">
              <a:lnSpc>
                <a:spcPct val="80000"/>
              </a:lnSpc>
            </a:pPr>
            <a:r>
              <a:rPr lang="es-ES_tradnl" altLang="es-ES" sz="2800"/>
              <a:t>La </a:t>
            </a:r>
            <a:r>
              <a:rPr lang="es-ES_tradnl" altLang="es-ES" sz="2800" b="1"/>
              <a:t>ruta por defecto</a:t>
            </a:r>
            <a:r>
              <a:rPr lang="es-ES_tradnl" altLang="es-ES" sz="2800"/>
              <a:t> (“A 0.0.0.0/0 por dir-IP”) es la ruta más general posible, pues la máscara de 0 bits abarca todas las direcciones. </a:t>
            </a:r>
          </a:p>
          <a:p>
            <a:pPr lvl="1" algn="just" eaLnBrk="1" hangingPunct="1">
              <a:lnSpc>
                <a:spcPct val="80000"/>
              </a:lnSpc>
            </a:pPr>
            <a:r>
              <a:rPr lang="es-ES_tradnl" altLang="es-ES" sz="2400"/>
              <a:t>Esta ruta solo se aplica como último recurso, cuando la dirección de destino no encaja en ninguna de las rutas definidas</a:t>
            </a:r>
          </a:p>
          <a:p>
            <a:pPr algn="just" eaLnBrk="1" hangingPunct="1">
              <a:lnSpc>
                <a:spcPct val="80000"/>
              </a:lnSpc>
            </a:pPr>
            <a:r>
              <a:rPr lang="es-ES_tradnl" altLang="es-ES" sz="2800"/>
              <a:t>El extremo opuesto son las rutas con máscara de 32 bits.</a:t>
            </a:r>
          </a:p>
          <a:p>
            <a:pPr lvl="1" algn="just" eaLnBrk="1" hangingPunct="1">
              <a:lnSpc>
                <a:spcPct val="80000"/>
              </a:lnSpc>
            </a:pPr>
            <a:r>
              <a:rPr lang="es-ES_tradnl" altLang="es-ES" sz="2400"/>
              <a:t>Estas solo sirven para una dirección de destino concreta, por eso se les llama </a:t>
            </a:r>
            <a:r>
              <a:rPr lang="es-ES_tradnl" altLang="es-ES" sz="2400" b="1"/>
              <a:t>rutas host</a:t>
            </a:r>
            <a:r>
              <a:rPr lang="es-ES_tradnl" altLang="es-ES" sz="2400"/>
              <a:t>.</a:t>
            </a:r>
          </a:p>
        </p:txBody>
      </p:sp>
    </p:spTree>
    <p:extLst>
      <p:ext uri="{BB962C8B-B14F-4D97-AF65-F5344CB8AC3E}">
        <p14:creationId xmlns:p14="http://schemas.microsoft.com/office/powerpoint/2010/main" val="651995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86DF1196-1AC7-473B-B930-2768B4C008DF}" type="slidenum">
              <a:rPr lang="es-ES"/>
              <a:pPr>
                <a:defRPr/>
              </a:pPr>
              <a:t>14</a:t>
            </a:fld>
            <a:endParaRPr lang="es-ES"/>
          </a:p>
        </p:txBody>
      </p:sp>
      <p:sp>
        <p:nvSpPr>
          <p:cNvPr id="46083" name="Rectangle 2"/>
          <p:cNvSpPr>
            <a:spLocks noGrp="1" noChangeArrowheads="1"/>
          </p:cNvSpPr>
          <p:nvPr>
            <p:ph type="title"/>
          </p:nvPr>
        </p:nvSpPr>
        <p:spPr>
          <a:xfrm>
            <a:off x="457200" y="274638"/>
            <a:ext cx="8229600" cy="803275"/>
          </a:xfrm>
        </p:spPr>
        <p:txBody>
          <a:bodyPr/>
          <a:lstStyle/>
          <a:p>
            <a:pPr eaLnBrk="1" hangingPunct="1"/>
            <a:r>
              <a:rPr lang="es-ES" altLang="es-ES"/>
              <a:t>Orden de enrutamiento</a:t>
            </a:r>
          </a:p>
        </p:txBody>
      </p:sp>
      <p:sp>
        <p:nvSpPr>
          <p:cNvPr id="46084" name="Rectangle 3"/>
          <p:cNvSpPr>
            <a:spLocks noGrp="1" noChangeArrowheads="1"/>
          </p:cNvSpPr>
          <p:nvPr>
            <p:ph type="body" idx="1"/>
          </p:nvPr>
        </p:nvSpPr>
        <p:spPr>
          <a:xfrm>
            <a:off x="685800" y="1341438"/>
            <a:ext cx="7772400" cy="4114800"/>
          </a:xfrm>
        </p:spPr>
        <p:txBody>
          <a:bodyPr>
            <a:normAutofit fontScale="92500"/>
          </a:bodyPr>
          <a:lstStyle/>
          <a:p>
            <a:pPr algn="just" eaLnBrk="1" hangingPunct="1">
              <a:lnSpc>
                <a:spcPct val="80000"/>
              </a:lnSpc>
            </a:pPr>
            <a:r>
              <a:rPr lang="es-ES" altLang="es-ES" sz="2400"/>
              <a:t>Cuando un router tiene que enviar un paquete consulta su tabla de rutas</a:t>
            </a:r>
          </a:p>
          <a:p>
            <a:pPr algn="just" eaLnBrk="1" hangingPunct="1">
              <a:lnSpc>
                <a:spcPct val="80000"/>
              </a:lnSpc>
            </a:pPr>
            <a:r>
              <a:rPr lang="es-ES" altLang="es-ES" sz="2400"/>
              <a:t>Es posible que haya varias rutas válidas para un mismo paquete. </a:t>
            </a:r>
          </a:p>
          <a:p>
            <a:pPr lvl="1" algn="just" eaLnBrk="1" hangingPunct="1">
              <a:lnSpc>
                <a:spcPct val="80000"/>
              </a:lnSpc>
            </a:pPr>
            <a:r>
              <a:rPr lang="es-ES" altLang="es-ES" sz="2000"/>
              <a:t>Por ejemplo la ruta por defecto en principio es aplicable en principio a cualquier paquete</a:t>
            </a:r>
          </a:p>
          <a:p>
            <a:pPr algn="just" eaLnBrk="1" hangingPunct="1">
              <a:lnSpc>
                <a:spcPct val="80000"/>
              </a:lnSpc>
            </a:pPr>
            <a:r>
              <a:rPr lang="es-ES" altLang="es-ES" sz="2400"/>
              <a:t>Al construir la tabla de rutas los routers las ordenan según la longitud de su máscara, poniendo primero las rutas de máscara más larga. </a:t>
            </a:r>
          </a:p>
          <a:p>
            <a:pPr lvl="1" algn="just" eaLnBrk="1" hangingPunct="1">
              <a:lnSpc>
                <a:spcPct val="80000"/>
              </a:lnSpc>
            </a:pPr>
            <a:r>
              <a:rPr lang="es-ES" altLang="es-ES" sz="2000"/>
              <a:t>El orden como se hayan introducido las rutas en la configuración no tiene ninguna importancia</a:t>
            </a:r>
          </a:p>
          <a:p>
            <a:pPr algn="just" eaLnBrk="1" hangingPunct="1">
              <a:lnSpc>
                <a:spcPct val="80000"/>
              </a:lnSpc>
            </a:pPr>
            <a:r>
              <a:rPr lang="es-ES" altLang="es-ES" sz="2400"/>
              <a:t>Este criterio garantiza que se aplicarán primero las rutas más específicas y luego las más generales. </a:t>
            </a:r>
          </a:p>
          <a:p>
            <a:pPr algn="just" eaLnBrk="1" hangingPunct="1">
              <a:lnSpc>
                <a:spcPct val="80000"/>
              </a:lnSpc>
            </a:pPr>
            <a:r>
              <a:rPr lang="es-ES" altLang="es-ES" sz="2400"/>
              <a:t>Así, las rutas host (/32) van siempre en primer lugar y la ruta por defecto (/0) va la última</a:t>
            </a:r>
          </a:p>
          <a:p>
            <a:pPr algn="just" eaLnBrk="1" hangingPunct="1">
              <a:lnSpc>
                <a:spcPct val="80000"/>
              </a:lnSpc>
            </a:pPr>
            <a:endParaRPr lang="es-ES" altLang="es-ES" sz="2400"/>
          </a:p>
        </p:txBody>
      </p:sp>
    </p:spTree>
    <p:extLst>
      <p:ext uri="{BB962C8B-B14F-4D97-AF65-F5344CB8AC3E}">
        <p14:creationId xmlns:p14="http://schemas.microsoft.com/office/powerpoint/2010/main" val="1921262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15</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a:t>Sumario</a:t>
            </a:r>
            <a:endParaRPr lang="es-ES" altLang="es-ES" dirty="0"/>
          </a:p>
        </p:txBody>
      </p:sp>
      <p:sp>
        <p:nvSpPr>
          <p:cNvPr id="89092" name="Rectangle 3"/>
          <p:cNvSpPr>
            <a:spLocks noGrp="1" noChangeArrowheads="1"/>
          </p:cNvSpPr>
          <p:nvPr>
            <p:ph type="body" idx="1"/>
          </p:nvPr>
        </p:nvSpPr>
        <p:spPr>
          <a:xfrm>
            <a:off x="685800" y="1484313"/>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a:solidFill>
                  <a:schemeClr val="tx1"/>
                </a:solidFill>
              </a:rPr>
              <a:t>Conceptos básicos</a:t>
            </a:r>
          </a:p>
          <a:p>
            <a:r>
              <a:rPr lang="es-ES_tradnl" altLang="es-ES" sz="2800" dirty="0">
                <a:solidFill>
                  <a:schemeClr val="tx2"/>
                </a:solidFill>
              </a:rPr>
              <a:t>Protocolos de Enrutamiento</a:t>
            </a:r>
            <a:endParaRPr lang="es-ES_tradnl" altLang="es-ES" sz="2800" dirty="0"/>
          </a:p>
          <a:p>
            <a:r>
              <a:rPr lang="es-ES_tradnl" altLang="es-ES" sz="2800" dirty="0">
                <a:solidFill>
                  <a:schemeClr val="tx1"/>
                </a:solidFill>
              </a:rPr>
              <a:t>Sistemas Autónomos</a:t>
            </a:r>
            <a:endParaRPr lang="es-ES_tradnl" altLang="es-ES" sz="2800" dirty="0">
              <a:solidFill>
                <a:srgbClr val="0070C0"/>
              </a:solidFill>
            </a:endParaRPr>
          </a:p>
          <a:p>
            <a:r>
              <a:rPr lang="es-ES_tradnl" altLang="es-ES" sz="2800" dirty="0" err="1">
                <a:solidFill>
                  <a:schemeClr val="tx1"/>
                </a:solidFill>
              </a:rPr>
              <a:t>Sumarización</a:t>
            </a:r>
            <a:r>
              <a:rPr lang="es-ES_tradnl" altLang="es-ES" sz="2800" dirty="0">
                <a:solidFill>
                  <a:schemeClr val="tx1"/>
                </a:solidFill>
              </a:rPr>
              <a:t> de rutas</a:t>
            </a:r>
          </a:p>
          <a:p>
            <a:r>
              <a:rPr lang="es-ES_tradnl" altLang="es-ES" sz="2800" dirty="0">
                <a:solidFill>
                  <a:schemeClr val="tx1"/>
                </a:solidFill>
              </a:rPr>
              <a:t>RIP, EIGRP, OSPF, BGP</a:t>
            </a:r>
          </a:p>
          <a:p>
            <a:endParaRPr lang="es-ES_tradnl" altLang="es-ES" sz="2800" dirty="0">
              <a:solidFill>
                <a:schemeClr val="tx1"/>
              </a:solidFill>
            </a:endParaRPr>
          </a:p>
          <a:p>
            <a:pPr marL="0" indent="0">
              <a:buNone/>
            </a:pPr>
            <a:endParaRPr lang="es-ES_tradnl" altLang="es-ES" sz="2800" dirty="0"/>
          </a:p>
        </p:txBody>
      </p:sp>
    </p:spTree>
    <p:extLst>
      <p:ext uri="{BB962C8B-B14F-4D97-AF65-F5344CB8AC3E}">
        <p14:creationId xmlns:p14="http://schemas.microsoft.com/office/powerpoint/2010/main" val="3726312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s-ES_tradnl" altLang="es-ES" dirty="0"/>
              <a:t>Protocolos de Enrutamiento</a:t>
            </a:r>
            <a:endParaRPr lang="es-ES" altLang="es-ES" dirty="0"/>
          </a:p>
        </p:txBody>
      </p:sp>
      <p:sp>
        <p:nvSpPr>
          <p:cNvPr id="8196" name="Rectangle 3"/>
          <p:cNvSpPr>
            <a:spLocks noGrp="1" noChangeArrowheads="1"/>
          </p:cNvSpPr>
          <p:nvPr>
            <p:ph idx="1"/>
          </p:nvPr>
        </p:nvSpPr>
        <p:spPr>
          <a:xfrm>
            <a:off x="395536" y="1556792"/>
            <a:ext cx="8229600" cy="4525963"/>
          </a:xfrm>
        </p:spPr>
        <p:txBody>
          <a:bodyPr>
            <a:normAutofit/>
          </a:bodyPr>
          <a:lstStyle/>
          <a:p>
            <a:pPr marL="0" indent="0">
              <a:lnSpc>
                <a:spcPct val="80000"/>
              </a:lnSpc>
              <a:spcBef>
                <a:spcPct val="0"/>
              </a:spcBef>
              <a:buNone/>
            </a:pPr>
            <a:r>
              <a:rPr lang="es-ES" altLang="es-ES" sz="2800" dirty="0">
                <a:gradFill flip="none" rotWithShape="1">
                  <a:gsLst>
                    <a:gs pos="16000">
                      <a:schemeClr val="tx2"/>
                    </a:gs>
                    <a:gs pos="100000">
                      <a:srgbClr val="28A7DF"/>
                    </a:gs>
                  </a:gsLst>
                  <a:lin ang="1800000" scaled="0"/>
                  <a:tileRect/>
                </a:gradFill>
                <a:latin typeface="Arial"/>
                <a:ea typeface="+mj-ea"/>
                <a:cs typeface="Arial"/>
              </a:rPr>
              <a:t>Encaminamiento dinámico por vector de distancia</a:t>
            </a:r>
          </a:p>
          <a:p>
            <a:pPr algn="just" eaLnBrk="1" hangingPunct="1">
              <a:lnSpc>
                <a:spcPct val="80000"/>
              </a:lnSpc>
            </a:pPr>
            <a:r>
              <a:rPr lang="es-ES" altLang="es-ES" sz="2400" dirty="0"/>
              <a:t>Para construir la tabla de rutas los nodos intercambian periódicamente información con sus vecinos (vectores de distancia):  </a:t>
            </a:r>
          </a:p>
          <a:p>
            <a:pPr lvl="1" algn="just" eaLnBrk="1" hangingPunct="1">
              <a:lnSpc>
                <a:spcPct val="80000"/>
              </a:lnSpc>
            </a:pPr>
            <a:r>
              <a:rPr lang="es-ES" altLang="es-ES" sz="2000" dirty="0"/>
              <a:t>Nodos alcanzables y Distancia a la que se encuentran</a:t>
            </a:r>
          </a:p>
          <a:p>
            <a:pPr algn="just" eaLnBrk="1" hangingPunct="1">
              <a:lnSpc>
                <a:spcPct val="80000"/>
              </a:lnSpc>
            </a:pPr>
            <a:r>
              <a:rPr lang="es-ES" altLang="es-ES" sz="2400" dirty="0"/>
              <a:t>Ejemplo: </a:t>
            </a:r>
            <a:r>
              <a:rPr lang="es-ES" altLang="es-ES" sz="2400" b="1" dirty="0"/>
              <a:t>RIP</a:t>
            </a:r>
            <a:r>
              <a:rPr lang="es-ES" altLang="es-ES" sz="2400" dirty="0"/>
              <a:t> (</a:t>
            </a:r>
            <a:r>
              <a:rPr lang="es-ES" altLang="es-ES" sz="2400" dirty="0" err="1"/>
              <a:t>Routing</a:t>
            </a:r>
            <a:r>
              <a:rPr lang="es-ES" altLang="es-ES" sz="2400" dirty="0"/>
              <a:t> </a:t>
            </a:r>
            <a:r>
              <a:rPr lang="es-ES" altLang="es-ES" sz="2400" dirty="0" err="1"/>
              <a:t>Information</a:t>
            </a:r>
            <a:r>
              <a:rPr lang="es-ES" altLang="es-ES" sz="2400" dirty="0"/>
              <a:t> </a:t>
            </a:r>
            <a:r>
              <a:rPr lang="es-ES" altLang="es-ES" sz="2400" dirty="0" err="1"/>
              <a:t>Protocol</a:t>
            </a:r>
            <a:r>
              <a:rPr lang="es-ES" altLang="es-ES" sz="2400" dirty="0"/>
              <a:t>), </a:t>
            </a:r>
            <a:r>
              <a:rPr lang="es-ES" altLang="es-ES" sz="2400" b="1" dirty="0"/>
              <a:t>IGRP</a:t>
            </a:r>
            <a:r>
              <a:rPr lang="es-ES" altLang="es-ES" sz="2400" dirty="0"/>
              <a:t> (Interior Gateway </a:t>
            </a:r>
            <a:r>
              <a:rPr lang="es-ES" altLang="es-ES" sz="2400" dirty="0" err="1"/>
              <a:t>Routing</a:t>
            </a:r>
            <a:r>
              <a:rPr lang="es-ES" altLang="es-ES" sz="2400" dirty="0"/>
              <a:t> </a:t>
            </a:r>
            <a:r>
              <a:rPr lang="es-ES" altLang="es-ES" sz="2400" dirty="0" err="1"/>
              <a:t>Protocol</a:t>
            </a:r>
            <a:r>
              <a:rPr lang="es-ES" altLang="es-ES" sz="2400" dirty="0"/>
              <a:t>) y </a:t>
            </a:r>
            <a:r>
              <a:rPr lang="en-GB" altLang="es-ES" sz="2400" b="1" dirty="0"/>
              <a:t>EIGRP</a:t>
            </a:r>
            <a:r>
              <a:rPr lang="en-GB" altLang="es-ES" sz="2400" dirty="0"/>
              <a:t> (Enhanced IGRP).</a:t>
            </a:r>
            <a:endParaRPr lang="es-ES" altLang="es-ES" sz="2400" dirty="0"/>
          </a:p>
          <a:p>
            <a:pPr algn="just" eaLnBrk="1" hangingPunct="1">
              <a:lnSpc>
                <a:spcPct val="80000"/>
              </a:lnSpc>
            </a:pPr>
            <a:endParaRPr lang="es-ES" altLang="es-ES" sz="2400" dirty="0"/>
          </a:p>
          <a:p>
            <a:pPr algn="just" eaLnBrk="1" hangingPunct="1">
              <a:lnSpc>
                <a:spcPct val="80000"/>
              </a:lnSpc>
            </a:pPr>
            <a:endParaRPr lang="es-ES" altLang="es-ES" sz="2400" dirty="0"/>
          </a:p>
        </p:txBody>
      </p:sp>
      <p:sp>
        <p:nvSpPr>
          <p:cNvPr id="6" name="5 Marcador de número de diapositiva"/>
          <p:cNvSpPr>
            <a:spLocks noGrp="1"/>
          </p:cNvSpPr>
          <p:nvPr>
            <p:ph type="sldNum" sz="quarter" idx="12"/>
          </p:nvPr>
        </p:nvSpPr>
        <p:spPr/>
        <p:txBody>
          <a:bodyPr/>
          <a:lstStyle/>
          <a:p>
            <a:pPr>
              <a:defRPr/>
            </a:pPr>
            <a:fld id="{06CBA8AD-BE31-47DC-AB9E-0DF768151CD0}" type="slidenum">
              <a:rPr lang="es-ES"/>
              <a:pPr>
                <a:defRPr/>
              </a:pPr>
              <a:t>16</a:t>
            </a:fld>
            <a:endParaRPr lang="es-ES"/>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s-ES_tradnl" altLang="es-ES" dirty="0"/>
              <a:t>Protocolos de Enrutamiento</a:t>
            </a:r>
            <a:endParaRPr lang="es-ES" altLang="es-ES" dirty="0"/>
          </a:p>
        </p:txBody>
      </p:sp>
      <p:sp>
        <p:nvSpPr>
          <p:cNvPr id="9220" name="Rectangle 3"/>
          <p:cNvSpPr>
            <a:spLocks noGrp="1" noChangeArrowheads="1"/>
          </p:cNvSpPr>
          <p:nvPr>
            <p:ph idx="1"/>
          </p:nvPr>
        </p:nvSpPr>
        <p:spPr>
          <a:xfrm>
            <a:off x="395536" y="1412776"/>
            <a:ext cx="8568952" cy="4525963"/>
          </a:xfrm>
          <a:noFill/>
        </p:spPr>
        <p:txBody>
          <a:bodyPr>
            <a:normAutofit/>
          </a:bodyPr>
          <a:lstStyle/>
          <a:p>
            <a:pPr eaLnBrk="1" hangingPunct="1">
              <a:lnSpc>
                <a:spcPct val="80000"/>
              </a:lnSpc>
              <a:buFontTx/>
              <a:buNone/>
            </a:pPr>
            <a:r>
              <a:rPr lang="es-ES" altLang="es-ES" sz="2800" dirty="0">
                <a:gradFill flip="none" rotWithShape="1">
                  <a:gsLst>
                    <a:gs pos="16000">
                      <a:schemeClr val="tx2"/>
                    </a:gs>
                    <a:gs pos="100000">
                      <a:srgbClr val="28A7DF"/>
                    </a:gs>
                  </a:gsLst>
                  <a:lin ang="1800000" scaled="0"/>
                  <a:tileRect/>
                </a:gradFill>
                <a:latin typeface="Arial"/>
                <a:ea typeface="+mj-ea"/>
                <a:cs typeface="Arial"/>
              </a:rPr>
              <a:t>Encaminamiento dinámico por estado de los enlaces</a:t>
            </a:r>
          </a:p>
          <a:p>
            <a:pPr algn="just" eaLnBrk="1" hangingPunct="1">
              <a:lnSpc>
                <a:spcPct val="80000"/>
              </a:lnSpc>
            </a:pPr>
            <a:r>
              <a:rPr lang="es-ES" altLang="es-ES" sz="2000" dirty="0"/>
              <a:t>Cada </a:t>
            </a:r>
            <a:r>
              <a:rPr lang="es-ES" altLang="es-ES" sz="2000" dirty="0" err="1"/>
              <a:t>router</a:t>
            </a:r>
            <a:r>
              <a:rPr lang="es-ES" altLang="es-ES" sz="2000" dirty="0"/>
              <a:t> mantiene una base de datos que contiene información sobre la topología exacta de la red</a:t>
            </a:r>
          </a:p>
          <a:p>
            <a:pPr algn="just" eaLnBrk="1" hangingPunct="1">
              <a:lnSpc>
                <a:spcPct val="80000"/>
              </a:lnSpc>
            </a:pPr>
            <a:r>
              <a:rPr lang="es-ES" altLang="es-ES" sz="2000" dirty="0"/>
              <a:t>Para construir esta base de datos se utiliza el siguiente proceso:</a:t>
            </a:r>
          </a:p>
          <a:p>
            <a:pPr algn="just" eaLnBrk="1" hangingPunct="1">
              <a:lnSpc>
                <a:spcPct val="80000"/>
              </a:lnSpc>
            </a:pPr>
            <a:r>
              <a:rPr lang="es-ES" altLang="es-ES" sz="2000" dirty="0"/>
              <a:t>Cada </a:t>
            </a:r>
            <a:r>
              <a:rPr lang="es-ES" altLang="es-ES" sz="2000" dirty="0" err="1"/>
              <a:t>router</a:t>
            </a:r>
            <a:r>
              <a:rPr lang="es-ES" altLang="es-ES" sz="2000" dirty="0"/>
              <a:t> identifica a todos nodos vecinos y determina la distancia o métrica a cada uno de sus vecinos (estado del enlace)</a:t>
            </a:r>
          </a:p>
          <a:p>
            <a:pPr algn="just" eaLnBrk="1" hangingPunct="1">
              <a:lnSpc>
                <a:spcPct val="80000"/>
              </a:lnSpc>
            </a:pPr>
            <a:r>
              <a:rPr lang="es-ES" altLang="es-ES" sz="2000" dirty="0"/>
              <a:t>Cada </a:t>
            </a:r>
            <a:r>
              <a:rPr lang="es-ES" altLang="es-ES" sz="2000" dirty="0" err="1"/>
              <a:t>router</a:t>
            </a:r>
            <a:r>
              <a:rPr lang="es-ES" altLang="es-ES" sz="2000" dirty="0"/>
              <a:t> anuncia esta información a TODOS los </a:t>
            </a:r>
            <a:r>
              <a:rPr lang="es-ES" altLang="es-ES" sz="2000" dirty="0" err="1"/>
              <a:t>routers</a:t>
            </a:r>
            <a:r>
              <a:rPr lang="es-ES" altLang="es-ES" sz="2000" dirty="0"/>
              <a:t> de la topología</a:t>
            </a:r>
          </a:p>
          <a:p>
            <a:pPr algn="just" eaLnBrk="1" hangingPunct="1">
              <a:lnSpc>
                <a:spcPct val="80000"/>
              </a:lnSpc>
            </a:pPr>
            <a:r>
              <a:rPr lang="es-ES" altLang="es-ES" sz="2000" dirty="0"/>
              <a:t>Con toda la información recopilada (información de los enlaces locales más información recibida del resto de nodos de la red) cada nodo construye una base de datos con toda la información de todos los enlaces de la red (base de datos del estado de los enlaces)</a:t>
            </a:r>
          </a:p>
          <a:p>
            <a:pPr algn="just" eaLnBrk="1" hangingPunct="1">
              <a:lnSpc>
                <a:spcPct val="80000"/>
              </a:lnSpc>
            </a:pPr>
            <a:r>
              <a:rPr lang="es-ES" altLang="es-ES" sz="2000" dirty="0"/>
              <a:t>Todos los nodos manejan exactamente la misma base de datos</a:t>
            </a:r>
          </a:p>
          <a:p>
            <a:pPr algn="just" eaLnBrk="1" hangingPunct="1">
              <a:lnSpc>
                <a:spcPct val="80000"/>
              </a:lnSpc>
            </a:pPr>
            <a:r>
              <a:rPr lang="es-ES" altLang="es-ES" sz="2000" dirty="0"/>
              <a:t>Ejemplo: </a:t>
            </a:r>
            <a:r>
              <a:rPr lang="en-GB" altLang="es-ES" sz="2000" dirty="0"/>
              <a:t> </a:t>
            </a:r>
            <a:r>
              <a:rPr lang="en-GB" altLang="es-ES" sz="2000" b="1" dirty="0"/>
              <a:t>OSPF</a:t>
            </a:r>
            <a:r>
              <a:rPr lang="en-GB" altLang="es-ES" sz="2000" dirty="0"/>
              <a:t> (Open Shortest Path First).</a:t>
            </a:r>
            <a:endParaRPr lang="es-ES" altLang="es-ES" sz="2000" dirty="0"/>
          </a:p>
        </p:txBody>
      </p:sp>
      <p:sp>
        <p:nvSpPr>
          <p:cNvPr id="6" name="5 Marcador de número de diapositiva"/>
          <p:cNvSpPr>
            <a:spLocks noGrp="1"/>
          </p:cNvSpPr>
          <p:nvPr>
            <p:ph type="sldNum" sz="quarter" idx="12"/>
          </p:nvPr>
        </p:nvSpPr>
        <p:spPr/>
        <p:txBody>
          <a:bodyPr/>
          <a:lstStyle/>
          <a:p>
            <a:pPr>
              <a:defRPr/>
            </a:pPr>
            <a:fld id="{1129B818-6217-414C-9AEB-B7C88A8DAD7E}" type="slidenum">
              <a:rPr lang="es-ES"/>
              <a:pPr>
                <a:defRPr/>
              </a:pPr>
              <a:t>17</a:t>
            </a:fld>
            <a:endParaRPr lang="es-ES"/>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2A669F65-ED29-44E9-9099-4833CB518F30}" type="slidenum">
              <a:rPr lang="es-ES"/>
              <a:pPr>
                <a:defRPr/>
              </a:pPr>
              <a:t>18</a:t>
            </a:fld>
            <a:endParaRPr lang="es-ES"/>
          </a:p>
        </p:txBody>
      </p:sp>
      <p:sp>
        <p:nvSpPr>
          <p:cNvPr id="10244" name="Rectangle 2"/>
          <p:cNvSpPr>
            <a:spLocks noGrp="1" noChangeArrowheads="1"/>
          </p:cNvSpPr>
          <p:nvPr>
            <p:ph type="title" idx="4294967295"/>
          </p:nvPr>
        </p:nvSpPr>
        <p:spPr>
          <a:xfrm>
            <a:off x="0" y="274638"/>
            <a:ext cx="8229600" cy="1143000"/>
          </a:xfrm>
        </p:spPr>
        <p:txBody>
          <a:bodyPr/>
          <a:lstStyle/>
          <a:p>
            <a:pPr eaLnBrk="1" hangingPunct="1"/>
            <a:r>
              <a:rPr lang="es-ES" altLang="es-ES" sz="4000"/>
              <a:t>Protocolos de Enrutamiento</a:t>
            </a:r>
          </a:p>
        </p:txBody>
      </p:sp>
      <p:sp>
        <p:nvSpPr>
          <p:cNvPr id="6"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4A3B98EC-7BE0-4536-A2D0-F46A05257123}" type="slidenum">
              <a:rPr lang="es-ES" sz="1400">
                <a:latin typeface="+mn-lt"/>
              </a:rPr>
              <a:pPr algn="r">
                <a:defRPr/>
              </a:pPr>
              <a:t>18</a:t>
            </a:fld>
            <a:endParaRPr lang="es-ES" sz="1400">
              <a:latin typeface="+mn-lt"/>
            </a:endParaRPr>
          </a:p>
        </p:txBody>
      </p:sp>
      <p:pic>
        <p:nvPicPr>
          <p:cNvPr id="102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8" y="1916113"/>
            <a:ext cx="8856662"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143000" y="495300"/>
            <a:ext cx="7772400" cy="1143000"/>
          </a:xfrm>
        </p:spPr>
        <p:txBody>
          <a:bodyPr>
            <a:normAutofit fontScale="90000"/>
          </a:bodyPr>
          <a:lstStyle/>
          <a:p>
            <a:pPr eaLnBrk="1" hangingPunct="1"/>
            <a:r>
              <a:rPr lang="es-ES_tradnl" altLang="es-ES" sz="3600" dirty="0"/>
              <a:t>Comparativa Protocolos Enrutamiento Vector Distancia - Estado de enlace</a:t>
            </a:r>
          </a:p>
        </p:txBody>
      </p:sp>
      <p:sp>
        <p:nvSpPr>
          <p:cNvPr id="11268" name="Rectangle 3"/>
          <p:cNvSpPr>
            <a:spLocks noGrp="1" noChangeArrowheads="1"/>
          </p:cNvSpPr>
          <p:nvPr>
            <p:ph idx="1"/>
          </p:nvPr>
        </p:nvSpPr>
        <p:spPr>
          <a:xfrm>
            <a:off x="990600" y="1905000"/>
            <a:ext cx="7325816" cy="1884040"/>
          </a:xfrm>
          <a:ln>
            <a:solidFill>
              <a:schemeClr val="accent1"/>
            </a:solidFill>
          </a:ln>
        </p:spPr>
        <p:txBody>
          <a:bodyPr>
            <a:normAutofit fontScale="92500" lnSpcReduction="20000"/>
          </a:bodyPr>
          <a:lstStyle/>
          <a:p>
            <a:pPr eaLnBrk="1" hangingPunct="1">
              <a:buFontTx/>
              <a:buNone/>
            </a:pPr>
            <a:r>
              <a:rPr lang="es-ES_tradnl" altLang="es-ES" sz="2800" dirty="0"/>
              <a:t>Vector Distancia		</a:t>
            </a:r>
          </a:p>
          <a:p>
            <a:pPr eaLnBrk="1" hangingPunct="1">
              <a:buFontTx/>
              <a:buNone/>
            </a:pPr>
            <a:r>
              <a:rPr lang="es-ES_tradnl" altLang="es-ES" sz="2000" dirty="0"/>
              <a:t>Conoce la topología en base a la información del vecino</a:t>
            </a:r>
          </a:p>
          <a:p>
            <a:pPr eaLnBrk="1" hangingPunct="1">
              <a:buFontTx/>
              <a:buNone/>
            </a:pPr>
            <a:r>
              <a:rPr lang="es-ES_tradnl" altLang="es-ES" sz="2000" dirty="0"/>
              <a:t>Añade las distancias de </a:t>
            </a:r>
            <a:r>
              <a:rPr lang="es-ES_tradnl" altLang="es-ES" sz="2000" dirty="0" err="1"/>
              <a:t>router</a:t>
            </a:r>
            <a:r>
              <a:rPr lang="es-ES_tradnl" altLang="es-ES" sz="2000" dirty="0"/>
              <a:t> a  </a:t>
            </a:r>
            <a:r>
              <a:rPr lang="es-ES_tradnl" altLang="es-ES" sz="2000" dirty="0" err="1"/>
              <a:t>router</a:t>
            </a:r>
            <a:endParaRPr lang="es-ES_tradnl" altLang="es-ES" sz="2000" dirty="0"/>
          </a:p>
          <a:p>
            <a:pPr eaLnBrk="1" hangingPunct="1">
              <a:buFontTx/>
              <a:buNone/>
            </a:pPr>
            <a:r>
              <a:rPr lang="es-ES_tradnl" altLang="es-ES" sz="2000" dirty="0"/>
              <a:t>Actualizaciones frecuentes y periódicas</a:t>
            </a:r>
          </a:p>
          <a:p>
            <a:pPr eaLnBrk="1" hangingPunct="1">
              <a:buFontTx/>
              <a:buNone/>
            </a:pPr>
            <a:r>
              <a:rPr lang="es-ES_tradnl" altLang="es-ES" sz="2000" dirty="0"/>
              <a:t>Convergencia lenta</a:t>
            </a:r>
          </a:p>
          <a:p>
            <a:pPr marL="0" indent="0" eaLnBrk="1" hangingPunct="1">
              <a:buNone/>
            </a:pPr>
            <a:r>
              <a:rPr lang="es-ES_tradnl" altLang="es-ES" sz="2000" dirty="0"/>
              <a:t>Pasa la tabla de rutas completa</a:t>
            </a:r>
          </a:p>
        </p:txBody>
      </p:sp>
      <p:sp>
        <p:nvSpPr>
          <p:cNvPr id="6" name="5 Marcador de número de diapositiva"/>
          <p:cNvSpPr>
            <a:spLocks noGrp="1"/>
          </p:cNvSpPr>
          <p:nvPr>
            <p:ph type="sldNum" sz="quarter" idx="12"/>
          </p:nvPr>
        </p:nvSpPr>
        <p:spPr/>
        <p:txBody>
          <a:bodyPr/>
          <a:lstStyle/>
          <a:p>
            <a:pPr>
              <a:defRPr/>
            </a:pPr>
            <a:fld id="{CE7973A8-4FD8-44B3-8BF9-ADD89C14BCD1}" type="slidenum">
              <a:rPr lang="es-ES"/>
              <a:pPr>
                <a:defRPr/>
              </a:pPr>
              <a:t>19</a:t>
            </a:fld>
            <a:endParaRPr lang="es-ES"/>
          </a:p>
        </p:txBody>
      </p:sp>
      <p:sp>
        <p:nvSpPr>
          <p:cNvPr id="5" name="Rectangle 3"/>
          <p:cNvSpPr txBox="1">
            <a:spLocks noChangeArrowheads="1"/>
          </p:cNvSpPr>
          <p:nvPr/>
        </p:nvSpPr>
        <p:spPr>
          <a:xfrm>
            <a:off x="971600" y="4137248"/>
            <a:ext cx="7325816" cy="1884040"/>
          </a:xfrm>
          <a:prstGeom prst="rect">
            <a:avLst/>
          </a:prstGeom>
          <a:ln>
            <a:solidFill>
              <a:schemeClr val="accent1"/>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buFontTx/>
              <a:buNone/>
            </a:pPr>
            <a:r>
              <a:rPr lang="es-ES_tradnl" altLang="es-ES" sz="2800" dirty="0"/>
              <a:t>Estado de enlace</a:t>
            </a:r>
          </a:p>
          <a:p>
            <a:pPr marL="0" indent="0" fontAlgn="auto">
              <a:spcAft>
                <a:spcPts val="0"/>
              </a:spcAft>
              <a:buFont typeface="Arial" panose="020B0604020202020204" pitchFamily="34" charset="0"/>
              <a:buNone/>
            </a:pPr>
            <a:r>
              <a:rPr lang="es-ES_tradnl" altLang="es-ES" sz="2000" dirty="0"/>
              <a:t>Vista completa de toda la topología</a:t>
            </a:r>
          </a:p>
          <a:p>
            <a:pPr marL="0" indent="0" fontAlgn="auto">
              <a:spcAft>
                <a:spcPts val="0"/>
              </a:spcAft>
              <a:buFont typeface="Arial" panose="020B0604020202020204" pitchFamily="34" charset="0"/>
              <a:buNone/>
            </a:pPr>
            <a:r>
              <a:rPr lang="es-ES_tradnl" altLang="es-ES" sz="2000" dirty="0"/>
              <a:t>Calcula el camino más corto a cada </a:t>
            </a:r>
            <a:r>
              <a:rPr lang="es-ES_tradnl" altLang="es-ES" sz="2000" dirty="0" err="1"/>
              <a:t>router</a:t>
            </a:r>
            <a:endParaRPr lang="es-ES_tradnl" altLang="es-ES" sz="2000" dirty="0"/>
          </a:p>
          <a:p>
            <a:pPr marL="0" indent="0" fontAlgn="auto">
              <a:spcAft>
                <a:spcPts val="0"/>
              </a:spcAft>
              <a:buFont typeface="Arial" panose="020B0604020202020204" pitchFamily="34" charset="0"/>
              <a:buNone/>
            </a:pPr>
            <a:r>
              <a:rPr lang="es-ES_tradnl" altLang="es-ES" sz="2000" dirty="0"/>
              <a:t>Actualizaciones por evento</a:t>
            </a:r>
          </a:p>
          <a:p>
            <a:pPr fontAlgn="auto">
              <a:spcAft>
                <a:spcPts val="0"/>
              </a:spcAft>
              <a:buFontTx/>
              <a:buNone/>
            </a:pPr>
            <a:r>
              <a:rPr lang="es-ES_tradnl" altLang="es-ES" sz="2000" dirty="0"/>
              <a:t>Convergencia más rápida</a:t>
            </a:r>
          </a:p>
          <a:p>
            <a:pPr fontAlgn="auto">
              <a:spcAft>
                <a:spcPts val="0"/>
              </a:spcAft>
              <a:buFontTx/>
              <a:buNone/>
            </a:pPr>
            <a:r>
              <a:rPr lang="es-ES_tradnl" altLang="es-ES" sz="2000" dirty="0"/>
              <a:t>Solo intercambia parte de la tabla de rutas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2</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a:t>Sumario</a:t>
            </a:r>
            <a:endParaRPr lang="es-ES" altLang="es-ES" dirty="0"/>
          </a:p>
        </p:txBody>
      </p:sp>
      <p:sp>
        <p:nvSpPr>
          <p:cNvPr id="89092" name="Rectangle 3"/>
          <p:cNvSpPr>
            <a:spLocks noGrp="1" noChangeArrowheads="1"/>
          </p:cNvSpPr>
          <p:nvPr>
            <p:ph type="body" idx="1"/>
          </p:nvPr>
        </p:nvSpPr>
        <p:spPr>
          <a:xfrm>
            <a:off x="611560" y="1484784"/>
            <a:ext cx="7772400" cy="4681537"/>
          </a:xfrm>
        </p:spPr>
        <p:style>
          <a:lnRef idx="2">
            <a:schemeClr val="accent5"/>
          </a:lnRef>
          <a:fillRef idx="1">
            <a:schemeClr val="lt1"/>
          </a:fillRef>
          <a:effectRef idx="0">
            <a:schemeClr val="accent5"/>
          </a:effectRef>
          <a:fontRef idx="minor">
            <a:schemeClr val="dk1"/>
          </a:fontRef>
        </p:style>
        <p:txBody>
          <a:bodyPr>
            <a:normAutofit/>
          </a:bodyPr>
          <a:lstStyle/>
          <a:p>
            <a:pPr eaLnBrk="1" hangingPunct="1"/>
            <a:r>
              <a:rPr lang="es-ES_tradnl" altLang="es-ES" sz="2800" dirty="0">
                <a:solidFill>
                  <a:srgbClr val="0070C0"/>
                </a:solidFill>
              </a:rPr>
              <a:t>Conceptos básicos</a:t>
            </a:r>
          </a:p>
          <a:p>
            <a:r>
              <a:rPr lang="es-ES_tradnl" altLang="es-ES" sz="2800" dirty="0"/>
              <a:t>Protocolos de Enrutamiento</a:t>
            </a:r>
          </a:p>
          <a:p>
            <a:r>
              <a:rPr lang="es-ES_tradnl" altLang="es-ES" sz="2800" dirty="0">
                <a:solidFill>
                  <a:schemeClr val="tx1"/>
                </a:solidFill>
              </a:rPr>
              <a:t>Sistemas Autónomos</a:t>
            </a:r>
            <a:endParaRPr lang="es-ES_tradnl" altLang="es-ES" sz="2800" dirty="0">
              <a:solidFill>
                <a:srgbClr val="0070C0"/>
              </a:solidFill>
            </a:endParaRPr>
          </a:p>
          <a:p>
            <a:r>
              <a:rPr lang="es-ES_tradnl" altLang="es-ES" sz="2800" dirty="0" err="1">
                <a:solidFill>
                  <a:schemeClr val="tx1"/>
                </a:solidFill>
              </a:rPr>
              <a:t>Sumarización</a:t>
            </a:r>
            <a:r>
              <a:rPr lang="es-ES_tradnl" altLang="es-ES" sz="2800" dirty="0">
                <a:solidFill>
                  <a:schemeClr val="tx1"/>
                </a:solidFill>
              </a:rPr>
              <a:t> de rutas</a:t>
            </a:r>
          </a:p>
          <a:p>
            <a:r>
              <a:rPr lang="es-ES_tradnl" altLang="es-ES" sz="2800" dirty="0">
                <a:solidFill>
                  <a:schemeClr val="tx1"/>
                </a:solidFill>
              </a:rPr>
              <a:t>RIP, EIGRP, OSPF, BGP</a:t>
            </a:r>
          </a:p>
          <a:p>
            <a:endParaRPr lang="es-ES_tradnl" altLang="es-ES" sz="2800" dirty="0">
              <a:solidFill>
                <a:schemeClr val="tx1"/>
              </a:solidFill>
            </a:endParaRPr>
          </a:p>
          <a:p>
            <a:pPr marL="0" indent="0">
              <a:buNone/>
            </a:pPr>
            <a:endParaRPr lang="es-ES_tradnl" altLang="es-ES" sz="2800" dirty="0"/>
          </a:p>
        </p:txBody>
      </p:sp>
    </p:spTree>
    <p:extLst>
      <p:ext uri="{BB962C8B-B14F-4D97-AF65-F5344CB8AC3E}">
        <p14:creationId xmlns:p14="http://schemas.microsoft.com/office/powerpoint/2010/main" val="1174083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20</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a:t>Sumario</a:t>
            </a:r>
            <a:endParaRPr lang="es-ES" altLang="es-ES" dirty="0"/>
          </a:p>
        </p:txBody>
      </p:sp>
      <p:sp>
        <p:nvSpPr>
          <p:cNvPr id="89092" name="Rectangle 3"/>
          <p:cNvSpPr>
            <a:spLocks noGrp="1" noChangeArrowheads="1"/>
          </p:cNvSpPr>
          <p:nvPr>
            <p:ph type="body" idx="1"/>
          </p:nvPr>
        </p:nvSpPr>
        <p:spPr>
          <a:xfrm>
            <a:off x="685800" y="1484313"/>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a:solidFill>
                  <a:schemeClr val="tx1"/>
                </a:solidFill>
              </a:rPr>
              <a:t>Conceptos básicos</a:t>
            </a:r>
          </a:p>
          <a:p>
            <a:r>
              <a:rPr lang="es-ES_tradnl" altLang="es-ES" sz="2800" dirty="0">
                <a:solidFill>
                  <a:schemeClr val="tx1"/>
                </a:solidFill>
              </a:rPr>
              <a:t>Protocolos de Enrutamiento</a:t>
            </a:r>
          </a:p>
          <a:p>
            <a:r>
              <a:rPr lang="es-ES_tradnl" altLang="es-ES" sz="2800" dirty="0">
                <a:solidFill>
                  <a:schemeClr val="tx2"/>
                </a:solidFill>
              </a:rPr>
              <a:t>Sistemas Autónomos</a:t>
            </a:r>
          </a:p>
          <a:p>
            <a:r>
              <a:rPr lang="es-ES_tradnl" altLang="es-ES" sz="2800" dirty="0" err="1">
                <a:solidFill>
                  <a:schemeClr val="tx1"/>
                </a:solidFill>
              </a:rPr>
              <a:t>Sumarización</a:t>
            </a:r>
            <a:r>
              <a:rPr lang="es-ES_tradnl" altLang="es-ES" sz="2800" dirty="0">
                <a:solidFill>
                  <a:schemeClr val="tx1"/>
                </a:solidFill>
              </a:rPr>
              <a:t> de rutas</a:t>
            </a:r>
          </a:p>
          <a:p>
            <a:r>
              <a:rPr lang="es-ES_tradnl" altLang="es-ES" sz="2800" dirty="0">
                <a:solidFill>
                  <a:schemeClr val="tx1"/>
                </a:solidFill>
              </a:rPr>
              <a:t>RIP, EIGRP, OSPF, BGP</a:t>
            </a:r>
          </a:p>
          <a:p>
            <a:pPr marL="0" indent="0">
              <a:buNone/>
            </a:pPr>
            <a:endParaRPr lang="es-ES_tradnl" altLang="es-ES" sz="2800" dirty="0">
              <a:solidFill>
                <a:schemeClr val="tx1"/>
              </a:solidFill>
            </a:endParaRPr>
          </a:p>
          <a:p>
            <a:pPr marL="0" indent="0">
              <a:buNone/>
            </a:pPr>
            <a:endParaRPr lang="es-ES_tradnl" altLang="es-ES" sz="2800" dirty="0"/>
          </a:p>
        </p:txBody>
      </p:sp>
    </p:spTree>
    <p:extLst>
      <p:ext uri="{BB962C8B-B14F-4D97-AF65-F5344CB8AC3E}">
        <p14:creationId xmlns:p14="http://schemas.microsoft.com/office/powerpoint/2010/main" val="2095653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2"/>
          </p:nvPr>
        </p:nvSpPr>
        <p:spPr/>
        <p:txBody>
          <a:bodyPr/>
          <a:lstStyle/>
          <a:p>
            <a:pPr>
              <a:defRPr/>
            </a:pPr>
            <a:fld id="{06224A9D-4B48-48BD-8CD9-389F84AE8F27}" type="slidenum">
              <a:rPr lang="es-ES"/>
              <a:pPr>
                <a:defRPr/>
              </a:pPr>
              <a:t>21</a:t>
            </a:fld>
            <a:endParaRPr lang="es-ES"/>
          </a:p>
        </p:txBody>
      </p:sp>
      <p:sp>
        <p:nvSpPr>
          <p:cNvPr id="12291" name="Rectangle 2"/>
          <p:cNvSpPr>
            <a:spLocks noChangeArrowheads="1"/>
          </p:cNvSpPr>
          <p:nvPr/>
        </p:nvSpPr>
        <p:spPr bwMode="auto">
          <a:xfrm>
            <a:off x="685800" y="609600"/>
            <a:ext cx="7772400" cy="533400"/>
          </a:xfrm>
          <a:prstGeom prst="rect">
            <a:avLst/>
          </a:prstGeom>
        </p:spPr>
        <p:txBody>
          <a:bodyPr vert="horz" lIns="91440" tIns="45720" rIns="91440" bIns="45720" rtlCol="0" anchor="ctr">
            <a:normAutofit fontScale="90000" lnSpcReduction="10000"/>
          </a:bodyPr>
          <a:lstStyle/>
          <a:p>
            <a:pPr algn="ctr"/>
            <a:r>
              <a:rPr lang="es-ES_tradnl" altLang="es-ES" sz="3600" dirty="0">
                <a:gradFill flip="none" rotWithShape="1">
                  <a:gsLst>
                    <a:gs pos="16000">
                      <a:schemeClr val="tx2"/>
                    </a:gs>
                    <a:gs pos="100000">
                      <a:srgbClr val="28A7DF"/>
                    </a:gs>
                  </a:gsLst>
                  <a:lin ang="1800000" scaled="0"/>
                  <a:tileRect/>
                </a:gradFill>
                <a:latin typeface="Arial"/>
                <a:ea typeface="+mj-ea"/>
                <a:cs typeface="Arial"/>
              </a:rPr>
              <a:t>Sistema Autónomo</a:t>
            </a:r>
            <a:endParaRPr lang="es-ES" altLang="es-ES" sz="3600" dirty="0">
              <a:gradFill flip="none" rotWithShape="1">
                <a:gsLst>
                  <a:gs pos="16000">
                    <a:schemeClr val="tx2"/>
                  </a:gs>
                  <a:gs pos="100000">
                    <a:srgbClr val="28A7DF"/>
                  </a:gs>
                </a:gsLst>
                <a:lin ang="1800000" scaled="0"/>
                <a:tileRect/>
              </a:gradFill>
              <a:latin typeface="Arial"/>
              <a:ea typeface="+mj-ea"/>
              <a:cs typeface="Arial"/>
            </a:endParaRPr>
          </a:p>
        </p:txBody>
      </p:sp>
      <p:sp>
        <p:nvSpPr>
          <p:cNvPr id="12292" name="Rectangle 3"/>
          <p:cNvSpPr>
            <a:spLocks noChangeArrowheads="1"/>
          </p:cNvSpPr>
          <p:nvPr/>
        </p:nvSpPr>
        <p:spPr bwMode="auto">
          <a:xfrm>
            <a:off x="685800" y="1219200"/>
            <a:ext cx="798988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lnSpc>
                <a:spcPct val="90000"/>
              </a:lnSpc>
            </a:pPr>
            <a:r>
              <a:rPr lang="es-ES_tradnl" altLang="es-ES" sz="2000"/>
              <a:t>Un Sistema Autónomo (AS) está formado por un conjunto de routers que tienen:</a:t>
            </a:r>
          </a:p>
          <a:p>
            <a:pPr lvl="1" algn="just" eaLnBrk="1" hangingPunct="1">
              <a:lnSpc>
                <a:spcPct val="90000"/>
              </a:lnSpc>
            </a:pPr>
            <a:r>
              <a:rPr lang="es-ES_tradnl" altLang="es-ES" sz="2000"/>
              <a:t>Un protocolo de routing común (posiblemente también rutas estáticas)</a:t>
            </a:r>
          </a:p>
          <a:p>
            <a:pPr lvl="1" algn="just" eaLnBrk="1" hangingPunct="1">
              <a:lnSpc>
                <a:spcPct val="90000"/>
              </a:lnSpc>
            </a:pPr>
            <a:r>
              <a:rPr lang="es-ES_tradnl" altLang="es-ES" sz="2000"/>
              <a:t>Una gestión común </a:t>
            </a:r>
          </a:p>
          <a:p>
            <a:pPr algn="just" eaLnBrk="1" hangingPunct="1">
              <a:lnSpc>
                <a:spcPct val="90000"/>
              </a:lnSpc>
            </a:pPr>
            <a:r>
              <a:rPr lang="es-ES_tradnl" altLang="es-ES" sz="2000"/>
              <a:t>Normalmente cada ISP tiene al menos un sistema autónomo (a veces varios).</a:t>
            </a:r>
          </a:p>
          <a:p>
            <a:pPr algn="just" eaLnBrk="1" hangingPunct="1">
              <a:lnSpc>
                <a:spcPct val="90000"/>
              </a:lnSpc>
            </a:pPr>
            <a:r>
              <a:rPr lang="es-ES_tradnl" altLang="es-ES" sz="2000"/>
              <a:t>También las grandes organizaciones (las que están conectadas a más de un proveedor). </a:t>
            </a:r>
          </a:p>
          <a:p>
            <a:pPr algn="just" eaLnBrk="1" hangingPunct="1">
              <a:lnSpc>
                <a:spcPct val="90000"/>
              </a:lnSpc>
            </a:pPr>
            <a:r>
              <a:rPr lang="es-ES_tradnl" altLang="es-ES" sz="2000"/>
              <a:t>Cada AS en Internet se identifica por un número de 16 bits. Los números de AS los asignan los RIR (Registros Regionales).</a:t>
            </a:r>
          </a:p>
          <a:p>
            <a:pPr algn="just" eaLnBrk="1" hangingPunct="1">
              <a:lnSpc>
                <a:spcPct val="90000"/>
              </a:lnSpc>
            </a:pPr>
            <a:r>
              <a:rPr lang="es-ES_tradnl" altLang="es-ES" sz="2000"/>
              <a:t>Los ASes del 64512 al 65535 están reservados para uso privado (RFC 1930). Equivalen a las direcciones privadas</a:t>
            </a:r>
          </a:p>
          <a:p>
            <a:pPr algn="just" eaLnBrk="1" hangingPunct="1">
              <a:lnSpc>
                <a:spcPct val="90000"/>
              </a:lnSpc>
            </a:pPr>
            <a:r>
              <a:rPr lang="es-ES_tradnl" altLang="es-ES" sz="2000"/>
              <a:t>Ejemplos de AS: RedIRIS: 766. (Red Española de I+D) , interconexión de los recursos informáticos de las universidades.</a:t>
            </a:r>
            <a:endParaRPr lang="es-ES" altLang="es-E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número de diapositiva"/>
          <p:cNvSpPr>
            <a:spLocks noGrp="1"/>
          </p:cNvSpPr>
          <p:nvPr>
            <p:ph type="sldNum" sz="quarter" idx="12"/>
          </p:nvPr>
        </p:nvSpPr>
        <p:spPr/>
        <p:txBody>
          <a:bodyPr/>
          <a:lstStyle/>
          <a:p>
            <a:pPr>
              <a:defRPr/>
            </a:pPr>
            <a:fld id="{F04C0662-AF8A-4403-86EA-A900BB5ADD5C}" type="slidenum">
              <a:rPr lang="es-ES"/>
              <a:pPr>
                <a:defRPr/>
              </a:pPr>
              <a:t>22</a:t>
            </a:fld>
            <a:endParaRPr lang="es-ES"/>
          </a:p>
        </p:txBody>
      </p:sp>
      <p:sp>
        <p:nvSpPr>
          <p:cNvPr id="7" name="3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76594807-E235-4140-BC15-9BD51F2B8911}" type="slidenum">
              <a:rPr lang="es-ES" sz="1400">
                <a:latin typeface="+mn-lt"/>
              </a:rPr>
              <a:pPr algn="r">
                <a:defRPr/>
              </a:pPr>
              <a:t>22</a:t>
            </a:fld>
            <a:endParaRPr lang="es-ES" sz="1400">
              <a:latin typeface="+mn-lt"/>
            </a:endParaRPr>
          </a:p>
        </p:txBody>
      </p:sp>
      <p:sp>
        <p:nvSpPr>
          <p:cNvPr id="13316" name="Rectangle 2"/>
          <p:cNvSpPr>
            <a:spLocks noChangeArrowheads="1"/>
          </p:cNvSpPr>
          <p:nvPr/>
        </p:nvSpPr>
        <p:spPr bwMode="auto">
          <a:xfrm>
            <a:off x="685800" y="609600"/>
            <a:ext cx="7772400" cy="533400"/>
          </a:xfrm>
          <a:prstGeom prst="rect">
            <a:avLst/>
          </a:prstGeom>
        </p:spPr>
        <p:txBody>
          <a:bodyPr vert="horz" lIns="91440" tIns="45720" rIns="91440" bIns="45720" rtlCol="0" anchor="ctr">
            <a:normAutofit fontScale="90000" lnSpcReduction="10000"/>
          </a:bodyPr>
          <a:lstStyle/>
          <a:p>
            <a:pPr algn="ctr"/>
            <a:r>
              <a:rPr lang="es-ES_tradnl" altLang="es-ES" sz="3600" dirty="0">
                <a:gradFill flip="none" rotWithShape="1">
                  <a:gsLst>
                    <a:gs pos="16000">
                      <a:schemeClr val="tx2"/>
                    </a:gs>
                    <a:gs pos="100000">
                      <a:srgbClr val="28A7DF"/>
                    </a:gs>
                  </a:gsLst>
                  <a:lin ang="1800000" scaled="0"/>
                  <a:tileRect/>
                </a:gradFill>
                <a:latin typeface="Arial"/>
                <a:ea typeface="+mj-ea"/>
                <a:cs typeface="Arial"/>
              </a:rPr>
              <a:t>Sistema Autónomo</a:t>
            </a:r>
            <a:endParaRPr lang="es-ES" altLang="es-ES" sz="3600" dirty="0">
              <a:gradFill flip="none" rotWithShape="1">
                <a:gsLst>
                  <a:gs pos="16000">
                    <a:schemeClr val="tx2"/>
                  </a:gs>
                  <a:gs pos="100000">
                    <a:srgbClr val="28A7DF"/>
                  </a:gs>
                </a:gsLst>
                <a:lin ang="1800000" scaled="0"/>
                <a:tileRect/>
              </a:gradFill>
              <a:latin typeface="Arial"/>
              <a:ea typeface="+mj-ea"/>
              <a:cs typeface="Arial"/>
            </a:endParaRPr>
          </a:p>
        </p:txBody>
      </p:sp>
      <p:pic>
        <p:nvPicPr>
          <p:cNvPr id="133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268760"/>
            <a:ext cx="6899796" cy="4642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23</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a:t>Sumario</a:t>
            </a:r>
            <a:endParaRPr lang="es-ES" altLang="es-ES" dirty="0"/>
          </a:p>
        </p:txBody>
      </p:sp>
      <p:sp>
        <p:nvSpPr>
          <p:cNvPr id="89092" name="Rectangle 3"/>
          <p:cNvSpPr>
            <a:spLocks noGrp="1" noChangeArrowheads="1"/>
          </p:cNvSpPr>
          <p:nvPr>
            <p:ph type="body" idx="1"/>
          </p:nvPr>
        </p:nvSpPr>
        <p:spPr>
          <a:xfrm>
            <a:off x="685800" y="1484313"/>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a:solidFill>
                  <a:schemeClr val="tx1"/>
                </a:solidFill>
              </a:rPr>
              <a:t>Conceptos básicos</a:t>
            </a:r>
          </a:p>
          <a:p>
            <a:r>
              <a:rPr lang="es-ES_tradnl" altLang="es-ES" sz="2800" dirty="0">
                <a:solidFill>
                  <a:schemeClr val="tx1"/>
                </a:solidFill>
              </a:rPr>
              <a:t>Protocolos de Enrutamiento</a:t>
            </a:r>
          </a:p>
          <a:p>
            <a:r>
              <a:rPr lang="es-ES_tradnl" altLang="es-ES" sz="2800" dirty="0">
                <a:solidFill>
                  <a:schemeClr val="tx1"/>
                </a:solidFill>
              </a:rPr>
              <a:t>Sistemas Autónomos</a:t>
            </a:r>
          </a:p>
          <a:p>
            <a:r>
              <a:rPr lang="es-ES_tradnl" altLang="es-ES" sz="2800" dirty="0" err="1">
                <a:solidFill>
                  <a:schemeClr val="tx2"/>
                </a:solidFill>
              </a:rPr>
              <a:t>Sumarización</a:t>
            </a:r>
            <a:r>
              <a:rPr lang="es-ES_tradnl" altLang="es-ES" sz="2800" dirty="0">
                <a:solidFill>
                  <a:schemeClr val="tx2"/>
                </a:solidFill>
              </a:rPr>
              <a:t> de rutas</a:t>
            </a:r>
          </a:p>
          <a:p>
            <a:r>
              <a:rPr lang="es-ES_tradnl" altLang="es-ES" sz="2800" dirty="0">
                <a:solidFill>
                  <a:schemeClr val="tx1"/>
                </a:solidFill>
              </a:rPr>
              <a:t>RIP, EIGRP, OSPF, BGP</a:t>
            </a:r>
          </a:p>
          <a:p>
            <a:endParaRPr lang="es-ES_tradnl" altLang="es-ES" sz="2800" dirty="0">
              <a:solidFill>
                <a:schemeClr val="tx1"/>
              </a:solidFill>
            </a:endParaRPr>
          </a:p>
          <a:p>
            <a:pPr marL="0" indent="0">
              <a:buNone/>
            </a:pPr>
            <a:endParaRPr lang="es-ES_tradnl" altLang="es-ES" sz="2800" dirty="0"/>
          </a:p>
        </p:txBody>
      </p:sp>
    </p:spTree>
    <p:extLst>
      <p:ext uri="{BB962C8B-B14F-4D97-AF65-F5344CB8AC3E}">
        <p14:creationId xmlns:p14="http://schemas.microsoft.com/office/powerpoint/2010/main" val="3812523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normAutofit fontScale="90000"/>
          </a:bodyPr>
          <a:lstStyle/>
          <a:p>
            <a:pPr eaLnBrk="1" hangingPunct="1">
              <a:defRPr/>
            </a:pPr>
            <a:br>
              <a:rPr lang="en-US" sz="1800" dirty="0"/>
            </a:br>
            <a:r>
              <a:rPr lang="en-US" dirty="0" err="1"/>
              <a:t>Sumarización</a:t>
            </a:r>
            <a:r>
              <a:rPr lang="en-US" dirty="0"/>
              <a:t> de </a:t>
            </a:r>
            <a:r>
              <a:rPr lang="en-US" dirty="0" err="1"/>
              <a:t>rutas</a:t>
            </a:r>
            <a:endParaRPr lang="en-US" dirty="0">
              <a:solidFill>
                <a:schemeClr val="accent5">
                  <a:lumMod val="75000"/>
                </a:schemeClr>
              </a:solidFill>
              <a:cs typeface="Arial" pitchFamily="34" charset="0"/>
            </a:endParaRPr>
          </a:p>
        </p:txBody>
      </p:sp>
      <p:pic>
        <p:nvPicPr>
          <p:cNvPr id="5" name="Content Placeholder 1"/>
          <p:cNvPicPr>
            <a:picLocks noChangeAspect="1"/>
          </p:cNvPicPr>
          <p:nvPr/>
        </p:nvPicPr>
        <p:blipFill>
          <a:blip r:embed="rId3"/>
          <a:srcRect l="-25828" r="-25828"/>
          <a:stretch>
            <a:fillRect/>
          </a:stretch>
        </p:blipFill>
        <p:spPr>
          <a:xfrm>
            <a:off x="323528" y="1412776"/>
            <a:ext cx="7940675" cy="4386263"/>
          </a:xfrm>
          <a:prstGeom prst="rect">
            <a:avLst/>
          </a:prstGeom>
        </p:spPr>
      </p:pic>
    </p:spTree>
    <p:extLst>
      <p:ext uri="{BB962C8B-B14F-4D97-AF65-F5344CB8AC3E}">
        <p14:creationId xmlns:p14="http://schemas.microsoft.com/office/powerpoint/2010/main" val="1239815836"/>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normAutofit fontScale="90000"/>
          </a:bodyPr>
          <a:lstStyle/>
          <a:p>
            <a:pPr eaLnBrk="1" hangingPunct="1">
              <a:defRPr/>
            </a:pPr>
            <a:br>
              <a:rPr lang="en-US" sz="1800" dirty="0"/>
            </a:br>
            <a:r>
              <a:rPr lang="en-US" dirty="0" err="1"/>
              <a:t>Calculo</a:t>
            </a:r>
            <a:r>
              <a:rPr lang="en-US" dirty="0"/>
              <a:t> </a:t>
            </a:r>
            <a:r>
              <a:rPr lang="en-US" dirty="0" err="1"/>
              <a:t>Ruta</a:t>
            </a:r>
            <a:r>
              <a:rPr lang="en-US" dirty="0"/>
              <a:t> </a:t>
            </a:r>
            <a:r>
              <a:rPr lang="en-US" dirty="0" err="1"/>
              <a:t>Sumarizada</a:t>
            </a:r>
            <a:endParaRPr lang="en-US" dirty="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747" r="-32747"/>
          <a:stretch>
            <a:fillRect/>
          </a:stretch>
        </p:blipFill>
        <p:spPr>
          <a:xfrm>
            <a:off x="554038" y="1565275"/>
            <a:ext cx="7940675" cy="4386263"/>
          </a:xfrm>
        </p:spPr>
      </p:pic>
    </p:spTree>
    <p:extLst>
      <p:ext uri="{BB962C8B-B14F-4D97-AF65-F5344CB8AC3E}">
        <p14:creationId xmlns:p14="http://schemas.microsoft.com/office/powerpoint/2010/main" val="809276143"/>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normAutofit/>
          </a:bodyPr>
          <a:lstStyle/>
          <a:p>
            <a:pPr>
              <a:defRPr/>
            </a:pPr>
            <a:r>
              <a:rPr lang="en-US" dirty="0" err="1"/>
              <a:t>Ejemplo</a:t>
            </a:r>
            <a:r>
              <a:rPr lang="en-US" dirty="0"/>
              <a:t>: </a:t>
            </a:r>
            <a:r>
              <a:rPr lang="en-US" dirty="0" err="1"/>
              <a:t>Calculo</a:t>
            </a:r>
            <a:r>
              <a:rPr lang="en-US" dirty="0"/>
              <a:t> </a:t>
            </a:r>
            <a:r>
              <a:rPr lang="en-US" dirty="0" err="1"/>
              <a:t>Ruta</a:t>
            </a:r>
            <a:r>
              <a:rPr lang="en-US" dirty="0"/>
              <a:t> </a:t>
            </a:r>
            <a:r>
              <a:rPr lang="en-US" dirty="0" err="1"/>
              <a:t>Sumarizada</a:t>
            </a:r>
            <a:endParaRPr lang="en-US" dirty="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2171" r="-3238"/>
          <a:stretch/>
        </p:blipFill>
        <p:spPr>
          <a:xfrm>
            <a:off x="461770" y="1469058"/>
            <a:ext cx="3621017" cy="3091718"/>
          </a:xfrm>
        </p:spPr>
      </p:pic>
      <p:pic>
        <p:nvPicPr>
          <p:cNvPr id="3" name="Picture 2"/>
          <p:cNvPicPr>
            <a:picLocks noChangeAspect="1"/>
          </p:cNvPicPr>
          <p:nvPr/>
        </p:nvPicPr>
        <p:blipFill>
          <a:blip r:embed="rId4"/>
          <a:stretch>
            <a:fillRect/>
          </a:stretch>
        </p:blipFill>
        <p:spPr>
          <a:xfrm>
            <a:off x="4098204" y="3119126"/>
            <a:ext cx="4550839" cy="3038883"/>
          </a:xfrm>
          <a:prstGeom prst="rect">
            <a:avLst/>
          </a:prstGeom>
        </p:spPr>
      </p:pic>
    </p:spTree>
    <p:extLst>
      <p:ext uri="{BB962C8B-B14F-4D97-AF65-F5344CB8AC3E}">
        <p14:creationId xmlns:p14="http://schemas.microsoft.com/office/powerpoint/2010/main" val="1483953088"/>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27</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a:t>Sumario</a:t>
            </a:r>
            <a:endParaRPr lang="es-ES" altLang="es-ES" dirty="0"/>
          </a:p>
        </p:txBody>
      </p:sp>
      <p:sp>
        <p:nvSpPr>
          <p:cNvPr id="89092" name="Rectangle 3"/>
          <p:cNvSpPr>
            <a:spLocks noGrp="1" noChangeArrowheads="1"/>
          </p:cNvSpPr>
          <p:nvPr>
            <p:ph type="body" idx="1"/>
          </p:nvPr>
        </p:nvSpPr>
        <p:spPr>
          <a:xfrm>
            <a:off x="685800" y="1484313"/>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a:solidFill>
                  <a:schemeClr val="tx1"/>
                </a:solidFill>
              </a:rPr>
              <a:t>Conceptos básicos</a:t>
            </a:r>
          </a:p>
          <a:p>
            <a:r>
              <a:rPr lang="es-ES_tradnl" altLang="es-ES" sz="2800" dirty="0">
                <a:solidFill>
                  <a:schemeClr val="tx1"/>
                </a:solidFill>
              </a:rPr>
              <a:t>Protocolos de Enrutamiento</a:t>
            </a:r>
          </a:p>
          <a:p>
            <a:r>
              <a:rPr lang="es-ES_tradnl" altLang="es-ES" sz="2800" dirty="0">
                <a:solidFill>
                  <a:schemeClr val="tx1"/>
                </a:solidFill>
              </a:rPr>
              <a:t>Sistemas Autónomos</a:t>
            </a:r>
          </a:p>
          <a:p>
            <a:r>
              <a:rPr lang="es-ES_tradnl" altLang="es-ES" sz="2800" dirty="0" err="1">
                <a:solidFill>
                  <a:schemeClr val="tx1"/>
                </a:solidFill>
              </a:rPr>
              <a:t>Sumarización</a:t>
            </a:r>
            <a:r>
              <a:rPr lang="es-ES_tradnl" altLang="es-ES" sz="2800" dirty="0">
                <a:solidFill>
                  <a:schemeClr val="tx1"/>
                </a:solidFill>
              </a:rPr>
              <a:t> de rutas</a:t>
            </a:r>
          </a:p>
          <a:p>
            <a:r>
              <a:rPr lang="es-ES_tradnl" altLang="es-ES" sz="2800" dirty="0">
                <a:solidFill>
                  <a:schemeClr val="tx2"/>
                </a:solidFill>
              </a:rPr>
              <a:t>RIP, EIGRP, OSPF, BGP</a:t>
            </a:r>
          </a:p>
          <a:p>
            <a:endParaRPr lang="es-ES_tradnl" altLang="es-ES" sz="2800" dirty="0">
              <a:solidFill>
                <a:schemeClr val="tx1"/>
              </a:solidFill>
            </a:endParaRPr>
          </a:p>
          <a:p>
            <a:pPr marL="0" indent="0">
              <a:buNone/>
            </a:pPr>
            <a:endParaRPr lang="es-ES_tradnl" altLang="es-ES" sz="2800" dirty="0"/>
          </a:p>
        </p:txBody>
      </p:sp>
    </p:spTree>
    <p:extLst>
      <p:ext uri="{BB962C8B-B14F-4D97-AF65-F5344CB8AC3E}">
        <p14:creationId xmlns:p14="http://schemas.microsoft.com/office/powerpoint/2010/main" val="649793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48680"/>
            <a:ext cx="6912768" cy="5519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3634888"/>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Clasificación de protocolos de enrutamiento</a:t>
            </a:r>
          </a:p>
        </p:txBody>
      </p:sp>
      <p:sp>
        <p:nvSpPr>
          <p:cNvPr id="3" name="2 Marcador de contenido"/>
          <p:cNvSpPr>
            <a:spLocks noGrp="1"/>
          </p:cNvSpPr>
          <p:nvPr>
            <p:ph idx="1"/>
          </p:nvPr>
        </p:nvSpPr>
        <p:spPr/>
        <p:txBody>
          <a:bodyPr/>
          <a:lstStyle/>
          <a:p>
            <a:endParaRPr lang="es-E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2" y="1558715"/>
            <a:ext cx="8246876" cy="2278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460239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s-ES_tradnl" altLang="es-ES" dirty="0"/>
              <a:t>Enrutamiento. </a:t>
            </a:r>
            <a:endParaRPr lang="es-ES" altLang="es-ES" dirty="0"/>
          </a:p>
        </p:txBody>
      </p:sp>
      <p:sp>
        <p:nvSpPr>
          <p:cNvPr id="2052" name="Rectangle 3"/>
          <p:cNvSpPr>
            <a:spLocks noGrp="1" noChangeArrowheads="1"/>
          </p:cNvSpPr>
          <p:nvPr>
            <p:ph idx="1"/>
          </p:nvPr>
        </p:nvSpPr>
        <p:spPr>
          <a:xfrm>
            <a:off x="468312" y="1341438"/>
            <a:ext cx="8352159" cy="3816350"/>
          </a:xfrm>
        </p:spPr>
        <p:txBody>
          <a:bodyPr>
            <a:noAutofit/>
          </a:bodyPr>
          <a:lstStyle/>
          <a:p>
            <a:pPr eaLnBrk="1" hangingPunct="1">
              <a:lnSpc>
                <a:spcPct val="80000"/>
              </a:lnSpc>
              <a:buFontTx/>
              <a:buNone/>
            </a:pPr>
            <a:r>
              <a:rPr lang="es-ES" altLang="es-ES" sz="2000" dirty="0"/>
              <a:t> ¿Qué es el encaminamiento, enrutamiento o </a:t>
            </a:r>
            <a:r>
              <a:rPr lang="es-ES" altLang="es-ES" sz="2000" dirty="0" err="1"/>
              <a:t>routing</a:t>
            </a:r>
            <a:r>
              <a:rPr lang="es-ES" altLang="es-ES" sz="2000" dirty="0"/>
              <a:t>?</a:t>
            </a:r>
          </a:p>
          <a:p>
            <a:pPr eaLnBrk="1" hangingPunct="1">
              <a:lnSpc>
                <a:spcPct val="80000"/>
              </a:lnSpc>
            </a:pPr>
            <a:r>
              <a:rPr lang="es-ES" altLang="es-ES" sz="2000" dirty="0"/>
              <a:t>En una red de conmutación de paquetes el encaminamiento consiste en encontrar un camino, desde el origen al destino, a través de nodos de conmutación o </a:t>
            </a:r>
            <a:r>
              <a:rPr lang="es-ES" altLang="es-ES" sz="2000" dirty="0" err="1"/>
              <a:t>encaminadores</a:t>
            </a:r>
            <a:r>
              <a:rPr lang="es-ES" altLang="es-ES" sz="2000" dirty="0"/>
              <a:t> (</a:t>
            </a:r>
            <a:r>
              <a:rPr lang="es-ES" altLang="es-ES" sz="2000" dirty="0" err="1"/>
              <a:t>routers</a:t>
            </a:r>
            <a:r>
              <a:rPr lang="es-ES" altLang="es-ES" sz="2000" dirty="0"/>
              <a:t>) intermedios.</a:t>
            </a:r>
          </a:p>
          <a:p>
            <a:pPr eaLnBrk="1" hangingPunct="1">
              <a:lnSpc>
                <a:spcPct val="80000"/>
              </a:lnSpc>
            </a:pPr>
            <a:r>
              <a:rPr lang="es-ES" altLang="es-ES" sz="2000" dirty="0"/>
              <a:t>En caso de que existan varios caminos alternativos es necesario decidir cual es el mejor camino posible,  “camino más corto”.   Para decidir cual es el camino más corto es necesario definir una métrica de encaminamiento.  </a:t>
            </a:r>
          </a:p>
          <a:p>
            <a:pPr eaLnBrk="1" hangingPunct="1">
              <a:lnSpc>
                <a:spcPct val="80000"/>
              </a:lnSpc>
            </a:pPr>
            <a:r>
              <a:rPr lang="es-ES" altLang="es-ES" sz="2000" dirty="0"/>
              <a:t>Posibles métricas:</a:t>
            </a:r>
          </a:p>
          <a:p>
            <a:pPr lvl="1" eaLnBrk="1" hangingPunct="1">
              <a:lnSpc>
                <a:spcPct val="80000"/>
              </a:lnSpc>
            </a:pPr>
            <a:r>
              <a:rPr lang="es-ES" altLang="es-ES" sz="1800" b="1" dirty="0"/>
              <a:t>Número de saltos: </a:t>
            </a:r>
            <a:r>
              <a:rPr lang="es-ES" altLang="es-ES" sz="1800" dirty="0"/>
              <a:t>tiene en cuenta el número de </a:t>
            </a:r>
            <a:r>
              <a:rPr lang="es-ES" altLang="es-ES" sz="1800" dirty="0" err="1"/>
              <a:t>routers</a:t>
            </a:r>
            <a:r>
              <a:rPr lang="es-ES" altLang="es-ES" sz="1800" dirty="0"/>
              <a:t> y/o redes intermedias que tiene que atravesar el paquete para alcanzar el destino.</a:t>
            </a:r>
          </a:p>
          <a:p>
            <a:pPr lvl="1" eaLnBrk="1" hangingPunct="1">
              <a:lnSpc>
                <a:spcPct val="80000"/>
              </a:lnSpc>
            </a:pPr>
            <a:r>
              <a:rPr lang="es-ES" altLang="es-ES" sz="1800" b="1" dirty="0"/>
              <a:t>Distancia geográfica: </a:t>
            </a:r>
            <a:r>
              <a:rPr lang="es-ES" altLang="es-ES" sz="1800" dirty="0"/>
              <a:t>tiene en cuenta la distancia (en Km) que tiene que recorrer el paquete para alcanzar el destino.</a:t>
            </a:r>
          </a:p>
          <a:p>
            <a:pPr lvl="1" eaLnBrk="1" hangingPunct="1">
              <a:lnSpc>
                <a:spcPct val="80000"/>
              </a:lnSpc>
            </a:pPr>
            <a:r>
              <a:rPr lang="es-ES" altLang="es-ES" sz="1800" b="1" dirty="0"/>
              <a:t>Retardo promedio: </a:t>
            </a:r>
            <a:r>
              <a:rPr lang="es-ES" altLang="es-ES" sz="1800" dirty="0"/>
              <a:t>tiene en cuenta el retardo de las líneas. Dado que éste es proporcional a la distancia, esta métrica es similar a la anterior.</a:t>
            </a:r>
          </a:p>
          <a:p>
            <a:pPr lvl="1" eaLnBrk="1" hangingPunct="1">
              <a:lnSpc>
                <a:spcPct val="80000"/>
              </a:lnSpc>
            </a:pPr>
            <a:r>
              <a:rPr lang="es-ES" altLang="es-ES" sz="1800" b="1" dirty="0"/>
              <a:t>Ancho de banda: </a:t>
            </a:r>
            <a:r>
              <a:rPr lang="es-ES" altLang="es-ES" sz="1800" dirty="0"/>
              <a:t>tiene en cuenta la velocidad de transmisión de las líneas por las que tiene que circular el paquete.</a:t>
            </a:r>
          </a:p>
          <a:p>
            <a:pPr lvl="1" eaLnBrk="1" hangingPunct="1">
              <a:lnSpc>
                <a:spcPct val="80000"/>
              </a:lnSpc>
            </a:pPr>
            <a:r>
              <a:rPr lang="es-ES" altLang="es-ES" sz="1800" b="1" dirty="0"/>
              <a:t>Nivel de tráfico: </a:t>
            </a:r>
            <a:r>
              <a:rPr lang="es-ES" altLang="es-ES" sz="1800" dirty="0"/>
              <a:t>tiene en cuenta el nivel de uso de las líneas, para intentar utilizar aquellas líneas con menor nivel de saturación.</a:t>
            </a:r>
          </a:p>
          <a:p>
            <a:pPr lvl="1" eaLnBrk="1" hangingPunct="1">
              <a:lnSpc>
                <a:spcPct val="80000"/>
              </a:lnSpc>
            </a:pPr>
            <a:r>
              <a:rPr lang="es-ES" altLang="es-ES" sz="1800" b="1" dirty="0"/>
              <a:t>Función de varias métricas</a:t>
            </a:r>
            <a:endParaRPr lang="es-ES" altLang="es-ES" sz="1800" dirty="0"/>
          </a:p>
          <a:p>
            <a:pPr algn="just" eaLnBrk="1" hangingPunct="1">
              <a:lnSpc>
                <a:spcPct val="80000"/>
              </a:lnSpc>
            </a:pPr>
            <a:endParaRPr lang="es-ES" altLang="es-ES" sz="2000" dirty="0"/>
          </a:p>
        </p:txBody>
      </p:sp>
      <p:sp>
        <p:nvSpPr>
          <p:cNvPr id="6" name="5 Marcador de número de diapositiva"/>
          <p:cNvSpPr>
            <a:spLocks noGrp="1"/>
          </p:cNvSpPr>
          <p:nvPr>
            <p:ph type="sldNum" sz="quarter" idx="12"/>
          </p:nvPr>
        </p:nvSpPr>
        <p:spPr/>
        <p:txBody>
          <a:bodyPr/>
          <a:lstStyle/>
          <a:p>
            <a:pPr>
              <a:defRPr/>
            </a:pPr>
            <a:fld id="{5D344969-57E7-4B4E-AB1C-81469A8C7BBC}" type="slidenum">
              <a:rPr lang="es-ES"/>
              <a:pPr>
                <a:defRPr/>
              </a:pPr>
              <a:t>3</a:t>
            </a:fld>
            <a:endParaRPr lang="es-ES"/>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94A61B61-C512-4622-96BD-179D33412278}" type="slidenum">
              <a:rPr lang="es-ES"/>
              <a:pPr>
                <a:defRPr/>
              </a:pPr>
              <a:t>30</a:t>
            </a:fld>
            <a:endParaRPr lang="es-ES"/>
          </a:p>
        </p:txBody>
      </p:sp>
      <p:sp>
        <p:nvSpPr>
          <p:cNvPr id="14340" name="Rectangle 2"/>
          <p:cNvSpPr>
            <a:spLocks noGrp="1" noChangeArrowheads="1"/>
          </p:cNvSpPr>
          <p:nvPr>
            <p:ph type="title" idx="4294967295"/>
          </p:nvPr>
        </p:nvSpPr>
        <p:spPr>
          <a:xfrm>
            <a:off x="472008" y="368300"/>
            <a:ext cx="7772400" cy="754063"/>
          </a:xfrm>
        </p:spPr>
        <p:txBody>
          <a:bodyPr vert="horz" lIns="91440" tIns="45720" rIns="91440" bIns="45720" rtlCol="0" anchor="ctr">
            <a:normAutofit/>
          </a:bodyPr>
          <a:lstStyle/>
          <a:p>
            <a:pPr fontAlgn="base">
              <a:spcAft>
                <a:spcPct val="0"/>
              </a:spcAft>
            </a:pPr>
            <a:r>
              <a:rPr lang="es-ES_tradnl" altLang="es-ES"/>
              <a:t>RIP (Routing Information Protocol)</a:t>
            </a:r>
            <a:endParaRPr lang="es-ES" altLang="es-ES"/>
          </a:p>
        </p:txBody>
      </p:sp>
      <p:sp>
        <p:nvSpPr>
          <p:cNvPr id="14341" name="Rectangle 3"/>
          <p:cNvSpPr>
            <a:spLocks noGrp="1" noChangeArrowheads="1"/>
          </p:cNvSpPr>
          <p:nvPr>
            <p:ph type="body" idx="4294967295"/>
          </p:nvPr>
        </p:nvSpPr>
        <p:spPr>
          <a:xfrm>
            <a:off x="72008" y="1196752"/>
            <a:ext cx="8892480" cy="4478338"/>
          </a:xfrm>
        </p:spPr>
        <p:txBody>
          <a:bodyPr>
            <a:noAutofit/>
          </a:bodyPr>
          <a:lstStyle/>
          <a:p>
            <a:pPr algn="just" eaLnBrk="1" hangingPunct="1">
              <a:lnSpc>
                <a:spcPct val="80000"/>
              </a:lnSpc>
            </a:pPr>
            <a:r>
              <a:rPr lang="es-ES_tradnl" altLang="es-ES" sz="1800" dirty="0"/>
              <a:t>Métrica basada en número de saltos únicamente. Máximo 15 saltos</a:t>
            </a:r>
          </a:p>
          <a:p>
            <a:pPr algn="just" eaLnBrk="1" hangingPunct="1">
              <a:lnSpc>
                <a:spcPct val="80000"/>
              </a:lnSpc>
            </a:pPr>
            <a:r>
              <a:rPr lang="es-ES_tradnl" altLang="es-ES" sz="1800" dirty="0"/>
              <a:t>Solo útil en redes pequeñas (5-10 </a:t>
            </a:r>
            <a:r>
              <a:rPr lang="es-ES_tradnl" altLang="es-ES" sz="1800" dirty="0" err="1"/>
              <a:t>routers</a:t>
            </a:r>
            <a:r>
              <a:rPr lang="es-ES_tradnl" altLang="es-ES" sz="1800" dirty="0"/>
              <a:t>)</a:t>
            </a:r>
          </a:p>
          <a:p>
            <a:pPr>
              <a:lnSpc>
                <a:spcPct val="80000"/>
              </a:lnSpc>
            </a:pPr>
            <a:r>
              <a:rPr lang="es-ES" altLang="es-ES" sz="1800" dirty="0"/>
              <a:t>Se basa en el intercambio periódico (</a:t>
            </a:r>
            <a:r>
              <a:rPr lang="es-ES_tradnl" altLang="es-ES" sz="1800" dirty="0"/>
              <a:t>cada 30 segundos)</a:t>
            </a:r>
            <a:r>
              <a:rPr lang="es-ES" altLang="es-ES" sz="1800" dirty="0"/>
              <a:t> de las tablas de rutas entre </a:t>
            </a:r>
            <a:r>
              <a:rPr lang="es-ES" altLang="es-ES" sz="1800" dirty="0" err="1"/>
              <a:t>routers</a:t>
            </a:r>
            <a:r>
              <a:rPr lang="es-ES" altLang="es-ES" sz="1800" dirty="0"/>
              <a:t> vecinos</a:t>
            </a:r>
          </a:p>
          <a:p>
            <a:pPr eaLnBrk="1" hangingPunct="1">
              <a:lnSpc>
                <a:spcPct val="80000"/>
              </a:lnSpc>
            </a:pPr>
            <a:r>
              <a:rPr lang="es-ES" altLang="es-ES" sz="1800" dirty="0"/>
              <a:t>Estas tablas incluyen las redes que son alcanzables por cada </a:t>
            </a:r>
            <a:r>
              <a:rPr lang="es-ES" altLang="es-ES" sz="1800" dirty="0" err="1"/>
              <a:t>router</a:t>
            </a:r>
            <a:r>
              <a:rPr lang="es-ES" altLang="es-ES" sz="1800" dirty="0"/>
              <a:t> y a que distancia se encuentran (vectores de distancia).</a:t>
            </a:r>
          </a:p>
          <a:p>
            <a:pPr eaLnBrk="1" hangingPunct="1">
              <a:lnSpc>
                <a:spcPct val="80000"/>
              </a:lnSpc>
            </a:pPr>
            <a:r>
              <a:rPr lang="es-ES" altLang="es-ES" sz="1800" dirty="0"/>
              <a:t>A partir de esta información los </a:t>
            </a:r>
            <a:r>
              <a:rPr lang="es-ES" altLang="es-ES" sz="1800" dirty="0" err="1"/>
              <a:t>routers</a:t>
            </a:r>
            <a:r>
              <a:rPr lang="es-ES" altLang="es-ES" sz="1800" dirty="0"/>
              <a:t> construyen o actualizan sus tablas de rutas.</a:t>
            </a:r>
          </a:p>
          <a:p>
            <a:pPr>
              <a:lnSpc>
                <a:spcPct val="80000"/>
              </a:lnSpc>
            </a:pPr>
            <a:r>
              <a:rPr lang="es-ES" altLang="es-ES" sz="1800" dirty="0"/>
              <a:t>En RIP v1, la información se difunde mediante </a:t>
            </a:r>
            <a:r>
              <a:rPr lang="es-ES" altLang="es-ES" sz="1800" dirty="0" err="1"/>
              <a:t>broadcast</a:t>
            </a:r>
            <a:r>
              <a:rPr lang="es-ES" altLang="es-ES" sz="1800" dirty="0"/>
              <a:t> </a:t>
            </a:r>
            <a:r>
              <a:rPr lang="en-US" altLang="es-ES" sz="1800" b="1" dirty="0">
                <a:solidFill>
                  <a:srgbClr val="0070C0"/>
                </a:solidFill>
              </a:rPr>
              <a:t>255.255.255.255</a:t>
            </a:r>
            <a:r>
              <a:rPr lang="es-ES" altLang="es-ES" sz="1800" dirty="0"/>
              <a:t>.  </a:t>
            </a:r>
          </a:p>
          <a:p>
            <a:pPr lvl="1" algn="just">
              <a:lnSpc>
                <a:spcPct val="80000"/>
              </a:lnSpc>
            </a:pPr>
            <a:r>
              <a:rPr lang="es-ES_tradnl" altLang="es-ES" sz="1400" dirty="0"/>
              <a:t>No soporta subredes ni máscaras de tamaño variable (Protocolo de enrutamiento con clase)</a:t>
            </a:r>
          </a:p>
          <a:p>
            <a:pPr eaLnBrk="1" hangingPunct="1">
              <a:lnSpc>
                <a:spcPct val="80000"/>
              </a:lnSpc>
            </a:pPr>
            <a:r>
              <a:rPr lang="es-ES" altLang="es-ES" sz="1800" dirty="0"/>
              <a:t>En RIP v2 en </a:t>
            </a:r>
            <a:r>
              <a:rPr lang="es-ES" altLang="es-ES" sz="1800" dirty="0" err="1"/>
              <a:t>multicast</a:t>
            </a:r>
            <a:r>
              <a:rPr lang="es-ES" altLang="es-ES" sz="1800" dirty="0"/>
              <a:t> </a:t>
            </a:r>
            <a:r>
              <a:rPr lang="en-US" altLang="es-ES" sz="1800" dirty="0"/>
              <a:t>a la </a:t>
            </a:r>
            <a:r>
              <a:rPr lang="en-US" altLang="es-ES" sz="1800" dirty="0" err="1"/>
              <a:t>dirección</a:t>
            </a:r>
            <a:r>
              <a:rPr lang="en-US" altLang="es-ES" sz="1800" dirty="0"/>
              <a:t> </a:t>
            </a:r>
            <a:r>
              <a:rPr lang="en-US" altLang="es-ES" sz="1800" b="1" dirty="0">
                <a:solidFill>
                  <a:srgbClr val="0070C0"/>
                </a:solidFill>
              </a:rPr>
              <a:t>224.0.0.9</a:t>
            </a:r>
            <a:r>
              <a:rPr lang="en-US" altLang="es-ES" sz="1800" dirty="0"/>
              <a:t> </a:t>
            </a:r>
            <a:r>
              <a:rPr lang="es-ES" altLang="es-ES" sz="1800" dirty="0"/>
              <a:t>. </a:t>
            </a:r>
          </a:p>
          <a:p>
            <a:pPr lvl="1" algn="just">
              <a:lnSpc>
                <a:spcPct val="80000"/>
              </a:lnSpc>
            </a:pPr>
            <a:r>
              <a:rPr lang="es-ES_tradnl" altLang="es-ES" sz="1400" dirty="0"/>
              <a:t>RIPv2 al igual que EIGRP y OSPF soporta VLSM (Protocolos de enrutamiento son clase).</a:t>
            </a:r>
            <a:endParaRPr lang="es-ES" altLang="es-ES" sz="1800" dirty="0"/>
          </a:p>
          <a:p>
            <a:pPr lvl="1" algn="just">
              <a:lnSpc>
                <a:spcPct val="80000"/>
              </a:lnSpc>
            </a:pPr>
            <a:r>
              <a:rPr lang="en-US" altLang="es-ES" sz="1400" dirty="0"/>
              <a:t>Los </a:t>
            </a:r>
            <a:r>
              <a:rPr lang="en-US" altLang="es-ES" sz="1400" dirty="0" err="1"/>
              <a:t>mensajes</a:t>
            </a:r>
            <a:r>
              <a:rPr lang="en-US" altLang="es-ES" sz="1400" dirty="0"/>
              <a:t> </a:t>
            </a:r>
            <a:r>
              <a:rPr lang="en-US" altLang="es-ES" sz="1400" dirty="0" err="1"/>
              <a:t>incluyen</a:t>
            </a:r>
            <a:r>
              <a:rPr lang="en-US" altLang="es-ES" sz="1400" dirty="0"/>
              <a:t> </a:t>
            </a:r>
            <a:r>
              <a:rPr lang="en-US" altLang="es-ES" sz="1400" dirty="0" err="1"/>
              <a:t>para</a:t>
            </a:r>
            <a:r>
              <a:rPr lang="en-US" altLang="es-ES" sz="1400" dirty="0"/>
              <a:t> </a:t>
            </a:r>
            <a:r>
              <a:rPr lang="en-US" altLang="es-ES" sz="1400" dirty="0" err="1"/>
              <a:t>cada</a:t>
            </a:r>
            <a:r>
              <a:rPr lang="en-US" altLang="es-ES" sz="1400" dirty="0"/>
              <a:t> </a:t>
            </a:r>
            <a:r>
              <a:rPr lang="en-US" altLang="es-ES" sz="1400" dirty="0" err="1"/>
              <a:t>destino</a:t>
            </a:r>
            <a:r>
              <a:rPr lang="en-US" altLang="es-ES" sz="1400" dirty="0"/>
              <a:t>: </a:t>
            </a:r>
            <a:r>
              <a:rPr lang="en-US" altLang="es-ES" sz="1400" dirty="0" err="1"/>
              <a:t>dirección</a:t>
            </a:r>
            <a:r>
              <a:rPr lang="en-US" altLang="es-ES" sz="1400" dirty="0"/>
              <a:t>, </a:t>
            </a:r>
            <a:r>
              <a:rPr lang="en-US" altLang="es-ES" sz="1400" dirty="0" err="1"/>
              <a:t>máscara</a:t>
            </a:r>
            <a:r>
              <a:rPr lang="en-US" altLang="es-ES" sz="1400" dirty="0"/>
              <a:t> de </a:t>
            </a:r>
            <a:r>
              <a:rPr lang="en-US" altLang="es-ES" sz="1400" dirty="0" err="1"/>
              <a:t>subred</a:t>
            </a:r>
            <a:r>
              <a:rPr lang="en-US" altLang="es-ES" sz="1400" dirty="0"/>
              <a:t>, </a:t>
            </a:r>
            <a:r>
              <a:rPr lang="en-US" altLang="es-ES" sz="1400" dirty="0" err="1"/>
              <a:t>siguiente</a:t>
            </a:r>
            <a:r>
              <a:rPr lang="en-US" altLang="es-ES" sz="1400" dirty="0"/>
              <a:t> </a:t>
            </a:r>
            <a:r>
              <a:rPr lang="en-US" altLang="es-ES" sz="1400" dirty="0" err="1"/>
              <a:t>salto</a:t>
            </a:r>
            <a:r>
              <a:rPr lang="en-US" altLang="es-ES" sz="1400" dirty="0"/>
              <a:t> y </a:t>
            </a:r>
            <a:r>
              <a:rPr lang="en-US" altLang="es-ES" sz="1400" dirty="0" err="1"/>
              <a:t>métrica</a:t>
            </a:r>
            <a:endParaRPr lang="es-ES" altLang="es-ES" sz="1400" dirty="0"/>
          </a:p>
          <a:p>
            <a:pPr lvl="1" algn="just">
              <a:lnSpc>
                <a:spcPct val="80000"/>
              </a:lnSpc>
            </a:pPr>
            <a:r>
              <a:rPr lang="es-ES" altLang="es-ES" sz="1400" dirty="0"/>
              <a:t>Soporte para autentificación sencilla: </a:t>
            </a:r>
            <a:r>
              <a:rPr lang="en-US" altLang="es-ES" sz="1400" dirty="0"/>
              <a:t>password o MD5. </a:t>
            </a:r>
            <a:r>
              <a:rPr lang="es-ES" altLang="es-ES" sz="1400" dirty="0"/>
              <a:t> RIP-2 permite realizar la autentificación de cualquier nodo que anuncie rutas en la red. Esto puede evitar información de rutas fraudulenta que pueda corromper la tabla de rutas</a:t>
            </a:r>
          </a:p>
          <a:p>
            <a:pPr lvl="1" algn="just">
              <a:lnSpc>
                <a:spcPct val="80000"/>
              </a:lnSpc>
            </a:pPr>
            <a:r>
              <a:rPr lang="es-ES" altLang="es-ES" sz="1400" dirty="0"/>
              <a:t>Admite el resumen manual de ruta (auto-</a:t>
            </a:r>
            <a:r>
              <a:rPr lang="es-ES" altLang="es-ES" sz="1400" dirty="0" err="1"/>
              <a:t>summary</a:t>
            </a:r>
            <a:r>
              <a:rPr lang="es-ES" altLang="es-ES" sz="1400" dirty="0"/>
              <a:t>).</a:t>
            </a:r>
          </a:p>
          <a:p>
            <a:pPr eaLnBrk="1" hangingPunct="1">
              <a:lnSpc>
                <a:spcPct val="80000"/>
              </a:lnSpc>
            </a:pPr>
            <a:r>
              <a:rPr lang="es-ES" altLang="es-ES" sz="1800" dirty="0"/>
              <a:t>Los paquetes RIP se envían usando el protocolo de transporte UDP sobre IP, puerto 520.</a:t>
            </a:r>
          </a:p>
          <a:p>
            <a:pPr>
              <a:lnSpc>
                <a:spcPct val="80000"/>
              </a:lnSpc>
            </a:pPr>
            <a:r>
              <a:rPr lang="en-US" altLang="es-ES" sz="1800" dirty="0"/>
              <a:t>En un </a:t>
            </a:r>
            <a:r>
              <a:rPr lang="en-US" altLang="es-ES" sz="1800" dirty="0" err="1"/>
              <a:t>mensaje</a:t>
            </a:r>
            <a:r>
              <a:rPr lang="en-US" altLang="es-ES" sz="1800" dirty="0"/>
              <a:t> RIP </a:t>
            </a:r>
            <a:r>
              <a:rPr lang="en-US" altLang="es-ES" sz="1800" dirty="0" err="1"/>
              <a:t>pueden</a:t>
            </a:r>
            <a:r>
              <a:rPr lang="en-US" altLang="es-ES" sz="1800" dirty="0"/>
              <a:t> </a:t>
            </a:r>
            <a:r>
              <a:rPr lang="en-US" altLang="es-ES" sz="1800" dirty="0" err="1"/>
              <a:t>enviarse</a:t>
            </a:r>
            <a:r>
              <a:rPr lang="en-US" altLang="es-ES" sz="1800" dirty="0"/>
              <a:t> hasta 25 </a:t>
            </a:r>
            <a:r>
              <a:rPr lang="en-US" altLang="es-ES" sz="1800" dirty="0" err="1"/>
              <a:t>entradas</a:t>
            </a:r>
            <a:r>
              <a:rPr lang="en-US" altLang="es-ES" sz="1800" dirty="0"/>
              <a:t> del vector de </a:t>
            </a:r>
            <a:r>
              <a:rPr lang="en-US" altLang="es-ES" sz="1800" dirty="0" err="1"/>
              <a:t>distancias</a:t>
            </a:r>
            <a:r>
              <a:rPr lang="en-US" altLang="es-ES" sz="1800" dirty="0"/>
              <a:t>.</a:t>
            </a:r>
          </a:p>
          <a:p>
            <a:pPr>
              <a:lnSpc>
                <a:spcPct val="80000"/>
              </a:lnSpc>
            </a:pPr>
            <a:r>
              <a:rPr lang="en-US" altLang="es-ES" sz="1800" dirty="0"/>
              <a:t>Para </a:t>
            </a:r>
            <a:r>
              <a:rPr lang="en-US" altLang="es-ES" sz="1800" dirty="0" err="1"/>
              <a:t>transportar</a:t>
            </a:r>
            <a:r>
              <a:rPr lang="en-US" altLang="es-ES" sz="1800" dirty="0"/>
              <a:t> </a:t>
            </a:r>
            <a:r>
              <a:rPr lang="en-US" altLang="es-ES" sz="1800" dirty="0" err="1"/>
              <a:t>vectores</a:t>
            </a:r>
            <a:r>
              <a:rPr lang="en-US" altLang="es-ES" sz="1800" dirty="0"/>
              <a:t> </a:t>
            </a:r>
            <a:r>
              <a:rPr lang="en-US" altLang="es-ES" sz="1800" dirty="0" err="1"/>
              <a:t>grandes</a:t>
            </a:r>
            <a:r>
              <a:rPr lang="en-US" altLang="es-ES" sz="1800" dirty="0"/>
              <a:t> se </a:t>
            </a:r>
            <a:r>
              <a:rPr lang="en-US" altLang="es-ES" sz="1800" dirty="0" err="1"/>
              <a:t>utilizan</a:t>
            </a:r>
            <a:r>
              <a:rPr lang="en-US" altLang="es-ES" sz="1800" dirty="0"/>
              <a:t> </a:t>
            </a:r>
            <a:r>
              <a:rPr lang="en-US" altLang="es-ES" sz="1800" dirty="0" err="1"/>
              <a:t>varios</a:t>
            </a:r>
            <a:r>
              <a:rPr lang="en-US" altLang="es-ES" sz="1800" dirty="0"/>
              <a:t> </a:t>
            </a:r>
            <a:r>
              <a:rPr lang="en-US" altLang="es-ES" sz="1800" dirty="0" err="1"/>
              <a:t>mensajes</a:t>
            </a:r>
            <a:r>
              <a:rPr lang="en-US" altLang="es-ES" sz="1800" dirty="0"/>
              <a:t>.</a:t>
            </a:r>
            <a:endParaRPr lang="es-ES" altLang="es-ES" sz="1800" dirty="0"/>
          </a:p>
          <a:p>
            <a:pPr>
              <a:lnSpc>
                <a:spcPct val="80000"/>
              </a:lnSpc>
            </a:pPr>
            <a:r>
              <a:rPr lang="en-US" altLang="es-ES" sz="1800" dirty="0" err="1"/>
              <a:t>Una</a:t>
            </a:r>
            <a:r>
              <a:rPr lang="en-US" altLang="es-ES" sz="1800" dirty="0"/>
              <a:t> </a:t>
            </a:r>
            <a:r>
              <a:rPr lang="en-US" altLang="es-ES" sz="1800" dirty="0" err="1"/>
              <a:t>entrada</a:t>
            </a:r>
            <a:r>
              <a:rPr lang="en-US" altLang="es-ES" sz="1800" dirty="0"/>
              <a:t> de la </a:t>
            </a:r>
            <a:r>
              <a:rPr lang="en-US" altLang="es-ES" sz="1800" dirty="0" err="1"/>
              <a:t>tabla</a:t>
            </a:r>
            <a:r>
              <a:rPr lang="en-US" altLang="es-ES" sz="1800" dirty="0"/>
              <a:t> de </a:t>
            </a:r>
            <a:r>
              <a:rPr lang="en-US" altLang="es-ES" sz="1800" dirty="0" err="1"/>
              <a:t>rutas</a:t>
            </a:r>
            <a:r>
              <a:rPr lang="en-US" altLang="es-ES" sz="1800" dirty="0"/>
              <a:t> se </a:t>
            </a:r>
            <a:r>
              <a:rPr lang="en-US" altLang="es-ES" sz="1800" dirty="0" err="1"/>
              <a:t>vuelve</a:t>
            </a:r>
            <a:r>
              <a:rPr lang="en-US" altLang="es-ES" sz="1800" dirty="0"/>
              <a:t> </a:t>
            </a:r>
            <a:r>
              <a:rPr lang="en-US" altLang="es-ES" sz="1800" dirty="0" err="1"/>
              <a:t>inválida</a:t>
            </a:r>
            <a:r>
              <a:rPr lang="en-US" altLang="es-ES" sz="1800" dirty="0"/>
              <a:t> </a:t>
            </a:r>
            <a:r>
              <a:rPr lang="en-US" altLang="es-ES" sz="1800" dirty="0" err="1"/>
              <a:t>si</a:t>
            </a:r>
            <a:r>
              <a:rPr lang="en-US" altLang="es-ES" sz="1800" dirty="0"/>
              <a:t> </a:t>
            </a:r>
            <a:r>
              <a:rPr lang="en-US" altLang="es-ES" sz="1800" dirty="0" err="1"/>
              <a:t>pasan</a:t>
            </a:r>
            <a:r>
              <a:rPr lang="en-US" altLang="es-ES" sz="1800" dirty="0"/>
              <a:t> 180 </a:t>
            </a:r>
            <a:r>
              <a:rPr lang="en-US" altLang="es-ES" sz="1800" dirty="0" err="1"/>
              <a:t>segundos</a:t>
            </a:r>
            <a:r>
              <a:rPr lang="en-US" altLang="es-ES" sz="1800" dirty="0"/>
              <a:t> sin </a:t>
            </a:r>
            <a:r>
              <a:rPr lang="en-US" altLang="es-ES" sz="1800" dirty="0" err="1"/>
              <a:t>que</a:t>
            </a:r>
            <a:r>
              <a:rPr lang="en-US" altLang="es-ES" sz="1800" dirty="0"/>
              <a:t> sea </a:t>
            </a:r>
            <a:r>
              <a:rPr lang="en-US" altLang="es-ES" sz="1800" dirty="0" err="1"/>
              <a:t>refrescada</a:t>
            </a:r>
            <a:r>
              <a:rPr lang="en-US" altLang="es-ES" sz="1800" dirty="0"/>
              <a:t>.</a:t>
            </a:r>
            <a:endParaRPr lang="es-ES_tradnl" altLang="es-ES" sz="1800" dirty="0"/>
          </a:p>
        </p:txBody>
      </p:sp>
      <p:sp>
        <p:nvSpPr>
          <p:cNvPr id="6"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872BEA66-7E59-42F2-96CE-109B15150635}" type="slidenum">
              <a:rPr lang="es-ES" sz="1400">
                <a:latin typeface="+mn-lt"/>
              </a:rPr>
              <a:pPr algn="r">
                <a:defRPr/>
              </a:pPr>
              <a:t>30</a:t>
            </a:fld>
            <a:endParaRPr lang="es-ES" sz="1400">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3 Marcador de número de diapositiva"/>
          <p:cNvSpPr>
            <a:spLocks noGrp="1"/>
          </p:cNvSpPr>
          <p:nvPr>
            <p:ph type="sldNum" sz="quarter" idx="12"/>
          </p:nvPr>
        </p:nvSpPr>
        <p:spPr/>
        <p:txBody>
          <a:bodyPr/>
          <a:lstStyle/>
          <a:p>
            <a:pPr>
              <a:defRPr/>
            </a:pPr>
            <a:fld id="{C344D42A-3FEB-4BE2-A456-B4A89134CBA7}" type="slidenum">
              <a:rPr lang="es-ES"/>
              <a:pPr>
                <a:defRPr/>
              </a:pPr>
              <a:t>31</a:t>
            </a:fld>
            <a:endParaRPr lang="es-ES"/>
          </a:p>
        </p:txBody>
      </p:sp>
      <p:sp>
        <p:nvSpPr>
          <p:cNvPr id="15364" name="Rectangle 2"/>
          <p:cNvSpPr>
            <a:spLocks noGrp="1" noChangeArrowheads="1"/>
          </p:cNvSpPr>
          <p:nvPr>
            <p:ph type="body" idx="4294967295"/>
          </p:nvPr>
        </p:nvSpPr>
        <p:spPr>
          <a:xfrm>
            <a:off x="0" y="1600200"/>
            <a:ext cx="8229600" cy="604838"/>
          </a:xfrm>
        </p:spPr>
        <p:txBody>
          <a:bodyPr>
            <a:normAutofit/>
          </a:bodyPr>
          <a:lstStyle/>
          <a:p>
            <a:pPr eaLnBrk="1" hangingPunct="1">
              <a:lnSpc>
                <a:spcPct val="90000"/>
              </a:lnSpc>
            </a:pPr>
            <a:r>
              <a:rPr lang="es-ES" altLang="es-ES" sz="2000" dirty="0"/>
              <a:t>La situación inicial se refleja en las tablas de rutas:</a:t>
            </a:r>
          </a:p>
        </p:txBody>
      </p:sp>
      <p:sp>
        <p:nvSpPr>
          <p:cNvPr id="15365" name="Rectangle 3"/>
          <p:cNvSpPr>
            <a:spLocks noGrp="1" noChangeArrowheads="1"/>
          </p:cNvSpPr>
          <p:nvPr>
            <p:ph type="title" idx="4294967295"/>
          </p:nvPr>
        </p:nvSpPr>
        <p:spPr>
          <a:xfrm>
            <a:off x="0" y="274638"/>
            <a:ext cx="8229600" cy="1143000"/>
          </a:xfrm>
          <a:noFill/>
        </p:spPr>
        <p:txBody>
          <a:bodyPr>
            <a:normAutofit/>
          </a:bodyPr>
          <a:lstStyle/>
          <a:p>
            <a:pPr eaLnBrk="1" hangingPunct="1"/>
            <a:r>
              <a:rPr lang="es-ES_tradnl" altLang="es-ES" sz="4000" dirty="0">
                <a:latin typeface="Arial" charset="0"/>
              </a:rPr>
              <a:t>RIPv2. Funcionamiento.</a:t>
            </a:r>
            <a:endParaRPr lang="es-ES" altLang="es-ES" sz="4000" dirty="0">
              <a:latin typeface="Arial" charset="0"/>
            </a:endParaRPr>
          </a:p>
        </p:txBody>
      </p:sp>
      <p:sp>
        <p:nvSpPr>
          <p:cNvPr id="11"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FB62D9CA-A646-400F-B7A9-7D17DED4D640}" type="slidenum">
              <a:rPr lang="es-ES" sz="1400">
                <a:latin typeface="+mn-lt"/>
              </a:rPr>
              <a:pPr algn="r">
                <a:defRPr/>
              </a:pPr>
              <a:t>31</a:t>
            </a:fld>
            <a:endParaRPr lang="es-ES" sz="1400">
              <a:latin typeface="+mn-lt"/>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708919"/>
            <a:ext cx="5549893" cy="3222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3 Marcador de número de diapositiva"/>
          <p:cNvSpPr>
            <a:spLocks noGrp="1"/>
          </p:cNvSpPr>
          <p:nvPr>
            <p:ph type="sldNum" sz="quarter" idx="12"/>
          </p:nvPr>
        </p:nvSpPr>
        <p:spPr/>
        <p:txBody>
          <a:bodyPr/>
          <a:lstStyle/>
          <a:p>
            <a:pPr>
              <a:defRPr/>
            </a:pPr>
            <a:fld id="{C344D42A-3FEB-4BE2-A456-B4A89134CBA7}" type="slidenum">
              <a:rPr lang="es-ES"/>
              <a:pPr>
                <a:defRPr/>
              </a:pPr>
              <a:t>32</a:t>
            </a:fld>
            <a:endParaRPr lang="es-ES"/>
          </a:p>
        </p:txBody>
      </p:sp>
      <p:sp>
        <p:nvSpPr>
          <p:cNvPr id="15364" name="Rectangle 2"/>
          <p:cNvSpPr>
            <a:spLocks noGrp="1" noChangeArrowheads="1"/>
          </p:cNvSpPr>
          <p:nvPr>
            <p:ph type="body" idx="4294967295"/>
          </p:nvPr>
        </p:nvSpPr>
        <p:spPr>
          <a:xfrm>
            <a:off x="0" y="1600200"/>
            <a:ext cx="8229600" cy="604838"/>
          </a:xfrm>
        </p:spPr>
        <p:txBody>
          <a:bodyPr>
            <a:normAutofit/>
          </a:bodyPr>
          <a:lstStyle/>
          <a:p>
            <a:pPr eaLnBrk="1" hangingPunct="1">
              <a:lnSpc>
                <a:spcPct val="90000"/>
              </a:lnSpc>
            </a:pPr>
            <a:r>
              <a:rPr lang="es-ES" altLang="es-ES" sz="2000" dirty="0"/>
              <a:t>Descubrimiento de la red:</a:t>
            </a:r>
          </a:p>
        </p:txBody>
      </p:sp>
      <p:sp>
        <p:nvSpPr>
          <p:cNvPr id="15365" name="Rectangle 3"/>
          <p:cNvSpPr>
            <a:spLocks noGrp="1" noChangeArrowheads="1"/>
          </p:cNvSpPr>
          <p:nvPr>
            <p:ph type="title" idx="4294967295"/>
          </p:nvPr>
        </p:nvSpPr>
        <p:spPr>
          <a:xfrm>
            <a:off x="0" y="274638"/>
            <a:ext cx="8229600" cy="1143000"/>
          </a:xfrm>
          <a:noFill/>
        </p:spPr>
        <p:txBody>
          <a:bodyPr>
            <a:normAutofit/>
          </a:bodyPr>
          <a:lstStyle/>
          <a:p>
            <a:pPr eaLnBrk="1" hangingPunct="1"/>
            <a:r>
              <a:rPr lang="es-ES_tradnl" altLang="es-ES" sz="4000" dirty="0">
                <a:latin typeface="Arial" charset="0"/>
              </a:rPr>
              <a:t>RIPv2. Funcionamiento.</a:t>
            </a:r>
            <a:endParaRPr lang="es-ES" altLang="es-ES" sz="4000" dirty="0">
              <a:latin typeface="Arial" charset="0"/>
            </a:endParaRPr>
          </a:p>
        </p:txBody>
      </p:sp>
      <p:sp>
        <p:nvSpPr>
          <p:cNvPr id="11"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FB62D9CA-A646-400F-B7A9-7D17DED4D640}" type="slidenum">
              <a:rPr lang="es-ES" sz="1400">
                <a:latin typeface="+mn-lt"/>
              </a:rPr>
              <a:pPr algn="r">
                <a:defRPr/>
              </a:pPr>
              <a:t>32</a:t>
            </a:fld>
            <a:endParaRPr lang="es-ES" sz="1400">
              <a:latin typeface="+mn-lt"/>
            </a:endParaRPr>
          </a:p>
        </p:txBody>
      </p:sp>
      <p:sp>
        <p:nvSpPr>
          <p:cNvPr id="7" name="Rectangle 2"/>
          <p:cNvSpPr/>
          <p:nvPr/>
        </p:nvSpPr>
        <p:spPr>
          <a:xfrm>
            <a:off x="5724128" y="1618922"/>
            <a:ext cx="3312368" cy="4216539"/>
          </a:xfrm>
          <a:prstGeom prst="rect">
            <a:avLst/>
          </a:prstGeom>
        </p:spPr>
        <p:txBody>
          <a:bodyPr wrap="square">
            <a:spAutoFit/>
          </a:bodyPr>
          <a:lstStyle/>
          <a:p>
            <a:pPr algn="just">
              <a:lnSpc>
                <a:spcPct val="90000"/>
              </a:lnSpc>
              <a:spcBef>
                <a:spcPct val="20000"/>
              </a:spcBef>
            </a:pPr>
            <a:r>
              <a:rPr lang="en-CA" sz="2000" dirty="0">
                <a:latin typeface="+mn-lt"/>
              </a:rPr>
              <a:t>R1: </a:t>
            </a:r>
            <a:endParaRPr lang="en-US" sz="2000" dirty="0">
              <a:latin typeface="+mn-lt"/>
            </a:endParaRPr>
          </a:p>
          <a:p>
            <a:pPr marL="342900" lvl="0" indent="-342900" algn="just">
              <a:lnSpc>
                <a:spcPct val="90000"/>
              </a:lnSpc>
              <a:spcBef>
                <a:spcPct val="20000"/>
              </a:spcBef>
              <a:buFont typeface="Arial" panose="020B0604020202020204" pitchFamily="34" charset="0"/>
              <a:buChar char="•"/>
            </a:pPr>
            <a:r>
              <a:rPr lang="en-CA" sz="2000" dirty="0" err="1">
                <a:latin typeface="+mn-lt"/>
              </a:rPr>
              <a:t>Envía</a:t>
            </a:r>
            <a:r>
              <a:rPr lang="en-CA" sz="2000" dirty="0">
                <a:latin typeface="+mn-lt"/>
              </a:rPr>
              <a:t> </a:t>
            </a:r>
            <a:r>
              <a:rPr lang="en-CA" sz="2000" dirty="0" err="1">
                <a:latin typeface="+mn-lt"/>
              </a:rPr>
              <a:t>una</a:t>
            </a:r>
            <a:r>
              <a:rPr lang="en-CA" sz="2000" dirty="0">
                <a:latin typeface="+mn-lt"/>
              </a:rPr>
              <a:t> </a:t>
            </a:r>
            <a:r>
              <a:rPr lang="en-CA" sz="2000" dirty="0" err="1">
                <a:latin typeface="+mn-lt"/>
              </a:rPr>
              <a:t>actualización</a:t>
            </a:r>
            <a:r>
              <a:rPr lang="en-CA" sz="2000" dirty="0">
                <a:latin typeface="+mn-lt"/>
              </a:rPr>
              <a:t> </a:t>
            </a:r>
            <a:r>
              <a:rPr lang="en-CA" sz="2000" dirty="0" err="1">
                <a:latin typeface="+mn-lt"/>
              </a:rPr>
              <a:t>sobre</a:t>
            </a:r>
            <a:r>
              <a:rPr lang="en-CA" sz="2000" dirty="0">
                <a:latin typeface="+mn-lt"/>
              </a:rPr>
              <a:t> la red 10.1.0.0 </a:t>
            </a:r>
            <a:r>
              <a:rPr lang="en-CA" sz="2000" dirty="0" err="1">
                <a:latin typeface="+mn-lt"/>
              </a:rPr>
              <a:t>hacia</a:t>
            </a:r>
            <a:r>
              <a:rPr lang="en-CA" sz="2000" dirty="0">
                <a:latin typeface="+mn-lt"/>
              </a:rPr>
              <a:t> la </a:t>
            </a:r>
            <a:r>
              <a:rPr lang="en-CA" sz="2000" dirty="0" err="1">
                <a:latin typeface="+mn-lt"/>
              </a:rPr>
              <a:t>interfaz</a:t>
            </a:r>
            <a:r>
              <a:rPr lang="en-CA" sz="2000" dirty="0">
                <a:latin typeface="+mn-lt"/>
              </a:rPr>
              <a:t> Serial0/0/0</a:t>
            </a:r>
            <a:endParaRPr lang="en-US" sz="2000" dirty="0">
              <a:latin typeface="+mn-lt"/>
            </a:endParaRPr>
          </a:p>
          <a:p>
            <a:pPr marL="342900" lvl="0" indent="-342900" algn="just">
              <a:lnSpc>
                <a:spcPct val="90000"/>
              </a:lnSpc>
              <a:spcBef>
                <a:spcPct val="20000"/>
              </a:spcBef>
              <a:buFont typeface="Arial" panose="020B0604020202020204" pitchFamily="34" charset="0"/>
              <a:buChar char="•"/>
            </a:pPr>
            <a:r>
              <a:rPr lang="en-CA" sz="2000" dirty="0" err="1">
                <a:latin typeface="+mn-lt"/>
              </a:rPr>
              <a:t>Envía</a:t>
            </a:r>
            <a:r>
              <a:rPr lang="en-CA" sz="2000" dirty="0">
                <a:latin typeface="+mn-lt"/>
              </a:rPr>
              <a:t> </a:t>
            </a:r>
            <a:r>
              <a:rPr lang="en-CA" sz="2000" dirty="0" err="1">
                <a:latin typeface="+mn-lt"/>
              </a:rPr>
              <a:t>una</a:t>
            </a:r>
            <a:r>
              <a:rPr lang="en-CA" sz="2000" dirty="0">
                <a:latin typeface="+mn-lt"/>
              </a:rPr>
              <a:t> </a:t>
            </a:r>
            <a:r>
              <a:rPr lang="en-CA" sz="2000" dirty="0" err="1">
                <a:latin typeface="+mn-lt"/>
              </a:rPr>
              <a:t>actualización</a:t>
            </a:r>
            <a:r>
              <a:rPr lang="en-CA" sz="2000" dirty="0">
                <a:latin typeface="+mn-lt"/>
              </a:rPr>
              <a:t> </a:t>
            </a:r>
            <a:r>
              <a:rPr lang="en-CA" sz="2000" dirty="0" err="1">
                <a:latin typeface="+mn-lt"/>
              </a:rPr>
              <a:t>sobre</a:t>
            </a:r>
            <a:r>
              <a:rPr lang="en-CA" sz="2000" dirty="0">
                <a:latin typeface="+mn-lt"/>
              </a:rPr>
              <a:t> la red 10.2.0.0 </a:t>
            </a:r>
            <a:r>
              <a:rPr lang="en-CA" sz="2000" dirty="0" err="1">
                <a:latin typeface="+mn-lt"/>
              </a:rPr>
              <a:t>hacia</a:t>
            </a:r>
            <a:r>
              <a:rPr lang="en-CA" sz="2000" dirty="0">
                <a:latin typeface="+mn-lt"/>
              </a:rPr>
              <a:t> la </a:t>
            </a:r>
            <a:r>
              <a:rPr lang="en-CA" sz="2000" dirty="0" err="1">
                <a:latin typeface="+mn-lt"/>
              </a:rPr>
              <a:t>interfaz</a:t>
            </a:r>
            <a:r>
              <a:rPr lang="en-CA" sz="2000" dirty="0">
                <a:latin typeface="+mn-lt"/>
              </a:rPr>
              <a:t> FastEthernet0/0</a:t>
            </a:r>
          </a:p>
          <a:p>
            <a:pPr marL="342900" lvl="0" indent="-342900" algn="just">
              <a:lnSpc>
                <a:spcPct val="90000"/>
              </a:lnSpc>
              <a:spcBef>
                <a:spcPct val="20000"/>
              </a:spcBef>
              <a:buFont typeface="Arial" panose="020B0604020202020204" pitchFamily="34" charset="0"/>
              <a:buChar char="•"/>
            </a:pPr>
            <a:r>
              <a:rPr lang="en-CA" sz="2000" dirty="0" err="1">
                <a:latin typeface="+mn-lt"/>
              </a:rPr>
              <a:t>Recibe</a:t>
            </a:r>
            <a:r>
              <a:rPr lang="en-CA" sz="2000" dirty="0">
                <a:latin typeface="+mn-lt"/>
              </a:rPr>
              <a:t> </a:t>
            </a:r>
            <a:r>
              <a:rPr lang="en-CA" sz="2000" dirty="0" err="1">
                <a:latin typeface="+mn-lt"/>
              </a:rPr>
              <a:t>una</a:t>
            </a:r>
            <a:r>
              <a:rPr lang="en-CA" sz="2000" dirty="0">
                <a:latin typeface="+mn-lt"/>
              </a:rPr>
              <a:t> </a:t>
            </a:r>
            <a:r>
              <a:rPr lang="en-CA" sz="2000" dirty="0" err="1">
                <a:latin typeface="+mn-lt"/>
              </a:rPr>
              <a:t>actualización</a:t>
            </a:r>
            <a:r>
              <a:rPr lang="en-CA" sz="2000" dirty="0">
                <a:latin typeface="+mn-lt"/>
              </a:rPr>
              <a:t> </a:t>
            </a:r>
            <a:r>
              <a:rPr lang="en-CA" sz="2000" dirty="0" err="1">
                <a:latin typeface="+mn-lt"/>
              </a:rPr>
              <a:t>desde</a:t>
            </a:r>
            <a:r>
              <a:rPr lang="en-CA" sz="2000" dirty="0">
                <a:latin typeface="+mn-lt"/>
              </a:rPr>
              <a:t> R2 </a:t>
            </a:r>
            <a:r>
              <a:rPr lang="en-CA" sz="2000" dirty="0" err="1">
                <a:latin typeface="+mn-lt"/>
              </a:rPr>
              <a:t>sobre</a:t>
            </a:r>
            <a:r>
              <a:rPr lang="en-CA" sz="2000" dirty="0">
                <a:latin typeface="+mn-lt"/>
              </a:rPr>
              <a:t> la red 10.3.0.0 con </a:t>
            </a:r>
            <a:r>
              <a:rPr lang="en-CA" sz="2000" dirty="0" err="1">
                <a:latin typeface="+mn-lt"/>
              </a:rPr>
              <a:t>metrica</a:t>
            </a:r>
            <a:r>
              <a:rPr lang="en-CA" sz="2000" dirty="0">
                <a:latin typeface="+mn-lt"/>
              </a:rPr>
              <a:t> de 1</a:t>
            </a:r>
            <a:endParaRPr lang="en-US" sz="2000" dirty="0">
              <a:latin typeface="+mn-lt"/>
            </a:endParaRPr>
          </a:p>
          <a:p>
            <a:pPr marL="342900" lvl="0" indent="-342900" algn="just">
              <a:lnSpc>
                <a:spcPct val="90000"/>
              </a:lnSpc>
              <a:spcBef>
                <a:spcPct val="20000"/>
              </a:spcBef>
              <a:buFont typeface="Arial" panose="020B0604020202020204" pitchFamily="34" charset="0"/>
              <a:buChar char="•"/>
            </a:pPr>
            <a:r>
              <a:rPr lang="en-CA" sz="2000" dirty="0" err="1">
                <a:latin typeface="+mn-lt"/>
              </a:rPr>
              <a:t>Almacena</a:t>
            </a:r>
            <a:r>
              <a:rPr lang="en-CA" sz="2000" dirty="0">
                <a:latin typeface="+mn-lt"/>
              </a:rPr>
              <a:t> la red 10.3.0.0 en la </a:t>
            </a:r>
            <a:r>
              <a:rPr lang="en-CA" sz="2000" dirty="0" err="1">
                <a:latin typeface="+mn-lt"/>
              </a:rPr>
              <a:t>tabla</a:t>
            </a:r>
            <a:r>
              <a:rPr lang="en-CA" sz="2000" dirty="0">
                <a:latin typeface="+mn-lt"/>
              </a:rPr>
              <a:t> de </a:t>
            </a:r>
            <a:r>
              <a:rPr lang="en-CA" sz="2000" dirty="0" err="1">
                <a:latin typeface="+mn-lt"/>
              </a:rPr>
              <a:t>rutas</a:t>
            </a:r>
            <a:r>
              <a:rPr lang="en-CA" sz="2000" dirty="0">
                <a:latin typeface="+mn-lt"/>
              </a:rPr>
              <a:t> con </a:t>
            </a:r>
            <a:r>
              <a:rPr lang="en-CA" sz="2000" dirty="0" err="1">
                <a:latin typeface="+mn-lt"/>
              </a:rPr>
              <a:t>métrica</a:t>
            </a:r>
            <a:r>
              <a:rPr lang="en-CA" sz="2000" dirty="0">
                <a:latin typeface="+mn-lt"/>
              </a:rPr>
              <a:t>  1</a:t>
            </a:r>
            <a:endParaRPr lang="en-US" sz="2000" dirty="0">
              <a:latin typeface="+mn-lt"/>
            </a:endParaRPr>
          </a:p>
          <a:p>
            <a:pPr algn="just"/>
            <a:r>
              <a:rPr lang="en-CA" dirty="0"/>
              <a:t> </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04864"/>
            <a:ext cx="5545819"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602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3 Marcador de número de diapositiva"/>
          <p:cNvSpPr>
            <a:spLocks noGrp="1"/>
          </p:cNvSpPr>
          <p:nvPr>
            <p:ph type="sldNum" sz="quarter" idx="12"/>
          </p:nvPr>
        </p:nvSpPr>
        <p:spPr/>
        <p:txBody>
          <a:bodyPr/>
          <a:lstStyle/>
          <a:p>
            <a:pPr>
              <a:defRPr/>
            </a:pPr>
            <a:fld id="{C344D42A-3FEB-4BE2-A456-B4A89134CBA7}" type="slidenum">
              <a:rPr lang="es-ES"/>
              <a:pPr>
                <a:defRPr/>
              </a:pPr>
              <a:t>33</a:t>
            </a:fld>
            <a:endParaRPr lang="es-ES"/>
          </a:p>
        </p:txBody>
      </p:sp>
      <p:sp>
        <p:nvSpPr>
          <p:cNvPr id="15364" name="Rectangle 2"/>
          <p:cNvSpPr>
            <a:spLocks noGrp="1" noChangeArrowheads="1"/>
          </p:cNvSpPr>
          <p:nvPr>
            <p:ph type="body" idx="4294967295"/>
          </p:nvPr>
        </p:nvSpPr>
        <p:spPr>
          <a:xfrm>
            <a:off x="0" y="1600200"/>
            <a:ext cx="8229600" cy="604838"/>
          </a:xfrm>
        </p:spPr>
        <p:txBody>
          <a:bodyPr>
            <a:normAutofit/>
          </a:bodyPr>
          <a:lstStyle/>
          <a:p>
            <a:pPr eaLnBrk="1" hangingPunct="1">
              <a:lnSpc>
                <a:spcPct val="90000"/>
              </a:lnSpc>
            </a:pPr>
            <a:r>
              <a:rPr lang="es-ES" altLang="es-ES" sz="2000" dirty="0"/>
              <a:t>Descubrimiento de la red:</a:t>
            </a:r>
          </a:p>
        </p:txBody>
      </p:sp>
      <p:sp>
        <p:nvSpPr>
          <p:cNvPr id="15365" name="Rectangle 3"/>
          <p:cNvSpPr>
            <a:spLocks noGrp="1" noChangeArrowheads="1"/>
          </p:cNvSpPr>
          <p:nvPr>
            <p:ph type="title" idx="4294967295"/>
          </p:nvPr>
        </p:nvSpPr>
        <p:spPr>
          <a:xfrm>
            <a:off x="0" y="274638"/>
            <a:ext cx="8229600" cy="1143000"/>
          </a:xfrm>
          <a:noFill/>
        </p:spPr>
        <p:txBody>
          <a:bodyPr>
            <a:normAutofit/>
          </a:bodyPr>
          <a:lstStyle/>
          <a:p>
            <a:pPr eaLnBrk="1" hangingPunct="1"/>
            <a:r>
              <a:rPr lang="es-ES_tradnl" altLang="es-ES" sz="4000" dirty="0">
                <a:latin typeface="Arial" charset="0"/>
              </a:rPr>
              <a:t>RIPv2. Funcionamiento.</a:t>
            </a:r>
            <a:endParaRPr lang="es-ES" altLang="es-ES" sz="4000" dirty="0">
              <a:latin typeface="Arial" charset="0"/>
            </a:endParaRPr>
          </a:p>
        </p:txBody>
      </p:sp>
      <p:sp>
        <p:nvSpPr>
          <p:cNvPr id="11"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FB62D9CA-A646-400F-B7A9-7D17DED4D640}" type="slidenum">
              <a:rPr lang="es-ES" sz="1400">
                <a:latin typeface="+mn-lt"/>
              </a:rPr>
              <a:pPr algn="r">
                <a:defRPr/>
              </a:pPr>
              <a:t>33</a:t>
            </a:fld>
            <a:endParaRPr lang="es-ES" sz="1400">
              <a:latin typeface="+mn-lt"/>
            </a:endParaRPr>
          </a:p>
        </p:txBody>
      </p:sp>
      <p:sp>
        <p:nvSpPr>
          <p:cNvPr id="7" name="Rectangle 2"/>
          <p:cNvSpPr/>
          <p:nvPr/>
        </p:nvSpPr>
        <p:spPr>
          <a:xfrm>
            <a:off x="5878286" y="1506845"/>
            <a:ext cx="3146502" cy="4370427"/>
          </a:xfrm>
          <a:prstGeom prst="rect">
            <a:avLst/>
          </a:prstGeom>
        </p:spPr>
        <p:txBody>
          <a:bodyPr wrap="square">
            <a:spAutoFit/>
          </a:bodyPr>
          <a:lstStyle/>
          <a:p>
            <a:pPr algn="just">
              <a:lnSpc>
                <a:spcPct val="90000"/>
              </a:lnSpc>
              <a:spcBef>
                <a:spcPct val="20000"/>
              </a:spcBef>
            </a:pPr>
            <a:r>
              <a:rPr lang="en-CA" sz="1600" dirty="0">
                <a:latin typeface="+mn-lt"/>
              </a:rPr>
              <a:t>R2: </a:t>
            </a:r>
            <a:endParaRPr lang="en-US" sz="1600" dirty="0">
              <a:latin typeface="+mn-lt"/>
            </a:endParaRPr>
          </a:p>
          <a:p>
            <a:pPr marL="342900" lvl="0" indent="-342900" algn="just">
              <a:lnSpc>
                <a:spcPct val="90000"/>
              </a:lnSpc>
              <a:spcBef>
                <a:spcPct val="20000"/>
              </a:spcBef>
              <a:buFont typeface="Arial" panose="020B0604020202020204" pitchFamily="34" charset="0"/>
              <a:buChar char="•"/>
            </a:pPr>
            <a:r>
              <a:rPr lang="en-CA" sz="1600" dirty="0" err="1">
                <a:latin typeface="+mn-lt"/>
              </a:rPr>
              <a:t>Envía</a:t>
            </a:r>
            <a:r>
              <a:rPr lang="en-CA" sz="1600" dirty="0">
                <a:latin typeface="+mn-lt"/>
              </a:rPr>
              <a:t> </a:t>
            </a:r>
            <a:r>
              <a:rPr lang="en-CA" sz="1600" dirty="0" err="1">
                <a:latin typeface="+mn-lt"/>
              </a:rPr>
              <a:t>una</a:t>
            </a:r>
            <a:r>
              <a:rPr lang="en-CA" sz="1600" dirty="0">
                <a:latin typeface="+mn-lt"/>
              </a:rPr>
              <a:t> </a:t>
            </a:r>
            <a:r>
              <a:rPr lang="en-CA" sz="1600" dirty="0" err="1">
                <a:latin typeface="+mn-lt"/>
              </a:rPr>
              <a:t>actualización</a:t>
            </a:r>
            <a:r>
              <a:rPr lang="en-CA" sz="1600" dirty="0">
                <a:latin typeface="+mn-lt"/>
              </a:rPr>
              <a:t> </a:t>
            </a:r>
            <a:r>
              <a:rPr lang="en-CA" sz="1600" dirty="0" err="1">
                <a:latin typeface="+mn-lt"/>
              </a:rPr>
              <a:t>sobre</a:t>
            </a:r>
            <a:r>
              <a:rPr lang="en-CA" sz="1600" dirty="0">
                <a:latin typeface="+mn-lt"/>
              </a:rPr>
              <a:t> la red 10.3.0.0 </a:t>
            </a:r>
            <a:r>
              <a:rPr lang="en-CA" sz="1600" dirty="0" err="1">
                <a:latin typeface="+mn-lt"/>
              </a:rPr>
              <a:t>hacia</a:t>
            </a:r>
            <a:r>
              <a:rPr lang="en-CA" sz="1600" dirty="0">
                <a:latin typeface="+mn-lt"/>
              </a:rPr>
              <a:t> la </a:t>
            </a:r>
            <a:r>
              <a:rPr lang="en-CA" sz="1600" dirty="0" err="1">
                <a:latin typeface="+mn-lt"/>
              </a:rPr>
              <a:t>interfaz</a:t>
            </a:r>
            <a:r>
              <a:rPr lang="en-CA" sz="1600" dirty="0">
                <a:latin typeface="+mn-lt"/>
              </a:rPr>
              <a:t> Serial0/0/0</a:t>
            </a:r>
            <a:endParaRPr lang="en-US" sz="1600" dirty="0">
              <a:latin typeface="+mn-lt"/>
            </a:endParaRPr>
          </a:p>
          <a:p>
            <a:pPr marL="342900" lvl="0" indent="-342900" algn="just">
              <a:lnSpc>
                <a:spcPct val="90000"/>
              </a:lnSpc>
              <a:spcBef>
                <a:spcPct val="20000"/>
              </a:spcBef>
              <a:buFont typeface="Arial" panose="020B0604020202020204" pitchFamily="34" charset="0"/>
              <a:buChar char="•"/>
            </a:pPr>
            <a:r>
              <a:rPr lang="en-CA" sz="1600" dirty="0" err="1">
                <a:latin typeface="+mn-lt"/>
              </a:rPr>
              <a:t>Envía</a:t>
            </a:r>
            <a:r>
              <a:rPr lang="en-CA" sz="1600" dirty="0">
                <a:latin typeface="+mn-lt"/>
              </a:rPr>
              <a:t> </a:t>
            </a:r>
            <a:r>
              <a:rPr lang="en-CA" sz="1600" dirty="0" err="1">
                <a:latin typeface="+mn-lt"/>
              </a:rPr>
              <a:t>una</a:t>
            </a:r>
            <a:r>
              <a:rPr lang="en-CA" sz="1600" dirty="0">
                <a:latin typeface="+mn-lt"/>
              </a:rPr>
              <a:t> </a:t>
            </a:r>
            <a:r>
              <a:rPr lang="en-CA" sz="1600" dirty="0" err="1">
                <a:latin typeface="+mn-lt"/>
              </a:rPr>
              <a:t>actualización</a:t>
            </a:r>
            <a:r>
              <a:rPr lang="en-CA" sz="1600" dirty="0">
                <a:latin typeface="+mn-lt"/>
              </a:rPr>
              <a:t> </a:t>
            </a:r>
            <a:r>
              <a:rPr lang="en-CA" sz="1600" dirty="0" err="1">
                <a:latin typeface="+mn-lt"/>
              </a:rPr>
              <a:t>sobre</a:t>
            </a:r>
            <a:r>
              <a:rPr lang="en-CA" sz="1600" dirty="0">
                <a:latin typeface="+mn-lt"/>
              </a:rPr>
              <a:t> la red 10.2.0.0 </a:t>
            </a:r>
            <a:r>
              <a:rPr lang="en-CA" sz="1600" dirty="0" err="1">
                <a:latin typeface="+mn-lt"/>
              </a:rPr>
              <a:t>hacia</a:t>
            </a:r>
            <a:r>
              <a:rPr lang="en-CA" sz="1600" dirty="0">
                <a:latin typeface="+mn-lt"/>
              </a:rPr>
              <a:t> la </a:t>
            </a:r>
            <a:r>
              <a:rPr lang="en-CA" sz="1600" dirty="0" err="1">
                <a:latin typeface="+mn-lt"/>
              </a:rPr>
              <a:t>interfaz</a:t>
            </a:r>
            <a:r>
              <a:rPr lang="en-CA" sz="1600" dirty="0">
                <a:latin typeface="+mn-lt"/>
              </a:rPr>
              <a:t> Serial 0/0/1</a:t>
            </a:r>
          </a:p>
          <a:p>
            <a:pPr marL="342900" lvl="0" indent="-342900" algn="just">
              <a:lnSpc>
                <a:spcPct val="90000"/>
              </a:lnSpc>
              <a:spcBef>
                <a:spcPct val="20000"/>
              </a:spcBef>
              <a:buFont typeface="Arial" panose="020B0604020202020204" pitchFamily="34" charset="0"/>
              <a:buChar char="•"/>
            </a:pPr>
            <a:r>
              <a:rPr lang="en-CA" sz="1600" dirty="0" err="1">
                <a:latin typeface="+mn-lt"/>
              </a:rPr>
              <a:t>Recibe</a:t>
            </a:r>
            <a:r>
              <a:rPr lang="en-CA" sz="1600" dirty="0">
                <a:latin typeface="+mn-lt"/>
              </a:rPr>
              <a:t> </a:t>
            </a:r>
            <a:r>
              <a:rPr lang="en-CA" sz="1600" dirty="0" err="1">
                <a:latin typeface="+mn-lt"/>
              </a:rPr>
              <a:t>una</a:t>
            </a:r>
            <a:r>
              <a:rPr lang="en-CA" sz="1600" dirty="0">
                <a:latin typeface="+mn-lt"/>
              </a:rPr>
              <a:t> </a:t>
            </a:r>
            <a:r>
              <a:rPr lang="en-CA" sz="1600" dirty="0" err="1">
                <a:latin typeface="+mn-lt"/>
              </a:rPr>
              <a:t>actualización</a:t>
            </a:r>
            <a:r>
              <a:rPr lang="en-CA" sz="1600" dirty="0">
                <a:latin typeface="+mn-lt"/>
              </a:rPr>
              <a:t> </a:t>
            </a:r>
            <a:r>
              <a:rPr lang="en-CA" sz="1600" dirty="0" err="1">
                <a:latin typeface="+mn-lt"/>
              </a:rPr>
              <a:t>desde</a:t>
            </a:r>
            <a:r>
              <a:rPr lang="en-CA" sz="1600" dirty="0">
                <a:latin typeface="+mn-lt"/>
              </a:rPr>
              <a:t> R1 </a:t>
            </a:r>
            <a:r>
              <a:rPr lang="en-CA" sz="1600" dirty="0" err="1">
                <a:latin typeface="+mn-lt"/>
              </a:rPr>
              <a:t>sobre</a:t>
            </a:r>
            <a:r>
              <a:rPr lang="en-CA" sz="1600" dirty="0">
                <a:latin typeface="+mn-lt"/>
              </a:rPr>
              <a:t> la red 10.1.0.0 con </a:t>
            </a:r>
            <a:r>
              <a:rPr lang="en-CA" sz="1600" dirty="0" err="1">
                <a:latin typeface="+mn-lt"/>
              </a:rPr>
              <a:t>metrica</a:t>
            </a:r>
            <a:r>
              <a:rPr lang="en-CA" sz="1600" dirty="0">
                <a:latin typeface="+mn-lt"/>
              </a:rPr>
              <a:t> de 1</a:t>
            </a:r>
            <a:endParaRPr lang="en-US" sz="1600" dirty="0">
              <a:latin typeface="+mn-lt"/>
            </a:endParaRPr>
          </a:p>
          <a:p>
            <a:pPr marL="342900" lvl="0" indent="-342900" algn="just">
              <a:lnSpc>
                <a:spcPct val="90000"/>
              </a:lnSpc>
              <a:spcBef>
                <a:spcPct val="20000"/>
              </a:spcBef>
              <a:buFont typeface="Arial" panose="020B0604020202020204" pitchFamily="34" charset="0"/>
              <a:buChar char="•"/>
            </a:pPr>
            <a:r>
              <a:rPr lang="en-CA" sz="1600" dirty="0" err="1">
                <a:latin typeface="+mn-lt"/>
              </a:rPr>
              <a:t>Almacena</a:t>
            </a:r>
            <a:r>
              <a:rPr lang="en-CA" sz="1600" dirty="0">
                <a:latin typeface="+mn-lt"/>
              </a:rPr>
              <a:t> la red 10.1.0.0 en la </a:t>
            </a:r>
            <a:r>
              <a:rPr lang="en-CA" sz="1600" dirty="0" err="1">
                <a:latin typeface="+mn-lt"/>
              </a:rPr>
              <a:t>tabla</a:t>
            </a:r>
            <a:r>
              <a:rPr lang="en-CA" sz="1600" dirty="0">
                <a:latin typeface="+mn-lt"/>
              </a:rPr>
              <a:t> de </a:t>
            </a:r>
            <a:r>
              <a:rPr lang="en-CA" sz="1600" dirty="0" err="1">
                <a:latin typeface="+mn-lt"/>
              </a:rPr>
              <a:t>rutas</a:t>
            </a:r>
            <a:r>
              <a:rPr lang="en-CA" sz="1600" dirty="0">
                <a:latin typeface="+mn-lt"/>
              </a:rPr>
              <a:t> con </a:t>
            </a:r>
            <a:r>
              <a:rPr lang="en-CA" sz="1600" dirty="0" err="1">
                <a:latin typeface="+mn-lt"/>
              </a:rPr>
              <a:t>métrica</a:t>
            </a:r>
            <a:r>
              <a:rPr lang="en-CA" sz="1600" dirty="0">
                <a:latin typeface="+mn-lt"/>
              </a:rPr>
              <a:t>  1</a:t>
            </a:r>
          </a:p>
          <a:p>
            <a:pPr marL="342900" indent="-342900" algn="just">
              <a:lnSpc>
                <a:spcPct val="90000"/>
              </a:lnSpc>
              <a:spcBef>
                <a:spcPct val="20000"/>
              </a:spcBef>
              <a:buFont typeface="Arial" panose="020B0604020202020204" pitchFamily="34" charset="0"/>
              <a:buChar char="•"/>
            </a:pPr>
            <a:r>
              <a:rPr lang="en-CA" sz="1600" dirty="0" err="1">
                <a:latin typeface="+mn-lt"/>
              </a:rPr>
              <a:t>Recibe</a:t>
            </a:r>
            <a:r>
              <a:rPr lang="en-CA" sz="1600" dirty="0">
                <a:latin typeface="+mn-lt"/>
              </a:rPr>
              <a:t> </a:t>
            </a:r>
            <a:r>
              <a:rPr lang="en-CA" sz="1600" dirty="0" err="1">
                <a:latin typeface="+mn-lt"/>
              </a:rPr>
              <a:t>una</a:t>
            </a:r>
            <a:r>
              <a:rPr lang="en-CA" sz="1600" dirty="0">
                <a:latin typeface="+mn-lt"/>
              </a:rPr>
              <a:t> </a:t>
            </a:r>
            <a:r>
              <a:rPr lang="en-CA" sz="1600" dirty="0" err="1">
                <a:latin typeface="+mn-lt"/>
              </a:rPr>
              <a:t>actualización</a:t>
            </a:r>
            <a:r>
              <a:rPr lang="en-CA" sz="1600" dirty="0">
                <a:latin typeface="+mn-lt"/>
              </a:rPr>
              <a:t> </a:t>
            </a:r>
            <a:r>
              <a:rPr lang="en-CA" sz="1600" dirty="0" err="1">
                <a:latin typeface="+mn-lt"/>
              </a:rPr>
              <a:t>desde</a:t>
            </a:r>
            <a:r>
              <a:rPr lang="en-CA" sz="1600" dirty="0">
                <a:latin typeface="+mn-lt"/>
              </a:rPr>
              <a:t> R3 </a:t>
            </a:r>
            <a:r>
              <a:rPr lang="en-CA" sz="1600" dirty="0" err="1">
                <a:latin typeface="+mn-lt"/>
              </a:rPr>
              <a:t>sobre</a:t>
            </a:r>
            <a:r>
              <a:rPr lang="en-CA" sz="1600" dirty="0">
                <a:latin typeface="+mn-lt"/>
              </a:rPr>
              <a:t> la red 10.4.0.0 con </a:t>
            </a:r>
            <a:r>
              <a:rPr lang="en-CA" sz="1600" dirty="0" err="1">
                <a:latin typeface="+mn-lt"/>
              </a:rPr>
              <a:t>metrica</a:t>
            </a:r>
            <a:r>
              <a:rPr lang="en-CA" sz="1600" dirty="0">
                <a:latin typeface="+mn-lt"/>
              </a:rPr>
              <a:t> de 1</a:t>
            </a:r>
            <a:endParaRPr lang="en-US" sz="1600" dirty="0">
              <a:latin typeface="+mn-lt"/>
            </a:endParaRPr>
          </a:p>
          <a:p>
            <a:pPr marL="342900" indent="-342900" algn="just">
              <a:lnSpc>
                <a:spcPct val="90000"/>
              </a:lnSpc>
              <a:spcBef>
                <a:spcPct val="20000"/>
              </a:spcBef>
              <a:buFont typeface="Arial" panose="020B0604020202020204" pitchFamily="34" charset="0"/>
              <a:buChar char="•"/>
            </a:pPr>
            <a:r>
              <a:rPr lang="en-CA" sz="1600" dirty="0" err="1">
                <a:latin typeface="+mn-lt"/>
              </a:rPr>
              <a:t>Almacena</a:t>
            </a:r>
            <a:r>
              <a:rPr lang="en-CA" sz="1600" dirty="0">
                <a:latin typeface="+mn-lt"/>
              </a:rPr>
              <a:t> la red 10.4.0.0 en la </a:t>
            </a:r>
            <a:r>
              <a:rPr lang="en-CA" sz="1600" dirty="0" err="1">
                <a:latin typeface="+mn-lt"/>
              </a:rPr>
              <a:t>tabla</a:t>
            </a:r>
            <a:r>
              <a:rPr lang="en-CA" sz="1600" dirty="0">
                <a:latin typeface="+mn-lt"/>
              </a:rPr>
              <a:t> de </a:t>
            </a:r>
            <a:r>
              <a:rPr lang="en-CA" sz="1600" dirty="0" err="1">
                <a:latin typeface="+mn-lt"/>
              </a:rPr>
              <a:t>rutas</a:t>
            </a:r>
            <a:r>
              <a:rPr lang="en-CA" sz="1600" dirty="0">
                <a:latin typeface="+mn-lt"/>
              </a:rPr>
              <a:t> con </a:t>
            </a:r>
            <a:r>
              <a:rPr lang="en-CA" sz="1600" dirty="0" err="1">
                <a:latin typeface="+mn-lt"/>
              </a:rPr>
              <a:t>métrica</a:t>
            </a:r>
            <a:r>
              <a:rPr lang="en-CA" sz="1600" dirty="0">
                <a:latin typeface="+mn-lt"/>
              </a:rPr>
              <a:t>  1</a:t>
            </a:r>
            <a:endParaRPr lang="en-US" sz="1600" dirty="0">
              <a:latin typeface="+mn-lt"/>
            </a:endParaRPr>
          </a:p>
          <a:p>
            <a:pPr algn="just"/>
            <a:r>
              <a:rPr lang="en-CA" sz="1400" dirty="0"/>
              <a:t> </a:t>
            </a:r>
            <a:endParaRPr lang="en-US" sz="1400"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67" y="2204864"/>
            <a:ext cx="5545819"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636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3 Marcador de número de diapositiva"/>
          <p:cNvSpPr>
            <a:spLocks noGrp="1"/>
          </p:cNvSpPr>
          <p:nvPr>
            <p:ph type="sldNum" sz="quarter" idx="12"/>
          </p:nvPr>
        </p:nvSpPr>
        <p:spPr/>
        <p:txBody>
          <a:bodyPr/>
          <a:lstStyle/>
          <a:p>
            <a:pPr>
              <a:defRPr/>
            </a:pPr>
            <a:fld id="{C344D42A-3FEB-4BE2-A456-B4A89134CBA7}" type="slidenum">
              <a:rPr lang="es-ES"/>
              <a:pPr>
                <a:defRPr/>
              </a:pPr>
              <a:t>34</a:t>
            </a:fld>
            <a:endParaRPr lang="es-ES"/>
          </a:p>
        </p:txBody>
      </p:sp>
      <p:sp>
        <p:nvSpPr>
          <p:cNvPr id="15364" name="Rectangle 2"/>
          <p:cNvSpPr>
            <a:spLocks noGrp="1" noChangeArrowheads="1"/>
          </p:cNvSpPr>
          <p:nvPr>
            <p:ph type="body" idx="4294967295"/>
          </p:nvPr>
        </p:nvSpPr>
        <p:spPr>
          <a:xfrm>
            <a:off x="0" y="1600200"/>
            <a:ext cx="8229600" cy="604838"/>
          </a:xfrm>
        </p:spPr>
        <p:txBody>
          <a:bodyPr>
            <a:normAutofit/>
          </a:bodyPr>
          <a:lstStyle/>
          <a:p>
            <a:pPr eaLnBrk="1" hangingPunct="1">
              <a:lnSpc>
                <a:spcPct val="90000"/>
              </a:lnSpc>
            </a:pPr>
            <a:r>
              <a:rPr lang="es-ES" altLang="es-ES" sz="2000" dirty="0"/>
              <a:t>Descubrimiento de la red:</a:t>
            </a:r>
          </a:p>
        </p:txBody>
      </p:sp>
      <p:sp>
        <p:nvSpPr>
          <p:cNvPr id="15365" name="Rectangle 3"/>
          <p:cNvSpPr>
            <a:spLocks noGrp="1" noChangeArrowheads="1"/>
          </p:cNvSpPr>
          <p:nvPr>
            <p:ph type="title" idx="4294967295"/>
          </p:nvPr>
        </p:nvSpPr>
        <p:spPr>
          <a:xfrm>
            <a:off x="0" y="274638"/>
            <a:ext cx="8229600" cy="1143000"/>
          </a:xfrm>
          <a:noFill/>
        </p:spPr>
        <p:txBody>
          <a:bodyPr>
            <a:normAutofit/>
          </a:bodyPr>
          <a:lstStyle/>
          <a:p>
            <a:pPr eaLnBrk="1" hangingPunct="1"/>
            <a:r>
              <a:rPr lang="es-ES_tradnl" altLang="es-ES" sz="4000" dirty="0">
                <a:latin typeface="Arial" charset="0"/>
              </a:rPr>
              <a:t>RIPv2. Funcionamiento.</a:t>
            </a:r>
            <a:endParaRPr lang="es-ES" altLang="es-ES" sz="4000" dirty="0">
              <a:latin typeface="Arial" charset="0"/>
            </a:endParaRPr>
          </a:p>
        </p:txBody>
      </p:sp>
      <p:sp>
        <p:nvSpPr>
          <p:cNvPr id="11"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FB62D9CA-A646-400F-B7A9-7D17DED4D640}" type="slidenum">
              <a:rPr lang="es-ES" sz="1400">
                <a:latin typeface="+mn-lt"/>
              </a:rPr>
              <a:pPr algn="r">
                <a:defRPr/>
              </a:pPr>
              <a:t>34</a:t>
            </a:fld>
            <a:endParaRPr lang="es-ES" sz="1400">
              <a:latin typeface="+mn-lt"/>
            </a:endParaRPr>
          </a:p>
        </p:txBody>
      </p:sp>
      <p:sp>
        <p:nvSpPr>
          <p:cNvPr id="7" name="Rectangle 2"/>
          <p:cNvSpPr/>
          <p:nvPr/>
        </p:nvSpPr>
        <p:spPr>
          <a:xfrm>
            <a:off x="5878286" y="1506845"/>
            <a:ext cx="3146502" cy="3163943"/>
          </a:xfrm>
          <a:prstGeom prst="rect">
            <a:avLst/>
          </a:prstGeom>
        </p:spPr>
        <p:txBody>
          <a:bodyPr wrap="square">
            <a:spAutoFit/>
          </a:bodyPr>
          <a:lstStyle/>
          <a:p>
            <a:pPr algn="just">
              <a:lnSpc>
                <a:spcPct val="90000"/>
              </a:lnSpc>
              <a:spcBef>
                <a:spcPct val="20000"/>
              </a:spcBef>
            </a:pPr>
            <a:r>
              <a:rPr lang="en-CA" sz="1600" dirty="0">
                <a:latin typeface="+mn-lt"/>
              </a:rPr>
              <a:t>R3: </a:t>
            </a:r>
            <a:endParaRPr lang="en-US" sz="1600" dirty="0">
              <a:latin typeface="+mn-lt"/>
            </a:endParaRPr>
          </a:p>
          <a:p>
            <a:pPr marL="342900" lvl="0" indent="-342900" algn="just">
              <a:lnSpc>
                <a:spcPct val="90000"/>
              </a:lnSpc>
              <a:spcBef>
                <a:spcPct val="20000"/>
              </a:spcBef>
              <a:buFont typeface="Arial" panose="020B0604020202020204" pitchFamily="34" charset="0"/>
              <a:buChar char="•"/>
            </a:pPr>
            <a:r>
              <a:rPr lang="en-CA" sz="1600" dirty="0" err="1">
                <a:latin typeface="+mn-lt"/>
              </a:rPr>
              <a:t>Envía</a:t>
            </a:r>
            <a:r>
              <a:rPr lang="en-CA" sz="1600" dirty="0">
                <a:latin typeface="+mn-lt"/>
              </a:rPr>
              <a:t> </a:t>
            </a:r>
            <a:r>
              <a:rPr lang="en-CA" sz="1600" dirty="0" err="1">
                <a:latin typeface="+mn-lt"/>
              </a:rPr>
              <a:t>una</a:t>
            </a:r>
            <a:r>
              <a:rPr lang="en-CA" sz="1600" dirty="0">
                <a:latin typeface="+mn-lt"/>
              </a:rPr>
              <a:t> </a:t>
            </a:r>
            <a:r>
              <a:rPr lang="en-CA" sz="1600" dirty="0" err="1">
                <a:latin typeface="+mn-lt"/>
              </a:rPr>
              <a:t>actualización</a:t>
            </a:r>
            <a:r>
              <a:rPr lang="en-CA" sz="1600" dirty="0">
                <a:latin typeface="+mn-lt"/>
              </a:rPr>
              <a:t> </a:t>
            </a:r>
            <a:r>
              <a:rPr lang="en-CA" sz="1600" dirty="0" err="1">
                <a:latin typeface="+mn-lt"/>
              </a:rPr>
              <a:t>sobre</a:t>
            </a:r>
            <a:r>
              <a:rPr lang="en-CA" sz="1600" dirty="0">
                <a:latin typeface="+mn-lt"/>
              </a:rPr>
              <a:t> la red 10.4.0.0 </a:t>
            </a:r>
            <a:r>
              <a:rPr lang="en-CA" sz="1600" dirty="0" err="1">
                <a:latin typeface="+mn-lt"/>
              </a:rPr>
              <a:t>hacia</a:t>
            </a:r>
            <a:r>
              <a:rPr lang="en-CA" sz="1600" dirty="0">
                <a:latin typeface="+mn-lt"/>
              </a:rPr>
              <a:t> la </a:t>
            </a:r>
            <a:r>
              <a:rPr lang="en-CA" sz="1600" dirty="0" err="1">
                <a:latin typeface="+mn-lt"/>
              </a:rPr>
              <a:t>interfaz</a:t>
            </a:r>
            <a:r>
              <a:rPr lang="en-CA" sz="1600" dirty="0">
                <a:latin typeface="+mn-lt"/>
              </a:rPr>
              <a:t> Serial0/0/1</a:t>
            </a:r>
            <a:endParaRPr lang="en-US" sz="1600" dirty="0">
              <a:latin typeface="+mn-lt"/>
            </a:endParaRPr>
          </a:p>
          <a:p>
            <a:pPr marL="342900" indent="-342900" algn="just">
              <a:lnSpc>
                <a:spcPct val="90000"/>
              </a:lnSpc>
              <a:spcBef>
                <a:spcPct val="20000"/>
              </a:spcBef>
              <a:buFont typeface="Arial" panose="020B0604020202020204" pitchFamily="34" charset="0"/>
              <a:buChar char="•"/>
            </a:pPr>
            <a:r>
              <a:rPr lang="en-CA" sz="1600" dirty="0" err="1">
                <a:latin typeface="+mn-lt"/>
              </a:rPr>
              <a:t>Envía</a:t>
            </a:r>
            <a:r>
              <a:rPr lang="en-CA" sz="1600" dirty="0">
                <a:latin typeface="+mn-lt"/>
              </a:rPr>
              <a:t> </a:t>
            </a:r>
            <a:r>
              <a:rPr lang="en-CA" sz="1600" dirty="0" err="1">
                <a:latin typeface="+mn-lt"/>
              </a:rPr>
              <a:t>una</a:t>
            </a:r>
            <a:r>
              <a:rPr lang="en-CA" sz="1600" dirty="0">
                <a:latin typeface="+mn-lt"/>
              </a:rPr>
              <a:t> </a:t>
            </a:r>
            <a:r>
              <a:rPr lang="en-CA" sz="1600" dirty="0" err="1">
                <a:latin typeface="+mn-lt"/>
              </a:rPr>
              <a:t>actualización</a:t>
            </a:r>
            <a:r>
              <a:rPr lang="en-CA" sz="1600" dirty="0">
                <a:latin typeface="+mn-lt"/>
              </a:rPr>
              <a:t> </a:t>
            </a:r>
            <a:r>
              <a:rPr lang="en-CA" sz="1600" dirty="0" err="1">
                <a:latin typeface="+mn-lt"/>
              </a:rPr>
              <a:t>sobre</a:t>
            </a:r>
            <a:r>
              <a:rPr lang="en-CA" sz="1600" dirty="0">
                <a:latin typeface="+mn-lt"/>
              </a:rPr>
              <a:t> la red 10.3.0.0 </a:t>
            </a:r>
            <a:r>
              <a:rPr lang="en-CA" sz="1600" dirty="0" err="1">
                <a:latin typeface="+mn-lt"/>
              </a:rPr>
              <a:t>hacia</a:t>
            </a:r>
            <a:r>
              <a:rPr lang="en-CA" sz="1600" dirty="0">
                <a:latin typeface="+mn-lt"/>
              </a:rPr>
              <a:t> la </a:t>
            </a:r>
            <a:r>
              <a:rPr lang="en-CA" sz="1600" dirty="0" err="1">
                <a:latin typeface="+mn-lt"/>
              </a:rPr>
              <a:t>interfaz</a:t>
            </a:r>
            <a:r>
              <a:rPr lang="en-CA" sz="1600" dirty="0">
                <a:latin typeface="+mn-lt"/>
              </a:rPr>
              <a:t> FastEthernet0/0</a:t>
            </a:r>
            <a:endParaRPr lang="en-US" sz="1600" dirty="0">
              <a:latin typeface="+mn-lt"/>
            </a:endParaRPr>
          </a:p>
          <a:p>
            <a:pPr marL="342900" lvl="0" indent="-342900" algn="just">
              <a:lnSpc>
                <a:spcPct val="90000"/>
              </a:lnSpc>
              <a:spcBef>
                <a:spcPct val="20000"/>
              </a:spcBef>
              <a:buFont typeface="Arial" panose="020B0604020202020204" pitchFamily="34" charset="0"/>
              <a:buChar char="•"/>
            </a:pPr>
            <a:r>
              <a:rPr lang="en-CA" sz="1600" dirty="0">
                <a:latin typeface="+mn-lt"/>
              </a:rPr>
              <a:t> </a:t>
            </a:r>
            <a:r>
              <a:rPr lang="en-CA" sz="1600" dirty="0" err="1">
                <a:latin typeface="+mn-lt"/>
              </a:rPr>
              <a:t>Recibe</a:t>
            </a:r>
            <a:r>
              <a:rPr lang="en-CA" sz="1600" dirty="0">
                <a:latin typeface="+mn-lt"/>
              </a:rPr>
              <a:t> </a:t>
            </a:r>
            <a:r>
              <a:rPr lang="en-CA" sz="1600" dirty="0" err="1">
                <a:latin typeface="+mn-lt"/>
              </a:rPr>
              <a:t>una</a:t>
            </a:r>
            <a:r>
              <a:rPr lang="en-CA" sz="1600" dirty="0">
                <a:latin typeface="+mn-lt"/>
              </a:rPr>
              <a:t> </a:t>
            </a:r>
            <a:r>
              <a:rPr lang="en-CA" sz="1600" dirty="0" err="1">
                <a:latin typeface="+mn-lt"/>
              </a:rPr>
              <a:t>actualización</a:t>
            </a:r>
            <a:r>
              <a:rPr lang="en-CA" sz="1600" dirty="0">
                <a:latin typeface="+mn-lt"/>
              </a:rPr>
              <a:t> </a:t>
            </a:r>
            <a:r>
              <a:rPr lang="en-CA" sz="1600" dirty="0" err="1">
                <a:latin typeface="+mn-lt"/>
              </a:rPr>
              <a:t>desde</a:t>
            </a:r>
            <a:r>
              <a:rPr lang="en-CA" sz="1600" dirty="0">
                <a:latin typeface="+mn-lt"/>
              </a:rPr>
              <a:t> R2 </a:t>
            </a:r>
            <a:r>
              <a:rPr lang="en-CA" sz="1600" dirty="0" err="1">
                <a:latin typeface="+mn-lt"/>
              </a:rPr>
              <a:t>sobre</a:t>
            </a:r>
            <a:r>
              <a:rPr lang="en-CA" sz="1600" dirty="0">
                <a:latin typeface="+mn-lt"/>
              </a:rPr>
              <a:t> la red 10.2.0.0 con </a:t>
            </a:r>
            <a:r>
              <a:rPr lang="en-CA" sz="1600" dirty="0" err="1">
                <a:latin typeface="+mn-lt"/>
              </a:rPr>
              <a:t>metrica</a:t>
            </a:r>
            <a:r>
              <a:rPr lang="en-CA" sz="1600" dirty="0">
                <a:latin typeface="+mn-lt"/>
              </a:rPr>
              <a:t> de 1</a:t>
            </a:r>
            <a:endParaRPr lang="en-US" sz="1600" dirty="0">
              <a:latin typeface="+mn-lt"/>
            </a:endParaRPr>
          </a:p>
          <a:p>
            <a:pPr marL="342900" lvl="0" indent="-342900" algn="just">
              <a:lnSpc>
                <a:spcPct val="90000"/>
              </a:lnSpc>
              <a:spcBef>
                <a:spcPct val="20000"/>
              </a:spcBef>
              <a:buFont typeface="Arial" panose="020B0604020202020204" pitchFamily="34" charset="0"/>
              <a:buChar char="•"/>
            </a:pPr>
            <a:r>
              <a:rPr lang="en-CA" sz="1600" dirty="0" err="1">
                <a:latin typeface="+mn-lt"/>
              </a:rPr>
              <a:t>Almacena</a:t>
            </a:r>
            <a:r>
              <a:rPr lang="en-CA" sz="1600" dirty="0">
                <a:latin typeface="+mn-lt"/>
              </a:rPr>
              <a:t> la red 10.2.0.0 en la </a:t>
            </a:r>
            <a:r>
              <a:rPr lang="en-CA" sz="1600" dirty="0" err="1">
                <a:latin typeface="+mn-lt"/>
              </a:rPr>
              <a:t>tabla</a:t>
            </a:r>
            <a:r>
              <a:rPr lang="en-CA" sz="1600" dirty="0">
                <a:latin typeface="+mn-lt"/>
              </a:rPr>
              <a:t> de </a:t>
            </a:r>
            <a:r>
              <a:rPr lang="en-CA" sz="1600" dirty="0" err="1">
                <a:latin typeface="+mn-lt"/>
              </a:rPr>
              <a:t>rutas</a:t>
            </a:r>
            <a:r>
              <a:rPr lang="en-CA" sz="1600" dirty="0">
                <a:latin typeface="+mn-lt"/>
              </a:rPr>
              <a:t> con </a:t>
            </a:r>
            <a:r>
              <a:rPr lang="en-CA" sz="1600" dirty="0" err="1">
                <a:latin typeface="+mn-lt"/>
              </a:rPr>
              <a:t>métrica</a:t>
            </a:r>
            <a:r>
              <a:rPr lang="en-CA" sz="1600" dirty="0">
                <a:latin typeface="+mn-lt"/>
              </a:rPr>
              <a:t>  1</a:t>
            </a:r>
          </a:p>
          <a:p>
            <a:pPr algn="just"/>
            <a:r>
              <a:rPr lang="en-CA" sz="1400" dirty="0"/>
              <a:t> </a:t>
            </a:r>
            <a:endParaRPr lang="en-US" sz="14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047" y="2092418"/>
            <a:ext cx="5545819"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7027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3 Marcador de número de diapositiva"/>
          <p:cNvSpPr>
            <a:spLocks noGrp="1"/>
          </p:cNvSpPr>
          <p:nvPr>
            <p:ph type="sldNum" sz="quarter" idx="12"/>
          </p:nvPr>
        </p:nvSpPr>
        <p:spPr/>
        <p:txBody>
          <a:bodyPr/>
          <a:lstStyle/>
          <a:p>
            <a:pPr>
              <a:defRPr/>
            </a:pPr>
            <a:fld id="{C344D42A-3FEB-4BE2-A456-B4A89134CBA7}" type="slidenum">
              <a:rPr lang="es-ES"/>
              <a:pPr>
                <a:defRPr/>
              </a:pPr>
              <a:t>35</a:t>
            </a:fld>
            <a:endParaRPr lang="es-ES"/>
          </a:p>
        </p:txBody>
      </p:sp>
      <p:sp>
        <p:nvSpPr>
          <p:cNvPr id="15364" name="Rectangle 2"/>
          <p:cNvSpPr>
            <a:spLocks noGrp="1" noChangeArrowheads="1"/>
          </p:cNvSpPr>
          <p:nvPr>
            <p:ph type="body" idx="4294967295"/>
          </p:nvPr>
        </p:nvSpPr>
        <p:spPr>
          <a:xfrm>
            <a:off x="0" y="1600200"/>
            <a:ext cx="8229600" cy="604838"/>
          </a:xfrm>
        </p:spPr>
        <p:txBody>
          <a:bodyPr>
            <a:normAutofit/>
          </a:bodyPr>
          <a:lstStyle/>
          <a:p>
            <a:pPr eaLnBrk="1" hangingPunct="1">
              <a:lnSpc>
                <a:spcPct val="90000"/>
              </a:lnSpc>
            </a:pPr>
            <a:r>
              <a:rPr lang="es-ES" altLang="es-ES" sz="2000" dirty="0"/>
              <a:t>Intercambio tablas de rutas:</a:t>
            </a:r>
          </a:p>
        </p:txBody>
      </p:sp>
      <p:sp>
        <p:nvSpPr>
          <p:cNvPr id="15365" name="Rectangle 3"/>
          <p:cNvSpPr>
            <a:spLocks noGrp="1" noChangeArrowheads="1"/>
          </p:cNvSpPr>
          <p:nvPr>
            <p:ph type="title" idx="4294967295"/>
          </p:nvPr>
        </p:nvSpPr>
        <p:spPr>
          <a:xfrm>
            <a:off x="446856" y="274638"/>
            <a:ext cx="8229600" cy="1143000"/>
          </a:xfrm>
          <a:noFill/>
        </p:spPr>
        <p:txBody>
          <a:bodyPr>
            <a:normAutofit/>
          </a:bodyPr>
          <a:lstStyle/>
          <a:p>
            <a:r>
              <a:rPr lang="es-ES_tradnl" altLang="es-ES" sz="4000" dirty="0">
                <a:latin typeface="Arial" charset="0"/>
              </a:rPr>
              <a:t>RIPv2. Funcionamiento.</a:t>
            </a:r>
            <a:endParaRPr lang="es-ES" altLang="es-ES" sz="4000" dirty="0">
              <a:latin typeface="Arial" charset="0"/>
            </a:endParaRPr>
          </a:p>
        </p:txBody>
      </p:sp>
      <p:sp>
        <p:nvSpPr>
          <p:cNvPr id="11"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FB62D9CA-A646-400F-B7A9-7D17DED4D640}" type="slidenum">
              <a:rPr lang="es-ES" sz="1400">
                <a:latin typeface="+mn-lt"/>
              </a:rPr>
              <a:pPr algn="r">
                <a:defRPr/>
              </a:pPr>
              <a:t>35</a:t>
            </a:fld>
            <a:endParaRPr lang="es-ES" sz="1400">
              <a:latin typeface="+mn-lt"/>
            </a:endParaRPr>
          </a:p>
        </p:txBody>
      </p:sp>
      <p:sp>
        <p:nvSpPr>
          <p:cNvPr id="7" name="Rectangle 2"/>
          <p:cNvSpPr/>
          <p:nvPr/>
        </p:nvSpPr>
        <p:spPr>
          <a:xfrm>
            <a:off x="5878286" y="1506845"/>
            <a:ext cx="3146502" cy="4370427"/>
          </a:xfrm>
          <a:prstGeom prst="rect">
            <a:avLst/>
          </a:prstGeom>
        </p:spPr>
        <p:txBody>
          <a:bodyPr wrap="square">
            <a:spAutoFit/>
          </a:bodyPr>
          <a:lstStyle/>
          <a:p>
            <a:pPr algn="just">
              <a:lnSpc>
                <a:spcPct val="90000"/>
              </a:lnSpc>
              <a:spcBef>
                <a:spcPct val="20000"/>
              </a:spcBef>
            </a:pPr>
            <a:r>
              <a:rPr lang="en-CA" sz="1600" dirty="0">
                <a:latin typeface="+mn-lt"/>
              </a:rPr>
              <a:t>R1: </a:t>
            </a:r>
            <a:endParaRPr lang="en-US" sz="1600" dirty="0">
              <a:latin typeface="+mn-lt"/>
            </a:endParaRPr>
          </a:p>
          <a:p>
            <a:pPr marL="342900" lvl="0" indent="-342900" algn="just">
              <a:lnSpc>
                <a:spcPct val="90000"/>
              </a:lnSpc>
              <a:spcBef>
                <a:spcPct val="20000"/>
              </a:spcBef>
              <a:buFont typeface="Arial" panose="020B0604020202020204" pitchFamily="34" charset="0"/>
              <a:buChar char="•"/>
            </a:pPr>
            <a:r>
              <a:rPr lang="en-CA" sz="1600" dirty="0" err="1">
                <a:latin typeface="+mn-lt"/>
              </a:rPr>
              <a:t>Envía</a:t>
            </a:r>
            <a:r>
              <a:rPr lang="en-CA" sz="1600" dirty="0">
                <a:latin typeface="+mn-lt"/>
              </a:rPr>
              <a:t> </a:t>
            </a:r>
            <a:r>
              <a:rPr lang="en-CA" sz="1600" dirty="0" err="1">
                <a:latin typeface="+mn-lt"/>
              </a:rPr>
              <a:t>una</a:t>
            </a:r>
            <a:r>
              <a:rPr lang="en-CA" sz="1600" dirty="0">
                <a:latin typeface="+mn-lt"/>
              </a:rPr>
              <a:t> </a:t>
            </a:r>
            <a:r>
              <a:rPr lang="en-CA" sz="1600" dirty="0" err="1">
                <a:latin typeface="+mn-lt"/>
              </a:rPr>
              <a:t>actualización</a:t>
            </a:r>
            <a:r>
              <a:rPr lang="en-CA" sz="1600" dirty="0">
                <a:latin typeface="+mn-lt"/>
              </a:rPr>
              <a:t> </a:t>
            </a:r>
            <a:r>
              <a:rPr lang="en-CA" sz="1600" dirty="0" err="1">
                <a:latin typeface="+mn-lt"/>
              </a:rPr>
              <a:t>sobre</a:t>
            </a:r>
            <a:r>
              <a:rPr lang="en-CA" sz="1600" dirty="0">
                <a:latin typeface="+mn-lt"/>
              </a:rPr>
              <a:t> la red 10.1.0.0 </a:t>
            </a:r>
            <a:r>
              <a:rPr lang="en-CA" sz="1600" dirty="0" err="1">
                <a:latin typeface="+mn-lt"/>
              </a:rPr>
              <a:t>hacia</a:t>
            </a:r>
            <a:r>
              <a:rPr lang="en-CA" sz="1600" dirty="0">
                <a:latin typeface="+mn-lt"/>
              </a:rPr>
              <a:t> la </a:t>
            </a:r>
            <a:r>
              <a:rPr lang="en-CA" sz="1600" dirty="0" err="1">
                <a:latin typeface="+mn-lt"/>
              </a:rPr>
              <a:t>interfaz</a:t>
            </a:r>
            <a:r>
              <a:rPr lang="en-CA" sz="1600" dirty="0">
                <a:latin typeface="+mn-lt"/>
              </a:rPr>
              <a:t> Serial0/0/0</a:t>
            </a:r>
            <a:endParaRPr lang="en-US" sz="1600" dirty="0">
              <a:latin typeface="+mn-lt"/>
            </a:endParaRPr>
          </a:p>
          <a:p>
            <a:pPr marL="342900" indent="-342900" algn="just">
              <a:lnSpc>
                <a:spcPct val="90000"/>
              </a:lnSpc>
              <a:spcBef>
                <a:spcPct val="20000"/>
              </a:spcBef>
              <a:buFont typeface="Arial" panose="020B0604020202020204" pitchFamily="34" charset="0"/>
              <a:buChar char="•"/>
            </a:pPr>
            <a:r>
              <a:rPr lang="en-CA" sz="1600" dirty="0" err="1">
                <a:latin typeface="+mn-lt"/>
              </a:rPr>
              <a:t>Envía</a:t>
            </a:r>
            <a:r>
              <a:rPr lang="en-CA" sz="1600" dirty="0">
                <a:latin typeface="+mn-lt"/>
              </a:rPr>
              <a:t> </a:t>
            </a:r>
            <a:r>
              <a:rPr lang="en-CA" sz="1600" dirty="0" err="1">
                <a:latin typeface="+mn-lt"/>
              </a:rPr>
              <a:t>una</a:t>
            </a:r>
            <a:r>
              <a:rPr lang="en-CA" sz="1600" dirty="0">
                <a:latin typeface="+mn-lt"/>
              </a:rPr>
              <a:t> </a:t>
            </a:r>
            <a:r>
              <a:rPr lang="en-CA" sz="1600" dirty="0" err="1">
                <a:latin typeface="+mn-lt"/>
              </a:rPr>
              <a:t>actualización</a:t>
            </a:r>
            <a:r>
              <a:rPr lang="en-CA" sz="1600" dirty="0">
                <a:latin typeface="+mn-lt"/>
              </a:rPr>
              <a:t> </a:t>
            </a:r>
            <a:r>
              <a:rPr lang="en-CA" sz="1600" dirty="0" err="1">
                <a:latin typeface="+mn-lt"/>
              </a:rPr>
              <a:t>sobre</a:t>
            </a:r>
            <a:r>
              <a:rPr lang="en-CA" sz="1600" dirty="0">
                <a:latin typeface="+mn-lt"/>
              </a:rPr>
              <a:t> la red 10.2.0.0 y 10.3.0.0 </a:t>
            </a:r>
            <a:r>
              <a:rPr lang="en-CA" sz="1600" dirty="0" err="1">
                <a:latin typeface="+mn-lt"/>
              </a:rPr>
              <a:t>hacia</a:t>
            </a:r>
            <a:r>
              <a:rPr lang="en-CA" sz="1600" dirty="0">
                <a:latin typeface="+mn-lt"/>
              </a:rPr>
              <a:t> la </a:t>
            </a:r>
            <a:r>
              <a:rPr lang="en-CA" sz="1600" dirty="0" err="1">
                <a:latin typeface="+mn-lt"/>
              </a:rPr>
              <a:t>interfaz</a:t>
            </a:r>
            <a:r>
              <a:rPr lang="en-CA" sz="1600" dirty="0">
                <a:latin typeface="+mn-lt"/>
              </a:rPr>
              <a:t> FastEthernet0/0</a:t>
            </a:r>
            <a:endParaRPr lang="en-US" sz="1600" dirty="0">
              <a:latin typeface="+mn-lt"/>
            </a:endParaRPr>
          </a:p>
          <a:p>
            <a:pPr marL="342900" lvl="0" indent="-342900" algn="just">
              <a:lnSpc>
                <a:spcPct val="90000"/>
              </a:lnSpc>
              <a:spcBef>
                <a:spcPct val="20000"/>
              </a:spcBef>
              <a:buFont typeface="Arial" panose="020B0604020202020204" pitchFamily="34" charset="0"/>
              <a:buChar char="•"/>
            </a:pPr>
            <a:r>
              <a:rPr lang="en-CA" sz="1600" dirty="0" err="1">
                <a:latin typeface="+mn-lt"/>
              </a:rPr>
              <a:t>Recibe</a:t>
            </a:r>
            <a:r>
              <a:rPr lang="en-CA" sz="1600" dirty="0">
                <a:latin typeface="+mn-lt"/>
              </a:rPr>
              <a:t> </a:t>
            </a:r>
            <a:r>
              <a:rPr lang="en-CA" sz="1600" dirty="0" err="1">
                <a:latin typeface="+mn-lt"/>
              </a:rPr>
              <a:t>una</a:t>
            </a:r>
            <a:r>
              <a:rPr lang="en-CA" sz="1600" dirty="0">
                <a:latin typeface="+mn-lt"/>
              </a:rPr>
              <a:t> </a:t>
            </a:r>
            <a:r>
              <a:rPr lang="en-CA" sz="1600" dirty="0" err="1">
                <a:latin typeface="+mn-lt"/>
              </a:rPr>
              <a:t>actualización</a:t>
            </a:r>
            <a:r>
              <a:rPr lang="en-CA" sz="1600" dirty="0">
                <a:latin typeface="+mn-lt"/>
              </a:rPr>
              <a:t> </a:t>
            </a:r>
            <a:r>
              <a:rPr lang="en-CA" sz="1600" dirty="0" err="1">
                <a:latin typeface="+mn-lt"/>
              </a:rPr>
              <a:t>desde</a:t>
            </a:r>
            <a:r>
              <a:rPr lang="en-CA" sz="1600" dirty="0">
                <a:latin typeface="+mn-lt"/>
              </a:rPr>
              <a:t> R2 </a:t>
            </a:r>
            <a:r>
              <a:rPr lang="en-CA" sz="1600" dirty="0" err="1">
                <a:latin typeface="+mn-lt"/>
              </a:rPr>
              <a:t>sobre</a:t>
            </a:r>
            <a:r>
              <a:rPr lang="en-CA" sz="1600" dirty="0">
                <a:latin typeface="+mn-lt"/>
              </a:rPr>
              <a:t> la red 10.4.0.0 con </a:t>
            </a:r>
            <a:r>
              <a:rPr lang="en-CA" sz="1600" dirty="0" err="1">
                <a:latin typeface="+mn-lt"/>
              </a:rPr>
              <a:t>metrica</a:t>
            </a:r>
            <a:r>
              <a:rPr lang="en-CA" sz="1600" dirty="0">
                <a:latin typeface="+mn-lt"/>
              </a:rPr>
              <a:t> de 2</a:t>
            </a:r>
            <a:endParaRPr lang="en-US" sz="1600" dirty="0">
              <a:latin typeface="+mn-lt"/>
            </a:endParaRPr>
          </a:p>
          <a:p>
            <a:pPr marL="342900" lvl="0" indent="-342900" algn="just">
              <a:lnSpc>
                <a:spcPct val="90000"/>
              </a:lnSpc>
              <a:spcBef>
                <a:spcPct val="20000"/>
              </a:spcBef>
              <a:buFont typeface="Arial" panose="020B0604020202020204" pitchFamily="34" charset="0"/>
              <a:buChar char="•"/>
            </a:pPr>
            <a:r>
              <a:rPr lang="en-CA" sz="1600" dirty="0" err="1">
                <a:latin typeface="+mn-lt"/>
              </a:rPr>
              <a:t>Almacena</a:t>
            </a:r>
            <a:r>
              <a:rPr lang="en-CA" sz="1600" dirty="0">
                <a:latin typeface="+mn-lt"/>
              </a:rPr>
              <a:t> la red 10.4.0.0 en la </a:t>
            </a:r>
            <a:r>
              <a:rPr lang="en-CA" sz="1600" dirty="0" err="1">
                <a:latin typeface="+mn-lt"/>
              </a:rPr>
              <a:t>tabla</a:t>
            </a:r>
            <a:r>
              <a:rPr lang="en-CA" sz="1600" dirty="0">
                <a:latin typeface="+mn-lt"/>
              </a:rPr>
              <a:t> de </a:t>
            </a:r>
            <a:r>
              <a:rPr lang="en-CA" sz="1600" dirty="0" err="1">
                <a:latin typeface="+mn-lt"/>
              </a:rPr>
              <a:t>rutas</a:t>
            </a:r>
            <a:r>
              <a:rPr lang="en-CA" sz="1600" dirty="0">
                <a:latin typeface="+mn-lt"/>
              </a:rPr>
              <a:t> con </a:t>
            </a:r>
            <a:r>
              <a:rPr lang="en-CA" sz="1600" dirty="0" err="1">
                <a:latin typeface="+mn-lt"/>
              </a:rPr>
              <a:t>métrica</a:t>
            </a:r>
            <a:r>
              <a:rPr lang="en-CA" sz="1600" dirty="0">
                <a:latin typeface="+mn-lt"/>
              </a:rPr>
              <a:t>  2</a:t>
            </a:r>
          </a:p>
          <a:p>
            <a:pPr marL="342900" indent="-342900" algn="just">
              <a:lnSpc>
                <a:spcPct val="90000"/>
              </a:lnSpc>
              <a:spcBef>
                <a:spcPct val="20000"/>
              </a:spcBef>
              <a:buFont typeface="Arial" panose="020B0604020202020204" pitchFamily="34" charset="0"/>
              <a:buChar char="•"/>
            </a:pPr>
            <a:r>
              <a:rPr lang="en-US" sz="1600" dirty="0">
                <a:latin typeface="+mn-lt"/>
              </a:rPr>
              <a:t>La </a:t>
            </a:r>
            <a:r>
              <a:rPr lang="en-US" sz="1600" dirty="0" err="1">
                <a:latin typeface="+mn-lt"/>
              </a:rPr>
              <a:t>misma</a:t>
            </a:r>
            <a:r>
              <a:rPr lang="en-US" sz="1600" dirty="0">
                <a:latin typeface="+mn-lt"/>
              </a:rPr>
              <a:t> </a:t>
            </a:r>
            <a:r>
              <a:rPr lang="en-US" sz="1600" dirty="0" err="1">
                <a:latin typeface="+mn-lt"/>
              </a:rPr>
              <a:t>actualización</a:t>
            </a:r>
            <a:r>
              <a:rPr lang="en-US" sz="1600" dirty="0">
                <a:latin typeface="+mn-lt"/>
              </a:rPr>
              <a:t> </a:t>
            </a:r>
            <a:r>
              <a:rPr lang="en-US" sz="1600" dirty="0" err="1">
                <a:latin typeface="+mn-lt"/>
              </a:rPr>
              <a:t>desde</a:t>
            </a:r>
            <a:r>
              <a:rPr lang="en-US" sz="1600" dirty="0">
                <a:latin typeface="+mn-lt"/>
              </a:rPr>
              <a:t> R2 </a:t>
            </a:r>
            <a:r>
              <a:rPr lang="en-US" sz="1600" dirty="0" err="1">
                <a:latin typeface="+mn-lt"/>
              </a:rPr>
              <a:t>contiene</a:t>
            </a:r>
            <a:r>
              <a:rPr lang="en-US" sz="1600" dirty="0">
                <a:latin typeface="+mn-lt"/>
              </a:rPr>
              <a:t> </a:t>
            </a:r>
            <a:r>
              <a:rPr lang="en-US" sz="1600" dirty="0" err="1">
                <a:latin typeface="+mn-lt"/>
              </a:rPr>
              <a:t>informacion</a:t>
            </a:r>
            <a:r>
              <a:rPr lang="en-US" sz="1600" dirty="0">
                <a:latin typeface="+mn-lt"/>
              </a:rPr>
              <a:t> </a:t>
            </a:r>
            <a:r>
              <a:rPr lang="en-US" sz="1600" dirty="0" err="1">
                <a:latin typeface="+mn-lt"/>
              </a:rPr>
              <a:t>sobre</a:t>
            </a:r>
            <a:r>
              <a:rPr lang="en-US" sz="1600" dirty="0">
                <a:latin typeface="+mn-lt"/>
              </a:rPr>
              <a:t> la red 10. 3. 0. 0 con </a:t>
            </a:r>
            <a:r>
              <a:rPr lang="en-US" sz="1600" dirty="0" err="1">
                <a:latin typeface="+mn-lt"/>
              </a:rPr>
              <a:t>metrica</a:t>
            </a:r>
            <a:r>
              <a:rPr lang="en-US" sz="1600" dirty="0">
                <a:latin typeface="+mn-lt"/>
              </a:rPr>
              <a:t> 1. </a:t>
            </a:r>
            <a:r>
              <a:rPr lang="en-US" sz="1600" dirty="0" err="1">
                <a:latin typeface="+mn-lt"/>
              </a:rPr>
              <a:t>Por</a:t>
            </a:r>
            <a:r>
              <a:rPr lang="en-US" sz="1600" dirty="0">
                <a:latin typeface="+mn-lt"/>
              </a:rPr>
              <a:t> lo </a:t>
            </a:r>
            <a:r>
              <a:rPr lang="en-US" sz="1600" dirty="0" err="1">
                <a:latin typeface="+mn-lt"/>
              </a:rPr>
              <a:t>tanto</a:t>
            </a:r>
            <a:r>
              <a:rPr lang="en-US" sz="1600" dirty="0">
                <a:latin typeface="+mn-lt"/>
              </a:rPr>
              <a:t>, no hay </a:t>
            </a:r>
            <a:r>
              <a:rPr lang="en-US" sz="1600" dirty="0" err="1">
                <a:latin typeface="+mn-lt"/>
              </a:rPr>
              <a:t>cambio</a:t>
            </a:r>
            <a:endParaRPr lang="en-US" sz="1600" dirty="0">
              <a:latin typeface="+mn-lt"/>
            </a:endParaRPr>
          </a:p>
          <a:p>
            <a:pPr marL="342900" lvl="0" indent="-342900" algn="just">
              <a:lnSpc>
                <a:spcPct val="90000"/>
              </a:lnSpc>
              <a:spcBef>
                <a:spcPct val="20000"/>
              </a:spcBef>
              <a:buFont typeface="Arial" panose="020B0604020202020204" pitchFamily="34" charset="0"/>
              <a:buChar char="•"/>
            </a:pPr>
            <a:endParaRPr lang="en-CA" sz="1600" dirty="0">
              <a:latin typeface="+mn-lt"/>
            </a:endParaRPr>
          </a:p>
          <a:p>
            <a:pPr algn="just"/>
            <a:r>
              <a:rPr lang="en-CA" sz="1400" dirty="0"/>
              <a:t> </a:t>
            </a:r>
            <a:endParaRPr lang="en-US" sz="1400"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28" y="1988840"/>
            <a:ext cx="5682743" cy="3907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9215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defRPr/>
            </a:pPr>
            <a:r>
              <a:rPr lang="es-ES_tradnl" altLang="es-ES" sz="2800" dirty="0">
                <a:latin typeface="Arial" charset="0"/>
              </a:rPr>
              <a:t>RIPv2. Funcionamiento.</a:t>
            </a:r>
            <a:endParaRPr lang="en-US" sz="2800" dirty="0">
              <a:solidFill>
                <a:schemeClr val="accent5">
                  <a:lumMod val="75000"/>
                </a:schemeClr>
              </a:solidFill>
              <a:cs typeface="Arial" pitchFamily="34" charset="0"/>
            </a:endParaRPr>
          </a:p>
        </p:txBody>
      </p:sp>
      <p:sp>
        <p:nvSpPr>
          <p:cNvPr id="3" name="Rectangle 2"/>
          <p:cNvSpPr/>
          <p:nvPr/>
        </p:nvSpPr>
        <p:spPr>
          <a:xfrm>
            <a:off x="5718629" y="1764855"/>
            <a:ext cx="3173851" cy="3536353"/>
          </a:xfrm>
          <a:prstGeom prst="rect">
            <a:avLst/>
          </a:prstGeom>
        </p:spPr>
        <p:txBody>
          <a:bodyPr wrap="square">
            <a:spAutoFit/>
          </a:bodyPr>
          <a:lstStyle/>
          <a:p>
            <a:pPr algn="just">
              <a:lnSpc>
                <a:spcPct val="90000"/>
              </a:lnSpc>
              <a:spcBef>
                <a:spcPct val="20000"/>
              </a:spcBef>
            </a:pPr>
            <a:r>
              <a:rPr lang="en-US" sz="1600" dirty="0">
                <a:latin typeface="+mn-lt"/>
              </a:rPr>
              <a:t>R2:</a:t>
            </a:r>
          </a:p>
          <a:p>
            <a:pPr algn="just">
              <a:lnSpc>
                <a:spcPct val="90000"/>
              </a:lnSpc>
              <a:spcBef>
                <a:spcPct val="20000"/>
              </a:spcBef>
            </a:pPr>
            <a:r>
              <a:rPr lang="en-CA" sz="1600" dirty="0" err="1">
                <a:latin typeface="+mn-lt"/>
              </a:rPr>
              <a:t>Envía</a:t>
            </a:r>
            <a:r>
              <a:rPr lang="en-CA" sz="1600" dirty="0">
                <a:latin typeface="+mn-lt"/>
              </a:rPr>
              <a:t> </a:t>
            </a:r>
            <a:r>
              <a:rPr lang="en-CA" sz="1600" dirty="0" err="1">
                <a:latin typeface="+mn-lt"/>
              </a:rPr>
              <a:t>una</a:t>
            </a:r>
            <a:r>
              <a:rPr lang="en-CA" sz="1600" dirty="0">
                <a:latin typeface="+mn-lt"/>
              </a:rPr>
              <a:t> </a:t>
            </a:r>
            <a:r>
              <a:rPr lang="en-CA" sz="1600" dirty="0" err="1">
                <a:latin typeface="+mn-lt"/>
              </a:rPr>
              <a:t>actualización</a:t>
            </a:r>
            <a:r>
              <a:rPr lang="en-CA" sz="1600" dirty="0">
                <a:latin typeface="+mn-lt"/>
              </a:rPr>
              <a:t> </a:t>
            </a:r>
            <a:r>
              <a:rPr lang="en-CA" sz="1600" dirty="0" err="1">
                <a:latin typeface="+mn-lt"/>
              </a:rPr>
              <a:t>anunciando</a:t>
            </a:r>
            <a:r>
              <a:rPr lang="en-CA" sz="1600" dirty="0">
                <a:latin typeface="+mn-lt"/>
              </a:rPr>
              <a:t> </a:t>
            </a:r>
            <a:r>
              <a:rPr lang="en-CA" sz="1600" dirty="0" err="1">
                <a:latin typeface="+mn-lt"/>
              </a:rPr>
              <a:t>las</a:t>
            </a:r>
            <a:r>
              <a:rPr lang="en-CA" sz="1600" dirty="0">
                <a:latin typeface="+mn-lt"/>
              </a:rPr>
              <a:t> </a:t>
            </a:r>
            <a:r>
              <a:rPr lang="en-CA" sz="1600" dirty="0" err="1">
                <a:latin typeface="+mn-lt"/>
              </a:rPr>
              <a:t>redes</a:t>
            </a:r>
            <a:r>
              <a:rPr lang="en-CA" sz="1600" dirty="0">
                <a:latin typeface="+mn-lt"/>
              </a:rPr>
              <a:t> </a:t>
            </a:r>
            <a:r>
              <a:rPr lang="en-US" sz="1600" dirty="0">
                <a:latin typeface="+mn-lt"/>
              </a:rPr>
              <a:t>10. 3. 0. 0 y10. 4. 0. 0 </a:t>
            </a:r>
            <a:r>
              <a:rPr lang="en-CA" sz="1600" dirty="0" err="1">
                <a:latin typeface="+mn-lt"/>
              </a:rPr>
              <a:t>por</a:t>
            </a:r>
            <a:r>
              <a:rPr lang="en-CA" sz="1600" dirty="0">
                <a:latin typeface="+mn-lt"/>
              </a:rPr>
              <a:t> la </a:t>
            </a:r>
            <a:r>
              <a:rPr lang="en-CA" sz="1600" dirty="0" err="1">
                <a:latin typeface="+mn-lt"/>
              </a:rPr>
              <a:t>interfaz</a:t>
            </a:r>
            <a:r>
              <a:rPr lang="en-CA" sz="1600" dirty="0">
                <a:latin typeface="+mn-lt"/>
              </a:rPr>
              <a:t> </a:t>
            </a:r>
            <a:r>
              <a:rPr lang="en-US" sz="1600" dirty="0">
                <a:latin typeface="+mn-lt"/>
              </a:rPr>
              <a:t>Serial 0/0/0 </a:t>
            </a:r>
          </a:p>
          <a:p>
            <a:pPr algn="just">
              <a:lnSpc>
                <a:spcPct val="90000"/>
              </a:lnSpc>
              <a:spcBef>
                <a:spcPct val="20000"/>
              </a:spcBef>
            </a:pPr>
            <a:r>
              <a:rPr lang="en-CA" sz="1600" dirty="0" err="1">
                <a:latin typeface="+mn-lt"/>
              </a:rPr>
              <a:t>Envía</a:t>
            </a:r>
            <a:r>
              <a:rPr lang="en-CA" sz="1600" dirty="0">
                <a:latin typeface="+mn-lt"/>
              </a:rPr>
              <a:t> </a:t>
            </a:r>
            <a:r>
              <a:rPr lang="en-CA" sz="1600" dirty="0" err="1">
                <a:latin typeface="+mn-lt"/>
              </a:rPr>
              <a:t>una</a:t>
            </a:r>
            <a:r>
              <a:rPr lang="en-CA" sz="1600" dirty="0">
                <a:latin typeface="+mn-lt"/>
              </a:rPr>
              <a:t> </a:t>
            </a:r>
            <a:r>
              <a:rPr lang="en-CA" sz="1600" dirty="0" err="1">
                <a:latin typeface="+mn-lt"/>
              </a:rPr>
              <a:t>actualización</a:t>
            </a:r>
            <a:r>
              <a:rPr lang="en-CA" sz="1600" dirty="0">
                <a:latin typeface="+mn-lt"/>
              </a:rPr>
              <a:t> </a:t>
            </a:r>
            <a:r>
              <a:rPr lang="en-CA" sz="1600" dirty="0" err="1">
                <a:latin typeface="+mn-lt"/>
              </a:rPr>
              <a:t>anunciando</a:t>
            </a:r>
            <a:r>
              <a:rPr lang="en-CA" sz="1600" dirty="0">
                <a:latin typeface="+mn-lt"/>
              </a:rPr>
              <a:t> </a:t>
            </a:r>
            <a:r>
              <a:rPr lang="en-CA" sz="1600" dirty="0" err="1">
                <a:latin typeface="+mn-lt"/>
              </a:rPr>
              <a:t>las</a:t>
            </a:r>
            <a:r>
              <a:rPr lang="en-CA" sz="1600" dirty="0">
                <a:latin typeface="+mn-lt"/>
              </a:rPr>
              <a:t> </a:t>
            </a:r>
            <a:r>
              <a:rPr lang="en-CA" sz="1600" dirty="0" err="1">
                <a:latin typeface="+mn-lt"/>
              </a:rPr>
              <a:t>redes</a:t>
            </a:r>
            <a:r>
              <a:rPr lang="en-CA" sz="1600" dirty="0">
                <a:latin typeface="+mn-lt"/>
              </a:rPr>
              <a:t> </a:t>
            </a:r>
            <a:r>
              <a:rPr lang="en-US" sz="1600" dirty="0">
                <a:latin typeface="+mn-lt"/>
              </a:rPr>
              <a:t>10. 1. 0. 0 y 10. 2. 0. 0 </a:t>
            </a:r>
            <a:r>
              <a:rPr lang="en-US" sz="1600" dirty="0" err="1">
                <a:latin typeface="+mn-lt"/>
              </a:rPr>
              <a:t>por</a:t>
            </a:r>
            <a:r>
              <a:rPr lang="en-CA" sz="1600" dirty="0">
                <a:latin typeface="+mn-lt"/>
              </a:rPr>
              <a:t> la </a:t>
            </a:r>
            <a:r>
              <a:rPr lang="en-CA" sz="1600" dirty="0" err="1">
                <a:latin typeface="+mn-lt"/>
              </a:rPr>
              <a:t>interfaz</a:t>
            </a:r>
            <a:r>
              <a:rPr lang="en-CA" sz="1600" dirty="0">
                <a:latin typeface="+mn-lt"/>
              </a:rPr>
              <a:t> </a:t>
            </a:r>
            <a:r>
              <a:rPr lang="en-US" sz="1600" dirty="0">
                <a:latin typeface="+mn-lt"/>
              </a:rPr>
              <a:t>Serial 0/0/1</a:t>
            </a:r>
          </a:p>
          <a:p>
            <a:pPr algn="just">
              <a:lnSpc>
                <a:spcPct val="90000"/>
              </a:lnSpc>
              <a:spcBef>
                <a:spcPct val="20000"/>
              </a:spcBef>
            </a:pPr>
            <a:r>
              <a:rPr lang="en-US" sz="1600" dirty="0" err="1">
                <a:latin typeface="+mn-lt"/>
              </a:rPr>
              <a:t>Recibe</a:t>
            </a:r>
            <a:r>
              <a:rPr lang="en-US" sz="1600" dirty="0">
                <a:latin typeface="+mn-lt"/>
              </a:rPr>
              <a:t> </a:t>
            </a:r>
            <a:r>
              <a:rPr lang="en-US" sz="1600" dirty="0" err="1">
                <a:latin typeface="+mn-lt"/>
              </a:rPr>
              <a:t>una</a:t>
            </a:r>
            <a:r>
              <a:rPr lang="en-US" sz="1600" dirty="0">
                <a:latin typeface="+mn-lt"/>
              </a:rPr>
              <a:t> </a:t>
            </a:r>
            <a:r>
              <a:rPr lang="en-US" sz="1600" dirty="0" err="1">
                <a:latin typeface="+mn-lt"/>
              </a:rPr>
              <a:t>actualización</a:t>
            </a:r>
            <a:r>
              <a:rPr lang="en-US" sz="1600" dirty="0">
                <a:latin typeface="+mn-lt"/>
              </a:rPr>
              <a:t> </a:t>
            </a:r>
            <a:r>
              <a:rPr lang="en-US" sz="1600" dirty="0" err="1">
                <a:latin typeface="+mn-lt"/>
              </a:rPr>
              <a:t>desde</a:t>
            </a:r>
            <a:r>
              <a:rPr lang="en-US" sz="1600" dirty="0">
                <a:latin typeface="+mn-lt"/>
              </a:rPr>
              <a:t> R1 </a:t>
            </a:r>
            <a:r>
              <a:rPr lang="en-US" sz="1600" dirty="0" err="1">
                <a:latin typeface="+mn-lt"/>
              </a:rPr>
              <a:t>informando</a:t>
            </a:r>
            <a:r>
              <a:rPr lang="en-US" sz="1600" dirty="0">
                <a:latin typeface="+mn-lt"/>
              </a:rPr>
              <a:t> </a:t>
            </a:r>
            <a:r>
              <a:rPr lang="en-US" sz="1600" dirty="0" err="1">
                <a:latin typeface="+mn-lt"/>
              </a:rPr>
              <a:t>acerca</a:t>
            </a:r>
            <a:r>
              <a:rPr lang="en-US" sz="1600" dirty="0">
                <a:latin typeface="+mn-lt"/>
              </a:rPr>
              <a:t> de la red 10. 1. 0. 0. No hay </a:t>
            </a:r>
            <a:r>
              <a:rPr lang="en-US" sz="1600" dirty="0" err="1">
                <a:latin typeface="+mn-lt"/>
              </a:rPr>
              <a:t>cambio</a:t>
            </a:r>
            <a:endParaRPr lang="en-US" sz="1600" dirty="0">
              <a:latin typeface="+mn-lt"/>
            </a:endParaRPr>
          </a:p>
          <a:p>
            <a:pPr algn="just">
              <a:lnSpc>
                <a:spcPct val="90000"/>
              </a:lnSpc>
              <a:spcBef>
                <a:spcPct val="20000"/>
              </a:spcBef>
            </a:pPr>
            <a:r>
              <a:rPr lang="en-US" sz="1600" dirty="0" err="1">
                <a:latin typeface="+mn-lt"/>
              </a:rPr>
              <a:t>Recibe</a:t>
            </a:r>
            <a:r>
              <a:rPr lang="en-US" sz="1600" dirty="0">
                <a:latin typeface="+mn-lt"/>
              </a:rPr>
              <a:t> </a:t>
            </a:r>
            <a:r>
              <a:rPr lang="en-US" sz="1600" dirty="0" err="1">
                <a:latin typeface="+mn-lt"/>
              </a:rPr>
              <a:t>una</a:t>
            </a:r>
            <a:r>
              <a:rPr lang="en-US" sz="1600" dirty="0">
                <a:latin typeface="+mn-lt"/>
              </a:rPr>
              <a:t> </a:t>
            </a:r>
            <a:r>
              <a:rPr lang="en-US" sz="1600" dirty="0" err="1">
                <a:latin typeface="+mn-lt"/>
              </a:rPr>
              <a:t>actualización</a:t>
            </a:r>
            <a:r>
              <a:rPr lang="en-US" sz="1600" dirty="0">
                <a:latin typeface="+mn-lt"/>
              </a:rPr>
              <a:t> </a:t>
            </a:r>
            <a:r>
              <a:rPr lang="en-US" sz="1600" dirty="0" err="1">
                <a:latin typeface="+mn-lt"/>
              </a:rPr>
              <a:t>desde</a:t>
            </a:r>
            <a:r>
              <a:rPr lang="en-US" sz="1600" dirty="0">
                <a:latin typeface="+mn-lt"/>
              </a:rPr>
              <a:t> R3 </a:t>
            </a:r>
            <a:r>
              <a:rPr lang="en-US" sz="1600" dirty="0" err="1">
                <a:latin typeface="+mn-lt"/>
              </a:rPr>
              <a:t>informando</a:t>
            </a:r>
            <a:r>
              <a:rPr lang="en-US" sz="1600" dirty="0">
                <a:latin typeface="+mn-lt"/>
              </a:rPr>
              <a:t> </a:t>
            </a:r>
            <a:r>
              <a:rPr lang="en-US" sz="1600" dirty="0" err="1">
                <a:latin typeface="+mn-lt"/>
              </a:rPr>
              <a:t>acerca</a:t>
            </a:r>
            <a:r>
              <a:rPr lang="en-US" sz="1600" dirty="0">
                <a:latin typeface="+mn-lt"/>
              </a:rPr>
              <a:t> de la red 10. 4. 0. 0. No hay </a:t>
            </a:r>
            <a:r>
              <a:rPr lang="en-US" sz="1600" dirty="0" err="1">
                <a:latin typeface="+mn-lt"/>
              </a:rPr>
              <a:t>cambio</a:t>
            </a:r>
            <a:endParaRPr lang="en-US" sz="1600" dirty="0">
              <a:latin typeface="+mn-lt"/>
            </a:endParaRPr>
          </a:p>
          <a:p>
            <a:pPr algn="just">
              <a:lnSpc>
                <a:spcPct val="90000"/>
              </a:lnSpc>
              <a:spcBef>
                <a:spcPct val="20000"/>
              </a:spcBef>
            </a:pPr>
            <a:endParaRPr lang="en-US" sz="1600" dirty="0">
              <a:latin typeface="+mn-lt"/>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16" y="1656863"/>
            <a:ext cx="5603678" cy="3853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6970531"/>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defRPr/>
            </a:pPr>
            <a:r>
              <a:rPr lang="es-ES_tradnl" altLang="es-ES" sz="2800" dirty="0">
                <a:latin typeface="Arial" charset="0"/>
              </a:rPr>
              <a:t>RIPv2. Funcionamiento.</a:t>
            </a:r>
            <a:endParaRPr lang="en-US" sz="2800" dirty="0">
              <a:solidFill>
                <a:schemeClr val="accent5">
                  <a:lumMod val="75000"/>
                </a:schemeClr>
              </a:solidFill>
              <a:cs typeface="Arial" pitchFamily="34" charset="0"/>
            </a:endParaRPr>
          </a:p>
        </p:txBody>
      </p:sp>
      <p:sp>
        <p:nvSpPr>
          <p:cNvPr id="3" name="Rectangle 2"/>
          <p:cNvSpPr/>
          <p:nvPr/>
        </p:nvSpPr>
        <p:spPr>
          <a:xfrm>
            <a:off x="5842000" y="1542229"/>
            <a:ext cx="3194496" cy="3662541"/>
          </a:xfrm>
          <a:prstGeom prst="rect">
            <a:avLst/>
          </a:prstGeom>
        </p:spPr>
        <p:txBody>
          <a:bodyPr wrap="square">
            <a:spAutoFit/>
          </a:bodyPr>
          <a:lstStyle/>
          <a:p>
            <a:pPr algn="just">
              <a:lnSpc>
                <a:spcPct val="90000"/>
              </a:lnSpc>
              <a:spcBef>
                <a:spcPct val="20000"/>
              </a:spcBef>
            </a:pPr>
            <a:r>
              <a:rPr lang="en-US" sz="1600" dirty="0">
                <a:latin typeface="+mn-lt"/>
              </a:rPr>
              <a:t>R3:</a:t>
            </a:r>
          </a:p>
          <a:p>
            <a:pPr algn="just">
              <a:lnSpc>
                <a:spcPct val="90000"/>
              </a:lnSpc>
              <a:spcBef>
                <a:spcPct val="20000"/>
              </a:spcBef>
            </a:pPr>
            <a:r>
              <a:rPr lang="en-CA" sz="1600" dirty="0" err="1">
                <a:latin typeface="+mn-lt"/>
              </a:rPr>
              <a:t>Envía</a:t>
            </a:r>
            <a:r>
              <a:rPr lang="en-CA" sz="1600" dirty="0">
                <a:latin typeface="+mn-lt"/>
              </a:rPr>
              <a:t> </a:t>
            </a:r>
            <a:r>
              <a:rPr lang="en-CA" sz="1600" dirty="0" err="1">
                <a:latin typeface="+mn-lt"/>
              </a:rPr>
              <a:t>una</a:t>
            </a:r>
            <a:r>
              <a:rPr lang="en-CA" sz="1600" dirty="0">
                <a:latin typeface="+mn-lt"/>
              </a:rPr>
              <a:t> </a:t>
            </a:r>
            <a:r>
              <a:rPr lang="en-CA" sz="1600" dirty="0" err="1">
                <a:latin typeface="+mn-lt"/>
              </a:rPr>
              <a:t>actualización</a:t>
            </a:r>
            <a:r>
              <a:rPr lang="en-CA" sz="1600" dirty="0">
                <a:latin typeface="+mn-lt"/>
              </a:rPr>
              <a:t> </a:t>
            </a:r>
            <a:r>
              <a:rPr lang="en-CA" sz="1600" dirty="0" err="1">
                <a:latin typeface="+mn-lt"/>
              </a:rPr>
              <a:t>sobre</a:t>
            </a:r>
            <a:r>
              <a:rPr lang="en-CA" sz="1600" dirty="0">
                <a:latin typeface="+mn-lt"/>
              </a:rPr>
              <a:t> la red </a:t>
            </a:r>
            <a:r>
              <a:rPr lang="en-US" sz="1600" dirty="0">
                <a:latin typeface="+mn-lt"/>
              </a:rPr>
              <a:t>10. 4. 0. 0 </a:t>
            </a:r>
            <a:r>
              <a:rPr lang="en-US" sz="1600" dirty="0" err="1">
                <a:latin typeface="+mn-lt"/>
              </a:rPr>
              <a:t>por</a:t>
            </a:r>
            <a:r>
              <a:rPr lang="en-CA" sz="1600" dirty="0">
                <a:latin typeface="+mn-lt"/>
              </a:rPr>
              <a:t> la </a:t>
            </a:r>
            <a:r>
              <a:rPr lang="en-CA" sz="1600" dirty="0" err="1">
                <a:latin typeface="+mn-lt"/>
              </a:rPr>
              <a:t>interfaz</a:t>
            </a:r>
            <a:r>
              <a:rPr lang="en-CA" sz="1600" dirty="0">
                <a:latin typeface="+mn-lt"/>
              </a:rPr>
              <a:t> </a:t>
            </a:r>
            <a:r>
              <a:rPr lang="en-US" sz="1600" dirty="0">
                <a:latin typeface="+mn-lt"/>
              </a:rPr>
              <a:t>Serial 0/0/1</a:t>
            </a:r>
          </a:p>
          <a:p>
            <a:pPr algn="just">
              <a:lnSpc>
                <a:spcPct val="90000"/>
              </a:lnSpc>
              <a:spcBef>
                <a:spcPct val="20000"/>
              </a:spcBef>
            </a:pPr>
            <a:r>
              <a:rPr lang="en-CA" sz="1600" dirty="0" err="1">
                <a:latin typeface="+mn-lt"/>
              </a:rPr>
              <a:t>Envía</a:t>
            </a:r>
            <a:r>
              <a:rPr lang="en-CA" sz="1600" dirty="0">
                <a:latin typeface="+mn-lt"/>
              </a:rPr>
              <a:t> </a:t>
            </a:r>
            <a:r>
              <a:rPr lang="en-CA" sz="1600" dirty="0" err="1">
                <a:latin typeface="+mn-lt"/>
              </a:rPr>
              <a:t>una</a:t>
            </a:r>
            <a:r>
              <a:rPr lang="en-CA" sz="1600" dirty="0">
                <a:latin typeface="+mn-lt"/>
              </a:rPr>
              <a:t> </a:t>
            </a:r>
            <a:r>
              <a:rPr lang="en-CA" sz="1600" dirty="0" err="1">
                <a:latin typeface="+mn-lt"/>
              </a:rPr>
              <a:t>actualización</a:t>
            </a:r>
            <a:r>
              <a:rPr lang="en-CA" sz="1600" dirty="0">
                <a:latin typeface="+mn-lt"/>
              </a:rPr>
              <a:t> </a:t>
            </a:r>
            <a:r>
              <a:rPr lang="en-CA" sz="1600" dirty="0" err="1">
                <a:latin typeface="+mn-lt"/>
              </a:rPr>
              <a:t>sobre</a:t>
            </a:r>
            <a:r>
              <a:rPr lang="en-CA" sz="1600" dirty="0">
                <a:latin typeface="+mn-lt"/>
              </a:rPr>
              <a:t> la </a:t>
            </a:r>
            <a:r>
              <a:rPr lang="en-CA" sz="1600" dirty="0" err="1">
                <a:latin typeface="+mn-lt"/>
              </a:rPr>
              <a:t>redes</a:t>
            </a:r>
            <a:r>
              <a:rPr lang="en-US" sz="1600" dirty="0">
                <a:latin typeface="+mn-lt"/>
              </a:rPr>
              <a:t> 10. 2. 0. 0 y 10. 3. 0. 0 </a:t>
            </a:r>
            <a:r>
              <a:rPr lang="en-US" sz="1600" dirty="0" err="1">
                <a:latin typeface="+mn-lt"/>
              </a:rPr>
              <a:t>por</a:t>
            </a:r>
            <a:r>
              <a:rPr lang="en-US" sz="1600" dirty="0">
                <a:latin typeface="+mn-lt"/>
              </a:rPr>
              <a:t> la </a:t>
            </a:r>
            <a:r>
              <a:rPr lang="en-US" sz="1600" dirty="0" err="1">
                <a:latin typeface="+mn-lt"/>
              </a:rPr>
              <a:t>interfaz</a:t>
            </a:r>
            <a:r>
              <a:rPr lang="en-US" sz="1600" dirty="0">
                <a:latin typeface="+mn-lt"/>
              </a:rPr>
              <a:t> FastEthernet0/0</a:t>
            </a:r>
          </a:p>
          <a:p>
            <a:pPr algn="just">
              <a:lnSpc>
                <a:spcPct val="90000"/>
              </a:lnSpc>
              <a:spcBef>
                <a:spcPct val="20000"/>
              </a:spcBef>
            </a:pPr>
            <a:r>
              <a:rPr lang="en-US" sz="1600" dirty="0" err="1">
                <a:latin typeface="+mn-lt"/>
              </a:rPr>
              <a:t>Recibe</a:t>
            </a:r>
            <a:r>
              <a:rPr lang="en-US" sz="1600" dirty="0">
                <a:latin typeface="+mn-lt"/>
              </a:rPr>
              <a:t> </a:t>
            </a:r>
            <a:r>
              <a:rPr lang="en-US" sz="1600" dirty="0" err="1">
                <a:latin typeface="+mn-lt"/>
              </a:rPr>
              <a:t>una</a:t>
            </a:r>
            <a:r>
              <a:rPr lang="en-US" sz="1600" dirty="0">
                <a:latin typeface="+mn-lt"/>
              </a:rPr>
              <a:t> </a:t>
            </a:r>
            <a:r>
              <a:rPr lang="en-US" sz="1600" dirty="0" err="1">
                <a:latin typeface="+mn-lt"/>
              </a:rPr>
              <a:t>actualización</a:t>
            </a:r>
            <a:r>
              <a:rPr lang="en-US" sz="1600" dirty="0">
                <a:latin typeface="+mn-lt"/>
              </a:rPr>
              <a:t> </a:t>
            </a:r>
            <a:r>
              <a:rPr lang="en-US" sz="1600" dirty="0" err="1">
                <a:latin typeface="+mn-lt"/>
              </a:rPr>
              <a:t>desde</a:t>
            </a:r>
            <a:r>
              <a:rPr lang="en-US" sz="1600" dirty="0">
                <a:latin typeface="+mn-lt"/>
              </a:rPr>
              <a:t> R2 </a:t>
            </a:r>
            <a:r>
              <a:rPr lang="en-US" sz="1600" dirty="0" err="1">
                <a:latin typeface="+mn-lt"/>
              </a:rPr>
              <a:t>acerca</a:t>
            </a:r>
            <a:r>
              <a:rPr lang="en-US" sz="1600" dirty="0">
                <a:latin typeface="+mn-lt"/>
              </a:rPr>
              <a:t> de la red 10. 1. 0. 0 con </a:t>
            </a:r>
            <a:r>
              <a:rPr lang="en-US" sz="1600" dirty="0" err="1">
                <a:latin typeface="+mn-lt"/>
              </a:rPr>
              <a:t>métrica</a:t>
            </a:r>
            <a:r>
              <a:rPr lang="en-US" sz="1600" dirty="0">
                <a:latin typeface="+mn-lt"/>
              </a:rPr>
              <a:t> 2</a:t>
            </a:r>
          </a:p>
          <a:p>
            <a:pPr algn="just">
              <a:lnSpc>
                <a:spcPct val="90000"/>
              </a:lnSpc>
              <a:spcBef>
                <a:spcPct val="20000"/>
              </a:spcBef>
            </a:pPr>
            <a:r>
              <a:rPr lang="en-US" sz="1600" dirty="0" err="1">
                <a:latin typeface="+mn-lt"/>
              </a:rPr>
              <a:t>Almacena</a:t>
            </a:r>
            <a:r>
              <a:rPr lang="en-US" sz="1600" dirty="0">
                <a:latin typeface="+mn-lt"/>
              </a:rPr>
              <a:t> la red 10. 1. 0. 0 en la </a:t>
            </a:r>
            <a:r>
              <a:rPr lang="en-US" sz="1600" dirty="0" err="1">
                <a:latin typeface="+mn-lt"/>
              </a:rPr>
              <a:t>tabla</a:t>
            </a:r>
            <a:r>
              <a:rPr lang="en-US" sz="1600" dirty="0">
                <a:latin typeface="+mn-lt"/>
              </a:rPr>
              <a:t> de </a:t>
            </a:r>
            <a:r>
              <a:rPr lang="en-US" sz="1600" dirty="0" err="1">
                <a:latin typeface="+mn-lt"/>
              </a:rPr>
              <a:t>rutas</a:t>
            </a:r>
            <a:r>
              <a:rPr lang="en-US" sz="1600" dirty="0">
                <a:latin typeface="+mn-lt"/>
              </a:rPr>
              <a:t> con  </a:t>
            </a:r>
            <a:r>
              <a:rPr lang="en-US" sz="1600" dirty="0" err="1">
                <a:latin typeface="+mn-lt"/>
              </a:rPr>
              <a:t>metrica</a:t>
            </a:r>
            <a:r>
              <a:rPr lang="en-US" sz="1600" dirty="0">
                <a:latin typeface="+mn-lt"/>
              </a:rPr>
              <a:t> 2</a:t>
            </a:r>
          </a:p>
          <a:p>
            <a:pPr algn="just">
              <a:lnSpc>
                <a:spcPct val="90000"/>
              </a:lnSpc>
              <a:spcBef>
                <a:spcPct val="20000"/>
              </a:spcBef>
            </a:pPr>
            <a:r>
              <a:rPr lang="en-US" sz="1600" dirty="0">
                <a:latin typeface="+mn-lt"/>
              </a:rPr>
              <a:t>La </a:t>
            </a:r>
            <a:r>
              <a:rPr lang="en-US" sz="1600" dirty="0" err="1">
                <a:latin typeface="+mn-lt"/>
              </a:rPr>
              <a:t>misma</a:t>
            </a:r>
            <a:r>
              <a:rPr lang="en-US" sz="1600" dirty="0">
                <a:latin typeface="+mn-lt"/>
              </a:rPr>
              <a:t> </a:t>
            </a:r>
            <a:r>
              <a:rPr lang="en-US" sz="1600" dirty="0" err="1">
                <a:latin typeface="+mn-lt"/>
              </a:rPr>
              <a:t>actualización</a:t>
            </a:r>
            <a:r>
              <a:rPr lang="en-US" sz="1600" dirty="0">
                <a:latin typeface="+mn-lt"/>
              </a:rPr>
              <a:t> </a:t>
            </a:r>
            <a:r>
              <a:rPr lang="en-US" sz="1600" dirty="0" err="1">
                <a:latin typeface="+mn-lt"/>
              </a:rPr>
              <a:t>desde</a:t>
            </a:r>
            <a:r>
              <a:rPr lang="en-US" sz="1600" dirty="0">
                <a:latin typeface="+mn-lt"/>
              </a:rPr>
              <a:t> R2 </a:t>
            </a:r>
            <a:r>
              <a:rPr lang="en-US" sz="1600" dirty="0" err="1">
                <a:latin typeface="+mn-lt"/>
              </a:rPr>
              <a:t>contiene</a:t>
            </a:r>
            <a:r>
              <a:rPr lang="en-US" sz="1600" dirty="0">
                <a:latin typeface="+mn-lt"/>
              </a:rPr>
              <a:t> </a:t>
            </a:r>
            <a:r>
              <a:rPr lang="en-US" sz="1600" dirty="0" err="1">
                <a:latin typeface="+mn-lt"/>
              </a:rPr>
              <a:t>información</a:t>
            </a:r>
            <a:r>
              <a:rPr lang="en-US" sz="1600" dirty="0">
                <a:latin typeface="+mn-lt"/>
              </a:rPr>
              <a:t> </a:t>
            </a:r>
            <a:r>
              <a:rPr lang="en-US" sz="1600" dirty="0" err="1">
                <a:latin typeface="+mn-lt"/>
              </a:rPr>
              <a:t>sobre</a:t>
            </a:r>
            <a:r>
              <a:rPr lang="en-US" sz="1600" dirty="0">
                <a:latin typeface="+mn-lt"/>
              </a:rPr>
              <a:t> la red 10. 2. 0. 0 con </a:t>
            </a:r>
            <a:r>
              <a:rPr lang="en-US" sz="1600" dirty="0" err="1">
                <a:latin typeface="+mn-lt"/>
              </a:rPr>
              <a:t>métrica</a:t>
            </a:r>
            <a:r>
              <a:rPr lang="en-US" sz="1600" dirty="0">
                <a:latin typeface="+mn-lt"/>
              </a:rPr>
              <a:t> 1. No hay </a:t>
            </a:r>
            <a:r>
              <a:rPr lang="en-US" sz="1600" dirty="0" err="1">
                <a:latin typeface="+mn-lt"/>
              </a:rPr>
              <a:t>cambio</a:t>
            </a:r>
            <a:r>
              <a:rPr lang="en-US" sz="1600" dirty="0">
                <a:latin typeface="+mn-lt"/>
              </a:rPr>
              <a:t>.</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8" y="1629314"/>
            <a:ext cx="5421312" cy="3727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3145608"/>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F78A6791-9FFD-441B-8326-5D2DAD8FCB57}" type="slidenum">
              <a:rPr lang="es-ES"/>
              <a:pPr>
                <a:defRPr/>
              </a:pPr>
              <a:t>38</a:t>
            </a:fld>
            <a:endParaRPr lang="es-ES"/>
          </a:p>
        </p:txBody>
      </p:sp>
      <p:sp>
        <p:nvSpPr>
          <p:cNvPr id="17412" name="Rectangle 2"/>
          <p:cNvSpPr>
            <a:spLocks noGrp="1" noChangeArrowheads="1"/>
          </p:cNvSpPr>
          <p:nvPr>
            <p:ph type="title" idx="4294967295"/>
          </p:nvPr>
        </p:nvSpPr>
        <p:spPr>
          <a:xfrm>
            <a:off x="446856" y="274638"/>
            <a:ext cx="8229600" cy="1143000"/>
          </a:xfrm>
        </p:spPr>
        <p:txBody>
          <a:bodyPr>
            <a:normAutofit fontScale="90000"/>
          </a:bodyPr>
          <a:lstStyle/>
          <a:p>
            <a:pPr eaLnBrk="1" hangingPunct="1"/>
            <a:r>
              <a:rPr lang="es-ES_tradnl" altLang="es-ES" sz="4800" dirty="0">
                <a:latin typeface="Arial" charset="0"/>
              </a:rPr>
              <a:t>RIP. Problema de convergencia.</a:t>
            </a:r>
            <a:endParaRPr lang="es-ES" altLang="es-ES" sz="4800" dirty="0">
              <a:latin typeface="Arial" charset="0"/>
            </a:endParaRPr>
          </a:p>
        </p:txBody>
      </p:sp>
      <p:sp>
        <p:nvSpPr>
          <p:cNvPr id="17413" name="Rectangle 3"/>
          <p:cNvSpPr>
            <a:spLocks noGrp="1" noChangeArrowheads="1"/>
          </p:cNvSpPr>
          <p:nvPr>
            <p:ph type="body" idx="4294967295"/>
          </p:nvPr>
        </p:nvSpPr>
        <p:spPr>
          <a:xfrm>
            <a:off x="205680" y="1600200"/>
            <a:ext cx="8686800" cy="4127284"/>
          </a:xfrm>
        </p:spPr>
        <p:txBody>
          <a:bodyPr wrap="square">
            <a:spAutoFit/>
          </a:bodyPr>
          <a:lstStyle/>
          <a:p>
            <a:pPr algn="just" fontAlgn="base">
              <a:lnSpc>
                <a:spcPct val="90000"/>
              </a:lnSpc>
              <a:spcAft>
                <a:spcPct val="0"/>
              </a:spcAft>
            </a:pPr>
            <a:r>
              <a:rPr lang="es-ES" altLang="es-ES" sz="1800" dirty="0"/>
              <a:t>RIP presenta problemas de tiempo de convergencia </a:t>
            </a:r>
          </a:p>
          <a:p>
            <a:pPr algn="just" fontAlgn="base">
              <a:lnSpc>
                <a:spcPct val="90000"/>
              </a:lnSpc>
              <a:spcAft>
                <a:spcPct val="0"/>
              </a:spcAft>
            </a:pPr>
            <a:r>
              <a:rPr lang="es-ES" altLang="es-ES" sz="1800" dirty="0"/>
              <a:t>Cuando se producen cambios en la topología de la red (se añaden nuevas rutas o se eliminan rutas), los cambios tardan en propagarse cierto tiempo a todos los </a:t>
            </a:r>
            <a:r>
              <a:rPr lang="es-ES" altLang="es-ES" sz="1800" dirty="0" err="1"/>
              <a:t>routers</a:t>
            </a:r>
            <a:r>
              <a:rPr lang="es-ES" altLang="es-ES" sz="1800" dirty="0"/>
              <a:t> de la red. </a:t>
            </a:r>
          </a:p>
          <a:p>
            <a:pPr algn="just" fontAlgn="base">
              <a:lnSpc>
                <a:spcPct val="90000"/>
              </a:lnSpc>
              <a:spcAft>
                <a:spcPct val="0"/>
              </a:spcAft>
            </a:pPr>
            <a:r>
              <a:rPr lang="es-ES" altLang="es-ES" sz="1800" dirty="0"/>
              <a:t>Cuando todos los </a:t>
            </a:r>
            <a:r>
              <a:rPr lang="es-ES" altLang="es-ES" sz="1800" dirty="0" err="1"/>
              <a:t>routers</a:t>
            </a:r>
            <a:r>
              <a:rPr lang="es-ES" altLang="es-ES" sz="1800" dirty="0"/>
              <a:t> tienen información completa y precisa sobre toda la red se dice que la red ha convergido.</a:t>
            </a:r>
          </a:p>
          <a:p>
            <a:pPr algn="just" fontAlgn="base">
              <a:lnSpc>
                <a:spcPct val="90000"/>
              </a:lnSpc>
              <a:spcAft>
                <a:spcPct val="0"/>
              </a:spcAft>
            </a:pPr>
            <a:r>
              <a:rPr lang="es-ES" altLang="es-ES" sz="1800" dirty="0"/>
              <a:t>El período de convergencia es el tiempo que tardan los </a:t>
            </a:r>
            <a:r>
              <a:rPr lang="es-ES" altLang="es-ES" sz="1800" dirty="0" err="1"/>
              <a:t>routers</a:t>
            </a:r>
            <a:r>
              <a:rPr lang="es-ES" altLang="es-ES" sz="1800" dirty="0"/>
              <a:t> en intercambiar información de las rutas, calcular las mejores y actualizar sus tablas.</a:t>
            </a:r>
          </a:p>
          <a:p>
            <a:pPr algn="just" fontAlgn="base">
              <a:lnSpc>
                <a:spcPct val="90000"/>
              </a:lnSpc>
              <a:spcAft>
                <a:spcPct val="0"/>
              </a:spcAft>
            </a:pPr>
            <a:r>
              <a:rPr lang="es-ES" altLang="es-ES" sz="1800" dirty="0"/>
              <a:t>Una red no es completamente operativa hasta que ha convergido.</a:t>
            </a:r>
          </a:p>
          <a:p>
            <a:pPr algn="just" fontAlgn="base">
              <a:lnSpc>
                <a:spcPct val="90000"/>
              </a:lnSpc>
              <a:spcAft>
                <a:spcPct val="0"/>
              </a:spcAft>
            </a:pPr>
            <a:r>
              <a:rPr lang="es-ES" altLang="es-ES" sz="1800" dirty="0"/>
              <a:t>En general, los protocolos más antiguos, como RIP, son lentos a converger, mientras que los protocolos modernos, como EIGRP y OSPF, convergen más rápidamente.</a:t>
            </a:r>
          </a:p>
          <a:p>
            <a:pPr algn="just" fontAlgn="base">
              <a:lnSpc>
                <a:spcPct val="90000"/>
              </a:lnSpc>
              <a:spcAft>
                <a:spcPct val="0"/>
              </a:spcAft>
            </a:pPr>
            <a:r>
              <a:rPr lang="es-ES" altLang="es-ES" sz="1800" dirty="0"/>
              <a:t>Para aliviar los problemas de convergencia, RIP incorpora dos mecanismos:</a:t>
            </a:r>
          </a:p>
          <a:p>
            <a:pPr lvl="1" algn="just" fontAlgn="base">
              <a:lnSpc>
                <a:spcPct val="90000"/>
              </a:lnSpc>
              <a:spcAft>
                <a:spcPct val="0"/>
              </a:spcAft>
            </a:pPr>
            <a:r>
              <a:rPr lang="es-ES" altLang="es-ES" sz="1400" dirty="0"/>
              <a:t>Actualizaciones forzadas</a:t>
            </a:r>
          </a:p>
          <a:p>
            <a:pPr lvl="1" algn="just" fontAlgn="base">
              <a:lnSpc>
                <a:spcPct val="90000"/>
              </a:lnSpc>
              <a:spcAft>
                <a:spcPct val="0"/>
              </a:spcAft>
            </a:pPr>
            <a:r>
              <a:rPr lang="es-ES" altLang="es-ES" sz="1400" dirty="0"/>
              <a:t>Horizonte dividido</a:t>
            </a:r>
          </a:p>
          <a:p>
            <a:pPr lvl="1" algn="just" fontAlgn="base">
              <a:lnSpc>
                <a:spcPct val="90000"/>
              </a:lnSpc>
              <a:spcAft>
                <a:spcPct val="0"/>
              </a:spcAft>
            </a:pPr>
            <a:endParaRPr lang="es-ES" altLang="es-ES" sz="1400" dirty="0"/>
          </a:p>
        </p:txBody>
      </p:sp>
      <p:sp>
        <p:nvSpPr>
          <p:cNvPr id="6"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FAE222B4-7DD3-43F8-8B35-CCE55C30B05D}" type="slidenum">
              <a:rPr lang="es-ES" sz="1400">
                <a:latin typeface="+mn-lt"/>
              </a:rPr>
              <a:pPr algn="r">
                <a:defRPr/>
              </a:pPr>
              <a:t>38</a:t>
            </a:fld>
            <a:endParaRPr lang="es-ES" sz="1400">
              <a:latin typeface="+mn-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p:txBody>
          <a:bodyPr/>
          <a:lstStyle/>
          <a:p>
            <a:r>
              <a:rPr lang="es-ES" altLang="es-ES" dirty="0"/>
              <a:t>Configuración RIPv2</a:t>
            </a:r>
          </a:p>
        </p:txBody>
      </p:sp>
      <p:sp>
        <p:nvSpPr>
          <p:cNvPr id="27650" name="Rectangle 3"/>
          <p:cNvSpPr>
            <a:spLocks noGrp="1" noChangeArrowheads="1"/>
          </p:cNvSpPr>
          <p:nvPr>
            <p:ph idx="1"/>
          </p:nvPr>
        </p:nvSpPr>
        <p:spPr/>
        <p:txBody>
          <a:bodyPr/>
          <a:lstStyle/>
          <a:p>
            <a:pPr>
              <a:lnSpc>
                <a:spcPct val="80000"/>
              </a:lnSpc>
              <a:buFontTx/>
              <a:buNone/>
            </a:pPr>
            <a:r>
              <a:rPr lang="es-ES" altLang="es-ES" sz="2000" b="1" dirty="0"/>
              <a:t>	</a:t>
            </a:r>
            <a:r>
              <a:rPr lang="es-ES" altLang="es-ES" sz="2000" b="1" dirty="0" err="1"/>
              <a:t>Router</a:t>
            </a:r>
            <a:r>
              <a:rPr lang="es-ES" altLang="es-ES" sz="2000" b="1" dirty="0"/>
              <a:t>&gt;</a:t>
            </a:r>
            <a:r>
              <a:rPr lang="es-ES" altLang="es-ES" sz="2000" dirty="0"/>
              <a:t> </a:t>
            </a:r>
            <a:r>
              <a:rPr lang="es-ES" altLang="es-ES" sz="2000" dirty="0" err="1"/>
              <a:t>enable</a:t>
            </a:r>
            <a:br>
              <a:rPr lang="es-ES" altLang="es-ES" sz="2000" dirty="0"/>
            </a:br>
            <a:r>
              <a:rPr lang="es-ES" altLang="es-ES" sz="2000" b="1" dirty="0" err="1"/>
              <a:t>Router</a:t>
            </a:r>
            <a:r>
              <a:rPr lang="es-ES" altLang="es-ES" sz="2000" b="1" dirty="0"/>
              <a:t>#</a:t>
            </a:r>
            <a:r>
              <a:rPr lang="es-ES" altLang="es-ES" sz="2000" dirty="0"/>
              <a:t> </a:t>
            </a:r>
            <a:r>
              <a:rPr lang="es-ES" altLang="es-ES" sz="2000" dirty="0" err="1"/>
              <a:t>config</a:t>
            </a:r>
            <a:r>
              <a:rPr lang="es-ES" altLang="es-ES" sz="2000" dirty="0"/>
              <a:t> terminal</a:t>
            </a:r>
            <a:br>
              <a:rPr lang="es-ES" altLang="es-ES" sz="2000" dirty="0"/>
            </a:br>
            <a:r>
              <a:rPr lang="es-ES" altLang="es-ES" sz="2000" b="1" u="sng" dirty="0" err="1"/>
              <a:t>Router</a:t>
            </a:r>
            <a:r>
              <a:rPr lang="es-ES" altLang="es-ES" sz="2000" b="1" dirty="0"/>
              <a:t>(</a:t>
            </a:r>
            <a:r>
              <a:rPr lang="es-ES" altLang="es-ES" sz="2000" b="1" dirty="0" err="1"/>
              <a:t>config</a:t>
            </a:r>
            <a:r>
              <a:rPr lang="es-ES" altLang="es-ES" sz="2000" b="1" dirty="0"/>
              <a:t>)# </a:t>
            </a:r>
            <a:r>
              <a:rPr lang="es-ES" altLang="es-ES" sz="2000" b="1" dirty="0" err="1"/>
              <a:t>router</a:t>
            </a:r>
            <a:r>
              <a:rPr lang="es-ES" altLang="es-ES" sz="2000" b="1" dirty="0"/>
              <a:t> </a:t>
            </a:r>
            <a:r>
              <a:rPr lang="es-ES" altLang="es-ES" sz="2000" b="1" dirty="0" err="1"/>
              <a:t>rip</a:t>
            </a:r>
            <a:br>
              <a:rPr lang="es-ES" altLang="es-ES" sz="2000" dirty="0"/>
            </a:br>
            <a:r>
              <a:rPr lang="es-ES" altLang="es-ES" sz="2000" b="1" dirty="0" err="1"/>
              <a:t>Router</a:t>
            </a:r>
            <a:r>
              <a:rPr lang="es-ES" altLang="es-ES" sz="2000" b="1" dirty="0"/>
              <a:t>(</a:t>
            </a:r>
            <a:r>
              <a:rPr lang="es-ES" altLang="es-ES" sz="2000" b="1" dirty="0" err="1"/>
              <a:t>config-router</a:t>
            </a:r>
            <a:r>
              <a:rPr lang="es-ES" altLang="es-ES" sz="2000" b="1" dirty="0"/>
              <a:t>)# </a:t>
            </a:r>
            <a:r>
              <a:rPr lang="es-ES" altLang="es-ES" sz="2000" b="1" dirty="0" err="1"/>
              <a:t>version</a:t>
            </a:r>
            <a:r>
              <a:rPr lang="es-ES" altLang="es-ES" sz="2000" b="1" dirty="0"/>
              <a:t> 2</a:t>
            </a:r>
            <a:endParaRPr lang="es-ES" altLang="es-ES" sz="2000" dirty="0"/>
          </a:p>
          <a:p>
            <a:pPr>
              <a:lnSpc>
                <a:spcPct val="80000"/>
              </a:lnSpc>
              <a:buFontTx/>
              <a:buNone/>
            </a:pPr>
            <a:r>
              <a:rPr lang="es-ES" altLang="es-ES" sz="2000" b="1" dirty="0"/>
              <a:t>	</a:t>
            </a:r>
            <a:r>
              <a:rPr lang="es-ES" altLang="es-ES" sz="2000" b="1" dirty="0" err="1"/>
              <a:t>Router</a:t>
            </a:r>
            <a:r>
              <a:rPr lang="es-ES" altLang="es-ES" sz="2000" b="1" dirty="0"/>
              <a:t>(</a:t>
            </a:r>
            <a:r>
              <a:rPr lang="es-ES" altLang="es-ES" sz="2000" b="1" dirty="0" err="1"/>
              <a:t>config-router</a:t>
            </a:r>
            <a:r>
              <a:rPr lang="es-ES" altLang="es-ES" sz="2000" b="1" dirty="0"/>
              <a:t>)# </a:t>
            </a:r>
            <a:r>
              <a:rPr lang="es-ES" altLang="es-ES" sz="2000" b="1" dirty="0" err="1"/>
              <a:t>network</a:t>
            </a:r>
            <a:r>
              <a:rPr lang="es-ES" altLang="es-ES" sz="2000" b="1" dirty="0"/>
              <a:t> 10.0.0.0</a:t>
            </a:r>
            <a:br>
              <a:rPr lang="es-ES" altLang="es-ES" sz="2000" dirty="0"/>
            </a:br>
            <a:r>
              <a:rPr lang="es-ES" altLang="es-ES" sz="2000" dirty="0"/>
              <a:t>(publicamos las redes directamente conectadas)</a:t>
            </a:r>
            <a:br>
              <a:rPr lang="es-ES" altLang="es-ES" sz="2000" dirty="0"/>
            </a:br>
            <a:endParaRPr lang="es-ES" altLang="es-ES" sz="20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a:t>Criterios elección mejor ruta: métrica</a:t>
            </a:r>
          </a:p>
        </p:txBody>
      </p:sp>
      <p:pic>
        <p:nvPicPr>
          <p:cNvPr id="40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628775"/>
            <a:ext cx="6913563" cy="431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altLang="es-ES" dirty="0"/>
              <a:t>IGRP (</a:t>
            </a:r>
            <a:r>
              <a:rPr lang="es-ES" altLang="es-ES" dirty="0"/>
              <a:t>Interior Gateway </a:t>
            </a:r>
            <a:r>
              <a:rPr lang="es-ES" altLang="es-ES" dirty="0" err="1"/>
              <a:t>Routing</a:t>
            </a:r>
            <a:r>
              <a:rPr lang="es-ES" altLang="es-ES" dirty="0"/>
              <a:t> </a:t>
            </a:r>
            <a:r>
              <a:rPr lang="es-ES" altLang="es-ES" dirty="0" err="1"/>
              <a:t>Protocol</a:t>
            </a:r>
            <a:r>
              <a:rPr lang="es-ES" altLang="es-ES" dirty="0"/>
              <a:t>)</a:t>
            </a:r>
            <a:endParaRPr lang="en-US" altLang="es-ES" dirty="0"/>
          </a:p>
        </p:txBody>
      </p:sp>
      <p:sp>
        <p:nvSpPr>
          <p:cNvPr id="28675" name="Rectangle 3"/>
          <p:cNvSpPr>
            <a:spLocks noGrp="1" noChangeArrowheads="1"/>
          </p:cNvSpPr>
          <p:nvPr>
            <p:ph idx="1"/>
          </p:nvPr>
        </p:nvSpPr>
        <p:spPr/>
        <p:txBody>
          <a:bodyPr/>
          <a:lstStyle/>
          <a:p>
            <a:pPr>
              <a:lnSpc>
                <a:spcPct val="80000"/>
              </a:lnSpc>
            </a:pPr>
            <a:r>
              <a:rPr lang="en-US" altLang="es-ES" sz="2800" dirty="0"/>
              <a:t>IGRP </a:t>
            </a:r>
            <a:r>
              <a:rPr lang="en-US" altLang="es-ES" sz="2800" dirty="0" err="1"/>
              <a:t>es</a:t>
            </a:r>
            <a:r>
              <a:rPr lang="en-US" altLang="es-ES" sz="2800" dirty="0"/>
              <a:t> un </a:t>
            </a:r>
            <a:r>
              <a:rPr lang="en-US" altLang="es-ES" sz="2800" dirty="0" err="1"/>
              <a:t>algoritmo</a:t>
            </a:r>
            <a:r>
              <a:rPr lang="en-US" altLang="es-ES" sz="2800" dirty="0"/>
              <a:t> </a:t>
            </a:r>
            <a:r>
              <a:rPr lang="en-US" altLang="es-ES" sz="2800" dirty="0" err="1"/>
              <a:t>propietario</a:t>
            </a:r>
            <a:r>
              <a:rPr lang="en-US" altLang="es-ES" sz="2800" dirty="0"/>
              <a:t> de Cisco </a:t>
            </a:r>
            <a:r>
              <a:rPr lang="en-US" altLang="es-ES" sz="2800" dirty="0" err="1"/>
              <a:t>que</a:t>
            </a:r>
            <a:r>
              <a:rPr lang="en-US" altLang="es-ES" sz="2800" dirty="0"/>
              <a:t> </a:t>
            </a:r>
            <a:r>
              <a:rPr lang="en-US" altLang="es-ES" sz="2800" dirty="0" err="1"/>
              <a:t>utiliza</a:t>
            </a:r>
            <a:r>
              <a:rPr lang="en-US" altLang="es-ES" sz="2800" dirty="0"/>
              <a:t> </a:t>
            </a:r>
            <a:r>
              <a:rPr lang="en-US" altLang="es-ES" sz="2800" dirty="0" err="1"/>
              <a:t>Vectores</a:t>
            </a:r>
            <a:r>
              <a:rPr lang="en-US" altLang="es-ES" sz="2800" dirty="0"/>
              <a:t> de </a:t>
            </a:r>
            <a:r>
              <a:rPr lang="en-US" altLang="es-ES" sz="2800" dirty="0" err="1"/>
              <a:t>Distancias</a:t>
            </a:r>
            <a:r>
              <a:rPr lang="en-US" altLang="es-ES" sz="2800" dirty="0"/>
              <a:t>.</a:t>
            </a:r>
          </a:p>
          <a:p>
            <a:pPr>
              <a:lnSpc>
                <a:spcPct val="80000"/>
              </a:lnSpc>
            </a:pPr>
            <a:r>
              <a:rPr lang="en-US" altLang="es-ES" sz="2800" dirty="0"/>
              <a:t>El </a:t>
            </a:r>
            <a:r>
              <a:rPr lang="en-US" altLang="es-ES" sz="2800" dirty="0" err="1"/>
              <a:t>número</a:t>
            </a:r>
            <a:r>
              <a:rPr lang="en-US" altLang="es-ES" sz="2800" dirty="0"/>
              <a:t> de </a:t>
            </a:r>
            <a:r>
              <a:rPr lang="en-US" altLang="es-ES" sz="2800" dirty="0" err="1"/>
              <a:t>saltos</a:t>
            </a:r>
            <a:r>
              <a:rPr lang="en-US" altLang="es-ES" sz="2800" dirty="0"/>
              <a:t> no </a:t>
            </a:r>
            <a:r>
              <a:rPr lang="en-US" altLang="es-ES" sz="2800" dirty="0" err="1"/>
              <a:t>está</a:t>
            </a:r>
            <a:r>
              <a:rPr lang="en-US" altLang="es-ES" sz="2800" dirty="0"/>
              <a:t> </a:t>
            </a:r>
            <a:r>
              <a:rPr lang="en-US" altLang="es-ES" sz="2800" dirty="0" err="1"/>
              <a:t>limitado</a:t>
            </a:r>
            <a:r>
              <a:rPr lang="en-US" altLang="es-ES" sz="2800" dirty="0"/>
              <a:t> a 15.</a:t>
            </a:r>
          </a:p>
          <a:p>
            <a:pPr>
              <a:lnSpc>
                <a:spcPct val="80000"/>
              </a:lnSpc>
            </a:pPr>
            <a:r>
              <a:rPr lang="en-US" altLang="es-ES" sz="2800" dirty="0"/>
              <a:t>Las </a:t>
            </a:r>
            <a:r>
              <a:rPr lang="en-US" altLang="es-ES" sz="2800" dirty="0" err="1"/>
              <a:t>actualizaciones</a:t>
            </a:r>
            <a:r>
              <a:rPr lang="en-US" altLang="es-ES" sz="2800" dirty="0"/>
              <a:t> se </a:t>
            </a:r>
            <a:r>
              <a:rPr lang="en-US" altLang="es-ES" sz="2800" dirty="0" err="1"/>
              <a:t>envían</a:t>
            </a:r>
            <a:r>
              <a:rPr lang="en-US" altLang="es-ES" sz="2800" dirty="0"/>
              <a:t> </a:t>
            </a:r>
            <a:r>
              <a:rPr lang="en-US" altLang="es-ES" sz="2800" dirty="0" err="1"/>
              <a:t>cada</a:t>
            </a:r>
            <a:r>
              <a:rPr lang="en-US" altLang="es-ES" sz="2800" dirty="0"/>
              <a:t> 90 </a:t>
            </a:r>
            <a:r>
              <a:rPr lang="en-US" altLang="es-ES" sz="2800" dirty="0" err="1"/>
              <a:t>segundos</a:t>
            </a:r>
            <a:r>
              <a:rPr lang="en-US" altLang="es-ES" sz="2800" dirty="0"/>
              <a:t>, </a:t>
            </a:r>
            <a:r>
              <a:rPr lang="en-US" altLang="es-ES" sz="2800" dirty="0" err="1"/>
              <a:t>por</a:t>
            </a:r>
            <a:r>
              <a:rPr lang="en-US" altLang="es-ES" sz="2800" dirty="0"/>
              <a:t> lo </a:t>
            </a:r>
            <a:r>
              <a:rPr lang="en-US" altLang="es-ES" sz="2800" dirty="0" err="1"/>
              <a:t>que</a:t>
            </a:r>
            <a:r>
              <a:rPr lang="en-US" altLang="es-ES" sz="2800" dirty="0"/>
              <a:t> se </a:t>
            </a:r>
            <a:r>
              <a:rPr lang="en-US" altLang="es-ES" sz="2800" dirty="0" err="1"/>
              <a:t>carga</a:t>
            </a:r>
            <a:r>
              <a:rPr lang="en-US" altLang="es-ES" sz="2800" dirty="0"/>
              <a:t> </a:t>
            </a:r>
            <a:r>
              <a:rPr lang="en-US" altLang="es-ES" sz="2800" dirty="0" err="1"/>
              <a:t>menos</a:t>
            </a:r>
            <a:r>
              <a:rPr lang="en-US" altLang="es-ES" sz="2800" dirty="0"/>
              <a:t> la red con </a:t>
            </a:r>
            <a:r>
              <a:rPr lang="en-US" altLang="es-ES" sz="2800" dirty="0" err="1"/>
              <a:t>información</a:t>
            </a:r>
            <a:r>
              <a:rPr lang="en-US" altLang="es-ES" sz="2800" dirty="0"/>
              <a:t> de </a:t>
            </a:r>
            <a:r>
              <a:rPr lang="en-US" altLang="es-ES" sz="2800" dirty="0" err="1"/>
              <a:t>enrutamiento</a:t>
            </a:r>
            <a:r>
              <a:rPr lang="en-US" altLang="es-ES" sz="2800" dirty="0"/>
              <a:t>.</a:t>
            </a:r>
          </a:p>
          <a:p>
            <a:pPr>
              <a:lnSpc>
                <a:spcPct val="80000"/>
              </a:lnSpc>
            </a:pPr>
            <a:r>
              <a:rPr lang="en-US" altLang="es-ES" sz="2800" dirty="0" err="1"/>
              <a:t>Utiliza</a:t>
            </a:r>
            <a:r>
              <a:rPr lang="en-US" altLang="es-ES" sz="2800" dirty="0"/>
              <a:t> </a:t>
            </a:r>
            <a:r>
              <a:rPr lang="en-US" altLang="es-ES" sz="2800" dirty="0" err="1"/>
              <a:t>como</a:t>
            </a:r>
            <a:r>
              <a:rPr lang="en-US" altLang="es-ES" sz="2800" dirty="0"/>
              <a:t> </a:t>
            </a:r>
            <a:r>
              <a:rPr lang="en-US" altLang="es-ES" sz="2800" dirty="0" err="1"/>
              <a:t>distancia</a:t>
            </a:r>
            <a:r>
              <a:rPr lang="en-US" altLang="es-ES" sz="2800" dirty="0"/>
              <a:t> </a:t>
            </a:r>
            <a:r>
              <a:rPr lang="en-US" altLang="es-ES" sz="2800" dirty="0" err="1"/>
              <a:t>una</a:t>
            </a:r>
            <a:r>
              <a:rPr lang="en-US" altLang="es-ES" sz="2800" dirty="0"/>
              <a:t> </a:t>
            </a:r>
            <a:r>
              <a:rPr lang="en-US" altLang="es-ES" sz="2800" dirty="0" err="1"/>
              <a:t>métrica</a:t>
            </a:r>
            <a:r>
              <a:rPr lang="en-US" altLang="es-ES" sz="2800" dirty="0"/>
              <a:t> </a:t>
            </a:r>
            <a:r>
              <a:rPr lang="en-US" altLang="es-ES" sz="2800" dirty="0" err="1"/>
              <a:t>compuesta</a:t>
            </a:r>
            <a:r>
              <a:rPr lang="en-US" altLang="es-ES" sz="2800" dirty="0"/>
              <a:t> </a:t>
            </a:r>
            <a:r>
              <a:rPr lang="en-US" altLang="es-ES" sz="2800" dirty="0" err="1"/>
              <a:t>ponderada</a:t>
            </a:r>
            <a:r>
              <a:rPr lang="en-US" altLang="es-ES" sz="2800" dirty="0"/>
              <a:t>:</a:t>
            </a:r>
          </a:p>
          <a:p>
            <a:pPr lvl="1">
              <a:lnSpc>
                <a:spcPct val="80000"/>
              </a:lnSpc>
            </a:pPr>
            <a:r>
              <a:rPr lang="en-US" altLang="es-ES" sz="2400" dirty="0" err="1"/>
              <a:t>velocidad</a:t>
            </a:r>
            <a:r>
              <a:rPr lang="en-US" altLang="es-ES" sz="2400" dirty="0"/>
              <a:t> de </a:t>
            </a:r>
            <a:r>
              <a:rPr lang="en-US" altLang="es-ES" sz="2400" dirty="0" err="1"/>
              <a:t>transmisión</a:t>
            </a:r>
            <a:r>
              <a:rPr lang="en-US" altLang="es-ES" sz="2400" dirty="0"/>
              <a:t>, </a:t>
            </a:r>
            <a:r>
              <a:rPr lang="en-US" altLang="es-ES" sz="2400" dirty="0" err="1"/>
              <a:t>retardo</a:t>
            </a:r>
            <a:r>
              <a:rPr lang="en-US" altLang="es-ES" sz="2400" dirty="0"/>
              <a:t>, </a:t>
            </a:r>
            <a:r>
              <a:rPr lang="en-US" altLang="es-ES" sz="2400" dirty="0" err="1"/>
              <a:t>carga</a:t>
            </a:r>
            <a:r>
              <a:rPr lang="en-US" altLang="es-ES" sz="2400" dirty="0"/>
              <a:t>, </a:t>
            </a:r>
            <a:r>
              <a:rPr lang="en-US" altLang="es-ES" sz="2400" dirty="0" err="1"/>
              <a:t>tasa</a:t>
            </a:r>
            <a:r>
              <a:rPr lang="en-US" altLang="es-ES" sz="2400" dirty="0"/>
              <a:t> de error.</a:t>
            </a:r>
          </a:p>
          <a:p>
            <a:pPr>
              <a:lnSpc>
                <a:spcPct val="80000"/>
              </a:lnSpc>
            </a:pPr>
            <a:r>
              <a:rPr lang="en-US" altLang="es-ES" sz="2800" dirty="0" err="1"/>
              <a:t>Puede</a:t>
            </a:r>
            <a:r>
              <a:rPr lang="en-US" altLang="es-ES" sz="2800" dirty="0"/>
              <a:t> </a:t>
            </a:r>
            <a:r>
              <a:rPr lang="en-US" altLang="es-ES" sz="2800" dirty="0" err="1"/>
              <a:t>balancear</a:t>
            </a:r>
            <a:r>
              <a:rPr lang="en-US" altLang="es-ES" sz="2800" dirty="0"/>
              <a:t> la </a:t>
            </a:r>
            <a:r>
              <a:rPr lang="en-US" altLang="es-ES" sz="2800" dirty="0" err="1"/>
              <a:t>carga</a:t>
            </a:r>
            <a:r>
              <a:rPr lang="en-US" altLang="es-ES" sz="2800" dirty="0"/>
              <a:t> entre </a:t>
            </a:r>
            <a:r>
              <a:rPr lang="en-US" altLang="es-ES" sz="2800" dirty="0" err="1"/>
              <a:t>múltiples</a:t>
            </a:r>
            <a:r>
              <a:rPr lang="en-US" altLang="es-ES" sz="2800" dirty="0"/>
              <a:t> </a:t>
            </a:r>
            <a:r>
              <a:rPr lang="en-US" altLang="es-ES" sz="2800" dirty="0" err="1"/>
              <a:t>rutas</a:t>
            </a:r>
            <a:r>
              <a:rPr lang="en-US" altLang="es-ES" sz="2800" dirty="0"/>
              <a:t> </a:t>
            </a:r>
            <a:r>
              <a:rPr lang="en-US" altLang="es-ES" sz="2800" dirty="0" err="1"/>
              <a:t>que</a:t>
            </a:r>
            <a:r>
              <a:rPr lang="en-US" altLang="es-ES" sz="2800" dirty="0"/>
              <a:t> </a:t>
            </a:r>
            <a:r>
              <a:rPr lang="en-US" altLang="es-ES" sz="2800" dirty="0" err="1"/>
              <a:t>tienen</a:t>
            </a:r>
            <a:r>
              <a:rPr lang="en-US" altLang="es-ES" sz="2800" dirty="0"/>
              <a:t> </a:t>
            </a:r>
            <a:r>
              <a:rPr lang="en-US" altLang="es-ES" sz="2800" dirty="0" err="1"/>
              <a:t>una</a:t>
            </a:r>
            <a:r>
              <a:rPr lang="en-US" altLang="es-ES" sz="2800" dirty="0"/>
              <a:t> </a:t>
            </a:r>
            <a:r>
              <a:rPr lang="en-US" altLang="es-ES" sz="2800" dirty="0" err="1"/>
              <a:t>distancia</a:t>
            </a:r>
            <a:r>
              <a:rPr lang="en-US" altLang="es-ES" sz="2800" dirty="0"/>
              <a:t> </a:t>
            </a:r>
            <a:r>
              <a:rPr lang="en-US" altLang="es-ES" sz="2800" dirty="0" err="1"/>
              <a:t>equivalente</a:t>
            </a:r>
            <a:r>
              <a:rPr lang="en-US" altLang="es-ES" sz="2800" dirty="0"/>
              <a: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FED974FC-A654-4DB0-912E-3B12B553A14E}" type="slidenum">
              <a:rPr lang="es-ES"/>
              <a:pPr>
                <a:defRPr/>
              </a:pPr>
              <a:t>41</a:t>
            </a:fld>
            <a:endParaRPr lang="es-ES"/>
          </a:p>
        </p:txBody>
      </p:sp>
      <p:sp>
        <p:nvSpPr>
          <p:cNvPr id="29700" name="Rectangle 2"/>
          <p:cNvSpPr>
            <a:spLocks noGrp="1" noChangeArrowheads="1"/>
          </p:cNvSpPr>
          <p:nvPr>
            <p:ph type="title" idx="4294967295"/>
          </p:nvPr>
        </p:nvSpPr>
        <p:spPr>
          <a:xfrm>
            <a:off x="395537" y="274638"/>
            <a:ext cx="8748464" cy="1143000"/>
          </a:xfrm>
        </p:spPr>
        <p:txBody>
          <a:bodyPr vert="horz" lIns="91440" tIns="45720" rIns="91440" bIns="45720" rtlCol="0" anchor="ctr">
            <a:normAutofit/>
          </a:bodyPr>
          <a:lstStyle/>
          <a:p>
            <a:r>
              <a:rPr lang="es-ES" altLang="es-ES" sz="2800" dirty="0"/>
              <a:t>EIGRP: </a:t>
            </a:r>
            <a:r>
              <a:rPr lang="es-ES" altLang="es-ES" sz="2800" dirty="0" err="1"/>
              <a:t>Enhanced</a:t>
            </a:r>
            <a:r>
              <a:rPr lang="es-ES" altLang="es-ES" sz="2800" dirty="0"/>
              <a:t> Interior Gateway </a:t>
            </a:r>
            <a:r>
              <a:rPr lang="es-ES" altLang="es-ES" sz="2800" dirty="0" err="1"/>
              <a:t>Routing</a:t>
            </a:r>
            <a:r>
              <a:rPr lang="es-ES" altLang="es-ES" sz="2800" dirty="0"/>
              <a:t> </a:t>
            </a:r>
            <a:r>
              <a:rPr lang="es-ES" altLang="es-ES" sz="2800" dirty="0" err="1"/>
              <a:t>Protocol</a:t>
            </a:r>
            <a:endParaRPr lang="es-ES" altLang="es-ES" sz="2800" dirty="0"/>
          </a:p>
        </p:txBody>
      </p:sp>
      <p:sp>
        <p:nvSpPr>
          <p:cNvPr id="29701" name="Rectangle 3"/>
          <p:cNvSpPr>
            <a:spLocks noGrp="1" noChangeArrowheads="1"/>
          </p:cNvSpPr>
          <p:nvPr>
            <p:ph type="body" idx="4294967295"/>
          </p:nvPr>
        </p:nvSpPr>
        <p:spPr>
          <a:xfrm>
            <a:off x="0" y="1260475"/>
            <a:ext cx="8892480" cy="5597525"/>
          </a:xfrm>
        </p:spPr>
        <p:txBody>
          <a:bodyPr>
            <a:normAutofit/>
          </a:bodyPr>
          <a:lstStyle/>
          <a:p>
            <a:pPr lvl="1" algn="just" eaLnBrk="1" hangingPunct="1">
              <a:lnSpc>
                <a:spcPct val="80000"/>
              </a:lnSpc>
              <a:buClr>
                <a:srgbClr val="0183B7"/>
              </a:buClr>
              <a:buFont typeface="Wingdings" pitchFamily="2" charset="2"/>
              <a:buChar char="§"/>
            </a:pPr>
            <a:r>
              <a:rPr lang="en-US" altLang="es-ES" sz="1600" dirty="0">
                <a:latin typeface="Arial" charset="0"/>
              </a:rPr>
              <a:t>EIGRP </a:t>
            </a:r>
            <a:r>
              <a:rPr lang="en-US" altLang="es-ES" sz="1600" dirty="0" err="1">
                <a:latin typeface="Arial" charset="0"/>
              </a:rPr>
              <a:t>patentado</a:t>
            </a:r>
            <a:r>
              <a:rPr lang="en-US" altLang="es-ES" sz="1600" dirty="0">
                <a:latin typeface="Arial" charset="0"/>
              </a:rPr>
              <a:t> </a:t>
            </a:r>
            <a:r>
              <a:rPr lang="en-US" altLang="es-ES" sz="1600" dirty="0" err="1">
                <a:latin typeface="Arial" charset="0"/>
              </a:rPr>
              <a:t>por</a:t>
            </a:r>
            <a:r>
              <a:rPr lang="en-US" altLang="es-ES" sz="1600" dirty="0">
                <a:latin typeface="Arial" charset="0"/>
              </a:rPr>
              <a:t> Cisco, en 1994</a:t>
            </a:r>
          </a:p>
          <a:p>
            <a:pPr lvl="1" algn="just" eaLnBrk="1" hangingPunct="1">
              <a:lnSpc>
                <a:spcPct val="80000"/>
              </a:lnSpc>
              <a:buClr>
                <a:srgbClr val="0183B7"/>
              </a:buClr>
              <a:buFont typeface="Wingdings" pitchFamily="2" charset="2"/>
              <a:buChar char="§"/>
            </a:pPr>
            <a:r>
              <a:rPr lang="es-ES" altLang="es-ES" sz="1600" dirty="0">
                <a:latin typeface="Arial" charset="0"/>
              </a:rPr>
              <a:t>Es un protocolo de encaminamiento híbrido: ofrece lo mejor de los algoritmos de vector de distancias y del estado de enlace.</a:t>
            </a:r>
          </a:p>
          <a:p>
            <a:pPr lvl="1" algn="just" eaLnBrk="1" hangingPunct="1">
              <a:lnSpc>
                <a:spcPct val="80000"/>
              </a:lnSpc>
              <a:buClr>
                <a:srgbClr val="0183B7"/>
              </a:buClr>
              <a:buFont typeface="Wingdings" pitchFamily="2" charset="2"/>
              <a:buChar char="§"/>
            </a:pPr>
            <a:r>
              <a:rPr lang="es-ES" altLang="es-ES" sz="1600" dirty="0">
                <a:latin typeface="Arial" charset="0"/>
              </a:rPr>
              <a:t>Soporta hasta 255 saltos (100 por defecto).</a:t>
            </a:r>
          </a:p>
          <a:p>
            <a:pPr lvl="1" algn="just" eaLnBrk="1" hangingPunct="1">
              <a:lnSpc>
                <a:spcPct val="80000"/>
              </a:lnSpc>
              <a:buClr>
                <a:srgbClr val="0183B7"/>
              </a:buClr>
              <a:buFont typeface="Wingdings" pitchFamily="2" charset="2"/>
              <a:buChar char="§"/>
            </a:pPr>
            <a:r>
              <a:rPr lang="en-US" altLang="es-ES" sz="1600" dirty="0">
                <a:latin typeface="Arial" charset="0"/>
              </a:rPr>
              <a:t>VLSM y CIDR</a:t>
            </a:r>
          </a:p>
          <a:p>
            <a:pPr lvl="1" algn="just" eaLnBrk="1" hangingPunct="1">
              <a:lnSpc>
                <a:spcPct val="80000"/>
              </a:lnSpc>
              <a:buClr>
                <a:srgbClr val="0183B7"/>
              </a:buClr>
              <a:buFont typeface="Wingdings" pitchFamily="2" charset="2"/>
              <a:buChar char="§"/>
            </a:pPr>
            <a:r>
              <a:rPr lang="en-US" altLang="es-ES" sz="1600" dirty="0" err="1">
                <a:latin typeface="Arial" charset="0"/>
              </a:rPr>
              <a:t>Utiliza</a:t>
            </a:r>
            <a:r>
              <a:rPr lang="en-US" altLang="es-ES" sz="1600" dirty="0">
                <a:latin typeface="Arial" charset="0"/>
              </a:rPr>
              <a:t> un </a:t>
            </a:r>
            <a:r>
              <a:rPr lang="en-US" altLang="es-ES" sz="1600" dirty="0" err="1">
                <a:latin typeface="Arial" charset="0"/>
              </a:rPr>
              <a:t>protocolo</a:t>
            </a:r>
            <a:r>
              <a:rPr lang="en-US" altLang="es-ES" sz="1600" dirty="0">
                <a:latin typeface="Arial" charset="0"/>
              </a:rPr>
              <a:t> de </a:t>
            </a:r>
            <a:r>
              <a:rPr lang="en-US" altLang="es-ES" sz="1600" dirty="0" err="1">
                <a:latin typeface="Arial" charset="0"/>
              </a:rPr>
              <a:t>saludo</a:t>
            </a:r>
            <a:r>
              <a:rPr lang="en-US" altLang="es-ES" sz="1600" dirty="0">
                <a:latin typeface="Arial" charset="0"/>
              </a:rPr>
              <a:t> </a:t>
            </a:r>
            <a:r>
              <a:rPr lang="en-US" altLang="es-ES" sz="1600" dirty="0" err="1">
                <a:latin typeface="Arial" charset="0"/>
              </a:rPr>
              <a:t>para</a:t>
            </a:r>
            <a:r>
              <a:rPr lang="en-US" altLang="es-ES" sz="1600" dirty="0">
                <a:latin typeface="Arial" charset="0"/>
              </a:rPr>
              <a:t> </a:t>
            </a:r>
            <a:r>
              <a:rPr lang="en-US" altLang="es-ES" sz="1600" dirty="0" err="1">
                <a:latin typeface="Arial" charset="0"/>
              </a:rPr>
              <a:t>detectar</a:t>
            </a:r>
            <a:r>
              <a:rPr lang="en-US" altLang="es-ES" sz="1600" dirty="0">
                <a:latin typeface="Arial" charset="0"/>
              </a:rPr>
              <a:t> y </a:t>
            </a:r>
            <a:r>
              <a:rPr lang="en-US" altLang="es-ES" sz="1600" dirty="0" err="1">
                <a:latin typeface="Arial" charset="0"/>
              </a:rPr>
              <a:t>establecer</a:t>
            </a:r>
            <a:r>
              <a:rPr lang="en-US" altLang="es-ES" sz="1600" dirty="0">
                <a:latin typeface="Arial" charset="0"/>
              </a:rPr>
              <a:t> </a:t>
            </a:r>
            <a:r>
              <a:rPr lang="en-US" altLang="es-ES" sz="1600" dirty="0" err="1">
                <a:latin typeface="Arial" charset="0"/>
              </a:rPr>
              <a:t>adyacencias</a:t>
            </a:r>
            <a:r>
              <a:rPr lang="en-US" altLang="es-ES" sz="1600" dirty="0">
                <a:latin typeface="Arial" charset="0"/>
              </a:rPr>
              <a:t> entre routers </a:t>
            </a:r>
            <a:r>
              <a:rPr lang="en-US" altLang="es-ES" sz="1600" dirty="0" err="1">
                <a:latin typeface="Arial" charset="0"/>
              </a:rPr>
              <a:t>vecinos</a:t>
            </a:r>
            <a:r>
              <a:rPr lang="en-US" altLang="es-ES" sz="1600" dirty="0">
                <a:latin typeface="Arial" charset="0"/>
              </a:rPr>
              <a:t>.</a:t>
            </a:r>
          </a:p>
          <a:p>
            <a:pPr lvl="1" algn="just" eaLnBrk="1" hangingPunct="1">
              <a:lnSpc>
                <a:spcPct val="80000"/>
              </a:lnSpc>
              <a:buClr>
                <a:srgbClr val="0183B7"/>
              </a:buClr>
              <a:buFont typeface="Wingdings" pitchFamily="2" charset="2"/>
              <a:buChar char="§"/>
            </a:pPr>
            <a:r>
              <a:rPr lang="en-US" altLang="es-ES" sz="1600" dirty="0">
                <a:latin typeface="Arial" charset="0"/>
              </a:rPr>
              <a:t>EIGRP </a:t>
            </a:r>
            <a:r>
              <a:rPr lang="en-US" altLang="es-ES" sz="1600" dirty="0" err="1">
                <a:latin typeface="Arial" charset="0"/>
              </a:rPr>
              <a:t>puede</a:t>
            </a:r>
            <a:r>
              <a:rPr lang="en-US" altLang="es-ES" sz="1600" dirty="0">
                <a:latin typeface="Arial" charset="0"/>
              </a:rPr>
              <a:t> </a:t>
            </a:r>
            <a:r>
              <a:rPr lang="en-US" altLang="es-ES" sz="1600" dirty="0" err="1">
                <a:latin typeface="Arial" charset="0"/>
              </a:rPr>
              <a:t>cifrar</a:t>
            </a:r>
            <a:r>
              <a:rPr lang="en-US" altLang="es-ES" sz="1600" dirty="0">
                <a:latin typeface="Arial" charset="0"/>
              </a:rPr>
              <a:t> la </a:t>
            </a:r>
            <a:r>
              <a:rPr lang="en-US" altLang="es-ES" sz="1600" dirty="0" err="1">
                <a:latin typeface="Arial" charset="0"/>
              </a:rPr>
              <a:t>información</a:t>
            </a:r>
            <a:r>
              <a:rPr lang="en-US" altLang="es-ES" sz="1600" dirty="0">
                <a:latin typeface="Arial" charset="0"/>
              </a:rPr>
              <a:t> de </a:t>
            </a:r>
            <a:r>
              <a:rPr lang="en-US" altLang="es-ES" sz="1600" dirty="0" err="1">
                <a:latin typeface="Arial" charset="0"/>
              </a:rPr>
              <a:t>enrutamiento</a:t>
            </a:r>
            <a:r>
              <a:rPr lang="en-US" altLang="es-ES" sz="1600" dirty="0">
                <a:latin typeface="Arial" charset="0"/>
              </a:rPr>
              <a:t> y </a:t>
            </a:r>
            <a:r>
              <a:rPr lang="en-US" altLang="es-ES" sz="1600" dirty="0" err="1">
                <a:latin typeface="Arial" charset="0"/>
              </a:rPr>
              <a:t>autenticar</a:t>
            </a:r>
            <a:r>
              <a:rPr lang="en-US" altLang="es-ES" sz="1600" dirty="0">
                <a:latin typeface="Arial" charset="0"/>
              </a:rPr>
              <a:t> los </a:t>
            </a:r>
            <a:r>
              <a:rPr lang="en-US" altLang="es-ES" sz="1600" dirty="0" err="1">
                <a:latin typeface="Arial" charset="0"/>
              </a:rPr>
              <a:t>vecinos</a:t>
            </a:r>
            <a:r>
              <a:rPr lang="en-US" altLang="es-ES" sz="1600" dirty="0">
                <a:latin typeface="Arial" charset="0"/>
              </a:rPr>
              <a:t>.</a:t>
            </a:r>
          </a:p>
          <a:p>
            <a:pPr lvl="1" algn="just" eaLnBrk="1" hangingPunct="1">
              <a:lnSpc>
                <a:spcPct val="80000"/>
              </a:lnSpc>
              <a:buClr>
                <a:srgbClr val="0183B7"/>
              </a:buClr>
              <a:buFont typeface="Wingdings" pitchFamily="2" charset="2"/>
              <a:buChar char="§"/>
            </a:pPr>
            <a:r>
              <a:rPr lang="en-US" altLang="es-ES" sz="1600" dirty="0" err="1">
                <a:latin typeface="Arial" charset="0"/>
              </a:rPr>
              <a:t>Tiene</a:t>
            </a:r>
            <a:r>
              <a:rPr lang="en-US" altLang="es-ES" sz="1600" dirty="0">
                <a:latin typeface="Arial" charset="0"/>
              </a:rPr>
              <a:t> </a:t>
            </a:r>
            <a:r>
              <a:rPr lang="en-US" altLang="es-ES" sz="1600" dirty="0" err="1">
                <a:latin typeface="Arial" charset="0"/>
              </a:rPr>
              <a:t>soporte</a:t>
            </a:r>
            <a:r>
              <a:rPr lang="en-US" altLang="es-ES" sz="1600" dirty="0">
                <a:latin typeface="Arial" charset="0"/>
              </a:rPr>
              <a:t> </a:t>
            </a:r>
            <a:r>
              <a:rPr lang="en-US" altLang="es-ES" sz="1600" dirty="0" err="1">
                <a:latin typeface="Arial" charset="0"/>
              </a:rPr>
              <a:t>multiprotocolo</a:t>
            </a:r>
            <a:r>
              <a:rPr lang="en-US" altLang="es-ES" sz="1600" dirty="0">
                <a:latin typeface="Arial" charset="0"/>
              </a:rPr>
              <a:t> (IP, IPX, IPv6) gracias a los </a:t>
            </a:r>
            <a:r>
              <a:rPr lang="en-US" altLang="es-ES" sz="1600" dirty="0" err="1">
                <a:latin typeface="Arial" charset="0"/>
              </a:rPr>
              <a:t>módulos</a:t>
            </a:r>
            <a:r>
              <a:rPr lang="en-US" altLang="es-ES" sz="1600" dirty="0">
                <a:latin typeface="Arial" charset="0"/>
              </a:rPr>
              <a:t> </a:t>
            </a:r>
            <a:r>
              <a:rPr lang="en-US" altLang="es-ES" sz="1600" dirty="0" err="1">
                <a:latin typeface="Arial" charset="0"/>
              </a:rPr>
              <a:t>dependientes</a:t>
            </a:r>
            <a:r>
              <a:rPr lang="en-US" altLang="es-ES" sz="1600" dirty="0">
                <a:latin typeface="Arial" charset="0"/>
              </a:rPr>
              <a:t> del </a:t>
            </a:r>
            <a:r>
              <a:rPr lang="en-US" altLang="es-ES" sz="1600" dirty="0" err="1">
                <a:latin typeface="Arial" charset="0"/>
              </a:rPr>
              <a:t>protocolo</a:t>
            </a:r>
            <a:r>
              <a:rPr lang="en-US" altLang="es-ES" sz="1600" dirty="0">
                <a:latin typeface="Arial" charset="0"/>
              </a:rPr>
              <a:t> (PDM).</a:t>
            </a:r>
          </a:p>
          <a:p>
            <a:pPr lvl="1" algn="just" eaLnBrk="1" hangingPunct="1">
              <a:lnSpc>
                <a:spcPct val="80000"/>
              </a:lnSpc>
              <a:buClr>
                <a:srgbClr val="0183B7"/>
              </a:buClr>
              <a:buFont typeface="Wingdings" pitchFamily="2" charset="2"/>
              <a:buChar char="§"/>
            </a:pPr>
            <a:r>
              <a:rPr lang="en-US" altLang="es-ES" sz="1600" dirty="0">
                <a:latin typeface="Arial" charset="0"/>
              </a:rPr>
              <a:t>EIGRP </a:t>
            </a:r>
            <a:r>
              <a:rPr lang="en-US" altLang="es-ES" sz="1600" dirty="0" err="1">
                <a:latin typeface="Arial" charset="0"/>
              </a:rPr>
              <a:t>sólo</a:t>
            </a:r>
            <a:r>
              <a:rPr lang="en-US" altLang="es-ES" sz="1600" dirty="0">
                <a:latin typeface="Arial" charset="0"/>
              </a:rPr>
              <a:t> </a:t>
            </a:r>
            <a:r>
              <a:rPr lang="en-US" altLang="es-ES" sz="1600" dirty="0" err="1">
                <a:latin typeface="Arial" charset="0"/>
              </a:rPr>
              <a:t>envía</a:t>
            </a:r>
            <a:r>
              <a:rPr lang="en-US" altLang="es-ES" sz="1600" dirty="0">
                <a:latin typeface="Arial" charset="0"/>
              </a:rPr>
              <a:t> </a:t>
            </a:r>
            <a:r>
              <a:rPr lang="en-US" altLang="es-ES" sz="1600" dirty="0" err="1">
                <a:latin typeface="Arial" charset="0"/>
              </a:rPr>
              <a:t>actualizaciones</a:t>
            </a:r>
            <a:r>
              <a:rPr lang="en-US" altLang="es-ES" sz="1600" dirty="0">
                <a:latin typeface="Arial" charset="0"/>
              </a:rPr>
              <a:t> </a:t>
            </a:r>
            <a:r>
              <a:rPr lang="en-US" altLang="es-ES" sz="1600" dirty="0" err="1">
                <a:latin typeface="Arial" charset="0"/>
              </a:rPr>
              <a:t>cuando</a:t>
            </a:r>
            <a:r>
              <a:rPr lang="en-US" altLang="es-ES" sz="1600" dirty="0">
                <a:latin typeface="Arial" charset="0"/>
              </a:rPr>
              <a:t> hay un </a:t>
            </a:r>
            <a:r>
              <a:rPr lang="en-US" altLang="es-ES" sz="1600" dirty="0" err="1">
                <a:latin typeface="Arial" charset="0"/>
              </a:rPr>
              <a:t>cambio</a:t>
            </a:r>
            <a:r>
              <a:rPr lang="en-US" altLang="es-ES" sz="1600" dirty="0">
                <a:latin typeface="Arial" charset="0"/>
              </a:rPr>
              <a:t> en el </a:t>
            </a:r>
            <a:r>
              <a:rPr lang="en-US" altLang="es-ES" sz="1600" dirty="0" err="1">
                <a:latin typeface="Arial" charset="0"/>
              </a:rPr>
              <a:t>estado</a:t>
            </a:r>
            <a:r>
              <a:rPr lang="en-US" altLang="es-ES" sz="1600" dirty="0">
                <a:latin typeface="Arial" charset="0"/>
              </a:rPr>
              <a:t> de la </a:t>
            </a:r>
            <a:r>
              <a:rPr lang="en-US" altLang="es-ES" sz="1600" dirty="0" err="1">
                <a:latin typeface="Arial" charset="0"/>
              </a:rPr>
              <a:t>ruta</a:t>
            </a:r>
            <a:r>
              <a:rPr lang="en-US" altLang="es-ES" sz="1600" dirty="0">
                <a:latin typeface="Arial" charset="0"/>
              </a:rPr>
              <a:t>:</a:t>
            </a:r>
          </a:p>
          <a:p>
            <a:pPr lvl="2" algn="just" eaLnBrk="1" hangingPunct="1">
              <a:lnSpc>
                <a:spcPct val="80000"/>
              </a:lnSpc>
              <a:buClr>
                <a:srgbClr val="0183B7"/>
              </a:buClr>
              <a:buFont typeface="Wingdings" pitchFamily="2" charset="2"/>
              <a:buChar char="§"/>
            </a:pPr>
            <a:r>
              <a:rPr lang="en-US" altLang="es-ES" sz="1200" b="1" dirty="0" err="1">
                <a:latin typeface="Arial" charset="0"/>
              </a:rPr>
              <a:t>Actualizaciones</a:t>
            </a:r>
            <a:r>
              <a:rPr lang="en-US" altLang="es-ES" sz="1200" b="1" dirty="0">
                <a:latin typeface="Arial" charset="0"/>
              </a:rPr>
              <a:t> </a:t>
            </a:r>
            <a:r>
              <a:rPr lang="en-US" altLang="es-ES" sz="1200" b="1" dirty="0" err="1">
                <a:latin typeface="Arial" charset="0"/>
              </a:rPr>
              <a:t>parciales</a:t>
            </a:r>
            <a:r>
              <a:rPr lang="en-US" altLang="es-ES" sz="1200" dirty="0">
                <a:latin typeface="Arial" charset="0"/>
              </a:rPr>
              <a:t>: </a:t>
            </a:r>
            <a:r>
              <a:rPr lang="en-US" altLang="es-ES" sz="1200" dirty="0" err="1">
                <a:latin typeface="Arial" charset="0"/>
              </a:rPr>
              <a:t>Sólo</a:t>
            </a:r>
            <a:r>
              <a:rPr lang="en-US" altLang="es-ES" sz="1200" dirty="0">
                <a:latin typeface="Arial" charset="0"/>
              </a:rPr>
              <a:t> </a:t>
            </a:r>
            <a:r>
              <a:rPr lang="en-US" altLang="es-ES" sz="1200" dirty="0" err="1">
                <a:latin typeface="Arial" charset="0"/>
              </a:rPr>
              <a:t>envía</a:t>
            </a:r>
            <a:r>
              <a:rPr lang="en-US" altLang="es-ES" sz="1200" dirty="0">
                <a:latin typeface="Arial" charset="0"/>
              </a:rPr>
              <a:t> la </a:t>
            </a:r>
            <a:r>
              <a:rPr lang="en-US" altLang="es-ES" sz="1200" dirty="0" err="1">
                <a:latin typeface="Arial" charset="0"/>
              </a:rPr>
              <a:t>información</a:t>
            </a:r>
            <a:r>
              <a:rPr lang="en-US" altLang="es-ES" sz="1200" dirty="0">
                <a:latin typeface="Arial" charset="0"/>
              </a:rPr>
              <a:t> de la </a:t>
            </a:r>
            <a:r>
              <a:rPr lang="en-US" altLang="es-ES" sz="1200" dirty="0" err="1">
                <a:latin typeface="Arial" charset="0"/>
              </a:rPr>
              <a:t>ruta</a:t>
            </a:r>
            <a:r>
              <a:rPr lang="en-US" altLang="es-ES" sz="1200" dirty="0">
                <a:latin typeface="Arial" charset="0"/>
              </a:rPr>
              <a:t> </a:t>
            </a:r>
            <a:r>
              <a:rPr lang="en-US" altLang="es-ES" sz="1200" dirty="0" err="1">
                <a:latin typeface="Arial" charset="0"/>
              </a:rPr>
              <a:t>que</a:t>
            </a:r>
            <a:r>
              <a:rPr lang="en-US" altLang="es-ES" sz="1200" dirty="0">
                <a:latin typeface="Arial" charset="0"/>
              </a:rPr>
              <a:t> se ha </a:t>
            </a:r>
            <a:r>
              <a:rPr lang="en-US" altLang="es-ES" sz="1200" dirty="0" err="1">
                <a:latin typeface="Arial" charset="0"/>
              </a:rPr>
              <a:t>modificado</a:t>
            </a:r>
            <a:r>
              <a:rPr lang="en-US" altLang="es-ES" sz="1200" dirty="0">
                <a:latin typeface="Arial" charset="0"/>
              </a:rPr>
              <a:t>. NO se </a:t>
            </a:r>
            <a:r>
              <a:rPr lang="en-US" altLang="es-ES" sz="1200" dirty="0" err="1">
                <a:latin typeface="Arial" charset="0"/>
              </a:rPr>
              <a:t>envía</a:t>
            </a:r>
            <a:r>
              <a:rPr lang="en-US" altLang="es-ES" sz="1200" dirty="0">
                <a:latin typeface="Arial" charset="0"/>
              </a:rPr>
              <a:t> la </a:t>
            </a:r>
            <a:r>
              <a:rPr lang="en-US" altLang="es-ES" sz="1200" dirty="0" err="1">
                <a:latin typeface="Arial" charset="0"/>
              </a:rPr>
              <a:t>tabla</a:t>
            </a:r>
            <a:r>
              <a:rPr lang="en-US" altLang="es-ES" sz="1200" dirty="0">
                <a:latin typeface="Arial" charset="0"/>
              </a:rPr>
              <a:t> de </a:t>
            </a:r>
            <a:r>
              <a:rPr lang="en-US" altLang="es-ES" sz="1200" dirty="0" err="1">
                <a:latin typeface="Arial" charset="0"/>
              </a:rPr>
              <a:t>enrutamiento</a:t>
            </a:r>
            <a:r>
              <a:rPr lang="en-US" altLang="es-ES" sz="1200" dirty="0">
                <a:latin typeface="Arial" charset="0"/>
              </a:rPr>
              <a:t> </a:t>
            </a:r>
            <a:r>
              <a:rPr lang="en-US" altLang="es-ES" sz="1200" dirty="0" err="1">
                <a:latin typeface="Arial" charset="0"/>
              </a:rPr>
              <a:t>completa</a:t>
            </a:r>
            <a:endParaRPr lang="en-US" altLang="es-ES" sz="1200" dirty="0">
              <a:latin typeface="Arial" charset="0"/>
            </a:endParaRPr>
          </a:p>
          <a:p>
            <a:pPr lvl="2" algn="just" eaLnBrk="1" hangingPunct="1">
              <a:lnSpc>
                <a:spcPct val="80000"/>
              </a:lnSpc>
              <a:buClr>
                <a:srgbClr val="0183B7"/>
              </a:buClr>
              <a:buFont typeface="Wingdings" pitchFamily="2" charset="2"/>
              <a:buChar char="§"/>
            </a:pPr>
            <a:r>
              <a:rPr lang="en-US" altLang="es-ES" sz="1200" b="1" dirty="0" err="1">
                <a:latin typeface="Arial" charset="0"/>
              </a:rPr>
              <a:t>Actualizaciones</a:t>
            </a:r>
            <a:r>
              <a:rPr lang="en-US" altLang="es-ES" sz="1200" b="1" dirty="0">
                <a:latin typeface="Arial" charset="0"/>
              </a:rPr>
              <a:t> </a:t>
            </a:r>
            <a:r>
              <a:rPr lang="en-US" altLang="es-ES" sz="1200" b="1" dirty="0" err="1">
                <a:latin typeface="Arial" charset="0"/>
              </a:rPr>
              <a:t>limitadas</a:t>
            </a:r>
            <a:r>
              <a:rPr lang="en-US" altLang="es-ES" sz="1200" dirty="0">
                <a:latin typeface="Arial" charset="0"/>
              </a:rPr>
              <a:t>: </a:t>
            </a:r>
            <a:r>
              <a:rPr lang="en-US" altLang="es-ES" sz="1200" dirty="0" err="1">
                <a:latin typeface="Arial" charset="0"/>
              </a:rPr>
              <a:t>Cuando</a:t>
            </a:r>
            <a:r>
              <a:rPr lang="en-US" altLang="es-ES" sz="1200" dirty="0">
                <a:latin typeface="Arial" charset="0"/>
              </a:rPr>
              <a:t> </a:t>
            </a:r>
            <a:r>
              <a:rPr lang="en-US" altLang="es-ES" sz="1200" dirty="0" err="1">
                <a:latin typeface="Arial" charset="0"/>
              </a:rPr>
              <a:t>una</a:t>
            </a:r>
            <a:r>
              <a:rPr lang="en-US" altLang="es-ES" sz="1200" dirty="0">
                <a:latin typeface="Arial" charset="0"/>
              </a:rPr>
              <a:t> </a:t>
            </a:r>
            <a:r>
              <a:rPr lang="en-US" altLang="es-ES" sz="1200" dirty="0" err="1">
                <a:latin typeface="Arial" charset="0"/>
              </a:rPr>
              <a:t>ruta</a:t>
            </a:r>
            <a:r>
              <a:rPr lang="en-US" altLang="es-ES" sz="1200" dirty="0">
                <a:latin typeface="Arial" charset="0"/>
              </a:rPr>
              <a:t> se </a:t>
            </a:r>
            <a:r>
              <a:rPr lang="en-US" altLang="es-ES" sz="1200" dirty="0" err="1">
                <a:latin typeface="Arial" charset="0"/>
              </a:rPr>
              <a:t>modifica</a:t>
            </a:r>
            <a:r>
              <a:rPr lang="en-US" altLang="es-ES" sz="1200" dirty="0">
                <a:latin typeface="Arial" charset="0"/>
              </a:rPr>
              <a:t>, </a:t>
            </a:r>
            <a:r>
              <a:rPr lang="en-US" altLang="es-ES" sz="1200" dirty="0" err="1">
                <a:latin typeface="Arial" charset="0"/>
              </a:rPr>
              <a:t>sólo</a:t>
            </a:r>
            <a:r>
              <a:rPr lang="en-US" altLang="es-ES" sz="1200" dirty="0">
                <a:latin typeface="Arial" charset="0"/>
              </a:rPr>
              <a:t> se </a:t>
            </a:r>
            <a:r>
              <a:rPr lang="en-US" altLang="es-ES" sz="1200" dirty="0" err="1">
                <a:latin typeface="Arial" charset="0"/>
              </a:rPr>
              <a:t>notifica</a:t>
            </a:r>
            <a:r>
              <a:rPr lang="en-US" altLang="es-ES" sz="1200" dirty="0">
                <a:latin typeface="Arial" charset="0"/>
              </a:rPr>
              <a:t> la </a:t>
            </a:r>
            <a:r>
              <a:rPr lang="en-US" altLang="es-ES" sz="1200" dirty="0" err="1">
                <a:latin typeface="Arial" charset="0"/>
              </a:rPr>
              <a:t>modificación</a:t>
            </a:r>
            <a:r>
              <a:rPr lang="en-US" altLang="es-ES" sz="1200" dirty="0">
                <a:latin typeface="Arial" charset="0"/>
              </a:rPr>
              <a:t> a los </a:t>
            </a:r>
            <a:r>
              <a:rPr lang="en-US" altLang="es-ES" sz="1200" dirty="0" err="1">
                <a:latin typeface="Arial" charset="0"/>
              </a:rPr>
              <a:t>dispositivos</a:t>
            </a:r>
            <a:r>
              <a:rPr lang="en-US" altLang="es-ES" sz="1200" dirty="0">
                <a:latin typeface="Arial" charset="0"/>
              </a:rPr>
              <a:t> </a:t>
            </a:r>
            <a:r>
              <a:rPr lang="en-US" altLang="es-ES" sz="1200" dirty="0" err="1">
                <a:latin typeface="Arial" charset="0"/>
              </a:rPr>
              <a:t>afectados</a:t>
            </a:r>
            <a:endParaRPr lang="en-US" altLang="es-ES" sz="1200" dirty="0">
              <a:latin typeface="Arial" charset="0"/>
            </a:endParaRPr>
          </a:p>
          <a:p>
            <a:pPr lvl="1" algn="just">
              <a:lnSpc>
                <a:spcPct val="80000"/>
              </a:lnSpc>
              <a:buClr>
                <a:srgbClr val="0183B7"/>
              </a:buClr>
              <a:buFont typeface="Wingdings" pitchFamily="2" charset="2"/>
              <a:buChar char="§"/>
            </a:pPr>
            <a:r>
              <a:rPr lang="en-US" altLang="es-ES" sz="1600" dirty="0">
                <a:latin typeface="Arial" charset="0"/>
              </a:rPr>
              <a:t>La </a:t>
            </a:r>
            <a:r>
              <a:rPr lang="en-US" altLang="es-ES" sz="1600" dirty="0" err="1">
                <a:latin typeface="Arial" charset="0"/>
              </a:rPr>
              <a:t>utilización</a:t>
            </a:r>
            <a:r>
              <a:rPr lang="en-US" altLang="es-ES" sz="1600" dirty="0">
                <a:latin typeface="Arial" charset="0"/>
              </a:rPr>
              <a:t> de </a:t>
            </a:r>
            <a:r>
              <a:rPr lang="en-US" altLang="es-ES" sz="1600" dirty="0" err="1">
                <a:latin typeface="Arial" charset="0"/>
              </a:rPr>
              <a:t>las</a:t>
            </a:r>
            <a:r>
              <a:rPr lang="en-US" altLang="es-ES" sz="1600" dirty="0">
                <a:latin typeface="Arial" charset="0"/>
              </a:rPr>
              <a:t> </a:t>
            </a:r>
            <a:r>
              <a:rPr lang="en-US" altLang="es-ES" sz="1600" dirty="0" err="1">
                <a:latin typeface="Arial" charset="0"/>
              </a:rPr>
              <a:t>actualizaciones</a:t>
            </a:r>
            <a:r>
              <a:rPr lang="en-US" altLang="es-ES" sz="1600" dirty="0">
                <a:latin typeface="Arial" charset="0"/>
              </a:rPr>
              <a:t> </a:t>
            </a:r>
            <a:r>
              <a:rPr lang="en-US" altLang="es-ES" sz="1600" dirty="0" err="1">
                <a:latin typeface="Arial" charset="0"/>
              </a:rPr>
              <a:t>limitadas</a:t>
            </a:r>
            <a:r>
              <a:rPr lang="en-US" altLang="es-ES" sz="1600" dirty="0">
                <a:latin typeface="Arial" charset="0"/>
              </a:rPr>
              <a:t> </a:t>
            </a:r>
            <a:r>
              <a:rPr lang="en-US" altLang="es-ES" sz="1600" dirty="0" err="1">
                <a:latin typeface="Arial" charset="0"/>
              </a:rPr>
              <a:t>parciales</a:t>
            </a:r>
            <a:r>
              <a:rPr lang="en-US" altLang="es-ES" sz="1600" dirty="0">
                <a:latin typeface="Arial" charset="0"/>
              </a:rPr>
              <a:t> </a:t>
            </a:r>
            <a:r>
              <a:rPr lang="en-US" altLang="es-ES" sz="1600" dirty="0" err="1">
                <a:latin typeface="Arial" charset="0"/>
              </a:rPr>
              <a:t>por</a:t>
            </a:r>
            <a:r>
              <a:rPr lang="en-US" altLang="es-ES" sz="1600" dirty="0">
                <a:latin typeface="Arial" charset="0"/>
              </a:rPr>
              <a:t> parte de EIGRP </a:t>
            </a:r>
            <a:r>
              <a:rPr lang="en-US" altLang="es-ES" sz="1600" dirty="0" err="1">
                <a:latin typeface="Arial" charset="0"/>
              </a:rPr>
              <a:t>minimiza</a:t>
            </a:r>
            <a:r>
              <a:rPr lang="en-US" altLang="es-ES" sz="1600" dirty="0">
                <a:latin typeface="Arial" charset="0"/>
              </a:rPr>
              <a:t> el </a:t>
            </a:r>
            <a:r>
              <a:rPr lang="en-US" altLang="es-ES" sz="1600" dirty="0" err="1">
                <a:latin typeface="Arial" charset="0"/>
              </a:rPr>
              <a:t>uso</a:t>
            </a:r>
            <a:r>
              <a:rPr lang="en-US" altLang="es-ES" sz="1600" dirty="0">
                <a:latin typeface="Arial" charset="0"/>
              </a:rPr>
              <a:t> del </a:t>
            </a:r>
            <a:r>
              <a:rPr lang="en-US" altLang="es-ES" sz="1600" dirty="0" err="1">
                <a:latin typeface="Arial" charset="0"/>
              </a:rPr>
              <a:t>ancho</a:t>
            </a:r>
            <a:r>
              <a:rPr lang="en-US" altLang="es-ES" sz="1600" dirty="0">
                <a:latin typeface="Arial" charset="0"/>
              </a:rPr>
              <a:t> de </a:t>
            </a:r>
            <a:r>
              <a:rPr lang="en-US" altLang="es-ES" sz="1600" dirty="0" err="1">
                <a:latin typeface="Arial" charset="0"/>
              </a:rPr>
              <a:t>banda</a:t>
            </a:r>
            <a:endParaRPr lang="en-US" altLang="es-ES" sz="1600" dirty="0">
              <a:latin typeface="Arial" charset="0"/>
            </a:endParaRPr>
          </a:p>
          <a:p>
            <a:pPr lvl="1">
              <a:lnSpc>
                <a:spcPct val="80000"/>
              </a:lnSpc>
              <a:buClr>
                <a:srgbClr val="0183B7"/>
              </a:buClr>
              <a:buFont typeface="Wingdings" pitchFamily="2" charset="2"/>
              <a:buChar char="§"/>
            </a:pPr>
            <a:r>
              <a:rPr lang="es-ES" altLang="es-ES" sz="1600" dirty="0">
                <a:latin typeface="Arial" charset="0"/>
              </a:rPr>
              <a:t>Utilización del algoritmo de actualización difusa: DUAL para actualizaciones y rápida convergencia.</a:t>
            </a:r>
          </a:p>
          <a:p>
            <a:pPr lvl="1">
              <a:lnSpc>
                <a:spcPct val="80000"/>
              </a:lnSpc>
              <a:buClr>
                <a:srgbClr val="0183B7"/>
              </a:buClr>
              <a:buFont typeface="Wingdings" pitchFamily="2" charset="2"/>
              <a:buChar char="§"/>
            </a:pPr>
            <a:r>
              <a:rPr lang="es-ES" altLang="es-ES" sz="1600" dirty="0">
                <a:latin typeface="Arial" charset="0"/>
              </a:rPr>
              <a:t>Actualizaciones parciales desencadenadas por eventos. </a:t>
            </a:r>
          </a:p>
          <a:p>
            <a:pPr lvl="1">
              <a:lnSpc>
                <a:spcPct val="80000"/>
              </a:lnSpc>
              <a:buClr>
                <a:srgbClr val="0183B7"/>
              </a:buClr>
              <a:buFont typeface="Wingdings" pitchFamily="2" charset="2"/>
              <a:buChar char="§"/>
            </a:pPr>
            <a:r>
              <a:rPr lang="es-ES" altLang="es-ES" sz="1600" dirty="0">
                <a:latin typeface="Arial" charset="0"/>
              </a:rPr>
              <a:t>La dirección a la cual se envían las actualizaciones es: </a:t>
            </a:r>
            <a:r>
              <a:rPr lang="es-ES" altLang="es-ES" sz="1600" b="1" dirty="0">
                <a:solidFill>
                  <a:srgbClr val="0070C0"/>
                </a:solidFill>
                <a:latin typeface="Arial" charset="0"/>
              </a:rPr>
              <a:t>224.0.0.10</a:t>
            </a:r>
            <a:endParaRPr lang="en-US" altLang="es-ES" sz="1600" b="1" dirty="0">
              <a:solidFill>
                <a:srgbClr val="0070C0"/>
              </a:solidFill>
              <a:latin typeface="Arial" charset="0"/>
            </a:endParaRPr>
          </a:p>
          <a:p>
            <a:pPr lvl="1" algn="just">
              <a:lnSpc>
                <a:spcPct val="80000"/>
              </a:lnSpc>
              <a:buClr>
                <a:srgbClr val="0183B7"/>
              </a:buClr>
              <a:buFont typeface="Wingdings" pitchFamily="2" charset="2"/>
              <a:buChar char="§"/>
            </a:pPr>
            <a:endParaRPr lang="en-US" altLang="es-ES" sz="1600" dirty="0">
              <a:latin typeface="Arial" charset="0"/>
            </a:endParaRPr>
          </a:p>
          <a:p>
            <a:pPr lvl="1" algn="just">
              <a:lnSpc>
                <a:spcPct val="80000"/>
              </a:lnSpc>
              <a:buClr>
                <a:srgbClr val="0183B7"/>
              </a:buClr>
              <a:buFont typeface="Wingdings" pitchFamily="2" charset="2"/>
              <a:buChar char="§"/>
            </a:pPr>
            <a:endParaRPr lang="en-US" altLang="es-ES" sz="1600" dirty="0">
              <a:latin typeface="Arial" charset="0"/>
            </a:endParaRPr>
          </a:p>
          <a:p>
            <a:pPr lvl="1" algn="just">
              <a:lnSpc>
                <a:spcPct val="80000"/>
              </a:lnSpc>
              <a:buClr>
                <a:srgbClr val="0183B7"/>
              </a:buClr>
              <a:buFont typeface="Wingdings" pitchFamily="2" charset="2"/>
              <a:buChar char="§"/>
            </a:pPr>
            <a:endParaRPr lang="en-US" altLang="es-ES" sz="1600" dirty="0">
              <a:latin typeface="Arial" charset="0"/>
            </a:endParaRPr>
          </a:p>
          <a:p>
            <a:pPr algn="just" eaLnBrk="1" hangingPunct="1">
              <a:lnSpc>
                <a:spcPct val="80000"/>
              </a:lnSpc>
            </a:pPr>
            <a:endParaRPr lang="es-ES" altLang="es-ES" sz="1600" dirty="0">
              <a:latin typeface="Arial" charset="0"/>
            </a:endParaRPr>
          </a:p>
        </p:txBody>
      </p:sp>
      <p:sp>
        <p:nvSpPr>
          <p:cNvPr id="6"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B54C4030-3632-48C3-B6F1-18C1008AFD38}" type="slidenum">
              <a:rPr lang="es-ES" sz="1400">
                <a:latin typeface="+mn-lt"/>
              </a:rPr>
              <a:pPr algn="r">
                <a:defRPr/>
              </a:pPr>
              <a:t>41</a:t>
            </a:fld>
            <a:endParaRPr lang="es-ES" sz="1400">
              <a:latin typeface="+mn-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vert="horz" lIns="91440" tIns="45720" rIns="91440" bIns="45720" rtlCol="0" anchor="ctr">
            <a:normAutofit/>
          </a:bodyPr>
          <a:lstStyle/>
          <a:p>
            <a:r>
              <a:rPr lang="es-ES" altLang="es-ES">
                <a:latin typeface="Arial" charset="0"/>
              </a:rPr>
              <a:t>Configuración EIGRP</a:t>
            </a:r>
          </a:p>
        </p:txBody>
      </p:sp>
      <p:sp>
        <p:nvSpPr>
          <p:cNvPr id="30723" name="Rectangle 3"/>
          <p:cNvSpPr>
            <a:spLocks noGrp="1" noChangeArrowheads="1"/>
          </p:cNvSpPr>
          <p:nvPr>
            <p:ph idx="1"/>
          </p:nvPr>
        </p:nvSpPr>
        <p:spPr/>
        <p:txBody>
          <a:bodyPr/>
          <a:lstStyle/>
          <a:p>
            <a:pPr>
              <a:lnSpc>
                <a:spcPct val="80000"/>
              </a:lnSpc>
              <a:buFontTx/>
              <a:buNone/>
            </a:pPr>
            <a:br>
              <a:rPr lang="es-ES" altLang="es-ES" sz="2000" b="1" dirty="0"/>
            </a:br>
            <a:r>
              <a:rPr lang="es-ES" altLang="es-ES" sz="2000" b="1" dirty="0" err="1"/>
              <a:t>Router</a:t>
            </a:r>
            <a:r>
              <a:rPr lang="es-ES" altLang="es-ES" sz="2000" b="1" dirty="0"/>
              <a:t>&gt;</a:t>
            </a:r>
            <a:r>
              <a:rPr lang="es-ES" altLang="es-ES" sz="2000" dirty="0"/>
              <a:t> </a:t>
            </a:r>
            <a:r>
              <a:rPr lang="es-ES" altLang="es-ES" sz="2000" dirty="0" err="1"/>
              <a:t>enable</a:t>
            </a:r>
            <a:br>
              <a:rPr lang="es-ES" altLang="es-ES" sz="2000" dirty="0"/>
            </a:br>
            <a:br>
              <a:rPr lang="es-ES" altLang="es-ES" sz="2000" dirty="0"/>
            </a:br>
            <a:r>
              <a:rPr lang="es-ES" altLang="es-ES" sz="2000" b="1" dirty="0" err="1"/>
              <a:t>Router</a:t>
            </a:r>
            <a:r>
              <a:rPr lang="es-ES" altLang="es-ES" sz="2000" b="1" dirty="0"/>
              <a:t>#</a:t>
            </a:r>
            <a:r>
              <a:rPr lang="es-ES" altLang="es-ES" sz="2000" dirty="0"/>
              <a:t> </a:t>
            </a:r>
            <a:r>
              <a:rPr lang="es-ES" altLang="es-ES" sz="2000" dirty="0" err="1"/>
              <a:t>config</a:t>
            </a:r>
            <a:r>
              <a:rPr lang="es-ES" altLang="es-ES" sz="2000" dirty="0"/>
              <a:t> terminal</a:t>
            </a:r>
            <a:br>
              <a:rPr lang="es-ES" altLang="es-ES" sz="2000" dirty="0"/>
            </a:br>
            <a:br>
              <a:rPr lang="es-ES" altLang="es-ES" sz="2000" dirty="0"/>
            </a:br>
            <a:r>
              <a:rPr lang="es-ES" altLang="es-ES" sz="2000" b="1" u="sng" dirty="0" err="1"/>
              <a:t>Router</a:t>
            </a:r>
            <a:r>
              <a:rPr lang="es-ES" altLang="es-ES" sz="2000" b="1" dirty="0"/>
              <a:t>(</a:t>
            </a:r>
            <a:r>
              <a:rPr lang="es-ES" altLang="es-ES" sz="2000" b="1" dirty="0" err="1"/>
              <a:t>config</a:t>
            </a:r>
            <a:r>
              <a:rPr lang="es-ES" altLang="es-ES" sz="2000" b="1" dirty="0"/>
              <a:t>)# </a:t>
            </a:r>
            <a:r>
              <a:rPr lang="es-ES" altLang="es-ES" sz="2000" b="1" dirty="0" err="1"/>
              <a:t>router</a:t>
            </a:r>
            <a:r>
              <a:rPr lang="es-ES" altLang="es-ES" sz="2000" b="1" dirty="0"/>
              <a:t> </a:t>
            </a:r>
            <a:r>
              <a:rPr lang="es-ES" altLang="es-ES" sz="2000" b="1" dirty="0" err="1"/>
              <a:t>eigrp</a:t>
            </a:r>
            <a:r>
              <a:rPr lang="es-ES" altLang="es-ES" sz="2000" b="1" dirty="0"/>
              <a:t> 100</a:t>
            </a:r>
            <a:br>
              <a:rPr lang="es-ES" altLang="es-ES" sz="2000" dirty="0"/>
            </a:br>
            <a:r>
              <a:rPr lang="es-ES" altLang="es-ES" sz="2000" dirty="0"/>
              <a:t>(número del 1 al 65535 como ID de Proceso / Sistema Autónomo, los </a:t>
            </a:r>
            <a:r>
              <a:rPr lang="es-ES" altLang="es-ES" sz="2000" dirty="0" err="1"/>
              <a:t>routers</a:t>
            </a:r>
            <a:r>
              <a:rPr lang="es-ES" altLang="es-ES" sz="2000" dirty="0"/>
              <a:t> para ser vecinos (adyacentes) tiene que poseer el mismo ID de Proceso / Sistema Autónomo)</a:t>
            </a:r>
            <a:br>
              <a:rPr lang="es-ES" altLang="es-ES" sz="2000" dirty="0"/>
            </a:br>
            <a:br>
              <a:rPr lang="es-ES" altLang="es-ES" sz="2000" dirty="0"/>
            </a:br>
            <a:r>
              <a:rPr lang="es-ES" altLang="es-ES" sz="2000" b="1" dirty="0" err="1"/>
              <a:t>Router</a:t>
            </a:r>
            <a:r>
              <a:rPr lang="es-ES" altLang="es-ES" sz="2000" b="1" dirty="0"/>
              <a:t>(</a:t>
            </a:r>
            <a:r>
              <a:rPr lang="es-ES" altLang="es-ES" sz="2000" b="1" dirty="0" err="1"/>
              <a:t>config-router</a:t>
            </a:r>
            <a:r>
              <a:rPr lang="es-ES" altLang="es-ES" sz="2000" b="1" dirty="0"/>
              <a:t>)# </a:t>
            </a:r>
            <a:r>
              <a:rPr lang="es-ES" altLang="es-ES" sz="2000" b="1" dirty="0" err="1"/>
              <a:t>network</a:t>
            </a:r>
            <a:r>
              <a:rPr lang="es-ES" altLang="es-ES" sz="2000" b="1" dirty="0"/>
              <a:t> 10.0.0.0</a:t>
            </a:r>
            <a:br>
              <a:rPr lang="es-ES" altLang="es-ES" sz="2000" dirty="0"/>
            </a:br>
            <a:r>
              <a:rPr lang="es-ES" altLang="es-ES" sz="2000" dirty="0"/>
              <a:t>(publicamos la red directamente conectada)</a:t>
            </a:r>
            <a:br>
              <a:rPr lang="es-ES" altLang="es-ES" sz="2000" dirty="0"/>
            </a:br>
            <a:br>
              <a:rPr lang="es-ES" altLang="es-ES" sz="2000" dirty="0"/>
            </a:br>
            <a:r>
              <a:rPr lang="es-ES" altLang="es-ES" sz="2000" b="1" dirty="0" err="1"/>
              <a:t>Router</a:t>
            </a:r>
            <a:r>
              <a:rPr lang="es-ES" altLang="es-ES" sz="2000" b="1" dirty="0"/>
              <a:t>(</a:t>
            </a:r>
            <a:r>
              <a:rPr lang="es-ES" altLang="es-ES" sz="2000" b="1" dirty="0" err="1"/>
              <a:t>config-router</a:t>
            </a:r>
            <a:r>
              <a:rPr lang="es-ES" altLang="es-ES" sz="2000" b="1" dirty="0"/>
              <a:t>)# </a:t>
            </a:r>
            <a:r>
              <a:rPr lang="es-ES" altLang="es-ES" sz="2000" b="1" dirty="0" err="1"/>
              <a:t>network</a:t>
            </a:r>
            <a:r>
              <a:rPr lang="es-ES" altLang="es-ES" sz="2000" b="1" dirty="0"/>
              <a:t> 192.168.10.8 0.0.0.3</a:t>
            </a:r>
            <a:br>
              <a:rPr lang="es-ES" altLang="es-ES" sz="2000" dirty="0"/>
            </a:br>
            <a:r>
              <a:rPr lang="es-ES" altLang="es-ES" sz="2000" dirty="0"/>
              <a:t>(con la máscara </a:t>
            </a:r>
            <a:r>
              <a:rPr lang="es-ES" altLang="es-ES" sz="2000" dirty="0" err="1"/>
              <a:t>wilcard</a:t>
            </a:r>
            <a:r>
              <a:rPr lang="es-ES" altLang="es-ES" sz="2000" dirty="0"/>
              <a:t> publicamos una subred específica directamente conectada)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3 Marcador de número de diapositiva"/>
          <p:cNvSpPr>
            <a:spLocks noGrp="1"/>
          </p:cNvSpPr>
          <p:nvPr>
            <p:ph type="sldNum" sz="quarter" idx="12"/>
          </p:nvPr>
        </p:nvSpPr>
        <p:spPr/>
        <p:txBody>
          <a:bodyPr/>
          <a:lstStyle/>
          <a:p>
            <a:pPr>
              <a:defRPr/>
            </a:pPr>
            <a:fld id="{55799B1B-38CE-4D06-AAFE-CA636B6A3A2F}" type="slidenum">
              <a:rPr lang="es-ES"/>
              <a:pPr>
                <a:defRPr/>
              </a:pPr>
              <a:t>43</a:t>
            </a:fld>
            <a:endParaRPr lang="es-ES"/>
          </a:p>
        </p:txBody>
      </p:sp>
      <p:sp>
        <p:nvSpPr>
          <p:cNvPr id="31748" name="Rectangle 2"/>
          <p:cNvSpPr>
            <a:spLocks noGrp="1" noChangeArrowheads="1"/>
          </p:cNvSpPr>
          <p:nvPr>
            <p:ph type="title" idx="4294967295"/>
          </p:nvPr>
        </p:nvSpPr>
        <p:spPr>
          <a:xfrm>
            <a:off x="0" y="44450"/>
            <a:ext cx="8229600" cy="1143000"/>
          </a:xfrm>
        </p:spPr>
        <p:txBody>
          <a:bodyPr/>
          <a:lstStyle/>
          <a:p>
            <a:pPr eaLnBrk="1" hangingPunct="1"/>
            <a:r>
              <a:rPr lang="es-ES" altLang="es-ES" sz="3600" dirty="0">
                <a:latin typeface="Arial" charset="0"/>
              </a:rPr>
              <a:t>Métrica EIGRP</a:t>
            </a:r>
          </a:p>
        </p:txBody>
      </p:sp>
      <p:pic>
        <p:nvPicPr>
          <p:cNvPr id="31749" name="Picture 4"/>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298450" y="1484313"/>
            <a:ext cx="8845550" cy="4799012"/>
          </a:xfrm>
          <a:noFill/>
        </p:spPr>
      </p:pic>
      <p:sp>
        <p:nvSpPr>
          <p:cNvPr id="8"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C11856DF-1C0D-4E98-B3AF-5085B58D5676}" type="slidenum">
              <a:rPr lang="es-ES" sz="1400">
                <a:latin typeface="+mn-lt"/>
              </a:rPr>
              <a:pPr algn="r">
                <a:defRPr/>
              </a:pPr>
              <a:t>43</a:t>
            </a:fld>
            <a:endParaRPr lang="es-ES" sz="1400">
              <a:latin typeface="+mn-lt"/>
            </a:endParaRPr>
          </a:p>
        </p:txBody>
      </p:sp>
      <p:sp>
        <p:nvSpPr>
          <p:cNvPr id="31750" name="Rectangle 6"/>
          <p:cNvSpPr>
            <a:spLocks noChangeArrowheads="1"/>
          </p:cNvSpPr>
          <p:nvPr/>
        </p:nvSpPr>
        <p:spPr bwMode="auto">
          <a:xfrm>
            <a:off x="250825" y="1125538"/>
            <a:ext cx="8243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s-ES" sz="1400" b="1">
                <a:solidFill>
                  <a:srgbClr val="000000"/>
                </a:solidFill>
                <a:latin typeface="Arial" charset="0"/>
              </a:rPr>
              <a:t>La métrica incluye:</a:t>
            </a:r>
            <a:r>
              <a:rPr lang="en-US" altLang="es-ES" sz="1400">
                <a:solidFill>
                  <a:srgbClr val="0066FF"/>
                </a:solidFill>
                <a:latin typeface="Arial" charset="0"/>
              </a:rPr>
              <a:t> Ancho de banda</a:t>
            </a:r>
            <a:r>
              <a:rPr lang="en-US" altLang="es-ES" sz="1400">
                <a:solidFill>
                  <a:srgbClr val="000000"/>
                </a:solidFill>
                <a:latin typeface="Arial" charset="0"/>
              </a:rPr>
              <a:t> (por defecto), </a:t>
            </a:r>
            <a:r>
              <a:rPr lang="en-US" altLang="es-ES" sz="1400">
                <a:solidFill>
                  <a:srgbClr val="0066FF"/>
                </a:solidFill>
                <a:latin typeface="Arial" charset="0"/>
              </a:rPr>
              <a:t> Retraso</a:t>
            </a:r>
            <a:r>
              <a:rPr lang="en-US" altLang="es-ES" sz="1400">
                <a:solidFill>
                  <a:srgbClr val="000000"/>
                </a:solidFill>
                <a:latin typeface="Arial" charset="0"/>
              </a:rPr>
              <a:t> (por defecto),  Confiabilidad y  Carga.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9DF61508-5A4A-4174-B963-301A7E3C9893}" type="slidenum">
              <a:rPr lang="es-ES"/>
              <a:pPr>
                <a:defRPr/>
              </a:pPr>
              <a:t>44</a:t>
            </a:fld>
            <a:endParaRPr lang="es-ES"/>
          </a:p>
        </p:txBody>
      </p:sp>
      <p:sp>
        <p:nvSpPr>
          <p:cNvPr id="32772" name="Rectangle 2"/>
          <p:cNvSpPr>
            <a:spLocks noGrp="1" noChangeArrowheads="1"/>
          </p:cNvSpPr>
          <p:nvPr>
            <p:ph type="title" idx="4294967295"/>
          </p:nvPr>
        </p:nvSpPr>
        <p:spPr>
          <a:xfrm>
            <a:off x="0" y="-17463"/>
            <a:ext cx="8229600" cy="1143001"/>
          </a:xfrm>
        </p:spPr>
        <p:txBody>
          <a:bodyPr/>
          <a:lstStyle/>
          <a:p>
            <a:pPr eaLnBrk="1" hangingPunct="1"/>
            <a:r>
              <a:rPr lang="es-ES_tradnl" altLang="es-ES" sz="4000">
                <a:latin typeface="Arial" charset="0"/>
              </a:rPr>
              <a:t>Tablas EIGRP</a:t>
            </a:r>
            <a:endParaRPr lang="es-ES" altLang="es-ES" sz="4000">
              <a:latin typeface="Arial" charset="0"/>
            </a:endParaRPr>
          </a:p>
        </p:txBody>
      </p:sp>
      <p:sp>
        <p:nvSpPr>
          <p:cNvPr id="32773" name="Rectangle 3"/>
          <p:cNvSpPr>
            <a:spLocks noGrp="1" noChangeArrowheads="1"/>
          </p:cNvSpPr>
          <p:nvPr>
            <p:ph type="body" idx="4294967295"/>
          </p:nvPr>
        </p:nvSpPr>
        <p:spPr>
          <a:xfrm>
            <a:off x="781050" y="1208088"/>
            <a:ext cx="8362950" cy="4525962"/>
          </a:xfrm>
          <a:noFill/>
        </p:spPr>
        <p:txBody>
          <a:bodyPr>
            <a:normAutofit fontScale="92500" lnSpcReduction="10000"/>
          </a:bodyPr>
          <a:lstStyle/>
          <a:p>
            <a:pPr eaLnBrk="1" hangingPunct="1">
              <a:lnSpc>
                <a:spcPct val="80000"/>
              </a:lnSpc>
              <a:buClr>
                <a:srgbClr val="0183B7"/>
              </a:buClr>
              <a:buFont typeface="Wingdings" pitchFamily="2" charset="2"/>
              <a:buChar char="§"/>
            </a:pPr>
            <a:r>
              <a:rPr lang="es-ES" altLang="es-ES" sz="2000">
                <a:latin typeface="Arial" charset="0"/>
              </a:rPr>
              <a:t>Los routers EIGRP mantienen información de ruta y topología, para reaccionar rápidamente ante los cambios.</a:t>
            </a:r>
          </a:p>
          <a:p>
            <a:pPr eaLnBrk="1" hangingPunct="1">
              <a:lnSpc>
                <a:spcPct val="80000"/>
              </a:lnSpc>
              <a:buClr>
                <a:srgbClr val="0183B7"/>
              </a:buClr>
              <a:buFont typeface="Wingdings" pitchFamily="2" charset="2"/>
              <a:buNone/>
            </a:pPr>
            <a:endParaRPr lang="es-ES" altLang="es-ES" sz="2000">
              <a:latin typeface="Arial" charset="0"/>
            </a:endParaRPr>
          </a:p>
          <a:p>
            <a:pPr eaLnBrk="1" hangingPunct="1">
              <a:lnSpc>
                <a:spcPct val="80000"/>
              </a:lnSpc>
              <a:buClr>
                <a:srgbClr val="0183B7"/>
              </a:buClr>
              <a:buFont typeface="Wingdings" pitchFamily="2" charset="2"/>
              <a:buChar char="§"/>
            </a:pPr>
            <a:r>
              <a:rPr lang="es-ES" altLang="es-ES" sz="2000">
                <a:latin typeface="Arial" charset="0"/>
              </a:rPr>
              <a:t>EIGRP mantiene las siguientes tres tablas:</a:t>
            </a:r>
          </a:p>
          <a:p>
            <a:pPr lvl="1" eaLnBrk="1" hangingPunct="1">
              <a:lnSpc>
                <a:spcPct val="80000"/>
              </a:lnSpc>
              <a:buClr>
                <a:srgbClr val="0183B7"/>
              </a:buClr>
              <a:buFont typeface="Wingdings" pitchFamily="2" charset="2"/>
              <a:buChar char="§"/>
            </a:pPr>
            <a:r>
              <a:rPr lang="es-ES" altLang="es-ES" sz="2000">
                <a:latin typeface="Arial" charset="0"/>
              </a:rPr>
              <a:t>Tabla de vecinos </a:t>
            </a:r>
          </a:p>
          <a:p>
            <a:pPr lvl="2" eaLnBrk="1" hangingPunct="1">
              <a:lnSpc>
                <a:spcPct val="80000"/>
              </a:lnSpc>
              <a:buClr>
                <a:srgbClr val="0183B7"/>
              </a:buClr>
              <a:buFont typeface="Wingdings" pitchFamily="2" charset="2"/>
              <a:buChar char="§"/>
            </a:pPr>
            <a:r>
              <a:rPr lang="es-ES" altLang="es-ES" sz="1600">
                <a:latin typeface="Arial" charset="0"/>
              </a:rPr>
              <a:t>Cada router EIGRP mantiene una tabla de vecinos (los routers adyacentes). </a:t>
            </a:r>
          </a:p>
          <a:p>
            <a:pPr lvl="3" eaLnBrk="1" hangingPunct="1">
              <a:lnSpc>
                <a:spcPct val="80000"/>
              </a:lnSpc>
              <a:buClr>
                <a:srgbClr val="0183B7"/>
              </a:buClr>
              <a:buFont typeface="Wingdings" pitchFamily="2" charset="2"/>
              <a:buChar char="§"/>
            </a:pPr>
            <a:r>
              <a:rPr lang="en-US" altLang="es-ES" sz="1400" b="1">
                <a:latin typeface="Arial" charset="0"/>
              </a:rPr>
              <a:t>Show ip eigrp neighbors</a:t>
            </a:r>
          </a:p>
          <a:p>
            <a:pPr lvl="1" eaLnBrk="1" hangingPunct="1">
              <a:lnSpc>
                <a:spcPct val="80000"/>
              </a:lnSpc>
              <a:buClr>
                <a:srgbClr val="0183B7"/>
              </a:buClr>
              <a:buFont typeface="Wingdings" pitchFamily="2" charset="2"/>
              <a:buChar char="§"/>
            </a:pPr>
            <a:r>
              <a:rPr lang="es-ES" altLang="es-ES" sz="2000">
                <a:latin typeface="Arial" charset="0"/>
              </a:rPr>
              <a:t>Tabla de topología </a:t>
            </a:r>
          </a:p>
          <a:p>
            <a:pPr lvl="2" eaLnBrk="1" hangingPunct="1">
              <a:lnSpc>
                <a:spcPct val="80000"/>
              </a:lnSpc>
              <a:buClr>
                <a:srgbClr val="0183B7"/>
              </a:buClr>
              <a:buFont typeface="Wingdings" pitchFamily="2" charset="2"/>
              <a:buChar char="§"/>
            </a:pPr>
            <a:r>
              <a:rPr lang="es-ES" altLang="es-ES" sz="1600">
                <a:latin typeface="Arial" charset="0"/>
              </a:rPr>
              <a:t>La tabla de topología se compone de todas las tablas de encaminamiento EIGRP recibidas de los vecinos. </a:t>
            </a:r>
          </a:p>
          <a:p>
            <a:pPr lvl="2" eaLnBrk="1" hangingPunct="1">
              <a:lnSpc>
                <a:spcPct val="80000"/>
              </a:lnSpc>
              <a:buClr>
                <a:srgbClr val="0183B7"/>
              </a:buClr>
              <a:buFont typeface="Wingdings" pitchFamily="2" charset="2"/>
              <a:buChar char="§"/>
            </a:pPr>
            <a:r>
              <a:rPr lang="es-ES" altLang="es-ES" sz="1600">
                <a:latin typeface="Arial" charset="0"/>
              </a:rPr>
              <a:t>En ella se guardan todas las posibles rutas hacia un destino: sucesores  factibles y la mejor de ellas: la del sucesor.</a:t>
            </a:r>
          </a:p>
          <a:p>
            <a:pPr lvl="3" eaLnBrk="1" hangingPunct="1">
              <a:lnSpc>
                <a:spcPct val="80000"/>
              </a:lnSpc>
              <a:buClr>
                <a:srgbClr val="0183B7"/>
              </a:buClr>
              <a:buFont typeface="Wingdings" pitchFamily="2" charset="2"/>
              <a:buChar char="§"/>
            </a:pPr>
            <a:r>
              <a:rPr lang="es-ES" altLang="es-ES" sz="1400" b="1">
                <a:latin typeface="Arial" charset="0"/>
              </a:rPr>
              <a:t>Show ip eigrp topology</a:t>
            </a:r>
          </a:p>
          <a:p>
            <a:pPr lvl="2" eaLnBrk="1" hangingPunct="1">
              <a:lnSpc>
                <a:spcPct val="80000"/>
              </a:lnSpc>
              <a:buClr>
                <a:srgbClr val="0183B7"/>
              </a:buClr>
              <a:buFont typeface="Wingdings" pitchFamily="2" charset="2"/>
              <a:buChar char="§"/>
            </a:pPr>
            <a:r>
              <a:rPr lang="es-ES" altLang="es-ES" sz="1600">
                <a:latin typeface="Arial" charset="0"/>
              </a:rPr>
              <a:t>Con la información proporcionada en la tabla de vecinos y la tabla de topología se calculan las rutas con mejor métrica hacia cada destino. </a:t>
            </a:r>
          </a:p>
          <a:p>
            <a:pPr lvl="1" eaLnBrk="1" hangingPunct="1">
              <a:lnSpc>
                <a:spcPct val="80000"/>
              </a:lnSpc>
              <a:buClr>
                <a:srgbClr val="0183B7"/>
              </a:buClr>
              <a:buFont typeface="Wingdings" pitchFamily="2" charset="2"/>
              <a:buChar char="§"/>
            </a:pPr>
            <a:r>
              <a:rPr lang="es-ES" altLang="es-ES" sz="2000">
                <a:latin typeface="Arial" charset="0"/>
              </a:rPr>
              <a:t>Tabla de encaminamiento</a:t>
            </a:r>
          </a:p>
          <a:p>
            <a:pPr lvl="2" eaLnBrk="1" hangingPunct="1">
              <a:lnSpc>
                <a:spcPct val="80000"/>
              </a:lnSpc>
              <a:buClr>
                <a:srgbClr val="0183B7"/>
              </a:buClr>
              <a:buFont typeface="Wingdings" pitchFamily="2" charset="2"/>
              <a:buChar char="§"/>
            </a:pPr>
            <a:r>
              <a:rPr lang="es-ES" altLang="es-ES" sz="1600">
                <a:latin typeface="Arial" charset="0"/>
              </a:rPr>
              <a:t>La tabla de encaminamiento EIGRP contiene las mejores rutas hacia un destino.</a:t>
            </a:r>
          </a:p>
          <a:p>
            <a:pPr lvl="2" eaLnBrk="1" hangingPunct="1">
              <a:lnSpc>
                <a:spcPct val="80000"/>
              </a:lnSpc>
              <a:buClr>
                <a:srgbClr val="0183B7"/>
              </a:buClr>
              <a:buFont typeface="Wingdings" pitchFamily="2" charset="2"/>
              <a:buChar char="§"/>
            </a:pPr>
            <a:r>
              <a:rPr lang="es-ES" altLang="es-ES" sz="1600">
                <a:latin typeface="Arial" charset="0"/>
              </a:rPr>
              <a:t>La ruta del sucesor, es el término utilizado para identificar la ruta principal o la mejor.</a:t>
            </a:r>
          </a:p>
          <a:p>
            <a:pPr lvl="3" eaLnBrk="1" hangingPunct="1">
              <a:lnSpc>
                <a:spcPct val="80000"/>
              </a:lnSpc>
              <a:buClr>
                <a:srgbClr val="0183B7"/>
              </a:buClr>
              <a:buFont typeface="Wingdings" pitchFamily="2" charset="2"/>
              <a:buChar char="§"/>
            </a:pPr>
            <a:r>
              <a:rPr lang="en-US" altLang="es-ES" sz="1400" b="1">
                <a:latin typeface="Arial" charset="0"/>
              </a:rPr>
              <a:t>Show ip route</a:t>
            </a:r>
          </a:p>
          <a:p>
            <a:pPr lvl="2" eaLnBrk="1" hangingPunct="1">
              <a:lnSpc>
                <a:spcPct val="80000"/>
              </a:lnSpc>
              <a:buClr>
                <a:srgbClr val="0183B7"/>
              </a:buClr>
              <a:buFont typeface="Wingdings" pitchFamily="2" charset="2"/>
              <a:buChar char="§"/>
            </a:pPr>
            <a:endParaRPr lang="es-ES" altLang="es-ES" sz="1600" b="1">
              <a:latin typeface="Arial" charset="0"/>
            </a:endParaRPr>
          </a:p>
        </p:txBody>
      </p:sp>
      <p:sp>
        <p:nvSpPr>
          <p:cNvPr id="32771" name="5 Marcador de número de diapositiva"/>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789620F5-F7E6-4B80-8797-12D4DCEE4263}" type="slidenum">
              <a:rPr lang="es-ES" altLang="es-ES" sz="1400">
                <a:latin typeface="Arial" charset="0"/>
              </a:rPr>
              <a:pPr algn="r" eaLnBrk="1" hangingPunct="1">
                <a:spcBef>
                  <a:spcPct val="0"/>
                </a:spcBef>
                <a:buFontTx/>
                <a:buNone/>
              </a:pPr>
              <a:t>44</a:t>
            </a:fld>
            <a:endParaRPr lang="es-ES" altLang="es-ES" sz="1400">
              <a:latin typeface="Arial"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número de diapositiva"/>
          <p:cNvSpPr>
            <a:spLocks noGrp="1"/>
          </p:cNvSpPr>
          <p:nvPr>
            <p:ph type="sldNum" sz="quarter" idx="12"/>
          </p:nvPr>
        </p:nvSpPr>
        <p:spPr/>
        <p:txBody>
          <a:bodyPr/>
          <a:lstStyle/>
          <a:p>
            <a:pPr>
              <a:defRPr/>
            </a:pPr>
            <a:fld id="{4F1418D1-BA30-4092-BC19-FF2FD852F9D9}" type="slidenum">
              <a:rPr lang="es-ES"/>
              <a:pPr>
                <a:defRPr/>
              </a:pPr>
              <a:t>45</a:t>
            </a:fld>
            <a:endParaRPr lang="es-ES"/>
          </a:p>
        </p:txBody>
      </p:sp>
      <p:sp>
        <p:nvSpPr>
          <p:cNvPr id="33796" name="Rectangle 2"/>
          <p:cNvSpPr>
            <a:spLocks noGrp="1" noChangeArrowheads="1"/>
          </p:cNvSpPr>
          <p:nvPr>
            <p:ph type="title" idx="4294967295"/>
          </p:nvPr>
        </p:nvSpPr>
        <p:spPr>
          <a:xfrm>
            <a:off x="0" y="274638"/>
            <a:ext cx="8229600" cy="1143000"/>
          </a:xfrm>
        </p:spPr>
        <p:txBody>
          <a:bodyPr/>
          <a:lstStyle/>
          <a:p>
            <a:pPr eaLnBrk="1" hangingPunct="1"/>
            <a:r>
              <a:rPr lang="es-ES_tradnl" altLang="es-ES">
                <a:latin typeface="Arial" charset="0"/>
              </a:rPr>
              <a:t>Tablas EIGRP</a:t>
            </a:r>
            <a:endParaRPr lang="es-ES" altLang="es-ES">
              <a:latin typeface="Arial" charset="0"/>
            </a:endParaRPr>
          </a:p>
        </p:txBody>
      </p:sp>
      <p:pic>
        <p:nvPicPr>
          <p:cNvPr id="33797"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3419475" y="2133600"/>
            <a:ext cx="5724525" cy="3800475"/>
          </a:xfrm>
          <a:noFill/>
        </p:spPr>
      </p:pic>
      <p:sp>
        <p:nvSpPr>
          <p:cNvPr id="7"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DB563581-ECA6-4179-AA0F-1A6F5BAD9846}" type="slidenum">
              <a:rPr lang="es-ES" sz="1400">
                <a:latin typeface="+mn-lt"/>
              </a:rPr>
              <a:pPr algn="r">
                <a:defRPr/>
              </a:pPr>
              <a:t>45</a:t>
            </a:fld>
            <a:endParaRPr lang="es-ES" sz="1400">
              <a:latin typeface="+mn-lt"/>
            </a:endParaRPr>
          </a:p>
        </p:txBody>
      </p:sp>
      <p:sp>
        <p:nvSpPr>
          <p:cNvPr id="33798" name="Rectangle 5"/>
          <p:cNvSpPr>
            <a:spLocks noChangeArrowheads="1"/>
          </p:cNvSpPr>
          <p:nvPr/>
        </p:nvSpPr>
        <p:spPr bwMode="auto">
          <a:xfrm>
            <a:off x="250825" y="1341438"/>
            <a:ext cx="83534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lvl="2" eaLnBrk="1" hangingPunct="1">
              <a:lnSpc>
                <a:spcPct val="80000"/>
              </a:lnSpc>
              <a:buClr>
                <a:srgbClr val="0183B7"/>
              </a:buClr>
              <a:buFont typeface="Wingdings" pitchFamily="2" charset="2"/>
              <a:buChar char="§"/>
            </a:pPr>
            <a:r>
              <a:rPr lang="es-ES" altLang="es-ES" sz="1800">
                <a:latin typeface="Arial" charset="0"/>
              </a:rPr>
              <a:t>Existe una tabla de vecinos, de topología y de encaminamiento por cada protocolo configurado de red (como IP, IPv6 o IPX ).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6AEDFBE5-A56A-4BFE-97CE-BC43A2932FFB}" type="slidenum">
              <a:rPr lang="es-ES"/>
              <a:pPr>
                <a:defRPr/>
              </a:pPr>
              <a:t>46</a:t>
            </a:fld>
            <a:endParaRPr lang="es-ES"/>
          </a:p>
        </p:txBody>
      </p:sp>
      <p:sp>
        <p:nvSpPr>
          <p:cNvPr id="34820" name="Rectangle 2"/>
          <p:cNvSpPr>
            <a:spLocks noGrp="1" noChangeArrowheads="1"/>
          </p:cNvSpPr>
          <p:nvPr>
            <p:ph type="title" idx="4294967295"/>
          </p:nvPr>
        </p:nvSpPr>
        <p:spPr>
          <a:xfrm>
            <a:off x="0" y="274638"/>
            <a:ext cx="8229600" cy="1143000"/>
          </a:xfrm>
        </p:spPr>
        <p:txBody>
          <a:bodyPr/>
          <a:lstStyle/>
          <a:p>
            <a:pPr eaLnBrk="1" hangingPunct="1"/>
            <a:r>
              <a:rPr lang="es-ES" altLang="es-ES">
                <a:latin typeface="Arial" charset="0"/>
              </a:rPr>
              <a:t>Tabla de vecinos</a:t>
            </a:r>
          </a:p>
        </p:txBody>
      </p:sp>
      <p:pic>
        <p:nvPicPr>
          <p:cNvPr id="34821"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33251" y="1143000"/>
            <a:ext cx="7974013" cy="4972050"/>
          </a:xfrm>
          <a:noFill/>
        </p:spPr>
      </p:pic>
      <p:sp>
        <p:nvSpPr>
          <p:cNvPr id="6"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962350FA-81F6-423A-9379-9F2974F2C2B9}" type="slidenum">
              <a:rPr lang="es-ES" sz="1400">
                <a:latin typeface="+mn-lt"/>
              </a:rPr>
              <a:pPr algn="r">
                <a:defRPr/>
              </a:pPr>
              <a:t>46</a:t>
            </a:fld>
            <a:endParaRPr lang="es-ES" sz="1400">
              <a:latin typeface="+mn-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número de diapositiva"/>
          <p:cNvSpPr>
            <a:spLocks noGrp="1"/>
          </p:cNvSpPr>
          <p:nvPr>
            <p:ph type="sldNum" sz="quarter" idx="12"/>
          </p:nvPr>
        </p:nvSpPr>
        <p:spPr/>
        <p:txBody>
          <a:bodyPr/>
          <a:lstStyle/>
          <a:p>
            <a:pPr>
              <a:defRPr/>
            </a:pPr>
            <a:fld id="{FD0751E1-B709-4437-B8EF-0DFC41E2EA98}" type="slidenum">
              <a:rPr lang="es-ES"/>
              <a:pPr>
                <a:defRPr/>
              </a:pPr>
              <a:t>47</a:t>
            </a:fld>
            <a:endParaRPr lang="es-ES"/>
          </a:p>
        </p:txBody>
      </p:sp>
      <p:sp>
        <p:nvSpPr>
          <p:cNvPr id="35844" name="Rectangle 2"/>
          <p:cNvSpPr>
            <a:spLocks noGrp="1" noChangeArrowheads="1"/>
          </p:cNvSpPr>
          <p:nvPr>
            <p:ph type="title" idx="4294967295"/>
          </p:nvPr>
        </p:nvSpPr>
        <p:spPr>
          <a:xfrm>
            <a:off x="0" y="274638"/>
            <a:ext cx="8229600" cy="1143000"/>
          </a:xfrm>
        </p:spPr>
        <p:txBody>
          <a:bodyPr/>
          <a:lstStyle/>
          <a:p>
            <a:pPr eaLnBrk="1" hangingPunct="1"/>
            <a:r>
              <a:rPr lang="es-ES" altLang="es-ES">
                <a:latin typeface="Arial" charset="0"/>
              </a:rPr>
              <a:t>Tabla de topología</a:t>
            </a:r>
          </a:p>
        </p:txBody>
      </p:sp>
      <p:pic>
        <p:nvPicPr>
          <p:cNvPr id="35845"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187624" y="1556792"/>
            <a:ext cx="6680200" cy="1687512"/>
          </a:xfrm>
          <a:noFill/>
        </p:spPr>
      </p:pic>
      <p:sp>
        <p:nvSpPr>
          <p:cNvPr id="8"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A64A3A8D-AEFF-42B6-B9E0-E2BF6F298D3F}" type="slidenum">
              <a:rPr lang="es-ES" sz="1400">
                <a:latin typeface="+mn-lt"/>
              </a:rPr>
              <a:pPr algn="r">
                <a:defRPr/>
              </a:pPr>
              <a:t>47</a:t>
            </a:fld>
            <a:endParaRPr lang="es-ES" sz="1400">
              <a:latin typeface="+mn-lt"/>
            </a:endParaRPr>
          </a:p>
        </p:txBody>
      </p:sp>
      <p:sp>
        <p:nvSpPr>
          <p:cNvPr id="35846" name="Rectangle 6"/>
          <p:cNvSpPr>
            <a:spLocks noChangeArrowheads="1"/>
          </p:cNvSpPr>
          <p:nvPr/>
        </p:nvSpPr>
        <p:spPr bwMode="auto">
          <a:xfrm>
            <a:off x="611188" y="3908425"/>
            <a:ext cx="8280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Times New Roman" pitchFamily="18" charset="0"/>
              </a:defRPr>
            </a:lvl1pPr>
            <a:lvl2pPr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lvl="1" eaLnBrk="1" hangingPunct="1">
              <a:lnSpc>
                <a:spcPct val="80000"/>
              </a:lnSpc>
              <a:buFontTx/>
              <a:buNone/>
            </a:pPr>
            <a:r>
              <a:rPr lang="es-ES" altLang="es-ES" sz="1800" b="1">
                <a:latin typeface="Arial" charset="0"/>
              </a:rPr>
              <a:t>Estado de ruta:</a:t>
            </a:r>
            <a:r>
              <a:rPr lang="es-ES" altLang="es-ES" sz="1800">
                <a:latin typeface="Arial" charset="0"/>
              </a:rPr>
              <a:t> </a:t>
            </a:r>
          </a:p>
          <a:p>
            <a:pPr lvl="1" eaLnBrk="1" hangingPunct="1">
              <a:lnSpc>
                <a:spcPct val="80000"/>
              </a:lnSpc>
              <a:buFontTx/>
              <a:buChar char="•"/>
            </a:pPr>
            <a:r>
              <a:rPr lang="es-ES" altLang="es-ES" sz="1800">
                <a:latin typeface="Arial" charset="0"/>
              </a:rPr>
              <a:t>Pasiva, si la ruta es estable y está lista para usarse.</a:t>
            </a:r>
          </a:p>
          <a:p>
            <a:pPr lvl="1" eaLnBrk="1" hangingPunct="1">
              <a:lnSpc>
                <a:spcPct val="80000"/>
              </a:lnSpc>
              <a:buFontTx/>
              <a:buChar char="•"/>
            </a:pPr>
            <a:r>
              <a:rPr lang="es-ES" altLang="es-ES" sz="1800">
                <a:latin typeface="Arial" charset="0"/>
              </a:rPr>
              <a:t>Activa, si la ruta se encuentra en el proceso de recálculo por parte del algoritmo DUAL.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número de diapositiva"/>
          <p:cNvSpPr>
            <a:spLocks noGrp="1"/>
          </p:cNvSpPr>
          <p:nvPr>
            <p:ph type="sldNum" sz="quarter" idx="12"/>
          </p:nvPr>
        </p:nvSpPr>
        <p:spPr/>
        <p:txBody>
          <a:bodyPr/>
          <a:lstStyle/>
          <a:p>
            <a:pPr>
              <a:defRPr/>
            </a:pPr>
            <a:fld id="{54F2BF1C-5E44-4DF0-B040-3543ED23821F}" type="slidenum">
              <a:rPr lang="es-ES"/>
              <a:pPr>
                <a:defRPr/>
              </a:pPr>
              <a:t>48</a:t>
            </a:fld>
            <a:endParaRPr lang="es-ES"/>
          </a:p>
        </p:txBody>
      </p:sp>
      <p:sp>
        <p:nvSpPr>
          <p:cNvPr id="36868" name="Rectangle 2"/>
          <p:cNvSpPr>
            <a:spLocks noGrp="1" noChangeArrowheads="1"/>
          </p:cNvSpPr>
          <p:nvPr>
            <p:ph type="title" idx="4294967295"/>
          </p:nvPr>
        </p:nvSpPr>
        <p:spPr>
          <a:xfrm>
            <a:off x="0" y="274638"/>
            <a:ext cx="8229600" cy="1143000"/>
          </a:xfrm>
        </p:spPr>
        <p:txBody>
          <a:bodyPr/>
          <a:lstStyle/>
          <a:p>
            <a:pPr eaLnBrk="1" hangingPunct="1"/>
            <a:r>
              <a:rPr lang="es-ES" altLang="es-ES">
                <a:latin typeface="Arial" charset="0"/>
              </a:rPr>
              <a:t>Tabla de topología</a:t>
            </a:r>
          </a:p>
        </p:txBody>
      </p:sp>
      <p:sp>
        <p:nvSpPr>
          <p:cNvPr id="8"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6EFA8627-AAD5-43BC-B758-961E6A318975}" type="slidenum">
              <a:rPr lang="es-ES" sz="1400">
                <a:latin typeface="+mn-lt"/>
              </a:rPr>
              <a:pPr algn="r">
                <a:defRPr/>
              </a:pPr>
              <a:t>48</a:t>
            </a:fld>
            <a:endParaRPr lang="es-ES" sz="1400">
              <a:latin typeface="+mn-lt"/>
            </a:endParaRPr>
          </a:p>
        </p:txBody>
      </p:sp>
      <p:pic>
        <p:nvPicPr>
          <p:cNvPr id="368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277938"/>
            <a:ext cx="7575550" cy="35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5"/>
          <p:cNvSpPr>
            <a:spLocks noChangeArrowheads="1"/>
          </p:cNvSpPr>
          <p:nvPr/>
        </p:nvSpPr>
        <p:spPr bwMode="auto">
          <a:xfrm>
            <a:off x="827088" y="4860925"/>
            <a:ext cx="7848600"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Times New Roman" pitchFamily="18" charset="0"/>
              </a:defRPr>
            </a:lvl1pPr>
            <a:lvl2pPr eaLnBrk="0" hangingPunct="0">
              <a:spcBef>
                <a:spcPct val="20000"/>
              </a:spcBef>
              <a:buChar char="–"/>
              <a:defRPr sz="2800">
                <a:solidFill>
                  <a:schemeClr val="tx1"/>
                </a:solidFill>
                <a:latin typeface="Times New Roman" pitchFamily="18" charset="0"/>
              </a:defRPr>
            </a:lvl2pPr>
            <a:lvl3pPr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lvl="1" eaLnBrk="1" hangingPunct="1">
              <a:spcBef>
                <a:spcPct val="0"/>
              </a:spcBef>
              <a:buFontTx/>
              <a:buChar char="•"/>
            </a:pPr>
            <a:r>
              <a:rPr lang="en-US" altLang="es-ES" sz="1800">
                <a:latin typeface="Arial" charset="0"/>
              </a:rPr>
              <a:t>Sucesor: Ruta primaria al destino</a:t>
            </a:r>
          </a:p>
          <a:p>
            <a:pPr lvl="1" eaLnBrk="1" hangingPunct="1">
              <a:spcBef>
                <a:spcPct val="0"/>
              </a:spcBef>
              <a:buFontTx/>
              <a:buChar char="•"/>
            </a:pPr>
            <a:r>
              <a:rPr lang="en-US" altLang="es-ES" sz="1800">
                <a:latin typeface="Arial" charset="0"/>
              </a:rPr>
              <a:t>Sucesor factible:  Ruta de respaldo al destino</a:t>
            </a:r>
          </a:p>
          <a:p>
            <a:pPr lvl="1" eaLnBrk="1" hangingPunct="1">
              <a:spcBef>
                <a:spcPct val="0"/>
              </a:spcBef>
              <a:buFontTx/>
              <a:buChar char="•"/>
            </a:pPr>
            <a:r>
              <a:rPr lang="en-US" altLang="es-ES" sz="1800">
                <a:latin typeface="Arial" charset="0"/>
              </a:rPr>
              <a:t>Distancia factible(FD):  La métrica calculada más baja hacia el destino</a:t>
            </a:r>
          </a:p>
          <a:p>
            <a:pPr lvl="1" eaLnBrk="1" hangingPunct="1">
              <a:spcBef>
                <a:spcPct val="0"/>
              </a:spcBef>
              <a:buFontTx/>
              <a:buChar char="•"/>
            </a:pPr>
            <a:r>
              <a:rPr lang="en-US" altLang="es-ES" sz="1800">
                <a:latin typeface="Arial" charset="0"/>
              </a:rPr>
              <a:t>Distancia notificada: La distancia hacia un destino según la ublicación de un vecino ascendente</a:t>
            </a:r>
          </a:p>
          <a:p>
            <a:pPr lvl="1" eaLnBrk="1" hangingPunct="1">
              <a:spcBef>
                <a:spcPct val="0"/>
              </a:spcBef>
              <a:buFontTx/>
              <a:buChar char="•"/>
            </a:pPr>
            <a:endParaRPr lang="es-ES" altLang="es-ES" sz="1800">
              <a:latin typeface="Arial" charset="0"/>
            </a:endParaRPr>
          </a:p>
          <a:p>
            <a:pPr lvl="2" eaLnBrk="1" hangingPunct="1">
              <a:lnSpc>
                <a:spcPct val="80000"/>
              </a:lnSpc>
              <a:spcBef>
                <a:spcPct val="50000"/>
              </a:spcBef>
              <a:buClr>
                <a:srgbClr val="0183B7"/>
              </a:buClr>
              <a:buFont typeface="Wingdings" pitchFamily="2" charset="2"/>
              <a:buChar char="§"/>
            </a:pPr>
            <a:endParaRPr lang="en-US" altLang="es-ES"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F5C60C5E-4881-471D-9E1D-4190E685903B}" type="slidenum">
              <a:rPr lang="es-ES"/>
              <a:pPr>
                <a:defRPr/>
              </a:pPr>
              <a:t>49</a:t>
            </a:fld>
            <a:endParaRPr lang="es-ES"/>
          </a:p>
        </p:txBody>
      </p:sp>
      <p:sp>
        <p:nvSpPr>
          <p:cNvPr id="37892" name="Rectangle 2"/>
          <p:cNvSpPr>
            <a:spLocks noGrp="1" noChangeArrowheads="1"/>
          </p:cNvSpPr>
          <p:nvPr>
            <p:ph type="title" idx="4294967295"/>
          </p:nvPr>
        </p:nvSpPr>
        <p:spPr>
          <a:xfrm>
            <a:off x="0" y="485775"/>
            <a:ext cx="8229600" cy="1143000"/>
          </a:xfrm>
        </p:spPr>
        <p:txBody>
          <a:bodyPr>
            <a:normAutofit fontScale="90000"/>
          </a:bodyPr>
          <a:lstStyle/>
          <a:p>
            <a:pPr eaLnBrk="1" hangingPunct="1"/>
            <a:r>
              <a:rPr lang="es-ES_tradnl" altLang="es-ES">
                <a:latin typeface="Arial" charset="0"/>
              </a:rPr>
              <a:t>T</a:t>
            </a:r>
            <a:r>
              <a:rPr lang="es-ES" altLang="es-ES">
                <a:latin typeface="Arial" charset="0"/>
              </a:rPr>
              <a:t>abla de encaminamiento:</a:t>
            </a:r>
            <a:br>
              <a:rPr lang="es-ES" altLang="es-ES">
                <a:latin typeface="Arial" charset="0"/>
              </a:rPr>
            </a:br>
            <a:endParaRPr lang="es-ES" altLang="es-ES">
              <a:latin typeface="Arial" charset="0"/>
            </a:endParaRPr>
          </a:p>
        </p:txBody>
      </p:sp>
      <p:sp>
        <p:nvSpPr>
          <p:cNvPr id="7"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2045818A-FC2D-452B-AB46-F473086C2AEB}" type="slidenum">
              <a:rPr lang="es-ES" sz="1400">
                <a:latin typeface="+mn-lt"/>
              </a:rPr>
              <a:pPr algn="r">
                <a:defRPr/>
              </a:pPr>
              <a:t>49</a:t>
            </a:fld>
            <a:endParaRPr lang="es-ES" sz="1400">
              <a:latin typeface="+mn-lt"/>
            </a:endParaRPr>
          </a:p>
        </p:txBody>
      </p:sp>
      <p:pic>
        <p:nvPicPr>
          <p:cNvPr id="378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50" y="1341438"/>
            <a:ext cx="6573838"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r>
              <a:rPr lang="es-ES" altLang="es-ES"/>
              <a:t>Rutas con igual métrica</a:t>
            </a:r>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773238"/>
            <a:ext cx="5106988" cy="3722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número de diapositiva"/>
          <p:cNvSpPr>
            <a:spLocks noGrp="1"/>
          </p:cNvSpPr>
          <p:nvPr>
            <p:ph type="sldNum" sz="quarter" idx="12"/>
          </p:nvPr>
        </p:nvSpPr>
        <p:spPr/>
        <p:txBody>
          <a:bodyPr/>
          <a:lstStyle/>
          <a:p>
            <a:pPr>
              <a:defRPr/>
            </a:pPr>
            <a:fld id="{6ACD7E8A-9345-42E7-B4EF-121757D890BB}" type="slidenum">
              <a:rPr lang="es-ES"/>
              <a:pPr>
                <a:defRPr/>
              </a:pPr>
              <a:t>50</a:t>
            </a:fld>
            <a:endParaRPr lang="es-ES"/>
          </a:p>
        </p:txBody>
      </p:sp>
      <p:sp>
        <p:nvSpPr>
          <p:cNvPr id="38916" name="Rectangle 2"/>
          <p:cNvSpPr>
            <a:spLocks noGrp="1" noChangeArrowheads="1"/>
          </p:cNvSpPr>
          <p:nvPr>
            <p:ph type="title" idx="4294967295"/>
          </p:nvPr>
        </p:nvSpPr>
        <p:spPr>
          <a:xfrm>
            <a:off x="0" y="274638"/>
            <a:ext cx="8507413" cy="1143000"/>
          </a:xfrm>
        </p:spPr>
        <p:txBody>
          <a:bodyPr/>
          <a:lstStyle/>
          <a:p>
            <a:pPr eaLnBrk="1" hangingPunct="1"/>
            <a:r>
              <a:rPr lang="en-US" altLang="es-ES" sz="2800">
                <a:latin typeface="Arial" charset="0"/>
              </a:rPr>
              <a:t>EIGRP: Algoritmo de actualización difusa DUAL</a:t>
            </a:r>
            <a:endParaRPr lang="es-ES" altLang="es-ES" sz="2800">
              <a:latin typeface="Arial" charset="0"/>
            </a:endParaRPr>
          </a:p>
        </p:txBody>
      </p:sp>
      <p:sp>
        <p:nvSpPr>
          <p:cNvPr id="38917" name="Rectangle 3"/>
          <p:cNvSpPr>
            <a:spLocks noGrp="1" noChangeArrowheads="1"/>
          </p:cNvSpPr>
          <p:nvPr>
            <p:ph type="body" idx="4294967295"/>
          </p:nvPr>
        </p:nvSpPr>
        <p:spPr>
          <a:xfrm>
            <a:off x="719138" y="5591175"/>
            <a:ext cx="8424862" cy="1366838"/>
          </a:xfrm>
        </p:spPr>
        <p:txBody>
          <a:bodyPr/>
          <a:lstStyle/>
          <a:p>
            <a:pPr eaLnBrk="1" hangingPunct="1">
              <a:lnSpc>
                <a:spcPct val="90000"/>
              </a:lnSpc>
            </a:pPr>
            <a:r>
              <a:rPr lang="en-US" altLang="es-ES" sz="1800">
                <a:latin typeface="Arial" charset="0"/>
              </a:rPr>
              <a:t>Es el método principal de EIGRP para evitar los bucles de enrutamiento</a:t>
            </a:r>
          </a:p>
          <a:p>
            <a:pPr eaLnBrk="1" hangingPunct="1">
              <a:lnSpc>
                <a:spcPct val="90000"/>
              </a:lnSpc>
            </a:pPr>
            <a:r>
              <a:rPr lang="en-US" altLang="es-ES" sz="1800">
                <a:latin typeface="Arial" charset="0"/>
              </a:rPr>
              <a:t>Proporciona convergencia rápida mediante el mantenimiento de una lista de rutas de respaldo sin bucles.</a:t>
            </a:r>
          </a:p>
          <a:p>
            <a:pPr eaLnBrk="1" hangingPunct="1">
              <a:lnSpc>
                <a:spcPct val="90000"/>
              </a:lnSpc>
              <a:buFontTx/>
              <a:buNone/>
            </a:pPr>
            <a:endParaRPr lang="es-ES" altLang="es-ES" sz="1800">
              <a:latin typeface="Arial" charset="0"/>
            </a:endParaRPr>
          </a:p>
        </p:txBody>
      </p:sp>
      <p:sp>
        <p:nvSpPr>
          <p:cNvPr id="6"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80674F2C-A8F4-4703-8414-CDC028B24358}" type="slidenum">
              <a:rPr lang="es-ES" sz="1400">
                <a:latin typeface="+mn-lt"/>
              </a:rPr>
              <a:pPr algn="r">
                <a:defRPr/>
              </a:pPr>
              <a:t>50</a:t>
            </a:fld>
            <a:endParaRPr lang="es-ES" sz="1400">
              <a:latin typeface="+mn-lt"/>
            </a:endParaRPr>
          </a:p>
        </p:txBody>
      </p:sp>
      <p:pic>
        <p:nvPicPr>
          <p:cNvPr id="389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196975"/>
            <a:ext cx="6473825"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normAutofit fontScale="90000"/>
          </a:bodyPr>
          <a:lstStyle/>
          <a:p>
            <a:pPr eaLnBrk="1" hangingPunct="1"/>
            <a:r>
              <a:rPr lang="es-ES_tradnl" altLang="es-ES" sz="4000"/>
              <a:t>Protocolos de enrutamiento de estado de enlace</a:t>
            </a:r>
          </a:p>
        </p:txBody>
      </p:sp>
      <p:sp>
        <p:nvSpPr>
          <p:cNvPr id="39940" name="Rectangle 3"/>
          <p:cNvSpPr>
            <a:spLocks noGrp="1" noChangeArrowheads="1"/>
          </p:cNvSpPr>
          <p:nvPr>
            <p:ph idx="1"/>
          </p:nvPr>
        </p:nvSpPr>
        <p:spPr>
          <a:xfrm>
            <a:off x="838200" y="3810000"/>
            <a:ext cx="7867650" cy="2705100"/>
          </a:xfrm>
        </p:spPr>
        <p:txBody>
          <a:bodyPr/>
          <a:lstStyle/>
          <a:p>
            <a:pPr eaLnBrk="1" hangingPunct="1">
              <a:lnSpc>
                <a:spcPct val="80000"/>
              </a:lnSpc>
            </a:pPr>
            <a:r>
              <a:rPr lang="es-ES_tradnl" altLang="es-ES" sz="1800"/>
              <a:t>Cada router conoce perfectamente la topología de la red</a:t>
            </a:r>
          </a:p>
          <a:p>
            <a:pPr eaLnBrk="1" hangingPunct="1">
              <a:lnSpc>
                <a:spcPct val="80000"/>
              </a:lnSpc>
            </a:pPr>
            <a:r>
              <a:rPr lang="es-ES_tradnl" altLang="es-ES" sz="1800"/>
              <a:t>Mediante el algoritmo Shortest Path First cada router elabora un árbol donde refleja los caminos a cada uno de los demás</a:t>
            </a:r>
          </a:p>
          <a:p>
            <a:pPr eaLnBrk="1" hangingPunct="1">
              <a:lnSpc>
                <a:spcPct val="80000"/>
              </a:lnSpc>
            </a:pPr>
            <a:r>
              <a:rPr lang="es-ES_tradnl" altLang="es-ES" sz="1800"/>
              <a:t>A partir del árbol es inmediato construir la tabla de rutas</a:t>
            </a:r>
          </a:p>
          <a:p>
            <a:pPr eaLnBrk="1" hangingPunct="1">
              <a:lnSpc>
                <a:spcPct val="80000"/>
              </a:lnSpc>
            </a:pPr>
            <a:r>
              <a:rPr lang="es-ES_tradnl" altLang="es-ES" sz="1800"/>
              <a:t>Cada router conoce a todos sus vecinos y cuando ocurre un cambio informa a todos ellos   -&gt; convergencia más rápida</a:t>
            </a:r>
          </a:p>
          <a:p>
            <a:pPr eaLnBrk="1" hangingPunct="1">
              <a:lnSpc>
                <a:spcPct val="80000"/>
              </a:lnSpc>
            </a:pPr>
            <a:r>
              <a:rPr lang="es-ES_tradnl" altLang="es-ES" sz="1800"/>
              <a:t>Suele dividirse la red en varias “áreas” organizadas de forma jerárquica para disminuir su tamaño</a:t>
            </a:r>
          </a:p>
          <a:p>
            <a:pPr eaLnBrk="1" hangingPunct="1">
              <a:lnSpc>
                <a:spcPct val="80000"/>
              </a:lnSpc>
            </a:pPr>
            <a:r>
              <a:rPr lang="es-ES_tradnl" altLang="es-ES" sz="1800"/>
              <a:t>Problema: estos algoritmos requieren mucho procesamiento y memoria en el router.</a:t>
            </a:r>
          </a:p>
        </p:txBody>
      </p:sp>
      <p:sp>
        <p:nvSpPr>
          <p:cNvPr id="25" name="5 Marcador de número de diapositiva"/>
          <p:cNvSpPr>
            <a:spLocks noGrp="1"/>
          </p:cNvSpPr>
          <p:nvPr>
            <p:ph type="sldNum" sz="quarter" idx="12"/>
          </p:nvPr>
        </p:nvSpPr>
        <p:spPr/>
        <p:txBody>
          <a:bodyPr/>
          <a:lstStyle/>
          <a:p>
            <a:pPr>
              <a:defRPr/>
            </a:pPr>
            <a:fld id="{36AFED81-B5B7-491C-A32F-775C4F9B712D}" type="slidenum">
              <a:rPr lang="es-ES"/>
              <a:pPr>
                <a:defRPr/>
              </a:pPr>
              <a:t>51</a:t>
            </a:fld>
            <a:endParaRPr lang="es-ES"/>
          </a:p>
        </p:txBody>
      </p:sp>
      <p:grpSp>
        <p:nvGrpSpPr>
          <p:cNvPr id="39941" name="Group 4"/>
          <p:cNvGrpSpPr>
            <a:grpSpLocks/>
          </p:cNvGrpSpPr>
          <p:nvPr/>
        </p:nvGrpSpPr>
        <p:grpSpPr bwMode="auto">
          <a:xfrm>
            <a:off x="1028700" y="1355725"/>
            <a:ext cx="7702550" cy="479425"/>
            <a:chOff x="684" y="1826"/>
            <a:chExt cx="4852" cy="302"/>
          </a:xfrm>
        </p:grpSpPr>
        <p:sp>
          <p:nvSpPr>
            <p:cNvPr id="39955" name="Freeform 5"/>
            <p:cNvSpPr>
              <a:spLocks/>
            </p:cNvSpPr>
            <p:nvPr/>
          </p:nvSpPr>
          <p:spPr bwMode="auto">
            <a:xfrm>
              <a:off x="684" y="1918"/>
              <a:ext cx="4852" cy="62"/>
            </a:xfrm>
            <a:custGeom>
              <a:avLst/>
              <a:gdLst>
                <a:gd name="T0" fmla="*/ 0 w 4852"/>
                <a:gd name="T1" fmla="*/ 50 h 62"/>
                <a:gd name="T2" fmla="*/ 1212 w 4852"/>
                <a:gd name="T3" fmla="*/ 62 h 62"/>
                <a:gd name="T4" fmla="*/ 1116 w 4852"/>
                <a:gd name="T5" fmla="*/ 14 h 62"/>
                <a:gd name="T6" fmla="*/ 2280 w 4852"/>
                <a:gd name="T7" fmla="*/ 2 h 62"/>
                <a:gd name="T8" fmla="*/ 2124 w 4852"/>
                <a:gd name="T9" fmla="*/ 62 h 62"/>
                <a:gd name="T10" fmla="*/ 3336 w 4852"/>
                <a:gd name="T11" fmla="*/ 62 h 62"/>
                <a:gd name="T12" fmla="*/ 3192 w 4852"/>
                <a:gd name="T13" fmla="*/ 14 h 62"/>
                <a:gd name="T14" fmla="*/ 4596 w 4852"/>
                <a:gd name="T15" fmla="*/ 2 h 62"/>
                <a:gd name="T16" fmla="*/ 4728 w 4852"/>
                <a:gd name="T17" fmla="*/ 2 h 62"/>
                <a:gd name="T18" fmla="*/ 4548 w 4852"/>
                <a:gd name="T19" fmla="*/ 2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52"/>
                <a:gd name="T31" fmla="*/ 0 h 62"/>
                <a:gd name="T32" fmla="*/ 4852 w 4852"/>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52" h="62">
                  <a:moveTo>
                    <a:pt x="0" y="50"/>
                  </a:moveTo>
                  <a:lnTo>
                    <a:pt x="1212" y="62"/>
                  </a:lnTo>
                  <a:lnTo>
                    <a:pt x="1116" y="14"/>
                  </a:lnTo>
                  <a:lnTo>
                    <a:pt x="2280" y="2"/>
                  </a:lnTo>
                  <a:lnTo>
                    <a:pt x="2124" y="62"/>
                  </a:lnTo>
                  <a:lnTo>
                    <a:pt x="3336" y="62"/>
                  </a:lnTo>
                  <a:lnTo>
                    <a:pt x="3192" y="14"/>
                  </a:lnTo>
                  <a:lnTo>
                    <a:pt x="4596" y="2"/>
                  </a:lnTo>
                  <a:cubicBezTo>
                    <a:pt x="4852" y="0"/>
                    <a:pt x="4736" y="2"/>
                    <a:pt x="4728" y="2"/>
                  </a:cubicBezTo>
                  <a:cubicBezTo>
                    <a:pt x="4720" y="2"/>
                    <a:pt x="4634" y="2"/>
                    <a:pt x="4548" y="2"/>
                  </a:cubicBezTo>
                </a:path>
              </a:pathLst>
            </a:cu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ES"/>
            </a:p>
          </p:txBody>
        </p:sp>
        <p:pic>
          <p:nvPicPr>
            <p:cNvPr id="39956"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 y="1826"/>
              <a:ext cx="52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9957"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 y="1826"/>
              <a:ext cx="52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9958"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 y="1826"/>
              <a:ext cx="52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9959"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 y="1826"/>
              <a:ext cx="52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39942" name="Line 10"/>
          <p:cNvSpPr>
            <a:spLocks noChangeShapeType="1"/>
          </p:cNvSpPr>
          <p:nvPr/>
        </p:nvSpPr>
        <p:spPr bwMode="auto">
          <a:xfrm>
            <a:off x="2495550" y="2095500"/>
            <a:ext cx="914400" cy="0"/>
          </a:xfrm>
          <a:prstGeom prst="line">
            <a:avLst/>
          </a:prstGeom>
          <a:noFill/>
          <a:ln w="381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
        <p:nvSpPr>
          <p:cNvPr id="39943" name="Line 11"/>
          <p:cNvSpPr>
            <a:spLocks noChangeShapeType="1"/>
          </p:cNvSpPr>
          <p:nvPr/>
        </p:nvSpPr>
        <p:spPr bwMode="auto">
          <a:xfrm>
            <a:off x="4095750" y="2095500"/>
            <a:ext cx="914400" cy="0"/>
          </a:xfrm>
          <a:prstGeom prst="line">
            <a:avLst/>
          </a:prstGeom>
          <a:noFill/>
          <a:ln w="381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
        <p:nvSpPr>
          <p:cNvPr id="39944" name="Line 12"/>
          <p:cNvSpPr>
            <a:spLocks noChangeShapeType="1"/>
          </p:cNvSpPr>
          <p:nvPr/>
        </p:nvSpPr>
        <p:spPr bwMode="auto">
          <a:xfrm>
            <a:off x="5695950" y="2095500"/>
            <a:ext cx="914400" cy="0"/>
          </a:xfrm>
          <a:prstGeom prst="line">
            <a:avLst/>
          </a:prstGeom>
          <a:noFill/>
          <a:ln w="381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
        <p:nvSpPr>
          <p:cNvPr id="39945" name="Text Box 13"/>
          <p:cNvSpPr txBox="1">
            <a:spLocks noChangeArrowheads="1"/>
          </p:cNvSpPr>
          <p:nvPr/>
        </p:nvSpPr>
        <p:spPr bwMode="auto">
          <a:xfrm>
            <a:off x="1127125" y="2170113"/>
            <a:ext cx="1420813" cy="1196975"/>
          </a:xfrm>
          <a:prstGeom prst="rect">
            <a:avLst/>
          </a:prstGeom>
          <a:solidFill>
            <a:schemeClr val="accent1"/>
          </a:solidFill>
          <a:ln w="9525">
            <a:solidFill>
              <a:schemeClr val="tx1"/>
            </a:solidFill>
            <a:miter lim="800000"/>
            <a:headEnd/>
            <a:tailEnd/>
          </a:ln>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ES_tradnl" altLang="es-ES" sz="2400">
                <a:latin typeface="Arial Narrow" pitchFamily="34" charset="0"/>
              </a:rPr>
              <a:t>Base</a:t>
            </a:r>
          </a:p>
          <a:p>
            <a:pPr>
              <a:spcBef>
                <a:spcPct val="0"/>
              </a:spcBef>
              <a:buFontTx/>
              <a:buNone/>
            </a:pPr>
            <a:r>
              <a:rPr lang="es-ES_tradnl" altLang="es-ES" sz="2400">
                <a:latin typeface="Arial Narrow" pitchFamily="34" charset="0"/>
              </a:rPr>
              <a:t>Datos</a:t>
            </a:r>
          </a:p>
          <a:p>
            <a:pPr>
              <a:spcBef>
                <a:spcPct val="0"/>
              </a:spcBef>
              <a:buFontTx/>
              <a:buNone/>
            </a:pPr>
            <a:r>
              <a:rPr lang="es-ES_tradnl" altLang="es-ES" sz="2400">
                <a:latin typeface="Arial Narrow" pitchFamily="34" charset="0"/>
              </a:rPr>
              <a:t>Topológica</a:t>
            </a:r>
          </a:p>
        </p:txBody>
      </p:sp>
      <p:sp>
        <p:nvSpPr>
          <p:cNvPr id="39946" name="Line 14"/>
          <p:cNvSpPr>
            <a:spLocks noChangeShapeType="1"/>
          </p:cNvSpPr>
          <p:nvPr/>
        </p:nvSpPr>
        <p:spPr bwMode="auto">
          <a:xfrm flipH="1">
            <a:off x="1543050" y="1752600"/>
            <a:ext cx="152400" cy="28575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
        <p:nvSpPr>
          <p:cNvPr id="39947" name="Freeform 15"/>
          <p:cNvSpPr>
            <a:spLocks/>
          </p:cNvSpPr>
          <p:nvPr/>
        </p:nvSpPr>
        <p:spPr bwMode="auto">
          <a:xfrm>
            <a:off x="4210050" y="2400300"/>
            <a:ext cx="438150" cy="1200150"/>
          </a:xfrm>
          <a:custGeom>
            <a:avLst/>
            <a:gdLst>
              <a:gd name="T0" fmla="*/ 2147483647 w 276"/>
              <a:gd name="T1" fmla="*/ 0 h 756"/>
              <a:gd name="T2" fmla="*/ 2147483647 w 276"/>
              <a:gd name="T3" fmla="*/ 2147483647 h 756"/>
              <a:gd name="T4" fmla="*/ 2147483647 w 276"/>
              <a:gd name="T5" fmla="*/ 2147483647 h 756"/>
              <a:gd name="T6" fmla="*/ 2147483647 w 276"/>
              <a:gd name="T7" fmla="*/ 2147483647 h 756"/>
              <a:gd name="T8" fmla="*/ 0 w 276"/>
              <a:gd name="T9" fmla="*/ 2147483647 h 756"/>
              <a:gd name="T10" fmla="*/ 0 w 276"/>
              <a:gd name="T11" fmla="*/ 2147483647 h 756"/>
              <a:gd name="T12" fmla="*/ 0 60000 65536"/>
              <a:gd name="T13" fmla="*/ 0 60000 65536"/>
              <a:gd name="T14" fmla="*/ 0 60000 65536"/>
              <a:gd name="T15" fmla="*/ 0 60000 65536"/>
              <a:gd name="T16" fmla="*/ 0 60000 65536"/>
              <a:gd name="T17" fmla="*/ 0 60000 65536"/>
              <a:gd name="T18" fmla="*/ 0 w 276"/>
              <a:gd name="T19" fmla="*/ 0 h 756"/>
              <a:gd name="T20" fmla="*/ 276 w 276"/>
              <a:gd name="T21" fmla="*/ 756 h 756"/>
            </a:gdLst>
            <a:ahLst/>
            <a:cxnLst>
              <a:cxn ang="T12">
                <a:pos x="T0" y="T1"/>
              </a:cxn>
              <a:cxn ang="T13">
                <a:pos x="T2" y="T3"/>
              </a:cxn>
              <a:cxn ang="T14">
                <a:pos x="T4" y="T5"/>
              </a:cxn>
              <a:cxn ang="T15">
                <a:pos x="T6" y="T7"/>
              </a:cxn>
              <a:cxn ang="T16">
                <a:pos x="T8" y="T9"/>
              </a:cxn>
              <a:cxn ang="T17">
                <a:pos x="T10" y="T11"/>
              </a:cxn>
            </a:cxnLst>
            <a:rect l="T18" t="T19" r="T20" b="T21"/>
            <a:pathLst>
              <a:path w="276" h="756">
                <a:moveTo>
                  <a:pt x="276" y="0"/>
                </a:moveTo>
                <a:lnTo>
                  <a:pt x="276" y="192"/>
                </a:lnTo>
                <a:lnTo>
                  <a:pt x="144" y="300"/>
                </a:lnTo>
                <a:lnTo>
                  <a:pt x="144" y="504"/>
                </a:lnTo>
                <a:lnTo>
                  <a:pt x="0" y="612"/>
                </a:lnTo>
                <a:lnTo>
                  <a:pt x="0" y="75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ES"/>
          </a:p>
        </p:txBody>
      </p:sp>
      <p:sp>
        <p:nvSpPr>
          <p:cNvPr id="39948" name="Freeform 16"/>
          <p:cNvSpPr>
            <a:spLocks/>
          </p:cNvSpPr>
          <p:nvPr/>
        </p:nvSpPr>
        <p:spPr bwMode="auto">
          <a:xfrm>
            <a:off x="4648200" y="2686050"/>
            <a:ext cx="285750" cy="952500"/>
          </a:xfrm>
          <a:custGeom>
            <a:avLst/>
            <a:gdLst>
              <a:gd name="T0" fmla="*/ 0 w 180"/>
              <a:gd name="T1" fmla="*/ 0 h 600"/>
              <a:gd name="T2" fmla="*/ 2147483647 w 180"/>
              <a:gd name="T3" fmla="*/ 2147483647 h 600"/>
              <a:gd name="T4" fmla="*/ 2147483647 w 180"/>
              <a:gd name="T5" fmla="*/ 2147483647 h 600"/>
              <a:gd name="T6" fmla="*/ 2147483647 w 180"/>
              <a:gd name="T7" fmla="*/ 2147483647 h 600"/>
              <a:gd name="T8" fmla="*/ 2147483647 w 180"/>
              <a:gd name="T9" fmla="*/ 2147483647 h 600"/>
              <a:gd name="T10" fmla="*/ 0 60000 65536"/>
              <a:gd name="T11" fmla="*/ 0 60000 65536"/>
              <a:gd name="T12" fmla="*/ 0 60000 65536"/>
              <a:gd name="T13" fmla="*/ 0 60000 65536"/>
              <a:gd name="T14" fmla="*/ 0 60000 65536"/>
              <a:gd name="T15" fmla="*/ 0 w 180"/>
              <a:gd name="T16" fmla="*/ 0 h 600"/>
              <a:gd name="T17" fmla="*/ 180 w 180"/>
              <a:gd name="T18" fmla="*/ 600 h 600"/>
            </a:gdLst>
            <a:ahLst/>
            <a:cxnLst>
              <a:cxn ang="T10">
                <a:pos x="T0" y="T1"/>
              </a:cxn>
              <a:cxn ang="T11">
                <a:pos x="T2" y="T3"/>
              </a:cxn>
              <a:cxn ang="T12">
                <a:pos x="T4" y="T5"/>
              </a:cxn>
              <a:cxn ang="T13">
                <a:pos x="T6" y="T7"/>
              </a:cxn>
              <a:cxn ang="T14">
                <a:pos x="T8" y="T9"/>
              </a:cxn>
            </a:cxnLst>
            <a:rect l="T15" t="T16" r="T17" b="T18"/>
            <a:pathLst>
              <a:path w="180" h="600">
                <a:moveTo>
                  <a:pt x="0" y="0"/>
                </a:moveTo>
                <a:lnTo>
                  <a:pt x="180" y="132"/>
                </a:lnTo>
                <a:lnTo>
                  <a:pt x="168" y="336"/>
                </a:lnTo>
                <a:lnTo>
                  <a:pt x="72" y="408"/>
                </a:lnTo>
                <a:lnTo>
                  <a:pt x="60" y="60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ES"/>
          </a:p>
        </p:txBody>
      </p:sp>
      <p:sp>
        <p:nvSpPr>
          <p:cNvPr id="39949" name="Freeform 17"/>
          <p:cNvSpPr>
            <a:spLocks/>
          </p:cNvSpPr>
          <p:nvPr/>
        </p:nvSpPr>
        <p:spPr bwMode="auto">
          <a:xfrm>
            <a:off x="4438650" y="3200400"/>
            <a:ext cx="152400" cy="381000"/>
          </a:xfrm>
          <a:custGeom>
            <a:avLst/>
            <a:gdLst>
              <a:gd name="T0" fmla="*/ 0 w 96"/>
              <a:gd name="T1" fmla="*/ 0 h 240"/>
              <a:gd name="T2" fmla="*/ 2147483647 w 96"/>
              <a:gd name="T3" fmla="*/ 2147483647 h 240"/>
              <a:gd name="T4" fmla="*/ 2147483647 w 96"/>
              <a:gd name="T5" fmla="*/ 2147483647 h 240"/>
              <a:gd name="T6" fmla="*/ 0 60000 65536"/>
              <a:gd name="T7" fmla="*/ 0 60000 65536"/>
              <a:gd name="T8" fmla="*/ 0 60000 65536"/>
              <a:gd name="T9" fmla="*/ 0 w 96"/>
              <a:gd name="T10" fmla="*/ 0 h 240"/>
              <a:gd name="T11" fmla="*/ 96 w 96"/>
              <a:gd name="T12" fmla="*/ 240 h 240"/>
            </a:gdLst>
            <a:ahLst/>
            <a:cxnLst>
              <a:cxn ang="T6">
                <a:pos x="T0" y="T1"/>
              </a:cxn>
              <a:cxn ang="T7">
                <a:pos x="T2" y="T3"/>
              </a:cxn>
              <a:cxn ang="T8">
                <a:pos x="T4" y="T5"/>
              </a:cxn>
            </a:cxnLst>
            <a:rect l="T9" t="T10" r="T11" b="T12"/>
            <a:pathLst>
              <a:path w="96" h="240">
                <a:moveTo>
                  <a:pt x="0" y="0"/>
                </a:moveTo>
                <a:lnTo>
                  <a:pt x="84" y="36"/>
                </a:lnTo>
                <a:lnTo>
                  <a:pt x="96" y="240"/>
                </a:lnTo>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ES"/>
          </a:p>
        </p:txBody>
      </p:sp>
      <p:sp>
        <p:nvSpPr>
          <p:cNvPr id="39950" name="Freeform 18"/>
          <p:cNvSpPr>
            <a:spLocks/>
          </p:cNvSpPr>
          <p:nvPr/>
        </p:nvSpPr>
        <p:spPr bwMode="auto">
          <a:xfrm>
            <a:off x="4895850" y="3219450"/>
            <a:ext cx="209550" cy="361950"/>
          </a:xfrm>
          <a:custGeom>
            <a:avLst/>
            <a:gdLst>
              <a:gd name="T0" fmla="*/ 0 w 132"/>
              <a:gd name="T1" fmla="*/ 0 h 228"/>
              <a:gd name="T2" fmla="*/ 2147483647 w 132"/>
              <a:gd name="T3" fmla="*/ 2147483647 h 228"/>
              <a:gd name="T4" fmla="*/ 2147483647 w 132"/>
              <a:gd name="T5" fmla="*/ 2147483647 h 228"/>
              <a:gd name="T6" fmla="*/ 0 60000 65536"/>
              <a:gd name="T7" fmla="*/ 0 60000 65536"/>
              <a:gd name="T8" fmla="*/ 0 60000 65536"/>
              <a:gd name="T9" fmla="*/ 0 w 132"/>
              <a:gd name="T10" fmla="*/ 0 h 228"/>
              <a:gd name="T11" fmla="*/ 132 w 132"/>
              <a:gd name="T12" fmla="*/ 228 h 228"/>
            </a:gdLst>
            <a:ahLst/>
            <a:cxnLst>
              <a:cxn ang="T6">
                <a:pos x="T0" y="T1"/>
              </a:cxn>
              <a:cxn ang="T7">
                <a:pos x="T2" y="T3"/>
              </a:cxn>
              <a:cxn ang="T8">
                <a:pos x="T4" y="T5"/>
              </a:cxn>
            </a:cxnLst>
            <a:rect l="T9" t="T10" r="T11" b="T12"/>
            <a:pathLst>
              <a:path w="132" h="228">
                <a:moveTo>
                  <a:pt x="0" y="0"/>
                </a:moveTo>
                <a:lnTo>
                  <a:pt x="132" y="48"/>
                </a:lnTo>
                <a:lnTo>
                  <a:pt x="120" y="228"/>
                </a:lnTo>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ES"/>
          </a:p>
        </p:txBody>
      </p:sp>
      <p:sp>
        <p:nvSpPr>
          <p:cNvPr id="39951" name="Text Box 19"/>
          <p:cNvSpPr txBox="1">
            <a:spLocks noChangeArrowheads="1"/>
          </p:cNvSpPr>
          <p:nvPr/>
        </p:nvSpPr>
        <p:spPr bwMode="auto">
          <a:xfrm>
            <a:off x="3032125" y="2608263"/>
            <a:ext cx="125095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ES_tradnl" altLang="es-ES" sz="2400">
                <a:latin typeface="Arial Narrow" pitchFamily="34" charset="0"/>
              </a:rPr>
              <a:t>Algoritmo</a:t>
            </a:r>
          </a:p>
          <a:p>
            <a:pPr>
              <a:spcBef>
                <a:spcPct val="0"/>
              </a:spcBef>
              <a:buFontTx/>
              <a:buNone/>
            </a:pPr>
            <a:r>
              <a:rPr lang="es-ES_tradnl" altLang="es-ES" sz="2400">
                <a:latin typeface="Arial Narrow" pitchFamily="34" charset="0"/>
              </a:rPr>
              <a:t>SPF</a:t>
            </a:r>
          </a:p>
        </p:txBody>
      </p:sp>
      <p:sp>
        <p:nvSpPr>
          <p:cNvPr id="39952" name="Freeform 20"/>
          <p:cNvSpPr>
            <a:spLocks/>
          </p:cNvSpPr>
          <p:nvPr/>
        </p:nvSpPr>
        <p:spPr bwMode="auto">
          <a:xfrm>
            <a:off x="2743200" y="2432050"/>
            <a:ext cx="1619250" cy="311150"/>
          </a:xfrm>
          <a:custGeom>
            <a:avLst/>
            <a:gdLst>
              <a:gd name="T0" fmla="*/ 0 w 1020"/>
              <a:gd name="T1" fmla="*/ 2147483647 h 196"/>
              <a:gd name="T2" fmla="*/ 2147483647 w 1020"/>
              <a:gd name="T3" fmla="*/ 2147483647 h 196"/>
              <a:gd name="T4" fmla="*/ 2147483647 w 1020"/>
              <a:gd name="T5" fmla="*/ 2147483647 h 196"/>
              <a:gd name="T6" fmla="*/ 2147483647 w 1020"/>
              <a:gd name="T7" fmla="*/ 2147483647 h 196"/>
              <a:gd name="T8" fmla="*/ 0 60000 65536"/>
              <a:gd name="T9" fmla="*/ 0 60000 65536"/>
              <a:gd name="T10" fmla="*/ 0 60000 65536"/>
              <a:gd name="T11" fmla="*/ 0 60000 65536"/>
              <a:gd name="T12" fmla="*/ 0 w 1020"/>
              <a:gd name="T13" fmla="*/ 0 h 196"/>
              <a:gd name="T14" fmla="*/ 1020 w 1020"/>
              <a:gd name="T15" fmla="*/ 196 h 196"/>
            </a:gdLst>
            <a:ahLst/>
            <a:cxnLst>
              <a:cxn ang="T8">
                <a:pos x="T0" y="T1"/>
              </a:cxn>
              <a:cxn ang="T9">
                <a:pos x="T2" y="T3"/>
              </a:cxn>
              <a:cxn ang="T10">
                <a:pos x="T4" y="T5"/>
              </a:cxn>
              <a:cxn ang="T11">
                <a:pos x="T6" y="T7"/>
              </a:cxn>
            </a:cxnLst>
            <a:rect l="T12" t="T13" r="T14" b="T15"/>
            <a:pathLst>
              <a:path w="1020" h="196">
                <a:moveTo>
                  <a:pt x="0" y="16"/>
                </a:moveTo>
                <a:cubicBezTo>
                  <a:pt x="126" y="8"/>
                  <a:pt x="252" y="0"/>
                  <a:pt x="396" y="16"/>
                </a:cubicBezTo>
                <a:cubicBezTo>
                  <a:pt x="540" y="32"/>
                  <a:pt x="760" y="82"/>
                  <a:pt x="864" y="112"/>
                </a:cubicBezTo>
                <a:cubicBezTo>
                  <a:pt x="968" y="142"/>
                  <a:pt x="994" y="169"/>
                  <a:pt x="1020" y="196"/>
                </a:cubicBezTo>
              </a:path>
            </a:pathLst>
          </a:custGeom>
          <a:noFill/>
          <a:ln w="38100">
            <a:solidFill>
              <a:srgbClr val="00CC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s-ES"/>
          </a:p>
        </p:txBody>
      </p:sp>
      <p:sp>
        <p:nvSpPr>
          <p:cNvPr id="39953" name="Rectangle 21"/>
          <p:cNvSpPr>
            <a:spLocks noChangeArrowheads="1"/>
          </p:cNvSpPr>
          <p:nvPr/>
        </p:nvSpPr>
        <p:spPr bwMode="auto">
          <a:xfrm>
            <a:off x="6534150" y="2571750"/>
            <a:ext cx="1314450" cy="100965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ES_tradnl" altLang="es-ES" sz="2400">
                <a:latin typeface="Arial Narrow" pitchFamily="34" charset="0"/>
              </a:rPr>
              <a:t>Tabla</a:t>
            </a:r>
          </a:p>
          <a:p>
            <a:pPr algn="ctr">
              <a:spcBef>
                <a:spcPct val="0"/>
              </a:spcBef>
              <a:buFontTx/>
              <a:buNone/>
            </a:pPr>
            <a:r>
              <a:rPr lang="es-ES_tradnl" altLang="es-ES" sz="2400">
                <a:latin typeface="Arial Narrow" pitchFamily="34" charset="0"/>
              </a:rPr>
              <a:t>Routing</a:t>
            </a:r>
          </a:p>
        </p:txBody>
      </p:sp>
      <p:sp>
        <p:nvSpPr>
          <p:cNvPr id="39954" name="Freeform 22"/>
          <p:cNvSpPr>
            <a:spLocks/>
          </p:cNvSpPr>
          <p:nvPr/>
        </p:nvSpPr>
        <p:spPr bwMode="auto">
          <a:xfrm>
            <a:off x="5200650" y="3067050"/>
            <a:ext cx="1333500" cy="184150"/>
          </a:xfrm>
          <a:custGeom>
            <a:avLst/>
            <a:gdLst>
              <a:gd name="T0" fmla="*/ 0 w 840"/>
              <a:gd name="T1" fmla="*/ 2147483647 h 116"/>
              <a:gd name="T2" fmla="*/ 2147483647 w 840"/>
              <a:gd name="T3" fmla="*/ 2147483647 h 116"/>
              <a:gd name="T4" fmla="*/ 2147483647 w 840"/>
              <a:gd name="T5" fmla="*/ 0 h 116"/>
              <a:gd name="T6" fmla="*/ 0 60000 65536"/>
              <a:gd name="T7" fmla="*/ 0 60000 65536"/>
              <a:gd name="T8" fmla="*/ 0 60000 65536"/>
              <a:gd name="T9" fmla="*/ 0 w 840"/>
              <a:gd name="T10" fmla="*/ 0 h 116"/>
              <a:gd name="T11" fmla="*/ 840 w 840"/>
              <a:gd name="T12" fmla="*/ 116 h 116"/>
            </a:gdLst>
            <a:ahLst/>
            <a:cxnLst>
              <a:cxn ang="T6">
                <a:pos x="T0" y="T1"/>
              </a:cxn>
              <a:cxn ang="T7">
                <a:pos x="T2" y="T3"/>
              </a:cxn>
              <a:cxn ang="T8">
                <a:pos x="T4" y="T5"/>
              </a:cxn>
            </a:cxnLst>
            <a:rect l="T9" t="T10" r="T11" b="T12"/>
            <a:pathLst>
              <a:path w="840" h="116">
                <a:moveTo>
                  <a:pt x="0" y="48"/>
                </a:moveTo>
                <a:cubicBezTo>
                  <a:pt x="224" y="82"/>
                  <a:pt x="448" y="116"/>
                  <a:pt x="588" y="108"/>
                </a:cubicBezTo>
                <a:cubicBezTo>
                  <a:pt x="728" y="100"/>
                  <a:pt x="784" y="50"/>
                  <a:pt x="840" y="0"/>
                </a:cubicBezTo>
              </a:path>
            </a:pathLst>
          </a:custGeom>
          <a:noFill/>
          <a:ln w="38100">
            <a:solidFill>
              <a:srgbClr val="00CC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s-ES"/>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fontScale="90000"/>
          </a:bodyPr>
          <a:lstStyle/>
          <a:p>
            <a:pPr eaLnBrk="1" hangingPunct="1"/>
            <a:r>
              <a:rPr lang="en-US" altLang="es-ES" sz="3200" dirty="0" err="1">
                <a:latin typeface="Arial" charset="0"/>
              </a:rPr>
              <a:t>Requisitos</a:t>
            </a:r>
            <a:r>
              <a:rPr lang="en-US" altLang="es-ES" sz="3200" dirty="0">
                <a:latin typeface="Arial" charset="0"/>
              </a:rPr>
              <a:t> </a:t>
            </a:r>
            <a:r>
              <a:rPr lang="en-US" altLang="es-ES" sz="3200" dirty="0" err="1">
                <a:latin typeface="Arial" charset="0"/>
              </a:rPr>
              <a:t>para</a:t>
            </a:r>
            <a:r>
              <a:rPr lang="en-US" altLang="es-ES" sz="3200" dirty="0">
                <a:latin typeface="Arial" charset="0"/>
              </a:rPr>
              <a:t> el </a:t>
            </a:r>
            <a:r>
              <a:rPr lang="en-US" altLang="es-ES" sz="3200" dirty="0" err="1">
                <a:latin typeface="Arial" charset="0"/>
              </a:rPr>
              <a:t>uso</a:t>
            </a:r>
            <a:r>
              <a:rPr lang="en-US" altLang="es-ES" sz="3200" dirty="0">
                <a:latin typeface="Arial" charset="0"/>
              </a:rPr>
              <a:t> de un </a:t>
            </a:r>
            <a:r>
              <a:rPr lang="en-US" altLang="es-ES" sz="3200" dirty="0" err="1">
                <a:latin typeface="Arial" charset="0"/>
              </a:rPr>
              <a:t>protocolo</a:t>
            </a:r>
            <a:r>
              <a:rPr lang="en-US" altLang="es-ES" sz="3200" dirty="0">
                <a:latin typeface="Arial" charset="0"/>
              </a:rPr>
              <a:t> de </a:t>
            </a:r>
            <a:r>
              <a:rPr lang="en-US" altLang="es-ES" sz="3200" dirty="0" err="1">
                <a:latin typeface="Arial" charset="0"/>
              </a:rPr>
              <a:t>enrutamiento</a:t>
            </a:r>
            <a:r>
              <a:rPr lang="en-US" altLang="es-ES" sz="3200" dirty="0">
                <a:latin typeface="Arial" charset="0"/>
              </a:rPr>
              <a:t> de </a:t>
            </a:r>
            <a:r>
              <a:rPr lang="en-US" altLang="es-ES" sz="3200" dirty="0" err="1">
                <a:latin typeface="Arial" charset="0"/>
              </a:rPr>
              <a:t>estado</a:t>
            </a:r>
            <a:r>
              <a:rPr lang="en-US" altLang="es-ES" sz="3200" dirty="0">
                <a:latin typeface="Arial" charset="0"/>
              </a:rPr>
              <a:t> de enlace</a:t>
            </a:r>
            <a:br>
              <a:rPr lang="en-US" altLang="es-ES" sz="3200" dirty="0">
                <a:latin typeface="Arial" charset="0"/>
              </a:rPr>
            </a:br>
            <a:endParaRPr lang="es-ES" altLang="es-ES" sz="3200" dirty="0">
              <a:latin typeface="Arial" charset="0"/>
            </a:endParaRPr>
          </a:p>
        </p:txBody>
      </p:sp>
      <p:sp>
        <p:nvSpPr>
          <p:cNvPr id="40964" name="Rectangle 3"/>
          <p:cNvSpPr>
            <a:spLocks noGrp="1" noChangeArrowheads="1"/>
          </p:cNvSpPr>
          <p:nvPr>
            <p:ph idx="1"/>
          </p:nvPr>
        </p:nvSpPr>
        <p:spPr/>
        <p:txBody>
          <a:bodyPr/>
          <a:lstStyle/>
          <a:p>
            <a:pPr eaLnBrk="1" hangingPunct="1">
              <a:lnSpc>
                <a:spcPct val="80000"/>
              </a:lnSpc>
            </a:pPr>
            <a:r>
              <a:rPr lang="en-US" altLang="es-ES" sz="2400">
                <a:latin typeface="Arial" charset="0"/>
              </a:rPr>
              <a:t>Requisitos de memoria</a:t>
            </a:r>
          </a:p>
          <a:p>
            <a:pPr eaLnBrk="1" hangingPunct="1">
              <a:lnSpc>
                <a:spcPct val="80000"/>
              </a:lnSpc>
              <a:buFontTx/>
              <a:buNone/>
            </a:pPr>
            <a:r>
              <a:rPr lang="en-US" altLang="es-ES" sz="2400">
                <a:latin typeface="Arial" charset="0"/>
              </a:rPr>
              <a:t>		Generalmente, los protocolos de enrutamiento </a:t>
            </a:r>
            <a:br>
              <a:rPr lang="cs-CZ" altLang="es-ES" sz="2400">
                <a:latin typeface="Arial" charset="0"/>
              </a:rPr>
            </a:br>
            <a:r>
              <a:rPr lang="cs-CZ" altLang="es-ES" sz="2400">
                <a:latin typeface="Arial" charset="0"/>
              </a:rPr>
              <a:t>       </a:t>
            </a:r>
            <a:r>
              <a:rPr lang="en-US" altLang="es-ES" sz="2400">
                <a:latin typeface="Arial" charset="0"/>
              </a:rPr>
              <a:t>de estado de enlace utilizan más memoria</a:t>
            </a:r>
          </a:p>
          <a:p>
            <a:pPr eaLnBrk="1" hangingPunct="1">
              <a:lnSpc>
                <a:spcPct val="80000"/>
              </a:lnSpc>
            </a:pPr>
            <a:r>
              <a:rPr lang="en-US" altLang="es-ES" sz="2400">
                <a:latin typeface="Arial" charset="0"/>
              </a:rPr>
              <a:t>Requisitos de procesamiento:</a:t>
            </a:r>
          </a:p>
          <a:p>
            <a:pPr eaLnBrk="1" hangingPunct="1">
              <a:lnSpc>
                <a:spcPct val="80000"/>
              </a:lnSpc>
              <a:buFontTx/>
              <a:buNone/>
            </a:pPr>
            <a:r>
              <a:rPr lang="en-US" altLang="es-ES" sz="2400">
                <a:latin typeface="Arial" charset="0"/>
              </a:rPr>
              <a:t>		Se requiere más procesamiento de CPU para los 	protocolos de enrutamiento de estado de enlace</a:t>
            </a:r>
          </a:p>
          <a:p>
            <a:pPr eaLnBrk="1" hangingPunct="1">
              <a:lnSpc>
                <a:spcPct val="80000"/>
              </a:lnSpc>
            </a:pPr>
            <a:r>
              <a:rPr lang="en-US" altLang="es-ES" sz="2400">
                <a:latin typeface="Arial" charset="0"/>
              </a:rPr>
              <a:t>Requisitos de ancho de banda:</a:t>
            </a:r>
          </a:p>
          <a:p>
            <a:pPr eaLnBrk="1" hangingPunct="1">
              <a:lnSpc>
                <a:spcPct val="80000"/>
              </a:lnSpc>
              <a:buFontTx/>
              <a:buNone/>
            </a:pPr>
            <a:r>
              <a:rPr lang="en-US" altLang="es-ES" sz="2400">
                <a:latin typeface="Arial" charset="0"/>
              </a:rPr>
              <a:t>		La puesta en marcha inicial de los protocolos </a:t>
            </a:r>
            <a:br>
              <a:rPr lang="cs-CZ" altLang="es-ES" sz="2400">
                <a:latin typeface="Arial" charset="0"/>
              </a:rPr>
            </a:br>
            <a:r>
              <a:rPr lang="cs-CZ" altLang="es-ES" sz="2400">
                <a:latin typeface="Arial" charset="0"/>
              </a:rPr>
              <a:t>       </a:t>
            </a:r>
            <a:r>
              <a:rPr lang="en-US" altLang="es-ES" sz="2400">
                <a:latin typeface="Arial" charset="0"/>
              </a:rPr>
              <a:t>de enrutamiento de estado de enlace puede</a:t>
            </a:r>
            <a:br>
              <a:rPr lang="cs-CZ" altLang="es-ES" sz="2400">
                <a:latin typeface="Arial" charset="0"/>
              </a:rPr>
            </a:br>
            <a:r>
              <a:rPr lang="cs-CZ" altLang="es-ES" sz="2400">
                <a:latin typeface="Arial" charset="0"/>
              </a:rPr>
              <a:t>       </a:t>
            </a:r>
            <a:r>
              <a:rPr lang="en-US" altLang="es-ES" sz="2400">
                <a:latin typeface="Arial" charset="0"/>
              </a:rPr>
              <a:t>consumir mucho ancho de banda</a:t>
            </a:r>
          </a:p>
          <a:p>
            <a:pPr eaLnBrk="1" hangingPunct="1">
              <a:lnSpc>
                <a:spcPct val="90000"/>
              </a:lnSpc>
              <a:buFontTx/>
              <a:buNone/>
            </a:pPr>
            <a:endParaRPr lang="es-ES" altLang="es-ES" sz="2400">
              <a:latin typeface="Arial" charset="0"/>
            </a:endParaRPr>
          </a:p>
        </p:txBody>
      </p:sp>
      <p:sp>
        <p:nvSpPr>
          <p:cNvPr id="6" name="5 Marcador de número de diapositiva"/>
          <p:cNvSpPr>
            <a:spLocks noGrp="1"/>
          </p:cNvSpPr>
          <p:nvPr>
            <p:ph type="sldNum" sz="quarter" idx="12"/>
          </p:nvPr>
        </p:nvSpPr>
        <p:spPr/>
        <p:txBody>
          <a:bodyPr/>
          <a:lstStyle/>
          <a:p>
            <a:pPr>
              <a:defRPr/>
            </a:pPr>
            <a:fld id="{48D7E787-8AD0-42A0-9076-E745009E80BF}" type="slidenum">
              <a:rPr lang="es-ES"/>
              <a:pPr>
                <a:defRPr/>
              </a:pPr>
              <a:t>52</a:t>
            </a:fld>
            <a:endParaRPr lang="es-ES"/>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E184C7CD-F120-404A-B535-9C7D20C9123C}" type="slidenum">
              <a:rPr lang="es-ES"/>
              <a:pPr>
                <a:defRPr/>
              </a:pPr>
              <a:t>53</a:t>
            </a:fld>
            <a:endParaRPr lang="es-ES"/>
          </a:p>
        </p:txBody>
      </p:sp>
      <p:sp>
        <p:nvSpPr>
          <p:cNvPr id="41988" name="Rectangle 2"/>
          <p:cNvSpPr>
            <a:spLocks noGrp="1" noChangeArrowheads="1"/>
          </p:cNvSpPr>
          <p:nvPr>
            <p:ph type="title" idx="4294967295"/>
          </p:nvPr>
        </p:nvSpPr>
        <p:spPr>
          <a:xfrm>
            <a:off x="0" y="188913"/>
            <a:ext cx="7772400" cy="838200"/>
          </a:xfrm>
        </p:spPr>
        <p:txBody>
          <a:bodyPr vert="horz" lIns="91440" tIns="45720" rIns="91440" bIns="45720" rtlCol="0" anchor="ctr">
            <a:normAutofit/>
          </a:bodyPr>
          <a:lstStyle/>
          <a:p>
            <a:r>
              <a:rPr lang="es-ES_tradnl" altLang="es-ES" sz="3200" dirty="0">
                <a:latin typeface="Arial" charset="0"/>
              </a:rPr>
              <a:t>OSPF (Open </a:t>
            </a:r>
            <a:r>
              <a:rPr lang="es-ES_tradnl" altLang="es-ES" sz="3200" dirty="0" err="1">
                <a:latin typeface="Arial" charset="0"/>
              </a:rPr>
              <a:t>Shortest</a:t>
            </a:r>
            <a:r>
              <a:rPr lang="es-ES_tradnl" altLang="es-ES" sz="3200" dirty="0">
                <a:latin typeface="Arial" charset="0"/>
              </a:rPr>
              <a:t> </a:t>
            </a:r>
            <a:r>
              <a:rPr lang="es-ES_tradnl" altLang="es-ES" sz="3200" dirty="0" err="1">
                <a:latin typeface="Arial" charset="0"/>
              </a:rPr>
              <a:t>Path</a:t>
            </a:r>
            <a:r>
              <a:rPr lang="es-ES_tradnl" altLang="es-ES" sz="3200" dirty="0">
                <a:latin typeface="Arial" charset="0"/>
              </a:rPr>
              <a:t> </a:t>
            </a:r>
            <a:r>
              <a:rPr lang="es-ES_tradnl" altLang="es-ES" sz="3200" dirty="0" err="1">
                <a:latin typeface="Arial" charset="0"/>
              </a:rPr>
              <a:t>First</a:t>
            </a:r>
            <a:r>
              <a:rPr lang="es-ES_tradnl" altLang="es-ES" sz="3200" dirty="0">
                <a:latin typeface="Arial" charset="0"/>
              </a:rPr>
              <a:t>)</a:t>
            </a:r>
            <a:endParaRPr lang="es-ES" altLang="es-ES" sz="3200" dirty="0">
              <a:latin typeface="Arial" charset="0"/>
            </a:endParaRPr>
          </a:p>
        </p:txBody>
      </p:sp>
      <p:sp>
        <p:nvSpPr>
          <p:cNvPr id="41989" name="Rectangle 3"/>
          <p:cNvSpPr>
            <a:spLocks noGrp="1" noChangeArrowheads="1"/>
          </p:cNvSpPr>
          <p:nvPr>
            <p:ph type="body" idx="4294967295"/>
          </p:nvPr>
        </p:nvSpPr>
        <p:spPr>
          <a:xfrm>
            <a:off x="179512" y="1340768"/>
            <a:ext cx="8686800" cy="4754562"/>
          </a:xfrm>
        </p:spPr>
        <p:txBody>
          <a:bodyPr>
            <a:normAutofit fontScale="92500"/>
          </a:bodyPr>
          <a:lstStyle/>
          <a:p>
            <a:pPr algn="just" eaLnBrk="1" hangingPunct="1">
              <a:lnSpc>
                <a:spcPct val="80000"/>
              </a:lnSpc>
            </a:pPr>
            <a:r>
              <a:rPr lang="es-ES_tradnl" altLang="es-ES" sz="2400" dirty="0">
                <a:latin typeface="Arial" charset="0"/>
              </a:rPr>
              <a:t>Desarrollado por el IETF entre 1988-1990.</a:t>
            </a:r>
          </a:p>
          <a:p>
            <a:pPr marL="800100" lvl="1" indent="-342900">
              <a:buFont typeface="Arial" pitchFamily="34" charset="0"/>
              <a:buChar char="•"/>
            </a:pPr>
            <a:r>
              <a:rPr lang="en-US" dirty="0"/>
              <a:t>OSPFv2 - OSPF </a:t>
            </a:r>
            <a:r>
              <a:rPr lang="en-US" dirty="0" err="1"/>
              <a:t>para</a:t>
            </a:r>
            <a:r>
              <a:rPr lang="en-US" dirty="0"/>
              <a:t> IPv4</a:t>
            </a:r>
          </a:p>
          <a:p>
            <a:pPr marL="800100" lvl="1" indent="-342900">
              <a:buFont typeface="Arial" pitchFamily="34" charset="0"/>
              <a:buChar char="•"/>
            </a:pPr>
            <a:r>
              <a:rPr lang="en-US" dirty="0"/>
              <a:t>OSPFv3 - OSPF </a:t>
            </a:r>
            <a:r>
              <a:rPr lang="en-US" dirty="0" err="1"/>
              <a:t>para</a:t>
            </a:r>
            <a:r>
              <a:rPr lang="en-US" dirty="0"/>
              <a:t> IPv6</a:t>
            </a:r>
            <a:endParaRPr lang="es-ES_tradnl" altLang="es-ES" sz="2400" dirty="0">
              <a:latin typeface="Arial" charset="0"/>
            </a:endParaRPr>
          </a:p>
          <a:p>
            <a:pPr algn="just" eaLnBrk="1" hangingPunct="1">
              <a:lnSpc>
                <a:spcPct val="80000"/>
              </a:lnSpc>
            </a:pPr>
            <a:r>
              <a:rPr lang="es-ES_tradnl" altLang="es-ES" sz="2400" dirty="0">
                <a:latin typeface="Arial" charset="0"/>
              </a:rPr>
              <a:t>Basado en el algoritmo del estado del enlace, </a:t>
            </a:r>
            <a:r>
              <a:rPr lang="en-US" altLang="es-ES" sz="2400" dirty="0" err="1">
                <a:latin typeface="Arial" charset="0"/>
              </a:rPr>
              <a:t>también</a:t>
            </a:r>
            <a:r>
              <a:rPr lang="en-US" altLang="es-ES" sz="2400" dirty="0">
                <a:latin typeface="Arial" charset="0"/>
              </a:rPr>
              <a:t> </a:t>
            </a:r>
            <a:r>
              <a:rPr lang="en-US" altLang="es-ES" sz="2400" dirty="0" err="1">
                <a:latin typeface="Arial" charset="0"/>
              </a:rPr>
              <a:t>conocido</a:t>
            </a:r>
            <a:r>
              <a:rPr lang="en-US" altLang="es-ES" sz="2400" dirty="0">
                <a:latin typeface="Arial" charset="0"/>
              </a:rPr>
              <a:t> </a:t>
            </a:r>
            <a:r>
              <a:rPr lang="en-US" altLang="es-ES" sz="2400" dirty="0" err="1">
                <a:latin typeface="Arial" charset="0"/>
              </a:rPr>
              <a:t>como</a:t>
            </a:r>
            <a:r>
              <a:rPr lang="en-US" altLang="es-ES" sz="2400" dirty="0">
                <a:latin typeface="Arial" charset="0"/>
              </a:rPr>
              <a:t> </a:t>
            </a:r>
            <a:r>
              <a:rPr lang="en-US" altLang="es-ES" sz="2400" dirty="0" err="1">
                <a:latin typeface="Arial" charset="0"/>
              </a:rPr>
              <a:t>protocolos</a:t>
            </a:r>
            <a:r>
              <a:rPr lang="en-US" altLang="es-ES" sz="2400" dirty="0">
                <a:latin typeface="Arial" charset="0"/>
              </a:rPr>
              <a:t> shortest path first (</a:t>
            </a:r>
            <a:r>
              <a:rPr lang="en-US" altLang="es-ES" sz="2400" dirty="0" err="1">
                <a:latin typeface="Arial" charset="0"/>
              </a:rPr>
              <a:t>primero</a:t>
            </a:r>
            <a:r>
              <a:rPr lang="en-US" altLang="es-ES" sz="2400" dirty="0">
                <a:latin typeface="Arial" charset="0"/>
              </a:rPr>
              <a:t> la </a:t>
            </a:r>
            <a:r>
              <a:rPr lang="en-US" altLang="es-ES" sz="2400" dirty="0" err="1">
                <a:latin typeface="Arial" charset="0"/>
              </a:rPr>
              <a:t>ruta</a:t>
            </a:r>
            <a:r>
              <a:rPr lang="en-US" altLang="es-ES" sz="2400" dirty="0">
                <a:latin typeface="Arial" charset="0"/>
              </a:rPr>
              <a:t> </a:t>
            </a:r>
            <a:r>
              <a:rPr lang="en-US" altLang="es-ES" sz="2400" dirty="0" err="1">
                <a:latin typeface="Arial" charset="0"/>
              </a:rPr>
              <a:t>más</a:t>
            </a:r>
            <a:r>
              <a:rPr lang="en-US" altLang="es-ES" sz="2400" dirty="0">
                <a:latin typeface="Arial" charset="0"/>
              </a:rPr>
              <a:t> </a:t>
            </a:r>
            <a:r>
              <a:rPr lang="en-US" altLang="es-ES" sz="2400" dirty="0" err="1">
                <a:latin typeface="Arial" charset="0"/>
              </a:rPr>
              <a:t>corta</a:t>
            </a:r>
            <a:r>
              <a:rPr lang="en-US" altLang="es-ES" sz="2400" dirty="0">
                <a:latin typeface="Arial" charset="0"/>
              </a:rPr>
              <a:t>)</a:t>
            </a:r>
          </a:p>
          <a:p>
            <a:pPr algn="just" eaLnBrk="1" hangingPunct="1">
              <a:lnSpc>
                <a:spcPct val="80000"/>
              </a:lnSpc>
            </a:pPr>
            <a:r>
              <a:rPr lang="en-US" altLang="es-ES" sz="2400" dirty="0" err="1">
                <a:latin typeface="Arial" charset="0"/>
              </a:rPr>
              <a:t>Puede</a:t>
            </a:r>
            <a:r>
              <a:rPr lang="en-US" altLang="es-ES" sz="2400" dirty="0">
                <a:latin typeface="Arial" charset="0"/>
              </a:rPr>
              <a:t> </a:t>
            </a:r>
            <a:r>
              <a:rPr lang="en-US" altLang="es-ES" sz="2400" dirty="0" err="1">
                <a:latin typeface="Arial" charset="0"/>
              </a:rPr>
              <a:t>encriptar</a:t>
            </a:r>
            <a:r>
              <a:rPr lang="en-US" altLang="es-ES" sz="2400" dirty="0">
                <a:latin typeface="Arial" charset="0"/>
              </a:rPr>
              <a:t> y </a:t>
            </a:r>
            <a:r>
              <a:rPr lang="en-US" altLang="es-ES" sz="2400" dirty="0" err="1">
                <a:latin typeface="Arial" charset="0"/>
              </a:rPr>
              <a:t>autenticar</a:t>
            </a:r>
            <a:r>
              <a:rPr lang="en-US" altLang="es-ES" sz="2400" dirty="0">
                <a:latin typeface="Arial" charset="0"/>
              </a:rPr>
              <a:t> la </a:t>
            </a:r>
            <a:r>
              <a:rPr lang="en-US" altLang="es-ES" sz="2400" dirty="0" err="1">
                <a:latin typeface="Arial" charset="0"/>
              </a:rPr>
              <a:t>información</a:t>
            </a:r>
            <a:r>
              <a:rPr lang="en-US" altLang="es-ES" sz="2400" dirty="0">
                <a:latin typeface="Arial" charset="0"/>
              </a:rPr>
              <a:t> de </a:t>
            </a:r>
            <a:r>
              <a:rPr lang="en-US" altLang="es-ES" sz="2400" dirty="0" err="1">
                <a:latin typeface="Arial" charset="0"/>
              </a:rPr>
              <a:t>enrutamiento</a:t>
            </a:r>
            <a:r>
              <a:rPr lang="en-US" altLang="es-ES" sz="2400" dirty="0">
                <a:latin typeface="Arial" charset="0"/>
              </a:rPr>
              <a:t>, </a:t>
            </a:r>
            <a:r>
              <a:rPr lang="en-US" altLang="es-ES" sz="2400" dirty="0" err="1">
                <a:latin typeface="Arial" charset="0"/>
              </a:rPr>
              <a:t>así</a:t>
            </a:r>
            <a:r>
              <a:rPr lang="en-US" altLang="es-ES" sz="2400" dirty="0">
                <a:latin typeface="Arial" charset="0"/>
              </a:rPr>
              <a:t> los routers </a:t>
            </a:r>
            <a:r>
              <a:rPr lang="en-US" altLang="es-ES" sz="2400" dirty="0" err="1">
                <a:latin typeface="Arial" charset="0"/>
              </a:rPr>
              <a:t>únicamente</a:t>
            </a:r>
            <a:r>
              <a:rPr lang="en-US" altLang="es-ES" sz="2400" dirty="0">
                <a:latin typeface="Arial" charset="0"/>
              </a:rPr>
              <a:t> </a:t>
            </a:r>
            <a:r>
              <a:rPr lang="en-US" altLang="es-ES" sz="2400" dirty="0" err="1">
                <a:latin typeface="Arial" charset="0"/>
              </a:rPr>
              <a:t>aceptan</a:t>
            </a:r>
            <a:r>
              <a:rPr lang="en-US" altLang="es-ES" sz="2400" dirty="0">
                <a:latin typeface="Arial" charset="0"/>
              </a:rPr>
              <a:t> </a:t>
            </a:r>
            <a:r>
              <a:rPr lang="en-US" altLang="es-ES" sz="2400" dirty="0" err="1">
                <a:latin typeface="Arial" charset="0"/>
              </a:rPr>
              <a:t>información</a:t>
            </a:r>
            <a:r>
              <a:rPr lang="en-US" altLang="es-ES" sz="2400" dirty="0">
                <a:latin typeface="Arial" charset="0"/>
              </a:rPr>
              <a:t> de </a:t>
            </a:r>
            <a:r>
              <a:rPr lang="en-US" altLang="es-ES" sz="2400" dirty="0" err="1">
                <a:latin typeface="Arial" charset="0"/>
              </a:rPr>
              <a:t>enrutamiento</a:t>
            </a:r>
            <a:r>
              <a:rPr lang="en-US" altLang="es-ES" sz="2400" dirty="0">
                <a:latin typeface="Arial" charset="0"/>
              </a:rPr>
              <a:t> de </a:t>
            </a:r>
            <a:r>
              <a:rPr lang="en-US" altLang="es-ES" sz="2400" dirty="0" err="1">
                <a:latin typeface="Arial" charset="0"/>
              </a:rPr>
              <a:t>otros</a:t>
            </a:r>
            <a:r>
              <a:rPr lang="en-US" altLang="es-ES" sz="2400" dirty="0">
                <a:latin typeface="Arial" charset="0"/>
              </a:rPr>
              <a:t> routers </a:t>
            </a:r>
            <a:r>
              <a:rPr lang="en-US" altLang="es-ES" sz="2400" dirty="0" err="1">
                <a:latin typeface="Arial" charset="0"/>
              </a:rPr>
              <a:t>que</a:t>
            </a:r>
            <a:r>
              <a:rPr lang="en-US" altLang="es-ES" sz="2400" dirty="0">
                <a:latin typeface="Arial" charset="0"/>
              </a:rPr>
              <a:t> </a:t>
            </a:r>
            <a:r>
              <a:rPr lang="en-US" altLang="es-ES" sz="2400" dirty="0" err="1">
                <a:latin typeface="Arial" charset="0"/>
              </a:rPr>
              <a:t>han</a:t>
            </a:r>
            <a:r>
              <a:rPr lang="en-US" altLang="es-ES" sz="2400" dirty="0">
                <a:latin typeface="Arial" charset="0"/>
              </a:rPr>
              <a:t> </a:t>
            </a:r>
            <a:r>
              <a:rPr lang="en-US" altLang="es-ES" sz="2400" dirty="0" err="1">
                <a:latin typeface="Arial" charset="0"/>
              </a:rPr>
              <a:t>sido</a:t>
            </a:r>
            <a:r>
              <a:rPr lang="en-US" altLang="es-ES" sz="2400" dirty="0">
                <a:latin typeface="Arial" charset="0"/>
              </a:rPr>
              <a:t> </a:t>
            </a:r>
            <a:r>
              <a:rPr lang="en-US" altLang="es-ES" sz="2400" dirty="0" err="1">
                <a:latin typeface="Arial" charset="0"/>
              </a:rPr>
              <a:t>configurados</a:t>
            </a:r>
            <a:r>
              <a:rPr lang="en-US" altLang="es-ES" sz="2400" dirty="0">
                <a:latin typeface="Arial" charset="0"/>
              </a:rPr>
              <a:t> con la </a:t>
            </a:r>
            <a:r>
              <a:rPr lang="en-US" altLang="es-ES" sz="2400" dirty="0" err="1">
                <a:latin typeface="Arial" charset="0"/>
              </a:rPr>
              <a:t>misma</a:t>
            </a:r>
            <a:r>
              <a:rPr lang="en-US" altLang="es-ES" sz="2400" dirty="0">
                <a:latin typeface="Arial" charset="0"/>
              </a:rPr>
              <a:t> </a:t>
            </a:r>
            <a:r>
              <a:rPr lang="en-US" altLang="es-ES" sz="2400" dirty="0" err="1">
                <a:latin typeface="Arial" charset="0"/>
              </a:rPr>
              <a:t>contraseña</a:t>
            </a:r>
            <a:r>
              <a:rPr lang="en-US" altLang="es-ES" sz="2400" dirty="0">
                <a:latin typeface="Arial" charset="0"/>
              </a:rPr>
              <a:t> o la </a:t>
            </a:r>
            <a:r>
              <a:rPr lang="en-US" altLang="es-ES" sz="2400" dirty="0" err="1">
                <a:latin typeface="Arial" charset="0"/>
              </a:rPr>
              <a:t>misma</a:t>
            </a:r>
            <a:r>
              <a:rPr lang="en-US" altLang="es-ES" sz="2400" dirty="0">
                <a:latin typeface="Arial" charset="0"/>
              </a:rPr>
              <a:t> </a:t>
            </a:r>
            <a:r>
              <a:rPr lang="en-US" altLang="es-ES" sz="2400" dirty="0" err="1">
                <a:latin typeface="Arial" charset="0"/>
              </a:rPr>
              <a:t>información</a:t>
            </a:r>
            <a:r>
              <a:rPr lang="en-US" altLang="es-ES" sz="2400" dirty="0">
                <a:latin typeface="Arial" charset="0"/>
              </a:rPr>
              <a:t> de </a:t>
            </a:r>
            <a:r>
              <a:rPr lang="en-US" altLang="es-ES" sz="2400" dirty="0" err="1">
                <a:latin typeface="Arial" charset="0"/>
              </a:rPr>
              <a:t>autenticación</a:t>
            </a:r>
            <a:r>
              <a:rPr lang="en-US" altLang="es-ES" sz="2400" dirty="0">
                <a:latin typeface="Arial" charset="0"/>
              </a:rPr>
              <a:t>.</a:t>
            </a:r>
          </a:p>
          <a:p>
            <a:pPr algn="just" eaLnBrk="1" hangingPunct="1">
              <a:lnSpc>
                <a:spcPct val="80000"/>
              </a:lnSpc>
            </a:pPr>
            <a:r>
              <a:rPr lang="es-ES" altLang="es-ES" sz="2400" dirty="0">
                <a:latin typeface="Arial" charset="0"/>
              </a:rPr>
              <a:t>En OSPF la métrica se denomina costo. </a:t>
            </a:r>
          </a:p>
          <a:p>
            <a:pPr lvl="1" algn="just" eaLnBrk="1" hangingPunct="1">
              <a:lnSpc>
                <a:spcPct val="80000"/>
              </a:lnSpc>
            </a:pPr>
            <a:r>
              <a:rPr lang="es-ES" altLang="es-ES" sz="2000" dirty="0">
                <a:latin typeface="Arial" charset="0"/>
              </a:rPr>
              <a:t>Se calcula un costo asociado a cada interfaz con la fórmula:</a:t>
            </a:r>
          </a:p>
          <a:p>
            <a:pPr lvl="2" algn="just" eaLnBrk="1" hangingPunct="1">
              <a:lnSpc>
                <a:spcPct val="80000"/>
              </a:lnSpc>
              <a:buFontTx/>
              <a:buNone/>
            </a:pPr>
            <a:r>
              <a:rPr lang="es-ES" altLang="es-ES" sz="2000" dirty="0">
                <a:latin typeface="Arial" charset="0"/>
              </a:rPr>
              <a:t>Costo = 10</a:t>
            </a:r>
            <a:r>
              <a:rPr lang="es-ES" altLang="es-ES" sz="2000" baseline="30000" dirty="0">
                <a:latin typeface="Arial" charset="0"/>
              </a:rPr>
              <a:t>8</a:t>
            </a:r>
            <a:r>
              <a:rPr lang="es-ES" altLang="es-ES" sz="2000" dirty="0">
                <a:latin typeface="Arial" charset="0"/>
              </a:rPr>
              <a:t> / </a:t>
            </a:r>
            <a:r>
              <a:rPr lang="es-ES" altLang="es-ES" sz="2000" dirty="0" err="1">
                <a:latin typeface="Arial" charset="0"/>
              </a:rPr>
              <a:t>Ancho_de_banda</a:t>
            </a:r>
            <a:r>
              <a:rPr lang="es-ES" altLang="es-ES" sz="2000" dirty="0">
                <a:latin typeface="Arial" charset="0"/>
              </a:rPr>
              <a:t> (en b/s)</a:t>
            </a:r>
          </a:p>
          <a:p>
            <a:pPr lvl="1" algn="just" eaLnBrk="1" hangingPunct="1">
              <a:lnSpc>
                <a:spcPct val="80000"/>
              </a:lnSpc>
            </a:pPr>
            <a:r>
              <a:rPr lang="es-ES" altLang="es-ES" sz="2000" dirty="0">
                <a:latin typeface="Arial" charset="0"/>
              </a:rPr>
              <a:t>El costo de una ruta es la suma de los costos de las interfaces por las que se sale (no por las que se entra) hacia el destino.</a:t>
            </a:r>
          </a:p>
          <a:p>
            <a:pPr lvl="1" algn="just" eaLnBrk="1" hangingPunct="1">
              <a:lnSpc>
                <a:spcPct val="80000"/>
              </a:lnSpc>
            </a:pPr>
            <a:endParaRPr lang="es-ES_tradnl" altLang="es-ES" sz="1600" dirty="0">
              <a:latin typeface="Arial" charset="0"/>
            </a:endParaRPr>
          </a:p>
          <a:p>
            <a:pPr algn="just" eaLnBrk="1" hangingPunct="1">
              <a:lnSpc>
                <a:spcPct val="80000"/>
              </a:lnSpc>
              <a:buFontTx/>
              <a:buNone/>
            </a:pPr>
            <a:endParaRPr lang="es-ES" altLang="es-ES" sz="1800" dirty="0">
              <a:latin typeface="Arial" charset="0"/>
            </a:endParaRPr>
          </a:p>
        </p:txBody>
      </p:sp>
      <p:sp>
        <p:nvSpPr>
          <p:cNvPr id="6"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5A88F37B-F5D3-41C0-9B73-A3190EA921E3}" type="slidenum">
              <a:rPr lang="es-ES" sz="1400">
                <a:latin typeface="+mn-lt"/>
              </a:rPr>
              <a:pPr algn="r">
                <a:defRPr/>
              </a:pPr>
              <a:t>53</a:t>
            </a:fld>
            <a:endParaRPr lang="es-ES" sz="1400">
              <a:latin typeface="+mn-l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3A7350DF-6A5C-4B46-81FB-8A5B76355264}" type="slidenum">
              <a:rPr lang="es-ES"/>
              <a:pPr>
                <a:defRPr/>
              </a:pPr>
              <a:t>54</a:t>
            </a:fld>
            <a:endParaRPr lang="es-ES"/>
          </a:p>
        </p:txBody>
      </p:sp>
      <p:sp>
        <p:nvSpPr>
          <p:cNvPr id="43012" name="Rectangle 2"/>
          <p:cNvSpPr>
            <a:spLocks noGrp="1" noChangeArrowheads="1"/>
          </p:cNvSpPr>
          <p:nvPr>
            <p:ph type="title" idx="4294967295"/>
          </p:nvPr>
        </p:nvSpPr>
        <p:spPr>
          <a:xfrm>
            <a:off x="1115616" y="271463"/>
            <a:ext cx="7704137" cy="593725"/>
          </a:xfrm>
        </p:spPr>
        <p:txBody>
          <a:bodyPr>
            <a:normAutofit/>
          </a:bodyPr>
          <a:lstStyle/>
          <a:p>
            <a:pPr eaLnBrk="1" hangingPunct="1"/>
            <a:r>
              <a:rPr lang="es-ES" altLang="es-ES" sz="3200" dirty="0">
                <a:latin typeface="Arial" charset="0"/>
              </a:rPr>
              <a:t>Métrica de OSPF: Costo</a:t>
            </a:r>
          </a:p>
        </p:txBody>
      </p:sp>
      <p:sp>
        <p:nvSpPr>
          <p:cNvPr id="44" name="6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82F4103B-22B8-44F2-9E1C-E3B6FCCAFB4E}" type="slidenum">
              <a:rPr lang="es-ES" sz="1400">
                <a:latin typeface="+mn-lt"/>
              </a:rPr>
              <a:pPr algn="r">
                <a:defRPr/>
              </a:pPr>
              <a:t>54</a:t>
            </a:fld>
            <a:endParaRPr lang="es-ES" sz="1400">
              <a:latin typeface="+mn-lt"/>
            </a:endParaRPr>
          </a:p>
        </p:txBody>
      </p:sp>
      <p:sp>
        <p:nvSpPr>
          <p:cNvPr id="43051" name="Rectangle 42"/>
          <p:cNvSpPr>
            <a:spLocks noChangeArrowheads="1"/>
          </p:cNvSpPr>
          <p:nvPr/>
        </p:nvSpPr>
        <p:spPr bwMode="auto">
          <a:xfrm>
            <a:off x="2380878" y="6347618"/>
            <a:ext cx="419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s-ES" sz="1800" dirty="0">
                <a:solidFill>
                  <a:srgbClr val="000000"/>
                </a:solidFill>
                <a:latin typeface="Arial" charset="0"/>
              </a:rPr>
              <a:t>La </a:t>
            </a:r>
            <a:r>
              <a:rPr lang="en-US" altLang="es-ES" sz="1800" dirty="0" err="1">
                <a:solidFill>
                  <a:srgbClr val="000000"/>
                </a:solidFill>
                <a:latin typeface="Arial" charset="0"/>
              </a:rPr>
              <a:t>mejor</a:t>
            </a:r>
            <a:r>
              <a:rPr lang="en-US" altLang="es-ES" sz="1800" dirty="0">
                <a:solidFill>
                  <a:srgbClr val="000000"/>
                </a:solidFill>
                <a:latin typeface="Arial" charset="0"/>
              </a:rPr>
              <a:t> </a:t>
            </a:r>
            <a:r>
              <a:rPr lang="en-US" altLang="es-ES" sz="1800" dirty="0" err="1">
                <a:solidFill>
                  <a:srgbClr val="000000"/>
                </a:solidFill>
                <a:latin typeface="Arial" charset="0"/>
              </a:rPr>
              <a:t>ruta</a:t>
            </a:r>
            <a:r>
              <a:rPr lang="en-US" altLang="es-ES" sz="1800" dirty="0">
                <a:solidFill>
                  <a:srgbClr val="000000"/>
                </a:solidFill>
                <a:latin typeface="Arial" charset="0"/>
              </a:rPr>
              <a:t> </a:t>
            </a:r>
            <a:r>
              <a:rPr lang="en-US" altLang="es-ES" sz="1800" dirty="0" err="1">
                <a:solidFill>
                  <a:srgbClr val="000000"/>
                </a:solidFill>
                <a:latin typeface="Arial" charset="0"/>
              </a:rPr>
              <a:t>será</a:t>
            </a:r>
            <a:r>
              <a:rPr lang="en-US" altLang="es-ES" sz="1800" dirty="0">
                <a:solidFill>
                  <a:srgbClr val="000000"/>
                </a:solidFill>
                <a:latin typeface="Arial" charset="0"/>
              </a:rPr>
              <a:t> la de </a:t>
            </a:r>
            <a:r>
              <a:rPr lang="en-US" altLang="es-ES" sz="1800" dirty="0" err="1">
                <a:solidFill>
                  <a:srgbClr val="000000"/>
                </a:solidFill>
                <a:latin typeface="Arial" charset="0"/>
              </a:rPr>
              <a:t>costo</a:t>
            </a:r>
            <a:r>
              <a:rPr lang="en-US" altLang="es-ES" sz="1800" dirty="0">
                <a:solidFill>
                  <a:srgbClr val="000000"/>
                </a:solidFill>
                <a:latin typeface="Arial" charset="0"/>
              </a:rPr>
              <a:t> </a:t>
            </a:r>
            <a:r>
              <a:rPr lang="en-US" altLang="es-ES" sz="1800" dirty="0" err="1">
                <a:solidFill>
                  <a:srgbClr val="000000"/>
                </a:solidFill>
                <a:latin typeface="Arial" charset="0"/>
              </a:rPr>
              <a:t>más</a:t>
            </a:r>
            <a:r>
              <a:rPr lang="en-US" altLang="es-ES" sz="1800" dirty="0">
                <a:solidFill>
                  <a:srgbClr val="000000"/>
                </a:solidFill>
                <a:latin typeface="Arial" charset="0"/>
              </a:rPr>
              <a:t> </a:t>
            </a:r>
            <a:r>
              <a:rPr lang="en-US" altLang="es-ES" sz="1800" dirty="0" err="1">
                <a:solidFill>
                  <a:srgbClr val="000000"/>
                </a:solidFill>
                <a:latin typeface="Arial" charset="0"/>
              </a:rPr>
              <a:t>bajo</a:t>
            </a:r>
            <a:endParaRPr lang="es-ES" altLang="es-ES" sz="1800" dirty="0">
              <a:solidFill>
                <a:srgbClr val="000000"/>
              </a:solidFill>
              <a:latin typeface="Arial"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836712"/>
            <a:ext cx="6132489" cy="5245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s-ES" altLang="es-ES">
                <a:latin typeface="Arial" charset="0"/>
              </a:rPr>
              <a:t>Métrica de OSPF: Costo</a:t>
            </a:r>
          </a:p>
        </p:txBody>
      </p:sp>
      <p:pic>
        <p:nvPicPr>
          <p:cNvPr id="44036" name="Picture 3" descr="Ch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16013" y="1682750"/>
            <a:ext cx="6848475" cy="4699000"/>
          </a:xfrm>
          <a:noFill/>
        </p:spPr>
      </p:pic>
      <p:sp>
        <p:nvSpPr>
          <p:cNvPr id="6" name="5 Marcador de número de diapositiva"/>
          <p:cNvSpPr>
            <a:spLocks noGrp="1"/>
          </p:cNvSpPr>
          <p:nvPr>
            <p:ph type="sldNum" sz="quarter" idx="12"/>
          </p:nvPr>
        </p:nvSpPr>
        <p:spPr/>
        <p:txBody>
          <a:bodyPr/>
          <a:lstStyle/>
          <a:p>
            <a:pPr>
              <a:defRPr/>
            </a:pPr>
            <a:fld id="{ED102A03-2C85-4D0A-B293-9F953AA348CC}" type="slidenum">
              <a:rPr lang="es-ES"/>
              <a:pPr>
                <a:defRPr/>
              </a:pPr>
              <a:t>55</a:t>
            </a:fld>
            <a:endParaRPr lang="es-ES"/>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3 Marcador de número de diapositiva"/>
          <p:cNvSpPr>
            <a:spLocks noGrp="1"/>
          </p:cNvSpPr>
          <p:nvPr>
            <p:ph type="sldNum" sz="quarter" idx="12"/>
          </p:nvPr>
        </p:nvSpPr>
        <p:spPr/>
        <p:txBody>
          <a:bodyPr/>
          <a:lstStyle/>
          <a:p>
            <a:pPr>
              <a:defRPr/>
            </a:pPr>
            <a:fld id="{262E9B71-C2E6-4226-9760-246B42678337}" type="slidenum">
              <a:rPr lang="es-ES"/>
              <a:pPr>
                <a:defRPr/>
              </a:pPr>
              <a:t>56</a:t>
            </a:fld>
            <a:endParaRPr lang="es-ES"/>
          </a:p>
        </p:txBody>
      </p:sp>
      <p:sp>
        <p:nvSpPr>
          <p:cNvPr id="45061" name="Rectangle 3"/>
          <p:cNvSpPr>
            <a:spLocks noGrp="1" noChangeArrowheads="1"/>
          </p:cNvSpPr>
          <p:nvPr>
            <p:ph type="title" idx="4294967295"/>
          </p:nvPr>
        </p:nvSpPr>
        <p:spPr>
          <a:xfrm>
            <a:off x="0" y="357188"/>
            <a:ext cx="7772400" cy="604837"/>
          </a:xfrm>
        </p:spPr>
        <p:txBody>
          <a:bodyPr/>
          <a:lstStyle/>
          <a:p>
            <a:pPr eaLnBrk="1" hangingPunct="1"/>
            <a:r>
              <a:rPr lang="es-ES" altLang="es-ES" sz="3200">
                <a:latin typeface="Arial" charset="0"/>
              </a:rPr>
              <a:t>Ruta óptima en OSPF</a:t>
            </a:r>
          </a:p>
        </p:txBody>
      </p:sp>
      <p:sp>
        <p:nvSpPr>
          <p:cNvPr id="33"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915BA7DC-1938-4842-96E1-F788A0CB00A7}" type="slidenum">
              <a:rPr lang="es-ES" sz="1400">
                <a:latin typeface="+mn-lt"/>
              </a:rPr>
              <a:pPr algn="r">
                <a:defRPr/>
              </a:pPr>
              <a:t>56</a:t>
            </a:fld>
            <a:endParaRPr lang="es-ES" sz="1400">
              <a:latin typeface="+mn-lt"/>
            </a:endParaRPr>
          </a:p>
        </p:txBody>
      </p:sp>
      <p:sp>
        <p:nvSpPr>
          <p:cNvPr id="45060" name="Line 2"/>
          <p:cNvSpPr>
            <a:spLocks noChangeShapeType="1"/>
          </p:cNvSpPr>
          <p:nvPr/>
        </p:nvSpPr>
        <p:spPr bwMode="auto">
          <a:xfrm>
            <a:off x="6370638" y="1925638"/>
            <a:ext cx="787400" cy="317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5062" name="Freeform 4"/>
          <p:cNvSpPr>
            <a:spLocks/>
          </p:cNvSpPr>
          <p:nvPr/>
        </p:nvSpPr>
        <p:spPr bwMode="auto">
          <a:xfrm flipV="1">
            <a:off x="3059113" y="1917700"/>
            <a:ext cx="2790825" cy="71438"/>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45063" name="Line 5"/>
          <p:cNvSpPr>
            <a:spLocks noChangeShapeType="1"/>
          </p:cNvSpPr>
          <p:nvPr/>
        </p:nvSpPr>
        <p:spPr bwMode="auto">
          <a:xfrm>
            <a:off x="1908175" y="1555750"/>
            <a:ext cx="1588" cy="12239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5064" name="Line 6"/>
          <p:cNvSpPr>
            <a:spLocks noChangeShapeType="1"/>
          </p:cNvSpPr>
          <p:nvPr/>
        </p:nvSpPr>
        <p:spPr bwMode="auto">
          <a:xfrm>
            <a:off x="1908175" y="2000250"/>
            <a:ext cx="685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5065" name="Freeform 7"/>
          <p:cNvSpPr>
            <a:spLocks/>
          </p:cNvSpPr>
          <p:nvPr/>
        </p:nvSpPr>
        <p:spPr bwMode="auto">
          <a:xfrm rot="2700000" flipV="1">
            <a:off x="2840038" y="2454275"/>
            <a:ext cx="1800225" cy="76200"/>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45066" name="Freeform 8"/>
          <p:cNvSpPr>
            <a:spLocks/>
          </p:cNvSpPr>
          <p:nvPr/>
        </p:nvSpPr>
        <p:spPr bwMode="auto">
          <a:xfrm rot="18900000" flipV="1">
            <a:off x="4535488" y="2409825"/>
            <a:ext cx="1689100" cy="11112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pic>
        <p:nvPicPr>
          <p:cNvPr id="45067"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8413" y="1773238"/>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5068"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0050" y="2924175"/>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5069"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4038" y="1700213"/>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5070" name="Line 12"/>
          <p:cNvSpPr>
            <a:spLocks noChangeShapeType="1"/>
          </p:cNvSpPr>
          <p:nvPr/>
        </p:nvSpPr>
        <p:spPr bwMode="auto">
          <a:xfrm>
            <a:off x="7161213" y="1484313"/>
            <a:ext cx="1587" cy="1223962"/>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5071" name="Text Box 13"/>
          <p:cNvSpPr txBox="1">
            <a:spLocks noChangeArrowheads="1"/>
          </p:cNvSpPr>
          <p:nvPr/>
        </p:nvSpPr>
        <p:spPr bwMode="auto">
          <a:xfrm>
            <a:off x="2819400" y="1844675"/>
            <a:ext cx="2571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18000">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A</a:t>
            </a:r>
            <a:endParaRPr lang="es-ES" altLang="es-ES" sz="1400" b="1">
              <a:latin typeface="Arial" charset="0"/>
            </a:endParaRPr>
          </a:p>
        </p:txBody>
      </p:sp>
      <p:sp>
        <p:nvSpPr>
          <p:cNvPr id="45072" name="Text Box 14"/>
          <p:cNvSpPr txBox="1">
            <a:spLocks noChangeArrowheads="1"/>
          </p:cNvSpPr>
          <p:nvPr/>
        </p:nvSpPr>
        <p:spPr bwMode="auto">
          <a:xfrm>
            <a:off x="4457700" y="2997200"/>
            <a:ext cx="2571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18000">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C</a:t>
            </a:r>
            <a:endParaRPr lang="es-ES" altLang="es-ES" sz="1400" b="1">
              <a:latin typeface="Arial" charset="0"/>
            </a:endParaRPr>
          </a:p>
        </p:txBody>
      </p:sp>
      <p:sp>
        <p:nvSpPr>
          <p:cNvPr id="45073" name="Text Box 15"/>
          <p:cNvSpPr txBox="1">
            <a:spLocks noChangeArrowheads="1"/>
          </p:cNvSpPr>
          <p:nvPr/>
        </p:nvSpPr>
        <p:spPr bwMode="auto">
          <a:xfrm>
            <a:off x="5907088" y="1773238"/>
            <a:ext cx="2571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18000">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B</a:t>
            </a:r>
            <a:endParaRPr lang="es-ES" altLang="es-ES" sz="1400" b="1">
              <a:latin typeface="Arial" charset="0"/>
            </a:endParaRPr>
          </a:p>
        </p:txBody>
      </p:sp>
      <p:sp>
        <p:nvSpPr>
          <p:cNvPr id="45074" name="Text Box 16"/>
          <p:cNvSpPr txBox="1">
            <a:spLocks noChangeArrowheads="1"/>
          </p:cNvSpPr>
          <p:nvPr/>
        </p:nvSpPr>
        <p:spPr bwMode="auto">
          <a:xfrm>
            <a:off x="3201988" y="1471613"/>
            <a:ext cx="912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S0</a:t>
            </a:r>
          </a:p>
          <a:p>
            <a:pPr eaLnBrk="1" hangingPunct="1">
              <a:spcBef>
                <a:spcPct val="0"/>
              </a:spcBef>
              <a:buFontTx/>
              <a:buNone/>
            </a:pPr>
            <a:r>
              <a:rPr lang="es-ES" altLang="es-ES" sz="1400" b="1">
                <a:latin typeface="Arial" charset="0"/>
              </a:rPr>
              <a:t>128 Kb/s</a:t>
            </a:r>
          </a:p>
        </p:txBody>
      </p:sp>
      <p:sp>
        <p:nvSpPr>
          <p:cNvPr id="45075" name="Text Box 17"/>
          <p:cNvSpPr txBox="1">
            <a:spLocks noChangeArrowheads="1"/>
          </p:cNvSpPr>
          <p:nvPr/>
        </p:nvSpPr>
        <p:spPr bwMode="auto">
          <a:xfrm>
            <a:off x="5027613" y="2781300"/>
            <a:ext cx="912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S1</a:t>
            </a:r>
          </a:p>
          <a:p>
            <a:pPr eaLnBrk="1" hangingPunct="1">
              <a:spcBef>
                <a:spcPct val="0"/>
              </a:spcBef>
              <a:buFontTx/>
              <a:buNone/>
            </a:pPr>
            <a:r>
              <a:rPr lang="es-ES" altLang="es-ES" sz="1400" b="1">
                <a:latin typeface="Arial" charset="0"/>
              </a:rPr>
              <a:t>256 Kb/s</a:t>
            </a:r>
          </a:p>
        </p:txBody>
      </p:sp>
      <p:sp>
        <p:nvSpPr>
          <p:cNvPr id="45076" name="Text Box 18"/>
          <p:cNvSpPr txBox="1">
            <a:spLocks noChangeArrowheads="1"/>
          </p:cNvSpPr>
          <p:nvPr/>
        </p:nvSpPr>
        <p:spPr bwMode="auto">
          <a:xfrm>
            <a:off x="2795588" y="2133600"/>
            <a:ext cx="912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s-ES" altLang="es-ES" sz="1400" b="1">
                <a:latin typeface="Arial" charset="0"/>
              </a:rPr>
              <a:t>S1</a:t>
            </a:r>
          </a:p>
          <a:p>
            <a:pPr algn="ctr" eaLnBrk="1" hangingPunct="1">
              <a:spcBef>
                <a:spcPct val="0"/>
              </a:spcBef>
              <a:buFontTx/>
              <a:buNone/>
            </a:pPr>
            <a:r>
              <a:rPr lang="es-ES" altLang="es-ES" sz="1400" b="1">
                <a:latin typeface="Arial" charset="0"/>
              </a:rPr>
              <a:t>256 Kb/s</a:t>
            </a:r>
          </a:p>
        </p:txBody>
      </p:sp>
      <p:sp>
        <p:nvSpPr>
          <p:cNvPr id="45077" name="Text Box 19"/>
          <p:cNvSpPr txBox="1">
            <a:spLocks noChangeArrowheads="1"/>
          </p:cNvSpPr>
          <p:nvPr/>
        </p:nvSpPr>
        <p:spPr bwMode="auto">
          <a:xfrm>
            <a:off x="7164388" y="1539875"/>
            <a:ext cx="1355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Red 30.0.0.0/8</a:t>
            </a:r>
          </a:p>
        </p:txBody>
      </p:sp>
      <p:sp>
        <p:nvSpPr>
          <p:cNvPr id="45078" name="Text Box 20"/>
          <p:cNvSpPr txBox="1">
            <a:spLocks noChangeArrowheads="1"/>
          </p:cNvSpPr>
          <p:nvPr/>
        </p:nvSpPr>
        <p:spPr bwMode="auto">
          <a:xfrm>
            <a:off x="611188" y="3756025"/>
            <a:ext cx="36941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600" b="1">
                <a:latin typeface="Arial" charset="0"/>
              </a:rPr>
              <a:t>Costo desde A hacia 30.0.0.0/8:</a:t>
            </a:r>
          </a:p>
          <a:p>
            <a:pPr eaLnBrk="1" hangingPunct="1">
              <a:spcBef>
                <a:spcPct val="0"/>
              </a:spcBef>
              <a:buFontTx/>
              <a:buNone/>
            </a:pPr>
            <a:r>
              <a:rPr lang="es-ES" altLang="es-ES" sz="1600" b="1">
                <a:latin typeface="Arial" charset="0"/>
              </a:rPr>
              <a:t>	Por S0: 781 + 1 = 782</a:t>
            </a:r>
          </a:p>
          <a:p>
            <a:pPr eaLnBrk="1" hangingPunct="1">
              <a:spcBef>
                <a:spcPct val="0"/>
              </a:spcBef>
              <a:buFontTx/>
              <a:buNone/>
            </a:pPr>
            <a:r>
              <a:rPr lang="es-ES" altLang="es-ES" sz="1600" b="1">
                <a:latin typeface="Arial" charset="0"/>
              </a:rPr>
              <a:t>	Por S1: 390 + 390 + 1 = </a:t>
            </a:r>
            <a:r>
              <a:rPr lang="es-ES" altLang="es-ES" sz="1600" b="1" u="sng">
                <a:latin typeface="Arial" charset="0"/>
              </a:rPr>
              <a:t>781</a:t>
            </a:r>
          </a:p>
        </p:txBody>
      </p:sp>
      <p:sp>
        <p:nvSpPr>
          <p:cNvPr id="45079" name="Text Box 21"/>
          <p:cNvSpPr txBox="1">
            <a:spLocks noChangeArrowheads="1"/>
          </p:cNvSpPr>
          <p:nvPr/>
        </p:nvSpPr>
        <p:spPr bwMode="auto">
          <a:xfrm>
            <a:off x="6300788" y="1666875"/>
            <a:ext cx="93186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10000"/>
              </a:spcBef>
              <a:buFontTx/>
              <a:buNone/>
            </a:pPr>
            <a:r>
              <a:rPr lang="es-ES" altLang="es-ES" sz="1400" b="1">
                <a:latin typeface="Arial" charset="0"/>
              </a:rPr>
              <a:t>E0</a:t>
            </a:r>
          </a:p>
          <a:p>
            <a:pPr algn="ctr" eaLnBrk="1" hangingPunct="1">
              <a:spcBef>
                <a:spcPct val="10000"/>
              </a:spcBef>
              <a:buFontTx/>
              <a:buNone/>
            </a:pPr>
            <a:r>
              <a:rPr lang="es-ES" altLang="es-ES" sz="1400" b="1">
                <a:latin typeface="Arial" charset="0"/>
              </a:rPr>
              <a:t>100 Mb/s</a:t>
            </a:r>
          </a:p>
        </p:txBody>
      </p:sp>
      <p:sp>
        <p:nvSpPr>
          <p:cNvPr id="45080" name="Text Box 22"/>
          <p:cNvSpPr txBox="1">
            <a:spLocks noChangeArrowheads="1"/>
          </p:cNvSpPr>
          <p:nvPr/>
        </p:nvSpPr>
        <p:spPr bwMode="auto">
          <a:xfrm>
            <a:off x="539750" y="4835525"/>
            <a:ext cx="82772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600" b="1">
                <a:latin typeface="Arial" charset="0"/>
              </a:rPr>
              <a:t>Al ser menor el costo de S1 se enviará por ahí todo el tráfico en ambos casos.</a:t>
            </a:r>
          </a:p>
          <a:p>
            <a:pPr eaLnBrk="1" hangingPunct="1">
              <a:spcBef>
                <a:spcPct val="0"/>
              </a:spcBef>
              <a:buFontTx/>
              <a:buNone/>
            </a:pPr>
            <a:r>
              <a:rPr lang="es-ES" altLang="es-ES" sz="1600" b="1">
                <a:latin typeface="Arial" charset="0"/>
              </a:rPr>
              <a:t>Para que el tráfico se reparta entre dos rutas los costos han de ser </a:t>
            </a:r>
            <a:r>
              <a:rPr lang="es-ES" altLang="es-ES" sz="1600" b="1" u="sng">
                <a:latin typeface="Arial" charset="0"/>
              </a:rPr>
              <a:t>idénticos</a:t>
            </a:r>
          </a:p>
          <a:p>
            <a:pPr eaLnBrk="1" hangingPunct="1">
              <a:spcBef>
                <a:spcPct val="0"/>
              </a:spcBef>
              <a:buFontTx/>
              <a:buNone/>
            </a:pPr>
            <a:r>
              <a:rPr lang="es-ES" altLang="es-ES" sz="1600" b="1">
                <a:latin typeface="Arial" charset="0"/>
              </a:rPr>
              <a:t>En este caso la ruta por S0 solo se usará si falla la de S1</a:t>
            </a:r>
          </a:p>
          <a:p>
            <a:pPr eaLnBrk="1" hangingPunct="1">
              <a:spcBef>
                <a:spcPct val="0"/>
              </a:spcBef>
              <a:buFontTx/>
              <a:buNone/>
            </a:pPr>
            <a:r>
              <a:rPr lang="es-ES" altLang="es-ES" sz="1600" b="1">
                <a:latin typeface="Arial" charset="0"/>
              </a:rPr>
              <a:t>El costo de la ruta se calcula sumando el costo de las interfaces </a:t>
            </a:r>
            <a:r>
              <a:rPr lang="es-ES" altLang="es-ES" sz="1600" b="1" u="sng">
                <a:latin typeface="Arial" charset="0"/>
              </a:rPr>
              <a:t>por las que se sale</a:t>
            </a:r>
          </a:p>
        </p:txBody>
      </p:sp>
      <p:sp>
        <p:nvSpPr>
          <p:cNvPr id="45081" name="Text Box 23"/>
          <p:cNvSpPr txBox="1">
            <a:spLocks noChangeArrowheads="1"/>
          </p:cNvSpPr>
          <p:nvPr/>
        </p:nvSpPr>
        <p:spPr bwMode="auto">
          <a:xfrm>
            <a:off x="1835150" y="1716088"/>
            <a:ext cx="83343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buFontTx/>
              <a:buNone/>
            </a:pPr>
            <a:r>
              <a:rPr lang="es-ES" altLang="es-ES" sz="1400" b="1">
                <a:latin typeface="Arial" charset="0"/>
              </a:rPr>
              <a:t>E0</a:t>
            </a:r>
          </a:p>
          <a:p>
            <a:pPr algn="ctr" eaLnBrk="1" hangingPunct="1">
              <a:buFontTx/>
              <a:buNone/>
            </a:pPr>
            <a:r>
              <a:rPr lang="es-ES" altLang="es-ES" sz="1400" b="1">
                <a:latin typeface="Arial" charset="0"/>
              </a:rPr>
              <a:t>10 Mb/s</a:t>
            </a:r>
          </a:p>
        </p:txBody>
      </p:sp>
      <p:sp>
        <p:nvSpPr>
          <p:cNvPr id="45082" name="Text Box 24"/>
          <p:cNvSpPr txBox="1">
            <a:spLocks noChangeArrowheads="1"/>
          </p:cNvSpPr>
          <p:nvPr/>
        </p:nvSpPr>
        <p:spPr bwMode="auto">
          <a:xfrm>
            <a:off x="552450" y="1557338"/>
            <a:ext cx="1355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Red 20.0.0.0/8</a:t>
            </a:r>
          </a:p>
        </p:txBody>
      </p:sp>
      <p:sp>
        <p:nvSpPr>
          <p:cNvPr id="45083" name="Text Box 25"/>
          <p:cNvSpPr txBox="1">
            <a:spLocks noChangeArrowheads="1"/>
          </p:cNvSpPr>
          <p:nvPr/>
        </p:nvSpPr>
        <p:spPr bwMode="auto">
          <a:xfrm>
            <a:off x="3276600" y="2781300"/>
            <a:ext cx="9128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s-ES" altLang="es-ES" sz="1400" b="1">
                <a:latin typeface="Arial" charset="0"/>
              </a:rPr>
              <a:t>S0</a:t>
            </a:r>
          </a:p>
          <a:p>
            <a:pPr algn="r" eaLnBrk="1" hangingPunct="1">
              <a:spcBef>
                <a:spcPct val="0"/>
              </a:spcBef>
              <a:buFontTx/>
              <a:buNone/>
            </a:pPr>
            <a:r>
              <a:rPr lang="es-ES" altLang="es-ES" sz="1400" b="1">
                <a:latin typeface="Arial" charset="0"/>
              </a:rPr>
              <a:t>256 Kb/s</a:t>
            </a:r>
          </a:p>
        </p:txBody>
      </p:sp>
      <p:sp>
        <p:nvSpPr>
          <p:cNvPr id="45084" name="Text Box 26"/>
          <p:cNvSpPr txBox="1">
            <a:spLocks noChangeArrowheads="1"/>
          </p:cNvSpPr>
          <p:nvPr/>
        </p:nvSpPr>
        <p:spPr bwMode="auto">
          <a:xfrm>
            <a:off x="5364163" y="2060575"/>
            <a:ext cx="912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s-ES" altLang="es-ES" sz="1400" b="1">
                <a:latin typeface="Arial" charset="0"/>
              </a:rPr>
              <a:t>S1</a:t>
            </a:r>
          </a:p>
          <a:p>
            <a:pPr algn="ctr" eaLnBrk="1" hangingPunct="1">
              <a:spcBef>
                <a:spcPct val="0"/>
              </a:spcBef>
              <a:buFontTx/>
              <a:buNone/>
            </a:pPr>
            <a:r>
              <a:rPr lang="es-ES" altLang="es-ES" sz="1400" b="1">
                <a:latin typeface="Arial" charset="0"/>
              </a:rPr>
              <a:t>256 Kb/s</a:t>
            </a:r>
          </a:p>
        </p:txBody>
      </p:sp>
      <p:sp>
        <p:nvSpPr>
          <p:cNvPr id="45085" name="Text Box 27"/>
          <p:cNvSpPr txBox="1">
            <a:spLocks noChangeArrowheads="1"/>
          </p:cNvSpPr>
          <p:nvPr/>
        </p:nvSpPr>
        <p:spPr bwMode="auto">
          <a:xfrm>
            <a:off x="4738688" y="1412875"/>
            <a:ext cx="912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s-ES" altLang="es-ES" sz="1400" b="1">
                <a:latin typeface="Arial" charset="0"/>
              </a:rPr>
              <a:t>S0</a:t>
            </a:r>
          </a:p>
          <a:p>
            <a:pPr algn="r" eaLnBrk="1" hangingPunct="1">
              <a:spcBef>
                <a:spcPct val="0"/>
              </a:spcBef>
              <a:buFontTx/>
              <a:buNone/>
            </a:pPr>
            <a:r>
              <a:rPr lang="es-ES" altLang="es-ES" sz="1400" b="1">
                <a:latin typeface="Arial" charset="0"/>
              </a:rPr>
              <a:t>128 Kb/s</a:t>
            </a:r>
          </a:p>
        </p:txBody>
      </p:sp>
      <p:sp>
        <p:nvSpPr>
          <p:cNvPr id="45086" name="Text Box 28"/>
          <p:cNvSpPr txBox="1">
            <a:spLocks noChangeArrowheads="1"/>
          </p:cNvSpPr>
          <p:nvPr/>
        </p:nvSpPr>
        <p:spPr bwMode="auto">
          <a:xfrm>
            <a:off x="4838700" y="3756025"/>
            <a:ext cx="38068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600" b="1">
                <a:latin typeface="Arial" charset="0"/>
              </a:rPr>
              <a:t>Costo desde B hacia 20.0.0.0/8:</a:t>
            </a:r>
          </a:p>
          <a:p>
            <a:pPr eaLnBrk="1" hangingPunct="1">
              <a:spcBef>
                <a:spcPct val="0"/>
              </a:spcBef>
              <a:buFontTx/>
              <a:buNone/>
            </a:pPr>
            <a:r>
              <a:rPr lang="es-ES" altLang="es-ES" sz="1600" b="1">
                <a:latin typeface="Arial" charset="0"/>
              </a:rPr>
              <a:t>	Por S0: 781 + 10 = 791</a:t>
            </a:r>
          </a:p>
          <a:p>
            <a:pPr eaLnBrk="1" hangingPunct="1">
              <a:spcBef>
                <a:spcPct val="0"/>
              </a:spcBef>
              <a:buFontTx/>
              <a:buNone/>
            </a:pPr>
            <a:r>
              <a:rPr lang="es-ES" altLang="es-ES" sz="1600" b="1">
                <a:latin typeface="Arial" charset="0"/>
              </a:rPr>
              <a:t>	Por S1: 390 + 390 + 10 = </a:t>
            </a:r>
            <a:r>
              <a:rPr lang="es-ES" altLang="es-ES" sz="1600" b="1" u="sng">
                <a:latin typeface="Arial" charset="0"/>
              </a:rPr>
              <a:t>790</a:t>
            </a:r>
          </a:p>
        </p:txBody>
      </p:sp>
      <p:sp>
        <p:nvSpPr>
          <p:cNvPr id="45087" name="Line 29"/>
          <p:cNvSpPr>
            <a:spLocks noChangeShapeType="1"/>
          </p:cNvSpPr>
          <p:nvPr/>
        </p:nvSpPr>
        <p:spPr bwMode="auto">
          <a:xfrm>
            <a:off x="3641725" y="2124075"/>
            <a:ext cx="466725" cy="487363"/>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5088" name="Line 30"/>
          <p:cNvSpPr>
            <a:spLocks noChangeShapeType="1"/>
          </p:cNvSpPr>
          <p:nvPr/>
        </p:nvSpPr>
        <p:spPr bwMode="auto">
          <a:xfrm flipH="1">
            <a:off x="5080000" y="2114550"/>
            <a:ext cx="390525" cy="396875"/>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457200" y="-26988"/>
            <a:ext cx="8229600" cy="1143001"/>
          </a:xfrm>
        </p:spPr>
        <p:txBody>
          <a:bodyPr/>
          <a:lstStyle/>
          <a:p>
            <a:pPr eaLnBrk="1" hangingPunct="1"/>
            <a:r>
              <a:rPr lang="es-ES" altLang="es-ES" dirty="0">
                <a:latin typeface="Arial" charset="0"/>
              </a:rPr>
              <a:t>OSPF. Funcionamiento</a:t>
            </a:r>
          </a:p>
        </p:txBody>
      </p:sp>
      <p:sp>
        <p:nvSpPr>
          <p:cNvPr id="46084" name="Rectangle 3"/>
          <p:cNvSpPr>
            <a:spLocks noGrp="1" noChangeArrowheads="1"/>
          </p:cNvSpPr>
          <p:nvPr>
            <p:ph idx="1"/>
          </p:nvPr>
        </p:nvSpPr>
        <p:spPr>
          <a:xfrm>
            <a:off x="312738" y="1639342"/>
            <a:ext cx="4331270" cy="4525962"/>
          </a:xfrm>
          <a:noFill/>
        </p:spPr>
        <p:txBody>
          <a:bodyPr>
            <a:normAutofit/>
          </a:bodyPr>
          <a:lstStyle/>
          <a:p>
            <a:pPr algn="just" eaLnBrk="1" hangingPunct="1">
              <a:lnSpc>
                <a:spcPct val="90000"/>
              </a:lnSpc>
            </a:pPr>
            <a:r>
              <a:rPr lang="en-US" altLang="es-ES" sz="2000" dirty="0" err="1">
                <a:latin typeface="Arial" charset="0"/>
              </a:rPr>
              <a:t>Cada</a:t>
            </a:r>
            <a:r>
              <a:rPr lang="en-US" altLang="es-ES" sz="2000" dirty="0">
                <a:latin typeface="Arial" charset="0"/>
              </a:rPr>
              <a:t> router </a:t>
            </a:r>
            <a:r>
              <a:rPr lang="en-US" altLang="es-ES" sz="2000" dirty="0" err="1">
                <a:latin typeface="Arial" charset="0"/>
              </a:rPr>
              <a:t>conoce</a:t>
            </a:r>
            <a:r>
              <a:rPr lang="en-US" altLang="es-ES" sz="2000" dirty="0">
                <a:latin typeface="Arial" charset="0"/>
              </a:rPr>
              <a:t> </a:t>
            </a:r>
            <a:r>
              <a:rPr lang="en-US" altLang="es-ES" sz="2000" dirty="0" err="1">
                <a:latin typeface="Arial" charset="0"/>
              </a:rPr>
              <a:t>las</a:t>
            </a:r>
            <a:r>
              <a:rPr lang="en-US" altLang="es-ES" sz="2000" dirty="0">
                <a:latin typeface="Arial" charset="0"/>
              </a:rPr>
              <a:t> </a:t>
            </a:r>
            <a:r>
              <a:rPr lang="en-US" altLang="es-ES" sz="2000" dirty="0" err="1">
                <a:latin typeface="Arial" charset="0"/>
              </a:rPr>
              <a:t>redes</a:t>
            </a:r>
            <a:r>
              <a:rPr lang="en-US" altLang="es-ES" sz="2000" dirty="0">
                <a:latin typeface="Arial" charset="0"/>
              </a:rPr>
              <a:t> </a:t>
            </a:r>
            <a:r>
              <a:rPr lang="en-US" altLang="es-ES" sz="2000" dirty="0" err="1">
                <a:latin typeface="Arial" charset="0"/>
              </a:rPr>
              <a:t>conectadas</a:t>
            </a:r>
            <a:r>
              <a:rPr lang="en-US" altLang="es-ES" sz="2000" dirty="0">
                <a:latin typeface="Arial" charset="0"/>
              </a:rPr>
              <a:t> </a:t>
            </a:r>
            <a:r>
              <a:rPr lang="en-US" altLang="es-ES" sz="2000" dirty="0" err="1">
                <a:latin typeface="Arial" charset="0"/>
              </a:rPr>
              <a:t>directamente</a:t>
            </a:r>
            <a:r>
              <a:rPr lang="en-US" altLang="es-ES" sz="2000" dirty="0">
                <a:latin typeface="Arial" charset="0"/>
              </a:rPr>
              <a:t>.</a:t>
            </a:r>
          </a:p>
          <a:p>
            <a:pPr algn="just" eaLnBrk="1" hangingPunct="1">
              <a:lnSpc>
                <a:spcPct val="90000"/>
              </a:lnSpc>
            </a:pPr>
            <a:r>
              <a:rPr lang="en-US" altLang="es-ES" sz="2000" dirty="0">
                <a:latin typeface="Arial" charset="0"/>
              </a:rPr>
              <a:t>Los routers </a:t>
            </a:r>
            <a:r>
              <a:rPr lang="en-US" altLang="es-ES" sz="2000" dirty="0" err="1">
                <a:latin typeface="Arial" charset="0"/>
              </a:rPr>
              <a:t>intercambian</a:t>
            </a:r>
            <a:r>
              <a:rPr lang="en-US" altLang="es-ES" sz="2000" dirty="0">
                <a:latin typeface="Arial" charset="0"/>
              </a:rPr>
              <a:t> un </a:t>
            </a:r>
            <a:r>
              <a:rPr lang="en-US" altLang="es-ES" sz="2000" dirty="0" err="1">
                <a:latin typeface="Arial" charset="0"/>
              </a:rPr>
              <a:t>paquete</a:t>
            </a:r>
            <a:r>
              <a:rPr lang="en-US" altLang="es-ES" sz="2000" dirty="0">
                <a:latin typeface="Arial" charset="0"/>
              </a:rPr>
              <a:t> de </a:t>
            </a:r>
            <a:r>
              <a:rPr lang="en-US" altLang="es-ES" sz="2000" dirty="0" err="1">
                <a:latin typeface="Arial" charset="0"/>
              </a:rPr>
              <a:t>saludo</a:t>
            </a:r>
            <a:r>
              <a:rPr lang="en-US" altLang="es-ES" sz="2000" dirty="0">
                <a:latin typeface="Arial" charset="0"/>
              </a:rPr>
              <a:t> </a:t>
            </a:r>
            <a:r>
              <a:rPr lang="en-US" altLang="es-ES" sz="2000" dirty="0" err="1">
                <a:latin typeface="Arial" charset="0"/>
              </a:rPr>
              <a:t>para</a:t>
            </a:r>
            <a:r>
              <a:rPr lang="en-US" altLang="es-ES" sz="2000" dirty="0">
                <a:latin typeface="Arial" charset="0"/>
              </a:rPr>
              <a:t> “</a:t>
            </a:r>
            <a:r>
              <a:rPr lang="en-US" altLang="es-ES" sz="2000" dirty="0" err="1">
                <a:latin typeface="Arial" charset="0"/>
              </a:rPr>
              <a:t>conocer</a:t>
            </a:r>
            <a:r>
              <a:rPr lang="en-US" altLang="es-ES" sz="2000" dirty="0">
                <a:latin typeface="Arial" charset="0"/>
              </a:rPr>
              <a:t>” a los</a:t>
            </a:r>
            <a:r>
              <a:rPr lang="cs-CZ" altLang="es-ES" sz="2000" dirty="0">
                <a:latin typeface="Arial" charset="0"/>
              </a:rPr>
              <a:t> </a:t>
            </a:r>
            <a:r>
              <a:rPr lang="en-US" altLang="es-ES" sz="2000" dirty="0">
                <a:latin typeface="Arial" charset="0"/>
              </a:rPr>
              <a:t>routers de </a:t>
            </a:r>
            <a:r>
              <a:rPr lang="en-US" altLang="es-ES" sz="2000" dirty="0" err="1">
                <a:latin typeface="Arial" charset="0"/>
              </a:rPr>
              <a:t>estado</a:t>
            </a:r>
            <a:r>
              <a:rPr lang="en-US" altLang="es-ES" sz="2000" dirty="0">
                <a:latin typeface="Arial" charset="0"/>
              </a:rPr>
              <a:t> de enlace </a:t>
            </a:r>
            <a:r>
              <a:rPr lang="en-US" altLang="es-ES" sz="2000" dirty="0" err="1">
                <a:latin typeface="Arial" charset="0"/>
              </a:rPr>
              <a:t>conectados</a:t>
            </a:r>
            <a:r>
              <a:rPr lang="en-US" altLang="es-ES" sz="2000" dirty="0">
                <a:latin typeface="Arial" charset="0"/>
              </a:rPr>
              <a:t> </a:t>
            </a:r>
            <a:r>
              <a:rPr lang="en-US" altLang="es-ES" sz="2000" dirty="0" err="1">
                <a:latin typeface="Arial" charset="0"/>
              </a:rPr>
              <a:t>directamente</a:t>
            </a:r>
            <a:r>
              <a:rPr lang="en-US" altLang="es-ES" sz="2000" dirty="0">
                <a:latin typeface="Arial" charset="0"/>
              </a:rPr>
              <a:t> y </a:t>
            </a:r>
            <a:r>
              <a:rPr lang="en-US" altLang="es-ES" sz="2000" dirty="0" err="1">
                <a:latin typeface="Arial" charset="0"/>
              </a:rPr>
              <a:t>establecer</a:t>
            </a:r>
            <a:r>
              <a:rPr lang="en-US" altLang="es-ES" sz="2000" dirty="0">
                <a:latin typeface="Arial" charset="0"/>
              </a:rPr>
              <a:t> </a:t>
            </a:r>
            <a:r>
              <a:rPr lang="en-US" altLang="es-ES" sz="2000" dirty="0" err="1">
                <a:latin typeface="Arial" charset="0"/>
              </a:rPr>
              <a:t>adyacencias</a:t>
            </a:r>
            <a:r>
              <a:rPr lang="en-US" altLang="es-ES" sz="2000" dirty="0">
                <a:latin typeface="Arial" charset="0"/>
              </a:rPr>
              <a:t> entre </a:t>
            </a:r>
            <a:r>
              <a:rPr lang="en-US" altLang="es-ES" sz="2000" dirty="0" err="1">
                <a:latin typeface="Arial" charset="0"/>
              </a:rPr>
              <a:t>ellos</a:t>
            </a:r>
            <a:r>
              <a:rPr lang="en-US" altLang="es-ES" sz="2000" dirty="0">
                <a:latin typeface="Arial" charset="0"/>
              </a:rPr>
              <a:t>.</a:t>
            </a:r>
          </a:p>
          <a:p>
            <a:r>
              <a:rPr lang="en-US" sz="2000" dirty="0"/>
              <a:t>Los </a:t>
            </a:r>
            <a:r>
              <a:rPr lang="en-US" sz="2000" dirty="0" err="1"/>
              <a:t>paquetes</a:t>
            </a:r>
            <a:r>
              <a:rPr lang="en-US" sz="2000" dirty="0"/>
              <a:t> OSPF Hello son </a:t>
            </a:r>
            <a:r>
              <a:rPr lang="en-US" sz="2000" dirty="0" err="1"/>
              <a:t>transmitidos</a:t>
            </a:r>
            <a:r>
              <a:rPr lang="en-US" sz="2000" dirty="0"/>
              <a:t> a la </a:t>
            </a:r>
            <a:r>
              <a:rPr lang="en-US" sz="2000" dirty="0" err="1"/>
              <a:t>dirección</a:t>
            </a:r>
            <a:r>
              <a:rPr lang="en-US" sz="2000" dirty="0"/>
              <a:t>: </a:t>
            </a:r>
          </a:p>
          <a:p>
            <a:pPr lvl="1">
              <a:buFont typeface="Wingdings" pitchFamily="2" charset="2"/>
              <a:buChar char="§"/>
            </a:pPr>
            <a:r>
              <a:rPr lang="en-US" sz="1600" b="1" dirty="0">
                <a:solidFill>
                  <a:srgbClr val="002060"/>
                </a:solidFill>
              </a:rPr>
              <a:t>224.0.0.5 </a:t>
            </a:r>
            <a:r>
              <a:rPr lang="en-US" sz="1600" dirty="0" err="1"/>
              <a:t>en</a:t>
            </a:r>
            <a:r>
              <a:rPr lang="en-US" sz="1600" dirty="0"/>
              <a:t> IPv4 </a:t>
            </a:r>
          </a:p>
          <a:p>
            <a:pPr lvl="1">
              <a:buFont typeface="Wingdings" pitchFamily="2" charset="2"/>
              <a:buChar char="§"/>
            </a:pPr>
            <a:r>
              <a:rPr lang="en-US" sz="1600" b="1" dirty="0">
                <a:solidFill>
                  <a:srgbClr val="002060"/>
                </a:solidFill>
              </a:rPr>
              <a:t>FF02::5 </a:t>
            </a:r>
            <a:r>
              <a:rPr lang="en-US" sz="1600" b="1" dirty="0" err="1">
                <a:solidFill>
                  <a:srgbClr val="002060"/>
                </a:solidFill>
              </a:rPr>
              <a:t>e</a:t>
            </a:r>
            <a:r>
              <a:rPr lang="en-US" sz="1600" dirty="0" err="1"/>
              <a:t>n</a:t>
            </a:r>
            <a:r>
              <a:rPr lang="en-US" sz="1600" dirty="0"/>
              <a:t> IPv6 (OSPF routers)</a:t>
            </a:r>
          </a:p>
          <a:p>
            <a:pPr marL="457200" lvl="1" indent="0">
              <a:buNone/>
            </a:pPr>
            <a:endParaRPr lang="en-US" altLang="es-ES" sz="2000" dirty="0">
              <a:latin typeface="Arial" charset="0"/>
            </a:endParaRPr>
          </a:p>
          <a:p>
            <a:pPr algn="just" eaLnBrk="1" hangingPunct="1">
              <a:lnSpc>
                <a:spcPct val="90000"/>
              </a:lnSpc>
            </a:pPr>
            <a:endParaRPr lang="en-US" altLang="es-ES" sz="2000" dirty="0">
              <a:latin typeface="Arial" charset="0"/>
            </a:endParaRPr>
          </a:p>
          <a:p>
            <a:pPr algn="just" eaLnBrk="1" hangingPunct="1">
              <a:lnSpc>
                <a:spcPct val="90000"/>
              </a:lnSpc>
            </a:pPr>
            <a:endParaRPr lang="en-US" altLang="es-ES" sz="2000" dirty="0">
              <a:latin typeface="Arial" charset="0"/>
            </a:endParaRPr>
          </a:p>
          <a:p>
            <a:pPr algn="just" eaLnBrk="1" hangingPunct="1">
              <a:lnSpc>
                <a:spcPct val="90000"/>
              </a:lnSpc>
            </a:pPr>
            <a:endParaRPr lang="en-US" altLang="es-ES" sz="2000" dirty="0">
              <a:latin typeface="Arial" charset="0"/>
            </a:endParaRPr>
          </a:p>
          <a:p>
            <a:pPr algn="just" eaLnBrk="1" hangingPunct="1">
              <a:lnSpc>
                <a:spcPct val="90000"/>
              </a:lnSpc>
            </a:pPr>
            <a:endParaRPr lang="en-US" altLang="es-ES" sz="2000" dirty="0">
              <a:latin typeface="Arial" charset="0"/>
            </a:endParaRPr>
          </a:p>
          <a:p>
            <a:pPr algn="just" eaLnBrk="1" hangingPunct="1">
              <a:lnSpc>
                <a:spcPct val="90000"/>
              </a:lnSpc>
            </a:pPr>
            <a:endParaRPr lang="en-US" altLang="es-ES" sz="2000" dirty="0">
              <a:latin typeface="Arial" charset="0"/>
            </a:endParaRPr>
          </a:p>
          <a:p>
            <a:pPr lvl="2" algn="just" eaLnBrk="1" hangingPunct="1">
              <a:lnSpc>
                <a:spcPct val="90000"/>
              </a:lnSpc>
            </a:pPr>
            <a:endParaRPr lang="en-US" altLang="es-ES" sz="1600" dirty="0">
              <a:latin typeface="Arial" charset="0"/>
            </a:endParaRPr>
          </a:p>
          <a:p>
            <a:pPr algn="just" eaLnBrk="1" hangingPunct="1">
              <a:lnSpc>
                <a:spcPct val="90000"/>
              </a:lnSpc>
            </a:pPr>
            <a:endParaRPr lang="es-ES" altLang="es-ES" sz="1600" dirty="0">
              <a:latin typeface="Arial" charset="0"/>
            </a:endParaRPr>
          </a:p>
        </p:txBody>
      </p:sp>
      <p:sp>
        <p:nvSpPr>
          <p:cNvPr id="6" name="5 Marcador de número de diapositiva"/>
          <p:cNvSpPr>
            <a:spLocks noGrp="1"/>
          </p:cNvSpPr>
          <p:nvPr>
            <p:ph type="sldNum" sz="quarter" idx="12"/>
          </p:nvPr>
        </p:nvSpPr>
        <p:spPr/>
        <p:txBody>
          <a:bodyPr/>
          <a:lstStyle/>
          <a:p>
            <a:pPr>
              <a:defRPr/>
            </a:pPr>
            <a:fld id="{94262896-6425-4DBC-9761-99D409CA7DB5}" type="slidenum">
              <a:rPr lang="es-ES"/>
              <a:pPr>
                <a:defRPr/>
              </a:pPr>
              <a:t>57</a:t>
            </a:fld>
            <a:endParaRPr lang="es-E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165" y="1340767"/>
            <a:ext cx="4458835" cy="447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ltLang="es-ES" dirty="0">
                <a:latin typeface="Arial" charset="0"/>
              </a:rPr>
              <a:t>OSPF. Funcionamiento</a:t>
            </a:r>
            <a:endParaRPr lang="es-ES" dirty="0"/>
          </a:p>
        </p:txBody>
      </p:sp>
      <p:sp>
        <p:nvSpPr>
          <p:cNvPr id="3" name="2 Marcador de contenido"/>
          <p:cNvSpPr>
            <a:spLocks noGrp="1"/>
          </p:cNvSpPr>
          <p:nvPr>
            <p:ph idx="1"/>
          </p:nvPr>
        </p:nvSpPr>
        <p:spPr>
          <a:xfrm>
            <a:off x="4716016" y="1340768"/>
            <a:ext cx="4248472" cy="4824536"/>
          </a:xfrm>
        </p:spPr>
        <p:txBody>
          <a:bodyPr>
            <a:normAutofit fontScale="85000" lnSpcReduction="20000"/>
          </a:bodyPr>
          <a:lstStyle/>
          <a:p>
            <a:pPr algn="just">
              <a:lnSpc>
                <a:spcPct val="90000"/>
              </a:lnSpc>
            </a:pPr>
            <a:r>
              <a:rPr lang="en-US" altLang="es-ES" sz="2000" dirty="0" err="1">
                <a:latin typeface="Arial" charset="0"/>
              </a:rPr>
              <a:t>Cada</a:t>
            </a:r>
            <a:r>
              <a:rPr lang="en-US" altLang="es-ES" sz="2000" dirty="0">
                <a:latin typeface="Arial" charset="0"/>
              </a:rPr>
              <a:t> router </a:t>
            </a:r>
            <a:r>
              <a:rPr lang="en-US" altLang="es-ES" sz="2000" dirty="0" err="1">
                <a:latin typeface="Arial" charset="0"/>
              </a:rPr>
              <a:t>crea</a:t>
            </a:r>
            <a:r>
              <a:rPr lang="en-US" altLang="es-ES" sz="2000" dirty="0">
                <a:latin typeface="Arial" charset="0"/>
              </a:rPr>
              <a:t> </a:t>
            </a:r>
            <a:r>
              <a:rPr lang="en-US" altLang="es-ES" sz="2000" dirty="0" err="1">
                <a:latin typeface="Arial" charset="0"/>
              </a:rPr>
              <a:t>su</a:t>
            </a:r>
            <a:r>
              <a:rPr lang="en-US" altLang="es-ES" sz="2000" dirty="0">
                <a:latin typeface="Arial" charset="0"/>
              </a:rPr>
              <a:t> </a:t>
            </a:r>
            <a:r>
              <a:rPr lang="en-US" altLang="es-ES" sz="2000" dirty="0" err="1">
                <a:latin typeface="Arial" charset="0"/>
              </a:rPr>
              <a:t>propio</a:t>
            </a:r>
            <a:r>
              <a:rPr lang="en-US" altLang="es-ES" sz="2000" dirty="0">
                <a:latin typeface="Arial" charset="0"/>
              </a:rPr>
              <a:t> </a:t>
            </a:r>
            <a:r>
              <a:rPr lang="en-US" altLang="es-ES" sz="2000" dirty="0" err="1">
                <a:latin typeface="Arial" charset="0"/>
              </a:rPr>
              <a:t>paquete</a:t>
            </a:r>
            <a:r>
              <a:rPr lang="en-US" altLang="es-ES" sz="2000" dirty="0">
                <a:latin typeface="Arial" charset="0"/>
              </a:rPr>
              <a:t> de </a:t>
            </a:r>
            <a:r>
              <a:rPr lang="en-US" altLang="es-ES" sz="2000" dirty="0" err="1">
                <a:latin typeface="Arial" charset="0"/>
              </a:rPr>
              <a:t>estado</a:t>
            </a:r>
            <a:r>
              <a:rPr lang="en-US" altLang="es-ES" sz="2000" dirty="0">
                <a:latin typeface="Arial" charset="0"/>
              </a:rPr>
              <a:t> de enlace (LSA) </a:t>
            </a:r>
            <a:r>
              <a:rPr lang="en-US" altLang="es-ES" sz="2000" dirty="0" err="1">
                <a:latin typeface="Arial" charset="0"/>
              </a:rPr>
              <a:t>que</a:t>
            </a:r>
            <a:r>
              <a:rPr lang="en-US" altLang="es-ES" sz="2000" dirty="0">
                <a:latin typeface="Arial" charset="0"/>
              </a:rPr>
              <a:t> </a:t>
            </a:r>
            <a:r>
              <a:rPr lang="en-US" altLang="es-ES" sz="2000" dirty="0" err="1">
                <a:latin typeface="Arial" charset="0"/>
              </a:rPr>
              <a:t>incluye</a:t>
            </a:r>
            <a:r>
              <a:rPr lang="en-US" altLang="es-ES" sz="2000" dirty="0">
                <a:latin typeface="Arial" charset="0"/>
              </a:rPr>
              <a:t> </a:t>
            </a:r>
            <a:r>
              <a:rPr lang="en-US" altLang="es-ES" sz="2000" dirty="0" err="1">
                <a:latin typeface="Arial" charset="0"/>
              </a:rPr>
              <a:t>información</a:t>
            </a:r>
            <a:r>
              <a:rPr lang="en-US" altLang="es-ES" sz="2000" dirty="0">
                <a:latin typeface="Arial" charset="0"/>
              </a:rPr>
              <a:t> </a:t>
            </a:r>
            <a:r>
              <a:rPr lang="en-US" altLang="es-ES" sz="2000" dirty="0" err="1">
                <a:latin typeface="Arial" charset="0"/>
              </a:rPr>
              <a:t>sobre</a:t>
            </a:r>
            <a:r>
              <a:rPr lang="en-US" altLang="es-ES" sz="2000" dirty="0">
                <a:latin typeface="Arial" charset="0"/>
              </a:rPr>
              <a:t> </a:t>
            </a:r>
            <a:r>
              <a:rPr lang="en-US" altLang="es-ES" sz="2000" dirty="0" err="1">
                <a:latin typeface="Arial" charset="0"/>
              </a:rPr>
              <a:t>sus</a:t>
            </a:r>
            <a:r>
              <a:rPr lang="en-US" altLang="es-ES" sz="2000" dirty="0">
                <a:latin typeface="Arial" charset="0"/>
              </a:rPr>
              <a:t> enlaces:</a:t>
            </a:r>
          </a:p>
          <a:p>
            <a:pPr lvl="1" algn="just">
              <a:lnSpc>
                <a:spcPct val="90000"/>
              </a:lnSpc>
            </a:pPr>
            <a:r>
              <a:rPr lang="en-US" altLang="es-ES" sz="1800" dirty="0">
                <a:latin typeface="Arial" charset="0"/>
              </a:rPr>
              <a:t>Los enlaces son </a:t>
            </a:r>
            <a:r>
              <a:rPr lang="en-US" altLang="es-ES" sz="1800" dirty="0" err="1">
                <a:latin typeface="Arial" charset="0"/>
              </a:rPr>
              <a:t>las</a:t>
            </a:r>
            <a:r>
              <a:rPr lang="en-US" altLang="es-ES" sz="1800" dirty="0">
                <a:latin typeface="Arial" charset="0"/>
              </a:rPr>
              <a:t> interfaces del router.</a:t>
            </a:r>
          </a:p>
          <a:p>
            <a:pPr lvl="1" algn="just">
              <a:lnSpc>
                <a:spcPct val="90000"/>
              </a:lnSpc>
            </a:pPr>
            <a:r>
              <a:rPr lang="en-US" altLang="es-ES" sz="1800" dirty="0" err="1">
                <a:latin typeface="Arial" charset="0"/>
              </a:rPr>
              <a:t>Cada</a:t>
            </a:r>
            <a:r>
              <a:rPr lang="en-US" altLang="es-ES" sz="1800" dirty="0">
                <a:latin typeface="Arial" charset="0"/>
              </a:rPr>
              <a:t> LSA </a:t>
            </a:r>
            <a:r>
              <a:rPr lang="en-US" altLang="es-ES" sz="1800" dirty="0" err="1">
                <a:latin typeface="Arial" charset="0"/>
              </a:rPr>
              <a:t>lleva</a:t>
            </a:r>
            <a:r>
              <a:rPr lang="en-US" altLang="es-ES" sz="1800" dirty="0">
                <a:latin typeface="Arial" charset="0"/>
              </a:rPr>
              <a:t> </a:t>
            </a:r>
            <a:r>
              <a:rPr lang="en-US" altLang="es-ES" sz="1800" dirty="0" err="1">
                <a:latin typeface="Arial" charset="0"/>
              </a:rPr>
              <a:t>información</a:t>
            </a:r>
            <a:r>
              <a:rPr lang="en-US" altLang="es-ES" sz="1800" dirty="0">
                <a:latin typeface="Arial" charset="0"/>
              </a:rPr>
              <a:t> </a:t>
            </a:r>
            <a:r>
              <a:rPr lang="en-US" altLang="es-ES" sz="1800" dirty="0" err="1">
                <a:latin typeface="Arial" charset="0"/>
              </a:rPr>
              <a:t>sobre</a:t>
            </a:r>
            <a:r>
              <a:rPr lang="en-US" altLang="es-ES" sz="1800" dirty="0">
                <a:latin typeface="Arial" charset="0"/>
              </a:rPr>
              <a:t> la </a:t>
            </a:r>
            <a:r>
              <a:rPr lang="en-US" altLang="es-ES" sz="1800" dirty="0" err="1">
                <a:latin typeface="Arial" charset="0"/>
              </a:rPr>
              <a:t>interfaz</a:t>
            </a:r>
            <a:r>
              <a:rPr lang="en-US" altLang="es-ES" sz="1800" dirty="0">
                <a:latin typeface="Arial" charset="0"/>
              </a:rPr>
              <a:t>:</a:t>
            </a:r>
          </a:p>
          <a:p>
            <a:pPr lvl="2" algn="just">
              <a:lnSpc>
                <a:spcPct val="90000"/>
              </a:lnSpc>
            </a:pPr>
            <a:r>
              <a:rPr lang="en-US" altLang="es-ES" sz="1400" dirty="0" err="1">
                <a:latin typeface="Arial" charset="0"/>
              </a:rPr>
              <a:t>Dirección</a:t>
            </a:r>
            <a:r>
              <a:rPr lang="en-US" altLang="es-ES" sz="1400" dirty="0">
                <a:latin typeface="Arial" charset="0"/>
              </a:rPr>
              <a:t> IP,  </a:t>
            </a:r>
            <a:r>
              <a:rPr lang="en-US" altLang="es-ES" sz="1400" dirty="0" err="1">
                <a:latin typeface="Arial" charset="0"/>
              </a:rPr>
              <a:t>Máscara</a:t>
            </a:r>
            <a:r>
              <a:rPr lang="en-US" altLang="es-ES" sz="1400" dirty="0">
                <a:latin typeface="Arial" charset="0"/>
              </a:rPr>
              <a:t> de </a:t>
            </a:r>
            <a:r>
              <a:rPr lang="en-US" altLang="es-ES" sz="1400" dirty="0" err="1">
                <a:latin typeface="Arial" charset="0"/>
              </a:rPr>
              <a:t>subred</a:t>
            </a:r>
            <a:r>
              <a:rPr lang="en-US" altLang="es-ES" sz="1400" dirty="0">
                <a:latin typeface="Arial" charset="0"/>
              </a:rPr>
              <a:t> y </a:t>
            </a:r>
            <a:r>
              <a:rPr lang="en-US" altLang="es-ES" sz="1400" dirty="0" err="1">
                <a:latin typeface="Arial" charset="0"/>
              </a:rPr>
              <a:t>Tipo</a:t>
            </a:r>
            <a:r>
              <a:rPr lang="en-US" altLang="es-ES" sz="1400" dirty="0">
                <a:latin typeface="Arial" charset="0"/>
              </a:rPr>
              <a:t> de red</a:t>
            </a:r>
          </a:p>
          <a:p>
            <a:pPr lvl="2" algn="just">
              <a:lnSpc>
                <a:spcPct val="90000"/>
              </a:lnSpc>
            </a:pPr>
            <a:r>
              <a:rPr lang="en-US" altLang="es-ES" sz="1400" dirty="0" err="1">
                <a:latin typeface="Arial" charset="0"/>
              </a:rPr>
              <a:t>Costo</a:t>
            </a:r>
            <a:r>
              <a:rPr lang="en-US" altLang="es-ES" sz="1400" dirty="0">
                <a:latin typeface="Arial" charset="0"/>
              </a:rPr>
              <a:t> </a:t>
            </a:r>
            <a:r>
              <a:rPr lang="en-US" altLang="es-ES" sz="1400" dirty="0" err="1">
                <a:latin typeface="Arial" charset="0"/>
              </a:rPr>
              <a:t>relacionado</a:t>
            </a:r>
            <a:r>
              <a:rPr lang="en-US" altLang="es-ES" sz="1400" dirty="0">
                <a:latin typeface="Arial" charset="0"/>
              </a:rPr>
              <a:t> con el enlace</a:t>
            </a:r>
          </a:p>
          <a:p>
            <a:pPr lvl="2" algn="just">
              <a:lnSpc>
                <a:spcPct val="90000"/>
              </a:lnSpc>
            </a:pPr>
            <a:r>
              <a:rPr lang="en-US" altLang="es-ES" sz="1400" dirty="0">
                <a:latin typeface="Arial" charset="0"/>
              </a:rPr>
              <a:t>Routers </a:t>
            </a:r>
            <a:r>
              <a:rPr lang="en-US" altLang="es-ES" sz="1400" dirty="0" err="1">
                <a:latin typeface="Arial" charset="0"/>
              </a:rPr>
              <a:t>vecinos</a:t>
            </a:r>
            <a:r>
              <a:rPr lang="en-US" altLang="es-ES" sz="1400" dirty="0">
                <a:latin typeface="Arial" charset="0"/>
              </a:rPr>
              <a:t> del enlace</a:t>
            </a:r>
            <a:endParaRPr lang="en-US" altLang="es-ES" sz="1800" dirty="0">
              <a:latin typeface="Arial" charset="0"/>
            </a:endParaRPr>
          </a:p>
          <a:p>
            <a:pPr lvl="1" algn="just">
              <a:lnSpc>
                <a:spcPct val="90000"/>
              </a:lnSpc>
            </a:pPr>
            <a:r>
              <a:rPr lang="en-US" altLang="es-ES" sz="1800" dirty="0">
                <a:latin typeface="Arial" charset="0"/>
              </a:rPr>
              <a:t>El router </a:t>
            </a:r>
            <a:r>
              <a:rPr lang="en-US" altLang="es-ES" sz="1800" dirty="0" err="1">
                <a:latin typeface="Arial" charset="0"/>
              </a:rPr>
              <a:t>envía</a:t>
            </a:r>
            <a:r>
              <a:rPr lang="en-US" altLang="es-ES" sz="1800" dirty="0">
                <a:latin typeface="Arial" charset="0"/>
              </a:rPr>
              <a:t> el LSA, a </a:t>
            </a:r>
            <a:r>
              <a:rPr lang="en-US" altLang="es-ES" sz="1800" dirty="0" err="1">
                <a:latin typeface="Arial" charset="0"/>
              </a:rPr>
              <a:t>todos</a:t>
            </a:r>
            <a:r>
              <a:rPr lang="en-US" altLang="es-ES" sz="1800" dirty="0">
                <a:latin typeface="Arial" charset="0"/>
              </a:rPr>
              <a:t> </a:t>
            </a:r>
            <a:r>
              <a:rPr lang="en-US" altLang="es-ES" sz="1800" dirty="0" err="1">
                <a:latin typeface="Arial" charset="0"/>
              </a:rPr>
              <a:t>sus</a:t>
            </a:r>
            <a:r>
              <a:rPr lang="en-US" altLang="es-ES" sz="1800" dirty="0">
                <a:latin typeface="Arial" charset="0"/>
              </a:rPr>
              <a:t> </a:t>
            </a:r>
            <a:r>
              <a:rPr lang="en-US" altLang="es-ES" sz="1800" dirty="0" err="1">
                <a:latin typeface="Arial" charset="0"/>
              </a:rPr>
              <a:t>vecinos</a:t>
            </a:r>
            <a:r>
              <a:rPr lang="en-US" altLang="es-ES" sz="1800" dirty="0">
                <a:latin typeface="Arial" charset="0"/>
              </a:rPr>
              <a:t>, </a:t>
            </a:r>
            <a:r>
              <a:rPr lang="en-US" altLang="es-ES" sz="1800" dirty="0" err="1">
                <a:latin typeface="Arial" charset="0"/>
              </a:rPr>
              <a:t>que</a:t>
            </a:r>
            <a:r>
              <a:rPr lang="en-US" altLang="es-ES" sz="1800" dirty="0">
                <a:latin typeface="Arial" charset="0"/>
              </a:rPr>
              <a:t> </a:t>
            </a:r>
            <a:r>
              <a:rPr lang="en-US" altLang="es-ES" sz="1800" dirty="0" err="1">
                <a:latin typeface="Arial" charset="0"/>
              </a:rPr>
              <a:t>almacenan</a:t>
            </a:r>
            <a:r>
              <a:rPr lang="en-US" altLang="es-ES" sz="1800" dirty="0">
                <a:latin typeface="Arial" charset="0"/>
              </a:rPr>
              <a:t> la </a:t>
            </a:r>
            <a:r>
              <a:rPr lang="en-US" altLang="es-ES" sz="1800" dirty="0" err="1">
                <a:latin typeface="Arial" charset="0"/>
              </a:rPr>
              <a:t>información</a:t>
            </a:r>
            <a:r>
              <a:rPr lang="en-US" altLang="es-ES" sz="1800" dirty="0">
                <a:latin typeface="Arial" charset="0"/>
              </a:rPr>
              <a:t> </a:t>
            </a:r>
            <a:r>
              <a:rPr lang="en-US" altLang="es-ES" sz="1800" dirty="0" err="1">
                <a:latin typeface="Arial" charset="0"/>
              </a:rPr>
              <a:t>creando</a:t>
            </a:r>
            <a:r>
              <a:rPr lang="en-US" altLang="es-ES" sz="1800" dirty="0">
                <a:latin typeface="Arial" charset="0"/>
              </a:rPr>
              <a:t> </a:t>
            </a:r>
            <a:r>
              <a:rPr lang="en-US" altLang="es-ES" sz="1800" dirty="0" err="1">
                <a:latin typeface="Arial" charset="0"/>
              </a:rPr>
              <a:t>una</a:t>
            </a:r>
            <a:r>
              <a:rPr lang="en-US" altLang="es-ES" sz="1800" dirty="0">
                <a:latin typeface="Arial" charset="0"/>
              </a:rPr>
              <a:t> base de </a:t>
            </a:r>
            <a:r>
              <a:rPr lang="en-US" altLang="es-ES" sz="1800" dirty="0" err="1">
                <a:latin typeface="Arial" charset="0"/>
              </a:rPr>
              <a:t>datos</a:t>
            </a:r>
            <a:r>
              <a:rPr lang="en-US" altLang="es-ES" sz="1800" dirty="0">
                <a:latin typeface="Arial" charset="0"/>
              </a:rPr>
              <a:t> y, </a:t>
            </a:r>
            <a:r>
              <a:rPr lang="en-US" altLang="es-ES" sz="1800" dirty="0" err="1">
                <a:latin typeface="Arial" charset="0"/>
              </a:rPr>
              <a:t>luego</a:t>
            </a:r>
            <a:r>
              <a:rPr lang="en-US" altLang="es-ES" sz="1800" dirty="0">
                <a:latin typeface="Arial" charset="0"/>
              </a:rPr>
              <a:t>, la </a:t>
            </a:r>
            <a:r>
              <a:rPr lang="en-US" altLang="es-ES" sz="1800" dirty="0" err="1">
                <a:latin typeface="Arial" charset="0"/>
              </a:rPr>
              <a:t>reenvían</a:t>
            </a:r>
            <a:r>
              <a:rPr lang="en-US" altLang="es-ES" sz="1800" dirty="0">
                <a:latin typeface="Arial" charset="0"/>
              </a:rPr>
              <a:t> hasta </a:t>
            </a:r>
            <a:r>
              <a:rPr lang="en-US" altLang="es-ES" sz="1800" dirty="0" err="1">
                <a:latin typeface="Arial" charset="0"/>
              </a:rPr>
              <a:t>que</a:t>
            </a:r>
            <a:r>
              <a:rPr lang="en-US" altLang="es-ES" sz="1800" dirty="0">
                <a:latin typeface="Arial" charset="0"/>
              </a:rPr>
              <a:t> </a:t>
            </a:r>
            <a:r>
              <a:rPr lang="en-US" altLang="es-ES" sz="1800" dirty="0" err="1">
                <a:latin typeface="Arial" charset="0"/>
              </a:rPr>
              <a:t>todos</a:t>
            </a:r>
            <a:r>
              <a:rPr lang="en-US" altLang="es-ES" sz="1800" dirty="0">
                <a:latin typeface="Arial" charset="0"/>
              </a:rPr>
              <a:t> los routers </a:t>
            </a:r>
            <a:r>
              <a:rPr lang="en-US" altLang="es-ES" sz="1800" dirty="0" err="1">
                <a:latin typeface="Arial" charset="0"/>
              </a:rPr>
              <a:t>tengan</a:t>
            </a:r>
            <a:r>
              <a:rPr lang="en-US" altLang="es-ES" sz="1800" dirty="0">
                <a:latin typeface="Arial" charset="0"/>
              </a:rPr>
              <a:t> la </a:t>
            </a:r>
            <a:r>
              <a:rPr lang="en-US" altLang="es-ES" sz="1800" dirty="0" err="1">
                <a:latin typeface="Arial" charset="0"/>
              </a:rPr>
              <a:t>misma</a:t>
            </a:r>
            <a:r>
              <a:rPr lang="en-US" altLang="es-ES" sz="1800" dirty="0">
                <a:latin typeface="Arial" charset="0"/>
              </a:rPr>
              <a:t> </a:t>
            </a:r>
            <a:r>
              <a:rPr lang="en-US" altLang="es-ES" sz="1800" dirty="0" err="1">
                <a:latin typeface="Arial" charset="0"/>
              </a:rPr>
              <a:t>información</a:t>
            </a:r>
            <a:r>
              <a:rPr lang="en-US" altLang="es-ES" sz="1800" dirty="0">
                <a:latin typeface="Arial" charset="0"/>
              </a:rPr>
              <a:t>.</a:t>
            </a:r>
          </a:p>
          <a:p>
            <a:pPr lvl="1" algn="just">
              <a:lnSpc>
                <a:spcPct val="90000"/>
              </a:lnSpc>
            </a:pPr>
            <a:r>
              <a:rPr lang="en-US" altLang="es-ES" sz="1800" dirty="0" err="1">
                <a:latin typeface="Arial" charset="0"/>
              </a:rPr>
              <a:t>Cuando</a:t>
            </a:r>
            <a:r>
              <a:rPr lang="en-US" altLang="es-ES" sz="1800" dirty="0">
                <a:latin typeface="Arial" charset="0"/>
              </a:rPr>
              <a:t> </a:t>
            </a:r>
            <a:r>
              <a:rPr lang="en-US" altLang="es-ES" sz="1800" dirty="0" err="1">
                <a:latin typeface="Arial" charset="0"/>
              </a:rPr>
              <a:t>todos</a:t>
            </a:r>
            <a:r>
              <a:rPr lang="en-US" altLang="es-ES" sz="1800" dirty="0">
                <a:latin typeface="Arial" charset="0"/>
              </a:rPr>
              <a:t> los routers </a:t>
            </a:r>
            <a:r>
              <a:rPr lang="en-US" altLang="es-ES" sz="1800" dirty="0" err="1">
                <a:latin typeface="Arial" charset="0"/>
              </a:rPr>
              <a:t>han</a:t>
            </a:r>
            <a:r>
              <a:rPr lang="en-US" altLang="es-ES" sz="1800" dirty="0">
                <a:latin typeface="Arial" charset="0"/>
              </a:rPr>
              <a:t> </a:t>
            </a:r>
            <a:r>
              <a:rPr lang="en-US" altLang="es-ES" sz="1800" dirty="0" err="1">
                <a:latin typeface="Arial" charset="0"/>
              </a:rPr>
              <a:t>recibido</a:t>
            </a:r>
            <a:r>
              <a:rPr lang="en-US" altLang="es-ES" sz="1800" dirty="0">
                <a:latin typeface="Arial" charset="0"/>
              </a:rPr>
              <a:t> los LSA, los routers </a:t>
            </a:r>
            <a:r>
              <a:rPr lang="en-US" altLang="es-ES" sz="1800" dirty="0" err="1">
                <a:latin typeface="Arial" charset="0"/>
              </a:rPr>
              <a:t>crean</a:t>
            </a:r>
            <a:r>
              <a:rPr lang="en-US" altLang="es-ES" sz="1800" dirty="0">
                <a:latin typeface="Arial" charset="0"/>
              </a:rPr>
              <a:t> un </a:t>
            </a:r>
            <a:r>
              <a:rPr lang="en-US" altLang="es-ES" sz="1800" dirty="0" err="1">
                <a:latin typeface="Arial" charset="0"/>
              </a:rPr>
              <a:t>mapa</a:t>
            </a:r>
            <a:r>
              <a:rPr lang="en-US" altLang="es-ES" sz="1800" dirty="0">
                <a:latin typeface="Arial" charset="0"/>
              </a:rPr>
              <a:t> de la </a:t>
            </a:r>
            <a:r>
              <a:rPr lang="en-US" altLang="es-ES" sz="1800" dirty="0" err="1">
                <a:latin typeface="Arial" charset="0"/>
              </a:rPr>
              <a:t>topología</a:t>
            </a:r>
            <a:r>
              <a:rPr lang="en-US" altLang="es-ES" sz="1800" dirty="0">
                <a:latin typeface="Arial" charset="0"/>
              </a:rPr>
              <a:t> de la red y se </a:t>
            </a:r>
            <a:r>
              <a:rPr lang="en-US" altLang="es-ES" sz="1800" dirty="0" err="1">
                <a:latin typeface="Arial" charset="0"/>
              </a:rPr>
              <a:t>determinan</a:t>
            </a:r>
            <a:r>
              <a:rPr lang="en-US" altLang="es-ES" sz="1800" dirty="0">
                <a:latin typeface="Arial" charset="0"/>
              </a:rPr>
              <a:t> </a:t>
            </a:r>
            <a:r>
              <a:rPr lang="en-US" altLang="es-ES" sz="1800" dirty="0" err="1">
                <a:latin typeface="Arial" charset="0"/>
              </a:rPr>
              <a:t>las</a:t>
            </a:r>
            <a:r>
              <a:rPr lang="en-US" altLang="es-ES" sz="1800" dirty="0">
                <a:latin typeface="Arial" charset="0"/>
              </a:rPr>
              <a:t> </a:t>
            </a:r>
            <a:r>
              <a:rPr lang="en-US" altLang="es-ES" sz="1800" dirty="0" err="1">
                <a:latin typeface="Arial" charset="0"/>
              </a:rPr>
              <a:t>mejores</a:t>
            </a:r>
            <a:r>
              <a:rPr lang="en-US" altLang="es-ES" sz="1800" dirty="0">
                <a:latin typeface="Arial" charset="0"/>
              </a:rPr>
              <a:t> </a:t>
            </a:r>
            <a:r>
              <a:rPr lang="en-US" altLang="es-ES" sz="1800" dirty="0" err="1">
                <a:latin typeface="Arial" charset="0"/>
              </a:rPr>
              <a:t>rutas</a:t>
            </a:r>
            <a:r>
              <a:rPr lang="en-US" altLang="es-ES" sz="1800" dirty="0">
                <a:latin typeface="Arial" charset="0"/>
              </a:rPr>
              <a:t> </a:t>
            </a:r>
            <a:r>
              <a:rPr lang="en-US" altLang="es-ES" sz="1800" dirty="0" err="1">
                <a:latin typeface="Arial" charset="0"/>
              </a:rPr>
              <a:t>para</a:t>
            </a:r>
            <a:r>
              <a:rPr lang="en-US" altLang="es-ES" sz="1800" dirty="0">
                <a:latin typeface="Arial" charset="0"/>
              </a:rPr>
              <a:t> un </a:t>
            </a:r>
            <a:r>
              <a:rPr lang="en-US" altLang="es-ES" sz="1800" dirty="0" err="1">
                <a:latin typeface="Arial" charset="0"/>
              </a:rPr>
              <a:t>destino</a:t>
            </a:r>
            <a:r>
              <a:rPr lang="en-US" altLang="es-ES" sz="1800" dirty="0">
                <a:latin typeface="Arial" charset="0"/>
              </a:rPr>
              <a:t>.</a:t>
            </a:r>
          </a:p>
          <a:p>
            <a:pPr lvl="1" algn="just">
              <a:lnSpc>
                <a:spcPct val="90000"/>
              </a:lnSpc>
            </a:pPr>
            <a:r>
              <a:rPr lang="en-US" altLang="es-ES" sz="1800" dirty="0">
                <a:latin typeface="Arial" charset="0"/>
              </a:rPr>
              <a:t>Los LSA </a:t>
            </a:r>
            <a:r>
              <a:rPr lang="en-US" altLang="es-ES" sz="1800" dirty="0" err="1">
                <a:latin typeface="Arial" charset="0"/>
              </a:rPr>
              <a:t>sólo</a:t>
            </a:r>
            <a:r>
              <a:rPr lang="en-US" altLang="es-ES" sz="1800" dirty="0">
                <a:latin typeface="Arial" charset="0"/>
              </a:rPr>
              <a:t> se </a:t>
            </a:r>
            <a:r>
              <a:rPr lang="en-US" altLang="es-ES" sz="1800" dirty="0" err="1">
                <a:latin typeface="Arial" charset="0"/>
              </a:rPr>
              <a:t>envían</a:t>
            </a:r>
            <a:r>
              <a:rPr lang="en-US" altLang="es-ES" sz="1800" dirty="0">
                <a:latin typeface="Arial" charset="0"/>
              </a:rPr>
              <a:t> en </a:t>
            </a:r>
            <a:r>
              <a:rPr lang="en-US" altLang="es-ES" sz="1800" dirty="0" err="1">
                <a:latin typeface="Arial" charset="0"/>
              </a:rPr>
              <a:t>las</a:t>
            </a:r>
            <a:r>
              <a:rPr lang="en-US" altLang="es-ES" sz="1800" dirty="0">
                <a:latin typeface="Arial" charset="0"/>
              </a:rPr>
              <a:t> </a:t>
            </a:r>
            <a:r>
              <a:rPr lang="en-US" altLang="es-ES" sz="1800" dirty="0" err="1">
                <a:latin typeface="Arial" charset="0"/>
              </a:rPr>
              <a:t>siguientes</a:t>
            </a:r>
            <a:r>
              <a:rPr lang="en-US" altLang="es-ES" sz="1800" dirty="0">
                <a:latin typeface="Arial" charset="0"/>
              </a:rPr>
              <a:t> </a:t>
            </a:r>
            <a:r>
              <a:rPr lang="en-US" altLang="es-ES" sz="1800" dirty="0" err="1">
                <a:latin typeface="Arial" charset="0"/>
              </a:rPr>
              <a:t>condiciones</a:t>
            </a:r>
            <a:r>
              <a:rPr lang="en-US" altLang="es-ES" sz="1800" dirty="0">
                <a:latin typeface="Arial" charset="0"/>
              </a:rPr>
              <a:t>:</a:t>
            </a:r>
          </a:p>
          <a:p>
            <a:pPr lvl="2" algn="just">
              <a:lnSpc>
                <a:spcPct val="90000"/>
              </a:lnSpc>
            </a:pPr>
            <a:r>
              <a:rPr lang="en-US" altLang="es-ES" sz="1200" dirty="0">
                <a:latin typeface="Arial" charset="0"/>
              </a:rPr>
              <a:t> </a:t>
            </a:r>
            <a:r>
              <a:rPr lang="en-US" altLang="es-ES" sz="1600" dirty="0" err="1">
                <a:latin typeface="Arial" charset="0"/>
              </a:rPr>
              <a:t>Inicio</a:t>
            </a:r>
            <a:r>
              <a:rPr lang="en-US" altLang="es-ES" sz="1600" dirty="0">
                <a:latin typeface="Arial" charset="0"/>
              </a:rPr>
              <a:t> del router o </a:t>
            </a:r>
            <a:r>
              <a:rPr lang="en-US" altLang="es-ES" sz="1600" dirty="0" err="1">
                <a:latin typeface="Arial" charset="0"/>
              </a:rPr>
              <a:t>proceso</a:t>
            </a:r>
            <a:r>
              <a:rPr lang="en-US" altLang="es-ES" sz="1600" dirty="0">
                <a:latin typeface="Arial" charset="0"/>
              </a:rPr>
              <a:t> de </a:t>
            </a:r>
            <a:r>
              <a:rPr lang="en-US" altLang="es-ES" sz="1600" dirty="0" err="1">
                <a:latin typeface="Arial" charset="0"/>
              </a:rPr>
              <a:t>enrutamiento</a:t>
            </a:r>
            <a:endParaRPr lang="en-US" altLang="es-ES" sz="1600" dirty="0">
              <a:latin typeface="Arial" charset="0"/>
            </a:endParaRPr>
          </a:p>
          <a:p>
            <a:pPr lvl="2" algn="just">
              <a:lnSpc>
                <a:spcPct val="90000"/>
              </a:lnSpc>
            </a:pPr>
            <a:r>
              <a:rPr lang="en-US" altLang="es-ES" sz="1600" dirty="0">
                <a:latin typeface="Arial" charset="0"/>
              </a:rPr>
              <a:t> </a:t>
            </a:r>
            <a:r>
              <a:rPr lang="en-US" altLang="es-ES" sz="1600" dirty="0" err="1">
                <a:latin typeface="Arial" charset="0"/>
              </a:rPr>
              <a:t>Cuando</a:t>
            </a:r>
            <a:r>
              <a:rPr lang="en-US" altLang="es-ES" sz="1600" dirty="0">
                <a:latin typeface="Arial" charset="0"/>
              </a:rPr>
              <a:t> hay un </a:t>
            </a:r>
            <a:r>
              <a:rPr lang="en-US" altLang="es-ES" sz="1600" dirty="0" err="1">
                <a:latin typeface="Arial" charset="0"/>
              </a:rPr>
              <a:t>cambio</a:t>
            </a:r>
            <a:r>
              <a:rPr lang="en-US" altLang="es-ES" sz="1600" dirty="0">
                <a:latin typeface="Arial" charset="0"/>
              </a:rPr>
              <a:t> en la </a:t>
            </a:r>
            <a:r>
              <a:rPr lang="en-US" altLang="es-ES" sz="1600" dirty="0" err="1">
                <a:latin typeface="Arial" charset="0"/>
              </a:rPr>
              <a:t>topología</a:t>
            </a:r>
            <a:r>
              <a:rPr lang="en-US" altLang="es-ES" sz="1600" dirty="0">
                <a:latin typeface="Arial" charset="0"/>
              </a:rPr>
              <a:t>				</a:t>
            </a:r>
          </a:p>
          <a:p>
            <a:pPr lvl="2" algn="just">
              <a:lnSpc>
                <a:spcPct val="90000"/>
              </a:lnSpc>
              <a:buNone/>
            </a:pPr>
            <a:endParaRPr lang="en-US" altLang="es-ES" sz="1600" dirty="0">
              <a:latin typeface="Arial" charset="0"/>
            </a:endParaRPr>
          </a:p>
          <a:p>
            <a:pPr lvl="2" algn="just">
              <a:lnSpc>
                <a:spcPct val="90000"/>
              </a:lnSpc>
            </a:pPr>
            <a:endParaRPr lang="en-US" altLang="es-ES" sz="1600" dirty="0">
              <a:latin typeface="Arial" charset="0"/>
            </a:endParaRPr>
          </a:p>
          <a:p>
            <a:endParaRPr lang="es-E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61" y="1340768"/>
            <a:ext cx="4584248" cy="4558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7698541"/>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defRPr/>
            </a:pPr>
            <a:r>
              <a:rPr lang="es-ES" altLang="es-ES" dirty="0">
                <a:latin typeface="Arial" charset="0"/>
              </a:rPr>
              <a:t>OSPF. Funcionamiento</a:t>
            </a:r>
            <a:endParaRPr lang="en-US" dirty="0">
              <a:solidFill>
                <a:schemeClr val="accent5">
                  <a:lumMod val="75000"/>
                </a:schemeClr>
              </a:solidFill>
              <a:cs typeface="Arial" pitchFamily="34" charset="0"/>
            </a:endParaRPr>
          </a:p>
        </p:txBody>
      </p:sp>
      <p:sp>
        <p:nvSpPr>
          <p:cNvPr id="3" name="TextBox 2"/>
          <p:cNvSpPr txBox="1"/>
          <p:nvPr/>
        </p:nvSpPr>
        <p:spPr>
          <a:xfrm>
            <a:off x="5341257" y="1640735"/>
            <a:ext cx="3556150" cy="1477328"/>
          </a:xfrm>
          <a:prstGeom prst="rect">
            <a:avLst/>
          </a:prstGeom>
          <a:noFill/>
        </p:spPr>
        <p:txBody>
          <a:bodyPr wrap="square" rtlCol="0">
            <a:spAutoFit/>
          </a:bodyPr>
          <a:lstStyle/>
          <a:p>
            <a:pPr marL="342900" indent="-342900" algn="l">
              <a:buFont typeface="Wingdings" pitchFamily="2" charset="2"/>
              <a:buChar char="§"/>
            </a:pPr>
            <a:r>
              <a:rPr lang="en-US" dirty="0"/>
              <a:t>Se </a:t>
            </a:r>
            <a:r>
              <a:rPr lang="en-US" dirty="0" err="1"/>
              <a:t>construye</a:t>
            </a:r>
            <a:r>
              <a:rPr lang="en-US" dirty="0"/>
              <a:t> la base de </a:t>
            </a:r>
            <a:r>
              <a:rPr lang="en-US" dirty="0" err="1"/>
              <a:t>topología</a:t>
            </a:r>
            <a:r>
              <a:rPr lang="en-US" dirty="0"/>
              <a:t>.</a:t>
            </a:r>
          </a:p>
          <a:p>
            <a:pPr marL="342900" indent="-342900" algn="l">
              <a:buFont typeface="Wingdings" pitchFamily="2" charset="2"/>
              <a:buChar char="§"/>
            </a:pPr>
            <a:r>
              <a:rPr lang="en-US" dirty="0"/>
              <a:t>Se </a:t>
            </a:r>
            <a:r>
              <a:rPr lang="en-US" dirty="0" err="1"/>
              <a:t>ejecuta</a:t>
            </a:r>
            <a:r>
              <a:rPr lang="en-US" dirty="0"/>
              <a:t> el </a:t>
            </a:r>
            <a:r>
              <a:rPr lang="en-US" dirty="0" err="1"/>
              <a:t>algoritmo</a:t>
            </a:r>
            <a:r>
              <a:rPr lang="en-US" dirty="0"/>
              <a:t> SPF </a:t>
            </a:r>
            <a:r>
              <a:rPr lang="en-US" dirty="0" err="1"/>
              <a:t>para</a:t>
            </a:r>
            <a:r>
              <a:rPr lang="en-US" dirty="0"/>
              <a:t> </a:t>
            </a:r>
            <a:r>
              <a:rPr lang="en-US" dirty="0" err="1"/>
              <a:t>calcular</a:t>
            </a:r>
            <a:r>
              <a:rPr lang="en-US" dirty="0"/>
              <a:t> </a:t>
            </a:r>
            <a:r>
              <a:rPr lang="en-US" dirty="0" err="1"/>
              <a:t>las</a:t>
            </a:r>
            <a:r>
              <a:rPr lang="en-US" dirty="0"/>
              <a:t> </a:t>
            </a:r>
            <a:r>
              <a:rPr lang="en-US" dirty="0" err="1"/>
              <a:t>mejores</a:t>
            </a:r>
            <a:r>
              <a:rPr lang="en-US" dirty="0"/>
              <a:t> </a:t>
            </a:r>
            <a:r>
              <a:rPr lang="en-US" dirty="0" err="1"/>
              <a:t>rutas</a:t>
            </a:r>
            <a:r>
              <a:rPr lang="en-US" dirty="0"/>
              <a:t>.</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484784"/>
            <a:ext cx="5210793" cy="4891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874886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Enrutamiento: tabla de rutas</a:t>
            </a:r>
          </a:p>
        </p:txBody>
      </p:sp>
      <p:sp>
        <p:nvSpPr>
          <p:cNvPr id="3" name="2 Marcador de contenido"/>
          <p:cNvSpPr>
            <a:spLocks noGrp="1"/>
          </p:cNvSpPr>
          <p:nvPr>
            <p:ph idx="1"/>
          </p:nvPr>
        </p:nvSpPr>
        <p:spPr/>
        <p:txBody>
          <a:bodyPr/>
          <a:lstStyle/>
          <a:p>
            <a:pPr algn="just">
              <a:lnSpc>
                <a:spcPct val="80000"/>
              </a:lnSpc>
            </a:pPr>
            <a:r>
              <a:rPr lang="es-ES" altLang="es-ES" sz="2400" dirty="0"/>
              <a:t>Cada </a:t>
            </a:r>
            <a:r>
              <a:rPr lang="es-ES" altLang="es-ES" sz="2400" dirty="0" err="1"/>
              <a:t>router</a:t>
            </a:r>
            <a:r>
              <a:rPr lang="es-ES" altLang="es-ES" sz="2400" dirty="0"/>
              <a:t> mantiene una tabla de rutas con una entrada por cada posible destino en la red</a:t>
            </a:r>
          </a:p>
          <a:p>
            <a:pPr algn="just">
              <a:lnSpc>
                <a:spcPct val="80000"/>
              </a:lnSpc>
            </a:pPr>
            <a:r>
              <a:rPr lang="es-ES" altLang="es-ES" sz="2400" dirty="0"/>
              <a:t>Cada entrada de la tabla contiene: </a:t>
            </a:r>
          </a:p>
          <a:p>
            <a:pPr lvl="1" algn="just">
              <a:lnSpc>
                <a:spcPct val="80000"/>
              </a:lnSpc>
            </a:pPr>
            <a:r>
              <a:rPr lang="es-ES" altLang="es-ES" sz="2000" dirty="0"/>
              <a:t>El destino, </a:t>
            </a:r>
          </a:p>
          <a:p>
            <a:pPr lvl="1" algn="just">
              <a:lnSpc>
                <a:spcPct val="80000"/>
              </a:lnSpc>
            </a:pPr>
            <a:r>
              <a:rPr lang="es-ES" altLang="es-ES" sz="2000" dirty="0"/>
              <a:t>El siguiente nodo para alcanzar dicho destino, </a:t>
            </a:r>
          </a:p>
          <a:p>
            <a:pPr lvl="1" algn="just">
              <a:lnSpc>
                <a:spcPct val="80000"/>
              </a:lnSpc>
            </a:pPr>
            <a:r>
              <a:rPr lang="es-ES" altLang="es-ES" sz="2000" dirty="0"/>
              <a:t>La distancia o métrica al destino</a:t>
            </a:r>
          </a:p>
          <a:p>
            <a:endParaRPr lang="es-ES" dirty="0"/>
          </a:p>
        </p:txBody>
      </p:sp>
    </p:spTree>
    <p:extLst>
      <p:ext uri="{BB962C8B-B14F-4D97-AF65-F5344CB8AC3E}">
        <p14:creationId xmlns:p14="http://schemas.microsoft.com/office/powerpoint/2010/main" val="3104004630"/>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normAutofit/>
          </a:bodyPr>
          <a:lstStyle/>
          <a:p>
            <a:pPr>
              <a:defRPr/>
            </a:pPr>
            <a:r>
              <a:rPr lang="es-ES" altLang="es-ES" dirty="0">
                <a:latin typeface="Arial" charset="0"/>
              </a:rPr>
              <a:t>OSPF. Funcionamiento</a:t>
            </a:r>
            <a:endParaRPr lang="en-US" dirty="0">
              <a:solidFill>
                <a:schemeClr val="accent5">
                  <a:lumMod val="75000"/>
                </a:schemeClr>
              </a:solidFill>
              <a:cs typeface="Arial" pitchFamily="34" charset="0"/>
            </a:endParaRPr>
          </a:p>
        </p:txBody>
      </p:sp>
      <p:sp>
        <p:nvSpPr>
          <p:cNvPr id="3" name="TextBox 2"/>
          <p:cNvSpPr txBox="1"/>
          <p:nvPr/>
        </p:nvSpPr>
        <p:spPr>
          <a:xfrm>
            <a:off x="5457372" y="3513461"/>
            <a:ext cx="3018972" cy="1200329"/>
          </a:xfrm>
          <a:prstGeom prst="rect">
            <a:avLst/>
          </a:prstGeom>
          <a:noFill/>
        </p:spPr>
        <p:txBody>
          <a:bodyPr wrap="square" rtlCol="0">
            <a:spAutoFit/>
          </a:bodyPr>
          <a:lstStyle/>
          <a:p>
            <a:pPr algn="l"/>
            <a:r>
              <a:rPr lang="en-US" dirty="0"/>
              <a:t>Con la </a:t>
            </a:r>
            <a:r>
              <a:rPr lang="en-US" dirty="0" err="1"/>
              <a:t>información</a:t>
            </a:r>
            <a:r>
              <a:rPr lang="en-US" dirty="0"/>
              <a:t> </a:t>
            </a:r>
            <a:r>
              <a:rPr lang="en-US" dirty="0" err="1"/>
              <a:t>contenida</a:t>
            </a:r>
            <a:r>
              <a:rPr lang="en-US" dirty="0"/>
              <a:t> en el </a:t>
            </a:r>
            <a:r>
              <a:rPr lang="en-US" dirty="0" err="1"/>
              <a:t>árbol</a:t>
            </a:r>
            <a:r>
              <a:rPr lang="en-US" dirty="0"/>
              <a:t> SPF, se </a:t>
            </a:r>
            <a:r>
              <a:rPr lang="en-US" dirty="0" err="1"/>
              <a:t>insertan</a:t>
            </a:r>
            <a:r>
              <a:rPr lang="en-US" dirty="0"/>
              <a:t> </a:t>
            </a:r>
            <a:r>
              <a:rPr lang="en-US" dirty="0" err="1"/>
              <a:t>las</a:t>
            </a:r>
            <a:r>
              <a:rPr lang="en-US" dirty="0"/>
              <a:t> </a:t>
            </a:r>
            <a:r>
              <a:rPr lang="en-US" dirty="0" err="1"/>
              <a:t>mejores</a:t>
            </a:r>
            <a:r>
              <a:rPr lang="en-US" dirty="0"/>
              <a:t> </a:t>
            </a:r>
            <a:r>
              <a:rPr lang="en-US" dirty="0" err="1"/>
              <a:t>rutas</a:t>
            </a:r>
            <a:r>
              <a:rPr lang="en-US" dirty="0"/>
              <a:t> en la </a:t>
            </a:r>
            <a:r>
              <a:rPr lang="en-US" dirty="0" err="1"/>
              <a:t>tabla</a:t>
            </a:r>
            <a:r>
              <a:rPr lang="en-US" dirty="0"/>
              <a:t>.</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43" y="1640734"/>
            <a:ext cx="4675414" cy="4829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1692713"/>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614363" y="339725"/>
            <a:ext cx="8145462" cy="1020763"/>
          </a:xfrm>
        </p:spPr>
        <p:txBody>
          <a:bodyPr/>
          <a:lstStyle/>
          <a:p>
            <a:pPr eaLnBrk="1" hangingPunct="1"/>
            <a:r>
              <a:rPr lang="en-US" altLang="es-ES">
                <a:latin typeface="Arial" charset="0"/>
              </a:rPr>
              <a:t>OSPF. Funcionamiento</a:t>
            </a:r>
          </a:p>
        </p:txBody>
      </p:sp>
      <p:sp>
        <p:nvSpPr>
          <p:cNvPr id="47108" name="Rectangle 3"/>
          <p:cNvSpPr>
            <a:spLocks noGrp="1" noChangeArrowheads="1"/>
          </p:cNvSpPr>
          <p:nvPr>
            <p:ph idx="1"/>
          </p:nvPr>
        </p:nvSpPr>
        <p:spPr>
          <a:xfrm>
            <a:off x="655638" y="1377950"/>
            <a:ext cx="7940675" cy="3836988"/>
          </a:xfrm>
        </p:spPr>
        <p:txBody>
          <a:bodyPr>
            <a:normAutofit lnSpcReduction="10000"/>
          </a:bodyPr>
          <a:lstStyle/>
          <a:p>
            <a:pPr eaLnBrk="1" hangingPunct="1">
              <a:lnSpc>
                <a:spcPct val="85000"/>
              </a:lnSpc>
            </a:pPr>
            <a:r>
              <a:rPr lang="en-US" altLang="es-ES" sz="2000" dirty="0" err="1">
                <a:latin typeface="Arial" charset="0"/>
              </a:rPr>
              <a:t>Por</a:t>
            </a:r>
            <a:r>
              <a:rPr lang="en-US" altLang="es-ES" sz="2000" dirty="0">
                <a:latin typeface="Arial" charset="0"/>
              </a:rPr>
              <a:t> </a:t>
            </a:r>
            <a:r>
              <a:rPr lang="en-US" altLang="es-ES" sz="2000" dirty="0" err="1">
                <a:latin typeface="Arial" charset="0"/>
              </a:rPr>
              <a:t>cada</a:t>
            </a:r>
            <a:r>
              <a:rPr lang="en-US" altLang="es-ES" sz="2000" dirty="0">
                <a:latin typeface="Arial" charset="0"/>
              </a:rPr>
              <a:t> </a:t>
            </a:r>
            <a:r>
              <a:rPr lang="en-US" altLang="es-ES" sz="2000" dirty="0" err="1">
                <a:latin typeface="Arial" charset="0"/>
              </a:rPr>
              <a:t>paquete</a:t>
            </a:r>
            <a:r>
              <a:rPr lang="en-US" altLang="es-ES" sz="2000" dirty="0">
                <a:latin typeface="Arial" charset="0"/>
              </a:rPr>
              <a:t> de </a:t>
            </a:r>
            <a:r>
              <a:rPr lang="en-US" altLang="es-ES" sz="2000" dirty="0" err="1">
                <a:latin typeface="Arial" charset="0"/>
              </a:rPr>
              <a:t>estado</a:t>
            </a:r>
            <a:r>
              <a:rPr lang="en-US" altLang="es-ES" sz="2000" dirty="0">
                <a:latin typeface="Arial" charset="0"/>
              </a:rPr>
              <a:t> de enlace (LSA) </a:t>
            </a:r>
            <a:r>
              <a:rPr lang="en-US" altLang="es-ES" sz="2000" dirty="0" err="1">
                <a:latin typeface="Arial" charset="0"/>
              </a:rPr>
              <a:t>que</a:t>
            </a:r>
            <a:r>
              <a:rPr lang="en-US" altLang="es-ES" sz="2000" dirty="0">
                <a:latin typeface="Arial" charset="0"/>
              </a:rPr>
              <a:t> se </a:t>
            </a:r>
            <a:r>
              <a:rPr lang="en-US" altLang="es-ES" sz="2000" dirty="0" err="1">
                <a:latin typeface="Arial" charset="0"/>
              </a:rPr>
              <a:t>envía</a:t>
            </a:r>
            <a:r>
              <a:rPr lang="en-US" altLang="es-ES" sz="2000" dirty="0">
                <a:latin typeface="Arial" charset="0"/>
              </a:rPr>
              <a:t>, </a:t>
            </a:r>
            <a:r>
              <a:rPr lang="en-US" altLang="es-ES" sz="2000" dirty="0" err="1">
                <a:latin typeface="Arial" charset="0"/>
              </a:rPr>
              <a:t>debe</a:t>
            </a:r>
            <a:r>
              <a:rPr lang="en-US" altLang="es-ES" sz="2000" dirty="0">
                <a:latin typeface="Arial" charset="0"/>
              </a:rPr>
              <a:t> </a:t>
            </a:r>
            <a:r>
              <a:rPr lang="en-US" altLang="es-ES" sz="2000" dirty="0" err="1">
                <a:latin typeface="Arial" charset="0"/>
              </a:rPr>
              <a:t>haber</a:t>
            </a:r>
            <a:r>
              <a:rPr lang="en-US" altLang="es-ES" sz="2000" dirty="0">
                <a:latin typeface="Arial" charset="0"/>
              </a:rPr>
              <a:t> un </a:t>
            </a:r>
            <a:r>
              <a:rPr lang="en-US" altLang="es-ES" sz="2000" dirty="0" err="1">
                <a:latin typeface="Arial" charset="0"/>
              </a:rPr>
              <a:t>acuse</a:t>
            </a:r>
            <a:r>
              <a:rPr lang="en-US" altLang="es-ES" sz="2000" dirty="0">
                <a:latin typeface="Arial" charset="0"/>
              </a:rPr>
              <a:t> de </a:t>
            </a:r>
            <a:r>
              <a:rPr lang="en-US" altLang="es-ES" sz="2000" dirty="0" err="1">
                <a:latin typeface="Arial" charset="0"/>
              </a:rPr>
              <a:t>recibo</a:t>
            </a:r>
            <a:r>
              <a:rPr lang="en-US" altLang="es-ES" sz="2000" dirty="0">
                <a:latin typeface="Arial" charset="0"/>
              </a:rPr>
              <a:t> </a:t>
            </a:r>
            <a:r>
              <a:rPr lang="en-US" altLang="es-ES" sz="2000" dirty="0" err="1">
                <a:latin typeface="Arial" charset="0"/>
              </a:rPr>
              <a:t>enviado</a:t>
            </a:r>
            <a:r>
              <a:rPr lang="en-US" altLang="es-ES" sz="2000" dirty="0">
                <a:latin typeface="Arial" charset="0"/>
              </a:rPr>
              <a:t> de </a:t>
            </a:r>
            <a:r>
              <a:rPr lang="en-US" altLang="es-ES" sz="2000" dirty="0" err="1">
                <a:latin typeface="Arial" charset="0"/>
              </a:rPr>
              <a:t>vuelta</a:t>
            </a:r>
            <a:r>
              <a:rPr lang="en-US" altLang="es-ES" sz="2000" dirty="0">
                <a:latin typeface="Arial" charset="0"/>
              </a:rPr>
              <a:t> al router </a:t>
            </a:r>
            <a:r>
              <a:rPr lang="en-US" altLang="es-ES" sz="2000" dirty="0" err="1">
                <a:latin typeface="Arial" charset="0"/>
              </a:rPr>
              <a:t>que</a:t>
            </a:r>
            <a:r>
              <a:rPr lang="en-US" altLang="es-ES" sz="2000" dirty="0">
                <a:latin typeface="Arial" charset="0"/>
              </a:rPr>
              <a:t> </a:t>
            </a:r>
            <a:r>
              <a:rPr lang="en-US" altLang="es-ES" sz="2000" dirty="0" err="1">
                <a:latin typeface="Arial" charset="0"/>
              </a:rPr>
              <a:t>realizó</a:t>
            </a:r>
            <a:r>
              <a:rPr lang="en-US" altLang="es-ES" sz="2000" dirty="0">
                <a:latin typeface="Arial" charset="0"/>
              </a:rPr>
              <a:t> la </a:t>
            </a:r>
            <a:r>
              <a:rPr lang="en-US" altLang="es-ES" sz="2000" dirty="0" err="1">
                <a:latin typeface="Arial" charset="0"/>
              </a:rPr>
              <a:t>transmisión</a:t>
            </a:r>
            <a:endParaRPr lang="en-US" altLang="es-ES" sz="2000" dirty="0">
              <a:latin typeface="Arial" charset="0"/>
            </a:endParaRPr>
          </a:p>
          <a:p>
            <a:pPr eaLnBrk="1" hangingPunct="1">
              <a:lnSpc>
                <a:spcPct val="85000"/>
              </a:lnSpc>
            </a:pPr>
            <a:r>
              <a:rPr lang="en-US" altLang="es-ES" sz="2000" dirty="0" err="1">
                <a:latin typeface="Arial" charset="0"/>
              </a:rPr>
              <a:t>Consecuencia</a:t>
            </a:r>
            <a:r>
              <a:rPr lang="en-US" altLang="es-ES" sz="2000" dirty="0">
                <a:latin typeface="Arial" charset="0"/>
              </a:rPr>
              <a:t>: mucho </a:t>
            </a:r>
            <a:r>
              <a:rPr lang="en-US" altLang="es-ES" sz="2000" dirty="0" err="1">
                <a:latin typeface="Arial" charset="0"/>
              </a:rPr>
              <a:t>consumo</a:t>
            </a:r>
            <a:r>
              <a:rPr lang="en-US" altLang="es-ES" sz="2000" dirty="0">
                <a:latin typeface="Arial" charset="0"/>
              </a:rPr>
              <a:t> de </a:t>
            </a:r>
            <a:r>
              <a:rPr lang="en-US" altLang="es-ES" sz="2000" dirty="0" err="1">
                <a:latin typeface="Arial" charset="0"/>
              </a:rPr>
              <a:t>ancho</a:t>
            </a:r>
            <a:r>
              <a:rPr lang="en-US" altLang="es-ES" sz="2000" dirty="0">
                <a:latin typeface="Arial" charset="0"/>
              </a:rPr>
              <a:t> de </a:t>
            </a:r>
            <a:r>
              <a:rPr lang="en-US" altLang="es-ES" sz="2000" dirty="0" err="1">
                <a:latin typeface="Arial" charset="0"/>
              </a:rPr>
              <a:t>banda</a:t>
            </a:r>
            <a:r>
              <a:rPr lang="en-US" altLang="es-ES" sz="2000" dirty="0">
                <a:latin typeface="Arial" charset="0"/>
              </a:rPr>
              <a:t> y </a:t>
            </a:r>
            <a:r>
              <a:rPr lang="en-US" altLang="es-ES" sz="2000" dirty="0" err="1">
                <a:latin typeface="Arial" charset="0"/>
              </a:rPr>
              <a:t>tráfico</a:t>
            </a:r>
            <a:r>
              <a:rPr lang="en-US" altLang="es-ES" sz="2000" dirty="0">
                <a:latin typeface="Arial" charset="0"/>
              </a:rPr>
              <a:t> </a:t>
            </a:r>
            <a:r>
              <a:rPr lang="en-US" altLang="es-ES" sz="2000" dirty="0" err="1">
                <a:latin typeface="Arial" charset="0"/>
              </a:rPr>
              <a:t>caótico</a:t>
            </a:r>
            <a:endParaRPr lang="en-US" altLang="es-ES" sz="2000" dirty="0">
              <a:latin typeface="Arial" charset="0"/>
            </a:endParaRPr>
          </a:p>
          <a:p>
            <a:pPr eaLnBrk="1" hangingPunct="1">
              <a:lnSpc>
                <a:spcPct val="85000"/>
              </a:lnSpc>
            </a:pPr>
            <a:r>
              <a:rPr lang="en-US" altLang="es-ES" sz="2000" dirty="0">
                <a:latin typeface="Arial" charset="0"/>
              </a:rPr>
              <a:t>La </a:t>
            </a:r>
            <a:r>
              <a:rPr lang="en-US" altLang="es-ES" sz="2000" dirty="0" err="1">
                <a:latin typeface="Arial" charset="0"/>
              </a:rPr>
              <a:t>solución</a:t>
            </a:r>
            <a:r>
              <a:rPr lang="en-US" altLang="es-ES" sz="2000" dirty="0">
                <a:latin typeface="Arial" charset="0"/>
              </a:rPr>
              <a:t> </a:t>
            </a:r>
            <a:r>
              <a:rPr lang="en-US" altLang="es-ES" sz="2000" dirty="0" err="1">
                <a:latin typeface="Arial" charset="0"/>
              </a:rPr>
              <a:t>es</a:t>
            </a:r>
            <a:r>
              <a:rPr lang="en-US" altLang="es-ES" sz="2000" dirty="0">
                <a:latin typeface="Arial" charset="0"/>
              </a:rPr>
              <a:t> la </a:t>
            </a:r>
            <a:r>
              <a:rPr lang="en-US" altLang="es-ES" sz="2000" dirty="0" err="1">
                <a:latin typeface="Arial" charset="0"/>
              </a:rPr>
              <a:t>utilización</a:t>
            </a:r>
            <a:r>
              <a:rPr lang="en-US" altLang="es-ES" sz="2000" dirty="0">
                <a:latin typeface="Arial" charset="0"/>
              </a:rPr>
              <a:t> de: </a:t>
            </a:r>
          </a:p>
          <a:p>
            <a:pPr lvl="1" eaLnBrk="1" hangingPunct="1">
              <a:lnSpc>
                <a:spcPct val="85000"/>
              </a:lnSpc>
              <a:buFontTx/>
              <a:buChar char="•"/>
            </a:pPr>
            <a:r>
              <a:rPr lang="en-US" altLang="es-ES" sz="1800" dirty="0">
                <a:latin typeface="Arial" charset="0"/>
              </a:rPr>
              <a:t>Router </a:t>
            </a:r>
            <a:r>
              <a:rPr lang="en-US" altLang="es-ES" sz="1800" dirty="0" err="1">
                <a:latin typeface="Arial" charset="0"/>
              </a:rPr>
              <a:t>designado</a:t>
            </a:r>
            <a:r>
              <a:rPr lang="en-US" altLang="es-ES" sz="1800" dirty="0">
                <a:latin typeface="Arial" charset="0"/>
              </a:rPr>
              <a:t> (DR)</a:t>
            </a:r>
          </a:p>
          <a:p>
            <a:pPr lvl="2" eaLnBrk="1" hangingPunct="1">
              <a:lnSpc>
                <a:spcPct val="80000"/>
              </a:lnSpc>
            </a:pPr>
            <a:r>
              <a:rPr lang="en-US" altLang="es-ES" sz="1600" dirty="0">
                <a:latin typeface="Arial" charset="0"/>
              </a:rPr>
              <a:t>El DR </a:t>
            </a:r>
            <a:r>
              <a:rPr lang="en-US" altLang="es-ES" sz="1600" dirty="0" err="1">
                <a:latin typeface="Arial" charset="0"/>
              </a:rPr>
              <a:t>es</a:t>
            </a:r>
            <a:r>
              <a:rPr lang="en-US" altLang="es-ES" sz="1600" dirty="0">
                <a:latin typeface="Arial" charset="0"/>
              </a:rPr>
              <a:t> </a:t>
            </a:r>
            <a:r>
              <a:rPr lang="en-US" altLang="es-ES" sz="1600" dirty="0" err="1">
                <a:latin typeface="Arial" charset="0"/>
              </a:rPr>
              <a:t>responsable</a:t>
            </a:r>
            <a:r>
              <a:rPr lang="en-US" altLang="es-ES" sz="1600" dirty="0">
                <a:latin typeface="Arial" charset="0"/>
              </a:rPr>
              <a:t> de la </a:t>
            </a:r>
            <a:r>
              <a:rPr lang="en-US" altLang="es-ES" sz="1600" dirty="0" err="1">
                <a:latin typeface="Arial" charset="0"/>
              </a:rPr>
              <a:t>actualización</a:t>
            </a:r>
            <a:r>
              <a:rPr lang="en-US" altLang="es-ES" sz="1600" dirty="0">
                <a:latin typeface="Arial" charset="0"/>
              </a:rPr>
              <a:t> de </a:t>
            </a:r>
            <a:r>
              <a:rPr lang="en-US" altLang="es-ES" sz="1600" dirty="0" err="1">
                <a:latin typeface="Arial" charset="0"/>
              </a:rPr>
              <a:t>todos</a:t>
            </a:r>
            <a:r>
              <a:rPr lang="en-US" altLang="es-ES" sz="1600" dirty="0">
                <a:latin typeface="Arial" charset="0"/>
              </a:rPr>
              <a:t> los </a:t>
            </a:r>
            <a:r>
              <a:rPr lang="en-US" altLang="es-ES" sz="1600" dirty="0" err="1">
                <a:latin typeface="Arial" charset="0"/>
              </a:rPr>
              <a:t>demás</a:t>
            </a:r>
            <a:r>
              <a:rPr lang="en-US" altLang="es-ES" sz="1600" dirty="0">
                <a:latin typeface="Arial" charset="0"/>
              </a:rPr>
              <a:t> routers OSPF</a:t>
            </a:r>
          </a:p>
          <a:p>
            <a:pPr lvl="1" eaLnBrk="1" hangingPunct="1">
              <a:lnSpc>
                <a:spcPct val="85000"/>
              </a:lnSpc>
              <a:buFontTx/>
              <a:buChar char="•"/>
            </a:pPr>
            <a:r>
              <a:rPr lang="en-US" altLang="es-ES" sz="1800" dirty="0">
                <a:latin typeface="Arial" charset="0"/>
              </a:rPr>
              <a:t>Router </a:t>
            </a:r>
            <a:r>
              <a:rPr lang="en-US" altLang="es-ES" sz="1800" dirty="0" err="1">
                <a:latin typeface="Arial" charset="0"/>
              </a:rPr>
              <a:t>designado</a:t>
            </a:r>
            <a:r>
              <a:rPr lang="en-US" altLang="es-ES" sz="1800" dirty="0">
                <a:latin typeface="Arial" charset="0"/>
              </a:rPr>
              <a:t> de </a:t>
            </a:r>
            <a:r>
              <a:rPr lang="en-US" altLang="es-ES" sz="1800" dirty="0" err="1">
                <a:latin typeface="Arial" charset="0"/>
              </a:rPr>
              <a:t>respaldo</a:t>
            </a:r>
            <a:r>
              <a:rPr lang="en-US" altLang="es-ES" sz="1800" dirty="0">
                <a:latin typeface="Arial" charset="0"/>
              </a:rPr>
              <a:t> BDR)</a:t>
            </a:r>
          </a:p>
          <a:p>
            <a:pPr lvl="2" eaLnBrk="1" hangingPunct="1">
              <a:lnSpc>
                <a:spcPct val="80000"/>
              </a:lnSpc>
            </a:pPr>
            <a:r>
              <a:rPr lang="en-US" altLang="es-ES" sz="1600" dirty="0">
                <a:latin typeface="Arial" charset="0"/>
              </a:rPr>
              <a:t>Este router </a:t>
            </a:r>
            <a:r>
              <a:rPr lang="en-US" altLang="es-ES" sz="1600" dirty="0" err="1">
                <a:latin typeface="Arial" charset="0"/>
              </a:rPr>
              <a:t>asume</a:t>
            </a:r>
            <a:r>
              <a:rPr lang="en-US" altLang="es-ES" sz="1600" dirty="0">
                <a:latin typeface="Arial" charset="0"/>
              </a:rPr>
              <a:t> </a:t>
            </a:r>
            <a:r>
              <a:rPr lang="en-US" altLang="es-ES" sz="1600" dirty="0" err="1">
                <a:latin typeface="Arial" charset="0"/>
              </a:rPr>
              <a:t>las</a:t>
            </a:r>
            <a:r>
              <a:rPr lang="en-US" altLang="es-ES" sz="1600" dirty="0">
                <a:latin typeface="Arial" charset="0"/>
              </a:rPr>
              <a:t> </a:t>
            </a:r>
            <a:r>
              <a:rPr lang="en-US" altLang="es-ES" sz="1600" dirty="0" err="1">
                <a:latin typeface="Arial" charset="0"/>
              </a:rPr>
              <a:t>responsabilidades</a:t>
            </a:r>
            <a:r>
              <a:rPr lang="en-US" altLang="es-ES" sz="1600" dirty="0">
                <a:latin typeface="Arial" charset="0"/>
              </a:rPr>
              <a:t> del DR </a:t>
            </a:r>
            <a:r>
              <a:rPr lang="en-US" altLang="es-ES" sz="1600" dirty="0" err="1">
                <a:latin typeface="Arial" charset="0"/>
              </a:rPr>
              <a:t>si</a:t>
            </a:r>
            <a:r>
              <a:rPr lang="en-US" altLang="es-ES" sz="1600" dirty="0">
                <a:latin typeface="Arial" charset="0"/>
              </a:rPr>
              <a:t> </a:t>
            </a:r>
            <a:r>
              <a:rPr lang="en-US" altLang="es-ES" sz="1600" dirty="0" err="1">
                <a:latin typeface="Arial" charset="0"/>
              </a:rPr>
              <a:t>este</a:t>
            </a:r>
            <a:r>
              <a:rPr lang="en-US" altLang="es-ES" sz="1600" dirty="0">
                <a:latin typeface="Arial" charset="0"/>
              </a:rPr>
              <a:t> </a:t>
            </a:r>
            <a:r>
              <a:rPr lang="en-US" altLang="es-ES" sz="1600" dirty="0" err="1">
                <a:latin typeface="Arial" charset="0"/>
              </a:rPr>
              <a:t>último</a:t>
            </a:r>
            <a:r>
              <a:rPr lang="en-US" altLang="es-ES" sz="1600" dirty="0">
                <a:latin typeface="Arial" charset="0"/>
              </a:rPr>
              <a:t> </a:t>
            </a:r>
            <a:r>
              <a:rPr lang="en-US" altLang="es-ES" sz="1600" dirty="0" err="1">
                <a:latin typeface="Arial" charset="0"/>
              </a:rPr>
              <a:t>falla</a:t>
            </a:r>
            <a:endParaRPr lang="en-US" altLang="es-ES" sz="1600" dirty="0">
              <a:latin typeface="Arial" charset="0"/>
            </a:endParaRPr>
          </a:p>
          <a:p>
            <a:pPr eaLnBrk="1" hangingPunct="1">
              <a:lnSpc>
                <a:spcPct val="80000"/>
              </a:lnSpc>
            </a:pPr>
            <a:r>
              <a:rPr lang="en-US" altLang="es-ES" sz="2000" dirty="0">
                <a:latin typeface="Arial" charset="0"/>
              </a:rPr>
              <a:t>Los </a:t>
            </a:r>
            <a:r>
              <a:rPr lang="en-US" altLang="es-ES" sz="2000" dirty="0" err="1">
                <a:latin typeface="Arial" charset="0"/>
              </a:rPr>
              <a:t>paquetes</a:t>
            </a:r>
            <a:r>
              <a:rPr lang="en-US" altLang="es-ES" sz="2000" dirty="0">
                <a:latin typeface="Arial" charset="0"/>
              </a:rPr>
              <a:t> de </a:t>
            </a:r>
            <a:r>
              <a:rPr lang="en-US" altLang="es-ES" sz="2000" dirty="0" err="1">
                <a:latin typeface="Arial" charset="0"/>
              </a:rPr>
              <a:t>protocolo</a:t>
            </a:r>
            <a:r>
              <a:rPr lang="en-US" altLang="es-ES" sz="2000" dirty="0">
                <a:latin typeface="Arial" charset="0"/>
              </a:rPr>
              <a:t> de </a:t>
            </a:r>
            <a:r>
              <a:rPr lang="en-US" altLang="es-ES" sz="2000" dirty="0" err="1">
                <a:latin typeface="Arial" charset="0"/>
              </a:rPr>
              <a:t>saludo</a:t>
            </a:r>
            <a:r>
              <a:rPr lang="en-US" altLang="es-ES" sz="2000" dirty="0">
                <a:latin typeface="Arial" charset="0"/>
              </a:rPr>
              <a:t> </a:t>
            </a:r>
            <a:r>
              <a:rPr lang="en-US" altLang="es-ES" sz="2000" dirty="0" err="1">
                <a:latin typeface="Arial" charset="0"/>
              </a:rPr>
              <a:t>contienen</a:t>
            </a:r>
            <a:r>
              <a:rPr lang="en-US" altLang="es-ES" sz="2000" dirty="0">
                <a:latin typeface="Arial" charset="0"/>
              </a:rPr>
              <a:t> </a:t>
            </a:r>
            <a:r>
              <a:rPr lang="en-US" altLang="es-ES" sz="2000" dirty="0" err="1">
                <a:latin typeface="Arial" charset="0"/>
              </a:rPr>
              <a:t>información</a:t>
            </a:r>
            <a:r>
              <a:rPr lang="en-US" altLang="es-ES" sz="2000" dirty="0">
                <a:latin typeface="Arial" charset="0"/>
              </a:rPr>
              <a:t> </a:t>
            </a:r>
            <a:r>
              <a:rPr lang="en-US" altLang="es-ES" sz="2000" dirty="0" err="1">
                <a:latin typeface="Arial" charset="0"/>
              </a:rPr>
              <a:t>que</a:t>
            </a:r>
            <a:r>
              <a:rPr lang="en-US" altLang="es-ES" sz="2000" dirty="0">
                <a:latin typeface="Arial" charset="0"/>
              </a:rPr>
              <a:t> se </a:t>
            </a:r>
            <a:r>
              <a:rPr lang="en-US" altLang="es-ES" sz="2000" dirty="0" err="1">
                <a:latin typeface="Arial" charset="0"/>
              </a:rPr>
              <a:t>utiliza</a:t>
            </a:r>
            <a:r>
              <a:rPr lang="en-US" altLang="es-ES" sz="2000" dirty="0">
                <a:latin typeface="Arial" charset="0"/>
              </a:rPr>
              <a:t> en la </a:t>
            </a:r>
            <a:r>
              <a:rPr lang="en-US" altLang="es-ES" sz="2000" dirty="0" err="1">
                <a:latin typeface="Arial" charset="0"/>
              </a:rPr>
              <a:t>selección</a:t>
            </a:r>
            <a:r>
              <a:rPr lang="en-US" altLang="es-ES" sz="2000" dirty="0">
                <a:latin typeface="Arial" charset="0"/>
              </a:rPr>
              <a:t> del DR y el BDR.</a:t>
            </a:r>
          </a:p>
          <a:p>
            <a:pPr eaLnBrk="1" hangingPunct="1">
              <a:lnSpc>
                <a:spcPct val="80000"/>
              </a:lnSpc>
            </a:pPr>
            <a:r>
              <a:rPr lang="en-US" altLang="es-ES" sz="2000" dirty="0">
                <a:latin typeface="Arial" charset="0"/>
              </a:rPr>
              <a:t>Las </a:t>
            </a:r>
            <a:r>
              <a:rPr lang="en-US" altLang="es-ES" sz="2000" dirty="0" err="1">
                <a:latin typeface="Arial" charset="0"/>
              </a:rPr>
              <a:t>elecciones</a:t>
            </a:r>
            <a:r>
              <a:rPr lang="en-US" altLang="es-ES" sz="2000" dirty="0">
                <a:latin typeface="Arial" charset="0"/>
              </a:rPr>
              <a:t> de DR/BDR </a:t>
            </a:r>
            <a:r>
              <a:rPr lang="en-US" altLang="es-ES" sz="2000" b="1" dirty="0">
                <a:latin typeface="Arial" charset="0"/>
              </a:rPr>
              <a:t>NO</a:t>
            </a:r>
            <a:r>
              <a:rPr lang="en-US" altLang="es-ES" sz="2000" dirty="0">
                <a:latin typeface="Arial" charset="0"/>
              </a:rPr>
              <a:t> </a:t>
            </a:r>
            <a:r>
              <a:rPr lang="en-US" altLang="es-ES" sz="2000" dirty="0" err="1">
                <a:latin typeface="Arial" charset="0"/>
              </a:rPr>
              <a:t>ocurren</a:t>
            </a:r>
            <a:r>
              <a:rPr lang="en-US" altLang="es-ES" sz="2000" dirty="0">
                <a:latin typeface="Arial" charset="0"/>
              </a:rPr>
              <a:t> en </a:t>
            </a:r>
            <a:r>
              <a:rPr lang="en-US" altLang="es-ES" sz="2000" dirty="0" err="1">
                <a:latin typeface="Arial" charset="0"/>
              </a:rPr>
              <a:t>las</a:t>
            </a:r>
            <a:r>
              <a:rPr lang="en-US" altLang="es-ES" sz="2000" dirty="0">
                <a:latin typeface="Arial" charset="0"/>
              </a:rPr>
              <a:t> </a:t>
            </a:r>
            <a:r>
              <a:rPr lang="en-US" altLang="es-ES" sz="2000" dirty="0" err="1">
                <a:latin typeface="Arial" charset="0"/>
              </a:rPr>
              <a:t>redes</a:t>
            </a:r>
            <a:r>
              <a:rPr lang="en-US" altLang="es-ES" sz="2000" dirty="0">
                <a:latin typeface="Arial" charset="0"/>
              </a:rPr>
              <a:t> </a:t>
            </a:r>
            <a:r>
              <a:rPr lang="en-US" altLang="es-ES" sz="2000" dirty="0" err="1">
                <a:latin typeface="Arial" charset="0"/>
              </a:rPr>
              <a:t>punto</a:t>
            </a:r>
            <a:r>
              <a:rPr lang="en-US" altLang="es-ES" sz="2000" dirty="0">
                <a:latin typeface="Arial" charset="0"/>
              </a:rPr>
              <a:t> a </a:t>
            </a:r>
            <a:r>
              <a:rPr lang="en-US" altLang="es-ES" sz="2000" dirty="0" err="1">
                <a:latin typeface="Arial" charset="0"/>
              </a:rPr>
              <a:t>punto</a:t>
            </a:r>
            <a:r>
              <a:rPr lang="en-US" altLang="es-ES" sz="2000" dirty="0">
                <a:latin typeface="Arial" charset="0"/>
              </a:rPr>
              <a:t>, </a:t>
            </a:r>
            <a:r>
              <a:rPr lang="en-US" altLang="es-ES" sz="2000" dirty="0" err="1">
                <a:latin typeface="Arial" charset="0"/>
              </a:rPr>
              <a:t>sólo</a:t>
            </a:r>
            <a:r>
              <a:rPr lang="en-US" altLang="es-ES" sz="2000" dirty="0">
                <a:latin typeface="Arial" charset="0"/>
              </a:rPr>
              <a:t> en la </a:t>
            </a:r>
            <a:r>
              <a:rPr lang="en-US" altLang="es-ES" sz="2000" dirty="0" err="1">
                <a:latin typeface="Arial" charset="0"/>
              </a:rPr>
              <a:t>redes</a:t>
            </a:r>
            <a:r>
              <a:rPr lang="en-US" altLang="es-ES" sz="2000" dirty="0">
                <a:latin typeface="Arial" charset="0"/>
              </a:rPr>
              <a:t> </a:t>
            </a:r>
            <a:r>
              <a:rPr lang="en-US" altLang="es-ES" sz="2000" dirty="0" err="1">
                <a:latin typeface="Arial" charset="0"/>
              </a:rPr>
              <a:t>Multiacceso</a:t>
            </a:r>
            <a:endParaRPr lang="en-US" altLang="es-ES" sz="2000" dirty="0">
              <a:latin typeface="Arial" charset="0"/>
            </a:endParaRPr>
          </a:p>
          <a:p>
            <a:pPr lvl="1" eaLnBrk="1" hangingPunct="1">
              <a:lnSpc>
                <a:spcPct val="85000"/>
              </a:lnSpc>
            </a:pPr>
            <a:endParaRPr lang="en-US" altLang="es-ES" sz="1800" dirty="0">
              <a:latin typeface="Arial" charset="0"/>
            </a:endParaRPr>
          </a:p>
          <a:p>
            <a:pPr lvl="1" eaLnBrk="1" hangingPunct="1">
              <a:lnSpc>
                <a:spcPct val="85000"/>
              </a:lnSpc>
            </a:pPr>
            <a:endParaRPr lang="en-US" altLang="es-ES" sz="1800" dirty="0">
              <a:latin typeface="Arial" charset="0"/>
            </a:endParaRPr>
          </a:p>
        </p:txBody>
      </p:sp>
      <p:sp>
        <p:nvSpPr>
          <p:cNvPr id="6" name="5 Marcador de número de diapositiva"/>
          <p:cNvSpPr>
            <a:spLocks noGrp="1"/>
          </p:cNvSpPr>
          <p:nvPr>
            <p:ph type="sldNum" sz="quarter" idx="12"/>
          </p:nvPr>
        </p:nvSpPr>
        <p:spPr/>
        <p:txBody>
          <a:bodyPr/>
          <a:lstStyle/>
          <a:p>
            <a:pPr>
              <a:defRPr/>
            </a:pPr>
            <a:fld id="{9E04E3E3-C22B-463E-A42B-30F34A61CFBB}" type="slidenum">
              <a:rPr lang="es-ES"/>
              <a:pPr>
                <a:defRPr/>
              </a:pPr>
              <a:t>61</a:t>
            </a:fld>
            <a:endParaRPr lang="es-ES"/>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184150" y="395288"/>
            <a:ext cx="8145463" cy="938212"/>
          </a:xfrm>
        </p:spPr>
        <p:txBody>
          <a:bodyPr/>
          <a:lstStyle/>
          <a:p>
            <a:pPr eaLnBrk="1" hangingPunct="1"/>
            <a:r>
              <a:rPr lang="en-US" altLang="es-ES">
                <a:latin typeface="Arial" charset="0"/>
              </a:rPr>
              <a:t>OSPF. Funcionamiento</a:t>
            </a:r>
          </a:p>
        </p:txBody>
      </p:sp>
      <p:sp>
        <p:nvSpPr>
          <p:cNvPr id="8" name="5 Marcador de número de diapositiva"/>
          <p:cNvSpPr>
            <a:spLocks noGrp="1"/>
          </p:cNvSpPr>
          <p:nvPr>
            <p:ph type="sldNum" sz="quarter" idx="12"/>
          </p:nvPr>
        </p:nvSpPr>
        <p:spPr/>
        <p:txBody>
          <a:bodyPr/>
          <a:lstStyle/>
          <a:p>
            <a:pPr>
              <a:defRPr/>
            </a:pPr>
            <a:fld id="{B2596BC8-E612-4C4A-94CB-D2C89D1A6D0F}" type="slidenum">
              <a:rPr lang="es-ES"/>
              <a:pPr>
                <a:defRPr/>
              </a:pPr>
              <a:t>62</a:t>
            </a:fld>
            <a:endParaRPr lang="es-ES"/>
          </a:p>
        </p:txBody>
      </p:sp>
      <p:pic>
        <p:nvPicPr>
          <p:cNvPr id="48132" name="Picture 3" descr="Ch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00213"/>
            <a:ext cx="4473575" cy="326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4" descr="Ch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1844675"/>
            <a:ext cx="4092575"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Rectangle 5"/>
          <p:cNvSpPr>
            <a:spLocks noChangeArrowheads="1"/>
          </p:cNvSpPr>
          <p:nvPr/>
        </p:nvSpPr>
        <p:spPr bwMode="auto">
          <a:xfrm>
            <a:off x="468313" y="5016500"/>
            <a:ext cx="799147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lvl="2" eaLnBrk="1" hangingPunct="1">
              <a:spcBef>
                <a:spcPct val="0"/>
              </a:spcBef>
              <a:buFontTx/>
              <a:buNone/>
            </a:pPr>
            <a:r>
              <a:rPr lang="en-US" altLang="es-ES" sz="1800">
                <a:latin typeface="Arial" charset="0"/>
              </a:rPr>
              <a:t>Los DRothers envían LSA mediante la dirección multicast 224.0.0.6 al DR y el BDR.</a:t>
            </a:r>
          </a:p>
          <a:p>
            <a:pPr lvl="2" eaLnBrk="1" hangingPunct="1">
              <a:spcBef>
                <a:spcPct val="0"/>
              </a:spcBef>
              <a:buFontTx/>
              <a:buNone/>
            </a:pPr>
            <a:r>
              <a:rPr lang="en-US" altLang="es-ES" sz="1800">
                <a:latin typeface="Arial" charset="0"/>
              </a:rPr>
              <a:t> El DR reenvía las LSA mediante la dirección multicast 224.0.0.5 a todos los otros routers</a:t>
            </a:r>
          </a:p>
          <a:p>
            <a:pPr lvl="2">
              <a:lnSpc>
                <a:spcPct val="80000"/>
              </a:lnSpc>
              <a:spcBef>
                <a:spcPct val="50000"/>
              </a:spcBef>
            </a:pPr>
            <a:endParaRPr lang="en-US" altLang="es-ES" sz="1600"/>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265113" y="115888"/>
            <a:ext cx="8323262" cy="804862"/>
          </a:xfrm>
        </p:spPr>
        <p:txBody>
          <a:bodyPr/>
          <a:lstStyle/>
          <a:p>
            <a:pPr eaLnBrk="1" hangingPunct="1"/>
            <a:r>
              <a:rPr lang="en-US" altLang="es-ES" sz="4000">
                <a:latin typeface="Arial" charset="0"/>
              </a:rPr>
              <a:t>OSPF. Funcionamiento</a:t>
            </a:r>
          </a:p>
        </p:txBody>
      </p:sp>
      <p:sp>
        <p:nvSpPr>
          <p:cNvPr id="49156" name="Rectangle 3"/>
          <p:cNvSpPr>
            <a:spLocks noGrp="1" noChangeArrowheads="1"/>
          </p:cNvSpPr>
          <p:nvPr>
            <p:ph idx="1"/>
          </p:nvPr>
        </p:nvSpPr>
        <p:spPr>
          <a:xfrm>
            <a:off x="-252413" y="1047750"/>
            <a:ext cx="6461126" cy="3101975"/>
          </a:xfrm>
        </p:spPr>
        <p:txBody>
          <a:bodyPr/>
          <a:lstStyle/>
          <a:p>
            <a:pPr marL="639763" indent="-457200" defTabSz="814388" eaLnBrk="1" hangingPunct="1">
              <a:lnSpc>
                <a:spcPct val="85000"/>
              </a:lnSpc>
              <a:buFontTx/>
              <a:buNone/>
            </a:pPr>
            <a:r>
              <a:rPr lang="en-US" altLang="es-ES" sz="2000">
                <a:solidFill>
                  <a:srgbClr val="000000"/>
                </a:solidFill>
                <a:latin typeface="Arial" charset="0"/>
              </a:rPr>
              <a:t>Criterios para la selección de DR y BDR:</a:t>
            </a:r>
          </a:p>
          <a:p>
            <a:pPr marL="1017588" lvl="1" indent="-381000" defTabSz="814388" eaLnBrk="1" hangingPunct="1">
              <a:lnSpc>
                <a:spcPct val="90000"/>
              </a:lnSpc>
              <a:spcBef>
                <a:spcPct val="25000"/>
              </a:spcBef>
              <a:buFontTx/>
              <a:buAutoNum type="arabicPeriod"/>
            </a:pPr>
            <a:r>
              <a:rPr lang="en-US" altLang="es-ES" sz="1800" b="1">
                <a:solidFill>
                  <a:srgbClr val="000000"/>
                </a:solidFill>
                <a:latin typeface="Arial" charset="0"/>
              </a:rPr>
              <a:t>DR:</a:t>
            </a:r>
            <a:r>
              <a:rPr lang="en-US" altLang="es-ES" sz="1800">
                <a:solidFill>
                  <a:srgbClr val="000000"/>
                </a:solidFill>
                <a:latin typeface="Arial" charset="0"/>
              </a:rPr>
              <a:t> router con la </a:t>
            </a:r>
            <a:r>
              <a:rPr lang="en-US" altLang="es-ES" sz="1800">
                <a:solidFill>
                  <a:srgbClr val="0000FF"/>
                </a:solidFill>
                <a:latin typeface="Arial" charset="0"/>
              </a:rPr>
              <a:t>prioridad</a:t>
            </a:r>
            <a:r>
              <a:rPr lang="en-US" altLang="es-ES" sz="1800">
                <a:solidFill>
                  <a:srgbClr val="000000"/>
                </a:solidFill>
                <a:latin typeface="Arial" charset="0"/>
              </a:rPr>
              <a:t> de interfaz </a:t>
            </a:r>
            <a:br>
              <a:rPr lang="cs-CZ" altLang="es-ES" sz="1800">
                <a:solidFill>
                  <a:srgbClr val="000000"/>
                </a:solidFill>
                <a:latin typeface="Arial" charset="0"/>
              </a:rPr>
            </a:br>
            <a:r>
              <a:rPr lang="en-US" altLang="es-ES" sz="1800">
                <a:solidFill>
                  <a:srgbClr val="000000"/>
                </a:solidFill>
                <a:latin typeface="Arial" charset="0"/>
              </a:rPr>
              <a:t>OSPF </a:t>
            </a:r>
            <a:r>
              <a:rPr lang="en-US" altLang="es-ES" sz="1800">
                <a:solidFill>
                  <a:srgbClr val="0000FF"/>
                </a:solidFill>
                <a:latin typeface="Arial" charset="0"/>
              </a:rPr>
              <a:t>más alta</a:t>
            </a:r>
            <a:r>
              <a:rPr lang="en-US" altLang="es-ES" sz="1800">
                <a:solidFill>
                  <a:srgbClr val="000000"/>
                </a:solidFill>
                <a:latin typeface="Arial" charset="0"/>
              </a:rPr>
              <a:t>.</a:t>
            </a:r>
          </a:p>
          <a:p>
            <a:pPr marL="1017588" lvl="1" indent="-381000" defTabSz="814388" eaLnBrk="1" hangingPunct="1">
              <a:lnSpc>
                <a:spcPct val="90000"/>
              </a:lnSpc>
              <a:spcBef>
                <a:spcPct val="25000"/>
              </a:spcBef>
              <a:buFontTx/>
              <a:buAutoNum type="arabicPeriod"/>
            </a:pPr>
            <a:r>
              <a:rPr lang="en-US" altLang="es-ES" sz="1800" b="1">
                <a:solidFill>
                  <a:srgbClr val="000000"/>
                </a:solidFill>
                <a:latin typeface="Arial" charset="0"/>
              </a:rPr>
              <a:t>BDR:</a:t>
            </a:r>
            <a:r>
              <a:rPr lang="en-US" altLang="es-ES" sz="1800">
                <a:solidFill>
                  <a:srgbClr val="000000"/>
                </a:solidFill>
                <a:latin typeface="Arial" charset="0"/>
              </a:rPr>
              <a:t> router con la </a:t>
            </a:r>
            <a:r>
              <a:rPr lang="en-US" altLang="es-ES" sz="1800">
                <a:solidFill>
                  <a:srgbClr val="0000FF"/>
                </a:solidFill>
                <a:latin typeface="Arial" charset="0"/>
              </a:rPr>
              <a:t>segunda prioridad</a:t>
            </a:r>
            <a:r>
              <a:rPr lang="en-US" altLang="es-ES" sz="1800">
                <a:solidFill>
                  <a:srgbClr val="000000"/>
                </a:solidFill>
                <a:latin typeface="Arial" charset="0"/>
              </a:rPr>
              <a:t> </a:t>
            </a:r>
            <a:br>
              <a:rPr lang="cs-CZ" altLang="es-ES" sz="1800">
                <a:solidFill>
                  <a:srgbClr val="000000"/>
                </a:solidFill>
                <a:latin typeface="Arial" charset="0"/>
              </a:rPr>
            </a:br>
            <a:r>
              <a:rPr lang="en-US" altLang="es-ES" sz="1800">
                <a:solidFill>
                  <a:srgbClr val="000000"/>
                </a:solidFill>
                <a:latin typeface="Arial" charset="0"/>
              </a:rPr>
              <a:t>de interfaz OSPF </a:t>
            </a:r>
            <a:r>
              <a:rPr lang="en-US" altLang="es-ES" sz="1800">
                <a:solidFill>
                  <a:srgbClr val="0000FF"/>
                </a:solidFill>
                <a:latin typeface="Arial" charset="0"/>
              </a:rPr>
              <a:t>más alta</a:t>
            </a:r>
            <a:r>
              <a:rPr lang="en-US" altLang="es-ES" sz="1800">
                <a:solidFill>
                  <a:srgbClr val="000000"/>
                </a:solidFill>
                <a:latin typeface="Arial" charset="0"/>
              </a:rPr>
              <a:t>.</a:t>
            </a:r>
            <a:endParaRPr lang="cs-CZ" altLang="es-ES" sz="1800">
              <a:solidFill>
                <a:srgbClr val="000000"/>
              </a:solidFill>
              <a:latin typeface="Arial" charset="0"/>
            </a:endParaRPr>
          </a:p>
          <a:p>
            <a:pPr marL="1017588" lvl="1" indent="-381000" defTabSz="814388" eaLnBrk="1" hangingPunct="1">
              <a:lnSpc>
                <a:spcPct val="90000"/>
              </a:lnSpc>
              <a:spcBef>
                <a:spcPct val="25000"/>
              </a:spcBef>
              <a:buFontTx/>
              <a:buAutoNum type="arabicPeriod"/>
            </a:pPr>
            <a:r>
              <a:rPr lang="en-US" altLang="es-ES" sz="1800">
                <a:solidFill>
                  <a:srgbClr val="0000FF"/>
                </a:solidFill>
                <a:latin typeface="Arial" charset="0"/>
              </a:rPr>
              <a:t>Si </a:t>
            </a:r>
            <a:r>
              <a:rPr lang="en-US" altLang="es-ES" sz="1800">
                <a:solidFill>
                  <a:srgbClr val="000000"/>
                </a:solidFill>
                <a:latin typeface="Arial" charset="0"/>
              </a:rPr>
              <a:t>las </a:t>
            </a:r>
            <a:r>
              <a:rPr lang="en-US" altLang="es-ES" sz="1800">
                <a:solidFill>
                  <a:srgbClr val="0000FF"/>
                </a:solidFill>
                <a:latin typeface="Arial" charset="0"/>
              </a:rPr>
              <a:t>prioridades de la interfaz OSPF </a:t>
            </a:r>
            <a:br>
              <a:rPr lang="cs-CZ" altLang="es-ES" sz="1800">
                <a:solidFill>
                  <a:srgbClr val="0000FF"/>
                </a:solidFill>
                <a:latin typeface="Arial" charset="0"/>
              </a:rPr>
            </a:br>
            <a:r>
              <a:rPr lang="en-US" altLang="es-ES" sz="1800">
                <a:solidFill>
                  <a:srgbClr val="0000FF"/>
                </a:solidFill>
                <a:latin typeface="Arial" charset="0"/>
              </a:rPr>
              <a:t>son iguales</a:t>
            </a:r>
            <a:r>
              <a:rPr lang="en-US" altLang="es-ES" sz="1800">
                <a:solidFill>
                  <a:srgbClr val="000000"/>
                </a:solidFill>
                <a:latin typeface="Arial" charset="0"/>
              </a:rPr>
              <a:t> se</a:t>
            </a:r>
            <a:r>
              <a:rPr lang="cs-CZ" altLang="es-ES" sz="1800">
                <a:solidFill>
                  <a:srgbClr val="000000"/>
                </a:solidFill>
                <a:latin typeface="Arial" charset="0"/>
              </a:rPr>
              <a:t> </a:t>
            </a:r>
            <a:r>
              <a:rPr lang="en-US" altLang="es-ES" sz="1800">
                <a:solidFill>
                  <a:srgbClr val="000000"/>
                </a:solidFill>
                <a:latin typeface="Arial" charset="0"/>
              </a:rPr>
              <a:t>utiliza la </a:t>
            </a:r>
            <a:r>
              <a:rPr lang="en-US" altLang="es-ES" sz="1800">
                <a:solidFill>
                  <a:srgbClr val="006600"/>
                </a:solidFill>
                <a:latin typeface="Arial" charset="0"/>
              </a:rPr>
              <a:t>ID del router </a:t>
            </a:r>
          </a:p>
          <a:p>
            <a:pPr marL="1017588" lvl="1" indent="-381000" defTabSz="814388" eaLnBrk="1" hangingPunct="1">
              <a:lnSpc>
                <a:spcPct val="90000"/>
              </a:lnSpc>
              <a:spcBef>
                <a:spcPct val="25000"/>
              </a:spcBef>
              <a:buFontTx/>
              <a:buNone/>
            </a:pPr>
            <a:r>
              <a:rPr lang="en-US" altLang="es-ES" sz="1800">
                <a:solidFill>
                  <a:srgbClr val="006600"/>
                </a:solidFill>
                <a:latin typeface="Arial" charset="0"/>
              </a:rPr>
              <a:t>	más alta</a:t>
            </a:r>
            <a:r>
              <a:rPr lang="cs-CZ" altLang="es-ES" sz="1800">
                <a:solidFill>
                  <a:srgbClr val="006600"/>
                </a:solidFill>
                <a:latin typeface="Arial" charset="0"/>
              </a:rPr>
              <a:t> </a:t>
            </a:r>
            <a:r>
              <a:rPr lang="en-US" altLang="es-ES" sz="1800">
                <a:solidFill>
                  <a:srgbClr val="000000"/>
                </a:solidFill>
                <a:latin typeface="Arial" charset="0"/>
              </a:rPr>
              <a:t>para romper dicha igualdad.</a:t>
            </a:r>
          </a:p>
        </p:txBody>
      </p:sp>
      <p:sp>
        <p:nvSpPr>
          <p:cNvPr id="9" name="5 Marcador de número de diapositiva"/>
          <p:cNvSpPr>
            <a:spLocks noGrp="1"/>
          </p:cNvSpPr>
          <p:nvPr>
            <p:ph type="sldNum" sz="quarter" idx="12"/>
          </p:nvPr>
        </p:nvSpPr>
        <p:spPr/>
        <p:txBody>
          <a:bodyPr/>
          <a:lstStyle/>
          <a:p>
            <a:pPr>
              <a:defRPr/>
            </a:pPr>
            <a:fld id="{6A30EAE3-BBE6-455A-BE7A-5B6D52FF7C8A}" type="slidenum">
              <a:rPr lang="es-ES"/>
              <a:pPr>
                <a:defRPr/>
              </a:pPr>
              <a:t>63</a:t>
            </a:fld>
            <a:endParaRPr lang="es-ES"/>
          </a:p>
        </p:txBody>
      </p:sp>
      <p:pic>
        <p:nvPicPr>
          <p:cNvPr id="491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300" y="3644900"/>
            <a:ext cx="4465638"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9158" name="Picture 5" descr="Ch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125538"/>
            <a:ext cx="404812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6" descr="Ch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0" y="3700463"/>
            <a:ext cx="4551363" cy="260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es-ES" dirty="0">
                <a:latin typeface="Arial" charset="0"/>
              </a:rPr>
              <a:t>OSPF. Id del router.</a:t>
            </a:r>
            <a:endParaRPr lang="es-ES" altLang="es-ES" dirty="0">
              <a:latin typeface="Arial" charset="0"/>
            </a:endParaRPr>
          </a:p>
        </p:txBody>
      </p:sp>
      <p:sp>
        <p:nvSpPr>
          <p:cNvPr id="7" name="5 Marcador de número de diapositiva"/>
          <p:cNvSpPr>
            <a:spLocks noGrp="1"/>
          </p:cNvSpPr>
          <p:nvPr>
            <p:ph type="sldNum" sz="quarter" idx="12"/>
          </p:nvPr>
        </p:nvSpPr>
        <p:spPr/>
        <p:txBody>
          <a:bodyPr/>
          <a:lstStyle/>
          <a:p>
            <a:pPr>
              <a:defRPr/>
            </a:pPr>
            <a:fld id="{9FE752BE-E9D6-4C31-A173-1707C607056E}" type="slidenum">
              <a:rPr lang="es-ES"/>
              <a:pPr>
                <a:defRPr/>
              </a:pPr>
              <a:t>64</a:t>
            </a:fld>
            <a:endParaRPr lang="es-ES"/>
          </a:p>
        </p:txBody>
      </p:sp>
      <p:pic>
        <p:nvPicPr>
          <p:cNvPr id="5018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2" y="4005064"/>
            <a:ext cx="3096344"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1484784"/>
            <a:ext cx="5334760" cy="4166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18466"/>
          <a:stretch/>
        </p:blipFill>
        <p:spPr bwMode="auto">
          <a:xfrm>
            <a:off x="24284" y="1839764"/>
            <a:ext cx="4242545" cy="1572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vert="horz" lIns="91440" tIns="45720" rIns="91440" bIns="45720" rtlCol="0" anchor="ctr">
            <a:normAutofit/>
          </a:bodyPr>
          <a:lstStyle/>
          <a:p>
            <a:r>
              <a:rPr lang="en-US" altLang="es-ES" dirty="0" err="1">
                <a:latin typeface="Arial" charset="0"/>
              </a:rPr>
              <a:t>Configuración</a:t>
            </a:r>
            <a:r>
              <a:rPr lang="en-US" altLang="es-ES" dirty="0">
                <a:latin typeface="Arial" charset="0"/>
              </a:rPr>
              <a:t> y </a:t>
            </a:r>
            <a:r>
              <a:rPr lang="en-US" altLang="es-ES" dirty="0" err="1">
                <a:latin typeface="Arial" charset="0"/>
              </a:rPr>
              <a:t>verificación</a:t>
            </a:r>
            <a:r>
              <a:rPr lang="en-US" altLang="es-ES" dirty="0">
                <a:latin typeface="Arial" charset="0"/>
              </a:rPr>
              <a:t> OSPF</a:t>
            </a:r>
            <a:endParaRPr lang="es-ES" altLang="es-ES" dirty="0">
              <a:latin typeface="Arial" charset="0"/>
            </a:endParaRPr>
          </a:p>
        </p:txBody>
      </p:sp>
      <p:sp>
        <p:nvSpPr>
          <p:cNvPr id="51204" name="Rectangle 3"/>
          <p:cNvSpPr>
            <a:spLocks noGrp="1" noChangeArrowheads="1"/>
          </p:cNvSpPr>
          <p:nvPr>
            <p:ph type="body" sz="half" idx="1"/>
          </p:nvPr>
        </p:nvSpPr>
        <p:spPr>
          <a:xfrm>
            <a:off x="457200" y="1341438"/>
            <a:ext cx="7715250" cy="1108075"/>
          </a:xfrm>
        </p:spPr>
        <p:txBody>
          <a:bodyPr/>
          <a:lstStyle/>
          <a:p>
            <a:pPr eaLnBrk="1" hangingPunct="1">
              <a:buFontTx/>
              <a:buNone/>
            </a:pPr>
            <a:r>
              <a:rPr lang="en-US" altLang="es-ES" sz="2000">
                <a:solidFill>
                  <a:srgbClr val="000000"/>
                </a:solidFill>
                <a:latin typeface="Arial" charset="0"/>
              </a:rPr>
              <a:t>R1(config)#</a:t>
            </a:r>
            <a:r>
              <a:rPr lang="en-US" altLang="es-ES" sz="2000" b="1">
                <a:solidFill>
                  <a:srgbClr val="B21A1A"/>
                </a:solidFill>
                <a:latin typeface="Arial" charset="0"/>
              </a:rPr>
              <a:t>router ospf </a:t>
            </a:r>
            <a:r>
              <a:rPr lang="en-US" altLang="es-ES" sz="2000" b="1" i="1">
                <a:solidFill>
                  <a:srgbClr val="B21A1A"/>
                </a:solidFill>
                <a:latin typeface="Arial" charset="0"/>
              </a:rPr>
              <a:t>id del proceso</a:t>
            </a:r>
          </a:p>
          <a:p>
            <a:pPr eaLnBrk="1" hangingPunct="1">
              <a:buFontTx/>
              <a:buNone/>
            </a:pPr>
            <a:r>
              <a:rPr lang="en-US" altLang="es-ES" sz="2000">
                <a:solidFill>
                  <a:srgbClr val="000000"/>
                </a:solidFill>
                <a:latin typeface="Arial" charset="0"/>
              </a:rPr>
              <a:t>Router(config-router)#</a:t>
            </a:r>
            <a:r>
              <a:rPr lang="en-US" altLang="es-ES" sz="2000" b="1">
                <a:solidFill>
                  <a:srgbClr val="B21A1A"/>
                </a:solidFill>
                <a:latin typeface="Arial" charset="0"/>
              </a:rPr>
              <a:t>network</a:t>
            </a:r>
            <a:r>
              <a:rPr lang="en-US" altLang="es-ES" sz="2000">
                <a:solidFill>
                  <a:srgbClr val="000000"/>
                </a:solidFill>
                <a:latin typeface="Arial" charset="0"/>
              </a:rPr>
              <a:t> </a:t>
            </a:r>
            <a:r>
              <a:rPr lang="en-US" altLang="es-ES" sz="2000">
                <a:solidFill>
                  <a:srgbClr val="0000FF"/>
                </a:solidFill>
                <a:latin typeface="Arial" charset="0"/>
              </a:rPr>
              <a:t>dirección de red máscara wildcard </a:t>
            </a:r>
            <a:r>
              <a:rPr lang="en-US" altLang="es-ES" sz="2000" b="1">
                <a:solidFill>
                  <a:srgbClr val="000000"/>
                </a:solidFill>
                <a:latin typeface="Arial" charset="0"/>
              </a:rPr>
              <a:t>área</a:t>
            </a:r>
            <a:r>
              <a:rPr lang="en-US" altLang="es-ES" sz="2000">
                <a:solidFill>
                  <a:srgbClr val="000000"/>
                </a:solidFill>
                <a:latin typeface="Arial" charset="0"/>
              </a:rPr>
              <a:t> </a:t>
            </a:r>
            <a:r>
              <a:rPr lang="en-US" altLang="es-ES" sz="2000">
                <a:solidFill>
                  <a:srgbClr val="0000FF"/>
                </a:solidFill>
                <a:latin typeface="Arial" charset="0"/>
              </a:rPr>
              <a:t>ID del área</a:t>
            </a:r>
          </a:p>
          <a:p>
            <a:pPr eaLnBrk="1" hangingPunct="1">
              <a:buFontTx/>
              <a:buNone/>
            </a:pPr>
            <a:endParaRPr lang="en-US" altLang="es-ES" sz="3600">
              <a:latin typeface="Arial" charset="0"/>
            </a:endParaRPr>
          </a:p>
          <a:p>
            <a:pPr eaLnBrk="1" hangingPunct="1"/>
            <a:endParaRPr lang="en-US" altLang="es-ES" sz="3600">
              <a:solidFill>
                <a:srgbClr val="0000FF"/>
              </a:solidFill>
              <a:latin typeface="Arial" charset="0"/>
            </a:endParaRPr>
          </a:p>
          <a:p>
            <a:pPr eaLnBrk="1" hangingPunct="1"/>
            <a:endParaRPr lang="es-ES" altLang="es-ES" sz="3600">
              <a:latin typeface="Arial" charset="0"/>
            </a:endParaRPr>
          </a:p>
        </p:txBody>
      </p:sp>
      <p:sp>
        <p:nvSpPr>
          <p:cNvPr id="7" name="6 Marcador de número de diapositiva"/>
          <p:cNvSpPr>
            <a:spLocks noGrp="1"/>
          </p:cNvSpPr>
          <p:nvPr>
            <p:ph type="sldNum" sz="quarter" idx="12"/>
          </p:nvPr>
        </p:nvSpPr>
        <p:spPr/>
        <p:txBody>
          <a:bodyPr/>
          <a:lstStyle/>
          <a:p>
            <a:pPr>
              <a:defRPr/>
            </a:pPr>
            <a:fld id="{EB03A726-A35E-4873-9BF5-4EACF1A09AE3}" type="slidenum">
              <a:rPr lang="es-ES"/>
              <a:pPr>
                <a:defRPr/>
              </a:pPr>
              <a:t>65</a:t>
            </a:fld>
            <a:endParaRPr lang="es-ES"/>
          </a:p>
        </p:txBody>
      </p:sp>
      <p:pic>
        <p:nvPicPr>
          <p:cNvPr id="512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2374900"/>
            <a:ext cx="5621338"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1206" name="Rectangle 7"/>
          <p:cNvSpPr>
            <a:spLocks noChangeArrowheads="1"/>
          </p:cNvSpPr>
          <p:nvPr/>
        </p:nvSpPr>
        <p:spPr bwMode="auto">
          <a:xfrm>
            <a:off x="468313" y="4929188"/>
            <a:ext cx="78486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s-ES" sz="1800">
                <a:latin typeface="Arial" charset="0"/>
              </a:rPr>
              <a:t>Verificación de la configuración de OSPF, comandos:</a:t>
            </a:r>
          </a:p>
          <a:p>
            <a:pPr lvl="2" eaLnBrk="1" hangingPunct="1">
              <a:spcBef>
                <a:spcPct val="0"/>
              </a:spcBef>
              <a:buFontTx/>
              <a:buNone/>
            </a:pPr>
            <a:r>
              <a:rPr lang="en-US" altLang="es-ES" sz="1800">
                <a:latin typeface="Arial" charset="0"/>
              </a:rPr>
              <a:t> show ip protocol</a:t>
            </a:r>
          </a:p>
          <a:p>
            <a:pPr lvl="2" eaLnBrk="1" hangingPunct="1">
              <a:spcBef>
                <a:spcPct val="0"/>
              </a:spcBef>
              <a:buFontTx/>
              <a:buNone/>
            </a:pPr>
            <a:r>
              <a:rPr lang="en-US" altLang="es-ES" sz="1800">
                <a:latin typeface="Arial" charset="0"/>
              </a:rPr>
              <a:t> show ip route</a:t>
            </a:r>
          </a:p>
          <a:p>
            <a:pPr lvl="2" eaLnBrk="1" hangingPunct="1">
              <a:spcBef>
                <a:spcPct val="0"/>
              </a:spcBef>
              <a:buFontTx/>
              <a:buNone/>
            </a:pPr>
            <a:r>
              <a:rPr lang="en-US" altLang="es-ES" sz="1800">
                <a:latin typeface="Arial" charset="0"/>
              </a:rPr>
              <a:t> show ip ospf interface</a:t>
            </a:r>
          </a:p>
          <a:p>
            <a:pPr lvl="2" eaLnBrk="1" hangingPunct="1">
              <a:spcBef>
                <a:spcPct val="0"/>
              </a:spcBef>
              <a:buFontTx/>
              <a:buNone/>
            </a:pPr>
            <a:r>
              <a:rPr lang="en-US" altLang="es-ES" sz="1800">
                <a:latin typeface="Arial" charset="0"/>
              </a:rPr>
              <a:t> show ip ospf neighbor</a:t>
            </a:r>
            <a:endParaRPr lang="es-ES" altLang="es-ES" sz="1800">
              <a:latin typeface="Arial" charset="0"/>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053188"/>
            <a:ext cx="4320481" cy="342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6364"/>
            <a:ext cx="6693697" cy="3049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2487644"/>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normAutofit/>
          </a:bodyPr>
          <a:lstStyle/>
          <a:p>
            <a:pPr eaLnBrk="1" hangingPunct="1">
              <a:defRPr/>
            </a:pPr>
            <a:r>
              <a:rPr lang="en-US" dirty="0" err="1"/>
              <a:t>Diferencias</a:t>
            </a:r>
            <a:r>
              <a:rPr lang="en-US" dirty="0"/>
              <a:t> entre OSPFv2 y OSPFv3</a:t>
            </a:r>
            <a:endParaRPr lang="en-US" dirty="0">
              <a:solidFill>
                <a:schemeClr val="accent5">
                  <a:lumMod val="75000"/>
                </a:schemeClr>
              </a:solidFill>
              <a:cs typeface="Arial" pitchFamily="34" charset="0"/>
            </a:endParaRP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787" y="1660071"/>
            <a:ext cx="6956983" cy="460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9738966"/>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685800" y="609600"/>
            <a:ext cx="8077200" cy="1143000"/>
          </a:xfrm>
        </p:spPr>
        <p:txBody>
          <a:bodyPr>
            <a:normAutofit fontScale="90000"/>
          </a:bodyPr>
          <a:lstStyle/>
          <a:p>
            <a:pPr eaLnBrk="1" hangingPunct="1"/>
            <a:r>
              <a:rPr lang="es-ES_tradnl" altLang="es-ES" sz="3600"/>
              <a:t>Protocolo de routing externo (entre ASes): BGP (Border Gateway Protocol)</a:t>
            </a:r>
            <a:endParaRPr lang="es-ES" altLang="es-ES" sz="3600"/>
          </a:p>
        </p:txBody>
      </p:sp>
      <p:sp>
        <p:nvSpPr>
          <p:cNvPr id="54276" name="Rectangle 3"/>
          <p:cNvSpPr>
            <a:spLocks noGrp="1" noChangeArrowheads="1"/>
          </p:cNvSpPr>
          <p:nvPr>
            <p:ph idx="1"/>
          </p:nvPr>
        </p:nvSpPr>
        <p:spPr>
          <a:xfrm>
            <a:off x="457200" y="1998663"/>
            <a:ext cx="8229600" cy="4525962"/>
          </a:xfrm>
        </p:spPr>
        <p:txBody>
          <a:bodyPr/>
          <a:lstStyle/>
          <a:p>
            <a:pPr algn="just" eaLnBrk="1" hangingPunct="1"/>
            <a:r>
              <a:rPr lang="es-ES_tradnl" altLang="es-ES" sz="2800"/>
              <a:t>Es necesario incluir factores ‘políticos’ en el cálculo de rutas entre ASes. </a:t>
            </a:r>
          </a:p>
          <a:p>
            <a:pPr algn="just" eaLnBrk="1" hangingPunct="1"/>
            <a:r>
              <a:rPr lang="es-ES_tradnl" altLang="es-ES" sz="2800"/>
              <a:t>Por lo tanto, hemos de utilizar otros protocolos.</a:t>
            </a:r>
          </a:p>
          <a:p>
            <a:pPr algn="just" eaLnBrk="1" hangingPunct="1"/>
            <a:r>
              <a:rPr lang="es-ES_tradnl" altLang="es-ES" sz="2800"/>
              <a:t>Hasta 1990 se usaba EGP (Exterior Gateway Protocol). </a:t>
            </a:r>
          </a:p>
          <a:p>
            <a:pPr algn="just" eaLnBrk="1" hangingPunct="1"/>
            <a:r>
              <a:rPr lang="es-ES_tradnl" altLang="es-ES" sz="2800"/>
              <a:t>En 1989 se desarrolló BGP. Hoy se usa la versión 4 (BGP-4 incluye soporte de CIDR)</a:t>
            </a:r>
          </a:p>
          <a:p>
            <a:pPr algn="just" eaLnBrk="1" hangingPunct="1"/>
            <a:r>
              <a:rPr lang="es-ES_tradnl" altLang="es-ES" sz="2800"/>
              <a:t>Usado por prácticamente todos los proveedores de Internet en la comunicación de rutas entre ASes.</a:t>
            </a:r>
          </a:p>
        </p:txBody>
      </p:sp>
      <p:sp>
        <p:nvSpPr>
          <p:cNvPr id="6" name="5 Marcador de número de diapositiva"/>
          <p:cNvSpPr>
            <a:spLocks noGrp="1"/>
          </p:cNvSpPr>
          <p:nvPr>
            <p:ph type="sldNum" sz="quarter" idx="12"/>
          </p:nvPr>
        </p:nvSpPr>
        <p:spPr/>
        <p:txBody>
          <a:bodyPr/>
          <a:lstStyle/>
          <a:p>
            <a:pPr>
              <a:defRPr/>
            </a:pPr>
            <a:fld id="{016A05A7-7ADD-477A-84AA-664FD90F13F3}" type="slidenum">
              <a:rPr lang="es-ES"/>
              <a:pPr>
                <a:defRPr/>
              </a:pPr>
              <a:t>68</a:t>
            </a:fld>
            <a:endParaRPr lang="es-ES"/>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685800" y="609600"/>
            <a:ext cx="8077200" cy="762000"/>
          </a:xfrm>
        </p:spPr>
        <p:txBody>
          <a:bodyPr/>
          <a:lstStyle/>
          <a:p>
            <a:pPr eaLnBrk="1" hangingPunct="1"/>
            <a:r>
              <a:rPr lang="es-ES_tradnl" altLang="es-ES" sz="3600"/>
              <a:t>BGP (Border Gateway Protocol)</a:t>
            </a:r>
            <a:endParaRPr lang="es-ES" altLang="es-ES" sz="3600"/>
          </a:p>
        </p:txBody>
      </p:sp>
      <p:sp>
        <p:nvSpPr>
          <p:cNvPr id="55300" name="Rectangle 3"/>
          <p:cNvSpPr>
            <a:spLocks noGrp="1" noChangeArrowheads="1"/>
          </p:cNvSpPr>
          <p:nvPr>
            <p:ph idx="1"/>
          </p:nvPr>
        </p:nvSpPr>
        <p:spPr>
          <a:xfrm>
            <a:off x="685800" y="1844675"/>
            <a:ext cx="7772400" cy="4116388"/>
          </a:xfrm>
        </p:spPr>
        <p:txBody>
          <a:bodyPr/>
          <a:lstStyle/>
          <a:p>
            <a:pPr algn="just" eaLnBrk="1" hangingPunct="1">
              <a:lnSpc>
                <a:spcPct val="80000"/>
              </a:lnSpc>
            </a:pPr>
            <a:r>
              <a:rPr lang="es-ES_tradnl" altLang="es-ES" sz="2800"/>
              <a:t>Algoritmo de vector distancia modificado: </a:t>
            </a:r>
          </a:p>
          <a:p>
            <a:pPr lvl="1" algn="just" eaLnBrk="1" hangingPunct="1">
              <a:lnSpc>
                <a:spcPct val="80000"/>
              </a:lnSpc>
            </a:pPr>
            <a:r>
              <a:rPr lang="es-ES_tradnl" altLang="es-ES" sz="2400"/>
              <a:t>Además de la interfaz y el costo se incluye la ruta completa en cada caso.</a:t>
            </a:r>
          </a:p>
          <a:p>
            <a:pPr algn="just" eaLnBrk="1" hangingPunct="1">
              <a:lnSpc>
                <a:spcPct val="80000"/>
              </a:lnSpc>
            </a:pPr>
            <a:r>
              <a:rPr lang="es-ES_tradnl" altLang="es-ES" sz="2800"/>
              <a:t>El router descubre y descarta las rutas que pasan por él mismo. </a:t>
            </a:r>
          </a:p>
          <a:p>
            <a:pPr lvl="1" algn="just" eaLnBrk="1" hangingPunct="1">
              <a:lnSpc>
                <a:spcPct val="80000"/>
              </a:lnSpc>
            </a:pPr>
            <a:r>
              <a:rPr lang="es-ES_tradnl" altLang="es-ES" sz="2400"/>
              <a:t>Así se evita el problema de la cuenta a infinito.  </a:t>
            </a:r>
          </a:p>
          <a:p>
            <a:pPr algn="just" eaLnBrk="1" hangingPunct="1">
              <a:lnSpc>
                <a:spcPct val="80000"/>
              </a:lnSpc>
            </a:pPr>
            <a:r>
              <a:rPr lang="es-ES_tradnl" altLang="es-ES" sz="2800"/>
              <a:t>La métrica suele ser número de saltos.</a:t>
            </a:r>
          </a:p>
          <a:p>
            <a:pPr algn="just" eaLnBrk="1" hangingPunct="1">
              <a:lnSpc>
                <a:spcPct val="80000"/>
              </a:lnSpc>
            </a:pPr>
            <a:r>
              <a:rPr lang="es-ES_tradnl" altLang="es-ES" sz="2800"/>
              <a:t>Permite introducir restricciones o reglas ‘políticas’. </a:t>
            </a:r>
          </a:p>
          <a:p>
            <a:pPr lvl="1" algn="just" eaLnBrk="1" hangingPunct="1">
              <a:lnSpc>
                <a:spcPct val="80000"/>
              </a:lnSpc>
            </a:pPr>
            <a:r>
              <a:rPr lang="es-ES_tradnl" altLang="es-ES" sz="2400"/>
              <a:t>Una ruta que viola estas reglas recibe una distancia infinito.</a:t>
            </a:r>
            <a:endParaRPr lang="es-ES" altLang="es-ES" sz="2400"/>
          </a:p>
        </p:txBody>
      </p:sp>
      <p:sp>
        <p:nvSpPr>
          <p:cNvPr id="6" name="5 Marcador de número de diapositiva"/>
          <p:cNvSpPr>
            <a:spLocks noGrp="1"/>
          </p:cNvSpPr>
          <p:nvPr>
            <p:ph type="sldNum" sz="quarter" idx="12"/>
          </p:nvPr>
        </p:nvSpPr>
        <p:spPr/>
        <p:txBody>
          <a:bodyPr/>
          <a:lstStyle/>
          <a:p>
            <a:pPr>
              <a:defRPr/>
            </a:pPr>
            <a:fld id="{62A0EF54-B329-49C2-B86E-BE7EC95EBDAD}" type="slidenum">
              <a:rPr lang="es-ES"/>
              <a:pPr>
                <a:defRPr/>
              </a:pPr>
              <a:t>69</a:t>
            </a:fld>
            <a:endParaRPr lang="es-E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145463" cy="838200"/>
          </a:xfrm>
        </p:spPr>
        <p:txBody>
          <a:bodyPr>
            <a:normAutofit fontScale="90000"/>
          </a:bodyPr>
          <a:lstStyle/>
          <a:p>
            <a:pPr eaLnBrk="1" hangingPunct="1">
              <a:defRPr/>
            </a:pPr>
            <a:r>
              <a:rPr lang="en-US" sz="1800" dirty="0"/>
              <a:t>The Routing Table</a:t>
            </a:r>
            <a:br>
              <a:rPr lang="en-US" dirty="0"/>
            </a:br>
            <a:r>
              <a:rPr lang="en-US" dirty="0"/>
              <a:t>Remote Network Routing Entries</a:t>
            </a:r>
            <a:endParaRPr lang="en-US" dirty="0">
              <a:solidFill>
                <a:schemeClr val="accent5">
                  <a:lumMod val="75000"/>
                </a:schemeClr>
              </a:solidFill>
              <a:cs typeface="Arial" pitchFamily="34" charset="0"/>
            </a:endParaRPr>
          </a:p>
        </p:txBody>
      </p:sp>
      <p:sp>
        <p:nvSpPr>
          <p:cNvPr id="10" name="Rectangle 3"/>
          <p:cNvSpPr>
            <a:spLocks noGrp="1" noChangeArrowheads="1"/>
          </p:cNvSpPr>
          <p:nvPr>
            <p:ph idx="1"/>
          </p:nvPr>
        </p:nvSpPr>
        <p:spPr>
          <a:xfrm>
            <a:off x="719138" y="1471613"/>
            <a:ext cx="8131175" cy="4437062"/>
          </a:xfrm>
        </p:spPr>
        <p:txBody>
          <a:bodyPr/>
          <a:lstStyle/>
          <a:p>
            <a:pPr>
              <a:defRPr/>
            </a:pPr>
            <a:r>
              <a:rPr lang="en-US" dirty="0"/>
              <a:t>Interpreting the entries in the routing table.</a:t>
            </a:r>
          </a:p>
          <a:p>
            <a:pPr>
              <a:defRPr/>
            </a:pPr>
            <a:endParaRPr lang="en-US" dirty="0"/>
          </a:p>
          <a:p>
            <a:pPr>
              <a:defRPr/>
            </a:pPr>
            <a:endParaRPr lang="en-US" dirty="0"/>
          </a:p>
          <a:p>
            <a:pPr>
              <a:defRPr/>
            </a:pPr>
            <a:endParaRPr lang="en-US" dirty="0"/>
          </a:p>
          <a:p>
            <a:pPr marL="0" indent="0" eaLnBrk="1" hangingPunct="1">
              <a:buFont typeface="Wingdings" pitchFamily="2" charset="2"/>
              <a:buNone/>
              <a:defRPr/>
            </a:pPr>
            <a:endParaRPr lang="en-US" dirty="0">
              <a:cs typeface="Arial" charset="0"/>
            </a:endParaRPr>
          </a:p>
        </p:txBody>
      </p:sp>
      <p:sp>
        <p:nvSpPr>
          <p:cNvPr id="5" name="Content Placeholder 3"/>
          <p:cNvSpPr txBox="1">
            <a:spLocks/>
          </p:cNvSpPr>
          <p:nvPr/>
        </p:nvSpPr>
        <p:spPr bwMode="auto">
          <a:xfrm>
            <a:off x="479425" y="1385888"/>
            <a:ext cx="8054975" cy="5087937"/>
          </a:xfrm>
          <a:prstGeom prst="rect">
            <a:avLst/>
          </a:prstGeom>
          <a:noFill/>
          <a:ln w="9525" algn="ctr">
            <a:noFill/>
            <a:miter lim="800000"/>
            <a:headEnd/>
            <a:tailEnd/>
          </a:ln>
        </p:spPr>
        <p:txBody>
          <a:bodyPr lIns="82124" tIns="41061" rIns="82124" bIns="41061"/>
          <a:lstStyle/>
          <a:p>
            <a:pPr marL="236538" indent="-236538" defTabSz="814388">
              <a:lnSpc>
                <a:spcPct val="95000"/>
              </a:lnSpc>
              <a:spcBef>
                <a:spcPct val="50000"/>
              </a:spcBef>
              <a:buClr>
                <a:srgbClr val="708CA1"/>
              </a:buClr>
              <a:defRPr/>
            </a:pPr>
            <a:endParaRPr lang="en-US" dirty="0"/>
          </a:p>
          <a:p>
            <a:pPr marL="236538" indent="-236538" defTabSz="814388">
              <a:lnSpc>
                <a:spcPct val="95000"/>
              </a:lnSpc>
              <a:spcBef>
                <a:spcPct val="50000"/>
              </a:spcBef>
              <a:buClr>
                <a:srgbClr val="708CA1"/>
              </a:buClr>
              <a:buFont typeface="Wingdings" pitchFamily="2" charset="2"/>
              <a:buChar char="§"/>
              <a:defRPr/>
            </a:pPr>
            <a:endParaRPr lang="en-US" dirty="0"/>
          </a:p>
          <a:p>
            <a:pPr marL="236538" indent="-236538" defTabSz="814388">
              <a:lnSpc>
                <a:spcPct val="95000"/>
              </a:lnSpc>
              <a:spcBef>
                <a:spcPct val="50000"/>
              </a:spcBef>
              <a:buClr>
                <a:srgbClr val="708CA1"/>
              </a:buClr>
              <a:buFont typeface="Wingdings" pitchFamily="2" charset="2"/>
              <a:buChar char="§"/>
              <a:defRPr/>
            </a:pPr>
            <a:endParaRPr lang="en-US" kern="0" dirty="0">
              <a:latin typeface="+mn-lt"/>
            </a:endParaRPr>
          </a:p>
        </p:txBody>
      </p:sp>
      <p:sp>
        <p:nvSpPr>
          <p:cNvPr id="6" name="Content Placeholder 3"/>
          <p:cNvSpPr txBox="1">
            <a:spLocks/>
          </p:cNvSpPr>
          <p:nvPr/>
        </p:nvSpPr>
        <p:spPr bwMode="auto">
          <a:xfrm>
            <a:off x="631825" y="1450975"/>
            <a:ext cx="8054975" cy="5087938"/>
          </a:xfrm>
          <a:prstGeom prst="rect">
            <a:avLst/>
          </a:prstGeom>
          <a:noFill/>
          <a:ln w="9525" algn="ctr">
            <a:noFill/>
            <a:miter lim="800000"/>
            <a:headEnd/>
            <a:tailEnd/>
          </a:ln>
        </p:spPr>
        <p:txBody>
          <a:bodyPr lIns="82124" tIns="41061" rIns="82124" bIns="41061"/>
          <a:lstStyle/>
          <a:p>
            <a:pPr marL="693738" lvl="1" indent="-236538" defTabSz="814388">
              <a:lnSpc>
                <a:spcPct val="95000"/>
              </a:lnSpc>
              <a:spcBef>
                <a:spcPct val="50000"/>
              </a:spcBef>
              <a:buClr>
                <a:srgbClr val="708CA1"/>
              </a:buClr>
              <a:defRPr/>
            </a:pPr>
            <a:endParaRPr lang="en-US" dirty="0"/>
          </a:p>
          <a:p>
            <a:pPr marL="236538" indent="-236538" defTabSz="814388">
              <a:lnSpc>
                <a:spcPct val="95000"/>
              </a:lnSpc>
              <a:spcBef>
                <a:spcPct val="50000"/>
              </a:spcBef>
              <a:buClr>
                <a:srgbClr val="708CA1"/>
              </a:buClr>
              <a:defRPr/>
            </a:pPr>
            <a:endParaRPr lang="en-US" dirty="0"/>
          </a:p>
          <a:p>
            <a:pPr marL="693738" lvl="1" indent="-236538" defTabSz="814388">
              <a:lnSpc>
                <a:spcPct val="95000"/>
              </a:lnSpc>
              <a:spcBef>
                <a:spcPct val="50000"/>
              </a:spcBef>
              <a:buClr>
                <a:srgbClr val="708CA1"/>
              </a:buClr>
              <a:buFont typeface="Wingdings" pitchFamily="2" charset="2"/>
              <a:buChar char="§"/>
              <a:defRPr/>
            </a:pPr>
            <a:endParaRPr lang="en-US" dirty="0"/>
          </a:p>
          <a:p>
            <a:pPr marL="236538" indent="-236538" defTabSz="814388">
              <a:lnSpc>
                <a:spcPct val="95000"/>
              </a:lnSpc>
              <a:spcBef>
                <a:spcPct val="50000"/>
              </a:spcBef>
              <a:buClr>
                <a:srgbClr val="708CA1"/>
              </a:buClr>
              <a:buFont typeface="Wingdings" pitchFamily="2" charset="2"/>
              <a:buChar char="§"/>
              <a:defRPr/>
            </a:pPr>
            <a:endParaRPr lang="en-US" dirty="0"/>
          </a:p>
          <a:p>
            <a:pPr marL="236538" indent="-236538" defTabSz="814388">
              <a:lnSpc>
                <a:spcPct val="95000"/>
              </a:lnSpc>
              <a:spcBef>
                <a:spcPct val="50000"/>
              </a:spcBef>
              <a:buClr>
                <a:srgbClr val="708CA1"/>
              </a:buClr>
              <a:defRPr/>
            </a:pPr>
            <a:endParaRPr lang="en-US" dirty="0"/>
          </a:p>
          <a:p>
            <a:pPr marL="236538" indent="-236538" defTabSz="814388">
              <a:lnSpc>
                <a:spcPct val="95000"/>
              </a:lnSpc>
              <a:spcBef>
                <a:spcPct val="50000"/>
              </a:spcBef>
              <a:buClr>
                <a:srgbClr val="708CA1"/>
              </a:buClr>
              <a:buFont typeface="Wingdings" pitchFamily="2" charset="2"/>
              <a:buChar char="§"/>
              <a:defRPr/>
            </a:pPr>
            <a:endParaRPr lang="en-US" dirty="0"/>
          </a:p>
          <a:p>
            <a:pPr marL="236538" indent="-236538" defTabSz="814388">
              <a:lnSpc>
                <a:spcPct val="95000"/>
              </a:lnSpc>
              <a:spcBef>
                <a:spcPct val="50000"/>
              </a:spcBef>
              <a:buClr>
                <a:srgbClr val="708CA1"/>
              </a:buClr>
              <a:buFont typeface="Wingdings" pitchFamily="2" charset="2"/>
              <a:buChar char="§"/>
              <a:defRPr/>
            </a:pPr>
            <a:endParaRPr lang="en-US" kern="0" dirty="0">
              <a:latin typeface="+mn-lt"/>
            </a:endParaRPr>
          </a:p>
        </p:txBody>
      </p:sp>
      <p:pic>
        <p:nvPicPr>
          <p:cNvPr id="3079" name="Picture 2"/>
          <p:cNvPicPr>
            <a:picLocks noChangeAspect="1" noChangeArrowheads="1"/>
          </p:cNvPicPr>
          <p:nvPr/>
        </p:nvPicPr>
        <p:blipFill>
          <a:blip r:embed="rId3">
            <a:extLst>
              <a:ext uri="{28A0092B-C50C-407E-A947-70E740481C1C}">
                <a14:useLocalDpi xmlns:a14="http://schemas.microsoft.com/office/drawing/2010/main" val="0"/>
              </a:ext>
            </a:extLst>
          </a:blip>
          <a:srcRect l="38486" t="37500" r="26598" b="13492"/>
          <a:stretch>
            <a:fillRect/>
          </a:stretch>
        </p:blipFill>
        <p:spPr bwMode="auto">
          <a:xfrm>
            <a:off x="1552575" y="1989138"/>
            <a:ext cx="5821363" cy="459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3 Marcador de número de diapositiva"/>
          <p:cNvSpPr>
            <a:spLocks noGrp="1"/>
          </p:cNvSpPr>
          <p:nvPr>
            <p:ph type="sldNum" sz="quarter" idx="12"/>
          </p:nvPr>
        </p:nvSpPr>
        <p:spPr/>
        <p:txBody>
          <a:bodyPr/>
          <a:lstStyle/>
          <a:p>
            <a:pPr>
              <a:defRPr/>
            </a:pPr>
            <a:fld id="{75F8F3A3-B5DE-49CF-A4E3-CDD21C9515CE}" type="slidenum">
              <a:rPr lang="es-ES"/>
              <a:pPr>
                <a:defRPr/>
              </a:pPr>
              <a:t>70</a:t>
            </a:fld>
            <a:endParaRPr lang="es-ES"/>
          </a:p>
        </p:txBody>
      </p:sp>
      <p:sp>
        <p:nvSpPr>
          <p:cNvPr id="122" name="3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D4859BA1-7EA5-467D-A3F6-F1CF4701908D}" type="slidenum">
              <a:rPr lang="es-ES" sz="1400">
                <a:latin typeface="+mn-lt"/>
              </a:rPr>
              <a:pPr algn="r">
                <a:defRPr/>
              </a:pPr>
              <a:t>70</a:t>
            </a:fld>
            <a:endParaRPr lang="es-ES" sz="1400">
              <a:latin typeface="+mn-lt"/>
            </a:endParaRPr>
          </a:p>
        </p:txBody>
      </p:sp>
      <p:sp>
        <p:nvSpPr>
          <p:cNvPr id="56324" name="Line 2"/>
          <p:cNvSpPr>
            <a:spLocks noChangeShapeType="1"/>
          </p:cNvSpPr>
          <p:nvPr/>
        </p:nvSpPr>
        <p:spPr bwMode="auto">
          <a:xfrm flipV="1">
            <a:off x="5854700" y="1484313"/>
            <a:ext cx="1958975"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6325" name="Line 3"/>
          <p:cNvSpPr>
            <a:spLocks noChangeShapeType="1"/>
          </p:cNvSpPr>
          <p:nvPr/>
        </p:nvSpPr>
        <p:spPr bwMode="auto">
          <a:xfrm flipV="1">
            <a:off x="4140200" y="3213100"/>
            <a:ext cx="1512888" cy="14398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6326" name="Line 4"/>
          <p:cNvSpPr>
            <a:spLocks noChangeShapeType="1"/>
          </p:cNvSpPr>
          <p:nvPr/>
        </p:nvSpPr>
        <p:spPr bwMode="auto">
          <a:xfrm flipH="1" flipV="1">
            <a:off x="1095375" y="1560513"/>
            <a:ext cx="20638" cy="309245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6327" name="Line 5"/>
          <p:cNvSpPr>
            <a:spLocks noChangeShapeType="1"/>
          </p:cNvSpPr>
          <p:nvPr/>
        </p:nvSpPr>
        <p:spPr bwMode="auto">
          <a:xfrm flipV="1">
            <a:off x="1247775" y="1484313"/>
            <a:ext cx="24384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6328" name="Line 6"/>
          <p:cNvSpPr>
            <a:spLocks noChangeShapeType="1"/>
          </p:cNvSpPr>
          <p:nvPr/>
        </p:nvSpPr>
        <p:spPr bwMode="auto">
          <a:xfrm flipV="1">
            <a:off x="5653088" y="1484313"/>
            <a:ext cx="144462" cy="1439862"/>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6329" name="Line 7"/>
          <p:cNvSpPr>
            <a:spLocks noChangeShapeType="1"/>
          </p:cNvSpPr>
          <p:nvPr/>
        </p:nvSpPr>
        <p:spPr bwMode="auto">
          <a:xfrm flipV="1">
            <a:off x="3838575" y="1484313"/>
            <a:ext cx="1958975"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6330" name="Line 8"/>
          <p:cNvSpPr>
            <a:spLocks noChangeShapeType="1"/>
          </p:cNvSpPr>
          <p:nvPr/>
        </p:nvSpPr>
        <p:spPr bwMode="auto">
          <a:xfrm>
            <a:off x="1476375" y="4724400"/>
            <a:ext cx="2663825"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14153" name="Line 9"/>
          <p:cNvSpPr>
            <a:spLocks noChangeShapeType="1"/>
          </p:cNvSpPr>
          <p:nvPr/>
        </p:nvSpPr>
        <p:spPr bwMode="auto">
          <a:xfrm flipV="1">
            <a:off x="3565525" y="1412875"/>
            <a:ext cx="2654300" cy="15843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14154" name="Line 10"/>
          <p:cNvSpPr>
            <a:spLocks noChangeShapeType="1"/>
          </p:cNvSpPr>
          <p:nvPr/>
        </p:nvSpPr>
        <p:spPr bwMode="auto">
          <a:xfrm flipV="1">
            <a:off x="1116013" y="2997200"/>
            <a:ext cx="2449512" cy="17272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6333" name="Text Box 11"/>
          <p:cNvSpPr txBox="1">
            <a:spLocks noChangeArrowheads="1"/>
          </p:cNvSpPr>
          <p:nvPr/>
        </p:nvSpPr>
        <p:spPr bwMode="auto">
          <a:xfrm>
            <a:off x="2954338" y="188913"/>
            <a:ext cx="3552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sz="3600" b="1">
                <a:latin typeface="Arial" charset="0"/>
              </a:rPr>
              <a:t>Red con BGP</a:t>
            </a:r>
            <a:endParaRPr lang="es-ES" altLang="es-ES" sz="3600" b="1">
              <a:latin typeface="Arial" charset="0"/>
            </a:endParaRPr>
          </a:p>
        </p:txBody>
      </p:sp>
      <p:sp>
        <p:nvSpPr>
          <p:cNvPr id="56334" name="Text Box 38"/>
          <p:cNvSpPr txBox="1">
            <a:spLocks noChangeArrowheads="1"/>
          </p:cNvSpPr>
          <p:nvPr/>
        </p:nvSpPr>
        <p:spPr bwMode="auto">
          <a:xfrm>
            <a:off x="6443663" y="5037138"/>
            <a:ext cx="208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sz="1600" b="1">
                <a:latin typeface="Arial" charset="0"/>
              </a:rPr>
              <a:t>Rutas descartadas</a:t>
            </a:r>
            <a:endParaRPr lang="es-ES" altLang="es-ES" sz="1600" b="1">
              <a:latin typeface="Arial" charset="0"/>
            </a:endParaRPr>
          </a:p>
        </p:txBody>
      </p:sp>
      <p:grpSp>
        <p:nvGrpSpPr>
          <p:cNvPr id="56335" name="Group 39"/>
          <p:cNvGrpSpPr>
            <a:grpSpLocks/>
          </p:cNvGrpSpPr>
          <p:nvPr/>
        </p:nvGrpSpPr>
        <p:grpSpPr bwMode="auto">
          <a:xfrm>
            <a:off x="2468563" y="962025"/>
            <a:ext cx="1566862" cy="1077913"/>
            <a:chOff x="2326" y="606"/>
            <a:chExt cx="987" cy="679"/>
          </a:xfrm>
        </p:grpSpPr>
        <p:pic>
          <p:nvPicPr>
            <p:cNvPr id="56438"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6" y="606"/>
              <a:ext cx="98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643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2" y="750"/>
              <a:ext cx="4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6440" name="Text Box 42"/>
            <p:cNvSpPr txBox="1">
              <a:spLocks noChangeArrowheads="1"/>
            </p:cNvSpPr>
            <p:nvPr/>
          </p:nvSpPr>
          <p:spPr bwMode="auto">
            <a:xfrm>
              <a:off x="2749" y="849"/>
              <a:ext cx="197"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B</a:t>
              </a:r>
              <a:endParaRPr lang="es-ES" altLang="es-ES" sz="1400" b="1">
                <a:latin typeface="Arial" charset="0"/>
              </a:endParaRPr>
            </a:p>
          </p:txBody>
        </p:sp>
      </p:grpSp>
      <p:grpSp>
        <p:nvGrpSpPr>
          <p:cNvPr id="56336" name="Group 43"/>
          <p:cNvGrpSpPr>
            <a:grpSpLocks/>
          </p:cNvGrpSpPr>
          <p:nvPr/>
        </p:nvGrpSpPr>
        <p:grpSpPr bwMode="auto">
          <a:xfrm>
            <a:off x="180975" y="962025"/>
            <a:ext cx="1566863" cy="1077913"/>
            <a:chOff x="528" y="606"/>
            <a:chExt cx="987" cy="679"/>
          </a:xfrm>
        </p:grpSpPr>
        <p:pic>
          <p:nvPicPr>
            <p:cNvPr id="56435"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 y="606"/>
              <a:ext cx="98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6436"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3" y="798"/>
              <a:ext cx="4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6437" name="Text Box 46"/>
            <p:cNvSpPr txBox="1">
              <a:spLocks noChangeArrowheads="1"/>
            </p:cNvSpPr>
            <p:nvPr/>
          </p:nvSpPr>
          <p:spPr bwMode="auto">
            <a:xfrm>
              <a:off x="961" y="849"/>
              <a:ext cx="197"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A</a:t>
              </a:r>
              <a:endParaRPr lang="es-ES" altLang="es-ES" sz="1400" b="1">
                <a:latin typeface="Arial" charset="0"/>
              </a:endParaRPr>
            </a:p>
          </p:txBody>
        </p:sp>
      </p:grpSp>
      <p:grpSp>
        <p:nvGrpSpPr>
          <p:cNvPr id="56337" name="Group 47"/>
          <p:cNvGrpSpPr>
            <a:grpSpLocks/>
          </p:cNvGrpSpPr>
          <p:nvPr/>
        </p:nvGrpSpPr>
        <p:grpSpPr bwMode="auto">
          <a:xfrm>
            <a:off x="5165725" y="982663"/>
            <a:ext cx="1566863" cy="1077912"/>
            <a:chOff x="3888" y="503"/>
            <a:chExt cx="987" cy="679"/>
          </a:xfrm>
        </p:grpSpPr>
        <p:pic>
          <p:nvPicPr>
            <p:cNvPr id="56432"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 y="503"/>
              <a:ext cx="98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6433" name="Picture 4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8" y="678"/>
              <a:ext cx="4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6434" name="Text Box 50"/>
            <p:cNvSpPr txBox="1">
              <a:spLocks noChangeArrowheads="1"/>
            </p:cNvSpPr>
            <p:nvPr/>
          </p:nvSpPr>
          <p:spPr bwMode="auto">
            <a:xfrm>
              <a:off x="4272" y="743"/>
              <a:ext cx="197"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C</a:t>
              </a:r>
              <a:endParaRPr lang="es-ES" altLang="es-ES" sz="1400" b="1">
                <a:latin typeface="Arial" charset="0"/>
              </a:endParaRPr>
            </a:p>
          </p:txBody>
        </p:sp>
      </p:grpSp>
      <p:grpSp>
        <p:nvGrpSpPr>
          <p:cNvPr id="56338" name="Group 51"/>
          <p:cNvGrpSpPr>
            <a:grpSpLocks/>
          </p:cNvGrpSpPr>
          <p:nvPr/>
        </p:nvGrpSpPr>
        <p:grpSpPr bwMode="auto">
          <a:xfrm>
            <a:off x="252413" y="2495550"/>
            <a:ext cx="1566862" cy="1077913"/>
            <a:chOff x="384" y="2855"/>
            <a:chExt cx="987" cy="679"/>
          </a:xfrm>
        </p:grpSpPr>
        <p:pic>
          <p:nvPicPr>
            <p:cNvPr id="56429"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 y="2855"/>
              <a:ext cx="98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6430" name="Picture 5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 y="3006"/>
              <a:ext cx="4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6431" name="Text Box 54"/>
            <p:cNvSpPr txBox="1">
              <a:spLocks noChangeArrowheads="1"/>
            </p:cNvSpPr>
            <p:nvPr/>
          </p:nvSpPr>
          <p:spPr bwMode="auto">
            <a:xfrm>
              <a:off x="853" y="3095"/>
              <a:ext cx="191"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E</a:t>
              </a:r>
              <a:endParaRPr lang="es-ES" altLang="es-ES" sz="1400" b="1">
                <a:latin typeface="Arial" charset="0"/>
              </a:endParaRPr>
            </a:p>
          </p:txBody>
        </p:sp>
      </p:grpSp>
      <p:sp>
        <p:nvSpPr>
          <p:cNvPr id="56339" name="Text Box 55"/>
          <p:cNvSpPr txBox="1">
            <a:spLocks noChangeArrowheads="1"/>
          </p:cNvSpPr>
          <p:nvPr/>
        </p:nvSpPr>
        <p:spPr bwMode="auto">
          <a:xfrm>
            <a:off x="4860925" y="1196975"/>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600" b="1">
                <a:latin typeface="Arial" charset="0"/>
              </a:rPr>
              <a:t>i</a:t>
            </a:r>
            <a:endParaRPr lang="es-ES" altLang="es-ES" sz="1600" b="1">
              <a:latin typeface="Arial" charset="0"/>
            </a:endParaRPr>
          </a:p>
        </p:txBody>
      </p:sp>
      <p:sp>
        <p:nvSpPr>
          <p:cNvPr id="1414200" name="Text Box 56"/>
          <p:cNvSpPr txBox="1">
            <a:spLocks noChangeArrowheads="1"/>
          </p:cNvSpPr>
          <p:nvPr/>
        </p:nvSpPr>
        <p:spPr bwMode="auto">
          <a:xfrm>
            <a:off x="5051425" y="1560513"/>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600" b="1">
                <a:latin typeface="Arial" charset="0"/>
              </a:rPr>
              <a:t>j</a:t>
            </a:r>
            <a:endParaRPr lang="es-ES" altLang="es-ES" sz="1600" b="1">
              <a:latin typeface="Arial" charset="0"/>
            </a:endParaRPr>
          </a:p>
        </p:txBody>
      </p:sp>
      <p:sp>
        <p:nvSpPr>
          <p:cNvPr id="56341" name="Text Box 57"/>
          <p:cNvSpPr txBox="1">
            <a:spLocks noChangeArrowheads="1"/>
          </p:cNvSpPr>
          <p:nvPr/>
        </p:nvSpPr>
        <p:spPr bwMode="auto">
          <a:xfrm>
            <a:off x="5437188" y="198913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600" b="1">
                <a:latin typeface="Arial" charset="0"/>
              </a:rPr>
              <a:t>k</a:t>
            </a:r>
            <a:endParaRPr lang="es-ES" altLang="es-ES" sz="1600" b="1">
              <a:latin typeface="Arial" charset="0"/>
            </a:endParaRPr>
          </a:p>
        </p:txBody>
      </p:sp>
      <p:grpSp>
        <p:nvGrpSpPr>
          <p:cNvPr id="56342" name="Group 58"/>
          <p:cNvGrpSpPr>
            <a:grpSpLocks/>
          </p:cNvGrpSpPr>
          <p:nvPr/>
        </p:nvGrpSpPr>
        <p:grpSpPr bwMode="auto">
          <a:xfrm>
            <a:off x="7254875" y="981075"/>
            <a:ext cx="1566863" cy="1077913"/>
            <a:chOff x="384" y="2855"/>
            <a:chExt cx="987" cy="679"/>
          </a:xfrm>
        </p:grpSpPr>
        <p:pic>
          <p:nvPicPr>
            <p:cNvPr id="56426" name="Picture 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 y="2855"/>
              <a:ext cx="98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6427" name="Picture 6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 y="3006"/>
              <a:ext cx="4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6428" name="Text Box 61"/>
            <p:cNvSpPr txBox="1">
              <a:spLocks noChangeArrowheads="1"/>
            </p:cNvSpPr>
            <p:nvPr/>
          </p:nvSpPr>
          <p:spPr bwMode="auto">
            <a:xfrm>
              <a:off x="853" y="3095"/>
              <a:ext cx="197"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D</a:t>
              </a:r>
              <a:endParaRPr lang="es-ES" altLang="es-ES" sz="1400" b="1">
                <a:latin typeface="Arial" charset="0"/>
              </a:endParaRPr>
            </a:p>
          </p:txBody>
        </p:sp>
      </p:grpSp>
      <p:sp>
        <p:nvSpPr>
          <p:cNvPr id="56343" name="Text Box 62"/>
          <p:cNvSpPr txBox="1">
            <a:spLocks noChangeArrowheads="1"/>
          </p:cNvSpPr>
          <p:nvPr/>
        </p:nvSpPr>
        <p:spPr bwMode="auto">
          <a:xfrm>
            <a:off x="684213" y="1008063"/>
            <a:ext cx="579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AS 1</a:t>
            </a:r>
            <a:endParaRPr lang="es-ES" altLang="es-ES" sz="1400" b="1">
              <a:latin typeface="Arial" charset="0"/>
            </a:endParaRPr>
          </a:p>
        </p:txBody>
      </p:sp>
      <p:grpSp>
        <p:nvGrpSpPr>
          <p:cNvPr id="56344" name="Group 63"/>
          <p:cNvGrpSpPr>
            <a:grpSpLocks/>
          </p:cNvGrpSpPr>
          <p:nvPr/>
        </p:nvGrpSpPr>
        <p:grpSpPr bwMode="auto">
          <a:xfrm>
            <a:off x="323850" y="4149725"/>
            <a:ext cx="1566863" cy="1077913"/>
            <a:chOff x="308" y="2551"/>
            <a:chExt cx="987" cy="679"/>
          </a:xfrm>
        </p:grpSpPr>
        <p:grpSp>
          <p:nvGrpSpPr>
            <p:cNvPr id="56421" name="Group 64"/>
            <p:cNvGrpSpPr>
              <a:grpSpLocks/>
            </p:cNvGrpSpPr>
            <p:nvPr/>
          </p:nvGrpSpPr>
          <p:grpSpPr bwMode="auto">
            <a:xfrm>
              <a:off x="308" y="2551"/>
              <a:ext cx="987" cy="679"/>
              <a:chOff x="768" y="1751"/>
              <a:chExt cx="987" cy="679"/>
            </a:xfrm>
          </p:grpSpPr>
          <p:pic>
            <p:nvPicPr>
              <p:cNvPr id="56423"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 y="1751"/>
                <a:ext cx="98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6424" name="Picture 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8" y="1950"/>
                <a:ext cx="4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6425" name="Text Box 67"/>
              <p:cNvSpPr txBox="1">
                <a:spLocks noChangeArrowheads="1"/>
              </p:cNvSpPr>
              <p:nvPr/>
            </p:nvSpPr>
            <p:spPr bwMode="auto">
              <a:xfrm>
                <a:off x="1147" y="2039"/>
                <a:ext cx="197"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H</a:t>
                </a:r>
                <a:endParaRPr lang="es-ES" altLang="es-ES" sz="1400" b="1">
                  <a:latin typeface="Arial" charset="0"/>
                </a:endParaRPr>
              </a:p>
            </p:txBody>
          </p:sp>
        </p:grpSp>
        <p:sp>
          <p:nvSpPr>
            <p:cNvPr id="56422" name="Text Box 68"/>
            <p:cNvSpPr txBox="1">
              <a:spLocks noChangeArrowheads="1"/>
            </p:cNvSpPr>
            <p:nvPr/>
          </p:nvSpPr>
          <p:spPr bwMode="auto">
            <a:xfrm>
              <a:off x="657" y="2585"/>
              <a:ext cx="3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AS 8</a:t>
              </a:r>
              <a:endParaRPr lang="es-ES" altLang="es-ES" sz="1400" b="1">
                <a:latin typeface="Arial" charset="0"/>
              </a:endParaRPr>
            </a:p>
          </p:txBody>
        </p:sp>
      </p:grpSp>
      <p:grpSp>
        <p:nvGrpSpPr>
          <p:cNvPr id="56345" name="Group 69"/>
          <p:cNvGrpSpPr>
            <a:grpSpLocks/>
          </p:cNvGrpSpPr>
          <p:nvPr/>
        </p:nvGrpSpPr>
        <p:grpSpPr bwMode="auto">
          <a:xfrm>
            <a:off x="3421063" y="4125913"/>
            <a:ext cx="1566862" cy="1103312"/>
            <a:chOff x="1674" y="2631"/>
            <a:chExt cx="987" cy="695"/>
          </a:xfrm>
        </p:grpSpPr>
        <p:grpSp>
          <p:nvGrpSpPr>
            <p:cNvPr id="56416" name="Group 70"/>
            <p:cNvGrpSpPr>
              <a:grpSpLocks/>
            </p:cNvGrpSpPr>
            <p:nvPr/>
          </p:nvGrpSpPr>
          <p:grpSpPr bwMode="auto">
            <a:xfrm>
              <a:off x="1674" y="2647"/>
              <a:ext cx="987" cy="679"/>
              <a:chOff x="2134" y="1847"/>
              <a:chExt cx="987" cy="679"/>
            </a:xfrm>
          </p:grpSpPr>
          <p:pic>
            <p:nvPicPr>
              <p:cNvPr id="56418" name="Picture 7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4" y="1847"/>
                <a:ext cx="98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6419" name="Picture 7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2" y="1998"/>
                <a:ext cx="4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6420" name="Text Box 73"/>
              <p:cNvSpPr txBox="1">
                <a:spLocks noChangeArrowheads="1"/>
              </p:cNvSpPr>
              <p:nvPr/>
            </p:nvSpPr>
            <p:spPr bwMode="auto">
              <a:xfrm>
                <a:off x="2496" y="2087"/>
                <a:ext cx="147"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I</a:t>
                </a:r>
                <a:endParaRPr lang="es-ES" altLang="es-ES" sz="1400" b="1">
                  <a:latin typeface="Arial" charset="0"/>
                </a:endParaRPr>
              </a:p>
            </p:txBody>
          </p:sp>
        </p:grpSp>
        <p:sp>
          <p:nvSpPr>
            <p:cNvPr id="56417" name="Text Box 74"/>
            <p:cNvSpPr txBox="1">
              <a:spLocks noChangeArrowheads="1"/>
            </p:cNvSpPr>
            <p:nvPr/>
          </p:nvSpPr>
          <p:spPr bwMode="auto">
            <a:xfrm>
              <a:off x="2018" y="2631"/>
              <a:ext cx="3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AS 9</a:t>
              </a:r>
              <a:endParaRPr lang="es-ES" altLang="es-ES" sz="1400" b="1">
                <a:latin typeface="Arial" charset="0"/>
              </a:endParaRPr>
            </a:p>
          </p:txBody>
        </p:sp>
      </p:grpSp>
      <p:sp>
        <p:nvSpPr>
          <p:cNvPr id="56346" name="Text Box 75"/>
          <p:cNvSpPr txBox="1">
            <a:spLocks noChangeArrowheads="1"/>
          </p:cNvSpPr>
          <p:nvPr/>
        </p:nvSpPr>
        <p:spPr bwMode="auto">
          <a:xfrm>
            <a:off x="3132138" y="935038"/>
            <a:ext cx="579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AS 2</a:t>
            </a:r>
            <a:endParaRPr lang="es-ES" altLang="es-ES" sz="1400" b="1">
              <a:latin typeface="Arial" charset="0"/>
            </a:endParaRPr>
          </a:p>
        </p:txBody>
      </p:sp>
      <p:grpSp>
        <p:nvGrpSpPr>
          <p:cNvPr id="11" name="Group 76"/>
          <p:cNvGrpSpPr>
            <a:grpSpLocks/>
          </p:cNvGrpSpPr>
          <p:nvPr/>
        </p:nvGrpSpPr>
        <p:grpSpPr bwMode="auto">
          <a:xfrm>
            <a:off x="2557463" y="2638425"/>
            <a:ext cx="1566862" cy="1077913"/>
            <a:chOff x="1740" y="1616"/>
            <a:chExt cx="987" cy="679"/>
          </a:xfrm>
        </p:grpSpPr>
        <p:grpSp>
          <p:nvGrpSpPr>
            <p:cNvPr id="56411" name="Group 77"/>
            <p:cNvGrpSpPr>
              <a:grpSpLocks/>
            </p:cNvGrpSpPr>
            <p:nvPr/>
          </p:nvGrpSpPr>
          <p:grpSpPr bwMode="auto">
            <a:xfrm>
              <a:off x="1740" y="1616"/>
              <a:ext cx="987" cy="679"/>
              <a:chOff x="384" y="2855"/>
              <a:chExt cx="987" cy="679"/>
            </a:xfrm>
          </p:grpSpPr>
          <p:pic>
            <p:nvPicPr>
              <p:cNvPr id="56413" name="Picture 7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 y="2855"/>
                <a:ext cx="98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6414" name="Picture 7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 y="3006"/>
                <a:ext cx="4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6415" name="Text Box 80"/>
              <p:cNvSpPr txBox="1">
                <a:spLocks noChangeArrowheads="1"/>
              </p:cNvSpPr>
              <p:nvPr/>
            </p:nvSpPr>
            <p:spPr bwMode="auto">
              <a:xfrm>
                <a:off x="853" y="3095"/>
                <a:ext cx="184"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F</a:t>
                </a:r>
                <a:endParaRPr lang="es-ES" altLang="es-ES" sz="1400" b="1">
                  <a:latin typeface="Arial" charset="0"/>
                </a:endParaRPr>
              </a:p>
            </p:txBody>
          </p:sp>
        </p:grpSp>
        <p:sp>
          <p:nvSpPr>
            <p:cNvPr id="56412" name="Text Box 81"/>
            <p:cNvSpPr txBox="1">
              <a:spLocks noChangeArrowheads="1"/>
            </p:cNvSpPr>
            <p:nvPr/>
          </p:nvSpPr>
          <p:spPr bwMode="auto">
            <a:xfrm>
              <a:off x="2064" y="1633"/>
              <a:ext cx="3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AS 6</a:t>
              </a:r>
              <a:endParaRPr lang="es-ES" altLang="es-ES" sz="1400" b="1">
                <a:latin typeface="Arial" charset="0"/>
              </a:endParaRPr>
            </a:p>
          </p:txBody>
        </p:sp>
      </p:grpSp>
      <p:sp>
        <p:nvSpPr>
          <p:cNvPr id="56348" name="Text Box 82"/>
          <p:cNvSpPr txBox="1">
            <a:spLocks noChangeArrowheads="1"/>
          </p:cNvSpPr>
          <p:nvPr/>
        </p:nvSpPr>
        <p:spPr bwMode="auto">
          <a:xfrm>
            <a:off x="5581650" y="1008063"/>
            <a:ext cx="579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AS 3</a:t>
            </a:r>
            <a:endParaRPr lang="es-ES" altLang="es-ES" sz="1400" b="1">
              <a:latin typeface="Arial" charset="0"/>
            </a:endParaRPr>
          </a:p>
        </p:txBody>
      </p:sp>
      <p:grpSp>
        <p:nvGrpSpPr>
          <p:cNvPr id="56349" name="Group 83"/>
          <p:cNvGrpSpPr>
            <a:grpSpLocks/>
          </p:cNvGrpSpPr>
          <p:nvPr/>
        </p:nvGrpSpPr>
        <p:grpSpPr bwMode="auto">
          <a:xfrm>
            <a:off x="4789488" y="2565400"/>
            <a:ext cx="1566862" cy="1077913"/>
            <a:chOff x="2925" y="2478"/>
            <a:chExt cx="987" cy="679"/>
          </a:xfrm>
        </p:grpSpPr>
        <p:grpSp>
          <p:nvGrpSpPr>
            <p:cNvPr id="56406" name="Group 84"/>
            <p:cNvGrpSpPr>
              <a:grpSpLocks/>
            </p:cNvGrpSpPr>
            <p:nvPr/>
          </p:nvGrpSpPr>
          <p:grpSpPr bwMode="auto">
            <a:xfrm>
              <a:off x="2925" y="2478"/>
              <a:ext cx="987" cy="679"/>
              <a:chOff x="3648" y="1806"/>
              <a:chExt cx="987" cy="679"/>
            </a:xfrm>
          </p:grpSpPr>
          <p:pic>
            <p:nvPicPr>
              <p:cNvPr id="56408" name="Picture 8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 y="1806"/>
                <a:ext cx="98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6409" name="Picture 8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4" y="1998"/>
                <a:ext cx="4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6410" name="Text Box 87"/>
              <p:cNvSpPr txBox="1">
                <a:spLocks noChangeArrowheads="1"/>
              </p:cNvSpPr>
              <p:nvPr/>
            </p:nvSpPr>
            <p:spPr bwMode="auto">
              <a:xfrm>
                <a:off x="4136" y="2087"/>
                <a:ext cx="203"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G</a:t>
                </a:r>
              </a:p>
            </p:txBody>
          </p:sp>
        </p:grpSp>
        <p:sp>
          <p:nvSpPr>
            <p:cNvPr id="56407" name="Text Box 88"/>
            <p:cNvSpPr txBox="1">
              <a:spLocks noChangeArrowheads="1"/>
            </p:cNvSpPr>
            <p:nvPr/>
          </p:nvSpPr>
          <p:spPr bwMode="auto">
            <a:xfrm>
              <a:off x="3252" y="2503"/>
              <a:ext cx="3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AS 7</a:t>
              </a:r>
              <a:endParaRPr lang="es-ES" altLang="es-ES" sz="1400" b="1">
                <a:latin typeface="Arial" charset="0"/>
              </a:endParaRPr>
            </a:p>
          </p:txBody>
        </p:sp>
      </p:grpSp>
      <p:sp>
        <p:nvSpPr>
          <p:cNvPr id="56350" name="Text Box 89"/>
          <p:cNvSpPr txBox="1">
            <a:spLocks noChangeArrowheads="1"/>
          </p:cNvSpPr>
          <p:nvPr/>
        </p:nvSpPr>
        <p:spPr bwMode="auto">
          <a:xfrm>
            <a:off x="828675" y="2492375"/>
            <a:ext cx="579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AS 5</a:t>
            </a:r>
            <a:endParaRPr lang="es-ES" altLang="es-ES" sz="1400" b="1">
              <a:latin typeface="Arial" charset="0"/>
            </a:endParaRPr>
          </a:p>
        </p:txBody>
      </p:sp>
      <p:sp>
        <p:nvSpPr>
          <p:cNvPr id="56351" name="Text Box 90"/>
          <p:cNvSpPr txBox="1">
            <a:spLocks noChangeArrowheads="1"/>
          </p:cNvSpPr>
          <p:nvPr/>
        </p:nvSpPr>
        <p:spPr bwMode="auto">
          <a:xfrm>
            <a:off x="6661150" y="1147763"/>
            <a:ext cx="365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600" b="1">
                <a:latin typeface="Arial" charset="0"/>
              </a:rPr>
              <a:t>m</a:t>
            </a:r>
            <a:endParaRPr lang="es-ES" altLang="es-ES" sz="1600" b="1">
              <a:latin typeface="Arial" charset="0"/>
            </a:endParaRPr>
          </a:p>
        </p:txBody>
      </p:sp>
      <p:sp>
        <p:nvSpPr>
          <p:cNvPr id="56352" name="Text Box 91"/>
          <p:cNvSpPr txBox="1">
            <a:spLocks noChangeArrowheads="1"/>
          </p:cNvSpPr>
          <p:nvPr/>
        </p:nvSpPr>
        <p:spPr bwMode="auto">
          <a:xfrm>
            <a:off x="7810500" y="981075"/>
            <a:ext cx="579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400" b="1">
                <a:latin typeface="Arial" charset="0"/>
              </a:rPr>
              <a:t>AS 4</a:t>
            </a:r>
            <a:endParaRPr lang="es-ES" altLang="es-ES" sz="1400" b="1">
              <a:latin typeface="Arial" charset="0"/>
            </a:endParaRPr>
          </a:p>
        </p:txBody>
      </p:sp>
      <p:sp>
        <p:nvSpPr>
          <p:cNvPr id="56353" name="Text Box 92"/>
          <p:cNvSpPr txBox="1">
            <a:spLocks noChangeArrowheads="1"/>
          </p:cNvSpPr>
          <p:nvPr/>
        </p:nvSpPr>
        <p:spPr bwMode="auto">
          <a:xfrm>
            <a:off x="6227763" y="2387600"/>
            <a:ext cx="2667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s-ES_tradnl" altLang="es-ES" sz="1600" b="1">
                <a:latin typeface="Arial" charset="0"/>
              </a:rPr>
              <a:t>Ruta óptima de C a H. </a:t>
            </a:r>
          </a:p>
          <a:p>
            <a:pPr algn="ctr" eaLnBrk="1" hangingPunct="1">
              <a:spcBef>
                <a:spcPct val="0"/>
              </a:spcBef>
              <a:buFontTx/>
              <a:buNone/>
            </a:pPr>
            <a:r>
              <a:rPr lang="es-ES_tradnl" altLang="es-ES" sz="1600" b="1">
                <a:latin typeface="Arial" charset="0"/>
              </a:rPr>
              <a:t>Información recibida por C de sus vecinos:</a:t>
            </a:r>
            <a:endParaRPr lang="es-ES" altLang="es-ES" sz="1600" b="1">
              <a:latin typeface="Arial" charset="0"/>
            </a:endParaRPr>
          </a:p>
        </p:txBody>
      </p:sp>
      <p:sp>
        <p:nvSpPr>
          <p:cNvPr id="1414237" name="Line 93"/>
          <p:cNvSpPr>
            <a:spLocks noChangeShapeType="1"/>
          </p:cNvSpPr>
          <p:nvPr/>
        </p:nvSpPr>
        <p:spPr bwMode="auto">
          <a:xfrm flipH="1">
            <a:off x="8531225" y="42926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56355" name="Line 94"/>
          <p:cNvSpPr>
            <a:spLocks noChangeShapeType="1"/>
          </p:cNvSpPr>
          <p:nvPr/>
        </p:nvSpPr>
        <p:spPr bwMode="auto">
          <a:xfrm flipH="1">
            <a:off x="8532813" y="4797425"/>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56356" name="Line 95"/>
          <p:cNvSpPr>
            <a:spLocks noChangeShapeType="1"/>
          </p:cNvSpPr>
          <p:nvPr/>
        </p:nvSpPr>
        <p:spPr bwMode="auto">
          <a:xfrm flipH="1">
            <a:off x="8820150" y="4797425"/>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6357" name="Line 96"/>
          <p:cNvSpPr>
            <a:spLocks noChangeShapeType="1"/>
          </p:cNvSpPr>
          <p:nvPr/>
        </p:nvSpPr>
        <p:spPr bwMode="auto">
          <a:xfrm flipH="1">
            <a:off x="8388350" y="5229225"/>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6358" name="Line 97"/>
          <p:cNvSpPr>
            <a:spLocks noChangeShapeType="1"/>
          </p:cNvSpPr>
          <p:nvPr/>
        </p:nvSpPr>
        <p:spPr bwMode="auto">
          <a:xfrm>
            <a:off x="6300788" y="4437063"/>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56359" name="Text Box 98"/>
          <p:cNvSpPr txBox="1">
            <a:spLocks noChangeArrowheads="1"/>
          </p:cNvSpPr>
          <p:nvPr/>
        </p:nvSpPr>
        <p:spPr bwMode="auto">
          <a:xfrm>
            <a:off x="4987925" y="4244975"/>
            <a:ext cx="1384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sz="1600" b="1">
                <a:latin typeface="Arial" charset="0"/>
              </a:rPr>
              <a:t>Ruta óptima</a:t>
            </a:r>
            <a:endParaRPr lang="es-ES" altLang="es-ES" sz="1600" b="1">
              <a:latin typeface="Arial" charset="0"/>
            </a:endParaRPr>
          </a:p>
        </p:txBody>
      </p:sp>
      <p:grpSp>
        <p:nvGrpSpPr>
          <p:cNvPr id="15" name="Group 99"/>
          <p:cNvGrpSpPr>
            <a:grpSpLocks/>
          </p:cNvGrpSpPr>
          <p:nvPr/>
        </p:nvGrpSpPr>
        <p:grpSpPr bwMode="auto">
          <a:xfrm>
            <a:off x="4932363" y="1916113"/>
            <a:ext cx="360362" cy="360362"/>
            <a:chOff x="3162" y="3456"/>
            <a:chExt cx="272" cy="272"/>
          </a:xfrm>
        </p:grpSpPr>
        <p:sp>
          <p:nvSpPr>
            <p:cNvPr id="56404" name="Oval 100"/>
            <p:cNvSpPr>
              <a:spLocks noChangeArrowheads="1"/>
            </p:cNvSpPr>
            <p:nvPr/>
          </p:nvSpPr>
          <p:spPr bwMode="auto">
            <a:xfrm>
              <a:off x="3162" y="3456"/>
              <a:ext cx="272" cy="27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56405" name="Rectangle 101"/>
            <p:cNvSpPr>
              <a:spLocks noChangeArrowheads="1"/>
            </p:cNvSpPr>
            <p:nvPr/>
          </p:nvSpPr>
          <p:spPr bwMode="auto">
            <a:xfrm>
              <a:off x="3195" y="3571"/>
              <a:ext cx="210" cy="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grpSp>
      <p:grpSp>
        <p:nvGrpSpPr>
          <p:cNvPr id="16" name="Group 102"/>
          <p:cNvGrpSpPr>
            <a:grpSpLocks/>
          </p:cNvGrpSpPr>
          <p:nvPr/>
        </p:nvGrpSpPr>
        <p:grpSpPr bwMode="auto">
          <a:xfrm>
            <a:off x="1836738" y="3933825"/>
            <a:ext cx="360362" cy="360363"/>
            <a:chOff x="3162" y="3456"/>
            <a:chExt cx="272" cy="272"/>
          </a:xfrm>
        </p:grpSpPr>
        <p:sp>
          <p:nvSpPr>
            <p:cNvPr id="56402" name="Oval 103"/>
            <p:cNvSpPr>
              <a:spLocks noChangeArrowheads="1"/>
            </p:cNvSpPr>
            <p:nvPr/>
          </p:nvSpPr>
          <p:spPr bwMode="auto">
            <a:xfrm>
              <a:off x="3162" y="3456"/>
              <a:ext cx="272" cy="27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56403" name="Rectangle 104"/>
            <p:cNvSpPr>
              <a:spLocks noChangeArrowheads="1"/>
            </p:cNvSpPr>
            <p:nvPr/>
          </p:nvSpPr>
          <p:spPr bwMode="auto">
            <a:xfrm>
              <a:off x="3195" y="3571"/>
              <a:ext cx="210" cy="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grpSp>
      <p:sp>
        <p:nvSpPr>
          <p:cNvPr id="1414249" name="Text Box 105"/>
          <p:cNvSpPr txBox="1">
            <a:spLocks noChangeArrowheads="1"/>
          </p:cNvSpPr>
          <p:nvPr/>
        </p:nvSpPr>
        <p:spPr bwMode="auto">
          <a:xfrm>
            <a:off x="396875" y="5445125"/>
            <a:ext cx="576103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sz="1400" b="1">
                <a:latin typeface="Arial" charset="0"/>
              </a:rPr>
              <a:t>EL AS 6 intercambia tráfico con AS 3 y AS 8, pero no acepta tráfico de tránsito. Para ello F oculta su conexión con C cuando se anuncia a H y su conexión con H cuando se anuncia a C</a:t>
            </a:r>
            <a:endParaRPr lang="es-ES" altLang="es-ES" sz="1400" b="1">
              <a:latin typeface="Arial" charset="0"/>
            </a:endParaRPr>
          </a:p>
        </p:txBody>
      </p:sp>
      <p:sp>
        <p:nvSpPr>
          <p:cNvPr id="1414250" name="Text Box 106"/>
          <p:cNvSpPr txBox="1">
            <a:spLocks noChangeArrowheads="1"/>
          </p:cNvSpPr>
          <p:nvPr/>
        </p:nvSpPr>
        <p:spPr bwMode="auto">
          <a:xfrm>
            <a:off x="4948238" y="2065338"/>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200" b="1">
                <a:latin typeface="Arial" charset="0"/>
              </a:rPr>
              <a:t>Tr</a:t>
            </a:r>
            <a:endParaRPr lang="es-ES" altLang="es-ES" sz="1200" b="1">
              <a:latin typeface="Arial" charset="0"/>
            </a:endParaRPr>
          </a:p>
        </p:txBody>
      </p:sp>
      <p:sp>
        <p:nvSpPr>
          <p:cNvPr id="1414251" name="Text Box 107"/>
          <p:cNvSpPr txBox="1">
            <a:spLocks noChangeArrowheads="1"/>
          </p:cNvSpPr>
          <p:nvPr/>
        </p:nvSpPr>
        <p:spPr bwMode="auto">
          <a:xfrm>
            <a:off x="1854200" y="4071938"/>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1200" b="1">
                <a:latin typeface="Arial" charset="0"/>
              </a:rPr>
              <a:t>Tr</a:t>
            </a:r>
            <a:endParaRPr lang="es-ES" altLang="es-ES" sz="1200" b="1">
              <a:latin typeface="Arial" charset="0"/>
            </a:endParaRPr>
          </a:p>
        </p:txBody>
      </p:sp>
      <p:sp>
        <p:nvSpPr>
          <p:cNvPr id="56365" name="Text Box 108"/>
          <p:cNvSpPr txBox="1">
            <a:spLocks noChangeArrowheads="1"/>
          </p:cNvSpPr>
          <p:nvPr/>
        </p:nvSpPr>
        <p:spPr bwMode="auto">
          <a:xfrm>
            <a:off x="900113" y="244475"/>
            <a:ext cx="649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ISP U</a:t>
            </a:r>
          </a:p>
        </p:txBody>
      </p:sp>
      <p:sp>
        <p:nvSpPr>
          <p:cNvPr id="56366" name="Text Box 109"/>
          <p:cNvSpPr txBox="1">
            <a:spLocks noChangeArrowheads="1"/>
          </p:cNvSpPr>
          <p:nvPr/>
        </p:nvSpPr>
        <p:spPr bwMode="auto">
          <a:xfrm>
            <a:off x="4789488" y="2420938"/>
            <a:ext cx="639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ISP X</a:t>
            </a:r>
          </a:p>
        </p:txBody>
      </p:sp>
      <p:sp>
        <p:nvSpPr>
          <p:cNvPr id="56367" name="Text Box 110"/>
          <p:cNvSpPr txBox="1">
            <a:spLocks noChangeArrowheads="1"/>
          </p:cNvSpPr>
          <p:nvPr/>
        </p:nvSpPr>
        <p:spPr bwMode="auto">
          <a:xfrm>
            <a:off x="6877050" y="476250"/>
            <a:ext cx="639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ISP V</a:t>
            </a:r>
          </a:p>
        </p:txBody>
      </p:sp>
      <p:sp>
        <p:nvSpPr>
          <p:cNvPr id="1414255" name="Text Box 111"/>
          <p:cNvSpPr txBox="1">
            <a:spLocks noChangeArrowheads="1"/>
          </p:cNvSpPr>
          <p:nvPr/>
        </p:nvSpPr>
        <p:spPr bwMode="auto">
          <a:xfrm>
            <a:off x="2557463" y="2492375"/>
            <a:ext cx="68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ISP W</a:t>
            </a:r>
          </a:p>
        </p:txBody>
      </p:sp>
      <p:sp>
        <p:nvSpPr>
          <p:cNvPr id="56369" name="Oval 112"/>
          <p:cNvSpPr>
            <a:spLocks noChangeArrowheads="1"/>
          </p:cNvSpPr>
          <p:nvPr/>
        </p:nvSpPr>
        <p:spPr bwMode="auto">
          <a:xfrm>
            <a:off x="5005388" y="765175"/>
            <a:ext cx="4032250" cy="1584325"/>
          </a:xfrm>
          <a:prstGeom prst="ellipse">
            <a:avLst/>
          </a:prstGeom>
          <a:noFill/>
          <a:ln w="158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56370" name="Text Box 113"/>
          <p:cNvSpPr txBox="1">
            <a:spLocks noChangeArrowheads="1"/>
          </p:cNvSpPr>
          <p:nvPr/>
        </p:nvSpPr>
        <p:spPr bwMode="auto">
          <a:xfrm>
            <a:off x="323850" y="4005263"/>
            <a:ext cx="639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ISP Y</a:t>
            </a:r>
          </a:p>
        </p:txBody>
      </p:sp>
      <p:sp>
        <p:nvSpPr>
          <p:cNvPr id="56371" name="Text Box 114"/>
          <p:cNvSpPr txBox="1">
            <a:spLocks noChangeArrowheads="1"/>
          </p:cNvSpPr>
          <p:nvPr/>
        </p:nvSpPr>
        <p:spPr bwMode="auto">
          <a:xfrm>
            <a:off x="3440113" y="4005263"/>
            <a:ext cx="62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ISP Z</a:t>
            </a:r>
          </a:p>
        </p:txBody>
      </p:sp>
      <p:sp>
        <p:nvSpPr>
          <p:cNvPr id="56372" name="Freeform 115"/>
          <p:cNvSpPr>
            <a:spLocks/>
          </p:cNvSpPr>
          <p:nvPr/>
        </p:nvSpPr>
        <p:spPr bwMode="auto">
          <a:xfrm>
            <a:off x="98425" y="482600"/>
            <a:ext cx="4168775" cy="3289300"/>
          </a:xfrm>
          <a:custGeom>
            <a:avLst/>
            <a:gdLst>
              <a:gd name="T0" fmla="*/ 2147483647 w 2626"/>
              <a:gd name="T1" fmla="*/ 2147483647 h 2072"/>
              <a:gd name="T2" fmla="*/ 2147483647 w 2626"/>
              <a:gd name="T3" fmla="*/ 2147483647 h 2072"/>
              <a:gd name="T4" fmla="*/ 2147483647 w 2626"/>
              <a:gd name="T5" fmla="*/ 2147483647 h 2072"/>
              <a:gd name="T6" fmla="*/ 2147483647 w 2626"/>
              <a:gd name="T7" fmla="*/ 2147483647 h 2072"/>
              <a:gd name="T8" fmla="*/ 2147483647 w 2626"/>
              <a:gd name="T9" fmla="*/ 0 h 2072"/>
              <a:gd name="T10" fmla="*/ 2147483647 w 2626"/>
              <a:gd name="T11" fmla="*/ 2147483647 h 2072"/>
              <a:gd name="T12" fmla="*/ 2147483647 w 2626"/>
              <a:gd name="T13" fmla="*/ 2147483647 h 2072"/>
              <a:gd name="T14" fmla="*/ 2147483647 w 2626"/>
              <a:gd name="T15" fmla="*/ 2147483647 h 2072"/>
              <a:gd name="T16" fmla="*/ 2147483647 w 2626"/>
              <a:gd name="T17" fmla="*/ 2147483647 h 2072"/>
              <a:gd name="T18" fmla="*/ 2147483647 w 2626"/>
              <a:gd name="T19" fmla="*/ 2147483647 h 2072"/>
              <a:gd name="T20" fmla="*/ 2147483647 w 2626"/>
              <a:gd name="T21" fmla="*/ 2147483647 h 2072"/>
              <a:gd name="T22" fmla="*/ 2147483647 w 2626"/>
              <a:gd name="T23" fmla="*/ 2147483647 h 2072"/>
              <a:gd name="T24" fmla="*/ 2147483647 w 2626"/>
              <a:gd name="T25" fmla="*/ 2147483647 h 2072"/>
              <a:gd name="T26" fmla="*/ 2147483647 w 2626"/>
              <a:gd name="T27" fmla="*/ 2147483647 h 2072"/>
              <a:gd name="T28" fmla="*/ 2147483647 w 2626"/>
              <a:gd name="T29" fmla="*/ 2147483647 h 2072"/>
              <a:gd name="T30" fmla="*/ 2147483647 w 2626"/>
              <a:gd name="T31" fmla="*/ 2147483647 h 2072"/>
              <a:gd name="T32" fmla="*/ 2147483647 w 2626"/>
              <a:gd name="T33" fmla="*/ 2147483647 h 2072"/>
              <a:gd name="T34" fmla="*/ 2147483647 w 2626"/>
              <a:gd name="T35" fmla="*/ 2147483647 h 2072"/>
              <a:gd name="T36" fmla="*/ 2147483647 w 2626"/>
              <a:gd name="T37" fmla="*/ 2147483647 h 2072"/>
              <a:gd name="T38" fmla="*/ 2147483647 w 2626"/>
              <a:gd name="T39" fmla="*/ 2147483647 h 2072"/>
              <a:gd name="T40" fmla="*/ 2147483647 w 2626"/>
              <a:gd name="T41" fmla="*/ 2147483647 h 2072"/>
              <a:gd name="T42" fmla="*/ 2147483647 w 2626"/>
              <a:gd name="T43" fmla="*/ 2147483647 h 2072"/>
              <a:gd name="T44" fmla="*/ 2147483647 w 2626"/>
              <a:gd name="T45" fmla="*/ 2147483647 h 2072"/>
              <a:gd name="T46" fmla="*/ 2147483647 w 2626"/>
              <a:gd name="T47" fmla="*/ 2147483647 h 2072"/>
              <a:gd name="T48" fmla="*/ 2147483647 w 2626"/>
              <a:gd name="T49" fmla="*/ 2147483647 h 2072"/>
              <a:gd name="T50" fmla="*/ 2147483647 w 2626"/>
              <a:gd name="T51" fmla="*/ 2147483647 h 2072"/>
              <a:gd name="T52" fmla="*/ 2147483647 w 2626"/>
              <a:gd name="T53" fmla="*/ 2147483647 h 2072"/>
              <a:gd name="T54" fmla="*/ 2147483647 w 2626"/>
              <a:gd name="T55" fmla="*/ 2147483647 h 2072"/>
              <a:gd name="T56" fmla="*/ 2147483647 w 2626"/>
              <a:gd name="T57" fmla="*/ 2147483647 h 2072"/>
              <a:gd name="T58" fmla="*/ 2147483647 w 2626"/>
              <a:gd name="T59" fmla="*/ 2147483647 h 2072"/>
              <a:gd name="T60" fmla="*/ 2147483647 w 2626"/>
              <a:gd name="T61" fmla="*/ 2147483647 h 2072"/>
              <a:gd name="T62" fmla="*/ 2147483647 w 2626"/>
              <a:gd name="T63" fmla="*/ 2147483647 h 2072"/>
              <a:gd name="T64" fmla="*/ 2147483647 w 2626"/>
              <a:gd name="T65" fmla="*/ 2147483647 h 2072"/>
              <a:gd name="T66" fmla="*/ 2147483647 w 2626"/>
              <a:gd name="T67" fmla="*/ 2147483647 h 2072"/>
              <a:gd name="T68" fmla="*/ 2147483647 w 2626"/>
              <a:gd name="T69" fmla="*/ 2147483647 h 2072"/>
              <a:gd name="T70" fmla="*/ 2147483647 w 2626"/>
              <a:gd name="T71" fmla="*/ 2147483647 h 2072"/>
              <a:gd name="T72" fmla="*/ 2147483647 w 2626"/>
              <a:gd name="T73" fmla="*/ 2147483647 h 2072"/>
              <a:gd name="T74" fmla="*/ 2147483647 w 2626"/>
              <a:gd name="T75" fmla="*/ 2147483647 h 2072"/>
              <a:gd name="T76" fmla="*/ 2147483647 w 2626"/>
              <a:gd name="T77" fmla="*/ 2147483647 h 2072"/>
              <a:gd name="T78" fmla="*/ 2147483647 w 2626"/>
              <a:gd name="T79" fmla="*/ 2147483647 h 2072"/>
              <a:gd name="T80" fmla="*/ 2147483647 w 2626"/>
              <a:gd name="T81" fmla="*/ 2147483647 h 2072"/>
              <a:gd name="T82" fmla="*/ 2147483647 w 2626"/>
              <a:gd name="T83" fmla="*/ 2147483647 h 2072"/>
              <a:gd name="T84" fmla="*/ 2147483647 w 2626"/>
              <a:gd name="T85" fmla="*/ 2147483647 h 2072"/>
              <a:gd name="T86" fmla="*/ 2147483647 w 2626"/>
              <a:gd name="T87" fmla="*/ 2147483647 h 2072"/>
              <a:gd name="T88" fmla="*/ 2147483647 w 2626"/>
              <a:gd name="T89" fmla="*/ 2147483647 h 2072"/>
              <a:gd name="T90" fmla="*/ 2147483647 w 2626"/>
              <a:gd name="T91" fmla="*/ 2147483647 h 2072"/>
              <a:gd name="T92" fmla="*/ 2147483647 w 2626"/>
              <a:gd name="T93" fmla="*/ 2147483647 h 2072"/>
              <a:gd name="T94" fmla="*/ 2147483647 w 2626"/>
              <a:gd name="T95" fmla="*/ 2147483647 h 20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626"/>
              <a:gd name="T145" fmla="*/ 0 h 2072"/>
              <a:gd name="T146" fmla="*/ 2626 w 2626"/>
              <a:gd name="T147" fmla="*/ 2072 h 20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626" h="2072">
                <a:moveTo>
                  <a:pt x="2280" y="248"/>
                </a:moveTo>
                <a:cubicBezTo>
                  <a:pt x="2171" y="236"/>
                  <a:pt x="2066" y="216"/>
                  <a:pt x="1960" y="192"/>
                </a:cubicBezTo>
                <a:cubicBezTo>
                  <a:pt x="1888" y="176"/>
                  <a:pt x="1815" y="168"/>
                  <a:pt x="1744" y="144"/>
                </a:cubicBezTo>
                <a:cubicBezTo>
                  <a:pt x="1605" y="98"/>
                  <a:pt x="1465" y="45"/>
                  <a:pt x="1320" y="24"/>
                </a:cubicBezTo>
                <a:cubicBezTo>
                  <a:pt x="1259" y="4"/>
                  <a:pt x="1191" y="5"/>
                  <a:pt x="1128" y="0"/>
                </a:cubicBezTo>
                <a:cubicBezTo>
                  <a:pt x="952" y="6"/>
                  <a:pt x="776" y="7"/>
                  <a:pt x="600" y="16"/>
                </a:cubicBezTo>
                <a:cubicBezTo>
                  <a:pt x="494" y="21"/>
                  <a:pt x="407" y="88"/>
                  <a:pt x="312" y="120"/>
                </a:cubicBezTo>
                <a:cubicBezTo>
                  <a:pt x="287" y="145"/>
                  <a:pt x="266" y="146"/>
                  <a:pt x="240" y="168"/>
                </a:cubicBezTo>
                <a:cubicBezTo>
                  <a:pt x="178" y="219"/>
                  <a:pt x="252" y="168"/>
                  <a:pt x="192" y="208"/>
                </a:cubicBezTo>
                <a:cubicBezTo>
                  <a:pt x="172" y="268"/>
                  <a:pt x="201" y="196"/>
                  <a:pt x="160" y="248"/>
                </a:cubicBezTo>
                <a:cubicBezTo>
                  <a:pt x="155" y="255"/>
                  <a:pt x="157" y="265"/>
                  <a:pt x="152" y="272"/>
                </a:cubicBezTo>
                <a:cubicBezTo>
                  <a:pt x="146" y="281"/>
                  <a:pt x="136" y="288"/>
                  <a:pt x="128" y="296"/>
                </a:cubicBezTo>
                <a:cubicBezTo>
                  <a:pt x="114" y="338"/>
                  <a:pt x="90" y="376"/>
                  <a:pt x="72" y="416"/>
                </a:cubicBezTo>
                <a:cubicBezTo>
                  <a:pt x="52" y="461"/>
                  <a:pt x="42" y="512"/>
                  <a:pt x="32" y="560"/>
                </a:cubicBezTo>
                <a:cubicBezTo>
                  <a:pt x="29" y="576"/>
                  <a:pt x="26" y="592"/>
                  <a:pt x="24" y="608"/>
                </a:cubicBezTo>
                <a:cubicBezTo>
                  <a:pt x="18" y="645"/>
                  <a:pt x="8" y="720"/>
                  <a:pt x="8" y="720"/>
                </a:cubicBezTo>
                <a:cubicBezTo>
                  <a:pt x="0" y="880"/>
                  <a:pt x="16" y="1031"/>
                  <a:pt x="24" y="1192"/>
                </a:cubicBezTo>
                <a:cubicBezTo>
                  <a:pt x="21" y="1280"/>
                  <a:pt x="16" y="1368"/>
                  <a:pt x="16" y="1456"/>
                </a:cubicBezTo>
                <a:cubicBezTo>
                  <a:pt x="16" y="1466"/>
                  <a:pt x="12" y="1672"/>
                  <a:pt x="32" y="1752"/>
                </a:cubicBezTo>
                <a:cubicBezTo>
                  <a:pt x="52" y="1830"/>
                  <a:pt x="92" y="1878"/>
                  <a:pt x="136" y="1944"/>
                </a:cubicBezTo>
                <a:cubicBezTo>
                  <a:pt x="139" y="1949"/>
                  <a:pt x="232" y="1984"/>
                  <a:pt x="232" y="1984"/>
                </a:cubicBezTo>
                <a:cubicBezTo>
                  <a:pt x="241" y="1987"/>
                  <a:pt x="247" y="1996"/>
                  <a:pt x="256" y="2000"/>
                </a:cubicBezTo>
                <a:cubicBezTo>
                  <a:pt x="264" y="2004"/>
                  <a:pt x="272" y="2006"/>
                  <a:pt x="280" y="2008"/>
                </a:cubicBezTo>
                <a:cubicBezTo>
                  <a:pt x="392" y="2040"/>
                  <a:pt x="499" y="2062"/>
                  <a:pt x="616" y="2072"/>
                </a:cubicBezTo>
                <a:cubicBezTo>
                  <a:pt x="707" y="2066"/>
                  <a:pt x="800" y="2065"/>
                  <a:pt x="888" y="2040"/>
                </a:cubicBezTo>
                <a:cubicBezTo>
                  <a:pt x="899" y="2037"/>
                  <a:pt x="909" y="2034"/>
                  <a:pt x="920" y="2032"/>
                </a:cubicBezTo>
                <a:cubicBezTo>
                  <a:pt x="933" y="2029"/>
                  <a:pt x="947" y="2028"/>
                  <a:pt x="960" y="2024"/>
                </a:cubicBezTo>
                <a:cubicBezTo>
                  <a:pt x="976" y="2020"/>
                  <a:pt x="992" y="2013"/>
                  <a:pt x="1008" y="2008"/>
                </a:cubicBezTo>
                <a:cubicBezTo>
                  <a:pt x="1016" y="2005"/>
                  <a:pt x="1032" y="2000"/>
                  <a:pt x="1032" y="2000"/>
                </a:cubicBezTo>
                <a:cubicBezTo>
                  <a:pt x="1052" y="1970"/>
                  <a:pt x="1072" y="1972"/>
                  <a:pt x="1096" y="1944"/>
                </a:cubicBezTo>
                <a:cubicBezTo>
                  <a:pt x="1118" y="1918"/>
                  <a:pt x="1158" y="1879"/>
                  <a:pt x="1168" y="1848"/>
                </a:cubicBezTo>
                <a:cubicBezTo>
                  <a:pt x="1177" y="1821"/>
                  <a:pt x="1183" y="1795"/>
                  <a:pt x="1192" y="1768"/>
                </a:cubicBezTo>
                <a:cubicBezTo>
                  <a:pt x="1195" y="1669"/>
                  <a:pt x="1196" y="1571"/>
                  <a:pt x="1200" y="1472"/>
                </a:cubicBezTo>
                <a:cubicBezTo>
                  <a:pt x="1203" y="1401"/>
                  <a:pt x="1191" y="1315"/>
                  <a:pt x="1256" y="1272"/>
                </a:cubicBezTo>
                <a:cubicBezTo>
                  <a:pt x="1291" y="1220"/>
                  <a:pt x="1367" y="1188"/>
                  <a:pt x="1424" y="1160"/>
                </a:cubicBezTo>
                <a:cubicBezTo>
                  <a:pt x="1700" y="1022"/>
                  <a:pt x="1920" y="1061"/>
                  <a:pt x="2256" y="1056"/>
                </a:cubicBezTo>
                <a:cubicBezTo>
                  <a:pt x="2375" y="1041"/>
                  <a:pt x="2281" y="1057"/>
                  <a:pt x="2344" y="1040"/>
                </a:cubicBezTo>
                <a:cubicBezTo>
                  <a:pt x="2365" y="1034"/>
                  <a:pt x="2408" y="1024"/>
                  <a:pt x="2408" y="1024"/>
                </a:cubicBezTo>
                <a:cubicBezTo>
                  <a:pt x="2416" y="1019"/>
                  <a:pt x="2423" y="1012"/>
                  <a:pt x="2432" y="1008"/>
                </a:cubicBezTo>
                <a:cubicBezTo>
                  <a:pt x="2447" y="1001"/>
                  <a:pt x="2480" y="992"/>
                  <a:pt x="2480" y="992"/>
                </a:cubicBezTo>
                <a:cubicBezTo>
                  <a:pt x="2543" y="929"/>
                  <a:pt x="2561" y="862"/>
                  <a:pt x="2608" y="792"/>
                </a:cubicBezTo>
                <a:cubicBezTo>
                  <a:pt x="2626" y="718"/>
                  <a:pt x="2621" y="602"/>
                  <a:pt x="2584" y="528"/>
                </a:cubicBezTo>
                <a:cubicBezTo>
                  <a:pt x="2567" y="494"/>
                  <a:pt x="2569" y="512"/>
                  <a:pt x="2544" y="480"/>
                </a:cubicBezTo>
                <a:cubicBezTo>
                  <a:pt x="2494" y="415"/>
                  <a:pt x="2534" y="447"/>
                  <a:pt x="2488" y="416"/>
                </a:cubicBezTo>
                <a:cubicBezTo>
                  <a:pt x="2475" y="378"/>
                  <a:pt x="2405" y="316"/>
                  <a:pt x="2368" y="304"/>
                </a:cubicBezTo>
                <a:cubicBezTo>
                  <a:pt x="2326" y="290"/>
                  <a:pt x="2351" y="301"/>
                  <a:pt x="2296" y="264"/>
                </a:cubicBezTo>
                <a:cubicBezTo>
                  <a:pt x="2289" y="259"/>
                  <a:pt x="2278" y="262"/>
                  <a:pt x="2272" y="256"/>
                </a:cubicBezTo>
                <a:cubicBezTo>
                  <a:pt x="2269" y="253"/>
                  <a:pt x="2277" y="251"/>
                  <a:pt x="2280" y="248"/>
                </a:cubicBezTo>
                <a:close/>
              </a:path>
            </a:pathLst>
          </a:custGeom>
          <a:noFill/>
          <a:ln w="158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1414261" name="Rectangle 117"/>
          <p:cNvSpPr>
            <a:spLocks noChangeArrowheads="1"/>
          </p:cNvSpPr>
          <p:nvPr/>
        </p:nvSpPr>
        <p:spPr bwMode="auto">
          <a:xfrm>
            <a:off x="7159625" y="3978275"/>
            <a:ext cx="409575" cy="285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14262" name="Rectangle 118"/>
          <p:cNvSpPr>
            <a:spLocks noChangeArrowheads="1"/>
          </p:cNvSpPr>
          <p:nvPr/>
        </p:nvSpPr>
        <p:spPr bwMode="auto">
          <a:xfrm>
            <a:off x="7756525" y="3984625"/>
            <a:ext cx="676275" cy="285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14263" name="Line 119"/>
          <p:cNvSpPr>
            <a:spLocks noChangeShapeType="1"/>
          </p:cNvSpPr>
          <p:nvPr/>
        </p:nvSpPr>
        <p:spPr bwMode="auto">
          <a:xfrm flipH="1">
            <a:off x="8820150" y="4292600"/>
            <a:ext cx="0"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graphicFrame>
        <p:nvGraphicFramePr>
          <p:cNvPr id="136509" name="Group 317"/>
          <p:cNvGraphicFramePr>
            <a:graphicFrameLocks noGrp="1"/>
          </p:cNvGraphicFramePr>
          <p:nvPr/>
        </p:nvGraphicFramePr>
        <p:xfrm>
          <a:off x="6300788" y="3495675"/>
          <a:ext cx="2286000" cy="13747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9642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Interfaz entr.</a:t>
                      </a:r>
                      <a:endParaRPr kumimoji="0" lang="es-ES" sz="1800" b="0" i="0" u="none" strike="noStrike" cap="none" normalizeH="0" baseline="0">
                        <a:ln>
                          <a:noFill/>
                        </a:ln>
                        <a:solidFill>
                          <a:schemeClr val="tx1"/>
                        </a:solidFill>
                        <a:effectLst/>
                        <a:latin typeface="Arial" charset="0"/>
                      </a:endParaRPr>
                    </a:p>
                  </a:txBody>
                  <a:tcPr marT="45741" marB="4574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Distancia</a:t>
                      </a:r>
                      <a:endParaRPr kumimoji="0" lang="es-ES" sz="1800" b="0" i="0" u="none" strike="noStrike" cap="none" normalizeH="0" baseline="0">
                        <a:ln>
                          <a:noFill/>
                        </a:ln>
                        <a:solidFill>
                          <a:schemeClr val="tx1"/>
                        </a:solidFill>
                        <a:effectLst/>
                        <a:latin typeface="Arial" charset="0"/>
                      </a:endParaRPr>
                    </a:p>
                  </a:txBody>
                  <a:tcPr marT="45741" marB="4574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Ruta</a:t>
                      </a:r>
                      <a:endParaRPr kumimoji="0" lang="es-ES" sz="1800" b="0" i="0" u="none" strike="noStrike" cap="none" normalizeH="0" baseline="0">
                        <a:ln>
                          <a:noFill/>
                        </a:ln>
                        <a:solidFill>
                          <a:schemeClr val="tx1"/>
                        </a:solidFill>
                        <a:effectLst/>
                        <a:latin typeface="Arial" charset="0"/>
                      </a:endParaRPr>
                    </a:p>
                  </a:txBody>
                  <a:tcPr marT="45741" marB="4574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588">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i</a:t>
                      </a:r>
                      <a:endParaRPr kumimoji="0" lang="es-ES" sz="1800" b="0" i="0" u="none" strike="noStrike" cap="none" normalizeH="0" baseline="0">
                        <a:ln>
                          <a:noFill/>
                        </a:ln>
                        <a:solidFill>
                          <a:schemeClr val="tx1"/>
                        </a:solidFill>
                        <a:effectLst/>
                        <a:latin typeface="Arial" charset="0"/>
                      </a:endParaRPr>
                    </a:p>
                  </a:txBody>
                  <a:tcPr marT="45741" marB="4574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3</a:t>
                      </a:r>
                      <a:endParaRPr kumimoji="0" lang="es-ES" sz="1800" b="0" i="0" u="none" strike="noStrike" cap="none" normalizeH="0" baseline="0">
                        <a:ln>
                          <a:noFill/>
                        </a:ln>
                        <a:solidFill>
                          <a:schemeClr val="tx1"/>
                        </a:solidFill>
                        <a:effectLst/>
                        <a:latin typeface="Arial" charset="0"/>
                      </a:endParaRPr>
                    </a:p>
                  </a:txBody>
                  <a:tcPr marT="45741" marB="4574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AEH</a:t>
                      </a:r>
                      <a:endParaRPr kumimoji="0" lang="es-ES" sz="1800" b="0" i="0" u="none" strike="noStrike" cap="none" normalizeH="0" baseline="0">
                        <a:ln>
                          <a:noFill/>
                        </a:ln>
                        <a:solidFill>
                          <a:schemeClr val="tx1"/>
                        </a:solidFill>
                        <a:effectLst/>
                        <a:latin typeface="Arial" charset="0"/>
                      </a:endParaRPr>
                    </a:p>
                  </a:txBody>
                  <a:tcPr marT="45741" marB="4574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588">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j</a:t>
                      </a:r>
                      <a:endParaRPr kumimoji="0" lang="es-ES" sz="1800" b="0" i="0" u="none" strike="noStrike" cap="none" normalizeH="0" baseline="0">
                        <a:ln>
                          <a:noFill/>
                        </a:ln>
                        <a:solidFill>
                          <a:schemeClr val="tx1"/>
                        </a:solidFill>
                        <a:effectLst/>
                        <a:latin typeface="Arial" charset="0"/>
                      </a:endParaRPr>
                    </a:p>
                  </a:txBody>
                  <a:tcPr marT="45741" marB="4574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4</a:t>
                      </a:r>
                      <a:endParaRPr kumimoji="0" lang="es-ES" sz="1800" b="0" i="0" u="none" strike="noStrike" cap="none" normalizeH="0" baseline="0">
                        <a:ln>
                          <a:noFill/>
                        </a:ln>
                        <a:solidFill>
                          <a:schemeClr val="tx1"/>
                        </a:solidFill>
                        <a:effectLst/>
                        <a:latin typeface="Arial" charset="0"/>
                      </a:endParaRPr>
                    </a:p>
                  </a:txBody>
                  <a:tcPr marT="45741" marB="4574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CGIH</a:t>
                      </a:r>
                      <a:endParaRPr kumimoji="0" lang="es-ES" sz="1800" b="0" i="0" u="none" strike="noStrike" cap="none" normalizeH="0" baseline="0">
                        <a:ln>
                          <a:noFill/>
                        </a:ln>
                        <a:solidFill>
                          <a:schemeClr val="tx1"/>
                        </a:solidFill>
                        <a:effectLst/>
                        <a:latin typeface="Arial" charset="0"/>
                      </a:endParaRPr>
                    </a:p>
                  </a:txBody>
                  <a:tcPr marT="45741" marB="4574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588">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k</a:t>
                      </a:r>
                      <a:endParaRPr kumimoji="0" lang="es-ES" sz="1800" b="0" i="0" u="none" strike="noStrike" cap="none" normalizeH="0" baseline="0">
                        <a:ln>
                          <a:noFill/>
                        </a:ln>
                        <a:solidFill>
                          <a:schemeClr val="tx1"/>
                        </a:solidFill>
                        <a:effectLst/>
                        <a:latin typeface="Arial" charset="0"/>
                      </a:endParaRPr>
                    </a:p>
                  </a:txBody>
                  <a:tcPr marT="45741" marB="4574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2</a:t>
                      </a:r>
                      <a:endParaRPr kumimoji="0" lang="es-ES" sz="1800" b="0" i="0" u="none" strike="noStrike" cap="none" normalizeH="0" baseline="0">
                        <a:ln>
                          <a:noFill/>
                        </a:ln>
                        <a:solidFill>
                          <a:schemeClr val="tx1"/>
                        </a:solidFill>
                        <a:effectLst/>
                        <a:latin typeface="Arial" charset="0"/>
                      </a:endParaRPr>
                    </a:p>
                  </a:txBody>
                  <a:tcPr marT="45741" marB="4574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IH</a:t>
                      </a:r>
                      <a:endParaRPr kumimoji="0" lang="es-ES" sz="1800" b="0" i="0" u="none" strike="noStrike" cap="none" normalizeH="0" baseline="0">
                        <a:ln>
                          <a:noFill/>
                        </a:ln>
                        <a:solidFill>
                          <a:schemeClr val="tx1"/>
                        </a:solidFill>
                        <a:effectLst/>
                        <a:latin typeface="Arial" charset="0"/>
                      </a:endParaRPr>
                    </a:p>
                  </a:txBody>
                  <a:tcPr marT="45741" marB="4574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588">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m</a:t>
                      </a:r>
                      <a:endParaRPr kumimoji="0" lang="es-ES" sz="1800" b="0" i="0" u="none" strike="noStrike" cap="none" normalizeH="0" baseline="0">
                        <a:ln>
                          <a:noFill/>
                        </a:ln>
                        <a:solidFill>
                          <a:schemeClr val="tx1"/>
                        </a:solidFill>
                        <a:effectLst/>
                        <a:latin typeface="Arial" charset="0"/>
                      </a:endParaRPr>
                    </a:p>
                  </a:txBody>
                  <a:tcPr marT="45741" marB="4574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4</a:t>
                      </a:r>
                      <a:endParaRPr kumimoji="0" lang="es-ES" sz="1800" b="0" i="0" u="none" strike="noStrike" cap="none" normalizeH="0" baseline="0">
                        <a:ln>
                          <a:noFill/>
                        </a:ln>
                        <a:solidFill>
                          <a:schemeClr val="tx1"/>
                        </a:solidFill>
                        <a:effectLst/>
                        <a:latin typeface="Arial" charset="0"/>
                      </a:endParaRPr>
                    </a:p>
                  </a:txBody>
                  <a:tcPr marT="45741" marB="4574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CGIH</a:t>
                      </a:r>
                      <a:endParaRPr kumimoji="0" lang="es-ES" sz="1800" b="0" i="0" u="none" strike="noStrike" cap="none" normalizeH="0" baseline="0">
                        <a:ln>
                          <a:noFill/>
                        </a:ln>
                        <a:solidFill>
                          <a:schemeClr val="tx1"/>
                        </a:solidFill>
                        <a:effectLst/>
                        <a:latin typeface="Arial" charset="0"/>
                      </a:endParaRPr>
                    </a:p>
                  </a:txBody>
                  <a:tcPr marT="45741" marB="4574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42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141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41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142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42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1425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414261"/>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414262"/>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142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1426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14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4153" grpId="0" animBg="1"/>
      <p:bldP spid="1414154" grpId="0" animBg="1"/>
      <p:bldP spid="1414200" grpId="0"/>
      <p:bldP spid="1414237" grpId="0" animBg="1"/>
      <p:bldP spid="1414249" grpId="0"/>
      <p:bldP spid="1414250" grpId="0"/>
      <p:bldP spid="1414251" grpId="0"/>
      <p:bldP spid="1414255" grpId="0"/>
      <p:bldP spid="1414261" grpId="0" animBg="1"/>
      <p:bldP spid="1414262" grpId="0" animBg="1"/>
      <p:bldP spid="141426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00C309B2-6520-437D-9358-55AAEF9755BD}" type="slidenum">
              <a:rPr lang="es-ES"/>
              <a:pPr>
                <a:defRPr/>
              </a:pPr>
              <a:t>71</a:t>
            </a:fld>
            <a:endParaRPr lang="es-ES"/>
          </a:p>
        </p:txBody>
      </p:sp>
      <p:sp>
        <p:nvSpPr>
          <p:cNvPr id="57348" name="Rectangle 2"/>
          <p:cNvSpPr>
            <a:spLocks noGrp="1" noChangeArrowheads="1"/>
          </p:cNvSpPr>
          <p:nvPr>
            <p:ph type="title" idx="4294967295"/>
          </p:nvPr>
        </p:nvSpPr>
        <p:spPr>
          <a:xfrm>
            <a:off x="1439863" y="271463"/>
            <a:ext cx="7704137" cy="714375"/>
          </a:xfrm>
        </p:spPr>
        <p:txBody>
          <a:bodyPr/>
          <a:lstStyle/>
          <a:p>
            <a:pPr eaLnBrk="1" hangingPunct="1"/>
            <a:r>
              <a:rPr lang="es-ES" altLang="es-ES" sz="3200">
                <a:latin typeface="Arial" charset="0"/>
              </a:rPr>
              <a:t>Mecanismo de enrutado de paquetes</a:t>
            </a:r>
          </a:p>
        </p:txBody>
      </p:sp>
      <p:sp>
        <p:nvSpPr>
          <p:cNvPr id="57349" name="Rectangle 3"/>
          <p:cNvSpPr>
            <a:spLocks noGrp="1" noChangeArrowheads="1"/>
          </p:cNvSpPr>
          <p:nvPr>
            <p:ph type="body" idx="4294967295"/>
          </p:nvPr>
        </p:nvSpPr>
        <p:spPr>
          <a:xfrm>
            <a:off x="72008" y="1412875"/>
            <a:ext cx="8820472" cy="4895850"/>
          </a:xfrm>
        </p:spPr>
        <p:txBody>
          <a:bodyPr/>
          <a:lstStyle/>
          <a:p>
            <a:pPr marL="609600" indent="-609600" algn="just" eaLnBrk="1" hangingPunct="1">
              <a:lnSpc>
                <a:spcPct val="90000"/>
              </a:lnSpc>
            </a:pPr>
            <a:r>
              <a:rPr lang="es-ES" altLang="es-ES" sz="2400" dirty="0">
                <a:latin typeface="Arial" charset="0"/>
              </a:rPr>
              <a:t>Los paquetes se </a:t>
            </a:r>
            <a:r>
              <a:rPr lang="es-ES" altLang="es-ES" sz="2400" dirty="0" err="1">
                <a:latin typeface="Arial" charset="0"/>
              </a:rPr>
              <a:t>enrutan</a:t>
            </a:r>
            <a:r>
              <a:rPr lang="es-ES" altLang="es-ES" sz="2400" dirty="0">
                <a:latin typeface="Arial" charset="0"/>
              </a:rPr>
              <a:t> de acuerdo con su dirección de destino. La dirección de origen no se toma en cuenta para nada.</a:t>
            </a:r>
          </a:p>
          <a:p>
            <a:pPr marL="609600" indent="-609600" algn="just" eaLnBrk="1" hangingPunct="1">
              <a:lnSpc>
                <a:spcPct val="90000"/>
              </a:lnSpc>
            </a:pPr>
            <a:r>
              <a:rPr lang="es-ES" altLang="es-ES" sz="2400" dirty="0">
                <a:latin typeface="Arial" charset="0"/>
              </a:rPr>
              <a:t>Si al </a:t>
            </a:r>
            <a:r>
              <a:rPr lang="es-ES" altLang="es-ES" sz="2400" dirty="0" err="1">
                <a:latin typeface="Arial" charset="0"/>
              </a:rPr>
              <a:t>enrutar</a:t>
            </a:r>
            <a:r>
              <a:rPr lang="es-ES" altLang="es-ES" sz="2400" dirty="0">
                <a:latin typeface="Arial" charset="0"/>
              </a:rPr>
              <a:t> un paquete el </a:t>
            </a:r>
            <a:r>
              <a:rPr lang="es-ES" altLang="es-ES" sz="2400" dirty="0" err="1">
                <a:latin typeface="Arial" charset="0"/>
              </a:rPr>
              <a:t>router</a:t>
            </a:r>
            <a:r>
              <a:rPr lang="es-ES" altLang="es-ES" sz="2400" dirty="0">
                <a:latin typeface="Arial" charset="0"/>
              </a:rPr>
              <a:t> descubre que existen varias rutas posibles para llegar a ese destino aplica tres criterios de selección, por este orden:</a:t>
            </a:r>
          </a:p>
          <a:p>
            <a:pPr marL="990600" lvl="1" indent="-533400" algn="just" eaLnBrk="1" hangingPunct="1">
              <a:lnSpc>
                <a:spcPct val="90000"/>
              </a:lnSpc>
              <a:buFontTx/>
              <a:buAutoNum type="arabicPeriod"/>
            </a:pPr>
            <a:r>
              <a:rPr lang="es-ES" altLang="es-ES" sz="2000" dirty="0">
                <a:latin typeface="Arial" charset="0"/>
              </a:rPr>
              <a:t>Usar la ruta de máscara más larga. En caso de empate…</a:t>
            </a:r>
          </a:p>
          <a:p>
            <a:pPr marL="990600" lvl="1" indent="-533400" algn="just" eaLnBrk="1" hangingPunct="1">
              <a:lnSpc>
                <a:spcPct val="90000"/>
              </a:lnSpc>
              <a:buFontTx/>
              <a:buAutoNum type="arabicPeriod"/>
            </a:pPr>
            <a:r>
              <a:rPr lang="es-ES" altLang="es-ES" sz="2000" dirty="0">
                <a:latin typeface="Arial" charset="0"/>
              </a:rPr>
              <a:t>Usar la ruta de distancia administrativa menor. En caso de empate…</a:t>
            </a:r>
          </a:p>
          <a:p>
            <a:pPr marL="990600" lvl="1" indent="-533400" algn="just" eaLnBrk="1" hangingPunct="1">
              <a:lnSpc>
                <a:spcPct val="90000"/>
              </a:lnSpc>
              <a:buFontTx/>
              <a:buAutoNum type="arabicPeriod"/>
            </a:pPr>
            <a:r>
              <a:rPr lang="es-ES" altLang="es-ES" sz="2000" dirty="0">
                <a:latin typeface="Arial" charset="0"/>
              </a:rPr>
              <a:t>Usar la ruta de métrica menor. En caso de empate…</a:t>
            </a:r>
          </a:p>
          <a:p>
            <a:pPr marL="990600" lvl="1" indent="-533400" algn="just" eaLnBrk="1" hangingPunct="1">
              <a:lnSpc>
                <a:spcPct val="90000"/>
              </a:lnSpc>
              <a:buFontTx/>
              <a:buAutoNum type="arabicPeriod"/>
            </a:pPr>
            <a:r>
              <a:rPr lang="es-ES" altLang="es-ES" sz="2000" dirty="0">
                <a:latin typeface="Arial" charset="0"/>
              </a:rPr>
              <a:t>Usarlas todas</a:t>
            </a:r>
          </a:p>
        </p:txBody>
      </p:sp>
      <p:sp>
        <p:nvSpPr>
          <p:cNvPr id="6"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7C8382D1-CCB4-44DD-BA6A-7CDF78EEA223}" type="slidenum">
              <a:rPr lang="es-ES" sz="1400">
                <a:latin typeface="+mn-lt"/>
              </a:rPr>
              <a:pPr algn="r">
                <a:defRPr/>
              </a:pPr>
              <a:t>71</a:t>
            </a:fld>
            <a:endParaRPr lang="es-ES" sz="1400">
              <a:latin typeface="+mn-l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25E4ED6F-3F6E-4C61-BF5F-AD6B4E2653F4}" type="slidenum">
              <a:rPr lang="es-ES"/>
              <a:pPr>
                <a:defRPr/>
              </a:pPr>
              <a:t>72</a:t>
            </a:fld>
            <a:endParaRPr lang="es-ES"/>
          </a:p>
        </p:txBody>
      </p:sp>
      <p:sp>
        <p:nvSpPr>
          <p:cNvPr id="58372" name="Rectangle 2"/>
          <p:cNvSpPr>
            <a:spLocks noGrp="1" noChangeArrowheads="1"/>
          </p:cNvSpPr>
          <p:nvPr>
            <p:ph type="title" idx="4294967295"/>
          </p:nvPr>
        </p:nvSpPr>
        <p:spPr>
          <a:xfrm>
            <a:off x="0" y="368300"/>
            <a:ext cx="7772400" cy="661988"/>
          </a:xfrm>
        </p:spPr>
        <p:txBody>
          <a:bodyPr>
            <a:normAutofit fontScale="90000"/>
          </a:bodyPr>
          <a:lstStyle/>
          <a:p>
            <a:pPr eaLnBrk="1" hangingPunct="1"/>
            <a:r>
              <a:rPr lang="es-ES" altLang="es-ES" sz="4000">
                <a:latin typeface="Arial" charset="0"/>
              </a:rPr>
              <a:t>Máscara más larga</a:t>
            </a:r>
          </a:p>
        </p:txBody>
      </p:sp>
      <p:sp>
        <p:nvSpPr>
          <p:cNvPr id="58373" name="Rectangle 3"/>
          <p:cNvSpPr>
            <a:spLocks noGrp="1" noChangeArrowheads="1"/>
          </p:cNvSpPr>
          <p:nvPr>
            <p:ph type="body" idx="4294967295"/>
          </p:nvPr>
        </p:nvSpPr>
        <p:spPr>
          <a:xfrm>
            <a:off x="685800" y="1268413"/>
            <a:ext cx="8458200" cy="4827587"/>
          </a:xfrm>
        </p:spPr>
        <p:txBody>
          <a:bodyPr/>
          <a:lstStyle/>
          <a:p>
            <a:pPr marL="609600" indent="-609600" algn="just" eaLnBrk="1" hangingPunct="1">
              <a:lnSpc>
                <a:spcPct val="80000"/>
              </a:lnSpc>
            </a:pPr>
            <a:r>
              <a:rPr lang="es-ES" altLang="es-ES" sz="2400">
                <a:latin typeface="Arial" charset="0"/>
              </a:rPr>
              <a:t>Supongamos que se han declarado las siguientes rutas estáticas en un router:</a:t>
            </a:r>
          </a:p>
          <a:p>
            <a:pPr marL="1371600" lvl="2" indent="-457200" algn="just" eaLnBrk="1" hangingPunct="1">
              <a:lnSpc>
                <a:spcPct val="80000"/>
              </a:lnSpc>
              <a:buClr>
                <a:schemeClr val="tx1"/>
              </a:buClr>
              <a:buFontTx/>
              <a:buAutoNum type="alphaLcParenR"/>
            </a:pPr>
            <a:r>
              <a:rPr lang="es-ES" altLang="es-ES" sz="2000" b="1">
                <a:latin typeface="Arial" charset="0"/>
              </a:rPr>
              <a:t>ip route 20.0.0.0 255.255.254.0   10.0.0.1</a:t>
            </a:r>
          </a:p>
          <a:p>
            <a:pPr marL="1371600" lvl="2" indent="-457200" algn="just" eaLnBrk="1" hangingPunct="1">
              <a:lnSpc>
                <a:spcPct val="80000"/>
              </a:lnSpc>
              <a:buClr>
                <a:schemeClr val="tx1"/>
              </a:buClr>
              <a:buFontTx/>
              <a:buAutoNum type="alphaLcParenR"/>
            </a:pPr>
            <a:r>
              <a:rPr lang="es-ES" altLang="es-ES" sz="2000" b="1">
                <a:latin typeface="Arial" charset="0"/>
              </a:rPr>
              <a:t>ip route 20.0.0.0 255.255.255.0   10.0.0.2</a:t>
            </a:r>
          </a:p>
          <a:p>
            <a:pPr marL="1371600" lvl="2" indent="-457200" algn="just" eaLnBrk="1" hangingPunct="1">
              <a:lnSpc>
                <a:spcPct val="80000"/>
              </a:lnSpc>
              <a:buClr>
                <a:schemeClr val="tx1"/>
              </a:buClr>
              <a:buFontTx/>
              <a:buAutoNum type="alphaLcParenR"/>
            </a:pPr>
            <a:r>
              <a:rPr lang="es-ES" altLang="es-ES" sz="2000" b="1">
                <a:latin typeface="Arial" charset="0"/>
              </a:rPr>
              <a:t>ip route 20.0.0.0 255.255.255.128 10.0.0.3</a:t>
            </a:r>
          </a:p>
          <a:p>
            <a:pPr marL="609600" indent="-609600" algn="just" eaLnBrk="1" hangingPunct="1">
              <a:lnSpc>
                <a:spcPct val="80000"/>
              </a:lnSpc>
            </a:pPr>
            <a:r>
              <a:rPr lang="es-ES" altLang="es-ES" sz="2400">
                <a:latin typeface="Arial" charset="0"/>
              </a:rPr>
              <a:t>Al tener máscaras diferentes las tres rutas </a:t>
            </a:r>
            <a:r>
              <a:rPr lang="es-ES" altLang="es-ES" sz="2400" u="sng">
                <a:latin typeface="Arial" charset="0"/>
              </a:rPr>
              <a:t>son diferentes</a:t>
            </a:r>
            <a:r>
              <a:rPr lang="es-ES" altLang="es-ES" sz="2400">
                <a:latin typeface="Arial" charset="0"/>
              </a:rPr>
              <a:t> y se incorporan todas ellas en la tabla de rutas</a:t>
            </a:r>
          </a:p>
          <a:p>
            <a:pPr marL="609600" indent="-609600" algn="just" eaLnBrk="1" hangingPunct="1">
              <a:lnSpc>
                <a:spcPct val="80000"/>
              </a:lnSpc>
            </a:pPr>
            <a:r>
              <a:rPr lang="es-ES" altLang="es-ES" sz="2400" b="1">
                <a:latin typeface="Arial" charset="0"/>
              </a:rPr>
              <a:t>Pregunta</a:t>
            </a:r>
            <a:r>
              <a:rPr lang="es-ES" altLang="es-ES" sz="2400">
                <a:latin typeface="Arial" charset="0"/>
              </a:rPr>
              <a:t>: ¿Por donde se enviará un datagrama dirigido a 20.0.0.1?</a:t>
            </a:r>
          </a:p>
          <a:p>
            <a:pPr marL="609600" indent="-609600" algn="just" eaLnBrk="1" hangingPunct="1">
              <a:lnSpc>
                <a:spcPct val="80000"/>
              </a:lnSpc>
            </a:pPr>
            <a:r>
              <a:rPr lang="es-ES" altLang="es-ES" sz="2400" b="1">
                <a:latin typeface="Arial" charset="0"/>
              </a:rPr>
              <a:t>Respuesta</a:t>
            </a:r>
            <a:r>
              <a:rPr lang="es-ES" altLang="es-ES" sz="2400">
                <a:latin typeface="Arial" charset="0"/>
              </a:rPr>
              <a:t>: por 10.0.0.3 pues la ruta c) es la que tiene una máscara más larga</a:t>
            </a:r>
          </a:p>
          <a:p>
            <a:pPr marL="609600" indent="-609600" algn="just" eaLnBrk="1" hangingPunct="1">
              <a:lnSpc>
                <a:spcPct val="80000"/>
              </a:lnSpc>
            </a:pPr>
            <a:r>
              <a:rPr lang="es-ES" altLang="es-ES" sz="2400">
                <a:latin typeface="Arial" charset="0"/>
              </a:rPr>
              <a:t>El orden como se introducen las rutas en la configuración es irrelevante. Lo único que cuenta es la longitud de la máscara.</a:t>
            </a:r>
          </a:p>
        </p:txBody>
      </p:sp>
      <p:sp>
        <p:nvSpPr>
          <p:cNvPr id="6"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F705D035-9BC3-4A2A-8B29-2EE7F696E2F2}" type="slidenum">
              <a:rPr lang="es-ES" sz="1400">
                <a:latin typeface="+mn-lt"/>
              </a:rPr>
              <a:pPr algn="r">
                <a:defRPr/>
              </a:pPr>
              <a:t>72</a:t>
            </a:fld>
            <a:endParaRPr lang="es-ES" sz="1400">
              <a:latin typeface="+mn-l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4C3265E7-5417-4F84-AF2F-7723CBE9ACCC}" type="slidenum">
              <a:rPr lang="es-ES"/>
              <a:pPr>
                <a:defRPr/>
              </a:pPr>
              <a:t>73</a:t>
            </a:fld>
            <a:endParaRPr lang="es-ES"/>
          </a:p>
        </p:txBody>
      </p:sp>
      <p:sp>
        <p:nvSpPr>
          <p:cNvPr id="59396" name="Rectangle 2"/>
          <p:cNvSpPr>
            <a:spLocks noGrp="1" noChangeArrowheads="1"/>
          </p:cNvSpPr>
          <p:nvPr>
            <p:ph type="title" idx="4294967295"/>
          </p:nvPr>
        </p:nvSpPr>
        <p:spPr>
          <a:xfrm>
            <a:off x="0" y="274638"/>
            <a:ext cx="8229600" cy="1143000"/>
          </a:xfrm>
        </p:spPr>
        <p:txBody>
          <a:bodyPr/>
          <a:lstStyle/>
          <a:p>
            <a:pPr eaLnBrk="1" hangingPunct="1"/>
            <a:r>
              <a:rPr lang="es-ES" altLang="es-ES" sz="4000">
                <a:latin typeface="Arial" charset="0"/>
              </a:rPr>
              <a:t>Distancia administrativa</a:t>
            </a:r>
          </a:p>
        </p:txBody>
      </p:sp>
      <p:sp>
        <p:nvSpPr>
          <p:cNvPr id="59397" name="Rectangle 3"/>
          <p:cNvSpPr>
            <a:spLocks noGrp="1" noChangeArrowheads="1"/>
          </p:cNvSpPr>
          <p:nvPr>
            <p:ph type="body" idx="4294967295"/>
          </p:nvPr>
        </p:nvSpPr>
        <p:spPr>
          <a:xfrm>
            <a:off x="251520" y="1412776"/>
            <a:ext cx="8676456" cy="4832449"/>
          </a:xfrm>
        </p:spPr>
        <p:txBody>
          <a:bodyPr/>
          <a:lstStyle/>
          <a:p>
            <a:pPr algn="just" eaLnBrk="1" hangingPunct="1">
              <a:lnSpc>
                <a:spcPct val="80000"/>
              </a:lnSpc>
            </a:pPr>
            <a:r>
              <a:rPr lang="es-ES" altLang="es-ES" sz="2000" dirty="0">
                <a:latin typeface="Arial" charset="0"/>
              </a:rPr>
              <a:t>Un </a:t>
            </a:r>
            <a:r>
              <a:rPr lang="es-ES" altLang="es-ES" sz="2000" dirty="0" err="1">
                <a:latin typeface="Arial" charset="0"/>
              </a:rPr>
              <a:t>router</a:t>
            </a:r>
            <a:r>
              <a:rPr lang="es-ES" altLang="es-ES" sz="2000" dirty="0">
                <a:latin typeface="Arial" charset="0"/>
              </a:rPr>
              <a:t> puede conocer dos rutas hacia un mismo destino por diferentes mecanismos. </a:t>
            </a:r>
          </a:p>
          <a:p>
            <a:pPr algn="just" eaLnBrk="1" hangingPunct="1">
              <a:lnSpc>
                <a:spcPct val="80000"/>
              </a:lnSpc>
            </a:pPr>
            <a:r>
              <a:rPr lang="es-ES" altLang="es-ES" sz="2000" dirty="0">
                <a:latin typeface="Arial" charset="0"/>
              </a:rPr>
              <a:t>Ejemplos:</a:t>
            </a:r>
          </a:p>
          <a:p>
            <a:pPr lvl="1" algn="just" eaLnBrk="1" hangingPunct="1">
              <a:lnSpc>
                <a:spcPct val="80000"/>
              </a:lnSpc>
            </a:pPr>
            <a:r>
              <a:rPr lang="es-ES" altLang="es-ES" sz="1800" dirty="0">
                <a:latin typeface="Arial" charset="0"/>
              </a:rPr>
              <a:t>Un </a:t>
            </a:r>
            <a:r>
              <a:rPr lang="es-ES" altLang="es-ES" sz="1800" dirty="0" err="1">
                <a:latin typeface="Arial" charset="0"/>
              </a:rPr>
              <a:t>router</a:t>
            </a:r>
            <a:r>
              <a:rPr lang="es-ES" altLang="es-ES" sz="1800" dirty="0">
                <a:latin typeface="Arial" charset="0"/>
              </a:rPr>
              <a:t> está ejecutando simultáneamente RIP y OSPF y recibe rutas hacia un mismo destino por ambos protocolos.</a:t>
            </a:r>
          </a:p>
          <a:p>
            <a:pPr lvl="1" algn="just" eaLnBrk="1" hangingPunct="1">
              <a:lnSpc>
                <a:spcPct val="80000"/>
              </a:lnSpc>
            </a:pPr>
            <a:r>
              <a:rPr lang="es-ES" altLang="es-ES" sz="1800" dirty="0">
                <a:latin typeface="Arial" charset="0"/>
              </a:rPr>
              <a:t>Un </a:t>
            </a:r>
            <a:r>
              <a:rPr lang="es-ES" altLang="es-ES" sz="1800" dirty="0" err="1">
                <a:latin typeface="Arial" charset="0"/>
              </a:rPr>
              <a:t>router</a:t>
            </a:r>
            <a:r>
              <a:rPr lang="es-ES" altLang="es-ES" sz="1800" dirty="0">
                <a:latin typeface="Arial" charset="0"/>
              </a:rPr>
              <a:t> ejecuta IS-IS y recibe un anuncio de una ruta para la que tenía configurada una ruta estática.</a:t>
            </a:r>
          </a:p>
          <a:p>
            <a:pPr algn="just" eaLnBrk="1" hangingPunct="1">
              <a:lnSpc>
                <a:spcPct val="80000"/>
              </a:lnSpc>
            </a:pPr>
            <a:r>
              <a:rPr lang="es-ES" altLang="es-ES" sz="2000" dirty="0">
                <a:latin typeface="Arial" charset="0"/>
              </a:rPr>
              <a:t>Cada ruta tiene asociada una distancia administrativa que depende del protocolo de </a:t>
            </a:r>
            <a:r>
              <a:rPr lang="es-ES" altLang="es-ES" sz="2000" dirty="0" err="1">
                <a:latin typeface="Arial" charset="0"/>
              </a:rPr>
              <a:t>routing</a:t>
            </a:r>
            <a:r>
              <a:rPr lang="es-ES" altLang="es-ES" sz="2000" dirty="0">
                <a:latin typeface="Arial" charset="0"/>
              </a:rPr>
              <a:t> por la que se ha conocido</a:t>
            </a:r>
          </a:p>
          <a:p>
            <a:pPr algn="just" eaLnBrk="1" hangingPunct="1">
              <a:lnSpc>
                <a:spcPct val="80000"/>
              </a:lnSpc>
            </a:pPr>
            <a:r>
              <a:rPr lang="es-ES" altLang="es-ES" sz="2000" dirty="0">
                <a:latin typeface="Arial" charset="0"/>
              </a:rPr>
              <a:t>La distancia administrativa establece el orden o prioridad con que se aplicarán las rutas. </a:t>
            </a:r>
          </a:p>
          <a:p>
            <a:pPr algn="just" eaLnBrk="1" hangingPunct="1">
              <a:lnSpc>
                <a:spcPct val="80000"/>
              </a:lnSpc>
            </a:pPr>
            <a:r>
              <a:rPr lang="es-ES" altLang="es-ES" sz="2000" dirty="0">
                <a:latin typeface="Arial" charset="0"/>
              </a:rPr>
              <a:t>Siempre se da preferencia a la ruta que tiene menor distancia administrativa.</a:t>
            </a:r>
          </a:p>
          <a:p>
            <a:pPr algn="just" eaLnBrk="1" hangingPunct="1">
              <a:lnSpc>
                <a:spcPct val="80000"/>
              </a:lnSpc>
            </a:pPr>
            <a:r>
              <a:rPr lang="es-ES" altLang="es-ES" sz="2000" dirty="0">
                <a:latin typeface="Arial" charset="0"/>
              </a:rPr>
              <a:t>Las distancias administrativas reflejan la confianza relativa que nos merece un protocolo de </a:t>
            </a:r>
            <a:r>
              <a:rPr lang="es-ES" altLang="es-ES" sz="2000" dirty="0" err="1">
                <a:latin typeface="Arial" charset="0"/>
              </a:rPr>
              <a:t>routing</a:t>
            </a:r>
            <a:r>
              <a:rPr lang="es-ES" altLang="es-ES" sz="2000" dirty="0">
                <a:latin typeface="Arial" charset="0"/>
              </a:rPr>
              <a:t> frente a otro</a:t>
            </a:r>
          </a:p>
        </p:txBody>
      </p:sp>
      <p:sp>
        <p:nvSpPr>
          <p:cNvPr id="6"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4572FB5E-5EA2-49D4-9D5F-A44310A185D0}" type="slidenum">
              <a:rPr lang="es-ES" sz="1400">
                <a:latin typeface="+mn-lt"/>
              </a:rPr>
              <a:pPr algn="r">
                <a:defRPr/>
              </a:pPr>
              <a:t>73</a:t>
            </a:fld>
            <a:endParaRPr lang="es-ES" sz="1400">
              <a:latin typeface="+mn-l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3 Marcador de número de diapositiva"/>
          <p:cNvSpPr>
            <a:spLocks noGrp="1"/>
          </p:cNvSpPr>
          <p:nvPr>
            <p:ph type="sldNum" sz="quarter" idx="12"/>
          </p:nvPr>
        </p:nvSpPr>
        <p:spPr/>
        <p:txBody>
          <a:bodyPr/>
          <a:lstStyle/>
          <a:p>
            <a:pPr>
              <a:defRPr/>
            </a:pPr>
            <a:fld id="{92F6A2BD-AD10-4D28-AE68-A4494C8B72D5}" type="slidenum">
              <a:rPr lang="es-ES"/>
              <a:pPr>
                <a:defRPr/>
              </a:pPr>
              <a:t>74</a:t>
            </a:fld>
            <a:endParaRPr lang="es-ES"/>
          </a:p>
        </p:txBody>
      </p:sp>
      <p:sp>
        <p:nvSpPr>
          <p:cNvPr id="60420" name="Rectangle 2"/>
          <p:cNvSpPr>
            <a:spLocks noGrp="1" noChangeArrowheads="1"/>
          </p:cNvSpPr>
          <p:nvPr>
            <p:ph type="title" idx="4294967295"/>
          </p:nvPr>
        </p:nvSpPr>
        <p:spPr>
          <a:xfrm>
            <a:off x="0" y="188913"/>
            <a:ext cx="7488238" cy="731837"/>
          </a:xfrm>
        </p:spPr>
        <p:txBody>
          <a:bodyPr>
            <a:normAutofit fontScale="90000"/>
          </a:bodyPr>
          <a:lstStyle/>
          <a:p>
            <a:pPr eaLnBrk="1" hangingPunct="1"/>
            <a:r>
              <a:rPr lang="es-ES" altLang="es-ES" sz="3200">
                <a:latin typeface="Arial" charset="0"/>
              </a:rPr>
              <a:t>Distancias administrativas por defecto en routers cisco</a:t>
            </a:r>
          </a:p>
        </p:txBody>
      </p:sp>
      <p:graphicFrame>
        <p:nvGraphicFramePr>
          <p:cNvPr id="1401859" name="Group 3"/>
          <p:cNvGraphicFramePr>
            <a:graphicFrameLocks noGrp="1"/>
          </p:cNvGraphicFramePr>
          <p:nvPr>
            <p:ph idx="4294967295"/>
            <p:extLst>
              <p:ext uri="{D42A27DB-BD31-4B8C-83A1-F6EECF244321}">
                <p14:modId xmlns:p14="http://schemas.microsoft.com/office/powerpoint/2010/main" val="2781936734"/>
              </p:ext>
            </p:extLst>
          </p:nvPr>
        </p:nvGraphicFramePr>
        <p:xfrm>
          <a:off x="2051720" y="1125538"/>
          <a:ext cx="4862512" cy="4572000"/>
        </p:xfrm>
        <a:graphic>
          <a:graphicData uri="http://schemas.openxmlformats.org/drawingml/2006/table">
            <a:tbl>
              <a:tblPr/>
              <a:tblGrid>
                <a:gridCol w="2808287">
                  <a:extLst>
                    <a:ext uri="{9D8B030D-6E8A-4147-A177-3AD203B41FA5}">
                      <a16:colId xmlns:a16="http://schemas.microsoft.com/office/drawing/2014/main" val="20000"/>
                    </a:ext>
                  </a:extLst>
                </a:gridCol>
                <a:gridCol w="2054225">
                  <a:extLst>
                    <a:ext uri="{9D8B030D-6E8A-4147-A177-3AD203B41FA5}">
                      <a16:colId xmlns:a16="http://schemas.microsoft.com/office/drawing/2014/main" val="20001"/>
                    </a:ext>
                  </a:extLst>
                </a:gridCol>
              </a:tblGrid>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Times New Roman" pitchFamily="18" charset="0"/>
                        </a:rPr>
                        <a:t>Mecanismo como se conoce la ruta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a:ln>
                            <a:noFill/>
                          </a:ln>
                          <a:solidFill>
                            <a:schemeClr val="tx1"/>
                          </a:solidFill>
                          <a:effectLst/>
                          <a:latin typeface="Times New Roman" pitchFamily="18" charset="0"/>
                        </a:rPr>
                        <a:t>Distancia administrativa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Red directamente conectada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Ruta estática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Sumarizada de EIGRP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9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BGP externa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EIGRP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IGRP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9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OSPF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IS-IS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115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RIP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9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EGP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140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Routing bajo demanda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160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EIGRP externo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170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9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BGP interno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Times New Roman" pitchFamily="18"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dirty="0">
                          <a:ln>
                            <a:noFill/>
                          </a:ln>
                          <a:solidFill>
                            <a:schemeClr val="tx1"/>
                          </a:solidFill>
                          <a:effectLst/>
                          <a:latin typeface="Times New Roman" pitchFamily="18" charset="0"/>
                        </a:rPr>
                        <a:t>Desconocido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dirty="0">
                          <a:ln>
                            <a:noFill/>
                          </a:ln>
                          <a:solidFill>
                            <a:schemeClr val="tx1"/>
                          </a:solidFill>
                          <a:effectLst/>
                          <a:latin typeface="Times New Roman" pitchFamily="18" charset="0"/>
                        </a:rPr>
                        <a:t>255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61"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1CB8CE63-DE25-4D72-8225-EE2C0CF355A8}" type="slidenum">
              <a:rPr lang="es-ES" sz="1400">
                <a:latin typeface="+mn-lt"/>
              </a:rPr>
              <a:pPr algn="r">
                <a:defRPr/>
              </a:pPr>
              <a:t>74</a:t>
            </a:fld>
            <a:endParaRPr lang="es-ES" sz="1400">
              <a:latin typeface="+mn-lt"/>
            </a:endParaRPr>
          </a:p>
        </p:txBody>
      </p:sp>
      <p:sp>
        <p:nvSpPr>
          <p:cNvPr id="60471" name="Line 53"/>
          <p:cNvSpPr>
            <a:spLocks noChangeShapeType="1"/>
          </p:cNvSpPr>
          <p:nvPr/>
        </p:nvSpPr>
        <p:spPr bwMode="auto">
          <a:xfrm>
            <a:off x="1331913" y="1557338"/>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0472" name="Line 54"/>
          <p:cNvSpPr>
            <a:spLocks noChangeShapeType="1"/>
          </p:cNvSpPr>
          <p:nvPr/>
        </p:nvSpPr>
        <p:spPr bwMode="auto">
          <a:xfrm>
            <a:off x="1331913" y="1916113"/>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0473" name="Text Box 55"/>
          <p:cNvSpPr txBox="1">
            <a:spLocks noChangeArrowheads="1"/>
          </p:cNvSpPr>
          <p:nvPr/>
        </p:nvSpPr>
        <p:spPr bwMode="auto">
          <a:xfrm>
            <a:off x="539750" y="5872163"/>
            <a:ext cx="75612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lang="es-ES" altLang="es-ES" sz="1600">
                <a:latin typeface="Arial" charset="0"/>
              </a:rPr>
              <a:t>Si se modifican los valores por defecto hay que hacerlo con cuidado y de forma consistente en toda la red (de lo contrario se pueden producir bucles)</a:t>
            </a:r>
          </a:p>
        </p:txBody>
      </p:sp>
      <p:sp>
        <p:nvSpPr>
          <p:cNvPr id="60474" name="Line 56"/>
          <p:cNvSpPr>
            <a:spLocks noChangeShapeType="1"/>
          </p:cNvSpPr>
          <p:nvPr/>
        </p:nvSpPr>
        <p:spPr bwMode="auto">
          <a:xfrm flipH="1">
            <a:off x="6877050" y="5516563"/>
            <a:ext cx="358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0475" name="Text Box 57"/>
          <p:cNvSpPr txBox="1">
            <a:spLocks noChangeArrowheads="1"/>
          </p:cNvSpPr>
          <p:nvPr/>
        </p:nvSpPr>
        <p:spPr bwMode="auto">
          <a:xfrm>
            <a:off x="6948488" y="5013325"/>
            <a:ext cx="18938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a:t>Las rutas con distancia 255 no se utilizan</a:t>
            </a:r>
          </a:p>
        </p:txBody>
      </p:sp>
      <p:sp>
        <p:nvSpPr>
          <p:cNvPr id="60476" name="Line 58"/>
          <p:cNvSpPr>
            <a:spLocks noChangeShapeType="1"/>
          </p:cNvSpPr>
          <p:nvPr/>
        </p:nvSpPr>
        <p:spPr bwMode="auto">
          <a:xfrm>
            <a:off x="1403648" y="3357563"/>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CF1FC4E1-0A97-47EB-919A-5D8F044473BE}" type="slidenum">
              <a:rPr lang="es-ES"/>
              <a:pPr>
                <a:defRPr/>
              </a:pPr>
              <a:t>75</a:t>
            </a:fld>
            <a:endParaRPr lang="es-ES"/>
          </a:p>
        </p:txBody>
      </p:sp>
      <p:sp>
        <p:nvSpPr>
          <p:cNvPr id="61444" name="Rectangle 2"/>
          <p:cNvSpPr>
            <a:spLocks noGrp="1" noChangeArrowheads="1"/>
          </p:cNvSpPr>
          <p:nvPr>
            <p:ph type="title" idx="4294967295"/>
          </p:nvPr>
        </p:nvSpPr>
        <p:spPr>
          <a:xfrm>
            <a:off x="793750" y="476250"/>
            <a:ext cx="8350250" cy="792163"/>
          </a:xfrm>
        </p:spPr>
        <p:txBody>
          <a:bodyPr>
            <a:normAutofit fontScale="90000"/>
          </a:bodyPr>
          <a:lstStyle/>
          <a:p>
            <a:pPr eaLnBrk="1" hangingPunct="1"/>
            <a:r>
              <a:rPr lang="es-ES" altLang="es-ES" sz="3600">
                <a:latin typeface="Arial" charset="0"/>
              </a:rPr>
              <a:t>Ejemplo de uso de la distancia administrativa</a:t>
            </a:r>
          </a:p>
        </p:txBody>
      </p:sp>
      <p:sp>
        <p:nvSpPr>
          <p:cNvPr id="61445" name="Rectangle 3"/>
          <p:cNvSpPr>
            <a:spLocks noGrp="1" noChangeArrowheads="1"/>
          </p:cNvSpPr>
          <p:nvPr>
            <p:ph type="body" idx="4294967295"/>
          </p:nvPr>
        </p:nvSpPr>
        <p:spPr>
          <a:xfrm>
            <a:off x="323528" y="1484785"/>
            <a:ext cx="8604448" cy="4681066"/>
          </a:xfrm>
        </p:spPr>
        <p:txBody>
          <a:bodyPr>
            <a:normAutofit/>
          </a:bodyPr>
          <a:lstStyle/>
          <a:p>
            <a:pPr algn="just" eaLnBrk="1" hangingPunct="1">
              <a:lnSpc>
                <a:spcPct val="80000"/>
              </a:lnSpc>
            </a:pPr>
            <a:r>
              <a:rPr lang="es-ES" altLang="es-ES" sz="2000" dirty="0">
                <a:latin typeface="Arial" charset="0"/>
              </a:rPr>
              <a:t>Se puede cambiar la distancia administrativa de un protocolo determinado. </a:t>
            </a:r>
          </a:p>
          <a:p>
            <a:pPr algn="just" eaLnBrk="1" hangingPunct="1">
              <a:lnSpc>
                <a:spcPct val="80000"/>
              </a:lnSpc>
            </a:pPr>
            <a:r>
              <a:rPr lang="es-ES" altLang="es-ES" sz="2000" dirty="0">
                <a:latin typeface="Arial" charset="0"/>
              </a:rPr>
              <a:t>También se puede cambiar, de forma individualizada, la distancia administrativa de una ruta estática. </a:t>
            </a:r>
          </a:p>
          <a:p>
            <a:pPr algn="just" eaLnBrk="1" hangingPunct="1">
              <a:lnSpc>
                <a:spcPct val="80000"/>
              </a:lnSpc>
            </a:pPr>
            <a:r>
              <a:rPr lang="es-ES" altLang="es-ES" sz="2000" dirty="0">
                <a:latin typeface="Arial" charset="0"/>
              </a:rPr>
              <a:t>Ejemplo: </a:t>
            </a:r>
          </a:p>
          <a:p>
            <a:pPr lvl="1" algn="just" eaLnBrk="1" hangingPunct="1">
              <a:lnSpc>
                <a:spcPct val="80000"/>
              </a:lnSpc>
            </a:pPr>
            <a:r>
              <a:rPr lang="es-ES" altLang="es-ES" sz="1800" dirty="0">
                <a:latin typeface="Arial" charset="0"/>
              </a:rPr>
              <a:t>Queremos configurar una ruta por defecto de emergencia, de forma que solo actúe cuando un destino determinado no se nos anuncia por ningún protocolo de </a:t>
            </a:r>
            <a:r>
              <a:rPr lang="es-ES" altLang="es-ES" sz="1800" dirty="0" err="1">
                <a:latin typeface="Arial" charset="0"/>
              </a:rPr>
              <a:t>routing</a:t>
            </a:r>
            <a:r>
              <a:rPr lang="es-ES" altLang="es-ES" sz="1800" dirty="0">
                <a:latin typeface="Arial" charset="0"/>
              </a:rPr>
              <a:t>. Para ello le asignamos distancia 201:</a:t>
            </a:r>
          </a:p>
          <a:p>
            <a:pPr lvl="2" algn="just" eaLnBrk="1" hangingPunct="1">
              <a:lnSpc>
                <a:spcPct val="80000"/>
              </a:lnSpc>
              <a:buFontTx/>
              <a:buNone/>
            </a:pPr>
            <a:r>
              <a:rPr lang="es-ES" altLang="es-ES" sz="1800" b="1" dirty="0" err="1">
                <a:latin typeface="Arial" charset="0"/>
              </a:rPr>
              <a:t>ip</a:t>
            </a:r>
            <a:r>
              <a:rPr lang="es-ES" altLang="es-ES" sz="1800" b="1" dirty="0">
                <a:latin typeface="Arial" charset="0"/>
              </a:rPr>
              <a:t> </a:t>
            </a:r>
            <a:r>
              <a:rPr lang="es-ES" altLang="es-ES" sz="1800" b="1" dirty="0" err="1">
                <a:latin typeface="Arial" charset="0"/>
              </a:rPr>
              <a:t>route</a:t>
            </a:r>
            <a:r>
              <a:rPr lang="es-ES" altLang="es-ES" sz="1800" b="1" dirty="0">
                <a:latin typeface="Arial" charset="0"/>
              </a:rPr>
              <a:t> 0.0.0.0 0.0.0.0 10.0.0.1 201</a:t>
            </a:r>
          </a:p>
          <a:p>
            <a:pPr lvl="2" algn="just" eaLnBrk="1" hangingPunct="1">
              <a:lnSpc>
                <a:spcPct val="80000"/>
              </a:lnSpc>
              <a:buFontTx/>
              <a:buNone/>
            </a:pPr>
            <a:r>
              <a:rPr lang="es-ES" altLang="es-ES" sz="1800" dirty="0">
                <a:latin typeface="Arial" charset="0"/>
              </a:rPr>
              <a:t>	Esta ruta solo se aplicará como último recurso cuando fallen todas las demás.</a:t>
            </a:r>
          </a:p>
        </p:txBody>
      </p:sp>
      <p:sp>
        <p:nvSpPr>
          <p:cNvPr id="6"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A0E351DF-7DBE-42A4-A821-E8E9B1166323}" type="slidenum">
              <a:rPr lang="es-ES" sz="1400">
                <a:latin typeface="+mn-lt"/>
              </a:rPr>
              <a:pPr algn="r">
                <a:defRPr/>
              </a:pPr>
              <a:t>75</a:t>
            </a:fld>
            <a:endParaRPr lang="es-ES" sz="1400">
              <a:latin typeface="+mn-l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96B747E3-A4A6-49A4-9099-9F3FC3CBD076}" type="slidenum">
              <a:rPr lang="es-ES"/>
              <a:pPr>
                <a:defRPr/>
              </a:pPr>
              <a:t>76</a:t>
            </a:fld>
            <a:endParaRPr lang="es-ES"/>
          </a:p>
        </p:txBody>
      </p:sp>
      <p:sp>
        <p:nvSpPr>
          <p:cNvPr id="62468" name="Rectangle 2"/>
          <p:cNvSpPr>
            <a:spLocks noGrp="1" noChangeArrowheads="1"/>
          </p:cNvSpPr>
          <p:nvPr>
            <p:ph type="title" idx="4294967295"/>
          </p:nvPr>
        </p:nvSpPr>
        <p:spPr>
          <a:xfrm>
            <a:off x="0" y="274638"/>
            <a:ext cx="8229600" cy="1143000"/>
          </a:xfrm>
        </p:spPr>
        <p:txBody>
          <a:bodyPr/>
          <a:lstStyle/>
          <a:p>
            <a:pPr eaLnBrk="1" hangingPunct="1"/>
            <a:r>
              <a:rPr lang="es-ES" altLang="es-ES" sz="4000">
                <a:latin typeface="Arial" charset="0"/>
              </a:rPr>
              <a:t>Métrica menor</a:t>
            </a:r>
          </a:p>
        </p:txBody>
      </p:sp>
      <p:sp>
        <p:nvSpPr>
          <p:cNvPr id="62469" name="Rectangle 3"/>
          <p:cNvSpPr>
            <a:spLocks noGrp="1" noChangeArrowheads="1"/>
          </p:cNvSpPr>
          <p:nvPr>
            <p:ph type="body" idx="4294967295"/>
          </p:nvPr>
        </p:nvSpPr>
        <p:spPr>
          <a:xfrm>
            <a:off x="251520" y="1628775"/>
            <a:ext cx="8604448" cy="4114800"/>
          </a:xfrm>
        </p:spPr>
        <p:txBody>
          <a:bodyPr/>
          <a:lstStyle/>
          <a:p>
            <a:pPr algn="just" eaLnBrk="1" hangingPunct="1">
              <a:lnSpc>
                <a:spcPct val="80000"/>
              </a:lnSpc>
            </a:pPr>
            <a:r>
              <a:rPr lang="es-ES" altLang="es-ES" sz="2400" dirty="0">
                <a:latin typeface="Arial" charset="0"/>
              </a:rPr>
              <a:t>Si dos rutas están empatadas en longitud de máscara y distancia administrativa se elige la de métrica más baja</a:t>
            </a:r>
          </a:p>
          <a:p>
            <a:pPr algn="just" eaLnBrk="1" hangingPunct="1">
              <a:lnSpc>
                <a:spcPct val="80000"/>
              </a:lnSpc>
            </a:pPr>
            <a:r>
              <a:rPr lang="es-ES" altLang="es-ES" sz="2400" dirty="0">
                <a:latin typeface="Arial" charset="0"/>
              </a:rPr>
              <a:t>Si también hay empate en la métrica se hace balanceo de tráfico entre ambas rutas</a:t>
            </a:r>
          </a:p>
          <a:p>
            <a:pPr algn="just" eaLnBrk="1" hangingPunct="1">
              <a:lnSpc>
                <a:spcPct val="80000"/>
              </a:lnSpc>
            </a:pPr>
            <a:r>
              <a:rPr lang="es-ES" altLang="es-ES" sz="2400" dirty="0">
                <a:latin typeface="Arial" charset="0"/>
              </a:rPr>
              <a:t>Las rutas de métrica peor quedan en reserva por si falla la elegida.</a:t>
            </a:r>
          </a:p>
          <a:p>
            <a:pPr algn="just" eaLnBrk="1" hangingPunct="1">
              <a:lnSpc>
                <a:spcPct val="80000"/>
              </a:lnSpc>
            </a:pPr>
            <a:r>
              <a:rPr lang="es-ES" altLang="es-ES" sz="2400" dirty="0">
                <a:latin typeface="Arial" charset="0"/>
              </a:rPr>
              <a:t>Cada protocolo de </a:t>
            </a:r>
            <a:r>
              <a:rPr lang="es-ES" altLang="es-ES" sz="2400" dirty="0" err="1">
                <a:latin typeface="Arial" charset="0"/>
              </a:rPr>
              <a:t>routing</a:t>
            </a:r>
            <a:r>
              <a:rPr lang="es-ES" altLang="es-ES" sz="2400" dirty="0">
                <a:latin typeface="Arial" charset="0"/>
              </a:rPr>
              <a:t> maneja métricas diferentes, por lo que los valores de diferentes protocolos no son comparables. </a:t>
            </a:r>
          </a:p>
          <a:p>
            <a:pPr algn="just" eaLnBrk="1" hangingPunct="1">
              <a:lnSpc>
                <a:spcPct val="80000"/>
              </a:lnSpc>
            </a:pPr>
            <a:r>
              <a:rPr lang="es-ES" altLang="es-ES" sz="2400" dirty="0">
                <a:latin typeface="Arial" charset="0"/>
              </a:rPr>
              <a:t>Al tener cada protocolo una distancia administrativa diferente la comparación de métricas solo se hace entre rutas obtenidas por el mismo protocolo</a:t>
            </a:r>
          </a:p>
        </p:txBody>
      </p:sp>
      <p:sp>
        <p:nvSpPr>
          <p:cNvPr id="6"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83739D1C-6C34-492D-8CBB-1DB0855C9FE9}" type="slidenum">
              <a:rPr lang="es-ES" sz="1400">
                <a:latin typeface="+mn-lt"/>
              </a:rPr>
              <a:pPr algn="r">
                <a:defRPr/>
              </a:pPr>
              <a:t>76</a:t>
            </a:fld>
            <a:endParaRPr lang="es-ES" sz="1400">
              <a:latin typeface="+mn-l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s-ES" altLang="es-ES"/>
              <a:t>Resumen métricas</a:t>
            </a:r>
          </a:p>
        </p:txBody>
      </p:sp>
      <p:sp>
        <p:nvSpPr>
          <p:cNvPr id="63492" name="Rectangle 3"/>
          <p:cNvSpPr>
            <a:spLocks noGrp="1" noChangeArrowheads="1"/>
          </p:cNvSpPr>
          <p:nvPr>
            <p:ph idx="1"/>
          </p:nvPr>
        </p:nvSpPr>
        <p:spPr/>
        <p:txBody>
          <a:bodyPr/>
          <a:lstStyle/>
          <a:p>
            <a:pPr eaLnBrk="1" hangingPunct="1">
              <a:lnSpc>
                <a:spcPct val="90000"/>
              </a:lnSpc>
            </a:pPr>
            <a:r>
              <a:rPr lang="es-ES" altLang="es-ES" sz="2400"/>
              <a:t>La métrica para cada protocolo de enrutamiento es:</a:t>
            </a:r>
          </a:p>
          <a:p>
            <a:pPr eaLnBrk="1" hangingPunct="1">
              <a:lnSpc>
                <a:spcPct val="90000"/>
              </a:lnSpc>
            </a:pPr>
            <a:r>
              <a:rPr lang="es-ES" altLang="es-ES" sz="2400" b="1">
                <a:solidFill>
                  <a:schemeClr val="accent2"/>
                </a:solidFill>
              </a:rPr>
              <a:t>RIP</a:t>
            </a:r>
            <a:r>
              <a:rPr lang="es-ES" altLang="es-ES" sz="2400"/>
              <a:t>: Número de saltos: </a:t>
            </a:r>
          </a:p>
          <a:p>
            <a:pPr lvl="2" eaLnBrk="1" hangingPunct="1">
              <a:lnSpc>
                <a:spcPct val="90000"/>
              </a:lnSpc>
            </a:pPr>
            <a:r>
              <a:rPr lang="es-ES" altLang="es-ES" sz="1800"/>
              <a:t>La mejor ruta se elige según la ruta con el menor conteo de saltos.</a:t>
            </a:r>
          </a:p>
          <a:p>
            <a:pPr eaLnBrk="1" hangingPunct="1">
              <a:lnSpc>
                <a:spcPct val="90000"/>
              </a:lnSpc>
            </a:pPr>
            <a:r>
              <a:rPr lang="es-ES" altLang="es-ES" sz="2400" b="1">
                <a:solidFill>
                  <a:schemeClr val="accent2"/>
                </a:solidFill>
              </a:rPr>
              <a:t>EIGRP</a:t>
            </a:r>
            <a:r>
              <a:rPr lang="es-ES" altLang="es-ES" sz="2400"/>
              <a:t>: Ancho de banda, retardo, confiabilidad y carga;</a:t>
            </a:r>
          </a:p>
          <a:p>
            <a:pPr lvl="2" eaLnBrk="1" hangingPunct="1">
              <a:lnSpc>
                <a:spcPct val="90000"/>
              </a:lnSpc>
            </a:pPr>
            <a:r>
              <a:rPr lang="es-ES" altLang="es-ES" sz="1800"/>
              <a:t>La mejor ruta se elige según la ruta con el valor de métrica compuesto más bajo calculado a partir de estos múltiples parámetros. Por defecto, sólo se usan el ancho de banda y el retardo.</a:t>
            </a:r>
          </a:p>
          <a:p>
            <a:pPr eaLnBrk="1" hangingPunct="1">
              <a:lnSpc>
                <a:spcPct val="90000"/>
              </a:lnSpc>
            </a:pPr>
            <a:r>
              <a:rPr lang="es-ES" altLang="es-ES" sz="2400" b="1">
                <a:solidFill>
                  <a:schemeClr val="accent2"/>
                </a:solidFill>
              </a:rPr>
              <a:t>ISIS  y OSPF</a:t>
            </a:r>
            <a:r>
              <a:rPr lang="es-ES" altLang="es-ES" sz="2400"/>
              <a:t>: Costo; </a:t>
            </a:r>
          </a:p>
          <a:p>
            <a:pPr lvl="2" eaLnBrk="1" hangingPunct="1">
              <a:lnSpc>
                <a:spcPct val="90000"/>
              </a:lnSpc>
            </a:pPr>
            <a:r>
              <a:rPr lang="es-ES" altLang="es-ES" sz="1800"/>
              <a:t>La mejor ruta se elige según la ruta con el costo más bajo. La implementación de OSPF de Cisco usa el ancho de banda. </a:t>
            </a:r>
          </a:p>
          <a:p>
            <a:pPr eaLnBrk="1" hangingPunct="1">
              <a:lnSpc>
                <a:spcPct val="90000"/>
              </a:lnSpc>
            </a:pPr>
            <a:r>
              <a:rPr lang="es-ES" altLang="es-ES" sz="2400"/>
              <a:t>Los protocolos de enrutamiento determinan la mejor ruta en basándose en la métrica más baja.</a:t>
            </a:r>
          </a:p>
        </p:txBody>
      </p:sp>
      <p:sp>
        <p:nvSpPr>
          <p:cNvPr id="6" name="5 Marcador de número de diapositiva"/>
          <p:cNvSpPr>
            <a:spLocks noGrp="1"/>
          </p:cNvSpPr>
          <p:nvPr>
            <p:ph type="sldNum" sz="quarter" idx="12"/>
          </p:nvPr>
        </p:nvSpPr>
        <p:spPr/>
        <p:txBody>
          <a:bodyPr/>
          <a:lstStyle/>
          <a:p>
            <a:pPr>
              <a:defRPr/>
            </a:pPr>
            <a:fld id="{F9D017DD-6983-4F7E-9EE8-89961591C756}" type="slidenum">
              <a:rPr lang="es-ES"/>
              <a:pPr>
                <a:defRPr/>
              </a:pPr>
              <a:t>77</a:t>
            </a:fld>
            <a:endParaRPr lang="es-ES"/>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3 Marcador de número de diapositiva"/>
          <p:cNvSpPr>
            <a:spLocks noGrp="1"/>
          </p:cNvSpPr>
          <p:nvPr>
            <p:ph type="sldNum" sz="quarter" idx="12"/>
          </p:nvPr>
        </p:nvSpPr>
        <p:spPr/>
        <p:txBody>
          <a:bodyPr/>
          <a:lstStyle/>
          <a:p>
            <a:pPr>
              <a:defRPr/>
            </a:pPr>
            <a:fld id="{6F62100A-3AA7-45D5-BDDA-345229C7F013}" type="slidenum">
              <a:rPr lang="es-ES"/>
              <a:pPr>
                <a:defRPr/>
              </a:pPr>
              <a:t>78</a:t>
            </a:fld>
            <a:endParaRPr lang="es-ES"/>
          </a:p>
        </p:txBody>
      </p:sp>
      <p:sp>
        <p:nvSpPr>
          <p:cNvPr id="64517" name="Rectangle 3"/>
          <p:cNvSpPr>
            <a:spLocks noGrp="1" noChangeArrowheads="1"/>
          </p:cNvSpPr>
          <p:nvPr>
            <p:ph type="title" idx="4294967295"/>
          </p:nvPr>
        </p:nvSpPr>
        <p:spPr>
          <a:xfrm>
            <a:off x="1371600" y="188913"/>
            <a:ext cx="7772400" cy="927100"/>
          </a:xfrm>
        </p:spPr>
        <p:txBody>
          <a:bodyPr/>
          <a:lstStyle/>
          <a:p>
            <a:pPr eaLnBrk="1" hangingPunct="1"/>
            <a:r>
              <a:rPr lang="es-ES" altLang="es-ES" sz="3600">
                <a:latin typeface="Arial" charset="0"/>
              </a:rPr>
              <a:t>Mecanismo de enrutado: Resumen</a:t>
            </a:r>
          </a:p>
        </p:txBody>
      </p:sp>
      <p:sp>
        <p:nvSpPr>
          <p:cNvPr id="47" name="4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397AB0D7-0970-4CBE-97C0-FFE4A308FCBB}" type="slidenum">
              <a:rPr lang="es-ES" sz="1400">
                <a:latin typeface="+mn-lt"/>
              </a:rPr>
              <a:pPr algn="r">
                <a:defRPr/>
              </a:pPr>
              <a:t>78</a:t>
            </a:fld>
            <a:endParaRPr lang="es-ES" sz="1400">
              <a:latin typeface="+mn-lt"/>
            </a:endParaRPr>
          </a:p>
        </p:txBody>
      </p:sp>
      <p:sp>
        <p:nvSpPr>
          <p:cNvPr id="1408002" name="AutoShape 2"/>
          <p:cNvSpPr>
            <a:spLocks noChangeArrowheads="1"/>
          </p:cNvSpPr>
          <p:nvPr/>
        </p:nvSpPr>
        <p:spPr bwMode="auto">
          <a:xfrm>
            <a:off x="8097838" y="3357563"/>
            <a:ext cx="576262" cy="2365375"/>
          </a:xfrm>
          <a:prstGeom prst="downArrow">
            <a:avLst>
              <a:gd name="adj1" fmla="val 50000"/>
              <a:gd name="adj2" fmla="val 102617"/>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08004" name="Rectangle 4"/>
          <p:cNvSpPr>
            <a:spLocks noChangeArrowheads="1"/>
          </p:cNvSpPr>
          <p:nvPr/>
        </p:nvSpPr>
        <p:spPr bwMode="auto">
          <a:xfrm>
            <a:off x="1976438" y="3262313"/>
            <a:ext cx="1155700" cy="585787"/>
          </a:xfrm>
          <a:prstGeom prst="rect">
            <a:avLst/>
          </a:prstGeom>
          <a:solidFill>
            <a:srgbClr val="CCFFFF"/>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08005" name="Rectangle 5"/>
          <p:cNvSpPr>
            <a:spLocks noChangeArrowheads="1"/>
          </p:cNvSpPr>
          <p:nvPr/>
        </p:nvSpPr>
        <p:spPr bwMode="auto">
          <a:xfrm>
            <a:off x="1976438" y="4362450"/>
            <a:ext cx="1155700" cy="795338"/>
          </a:xfrm>
          <a:prstGeom prst="rect">
            <a:avLst/>
          </a:prstGeom>
          <a:solidFill>
            <a:srgbClr val="CCFFFF"/>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08006" name="Rectangle 6"/>
          <p:cNvSpPr>
            <a:spLocks noChangeArrowheads="1"/>
          </p:cNvSpPr>
          <p:nvPr/>
        </p:nvSpPr>
        <p:spPr bwMode="auto">
          <a:xfrm>
            <a:off x="1976438" y="5237163"/>
            <a:ext cx="1155700" cy="635000"/>
          </a:xfrm>
          <a:prstGeom prst="rect">
            <a:avLst/>
          </a:prstGeom>
          <a:solidFill>
            <a:srgbClr val="CCFFFF"/>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08007" name="Text Box 7"/>
          <p:cNvSpPr txBox="1">
            <a:spLocks noChangeArrowheads="1"/>
          </p:cNvSpPr>
          <p:nvPr/>
        </p:nvSpPr>
        <p:spPr bwMode="auto">
          <a:xfrm>
            <a:off x="2005013" y="3241675"/>
            <a:ext cx="1098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RIP</a:t>
            </a:r>
            <a:r>
              <a:rPr lang="es-ES" altLang="es-ES" sz="1200" b="1">
                <a:latin typeface="Arial" charset="0"/>
              </a:rPr>
              <a:t>(d.a.120)</a:t>
            </a:r>
          </a:p>
        </p:txBody>
      </p:sp>
      <p:sp>
        <p:nvSpPr>
          <p:cNvPr id="1408008" name="Text Box 8"/>
          <p:cNvSpPr txBox="1">
            <a:spLocks noChangeArrowheads="1"/>
          </p:cNvSpPr>
          <p:nvPr/>
        </p:nvSpPr>
        <p:spPr bwMode="auto">
          <a:xfrm>
            <a:off x="1908175" y="4343400"/>
            <a:ext cx="1285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OSPF</a:t>
            </a:r>
            <a:r>
              <a:rPr lang="es-ES" altLang="es-ES" sz="1200" b="1">
                <a:latin typeface="Arial" charset="0"/>
              </a:rPr>
              <a:t>(d.a.110)</a:t>
            </a:r>
          </a:p>
        </p:txBody>
      </p:sp>
      <p:sp>
        <p:nvSpPr>
          <p:cNvPr id="1408009" name="AutoShape 9"/>
          <p:cNvSpPr>
            <a:spLocks noChangeArrowheads="1"/>
          </p:cNvSpPr>
          <p:nvPr/>
        </p:nvSpPr>
        <p:spPr bwMode="auto">
          <a:xfrm>
            <a:off x="3632200" y="4221163"/>
            <a:ext cx="1295400" cy="5048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s-ES"/>
          </a:p>
        </p:txBody>
      </p:sp>
      <p:sp>
        <p:nvSpPr>
          <p:cNvPr id="1408010" name="Text Box 10"/>
          <p:cNvSpPr txBox="1">
            <a:spLocks noChangeArrowheads="1"/>
          </p:cNvSpPr>
          <p:nvPr/>
        </p:nvSpPr>
        <p:spPr bwMode="auto">
          <a:xfrm>
            <a:off x="3324225" y="2698750"/>
            <a:ext cx="1676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s-ES" altLang="es-ES" sz="1400" b="1">
                <a:latin typeface="Arial" charset="0"/>
              </a:rPr>
              <a:t>Instalar rutas; elegir ganador en base a distancia administrativa</a:t>
            </a:r>
          </a:p>
        </p:txBody>
      </p:sp>
      <p:sp>
        <p:nvSpPr>
          <p:cNvPr id="1408011" name="Rectangle 11"/>
          <p:cNvSpPr>
            <a:spLocks noChangeArrowheads="1"/>
          </p:cNvSpPr>
          <p:nvPr/>
        </p:nvSpPr>
        <p:spPr bwMode="auto">
          <a:xfrm>
            <a:off x="5073650" y="4005263"/>
            <a:ext cx="1008063" cy="1008062"/>
          </a:xfrm>
          <a:prstGeom prst="rect">
            <a:avLst/>
          </a:prstGeom>
          <a:solidFill>
            <a:srgbClr val="CCFFFF"/>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08012" name="Text Box 12"/>
          <p:cNvSpPr txBox="1">
            <a:spLocks noChangeArrowheads="1"/>
          </p:cNvSpPr>
          <p:nvPr/>
        </p:nvSpPr>
        <p:spPr bwMode="auto">
          <a:xfrm>
            <a:off x="5119688" y="4005263"/>
            <a:ext cx="9017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s-ES" altLang="es-ES" sz="1400" b="1">
                <a:latin typeface="Arial" charset="0"/>
              </a:rPr>
              <a:t>Tabla de</a:t>
            </a:r>
          </a:p>
          <a:p>
            <a:pPr algn="ctr" eaLnBrk="1" hangingPunct="1">
              <a:spcBef>
                <a:spcPct val="0"/>
              </a:spcBef>
              <a:buFontTx/>
              <a:buNone/>
            </a:pPr>
            <a:r>
              <a:rPr lang="es-ES" altLang="es-ES" sz="1400" b="1">
                <a:latin typeface="Arial" charset="0"/>
              </a:rPr>
              <a:t>rutas</a:t>
            </a:r>
          </a:p>
        </p:txBody>
      </p:sp>
      <p:sp>
        <p:nvSpPr>
          <p:cNvPr id="1408013" name="AutoShape 13"/>
          <p:cNvSpPr>
            <a:spLocks noChangeArrowheads="1"/>
          </p:cNvSpPr>
          <p:nvPr/>
        </p:nvSpPr>
        <p:spPr bwMode="auto">
          <a:xfrm>
            <a:off x="6316663" y="4221163"/>
            <a:ext cx="1295400" cy="5048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s-ES"/>
          </a:p>
        </p:txBody>
      </p:sp>
      <p:sp>
        <p:nvSpPr>
          <p:cNvPr id="1408014" name="Rectangle 14"/>
          <p:cNvSpPr>
            <a:spLocks noChangeArrowheads="1"/>
          </p:cNvSpPr>
          <p:nvPr/>
        </p:nvSpPr>
        <p:spPr bwMode="auto">
          <a:xfrm>
            <a:off x="7881938" y="4076700"/>
            <a:ext cx="1008062" cy="792163"/>
          </a:xfrm>
          <a:prstGeom prst="rect">
            <a:avLst/>
          </a:prstGeom>
          <a:solidFill>
            <a:srgbClr val="CCFFFF"/>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08015" name="Text Box 15"/>
          <p:cNvSpPr txBox="1">
            <a:spLocks noChangeArrowheads="1"/>
          </p:cNvSpPr>
          <p:nvPr/>
        </p:nvSpPr>
        <p:spPr bwMode="auto">
          <a:xfrm>
            <a:off x="7808913" y="4221163"/>
            <a:ext cx="11398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s-ES" altLang="es-ES" sz="1400" b="1">
                <a:latin typeface="Arial" charset="0"/>
              </a:rPr>
              <a:t>Proceso de</a:t>
            </a:r>
          </a:p>
          <a:p>
            <a:pPr algn="ctr" eaLnBrk="1" hangingPunct="1">
              <a:spcBef>
                <a:spcPct val="0"/>
              </a:spcBef>
              <a:buFontTx/>
              <a:buNone/>
            </a:pPr>
            <a:r>
              <a:rPr lang="es-ES" altLang="es-ES" sz="1400" b="1">
                <a:latin typeface="Arial" charset="0"/>
              </a:rPr>
              <a:t>enrutado</a:t>
            </a:r>
          </a:p>
        </p:txBody>
      </p:sp>
      <p:sp>
        <p:nvSpPr>
          <p:cNvPr id="1408016" name="Text Box 16"/>
          <p:cNvSpPr txBox="1">
            <a:spLocks noChangeArrowheads="1"/>
          </p:cNvSpPr>
          <p:nvPr/>
        </p:nvSpPr>
        <p:spPr bwMode="auto">
          <a:xfrm>
            <a:off x="6084888" y="2701925"/>
            <a:ext cx="13874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s-ES" altLang="es-ES" sz="1400" b="1">
                <a:latin typeface="Arial" charset="0"/>
              </a:rPr>
              <a:t>Utilizar la ruta</a:t>
            </a:r>
          </a:p>
          <a:p>
            <a:pPr algn="ctr" eaLnBrk="1" hangingPunct="1">
              <a:spcBef>
                <a:spcPct val="0"/>
              </a:spcBef>
              <a:buFontTx/>
              <a:buNone/>
            </a:pPr>
            <a:r>
              <a:rPr lang="es-ES" altLang="es-ES" sz="1400" b="1">
                <a:latin typeface="Arial" charset="0"/>
              </a:rPr>
              <a:t>aplicable  de máscara más larga</a:t>
            </a:r>
          </a:p>
        </p:txBody>
      </p:sp>
      <p:sp>
        <p:nvSpPr>
          <p:cNvPr id="1408017" name="AutoShape 17"/>
          <p:cNvSpPr>
            <a:spLocks/>
          </p:cNvSpPr>
          <p:nvPr/>
        </p:nvSpPr>
        <p:spPr bwMode="auto">
          <a:xfrm>
            <a:off x="3133725" y="2997200"/>
            <a:ext cx="358775" cy="3024188"/>
          </a:xfrm>
          <a:prstGeom prst="rightBrace">
            <a:avLst>
              <a:gd name="adj1" fmla="val 702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08018" name="Rectangle 18"/>
          <p:cNvSpPr>
            <a:spLocks noChangeArrowheads="1"/>
          </p:cNvSpPr>
          <p:nvPr/>
        </p:nvSpPr>
        <p:spPr bwMode="auto">
          <a:xfrm>
            <a:off x="395288" y="2974975"/>
            <a:ext cx="1008062" cy="947738"/>
          </a:xfrm>
          <a:prstGeom prst="rect">
            <a:avLst/>
          </a:prstGeom>
          <a:solidFill>
            <a:srgbClr val="CCFFFF"/>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08019" name="Rectangle 19"/>
          <p:cNvSpPr>
            <a:spLocks noChangeArrowheads="1"/>
          </p:cNvSpPr>
          <p:nvPr/>
        </p:nvSpPr>
        <p:spPr bwMode="auto">
          <a:xfrm>
            <a:off x="395288" y="4149725"/>
            <a:ext cx="1008062" cy="1079500"/>
          </a:xfrm>
          <a:prstGeom prst="rect">
            <a:avLst/>
          </a:prstGeom>
          <a:solidFill>
            <a:srgbClr val="CCFFFF"/>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08020" name="Text Box 20"/>
          <p:cNvSpPr txBox="1">
            <a:spLocks noChangeArrowheads="1"/>
          </p:cNvSpPr>
          <p:nvPr/>
        </p:nvSpPr>
        <p:spPr bwMode="auto">
          <a:xfrm>
            <a:off x="635000" y="3046413"/>
            <a:ext cx="481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RIP</a:t>
            </a:r>
          </a:p>
        </p:txBody>
      </p:sp>
      <p:sp>
        <p:nvSpPr>
          <p:cNvPr id="1408021" name="Text Box 21"/>
          <p:cNvSpPr txBox="1">
            <a:spLocks noChangeArrowheads="1"/>
          </p:cNvSpPr>
          <p:nvPr/>
        </p:nvSpPr>
        <p:spPr bwMode="auto">
          <a:xfrm>
            <a:off x="611188" y="4149725"/>
            <a:ext cx="668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OSPF</a:t>
            </a:r>
          </a:p>
        </p:txBody>
      </p:sp>
      <p:sp>
        <p:nvSpPr>
          <p:cNvPr id="1408022" name="AutoShape 22"/>
          <p:cNvSpPr>
            <a:spLocks noChangeArrowheads="1"/>
          </p:cNvSpPr>
          <p:nvPr/>
        </p:nvSpPr>
        <p:spPr bwMode="auto">
          <a:xfrm>
            <a:off x="1474788" y="3489325"/>
            <a:ext cx="431800" cy="144463"/>
          </a:xfrm>
          <a:prstGeom prst="rightArrow">
            <a:avLst>
              <a:gd name="adj1" fmla="val 50000"/>
              <a:gd name="adj2" fmla="val 74725"/>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08023" name="AutoShape 23"/>
          <p:cNvSpPr>
            <a:spLocks noChangeArrowheads="1"/>
          </p:cNvSpPr>
          <p:nvPr/>
        </p:nvSpPr>
        <p:spPr bwMode="auto">
          <a:xfrm>
            <a:off x="1474788" y="4579938"/>
            <a:ext cx="431800" cy="144462"/>
          </a:xfrm>
          <a:prstGeom prst="rightArrow">
            <a:avLst>
              <a:gd name="adj1" fmla="val 50000"/>
              <a:gd name="adj2" fmla="val 74726"/>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08024" name="Text Box 24"/>
          <p:cNvSpPr txBox="1">
            <a:spLocks noChangeArrowheads="1"/>
          </p:cNvSpPr>
          <p:nvPr/>
        </p:nvSpPr>
        <p:spPr bwMode="auto">
          <a:xfrm>
            <a:off x="395288" y="2276475"/>
            <a:ext cx="12239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400" b="1">
                <a:latin typeface="Arial" charset="0"/>
              </a:rPr>
              <a:t>Procesos de routing</a:t>
            </a:r>
          </a:p>
        </p:txBody>
      </p:sp>
      <p:sp>
        <p:nvSpPr>
          <p:cNvPr id="1408025" name="Text Box 25"/>
          <p:cNvSpPr txBox="1">
            <a:spLocks noChangeArrowheads="1"/>
          </p:cNvSpPr>
          <p:nvPr/>
        </p:nvSpPr>
        <p:spPr bwMode="auto">
          <a:xfrm>
            <a:off x="611188" y="1341438"/>
            <a:ext cx="27368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s-ES" altLang="es-ES" sz="1400" b="1">
                <a:latin typeface="Arial" charset="0"/>
              </a:rPr>
              <a:t>Seleccionar rutas óptimas en base a la métrica (aquí rutas con diferente máscara se consideran rutas diferentes)</a:t>
            </a:r>
          </a:p>
        </p:txBody>
      </p:sp>
      <p:sp>
        <p:nvSpPr>
          <p:cNvPr id="1408026" name="Line 26"/>
          <p:cNvSpPr>
            <a:spLocks noChangeShapeType="1"/>
          </p:cNvSpPr>
          <p:nvPr/>
        </p:nvSpPr>
        <p:spPr bwMode="auto">
          <a:xfrm>
            <a:off x="1619250" y="2349500"/>
            <a:ext cx="0" cy="1079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08027" name="Text Box 27"/>
          <p:cNvSpPr txBox="1">
            <a:spLocks noChangeArrowheads="1"/>
          </p:cNvSpPr>
          <p:nvPr/>
        </p:nvSpPr>
        <p:spPr bwMode="auto">
          <a:xfrm>
            <a:off x="395288" y="5570538"/>
            <a:ext cx="14398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s-ES" altLang="es-ES" sz="1400" b="1">
                <a:latin typeface="Arial" charset="0"/>
              </a:rPr>
              <a:t>Configuración manual</a:t>
            </a:r>
          </a:p>
          <a:p>
            <a:pPr algn="ctr" eaLnBrk="1" hangingPunct="1">
              <a:spcBef>
                <a:spcPct val="0"/>
              </a:spcBef>
              <a:buFontTx/>
              <a:buNone/>
            </a:pPr>
            <a:r>
              <a:rPr lang="es-ES" altLang="es-ES" sz="1400" b="1">
                <a:latin typeface="Arial" charset="0"/>
              </a:rPr>
              <a:t>(d.a. 130)</a:t>
            </a:r>
          </a:p>
        </p:txBody>
      </p:sp>
      <p:sp>
        <p:nvSpPr>
          <p:cNvPr id="1408028" name="Line 28"/>
          <p:cNvSpPr>
            <a:spLocks noChangeShapeType="1"/>
          </p:cNvSpPr>
          <p:nvPr/>
        </p:nvSpPr>
        <p:spPr bwMode="auto">
          <a:xfrm flipV="1">
            <a:off x="1690688" y="5511800"/>
            <a:ext cx="215900"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08029" name="Text Box 29"/>
          <p:cNvSpPr txBox="1">
            <a:spLocks noChangeArrowheads="1"/>
          </p:cNvSpPr>
          <p:nvPr/>
        </p:nvSpPr>
        <p:spPr bwMode="auto">
          <a:xfrm>
            <a:off x="7596188" y="1978025"/>
            <a:ext cx="14398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s-ES" altLang="es-ES" sz="1400" b="1">
                <a:latin typeface="Arial" charset="0"/>
              </a:rPr>
              <a:t>Flujo de paquetes</a:t>
            </a:r>
          </a:p>
          <a:p>
            <a:pPr algn="ctr" eaLnBrk="1" hangingPunct="1">
              <a:spcBef>
                <a:spcPct val="0"/>
              </a:spcBef>
              <a:buFontTx/>
              <a:buNone/>
            </a:pPr>
            <a:r>
              <a:rPr lang="es-ES" altLang="es-ES" sz="1400" b="1">
                <a:latin typeface="Arial" charset="0"/>
              </a:rPr>
              <a:t>entrantes</a:t>
            </a:r>
          </a:p>
        </p:txBody>
      </p:sp>
      <p:sp>
        <p:nvSpPr>
          <p:cNvPr id="1408030" name="Rectangle 30"/>
          <p:cNvSpPr>
            <a:spLocks noChangeArrowheads="1"/>
          </p:cNvSpPr>
          <p:nvPr/>
        </p:nvSpPr>
        <p:spPr bwMode="auto">
          <a:xfrm>
            <a:off x="8243888" y="3213100"/>
            <a:ext cx="215900" cy="73025"/>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08031" name="Rectangle 31"/>
          <p:cNvSpPr>
            <a:spLocks noChangeArrowheads="1"/>
          </p:cNvSpPr>
          <p:nvPr/>
        </p:nvSpPr>
        <p:spPr bwMode="auto">
          <a:xfrm>
            <a:off x="8243888" y="3068638"/>
            <a:ext cx="215900" cy="73025"/>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08032" name="Rectangle 32"/>
          <p:cNvSpPr>
            <a:spLocks noChangeArrowheads="1"/>
          </p:cNvSpPr>
          <p:nvPr/>
        </p:nvSpPr>
        <p:spPr bwMode="auto">
          <a:xfrm>
            <a:off x="8243888" y="2925763"/>
            <a:ext cx="215900" cy="73025"/>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08033" name="Rectangle 33"/>
          <p:cNvSpPr>
            <a:spLocks noChangeArrowheads="1"/>
          </p:cNvSpPr>
          <p:nvPr/>
        </p:nvSpPr>
        <p:spPr bwMode="auto">
          <a:xfrm>
            <a:off x="8243888" y="2781300"/>
            <a:ext cx="215900" cy="73025"/>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charset="0"/>
            </a:endParaRPr>
          </a:p>
        </p:txBody>
      </p:sp>
      <p:sp>
        <p:nvSpPr>
          <p:cNvPr id="1408034" name="Text Box 34"/>
          <p:cNvSpPr txBox="1">
            <a:spLocks noChangeArrowheads="1"/>
          </p:cNvSpPr>
          <p:nvPr/>
        </p:nvSpPr>
        <p:spPr bwMode="auto">
          <a:xfrm>
            <a:off x="7596188" y="5722938"/>
            <a:ext cx="14398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s-ES" altLang="es-ES" sz="1400" b="1">
                <a:latin typeface="Arial" charset="0"/>
              </a:rPr>
              <a:t>A la cola de la interfaz de salida</a:t>
            </a:r>
          </a:p>
        </p:txBody>
      </p:sp>
      <p:sp>
        <p:nvSpPr>
          <p:cNvPr id="1408035" name="Line 35"/>
          <p:cNvSpPr>
            <a:spLocks noChangeShapeType="1"/>
          </p:cNvSpPr>
          <p:nvPr/>
        </p:nvSpPr>
        <p:spPr bwMode="auto">
          <a:xfrm>
            <a:off x="4140200" y="363537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08036" name="Line 36"/>
          <p:cNvSpPr>
            <a:spLocks noChangeShapeType="1"/>
          </p:cNvSpPr>
          <p:nvPr/>
        </p:nvSpPr>
        <p:spPr bwMode="auto">
          <a:xfrm>
            <a:off x="6804025" y="363537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08037" name="Text Box 37"/>
          <p:cNvSpPr txBox="1">
            <a:spLocks noChangeArrowheads="1"/>
          </p:cNvSpPr>
          <p:nvPr/>
        </p:nvSpPr>
        <p:spPr bwMode="auto">
          <a:xfrm>
            <a:off x="323850" y="3262313"/>
            <a:ext cx="1008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000" b="1">
                <a:latin typeface="Arial" charset="0"/>
              </a:rPr>
              <a:t>R1 L:24 Met:2</a:t>
            </a:r>
          </a:p>
          <a:p>
            <a:pPr eaLnBrk="1" hangingPunct="1">
              <a:spcBef>
                <a:spcPct val="0"/>
              </a:spcBef>
              <a:buFontTx/>
              <a:buNone/>
            </a:pPr>
            <a:r>
              <a:rPr lang="es-ES" altLang="es-ES" sz="1000" b="1">
                <a:latin typeface="Arial" charset="0"/>
              </a:rPr>
              <a:t>R2 L:24 Met:5</a:t>
            </a:r>
          </a:p>
          <a:p>
            <a:pPr eaLnBrk="1" hangingPunct="1">
              <a:spcBef>
                <a:spcPct val="0"/>
              </a:spcBef>
              <a:buFontTx/>
              <a:buNone/>
            </a:pPr>
            <a:r>
              <a:rPr lang="es-ES" altLang="es-ES" sz="1000" b="1">
                <a:latin typeface="Arial" charset="0"/>
              </a:rPr>
              <a:t>R3 L:16 Met:2</a:t>
            </a:r>
          </a:p>
          <a:p>
            <a:pPr eaLnBrk="1" hangingPunct="1">
              <a:spcBef>
                <a:spcPct val="0"/>
              </a:spcBef>
              <a:buFontTx/>
              <a:buNone/>
            </a:pPr>
            <a:r>
              <a:rPr lang="es-ES" altLang="es-ES" sz="1000" b="1">
                <a:latin typeface="Arial" charset="0"/>
              </a:rPr>
              <a:t>R4 L:16 Met:4</a:t>
            </a:r>
          </a:p>
        </p:txBody>
      </p:sp>
      <p:sp>
        <p:nvSpPr>
          <p:cNvPr id="1408038" name="Text Box 38"/>
          <p:cNvSpPr txBox="1">
            <a:spLocks noChangeArrowheads="1"/>
          </p:cNvSpPr>
          <p:nvPr/>
        </p:nvSpPr>
        <p:spPr bwMode="auto">
          <a:xfrm>
            <a:off x="328613" y="4384675"/>
            <a:ext cx="1147762"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000" b="1">
                <a:latin typeface="Arial" charset="0"/>
              </a:rPr>
              <a:t>R5 L:24 Met:234</a:t>
            </a:r>
          </a:p>
          <a:p>
            <a:pPr eaLnBrk="1" hangingPunct="1">
              <a:spcBef>
                <a:spcPct val="0"/>
              </a:spcBef>
              <a:buFontTx/>
              <a:buNone/>
            </a:pPr>
            <a:r>
              <a:rPr lang="es-ES" altLang="es-ES" sz="1000" b="1">
                <a:latin typeface="Arial" charset="0"/>
              </a:rPr>
              <a:t>R6 L:24 Met:357</a:t>
            </a:r>
          </a:p>
          <a:p>
            <a:pPr eaLnBrk="1" hangingPunct="1">
              <a:spcBef>
                <a:spcPct val="0"/>
              </a:spcBef>
              <a:buFontTx/>
              <a:buNone/>
            </a:pPr>
            <a:r>
              <a:rPr lang="es-ES" altLang="es-ES" sz="1000" b="1">
                <a:latin typeface="Arial" charset="0"/>
              </a:rPr>
              <a:t>R7 L:16 Met:135</a:t>
            </a:r>
          </a:p>
          <a:p>
            <a:pPr eaLnBrk="1" hangingPunct="1">
              <a:spcBef>
                <a:spcPct val="0"/>
              </a:spcBef>
              <a:buFontTx/>
              <a:buNone/>
            </a:pPr>
            <a:r>
              <a:rPr lang="es-ES" altLang="es-ES" sz="1000" b="1">
                <a:latin typeface="Arial" charset="0"/>
              </a:rPr>
              <a:t>R8 L:16 Met:234</a:t>
            </a:r>
          </a:p>
          <a:p>
            <a:pPr eaLnBrk="1" hangingPunct="1">
              <a:spcBef>
                <a:spcPct val="0"/>
              </a:spcBef>
              <a:buFontTx/>
              <a:buNone/>
            </a:pPr>
            <a:r>
              <a:rPr lang="es-ES" altLang="es-ES" sz="1000" b="1">
                <a:latin typeface="Arial" charset="0"/>
              </a:rPr>
              <a:t>R9 L:16 Met:135</a:t>
            </a:r>
          </a:p>
        </p:txBody>
      </p:sp>
      <p:sp>
        <p:nvSpPr>
          <p:cNvPr id="1408039" name="Text Box 39"/>
          <p:cNvSpPr txBox="1">
            <a:spLocks noChangeArrowheads="1"/>
          </p:cNvSpPr>
          <p:nvPr/>
        </p:nvSpPr>
        <p:spPr bwMode="auto">
          <a:xfrm>
            <a:off x="2195513" y="3484563"/>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000" b="1">
                <a:latin typeface="Arial" charset="0"/>
              </a:rPr>
              <a:t>R1 L:24</a:t>
            </a:r>
          </a:p>
          <a:p>
            <a:pPr eaLnBrk="1" hangingPunct="1">
              <a:spcBef>
                <a:spcPct val="0"/>
              </a:spcBef>
              <a:buFontTx/>
              <a:buNone/>
            </a:pPr>
            <a:r>
              <a:rPr lang="es-ES" altLang="es-ES" sz="1000" b="1">
                <a:latin typeface="Arial" charset="0"/>
              </a:rPr>
              <a:t>R3 L:16</a:t>
            </a:r>
          </a:p>
        </p:txBody>
      </p:sp>
      <p:sp>
        <p:nvSpPr>
          <p:cNvPr id="1408040" name="Text Box 40"/>
          <p:cNvSpPr txBox="1">
            <a:spLocks noChangeArrowheads="1"/>
          </p:cNvSpPr>
          <p:nvPr/>
        </p:nvSpPr>
        <p:spPr bwMode="auto">
          <a:xfrm>
            <a:off x="2195513" y="4614863"/>
            <a:ext cx="6413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000" b="1">
                <a:latin typeface="Arial" charset="0"/>
              </a:rPr>
              <a:t>R5 L:24</a:t>
            </a:r>
          </a:p>
          <a:p>
            <a:pPr eaLnBrk="1" hangingPunct="1">
              <a:spcBef>
                <a:spcPct val="0"/>
              </a:spcBef>
              <a:buFontTx/>
              <a:buNone/>
            </a:pPr>
            <a:r>
              <a:rPr lang="es-ES" altLang="es-ES" sz="1000" b="1">
                <a:latin typeface="Arial" charset="0"/>
              </a:rPr>
              <a:t>R7 L:16</a:t>
            </a:r>
          </a:p>
          <a:p>
            <a:pPr eaLnBrk="1" hangingPunct="1">
              <a:spcBef>
                <a:spcPct val="0"/>
              </a:spcBef>
              <a:buFontTx/>
              <a:buNone/>
            </a:pPr>
            <a:r>
              <a:rPr lang="es-ES" altLang="es-ES" sz="1000" b="1">
                <a:latin typeface="Arial" charset="0"/>
              </a:rPr>
              <a:t>R9 L:16</a:t>
            </a:r>
          </a:p>
        </p:txBody>
      </p:sp>
      <p:sp>
        <p:nvSpPr>
          <p:cNvPr id="1408041" name="Text Box 41"/>
          <p:cNvSpPr txBox="1">
            <a:spLocks noChangeArrowheads="1"/>
          </p:cNvSpPr>
          <p:nvPr/>
        </p:nvSpPr>
        <p:spPr bwMode="auto">
          <a:xfrm>
            <a:off x="1979613" y="5229225"/>
            <a:ext cx="1046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200" b="1">
                <a:latin typeface="Arial" charset="0"/>
              </a:rPr>
              <a:t>R. Estáticas</a:t>
            </a:r>
          </a:p>
        </p:txBody>
      </p:sp>
      <p:sp>
        <p:nvSpPr>
          <p:cNvPr id="1408042" name="Text Box 42"/>
          <p:cNvSpPr txBox="1">
            <a:spLocks noChangeArrowheads="1"/>
          </p:cNvSpPr>
          <p:nvPr/>
        </p:nvSpPr>
        <p:spPr bwMode="auto">
          <a:xfrm>
            <a:off x="1941513" y="5481638"/>
            <a:ext cx="1258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000" b="1">
                <a:latin typeface="Arial" charset="0"/>
              </a:rPr>
              <a:t>R10 L:24 (d.a.130)</a:t>
            </a:r>
          </a:p>
          <a:p>
            <a:pPr eaLnBrk="1" hangingPunct="1">
              <a:spcBef>
                <a:spcPct val="0"/>
              </a:spcBef>
              <a:buFontTx/>
              <a:buNone/>
            </a:pPr>
            <a:r>
              <a:rPr lang="es-ES" altLang="es-ES" sz="1000" b="1">
                <a:latin typeface="Arial" charset="0"/>
              </a:rPr>
              <a:t>R11 L:16 (d.a.130)</a:t>
            </a:r>
          </a:p>
        </p:txBody>
      </p:sp>
      <p:sp>
        <p:nvSpPr>
          <p:cNvPr id="1408043" name="Text Box 43"/>
          <p:cNvSpPr txBox="1">
            <a:spLocks noChangeArrowheads="1"/>
          </p:cNvSpPr>
          <p:nvPr/>
        </p:nvSpPr>
        <p:spPr bwMode="auto">
          <a:xfrm>
            <a:off x="5219700" y="4508500"/>
            <a:ext cx="6413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000" b="1">
                <a:latin typeface="Arial" charset="0"/>
              </a:rPr>
              <a:t>R5 L:24</a:t>
            </a:r>
          </a:p>
          <a:p>
            <a:pPr eaLnBrk="1" hangingPunct="1">
              <a:spcBef>
                <a:spcPct val="0"/>
              </a:spcBef>
              <a:buFontTx/>
              <a:buNone/>
            </a:pPr>
            <a:r>
              <a:rPr lang="es-ES" altLang="es-ES" sz="1000" b="1">
                <a:latin typeface="Arial" charset="0"/>
              </a:rPr>
              <a:t>R7 L:16</a:t>
            </a:r>
          </a:p>
          <a:p>
            <a:pPr eaLnBrk="1" hangingPunct="1">
              <a:spcBef>
                <a:spcPct val="0"/>
              </a:spcBef>
              <a:buFontTx/>
              <a:buNone/>
            </a:pPr>
            <a:r>
              <a:rPr lang="es-ES" altLang="es-ES" sz="1000" b="1">
                <a:latin typeface="Arial" charset="0"/>
              </a:rPr>
              <a:t>R9 L:16</a:t>
            </a:r>
          </a:p>
        </p:txBody>
      </p:sp>
      <p:sp>
        <p:nvSpPr>
          <p:cNvPr id="1408044" name="Text Box 44"/>
          <p:cNvSpPr txBox="1">
            <a:spLocks noChangeArrowheads="1"/>
          </p:cNvSpPr>
          <p:nvPr/>
        </p:nvSpPr>
        <p:spPr bwMode="auto">
          <a:xfrm>
            <a:off x="3708400" y="5229225"/>
            <a:ext cx="1933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1000" b="1">
                <a:latin typeface="Arial" charset="0"/>
              </a:rPr>
              <a:t>R*: Ruta hacia la misma red.</a:t>
            </a:r>
          </a:p>
          <a:p>
            <a:pPr eaLnBrk="1" hangingPunct="1">
              <a:spcBef>
                <a:spcPct val="0"/>
              </a:spcBef>
              <a:buFontTx/>
              <a:buNone/>
            </a:pPr>
            <a:r>
              <a:rPr lang="es-ES" altLang="es-ES" sz="1000" b="1">
                <a:latin typeface="Arial" charset="0"/>
              </a:rPr>
              <a:t>L: longitud de máscara</a:t>
            </a:r>
          </a:p>
          <a:p>
            <a:pPr eaLnBrk="1" hangingPunct="1">
              <a:spcBef>
                <a:spcPct val="0"/>
              </a:spcBef>
              <a:buFontTx/>
              <a:buNone/>
            </a:pPr>
            <a:r>
              <a:rPr lang="es-ES" altLang="es-ES" sz="1000" b="1">
                <a:latin typeface="Arial" charset="0"/>
              </a:rPr>
              <a:t>Met: Métrica</a:t>
            </a:r>
          </a:p>
          <a:p>
            <a:pPr eaLnBrk="1" hangingPunct="1">
              <a:spcBef>
                <a:spcPct val="0"/>
              </a:spcBef>
              <a:buFontTx/>
              <a:buNone/>
            </a:pPr>
            <a:r>
              <a:rPr lang="es-ES" altLang="es-ES" sz="1000" b="1">
                <a:latin typeface="Arial" charset="0"/>
              </a:rPr>
              <a:t>d.a.: Distancia administrativa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80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80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080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080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08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080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08044"/>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40802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408025"/>
                                        </p:tgtEl>
                                        <p:attrNameLst>
                                          <p:attrName>style.visibility</p:attrName>
                                        </p:attrNameLst>
                                      </p:cBhvr>
                                      <p:to>
                                        <p:strVal val="visible"/>
                                      </p:to>
                                    </p:set>
                                    <p:animEffect transition="in" filter="wipe(up)">
                                      <p:cBhvr>
                                        <p:cTn id="26" dur="500"/>
                                        <p:tgtEl>
                                          <p:spTgt spid="1408025"/>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408026"/>
                                        </p:tgtEl>
                                        <p:attrNameLst>
                                          <p:attrName>style.visibility</p:attrName>
                                        </p:attrNameLst>
                                      </p:cBhvr>
                                      <p:to>
                                        <p:strVal val="visible"/>
                                      </p:to>
                                    </p:set>
                                    <p:animEffect transition="in" filter="wipe(up)">
                                      <p:cBhvr>
                                        <p:cTn id="30" dur="500"/>
                                        <p:tgtEl>
                                          <p:spTgt spid="1408026"/>
                                        </p:tgtEl>
                                      </p:cBhvr>
                                    </p:animEffect>
                                  </p:childTnLst>
                                </p:cTn>
                              </p:par>
                            </p:childTnLst>
                          </p:cTn>
                        </p:par>
                        <p:par>
                          <p:cTn id="31" fill="hold" nodeType="afterGroup">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408022"/>
                                        </p:tgtEl>
                                        <p:attrNameLst>
                                          <p:attrName>style.visibility</p:attrName>
                                        </p:attrNameLst>
                                      </p:cBhvr>
                                      <p:to>
                                        <p:strVal val="visible"/>
                                      </p:to>
                                    </p:set>
                                    <p:animEffect transition="in" filter="wipe(left)">
                                      <p:cBhvr>
                                        <p:cTn id="34" dur="500"/>
                                        <p:tgtEl>
                                          <p:spTgt spid="1408022"/>
                                        </p:tgtEl>
                                      </p:cBhvr>
                                    </p:animEffect>
                                  </p:childTnLst>
                                </p:cTn>
                              </p:par>
                            </p:childTnLst>
                          </p:cTn>
                        </p:par>
                        <p:par>
                          <p:cTn id="35" fill="hold" nodeType="afterGroup">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1408023"/>
                                        </p:tgtEl>
                                        <p:attrNameLst>
                                          <p:attrName>style.visibility</p:attrName>
                                        </p:attrNameLst>
                                      </p:cBhvr>
                                      <p:to>
                                        <p:strVal val="visible"/>
                                      </p:to>
                                    </p:set>
                                    <p:animEffect transition="in" filter="wipe(left)">
                                      <p:cBhvr>
                                        <p:cTn id="38" dur="500"/>
                                        <p:tgtEl>
                                          <p:spTgt spid="1408023"/>
                                        </p:tgtEl>
                                      </p:cBhvr>
                                    </p:animEffect>
                                  </p:childTnLst>
                                </p:cTn>
                              </p:par>
                            </p:childTnLst>
                          </p:cTn>
                        </p:par>
                        <p:par>
                          <p:cTn id="39" fill="hold" nodeType="afterGroup">
                            <p:stCondLst>
                              <p:cond delay="2000"/>
                            </p:stCondLst>
                            <p:childTnLst>
                              <p:par>
                                <p:cTn id="40" presetID="1" presetClass="entr" presetSubtype="0" fill="hold" grpId="0" nodeType="afterEffect">
                                  <p:stCondLst>
                                    <p:cond delay="0"/>
                                  </p:stCondLst>
                                  <p:childTnLst>
                                    <p:set>
                                      <p:cBhvr>
                                        <p:cTn id="41" dur="1" fill="hold">
                                          <p:stCondLst>
                                            <p:cond delay="0"/>
                                          </p:stCondLst>
                                        </p:cTn>
                                        <p:tgtEl>
                                          <p:spTgt spid="140800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40800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40803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40800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40800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40804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40800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40802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40802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408041"/>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408042"/>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408017"/>
                                        </p:tgtEl>
                                        <p:attrNameLst>
                                          <p:attrName>style.visibility</p:attrName>
                                        </p:attrNameLst>
                                      </p:cBhvr>
                                      <p:to>
                                        <p:strVal val="visible"/>
                                      </p:to>
                                    </p:set>
                                    <p:animEffect transition="in" filter="wipe(left)">
                                      <p:cBhvr>
                                        <p:cTn id="68" dur="500"/>
                                        <p:tgtEl>
                                          <p:spTgt spid="1408017"/>
                                        </p:tgtEl>
                                      </p:cBhvr>
                                    </p:animEffect>
                                  </p:childTnLst>
                                </p:cTn>
                              </p:par>
                            </p:childTnLst>
                          </p:cTn>
                        </p:par>
                        <p:par>
                          <p:cTn id="69" fill="hold" nodeType="afterGroup">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1408009"/>
                                        </p:tgtEl>
                                        <p:attrNameLst>
                                          <p:attrName>style.visibility</p:attrName>
                                        </p:attrNameLst>
                                      </p:cBhvr>
                                      <p:to>
                                        <p:strVal val="visible"/>
                                      </p:to>
                                    </p:set>
                                    <p:animEffect transition="in" filter="wipe(left)">
                                      <p:cBhvr>
                                        <p:cTn id="72" dur="500"/>
                                        <p:tgtEl>
                                          <p:spTgt spid="140800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1408010"/>
                                        </p:tgtEl>
                                        <p:attrNameLst>
                                          <p:attrName>style.visibility</p:attrName>
                                        </p:attrNameLst>
                                      </p:cBhvr>
                                      <p:to>
                                        <p:strVal val="visible"/>
                                      </p:to>
                                    </p:set>
                                    <p:animEffect transition="in" filter="wipe(up)">
                                      <p:cBhvr>
                                        <p:cTn id="75" dur="500"/>
                                        <p:tgtEl>
                                          <p:spTgt spid="1408010"/>
                                        </p:tgtEl>
                                      </p:cBhvr>
                                    </p:animEffect>
                                  </p:childTnLst>
                                </p:cTn>
                              </p:par>
                            </p:childTnLst>
                          </p:cTn>
                        </p:par>
                        <p:par>
                          <p:cTn id="76" fill="hold" nodeType="afterGroup">
                            <p:stCondLst>
                              <p:cond delay="1000"/>
                            </p:stCondLst>
                            <p:childTnLst>
                              <p:par>
                                <p:cTn id="77" presetID="22" presetClass="entr" presetSubtype="1" fill="hold" grpId="0" nodeType="afterEffect">
                                  <p:stCondLst>
                                    <p:cond delay="0"/>
                                  </p:stCondLst>
                                  <p:childTnLst>
                                    <p:set>
                                      <p:cBhvr>
                                        <p:cTn id="78" dur="1" fill="hold">
                                          <p:stCondLst>
                                            <p:cond delay="0"/>
                                          </p:stCondLst>
                                        </p:cTn>
                                        <p:tgtEl>
                                          <p:spTgt spid="1408035"/>
                                        </p:tgtEl>
                                        <p:attrNameLst>
                                          <p:attrName>style.visibility</p:attrName>
                                        </p:attrNameLst>
                                      </p:cBhvr>
                                      <p:to>
                                        <p:strVal val="visible"/>
                                      </p:to>
                                    </p:set>
                                    <p:animEffect transition="in" filter="wipe(up)">
                                      <p:cBhvr>
                                        <p:cTn id="79" dur="500"/>
                                        <p:tgtEl>
                                          <p:spTgt spid="1408035"/>
                                        </p:tgtEl>
                                      </p:cBhvr>
                                    </p:animEffect>
                                  </p:childTnLst>
                                </p:cTn>
                              </p:par>
                            </p:childTnLst>
                          </p:cTn>
                        </p:par>
                        <p:par>
                          <p:cTn id="80" fill="hold" nodeType="afterGroup">
                            <p:stCondLst>
                              <p:cond delay="1500"/>
                            </p:stCondLst>
                            <p:childTnLst>
                              <p:par>
                                <p:cTn id="81" presetID="22" presetClass="entr" presetSubtype="8" fill="hold" grpId="0" nodeType="afterEffect">
                                  <p:stCondLst>
                                    <p:cond delay="0"/>
                                  </p:stCondLst>
                                  <p:childTnLst>
                                    <p:set>
                                      <p:cBhvr>
                                        <p:cTn id="82" dur="1" fill="hold">
                                          <p:stCondLst>
                                            <p:cond delay="0"/>
                                          </p:stCondLst>
                                        </p:cTn>
                                        <p:tgtEl>
                                          <p:spTgt spid="1408011"/>
                                        </p:tgtEl>
                                        <p:attrNameLst>
                                          <p:attrName>style.visibility</p:attrName>
                                        </p:attrNameLst>
                                      </p:cBhvr>
                                      <p:to>
                                        <p:strVal val="visible"/>
                                      </p:to>
                                    </p:set>
                                    <p:animEffect transition="in" filter="wipe(left)">
                                      <p:cBhvr>
                                        <p:cTn id="83" dur="500"/>
                                        <p:tgtEl>
                                          <p:spTgt spid="1408011"/>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408012"/>
                                        </p:tgtEl>
                                        <p:attrNameLst>
                                          <p:attrName>style.visibility</p:attrName>
                                        </p:attrNameLst>
                                      </p:cBhvr>
                                      <p:to>
                                        <p:strVal val="visible"/>
                                      </p:to>
                                    </p:set>
                                    <p:animEffect transition="in" filter="wipe(left)">
                                      <p:cBhvr>
                                        <p:cTn id="86" dur="500"/>
                                        <p:tgtEl>
                                          <p:spTgt spid="1408012"/>
                                        </p:tgtEl>
                                      </p:cBhvr>
                                    </p:animEffect>
                                  </p:childTnLst>
                                </p:cTn>
                              </p:par>
                              <p:par>
                                <p:cTn id="87" presetID="1" presetClass="entr" presetSubtype="0" fill="hold" grpId="0" nodeType="withEffect">
                                  <p:stCondLst>
                                    <p:cond delay="0"/>
                                  </p:stCondLst>
                                  <p:childTnLst>
                                    <p:set>
                                      <p:cBhvr>
                                        <p:cTn id="88" dur="1" fill="hold">
                                          <p:stCondLst>
                                            <p:cond delay="0"/>
                                          </p:stCondLst>
                                        </p:cTn>
                                        <p:tgtEl>
                                          <p:spTgt spid="1408043"/>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408016"/>
                                        </p:tgtEl>
                                        <p:attrNameLst>
                                          <p:attrName>style.visibility</p:attrName>
                                        </p:attrNameLst>
                                      </p:cBhvr>
                                      <p:to>
                                        <p:strVal val="visible"/>
                                      </p:to>
                                    </p:set>
                                    <p:animEffect transition="in" filter="wipe(up)">
                                      <p:cBhvr>
                                        <p:cTn id="93" dur="500"/>
                                        <p:tgtEl>
                                          <p:spTgt spid="1408016"/>
                                        </p:tgtEl>
                                      </p:cBhvr>
                                    </p:animEffect>
                                  </p:childTnLst>
                                </p:cTn>
                              </p:par>
                            </p:childTnLst>
                          </p:cTn>
                        </p:par>
                        <p:par>
                          <p:cTn id="94" fill="hold" nodeType="afterGroup">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1408036"/>
                                        </p:tgtEl>
                                        <p:attrNameLst>
                                          <p:attrName>style.visibility</p:attrName>
                                        </p:attrNameLst>
                                      </p:cBhvr>
                                      <p:to>
                                        <p:strVal val="visible"/>
                                      </p:to>
                                    </p:set>
                                    <p:animEffect transition="in" filter="wipe(up)">
                                      <p:cBhvr>
                                        <p:cTn id="97" dur="500"/>
                                        <p:tgtEl>
                                          <p:spTgt spid="1408036"/>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408013"/>
                                        </p:tgtEl>
                                        <p:attrNameLst>
                                          <p:attrName>style.visibility</p:attrName>
                                        </p:attrNameLst>
                                      </p:cBhvr>
                                      <p:to>
                                        <p:strVal val="visible"/>
                                      </p:to>
                                    </p:set>
                                    <p:animEffect transition="in" filter="wipe(left)">
                                      <p:cBhvr>
                                        <p:cTn id="100" dur="500"/>
                                        <p:tgtEl>
                                          <p:spTgt spid="140801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40801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408015"/>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1408029"/>
                                        </p:tgtEl>
                                        <p:attrNameLst>
                                          <p:attrName>style.visibility</p:attrName>
                                        </p:attrNameLst>
                                      </p:cBhvr>
                                      <p:to>
                                        <p:strVal val="visible"/>
                                      </p:to>
                                    </p:set>
                                    <p:animEffect transition="in" filter="wipe(up)">
                                      <p:cBhvr>
                                        <p:cTn id="111" dur="500"/>
                                        <p:tgtEl>
                                          <p:spTgt spid="1408029"/>
                                        </p:tgtEl>
                                      </p:cBhvr>
                                    </p:animEffect>
                                  </p:childTnLst>
                                </p:cTn>
                              </p:par>
                            </p:childTnLst>
                          </p:cTn>
                        </p:par>
                        <p:par>
                          <p:cTn id="112" fill="hold" nodeType="afterGroup">
                            <p:stCondLst>
                              <p:cond delay="500"/>
                            </p:stCondLst>
                            <p:childTnLst>
                              <p:par>
                                <p:cTn id="113" presetID="22" presetClass="entr" presetSubtype="1" fill="hold" grpId="0" nodeType="afterEffect">
                                  <p:stCondLst>
                                    <p:cond delay="0"/>
                                  </p:stCondLst>
                                  <p:childTnLst>
                                    <p:set>
                                      <p:cBhvr>
                                        <p:cTn id="114" dur="1" fill="hold">
                                          <p:stCondLst>
                                            <p:cond delay="0"/>
                                          </p:stCondLst>
                                        </p:cTn>
                                        <p:tgtEl>
                                          <p:spTgt spid="1408033"/>
                                        </p:tgtEl>
                                        <p:attrNameLst>
                                          <p:attrName>style.visibility</p:attrName>
                                        </p:attrNameLst>
                                      </p:cBhvr>
                                      <p:to>
                                        <p:strVal val="visible"/>
                                      </p:to>
                                    </p:set>
                                    <p:animEffect transition="in" filter="wipe(up)">
                                      <p:cBhvr>
                                        <p:cTn id="115" dur="500"/>
                                        <p:tgtEl>
                                          <p:spTgt spid="1408033"/>
                                        </p:tgtEl>
                                      </p:cBhvr>
                                    </p:animEffect>
                                  </p:childTnLst>
                                </p:cTn>
                              </p:par>
                            </p:childTnLst>
                          </p:cTn>
                        </p:par>
                        <p:par>
                          <p:cTn id="116" fill="hold" nodeType="afterGroup">
                            <p:stCondLst>
                              <p:cond delay="1000"/>
                            </p:stCondLst>
                            <p:childTnLst>
                              <p:par>
                                <p:cTn id="117" presetID="22" presetClass="entr" presetSubtype="1" fill="hold" grpId="0" nodeType="afterEffect">
                                  <p:stCondLst>
                                    <p:cond delay="0"/>
                                  </p:stCondLst>
                                  <p:childTnLst>
                                    <p:set>
                                      <p:cBhvr>
                                        <p:cTn id="118" dur="1" fill="hold">
                                          <p:stCondLst>
                                            <p:cond delay="0"/>
                                          </p:stCondLst>
                                        </p:cTn>
                                        <p:tgtEl>
                                          <p:spTgt spid="1408032"/>
                                        </p:tgtEl>
                                        <p:attrNameLst>
                                          <p:attrName>style.visibility</p:attrName>
                                        </p:attrNameLst>
                                      </p:cBhvr>
                                      <p:to>
                                        <p:strVal val="visible"/>
                                      </p:to>
                                    </p:set>
                                    <p:animEffect transition="in" filter="wipe(up)">
                                      <p:cBhvr>
                                        <p:cTn id="119" dur="500"/>
                                        <p:tgtEl>
                                          <p:spTgt spid="1408032"/>
                                        </p:tgtEl>
                                      </p:cBhvr>
                                    </p:animEffect>
                                  </p:childTnLst>
                                </p:cTn>
                              </p:par>
                            </p:childTnLst>
                          </p:cTn>
                        </p:par>
                        <p:par>
                          <p:cTn id="120" fill="hold" nodeType="afterGroup">
                            <p:stCondLst>
                              <p:cond delay="1500"/>
                            </p:stCondLst>
                            <p:childTnLst>
                              <p:par>
                                <p:cTn id="121" presetID="22" presetClass="entr" presetSubtype="1" fill="hold" grpId="0" nodeType="afterEffect">
                                  <p:stCondLst>
                                    <p:cond delay="0"/>
                                  </p:stCondLst>
                                  <p:childTnLst>
                                    <p:set>
                                      <p:cBhvr>
                                        <p:cTn id="122" dur="1" fill="hold">
                                          <p:stCondLst>
                                            <p:cond delay="0"/>
                                          </p:stCondLst>
                                        </p:cTn>
                                        <p:tgtEl>
                                          <p:spTgt spid="1408031"/>
                                        </p:tgtEl>
                                        <p:attrNameLst>
                                          <p:attrName>style.visibility</p:attrName>
                                        </p:attrNameLst>
                                      </p:cBhvr>
                                      <p:to>
                                        <p:strVal val="visible"/>
                                      </p:to>
                                    </p:set>
                                    <p:animEffect transition="in" filter="wipe(up)">
                                      <p:cBhvr>
                                        <p:cTn id="123" dur="500"/>
                                        <p:tgtEl>
                                          <p:spTgt spid="1408031"/>
                                        </p:tgtEl>
                                      </p:cBhvr>
                                    </p:animEffect>
                                  </p:childTnLst>
                                </p:cTn>
                              </p:par>
                            </p:childTnLst>
                          </p:cTn>
                        </p:par>
                        <p:par>
                          <p:cTn id="124" fill="hold" nodeType="afterGroup">
                            <p:stCondLst>
                              <p:cond delay="2000"/>
                            </p:stCondLst>
                            <p:childTnLst>
                              <p:par>
                                <p:cTn id="125" presetID="22" presetClass="entr" presetSubtype="1" fill="hold" grpId="0" nodeType="afterEffect">
                                  <p:stCondLst>
                                    <p:cond delay="0"/>
                                  </p:stCondLst>
                                  <p:childTnLst>
                                    <p:set>
                                      <p:cBhvr>
                                        <p:cTn id="126" dur="1" fill="hold">
                                          <p:stCondLst>
                                            <p:cond delay="0"/>
                                          </p:stCondLst>
                                        </p:cTn>
                                        <p:tgtEl>
                                          <p:spTgt spid="1408030"/>
                                        </p:tgtEl>
                                        <p:attrNameLst>
                                          <p:attrName>style.visibility</p:attrName>
                                        </p:attrNameLst>
                                      </p:cBhvr>
                                      <p:to>
                                        <p:strVal val="visible"/>
                                      </p:to>
                                    </p:set>
                                    <p:animEffect transition="in" filter="wipe(up)">
                                      <p:cBhvr>
                                        <p:cTn id="127" dur="500"/>
                                        <p:tgtEl>
                                          <p:spTgt spid="1408030"/>
                                        </p:tgtEl>
                                      </p:cBhvr>
                                    </p:animEffect>
                                  </p:childTnLst>
                                </p:cTn>
                              </p:par>
                            </p:childTnLst>
                          </p:cTn>
                        </p:par>
                        <p:par>
                          <p:cTn id="128" fill="hold" nodeType="afterGroup">
                            <p:stCondLst>
                              <p:cond delay="2500"/>
                            </p:stCondLst>
                            <p:childTnLst>
                              <p:par>
                                <p:cTn id="129" presetID="22" presetClass="entr" presetSubtype="1" fill="hold" grpId="0" nodeType="afterEffect">
                                  <p:stCondLst>
                                    <p:cond delay="0"/>
                                  </p:stCondLst>
                                  <p:childTnLst>
                                    <p:set>
                                      <p:cBhvr>
                                        <p:cTn id="130" dur="1" fill="hold">
                                          <p:stCondLst>
                                            <p:cond delay="0"/>
                                          </p:stCondLst>
                                        </p:cTn>
                                        <p:tgtEl>
                                          <p:spTgt spid="1408002"/>
                                        </p:tgtEl>
                                        <p:attrNameLst>
                                          <p:attrName>style.visibility</p:attrName>
                                        </p:attrNameLst>
                                      </p:cBhvr>
                                      <p:to>
                                        <p:strVal val="visible"/>
                                      </p:to>
                                    </p:set>
                                    <p:animEffect transition="in" filter="wipe(up)">
                                      <p:cBhvr>
                                        <p:cTn id="131" dur="500"/>
                                        <p:tgtEl>
                                          <p:spTgt spid="1408002"/>
                                        </p:tgtEl>
                                      </p:cBhvr>
                                    </p:animEffect>
                                  </p:childTnLst>
                                </p:cTn>
                              </p:par>
                            </p:childTnLst>
                          </p:cTn>
                        </p:par>
                        <p:par>
                          <p:cTn id="132" fill="hold" nodeType="afterGroup">
                            <p:stCondLst>
                              <p:cond delay="3000"/>
                            </p:stCondLst>
                            <p:childTnLst>
                              <p:par>
                                <p:cTn id="133" presetID="22" presetClass="entr" presetSubtype="1" fill="hold" grpId="0" nodeType="afterEffect">
                                  <p:stCondLst>
                                    <p:cond delay="0"/>
                                  </p:stCondLst>
                                  <p:childTnLst>
                                    <p:set>
                                      <p:cBhvr>
                                        <p:cTn id="134" dur="1" fill="hold">
                                          <p:stCondLst>
                                            <p:cond delay="0"/>
                                          </p:stCondLst>
                                        </p:cTn>
                                        <p:tgtEl>
                                          <p:spTgt spid="1408034"/>
                                        </p:tgtEl>
                                        <p:attrNameLst>
                                          <p:attrName>style.visibility</p:attrName>
                                        </p:attrNameLst>
                                      </p:cBhvr>
                                      <p:to>
                                        <p:strVal val="visible"/>
                                      </p:to>
                                    </p:set>
                                    <p:animEffect transition="in" filter="wipe(up)">
                                      <p:cBhvr>
                                        <p:cTn id="135" dur="500"/>
                                        <p:tgtEl>
                                          <p:spTgt spid="1408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8002" grpId="0" animBg="1"/>
      <p:bldP spid="1408004" grpId="0" animBg="1"/>
      <p:bldP spid="1408005" grpId="0" animBg="1"/>
      <p:bldP spid="1408006" grpId="0" animBg="1"/>
      <p:bldP spid="1408007" grpId="0"/>
      <p:bldP spid="1408008" grpId="0"/>
      <p:bldP spid="1408009" grpId="0" animBg="1"/>
      <p:bldP spid="1408010" grpId="0"/>
      <p:bldP spid="1408011" grpId="0" animBg="1"/>
      <p:bldP spid="1408012" grpId="0"/>
      <p:bldP spid="1408013" grpId="0" animBg="1"/>
      <p:bldP spid="1408014" grpId="0" animBg="1"/>
      <p:bldP spid="1408015" grpId="0"/>
      <p:bldP spid="1408016" grpId="0"/>
      <p:bldP spid="1408017" grpId="0" animBg="1"/>
      <p:bldP spid="1408018" grpId="0" animBg="1"/>
      <p:bldP spid="1408019" grpId="0" animBg="1"/>
      <p:bldP spid="1408020" grpId="0"/>
      <p:bldP spid="1408021" grpId="0"/>
      <p:bldP spid="1408022" grpId="0" animBg="1"/>
      <p:bldP spid="1408023" grpId="0" animBg="1"/>
      <p:bldP spid="1408024" grpId="0"/>
      <p:bldP spid="1408025" grpId="0"/>
      <p:bldP spid="1408026" grpId="0" animBg="1"/>
      <p:bldP spid="1408027" grpId="0"/>
      <p:bldP spid="1408028" grpId="0" animBg="1"/>
      <p:bldP spid="1408029" grpId="0"/>
      <p:bldP spid="1408030" grpId="0" animBg="1"/>
      <p:bldP spid="1408031" grpId="0" animBg="1"/>
      <p:bldP spid="1408032" grpId="0" animBg="1"/>
      <p:bldP spid="1408033" grpId="0" animBg="1"/>
      <p:bldP spid="1408034" grpId="0"/>
      <p:bldP spid="1408035" grpId="0" animBg="1"/>
      <p:bldP spid="1408036" grpId="0" animBg="1"/>
      <p:bldP spid="1408037" grpId="0"/>
      <p:bldP spid="1408038" grpId="0"/>
      <p:bldP spid="1408039" grpId="0"/>
      <p:bldP spid="1408040" grpId="0"/>
      <p:bldP spid="1408041" grpId="0"/>
      <p:bldP spid="1408042" grpId="0"/>
      <p:bldP spid="1408043" grpId="0"/>
      <p:bldP spid="14080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s-ES_tradnl" altLang="es-ES" dirty="0"/>
              <a:t>Enrutamiento</a:t>
            </a:r>
            <a:endParaRPr lang="es-ES" altLang="es-ES" dirty="0"/>
          </a:p>
        </p:txBody>
      </p:sp>
      <p:sp>
        <p:nvSpPr>
          <p:cNvPr id="6148" name="Rectangle 3"/>
          <p:cNvSpPr>
            <a:spLocks noGrp="1" noChangeArrowheads="1"/>
          </p:cNvSpPr>
          <p:nvPr>
            <p:ph idx="1"/>
          </p:nvPr>
        </p:nvSpPr>
        <p:spPr>
          <a:xfrm>
            <a:off x="457200" y="1341438"/>
            <a:ext cx="8229600" cy="4525962"/>
          </a:xfrm>
        </p:spPr>
        <p:txBody>
          <a:bodyPr>
            <a:normAutofit fontScale="92500" lnSpcReduction="10000"/>
          </a:bodyPr>
          <a:lstStyle/>
          <a:p>
            <a:pPr marL="0" indent="0">
              <a:lnSpc>
                <a:spcPct val="80000"/>
              </a:lnSpc>
              <a:spcBef>
                <a:spcPct val="0"/>
              </a:spcBef>
              <a:buNone/>
            </a:pPr>
            <a:r>
              <a:rPr lang="es-ES" altLang="es-ES" sz="3000" dirty="0">
                <a:gradFill flip="none" rotWithShape="1">
                  <a:gsLst>
                    <a:gs pos="16000">
                      <a:schemeClr val="tx2"/>
                    </a:gs>
                    <a:gs pos="100000">
                      <a:srgbClr val="28A7DF"/>
                    </a:gs>
                  </a:gsLst>
                  <a:lin ang="1800000" scaled="0"/>
                  <a:tileRect/>
                </a:gradFill>
                <a:latin typeface="Arial"/>
                <a:ea typeface="+mj-ea"/>
                <a:cs typeface="Arial"/>
              </a:rPr>
              <a:t>Estático</a:t>
            </a:r>
          </a:p>
          <a:p>
            <a:pPr algn="just" eaLnBrk="1" hangingPunct="1">
              <a:lnSpc>
                <a:spcPct val="80000"/>
              </a:lnSpc>
            </a:pPr>
            <a:r>
              <a:rPr lang="es-ES" altLang="es-ES" sz="2000" dirty="0"/>
              <a:t>Las decisiones de encaminamiento se basan en el conocimiento de la topología de la red, por parte del administrador</a:t>
            </a:r>
          </a:p>
          <a:p>
            <a:pPr algn="just" eaLnBrk="1" hangingPunct="1">
              <a:lnSpc>
                <a:spcPct val="80000"/>
              </a:lnSpc>
            </a:pPr>
            <a:r>
              <a:rPr lang="es-ES" altLang="es-ES" sz="2000" dirty="0"/>
              <a:t>El administrador construye manualmente las tablas de encaminamiento</a:t>
            </a:r>
          </a:p>
          <a:p>
            <a:pPr algn="just" eaLnBrk="1" hangingPunct="1">
              <a:lnSpc>
                <a:spcPct val="80000"/>
              </a:lnSpc>
            </a:pPr>
            <a:r>
              <a:rPr lang="es-ES" altLang="es-ES" sz="2000" dirty="0"/>
              <a:t>No se adapta de forma automática a los cambios en la topología o estructura de la red</a:t>
            </a:r>
          </a:p>
          <a:p>
            <a:pPr algn="just" eaLnBrk="1" hangingPunct="1">
              <a:lnSpc>
                <a:spcPct val="80000"/>
              </a:lnSpc>
            </a:pPr>
            <a:r>
              <a:rPr lang="es-ES" altLang="es-ES" sz="2000" dirty="0"/>
              <a:t>Adición de rutas, comando: </a:t>
            </a:r>
            <a:r>
              <a:rPr lang="es-ES" altLang="es-ES" sz="2000" b="1" dirty="0" err="1"/>
              <a:t>ip</a:t>
            </a:r>
            <a:r>
              <a:rPr lang="es-ES" altLang="es-ES" sz="2000" b="1" dirty="0"/>
              <a:t> </a:t>
            </a:r>
            <a:r>
              <a:rPr lang="es-ES" altLang="es-ES" sz="2000" b="1" dirty="0" err="1"/>
              <a:t>route</a:t>
            </a:r>
            <a:endParaRPr lang="es-ES" altLang="es-ES" sz="2000" b="1" dirty="0"/>
          </a:p>
          <a:p>
            <a:pPr algn="just" eaLnBrk="1" hangingPunct="1">
              <a:lnSpc>
                <a:spcPct val="80000"/>
              </a:lnSpc>
              <a:buFontTx/>
              <a:buNone/>
            </a:pPr>
            <a:endParaRPr lang="es-ES" altLang="es-ES" sz="2000" dirty="0"/>
          </a:p>
          <a:p>
            <a:pPr marL="0" indent="0">
              <a:lnSpc>
                <a:spcPct val="80000"/>
              </a:lnSpc>
              <a:spcBef>
                <a:spcPct val="0"/>
              </a:spcBef>
              <a:buNone/>
            </a:pPr>
            <a:r>
              <a:rPr lang="es-ES" altLang="es-ES" sz="3000" dirty="0">
                <a:gradFill flip="none" rotWithShape="1">
                  <a:gsLst>
                    <a:gs pos="16000">
                      <a:schemeClr val="tx2"/>
                    </a:gs>
                    <a:gs pos="100000">
                      <a:srgbClr val="28A7DF"/>
                    </a:gs>
                  </a:gsLst>
                  <a:lin ang="1800000" scaled="0"/>
                  <a:tileRect/>
                </a:gradFill>
                <a:latin typeface="Arial"/>
                <a:ea typeface="+mj-ea"/>
                <a:cs typeface="Arial"/>
              </a:rPr>
              <a:t>Dinámico</a:t>
            </a:r>
          </a:p>
          <a:p>
            <a:pPr algn="just" eaLnBrk="1" hangingPunct="1">
              <a:lnSpc>
                <a:spcPct val="80000"/>
              </a:lnSpc>
            </a:pPr>
            <a:r>
              <a:rPr lang="es-ES" altLang="es-ES" sz="2000" dirty="0"/>
              <a:t>Las tablas de encaminamiento se construyen de forma automática, mediante el intercambio periódico de información entre los nodos de conmutación o </a:t>
            </a:r>
            <a:r>
              <a:rPr lang="es-ES" altLang="es-ES" sz="2000" dirty="0" err="1"/>
              <a:t>encaminadores</a:t>
            </a:r>
            <a:r>
              <a:rPr lang="es-ES" altLang="es-ES" sz="2000" dirty="0"/>
              <a:t> utilizando un protocolo de </a:t>
            </a:r>
            <a:r>
              <a:rPr lang="es-ES" altLang="es-ES" sz="2000" dirty="0" err="1"/>
              <a:t>routing</a:t>
            </a:r>
            <a:r>
              <a:rPr lang="es-ES" altLang="es-ES" sz="2000" dirty="0"/>
              <a:t>.</a:t>
            </a:r>
          </a:p>
          <a:p>
            <a:pPr algn="just" eaLnBrk="1" hangingPunct="1">
              <a:lnSpc>
                <a:spcPct val="80000"/>
              </a:lnSpc>
            </a:pPr>
            <a:r>
              <a:rPr lang="es-ES" altLang="es-ES" sz="2000" dirty="0"/>
              <a:t>No necesitan intervención de un administrador</a:t>
            </a:r>
          </a:p>
          <a:p>
            <a:pPr algn="just" eaLnBrk="1" hangingPunct="1">
              <a:lnSpc>
                <a:spcPct val="80000"/>
              </a:lnSpc>
            </a:pPr>
            <a:r>
              <a:rPr lang="es-ES" altLang="es-ES" sz="2000" dirty="0"/>
              <a:t>Se adaptan automáticamente a los cambios en la topología de la red</a:t>
            </a:r>
          </a:p>
          <a:p>
            <a:pPr algn="just" eaLnBrk="1" hangingPunct="1">
              <a:lnSpc>
                <a:spcPct val="80000"/>
              </a:lnSpc>
            </a:pPr>
            <a:r>
              <a:rPr lang="es-ES" altLang="es-ES" sz="2000" dirty="0"/>
              <a:t>Las técnicas más comunes son:</a:t>
            </a:r>
          </a:p>
          <a:p>
            <a:pPr lvl="1" algn="just" eaLnBrk="1" hangingPunct="1">
              <a:lnSpc>
                <a:spcPct val="80000"/>
              </a:lnSpc>
            </a:pPr>
            <a:r>
              <a:rPr lang="es-ES" altLang="es-ES" sz="1800" dirty="0"/>
              <a:t>Encaminamiento por vectores de distancia</a:t>
            </a:r>
          </a:p>
          <a:p>
            <a:pPr lvl="1" algn="just" eaLnBrk="1" hangingPunct="1">
              <a:lnSpc>
                <a:spcPct val="80000"/>
              </a:lnSpc>
            </a:pPr>
            <a:r>
              <a:rPr lang="es-ES" altLang="es-ES" sz="1800" dirty="0"/>
              <a:t>Encaminamiento por estado de los enlaces</a:t>
            </a:r>
          </a:p>
        </p:txBody>
      </p:sp>
      <p:sp>
        <p:nvSpPr>
          <p:cNvPr id="6" name="5 Marcador de número de diapositiva"/>
          <p:cNvSpPr>
            <a:spLocks noGrp="1"/>
          </p:cNvSpPr>
          <p:nvPr>
            <p:ph type="sldNum" sz="quarter" idx="12"/>
          </p:nvPr>
        </p:nvSpPr>
        <p:spPr/>
        <p:txBody>
          <a:bodyPr/>
          <a:lstStyle/>
          <a:p>
            <a:pPr>
              <a:defRPr/>
            </a:pPr>
            <a:fld id="{FC8C1105-2FA8-429F-95C4-644823739656}" type="slidenum">
              <a:rPr lang="es-ES"/>
              <a:pPr>
                <a:defRPr/>
              </a:pPr>
              <a:t>8</a:t>
            </a:fld>
            <a:endParaRPr lang="es-E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Enrutamiento estático</a:t>
            </a:r>
          </a:p>
        </p:txBody>
      </p:sp>
      <p:pic>
        <p:nvPicPr>
          <p:cNvPr id="4" name="Content Placeholder 1"/>
          <p:cNvPicPr>
            <a:picLocks noChangeAspect="1"/>
          </p:cNvPicPr>
          <p:nvPr/>
        </p:nvPicPr>
        <p:blipFill>
          <a:blip r:embed="rId2"/>
          <a:srcRect l="-14281" r="-14281"/>
          <a:stretch>
            <a:fillRect/>
          </a:stretch>
        </p:blipFill>
        <p:spPr>
          <a:xfrm>
            <a:off x="536774" y="1196752"/>
            <a:ext cx="7940675" cy="4386263"/>
          </a:xfrm>
          <a:prstGeom prst="rect">
            <a:avLst/>
          </a:prstGeom>
        </p:spPr>
      </p:pic>
      <p:pic>
        <p:nvPicPr>
          <p:cNvPr id="5" name="Picture 1"/>
          <p:cNvPicPr>
            <a:picLocks noChangeAspect="1"/>
          </p:cNvPicPr>
          <p:nvPr/>
        </p:nvPicPr>
        <p:blipFill>
          <a:blip r:embed="rId3"/>
          <a:stretch>
            <a:fillRect/>
          </a:stretch>
        </p:blipFill>
        <p:spPr>
          <a:xfrm>
            <a:off x="398717" y="5530552"/>
            <a:ext cx="8064500" cy="1066800"/>
          </a:xfrm>
          <a:prstGeom prst="rect">
            <a:avLst/>
          </a:prstGeom>
        </p:spPr>
      </p:pic>
    </p:spTree>
    <p:extLst>
      <p:ext uri="{BB962C8B-B14F-4D97-AF65-F5344CB8AC3E}">
        <p14:creationId xmlns:p14="http://schemas.microsoft.com/office/powerpoint/2010/main" val="980218299"/>
      </p:ext>
    </p:extLst>
  </p:cSld>
  <p:clrMapOvr>
    <a:masterClrMapping/>
  </p:clrMapOvr>
  <p:transition spd="med"/>
</p:sld>
</file>

<file path=ppt/theme/theme1.xml><?xml version="1.0" encoding="utf-8"?>
<a:theme xmlns:a="http://schemas.openxmlformats.org/drawingml/2006/main" name="IR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37174</TotalTime>
  <Words>7106</Words>
  <Application>Microsoft Office PowerPoint</Application>
  <PresentationFormat>Presentación en pantalla (4:3)</PresentationFormat>
  <Paragraphs>906</Paragraphs>
  <Slides>78</Slides>
  <Notes>44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78</vt:i4>
      </vt:variant>
    </vt:vector>
  </HeadingPairs>
  <TitlesOfParts>
    <vt:vector size="84" baseType="lpstr">
      <vt:lpstr>Arial</vt:lpstr>
      <vt:lpstr>Arial Narrow</vt:lpstr>
      <vt:lpstr>Calibri</vt:lpstr>
      <vt:lpstr>Times New Roman</vt:lpstr>
      <vt:lpstr>Wingdings</vt:lpstr>
      <vt:lpstr>IRC</vt:lpstr>
      <vt:lpstr>Tema 4  El Nivel de Red en Internet: Protocolos de Enrutamiento </vt:lpstr>
      <vt:lpstr>Sumario</vt:lpstr>
      <vt:lpstr>Enrutamiento. </vt:lpstr>
      <vt:lpstr>Criterios elección mejor ruta: métrica</vt:lpstr>
      <vt:lpstr>Rutas con igual métrica</vt:lpstr>
      <vt:lpstr>Enrutamiento: tabla de rutas</vt:lpstr>
      <vt:lpstr>The Routing Table Remote Network Routing Entries</vt:lpstr>
      <vt:lpstr>Enrutamiento</vt:lpstr>
      <vt:lpstr>Enrutamiento estático</vt:lpstr>
      <vt:lpstr>Encaminamiento dinámico</vt:lpstr>
      <vt:lpstr>Ruta por defecto</vt:lpstr>
      <vt:lpstr>Presentación de PowerPoint</vt:lpstr>
      <vt:lpstr>Rutas host</vt:lpstr>
      <vt:lpstr>Orden de enrutamiento</vt:lpstr>
      <vt:lpstr>Sumario</vt:lpstr>
      <vt:lpstr>Protocolos de Enrutamiento</vt:lpstr>
      <vt:lpstr>Protocolos de Enrutamiento</vt:lpstr>
      <vt:lpstr>Protocolos de Enrutamiento</vt:lpstr>
      <vt:lpstr>Comparativa Protocolos Enrutamiento Vector Distancia - Estado de enlace</vt:lpstr>
      <vt:lpstr>Sumario</vt:lpstr>
      <vt:lpstr>Presentación de PowerPoint</vt:lpstr>
      <vt:lpstr>Presentación de PowerPoint</vt:lpstr>
      <vt:lpstr>Sumario</vt:lpstr>
      <vt:lpstr> Sumarización de rutas</vt:lpstr>
      <vt:lpstr> Calculo Ruta Sumarizada</vt:lpstr>
      <vt:lpstr>Ejemplo: Calculo Ruta Sumarizada</vt:lpstr>
      <vt:lpstr>Sumario</vt:lpstr>
      <vt:lpstr>Presentación de PowerPoint</vt:lpstr>
      <vt:lpstr>Clasificación de protocolos de enrutamiento</vt:lpstr>
      <vt:lpstr>RIP (Routing Information Protocol)</vt:lpstr>
      <vt:lpstr>RIPv2. Funcionamiento.</vt:lpstr>
      <vt:lpstr>RIPv2. Funcionamiento.</vt:lpstr>
      <vt:lpstr>RIPv2. Funcionamiento.</vt:lpstr>
      <vt:lpstr>RIPv2. Funcionamiento.</vt:lpstr>
      <vt:lpstr>RIPv2. Funcionamiento.</vt:lpstr>
      <vt:lpstr>RIPv2. Funcionamiento.</vt:lpstr>
      <vt:lpstr>RIPv2. Funcionamiento.</vt:lpstr>
      <vt:lpstr>RIP. Problema de convergencia.</vt:lpstr>
      <vt:lpstr>Configuración RIPv2</vt:lpstr>
      <vt:lpstr>IGRP (Interior Gateway Routing Protocol)</vt:lpstr>
      <vt:lpstr>EIGRP: Enhanced Interior Gateway Routing Protocol</vt:lpstr>
      <vt:lpstr>Configuración EIGRP</vt:lpstr>
      <vt:lpstr>Métrica EIGRP</vt:lpstr>
      <vt:lpstr>Tablas EIGRP</vt:lpstr>
      <vt:lpstr>Tablas EIGRP</vt:lpstr>
      <vt:lpstr>Tabla de vecinos</vt:lpstr>
      <vt:lpstr>Tabla de topología</vt:lpstr>
      <vt:lpstr>Tabla de topología</vt:lpstr>
      <vt:lpstr>Tabla de encaminamiento: </vt:lpstr>
      <vt:lpstr>EIGRP: Algoritmo de actualización difusa DUAL</vt:lpstr>
      <vt:lpstr>Protocolos de enrutamiento de estado de enlace</vt:lpstr>
      <vt:lpstr>Requisitos para el uso de un protocolo de enrutamiento de estado de enlace </vt:lpstr>
      <vt:lpstr>OSPF (Open Shortest Path First)</vt:lpstr>
      <vt:lpstr>Métrica de OSPF: Costo</vt:lpstr>
      <vt:lpstr>Métrica de OSPF: Costo</vt:lpstr>
      <vt:lpstr>Ruta óptima en OSPF</vt:lpstr>
      <vt:lpstr>OSPF. Funcionamiento</vt:lpstr>
      <vt:lpstr>OSPF. Funcionamiento</vt:lpstr>
      <vt:lpstr>OSPF. Funcionamiento</vt:lpstr>
      <vt:lpstr>OSPF. Funcionamiento</vt:lpstr>
      <vt:lpstr>OSPF. Funcionamiento</vt:lpstr>
      <vt:lpstr>OSPF. Funcionamiento</vt:lpstr>
      <vt:lpstr>OSPF. Funcionamiento</vt:lpstr>
      <vt:lpstr>OSPF. Id del router.</vt:lpstr>
      <vt:lpstr>Configuración y verificación OSPF</vt:lpstr>
      <vt:lpstr>Presentación de PowerPoint</vt:lpstr>
      <vt:lpstr>Diferencias entre OSPFv2 y OSPFv3</vt:lpstr>
      <vt:lpstr>Protocolo de routing externo (entre ASes): BGP (Border Gateway Protocol)</vt:lpstr>
      <vt:lpstr>BGP (Border Gateway Protocol)</vt:lpstr>
      <vt:lpstr>Presentación de PowerPoint</vt:lpstr>
      <vt:lpstr>Mecanismo de enrutado de paquetes</vt:lpstr>
      <vt:lpstr>Máscara más larga</vt:lpstr>
      <vt:lpstr>Distancia administrativa</vt:lpstr>
      <vt:lpstr>Distancias administrativas por defecto en routers cisco</vt:lpstr>
      <vt:lpstr>Ejemplo de uso de la distancia administrativa</vt:lpstr>
      <vt:lpstr>Métrica menor</vt:lpstr>
      <vt:lpstr>Resumen métricas</vt:lpstr>
      <vt:lpstr>Mecanismo de enrutado: Resumen</vt:lpstr>
    </vt:vector>
  </TitlesOfParts>
  <Company>Universidad de Valencia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c:title>
  <dc:creator>eca</dc:creator>
  <cp:lastModifiedBy>Alberto Fernandez Merchan</cp:lastModifiedBy>
  <cp:revision>633</cp:revision>
  <dcterms:created xsi:type="dcterms:W3CDTF">2000-03-19T22:09:03Z</dcterms:created>
  <dcterms:modified xsi:type="dcterms:W3CDTF">2021-12-02T08:08:45Z</dcterms:modified>
</cp:coreProperties>
</file>