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67" r:id="rId2"/>
    <p:sldId id="268" r:id="rId3"/>
    <p:sldId id="269" r:id="rId4"/>
    <p:sldId id="270" r:id="rId5"/>
    <p:sldId id="271" r:id="rId6"/>
    <p:sldId id="272" r:id="rId7"/>
    <p:sldId id="273" r:id="rId8"/>
    <p:sldId id="257" r:id="rId9"/>
    <p:sldId id="258" r:id="rId10"/>
    <p:sldId id="259" r:id="rId11"/>
    <p:sldId id="260" r:id="rId12"/>
    <p:sldId id="261" r:id="rId13"/>
    <p:sldId id="262" r:id="rId14"/>
    <p:sldId id="263" r:id="rId15"/>
    <p:sldId id="264" r:id="rId16"/>
    <p:sldId id="265" r:id="rId17"/>
    <p:sldId id="266"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47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D3A191-984D-43E9-9CC5-4DF89C0F8A00}" type="datetimeFigureOut">
              <a:rPr lang="es-ES" smtClean="0"/>
              <a:t>08/01/2018</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B56FCB-236E-46B4-BE5A-6C6D39666FE7}" type="slidenum">
              <a:rPr lang="es-ES" smtClean="0"/>
              <a:t>‹Nº›</a:t>
            </a:fld>
            <a:endParaRPr lang="es-ES"/>
          </a:p>
        </p:txBody>
      </p:sp>
    </p:spTree>
    <p:extLst>
      <p:ext uri="{BB962C8B-B14F-4D97-AF65-F5344CB8AC3E}">
        <p14:creationId xmlns:p14="http://schemas.microsoft.com/office/powerpoint/2010/main" val="123934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urceforge.net/projects/tripwir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4857" eaLnBrk="0" hangingPunct="0">
              <a:spcBef>
                <a:spcPct val="30000"/>
              </a:spcBef>
              <a:defRPr sz="1100">
                <a:solidFill>
                  <a:schemeClr val="tx1"/>
                </a:solidFill>
                <a:latin typeface="Times New Roman" pitchFamily="18" charset="0"/>
              </a:defRPr>
            </a:lvl1pPr>
            <a:lvl2pPr marL="685817" indent="-263776" defTabSz="874857" eaLnBrk="0" hangingPunct="0">
              <a:spcBef>
                <a:spcPct val="30000"/>
              </a:spcBef>
              <a:defRPr sz="1100">
                <a:solidFill>
                  <a:schemeClr val="tx1"/>
                </a:solidFill>
                <a:latin typeface="Times New Roman" pitchFamily="18" charset="0"/>
              </a:defRPr>
            </a:lvl2pPr>
            <a:lvl3pPr marL="1055103" indent="-211021" defTabSz="874857" eaLnBrk="0" hangingPunct="0">
              <a:spcBef>
                <a:spcPct val="30000"/>
              </a:spcBef>
              <a:defRPr sz="1100">
                <a:solidFill>
                  <a:schemeClr val="tx1"/>
                </a:solidFill>
                <a:latin typeface="Times New Roman" pitchFamily="18" charset="0"/>
              </a:defRPr>
            </a:lvl3pPr>
            <a:lvl4pPr marL="1477145" indent="-211021" defTabSz="874857" eaLnBrk="0" hangingPunct="0">
              <a:spcBef>
                <a:spcPct val="30000"/>
              </a:spcBef>
              <a:defRPr sz="1100">
                <a:solidFill>
                  <a:schemeClr val="tx1"/>
                </a:solidFill>
                <a:latin typeface="Times New Roman" pitchFamily="18" charset="0"/>
              </a:defRPr>
            </a:lvl4pPr>
            <a:lvl5pPr marL="1899186" indent="-211021" defTabSz="874857" eaLnBrk="0" hangingPunct="0">
              <a:spcBef>
                <a:spcPct val="30000"/>
              </a:spcBef>
              <a:defRPr sz="1100">
                <a:solidFill>
                  <a:schemeClr val="tx1"/>
                </a:solidFill>
                <a:latin typeface="Times New Roman" pitchFamily="18" charset="0"/>
              </a:defRPr>
            </a:lvl5pPr>
            <a:lvl6pPr marL="2321227" indent="-211021" defTabSz="874857" eaLnBrk="0" fontAlgn="base" hangingPunct="0">
              <a:spcBef>
                <a:spcPct val="30000"/>
              </a:spcBef>
              <a:spcAft>
                <a:spcPct val="0"/>
              </a:spcAft>
              <a:defRPr sz="1100">
                <a:solidFill>
                  <a:schemeClr val="tx1"/>
                </a:solidFill>
                <a:latin typeface="Times New Roman" pitchFamily="18" charset="0"/>
              </a:defRPr>
            </a:lvl6pPr>
            <a:lvl7pPr marL="2743269" indent="-211021" defTabSz="874857" eaLnBrk="0" fontAlgn="base" hangingPunct="0">
              <a:spcBef>
                <a:spcPct val="30000"/>
              </a:spcBef>
              <a:spcAft>
                <a:spcPct val="0"/>
              </a:spcAft>
              <a:defRPr sz="1100">
                <a:solidFill>
                  <a:schemeClr val="tx1"/>
                </a:solidFill>
                <a:latin typeface="Times New Roman" pitchFamily="18" charset="0"/>
              </a:defRPr>
            </a:lvl7pPr>
            <a:lvl8pPr marL="3165310" indent="-211021" defTabSz="874857" eaLnBrk="0" fontAlgn="base" hangingPunct="0">
              <a:spcBef>
                <a:spcPct val="30000"/>
              </a:spcBef>
              <a:spcAft>
                <a:spcPct val="0"/>
              </a:spcAft>
              <a:defRPr sz="1100">
                <a:solidFill>
                  <a:schemeClr val="tx1"/>
                </a:solidFill>
                <a:latin typeface="Times New Roman" pitchFamily="18" charset="0"/>
              </a:defRPr>
            </a:lvl8pPr>
            <a:lvl9pPr marL="3587351" indent="-211021" defTabSz="874857"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A2AD0981-8315-4152-9E47-DB441C9A8DCE}" type="slidenum">
              <a:rPr lang="es-ES" altLang="es-ES" smtClean="0"/>
              <a:pPr eaLnBrk="1" hangingPunct="1">
                <a:spcBef>
                  <a:spcPct val="0"/>
                </a:spcBef>
              </a:pPr>
              <a:t>3</a:t>
            </a:fld>
            <a:endParaRPr lang="es-ES" altLang="es-E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ES" smtClean="0"/>
              <a:t>Tripwire sirve para mejorar la seguridad del sistema, alertando al administrador de cambios en el sistema de archivos. Monitoriza la integridad de una gran cantidad de archivos que tienden a ser blanco de los atacantes. </a:t>
            </a:r>
          </a:p>
          <a:p>
            <a:pPr eaLnBrk="1" hangingPunct="1"/>
            <a:r>
              <a:rPr lang="es-ES" altLang="es-ES" smtClean="0"/>
              <a:t>Este proceso es pesado, y se suele ejecutar a intervalos; por ejemplo, diarios. (</a:t>
            </a:r>
            <a:r>
              <a:rPr lang="es-ES" altLang="es-ES" smtClean="0">
                <a:hlinkClick r:id="rId3"/>
              </a:rPr>
              <a:t>http://sourceforge.net/projects/tripwire</a:t>
            </a:r>
            <a:r>
              <a:rPr lang="es-ES" altLang="es-ES" smtClean="0"/>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4857" eaLnBrk="0" hangingPunct="0">
              <a:spcBef>
                <a:spcPct val="30000"/>
              </a:spcBef>
              <a:defRPr sz="1100">
                <a:solidFill>
                  <a:schemeClr val="tx1"/>
                </a:solidFill>
                <a:latin typeface="Times New Roman" pitchFamily="18" charset="0"/>
              </a:defRPr>
            </a:lvl1pPr>
            <a:lvl2pPr marL="685817" indent="-263776" defTabSz="874857" eaLnBrk="0" hangingPunct="0">
              <a:spcBef>
                <a:spcPct val="30000"/>
              </a:spcBef>
              <a:defRPr sz="1100">
                <a:solidFill>
                  <a:schemeClr val="tx1"/>
                </a:solidFill>
                <a:latin typeface="Times New Roman" pitchFamily="18" charset="0"/>
              </a:defRPr>
            </a:lvl2pPr>
            <a:lvl3pPr marL="1055103" indent="-211021" defTabSz="874857" eaLnBrk="0" hangingPunct="0">
              <a:spcBef>
                <a:spcPct val="30000"/>
              </a:spcBef>
              <a:defRPr sz="1100">
                <a:solidFill>
                  <a:schemeClr val="tx1"/>
                </a:solidFill>
                <a:latin typeface="Times New Roman" pitchFamily="18" charset="0"/>
              </a:defRPr>
            </a:lvl3pPr>
            <a:lvl4pPr marL="1477145" indent="-211021" defTabSz="874857" eaLnBrk="0" hangingPunct="0">
              <a:spcBef>
                <a:spcPct val="30000"/>
              </a:spcBef>
              <a:defRPr sz="1100">
                <a:solidFill>
                  <a:schemeClr val="tx1"/>
                </a:solidFill>
                <a:latin typeface="Times New Roman" pitchFamily="18" charset="0"/>
              </a:defRPr>
            </a:lvl4pPr>
            <a:lvl5pPr marL="1899186" indent="-211021" defTabSz="874857" eaLnBrk="0" hangingPunct="0">
              <a:spcBef>
                <a:spcPct val="30000"/>
              </a:spcBef>
              <a:defRPr sz="1100">
                <a:solidFill>
                  <a:schemeClr val="tx1"/>
                </a:solidFill>
                <a:latin typeface="Times New Roman" pitchFamily="18" charset="0"/>
              </a:defRPr>
            </a:lvl5pPr>
            <a:lvl6pPr marL="2321227" indent="-211021" defTabSz="874857" eaLnBrk="0" fontAlgn="base" hangingPunct="0">
              <a:spcBef>
                <a:spcPct val="30000"/>
              </a:spcBef>
              <a:spcAft>
                <a:spcPct val="0"/>
              </a:spcAft>
              <a:defRPr sz="1100">
                <a:solidFill>
                  <a:schemeClr val="tx1"/>
                </a:solidFill>
                <a:latin typeface="Times New Roman" pitchFamily="18" charset="0"/>
              </a:defRPr>
            </a:lvl6pPr>
            <a:lvl7pPr marL="2743269" indent="-211021" defTabSz="874857" eaLnBrk="0" fontAlgn="base" hangingPunct="0">
              <a:spcBef>
                <a:spcPct val="30000"/>
              </a:spcBef>
              <a:spcAft>
                <a:spcPct val="0"/>
              </a:spcAft>
              <a:defRPr sz="1100">
                <a:solidFill>
                  <a:schemeClr val="tx1"/>
                </a:solidFill>
                <a:latin typeface="Times New Roman" pitchFamily="18" charset="0"/>
              </a:defRPr>
            </a:lvl7pPr>
            <a:lvl8pPr marL="3165310" indent="-211021" defTabSz="874857" eaLnBrk="0" fontAlgn="base" hangingPunct="0">
              <a:spcBef>
                <a:spcPct val="30000"/>
              </a:spcBef>
              <a:spcAft>
                <a:spcPct val="0"/>
              </a:spcAft>
              <a:defRPr sz="1100">
                <a:solidFill>
                  <a:schemeClr val="tx1"/>
                </a:solidFill>
                <a:latin typeface="Times New Roman" pitchFamily="18" charset="0"/>
              </a:defRPr>
            </a:lvl8pPr>
            <a:lvl9pPr marL="3587351" indent="-211021" defTabSz="874857"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2823AEDE-CF28-4EE6-AE57-4A1C01B45DFA}" type="slidenum">
              <a:rPr lang="es-ES" altLang="es-ES" smtClean="0"/>
              <a:pPr eaLnBrk="1" hangingPunct="1">
                <a:spcBef>
                  <a:spcPct val="0"/>
                </a:spcBef>
              </a:pPr>
              <a:t>29</a:t>
            </a:fld>
            <a:endParaRPr lang="es-ES" altLang="es-ES" smtClean="0"/>
          </a:p>
        </p:txBody>
      </p:sp>
      <p:sp>
        <p:nvSpPr>
          <p:cNvPr id="107523" name="Rectangle 18"/>
          <p:cNvSpPr txBox="1">
            <a:spLocks noGrp="1" noChangeArrowheads="1"/>
          </p:cNvSpPr>
          <p:nvPr/>
        </p:nvSpPr>
        <p:spPr bwMode="auto">
          <a:xfrm>
            <a:off x="36805" y="8570993"/>
            <a:ext cx="2890727" cy="496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797" tIns="43899" rIns="87797" bIns="43899" anchor="b"/>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r>
              <a:rPr lang="es-ES" altLang="es-ES"/>
              <a:t>Redes</a:t>
            </a:r>
          </a:p>
        </p:txBody>
      </p:sp>
      <p:sp>
        <p:nvSpPr>
          <p:cNvPr id="107524" name="Rectangle 19"/>
          <p:cNvSpPr txBox="1">
            <a:spLocks noGrp="1" noChangeArrowheads="1"/>
          </p:cNvSpPr>
          <p:nvPr/>
        </p:nvSpPr>
        <p:spPr bwMode="auto">
          <a:xfrm>
            <a:off x="3815453" y="8570993"/>
            <a:ext cx="2890727" cy="496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797" tIns="43899" rIns="87797" bIns="43899" anchor="b"/>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r>
              <a:rPr lang="es-ES" altLang="es-ES"/>
              <a:t>6-</a:t>
            </a:r>
            <a:fld id="{665F5BCC-6A7D-4603-94C5-33F7C1516918}" type="slidenum">
              <a:rPr lang="es-ES" altLang="es-ES"/>
              <a:pPr algn="r" eaLnBrk="1" hangingPunct="1">
                <a:spcBef>
                  <a:spcPct val="0"/>
                </a:spcBef>
              </a:pPr>
              <a:t>29</a:t>
            </a:fld>
            <a:endParaRPr lang="es-ES" altLang="es-ES"/>
          </a:p>
        </p:txBody>
      </p:sp>
      <p:sp>
        <p:nvSpPr>
          <p:cNvPr id="107525" name="Rectangle 2"/>
          <p:cNvSpPr>
            <a:spLocks noGrp="1" noRot="1" noChangeAspect="1" noChangeArrowheads="1" noTextEdit="1"/>
          </p:cNvSpPr>
          <p:nvPr>
            <p:ph type="sldImg"/>
          </p:nvPr>
        </p:nvSpPr>
        <p:spPr>
          <a:xfrm>
            <a:off x="817563" y="450850"/>
            <a:ext cx="5227637" cy="3921125"/>
          </a:xfrm>
          <a:ln/>
        </p:spPr>
      </p:sp>
      <p:sp>
        <p:nvSpPr>
          <p:cNvPr id="107526" name="Rectangle 3"/>
          <p:cNvSpPr>
            <a:spLocks noGrp="1" noChangeArrowheads="1"/>
          </p:cNvSpPr>
          <p:nvPr>
            <p:ph type="body" idx="1"/>
          </p:nvPr>
        </p:nvSpPr>
        <p:spPr>
          <a:xfrm>
            <a:off x="510670" y="4584056"/>
            <a:ext cx="5856597" cy="4120261"/>
          </a:xfrm>
          <a:solidFill>
            <a:srgbClr val="FFFFFF"/>
          </a:solidFill>
          <a:ln>
            <a:solidFill>
              <a:srgbClr val="000000"/>
            </a:solidFill>
          </a:ln>
        </p:spPr>
        <p:txBody>
          <a:bodyPr lIns="87797" tIns="43899" rIns="87797" bIns="43899"/>
          <a:lstStyle/>
          <a:p>
            <a:pPr eaLnBrk="1" hangingPunct="1"/>
            <a:r>
              <a:rPr lang="es-ES_tradnl" altLang="es-ES" smtClean="0"/>
              <a:t>En este ejemplo se configura un túnel VPN entre dos routers. Para configurar el túnel se utilizan las direcciones IP de las interfaces serie de los dos routers. El túnel a su vez está formado por dos direcciones IP que forman una subred /30, de forma análoga a lo que ocurriría si se unieran mediante un enlace punto a punto. Dado que las direcciones IP del túnel no son utilizadas por los usuarios normales se pueden utilizar para esto direcciones privadas (en este ejemplo la subred 192.168.1.0/30).</a:t>
            </a:r>
          </a:p>
          <a:p>
            <a:pPr eaLnBrk="1" hangingPunct="1"/>
            <a:r>
              <a:rPr lang="es-ES_tradnl" altLang="es-ES" smtClean="0"/>
              <a:t>Una vez configurado el túnel las rutas se definen de la misma forma como se haría en el caso de una línea punto a punto.</a:t>
            </a:r>
          </a:p>
          <a:p>
            <a:pPr eaLnBrk="1" hangingPunct="1"/>
            <a:r>
              <a:rPr lang="es-ES_tradnl" altLang="es-ES" smtClean="0"/>
              <a:t>Obsérvese que al enviar un paquete por el túnel desde la oficina remota a la principal el paquete recibe una nueva cabecera IP en la que figuran las direcciones IP públicas sobre las que se apoya el túnel. Las direcciones privadas propias del túnel (192.168.1.0/30)   no aparecen en ninguna de las cabeceras del paquete (en esto también ocurre como en el caso de una línea dedicada, donde los paquetes que pasan por ella no llevan las direcciones IP de las interfaces serie a las que se conecta).</a:t>
            </a:r>
          </a:p>
          <a:p>
            <a:pPr eaLnBrk="1" hangingPunct="1"/>
            <a:endParaRPr lang="es-ES_tradnl" altLang="es-ES" smtClean="0"/>
          </a:p>
          <a:p>
            <a:pPr eaLnBrk="1" hangingPunct="1"/>
            <a:r>
              <a:rPr lang="es-ES_tradnl" altLang="es-ES" smtClean="0"/>
              <a:t>Enlace a configuración túnel VPN (IKE,IPsec): http://www.cisco.com/en/US/products/hw/vpndevc/ps2030/products_configuration_example09186a0080094761.shtml</a:t>
            </a:r>
          </a:p>
          <a:p>
            <a:pPr eaLnBrk="1" hangingPunct="1"/>
            <a:endParaRPr lang="es-ES_tradnl" altLang="es-ES" smtClean="0"/>
          </a:p>
        </p:txBody>
      </p:sp>
      <p:sp>
        <p:nvSpPr>
          <p:cNvPr id="107527" name="Rectangle 14"/>
          <p:cNvSpPr txBox="1">
            <a:spLocks noGrp="1" noChangeArrowheads="1"/>
          </p:cNvSpPr>
          <p:nvPr/>
        </p:nvSpPr>
        <p:spPr bwMode="auto">
          <a:xfrm>
            <a:off x="0" y="0"/>
            <a:ext cx="2890727" cy="496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797" tIns="43899" rIns="87797" bIns="43899"/>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r>
              <a:rPr lang="es-ES" altLang="es-ES"/>
              <a:t>Miscelánea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4857" eaLnBrk="0" hangingPunct="0">
              <a:spcBef>
                <a:spcPct val="30000"/>
              </a:spcBef>
              <a:defRPr sz="1100">
                <a:solidFill>
                  <a:schemeClr val="tx1"/>
                </a:solidFill>
                <a:latin typeface="Times New Roman" pitchFamily="18" charset="0"/>
              </a:defRPr>
            </a:lvl1pPr>
            <a:lvl2pPr marL="685817" indent="-263776" defTabSz="874857" eaLnBrk="0" hangingPunct="0">
              <a:spcBef>
                <a:spcPct val="30000"/>
              </a:spcBef>
              <a:defRPr sz="1100">
                <a:solidFill>
                  <a:schemeClr val="tx1"/>
                </a:solidFill>
                <a:latin typeface="Times New Roman" pitchFamily="18" charset="0"/>
              </a:defRPr>
            </a:lvl2pPr>
            <a:lvl3pPr marL="1055103" indent="-211021" defTabSz="874857" eaLnBrk="0" hangingPunct="0">
              <a:spcBef>
                <a:spcPct val="30000"/>
              </a:spcBef>
              <a:defRPr sz="1100">
                <a:solidFill>
                  <a:schemeClr val="tx1"/>
                </a:solidFill>
                <a:latin typeface="Times New Roman" pitchFamily="18" charset="0"/>
              </a:defRPr>
            </a:lvl3pPr>
            <a:lvl4pPr marL="1477145" indent="-211021" defTabSz="874857" eaLnBrk="0" hangingPunct="0">
              <a:spcBef>
                <a:spcPct val="30000"/>
              </a:spcBef>
              <a:defRPr sz="1100">
                <a:solidFill>
                  <a:schemeClr val="tx1"/>
                </a:solidFill>
                <a:latin typeface="Times New Roman" pitchFamily="18" charset="0"/>
              </a:defRPr>
            </a:lvl4pPr>
            <a:lvl5pPr marL="1899186" indent="-211021" defTabSz="874857" eaLnBrk="0" hangingPunct="0">
              <a:spcBef>
                <a:spcPct val="30000"/>
              </a:spcBef>
              <a:defRPr sz="1100">
                <a:solidFill>
                  <a:schemeClr val="tx1"/>
                </a:solidFill>
                <a:latin typeface="Times New Roman" pitchFamily="18" charset="0"/>
              </a:defRPr>
            </a:lvl5pPr>
            <a:lvl6pPr marL="2321227" indent="-211021" defTabSz="874857" eaLnBrk="0" fontAlgn="base" hangingPunct="0">
              <a:spcBef>
                <a:spcPct val="30000"/>
              </a:spcBef>
              <a:spcAft>
                <a:spcPct val="0"/>
              </a:spcAft>
              <a:defRPr sz="1100">
                <a:solidFill>
                  <a:schemeClr val="tx1"/>
                </a:solidFill>
                <a:latin typeface="Times New Roman" pitchFamily="18" charset="0"/>
              </a:defRPr>
            </a:lvl6pPr>
            <a:lvl7pPr marL="2743269" indent="-211021" defTabSz="874857" eaLnBrk="0" fontAlgn="base" hangingPunct="0">
              <a:spcBef>
                <a:spcPct val="30000"/>
              </a:spcBef>
              <a:spcAft>
                <a:spcPct val="0"/>
              </a:spcAft>
              <a:defRPr sz="1100">
                <a:solidFill>
                  <a:schemeClr val="tx1"/>
                </a:solidFill>
                <a:latin typeface="Times New Roman" pitchFamily="18" charset="0"/>
              </a:defRPr>
            </a:lvl7pPr>
            <a:lvl8pPr marL="3165310" indent="-211021" defTabSz="874857" eaLnBrk="0" fontAlgn="base" hangingPunct="0">
              <a:spcBef>
                <a:spcPct val="30000"/>
              </a:spcBef>
              <a:spcAft>
                <a:spcPct val="0"/>
              </a:spcAft>
              <a:defRPr sz="1100">
                <a:solidFill>
                  <a:schemeClr val="tx1"/>
                </a:solidFill>
                <a:latin typeface="Times New Roman" pitchFamily="18" charset="0"/>
              </a:defRPr>
            </a:lvl8pPr>
            <a:lvl9pPr marL="3587351" indent="-211021" defTabSz="874857"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884A81E9-02CA-418B-8F5B-1EC31A1086D0}" type="slidenum">
              <a:rPr lang="es-ES" altLang="es-ES" smtClean="0"/>
              <a:pPr eaLnBrk="1" hangingPunct="1">
                <a:spcBef>
                  <a:spcPct val="0"/>
                </a:spcBef>
              </a:pPr>
              <a:t>5</a:t>
            </a:fld>
            <a:endParaRPr lang="es-ES" altLang="es-ES" smtClean="0"/>
          </a:p>
        </p:txBody>
      </p:sp>
      <p:sp>
        <p:nvSpPr>
          <p:cNvPr id="90115" name="Rectangle 2"/>
          <p:cNvSpPr>
            <a:spLocks noGrp="1" noRot="1" noChangeAspect="1" noChangeArrowheads="1" noTextEdit="1"/>
          </p:cNvSpPr>
          <p:nvPr>
            <p:ph type="sldImg"/>
          </p:nvPr>
        </p:nvSpPr>
        <p:spPr>
          <a:xfrm>
            <a:off x="1143000" y="685800"/>
            <a:ext cx="4572000" cy="3429000"/>
          </a:xfrm>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E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4857" eaLnBrk="0" hangingPunct="0">
              <a:spcBef>
                <a:spcPct val="30000"/>
              </a:spcBef>
              <a:defRPr sz="1100">
                <a:solidFill>
                  <a:schemeClr val="tx1"/>
                </a:solidFill>
                <a:latin typeface="Times New Roman" pitchFamily="18" charset="0"/>
              </a:defRPr>
            </a:lvl1pPr>
            <a:lvl2pPr marL="685817" indent="-263776" defTabSz="874857" eaLnBrk="0" hangingPunct="0">
              <a:spcBef>
                <a:spcPct val="30000"/>
              </a:spcBef>
              <a:defRPr sz="1100">
                <a:solidFill>
                  <a:schemeClr val="tx1"/>
                </a:solidFill>
                <a:latin typeface="Times New Roman" pitchFamily="18" charset="0"/>
              </a:defRPr>
            </a:lvl2pPr>
            <a:lvl3pPr marL="1055103" indent="-211021" defTabSz="874857" eaLnBrk="0" hangingPunct="0">
              <a:spcBef>
                <a:spcPct val="30000"/>
              </a:spcBef>
              <a:defRPr sz="1100">
                <a:solidFill>
                  <a:schemeClr val="tx1"/>
                </a:solidFill>
                <a:latin typeface="Times New Roman" pitchFamily="18" charset="0"/>
              </a:defRPr>
            </a:lvl3pPr>
            <a:lvl4pPr marL="1477145" indent="-211021" defTabSz="874857" eaLnBrk="0" hangingPunct="0">
              <a:spcBef>
                <a:spcPct val="30000"/>
              </a:spcBef>
              <a:defRPr sz="1100">
                <a:solidFill>
                  <a:schemeClr val="tx1"/>
                </a:solidFill>
                <a:latin typeface="Times New Roman" pitchFamily="18" charset="0"/>
              </a:defRPr>
            </a:lvl4pPr>
            <a:lvl5pPr marL="1899186" indent="-211021" defTabSz="874857" eaLnBrk="0" hangingPunct="0">
              <a:spcBef>
                <a:spcPct val="30000"/>
              </a:spcBef>
              <a:defRPr sz="1100">
                <a:solidFill>
                  <a:schemeClr val="tx1"/>
                </a:solidFill>
                <a:latin typeface="Times New Roman" pitchFamily="18" charset="0"/>
              </a:defRPr>
            </a:lvl5pPr>
            <a:lvl6pPr marL="2321227" indent="-211021" defTabSz="874857" eaLnBrk="0" fontAlgn="base" hangingPunct="0">
              <a:spcBef>
                <a:spcPct val="30000"/>
              </a:spcBef>
              <a:spcAft>
                <a:spcPct val="0"/>
              </a:spcAft>
              <a:defRPr sz="1100">
                <a:solidFill>
                  <a:schemeClr val="tx1"/>
                </a:solidFill>
                <a:latin typeface="Times New Roman" pitchFamily="18" charset="0"/>
              </a:defRPr>
            </a:lvl6pPr>
            <a:lvl7pPr marL="2743269" indent="-211021" defTabSz="874857" eaLnBrk="0" fontAlgn="base" hangingPunct="0">
              <a:spcBef>
                <a:spcPct val="30000"/>
              </a:spcBef>
              <a:spcAft>
                <a:spcPct val="0"/>
              </a:spcAft>
              <a:defRPr sz="1100">
                <a:solidFill>
                  <a:schemeClr val="tx1"/>
                </a:solidFill>
                <a:latin typeface="Times New Roman" pitchFamily="18" charset="0"/>
              </a:defRPr>
            </a:lvl7pPr>
            <a:lvl8pPr marL="3165310" indent="-211021" defTabSz="874857" eaLnBrk="0" fontAlgn="base" hangingPunct="0">
              <a:spcBef>
                <a:spcPct val="30000"/>
              </a:spcBef>
              <a:spcAft>
                <a:spcPct val="0"/>
              </a:spcAft>
              <a:defRPr sz="1100">
                <a:solidFill>
                  <a:schemeClr val="tx1"/>
                </a:solidFill>
                <a:latin typeface="Times New Roman" pitchFamily="18" charset="0"/>
              </a:defRPr>
            </a:lvl8pPr>
            <a:lvl9pPr marL="3587351" indent="-211021" defTabSz="874857"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54CD3F73-EF3C-4BE3-8118-08237BB8AA65}" type="slidenum">
              <a:rPr lang="es-ES" altLang="es-ES" smtClean="0"/>
              <a:pPr eaLnBrk="1" hangingPunct="1">
                <a:spcBef>
                  <a:spcPct val="0"/>
                </a:spcBef>
              </a:pPr>
              <a:t>6</a:t>
            </a:fld>
            <a:endParaRPr lang="es-ES" altLang="es-ES" smtClean="0"/>
          </a:p>
        </p:txBody>
      </p:sp>
      <p:sp>
        <p:nvSpPr>
          <p:cNvPr id="91139" name="Rectangle 2"/>
          <p:cNvSpPr>
            <a:spLocks noGrp="1" noRot="1" noChangeAspect="1" noChangeArrowheads="1" noTextEdit="1"/>
          </p:cNvSpPr>
          <p:nvPr>
            <p:ph type="sldImg"/>
          </p:nvPr>
        </p:nvSpPr>
        <p:spPr>
          <a:xfrm>
            <a:off x="1143000" y="685800"/>
            <a:ext cx="4572000" cy="3429000"/>
          </a:xfrm>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E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p:txBody>
          <a:bodyPr/>
          <a:lstStyle/>
          <a:p>
            <a:fld id="{8BF39C65-3268-4F6F-879E-B81D5AB80744}" type="slidenum">
              <a:rPr lang="es-ES"/>
              <a:pPr/>
              <a:t>14</a:t>
            </a:fld>
            <a:endParaRPr lang="es-ES"/>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p:txBody>
          <a:bodyPr/>
          <a:lstStyle/>
          <a:p>
            <a:pPr algn="just" eaLnBrk="1" hangingPunct="1">
              <a:spcBef>
                <a:spcPct val="0"/>
              </a:spcBef>
            </a:pPr>
            <a:r>
              <a:rPr lang="es-ES" smtClean="0"/>
              <a:t>El framework IPsec está formado por 5 bloques:</a:t>
            </a:r>
          </a:p>
          <a:p>
            <a:pPr eaLnBrk="1" hangingPunct="1"/>
            <a:r>
              <a:rPr lang="es-ES" smtClean="0"/>
              <a:t>El protocolo IPsec. Opciones: ESP y/o AH.</a:t>
            </a:r>
          </a:p>
          <a:p>
            <a:pPr eaLnBrk="1" hangingPunct="1"/>
            <a:r>
              <a:rPr lang="es-ES" smtClean="0"/>
              <a:t>El tipo de confidencialidad, implementada utilizando un algoritmo  de cifrado como DES, 3DES, AES o SEAL. </a:t>
            </a:r>
          </a:p>
          <a:p>
            <a:pPr eaLnBrk="1" hangingPunct="1"/>
            <a:r>
              <a:rPr lang="es-ES" smtClean="0"/>
              <a:t>La integridad, implementada utilizando MD5 o SHA.</a:t>
            </a:r>
          </a:p>
          <a:p>
            <a:pPr eaLnBrk="1" hangingPunct="1"/>
            <a:r>
              <a:rPr lang="es-ES" smtClean="0"/>
              <a:t>Representa cómo se establece la clave secreta compartida: </a:t>
            </a:r>
          </a:p>
          <a:p>
            <a:pPr lvl="1" eaLnBrk="1" hangingPunct="1"/>
            <a:r>
              <a:rPr lang="es-ES" smtClean="0"/>
              <a:t>Pre-compartida (Pre-shared Keys - PSKs) o </a:t>
            </a:r>
          </a:p>
          <a:p>
            <a:pPr lvl="1" eaLnBrk="1" hangingPunct="1"/>
            <a:r>
              <a:rPr lang="es-ES" smtClean="0"/>
              <a:t>firma digital utilizando RSA.</a:t>
            </a:r>
          </a:p>
          <a:p>
            <a:pPr eaLnBrk="1" hangingPunct="1"/>
            <a:r>
              <a:rPr lang="es-ES" smtClean="0"/>
              <a:t>El último representa el grupo de algoritmo de intercambio de clave DH (Diffie-Hellman):</a:t>
            </a:r>
          </a:p>
          <a:p>
            <a:pPr lvl="1" eaLnBrk="1" hangingPunct="1"/>
            <a:r>
              <a:rPr lang="es-ES" smtClean="0"/>
              <a:t>DH Group 1 (DH1), </a:t>
            </a:r>
          </a:p>
          <a:p>
            <a:pPr lvl="1" eaLnBrk="1" hangingPunct="1"/>
            <a:r>
              <a:rPr lang="es-ES" smtClean="0"/>
              <a:t>DH Group 2 (DH2),</a:t>
            </a:r>
          </a:p>
          <a:p>
            <a:pPr lvl="1" eaLnBrk="1" hangingPunct="1"/>
            <a:r>
              <a:rPr lang="es-ES" smtClean="0"/>
              <a:t>DH Group 5 (DH5) y </a:t>
            </a:r>
          </a:p>
          <a:p>
            <a:pPr lvl="1" eaLnBrk="1" hangingPunct="1"/>
            <a:r>
              <a:rPr lang="es-ES" smtClean="0"/>
              <a:t>DH Group 7 (DH7).</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p:txBody>
          <a:bodyPr/>
          <a:lstStyle/>
          <a:p>
            <a:fld id="{8E33D610-B7AA-4794-AD8C-DCB6C849A5FD}" type="slidenum">
              <a:rPr lang="es-ES"/>
              <a:pPr/>
              <a:t>15</a:t>
            </a:fld>
            <a:endParaRPr lang="es-ES"/>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p:txBody>
          <a:bodyPr/>
          <a:lstStyle/>
          <a:p>
            <a:pPr eaLnBrk="1" hangingPunct="1"/>
            <a:r>
              <a:rPr lang="es-ES" smtClean="0"/>
              <a:t>AH: Asegura que el origen de los datos es R1 o R2 y verifica que los datos no han sido modificados durante la transmisión. AH no provee confidencialidad de datos (cifrado) de los paquetes. Todo el texto se transporta sin cifrar. Si se utiliza  unicamente el protocolo AH, se provee una protección débil.</a:t>
            </a:r>
          </a:p>
          <a:p>
            <a:pPr eaLnBrk="1" hangingPunct="1"/>
            <a:r>
              <a:rPr lang="es-ES" smtClean="0"/>
              <a:t>ESP: puede proveer confidencialidad y autenticación. Proporciona confidencialidad ejecutando el cifrado de los paquetes IP. El cifrado de estos paquetes resguarda los datos y la identidad tanto del origen como del destino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4857" eaLnBrk="0" hangingPunct="0">
              <a:spcBef>
                <a:spcPct val="30000"/>
              </a:spcBef>
              <a:defRPr sz="1100">
                <a:solidFill>
                  <a:schemeClr val="tx1"/>
                </a:solidFill>
                <a:latin typeface="Times New Roman" pitchFamily="18" charset="0"/>
              </a:defRPr>
            </a:lvl1pPr>
            <a:lvl2pPr marL="685817" indent="-263776" defTabSz="874857" eaLnBrk="0" hangingPunct="0">
              <a:spcBef>
                <a:spcPct val="30000"/>
              </a:spcBef>
              <a:defRPr sz="1100">
                <a:solidFill>
                  <a:schemeClr val="tx1"/>
                </a:solidFill>
                <a:latin typeface="Times New Roman" pitchFamily="18" charset="0"/>
              </a:defRPr>
            </a:lvl2pPr>
            <a:lvl3pPr marL="1055103" indent="-211021" defTabSz="874857" eaLnBrk="0" hangingPunct="0">
              <a:spcBef>
                <a:spcPct val="30000"/>
              </a:spcBef>
              <a:defRPr sz="1100">
                <a:solidFill>
                  <a:schemeClr val="tx1"/>
                </a:solidFill>
                <a:latin typeface="Times New Roman" pitchFamily="18" charset="0"/>
              </a:defRPr>
            </a:lvl3pPr>
            <a:lvl4pPr marL="1477145" indent="-211021" defTabSz="874857" eaLnBrk="0" hangingPunct="0">
              <a:spcBef>
                <a:spcPct val="30000"/>
              </a:spcBef>
              <a:defRPr sz="1100">
                <a:solidFill>
                  <a:schemeClr val="tx1"/>
                </a:solidFill>
                <a:latin typeface="Times New Roman" pitchFamily="18" charset="0"/>
              </a:defRPr>
            </a:lvl4pPr>
            <a:lvl5pPr marL="1899186" indent="-211021" defTabSz="874857" eaLnBrk="0" hangingPunct="0">
              <a:spcBef>
                <a:spcPct val="30000"/>
              </a:spcBef>
              <a:defRPr sz="1100">
                <a:solidFill>
                  <a:schemeClr val="tx1"/>
                </a:solidFill>
                <a:latin typeface="Times New Roman" pitchFamily="18" charset="0"/>
              </a:defRPr>
            </a:lvl5pPr>
            <a:lvl6pPr marL="2321227" indent="-211021" defTabSz="874857" eaLnBrk="0" fontAlgn="base" hangingPunct="0">
              <a:spcBef>
                <a:spcPct val="30000"/>
              </a:spcBef>
              <a:spcAft>
                <a:spcPct val="0"/>
              </a:spcAft>
              <a:defRPr sz="1100">
                <a:solidFill>
                  <a:schemeClr val="tx1"/>
                </a:solidFill>
                <a:latin typeface="Times New Roman" pitchFamily="18" charset="0"/>
              </a:defRPr>
            </a:lvl6pPr>
            <a:lvl7pPr marL="2743269" indent="-211021" defTabSz="874857" eaLnBrk="0" fontAlgn="base" hangingPunct="0">
              <a:spcBef>
                <a:spcPct val="30000"/>
              </a:spcBef>
              <a:spcAft>
                <a:spcPct val="0"/>
              </a:spcAft>
              <a:defRPr sz="1100">
                <a:solidFill>
                  <a:schemeClr val="tx1"/>
                </a:solidFill>
                <a:latin typeface="Times New Roman" pitchFamily="18" charset="0"/>
              </a:defRPr>
            </a:lvl7pPr>
            <a:lvl8pPr marL="3165310" indent="-211021" defTabSz="874857" eaLnBrk="0" fontAlgn="base" hangingPunct="0">
              <a:spcBef>
                <a:spcPct val="30000"/>
              </a:spcBef>
              <a:spcAft>
                <a:spcPct val="0"/>
              </a:spcAft>
              <a:defRPr sz="1100">
                <a:solidFill>
                  <a:schemeClr val="tx1"/>
                </a:solidFill>
                <a:latin typeface="Times New Roman" pitchFamily="18" charset="0"/>
              </a:defRPr>
            </a:lvl8pPr>
            <a:lvl9pPr marL="3587351" indent="-211021" defTabSz="874857"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35ED65F8-46D8-4FA1-933E-07351F77BBDC}" type="slidenum">
              <a:rPr lang="es-ES" altLang="es-ES" smtClean="0"/>
              <a:pPr eaLnBrk="1" hangingPunct="1">
                <a:spcBef>
                  <a:spcPct val="0"/>
                </a:spcBef>
              </a:pPr>
              <a:t>25</a:t>
            </a:fld>
            <a:endParaRPr lang="es-ES" altLang="es-ES" smtClean="0"/>
          </a:p>
        </p:txBody>
      </p:sp>
      <p:sp>
        <p:nvSpPr>
          <p:cNvPr id="90115" name="Rectangle 2"/>
          <p:cNvSpPr>
            <a:spLocks noChangeArrowheads="1" noTextEdit="1"/>
          </p:cNvSpPr>
          <p:nvPr>
            <p:ph type="sldImg"/>
          </p:nvPr>
        </p:nvSpPr>
        <p:spPr>
          <a:xfrm>
            <a:off x="498475" y="490538"/>
            <a:ext cx="5675313" cy="4256087"/>
          </a:xfrm>
          <a:ln/>
        </p:spPr>
      </p:sp>
      <p:sp>
        <p:nvSpPr>
          <p:cNvPr id="90116" name="Rectangle 3"/>
          <p:cNvSpPr>
            <a:spLocks noGrp="1" noChangeArrowheads="1"/>
          </p:cNvSpPr>
          <p:nvPr>
            <p:ph type="body" idx="1"/>
          </p:nvPr>
        </p:nvSpPr>
        <p:spPr>
          <a:xfrm>
            <a:off x="496868" y="4976935"/>
            <a:ext cx="5697109" cy="446917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4857" eaLnBrk="0" hangingPunct="0">
              <a:spcBef>
                <a:spcPct val="30000"/>
              </a:spcBef>
              <a:defRPr sz="1100">
                <a:solidFill>
                  <a:schemeClr val="tx1"/>
                </a:solidFill>
                <a:latin typeface="Times New Roman" pitchFamily="18" charset="0"/>
              </a:defRPr>
            </a:lvl1pPr>
            <a:lvl2pPr marL="685817" indent="-263776" defTabSz="874857" eaLnBrk="0" hangingPunct="0">
              <a:spcBef>
                <a:spcPct val="30000"/>
              </a:spcBef>
              <a:defRPr sz="1100">
                <a:solidFill>
                  <a:schemeClr val="tx1"/>
                </a:solidFill>
                <a:latin typeface="Times New Roman" pitchFamily="18" charset="0"/>
              </a:defRPr>
            </a:lvl2pPr>
            <a:lvl3pPr marL="1055103" indent="-211021" defTabSz="874857" eaLnBrk="0" hangingPunct="0">
              <a:spcBef>
                <a:spcPct val="30000"/>
              </a:spcBef>
              <a:defRPr sz="1100">
                <a:solidFill>
                  <a:schemeClr val="tx1"/>
                </a:solidFill>
                <a:latin typeface="Times New Roman" pitchFamily="18" charset="0"/>
              </a:defRPr>
            </a:lvl3pPr>
            <a:lvl4pPr marL="1477145" indent="-211021" defTabSz="874857" eaLnBrk="0" hangingPunct="0">
              <a:spcBef>
                <a:spcPct val="30000"/>
              </a:spcBef>
              <a:defRPr sz="1100">
                <a:solidFill>
                  <a:schemeClr val="tx1"/>
                </a:solidFill>
                <a:latin typeface="Times New Roman" pitchFamily="18" charset="0"/>
              </a:defRPr>
            </a:lvl4pPr>
            <a:lvl5pPr marL="1899186" indent="-211021" defTabSz="874857" eaLnBrk="0" hangingPunct="0">
              <a:spcBef>
                <a:spcPct val="30000"/>
              </a:spcBef>
              <a:defRPr sz="1100">
                <a:solidFill>
                  <a:schemeClr val="tx1"/>
                </a:solidFill>
                <a:latin typeface="Times New Roman" pitchFamily="18" charset="0"/>
              </a:defRPr>
            </a:lvl5pPr>
            <a:lvl6pPr marL="2321227" indent="-211021" defTabSz="874857" eaLnBrk="0" fontAlgn="base" hangingPunct="0">
              <a:spcBef>
                <a:spcPct val="30000"/>
              </a:spcBef>
              <a:spcAft>
                <a:spcPct val="0"/>
              </a:spcAft>
              <a:defRPr sz="1100">
                <a:solidFill>
                  <a:schemeClr val="tx1"/>
                </a:solidFill>
                <a:latin typeface="Times New Roman" pitchFamily="18" charset="0"/>
              </a:defRPr>
            </a:lvl6pPr>
            <a:lvl7pPr marL="2743269" indent="-211021" defTabSz="874857" eaLnBrk="0" fontAlgn="base" hangingPunct="0">
              <a:spcBef>
                <a:spcPct val="30000"/>
              </a:spcBef>
              <a:spcAft>
                <a:spcPct val="0"/>
              </a:spcAft>
              <a:defRPr sz="1100">
                <a:solidFill>
                  <a:schemeClr val="tx1"/>
                </a:solidFill>
                <a:latin typeface="Times New Roman" pitchFamily="18" charset="0"/>
              </a:defRPr>
            </a:lvl7pPr>
            <a:lvl8pPr marL="3165310" indent="-211021" defTabSz="874857" eaLnBrk="0" fontAlgn="base" hangingPunct="0">
              <a:spcBef>
                <a:spcPct val="30000"/>
              </a:spcBef>
              <a:spcAft>
                <a:spcPct val="0"/>
              </a:spcAft>
              <a:defRPr sz="1100">
                <a:solidFill>
                  <a:schemeClr val="tx1"/>
                </a:solidFill>
                <a:latin typeface="Times New Roman" pitchFamily="18" charset="0"/>
              </a:defRPr>
            </a:lvl8pPr>
            <a:lvl9pPr marL="3587351" indent="-211021" defTabSz="874857"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F7699162-AC0A-42A1-A68D-941C1E608D84}" type="slidenum">
              <a:rPr lang="es-ES" altLang="es-ES" smtClean="0"/>
              <a:pPr eaLnBrk="1" hangingPunct="1">
                <a:spcBef>
                  <a:spcPct val="0"/>
                </a:spcBef>
              </a:pPr>
              <a:t>26</a:t>
            </a:fld>
            <a:endParaRPr lang="es-ES" altLang="es-ES" smtClean="0"/>
          </a:p>
        </p:txBody>
      </p:sp>
      <p:sp>
        <p:nvSpPr>
          <p:cNvPr id="91139" name="Rectangle 2"/>
          <p:cNvSpPr>
            <a:spLocks noChangeArrowheads="1" noTextEdit="1"/>
          </p:cNvSpPr>
          <p:nvPr>
            <p:ph type="sldImg"/>
          </p:nvPr>
        </p:nvSpPr>
        <p:spPr>
          <a:xfrm>
            <a:off x="498475" y="490538"/>
            <a:ext cx="5675313" cy="4256087"/>
          </a:xfrm>
          <a:ln/>
        </p:spPr>
      </p:sp>
      <p:sp>
        <p:nvSpPr>
          <p:cNvPr id="91140" name="Rectangle 3"/>
          <p:cNvSpPr>
            <a:spLocks noGrp="1" noChangeArrowheads="1"/>
          </p:cNvSpPr>
          <p:nvPr>
            <p:ph type="body" idx="1"/>
          </p:nvPr>
        </p:nvSpPr>
        <p:spPr>
          <a:xfrm>
            <a:off x="496868" y="4976935"/>
            <a:ext cx="5697109" cy="446917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4857" eaLnBrk="0" hangingPunct="0">
              <a:spcBef>
                <a:spcPct val="30000"/>
              </a:spcBef>
              <a:defRPr sz="1100">
                <a:solidFill>
                  <a:schemeClr val="tx1"/>
                </a:solidFill>
                <a:latin typeface="Times New Roman" pitchFamily="18" charset="0"/>
              </a:defRPr>
            </a:lvl1pPr>
            <a:lvl2pPr marL="685817" indent="-263776" defTabSz="874857" eaLnBrk="0" hangingPunct="0">
              <a:spcBef>
                <a:spcPct val="30000"/>
              </a:spcBef>
              <a:defRPr sz="1100">
                <a:solidFill>
                  <a:schemeClr val="tx1"/>
                </a:solidFill>
                <a:latin typeface="Times New Roman" pitchFamily="18" charset="0"/>
              </a:defRPr>
            </a:lvl2pPr>
            <a:lvl3pPr marL="1055103" indent="-211021" defTabSz="874857" eaLnBrk="0" hangingPunct="0">
              <a:spcBef>
                <a:spcPct val="30000"/>
              </a:spcBef>
              <a:defRPr sz="1100">
                <a:solidFill>
                  <a:schemeClr val="tx1"/>
                </a:solidFill>
                <a:latin typeface="Times New Roman" pitchFamily="18" charset="0"/>
              </a:defRPr>
            </a:lvl3pPr>
            <a:lvl4pPr marL="1477145" indent="-211021" defTabSz="874857" eaLnBrk="0" hangingPunct="0">
              <a:spcBef>
                <a:spcPct val="30000"/>
              </a:spcBef>
              <a:defRPr sz="1100">
                <a:solidFill>
                  <a:schemeClr val="tx1"/>
                </a:solidFill>
                <a:latin typeface="Times New Roman" pitchFamily="18" charset="0"/>
              </a:defRPr>
            </a:lvl4pPr>
            <a:lvl5pPr marL="1899186" indent="-211021" defTabSz="874857" eaLnBrk="0" hangingPunct="0">
              <a:spcBef>
                <a:spcPct val="30000"/>
              </a:spcBef>
              <a:defRPr sz="1100">
                <a:solidFill>
                  <a:schemeClr val="tx1"/>
                </a:solidFill>
                <a:latin typeface="Times New Roman" pitchFamily="18" charset="0"/>
              </a:defRPr>
            </a:lvl5pPr>
            <a:lvl6pPr marL="2321227" indent="-211021" defTabSz="874857" eaLnBrk="0" fontAlgn="base" hangingPunct="0">
              <a:spcBef>
                <a:spcPct val="30000"/>
              </a:spcBef>
              <a:spcAft>
                <a:spcPct val="0"/>
              </a:spcAft>
              <a:defRPr sz="1100">
                <a:solidFill>
                  <a:schemeClr val="tx1"/>
                </a:solidFill>
                <a:latin typeface="Times New Roman" pitchFamily="18" charset="0"/>
              </a:defRPr>
            </a:lvl6pPr>
            <a:lvl7pPr marL="2743269" indent="-211021" defTabSz="874857" eaLnBrk="0" fontAlgn="base" hangingPunct="0">
              <a:spcBef>
                <a:spcPct val="30000"/>
              </a:spcBef>
              <a:spcAft>
                <a:spcPct val="0"/>
              </a:spcAft>
              <a:defRPr sz="1100">
                <a:solidFill>
                  <a:schemeClr val="tx1"/>
                </a:solidFill>
                <a:latin typeface="Times New Roman" pitchFamily="18" charset="0"/>
              </a:defRPr>
            </a:lvl7pPr>
            <a:lvl8pPr marL="3165310" indent="-211021" defTabSz="874857" eaLnBrk="0" fontAlgn="base" hangingPunct="0">
              <a:spcBef>
                <a:spcPct val="30000"/>
              </a:spcBef>
              <a:spcAft>
                <a:spcPct val="0"/>
              </a:spcAft>
              <a:defRPr sz="1100">
                <a:solidFill>
                  <a:schemeClr val="tx1"/>
                </a:solidFill>
                <a:latin typeface="Times New Roman" pitchFamily="18" charset="0"/>
              </a:defRPr>
            </a:lvl8pPr>
            <a:lvl9pPr marL="3587351" indent="-211021" defTabSz="874857"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9A1F86A4-C20C-425E-8131-D4FBB80DB0B3}" type="slidenum">
              <a:rPr lang="es-ES" altLang="es-ES" smtClean="0"/>
              <a:pPr eaLnBrk="1" hangingPunct="1">
                <a:spcBef>
                  <a:spcPct val="0"/>
                </a:spcBef>
              </a:pPr>
              <a:t>27</a:t>
            </a:fld>
            <a:endParaRPr lang="es-ES" altLang="es-ES" smtClean="0"/>
          </a:p>
        </p:txBody>
      </p:sp>
      <p:sp>
        <p:nvSpPr>
          <p:cNvPr id="92163" name="Rectangle 2"/>
          <p:cNvSpPr>
            <a:spLocks noChangeArrowheads="1" noTextEdit="1"/>
          </p:cNvSpPr>
          <p:nvPr>
            <p:ph type="sldImg"/>
          </p:nvPr>
        </p:nvSpPr>
        <p:spPr>
          <a:xfrm>
            <a:off x="815975" y="450850"/>
            <a:ext cx="5227638" cy="3921125"/>
          </a:xfrm>
          <a:ln/>
        </p:spPr>
      </p:sp>
      <p:sp>
        <p:nvSpPr>
          <p:cNvPr id="92164" name="Rectangle 3"/>
          <p:cNvSpPr>
            <a:spLocks noGrp="1" noChangeArrowheads="1"/>
          </p:cNvSpPr>
          <p:nvPr>
            <p:ph type="body" idx="1"/>
          </p:nvPr>
        </p:nvSpPr>
        <p:spPr>
          <a:xfrm>
            <a:off x="510670" y="4584056"/>
            <a:ext cx="5856597" cy="41202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E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4857" eaLnBrk="0" hangingPunct="0">
              <a:spcBef>
                <a:spcPct val="30000"/>
              </a:spcBef>
              <a:defRPr sz="1100">
                <a:solidFill>
                  <a:schemeClr val="tx1"/>
                </a:solidFill>
                <a:latin typeface="Times New Roman" pitchFamily="18" charset="0"/>
              </a:defRPr>
            </a:lvl1pPr>
            <a:lvl2pPr marL="685817" indent="-263776" defTabSz="874857" eaLnBrk="0" hangingPunct="0">
              <a:spcBef>
                <a:spcPct val="30000"/>
              </a:spcBef>
              <a:defRPr sz="1100">
                <a:solidFill>
                  <a:schemeClr val="tx1"/>
                </a:solidFill>
                <a:latin typeface="Times New Roman" pitchFamily="18" charset="0"/>
              </a:defRPr>
            </a:lvl2pPr>
            <a:lvl3pPr marL="1055103" indent="-211021" defTabSz="874857" eaLnBrk="0" hangingPunct="0">
              <a:spcBef>
                <a:spcPct val="30000"/>
              </a:spcBef>
              <a:defRPr sz="1100">
                <a:solidFill>
                  <a:schemeClr val="tx1"/>
                </a:solidFill>
                <a:latin typeface="Times New Roman" pitchFamily="18" charset="0"/>
              </a:defRPr>
            </a:lvl3pPr>
            <a:lvl4pPr marL="1477145" indent="-211021" defTabSz="874857" eaLnBrk="0" hangingPunct="0">
              <a:spcBef>
                <a:spcPct val="30000"/>
              </a:spcBef>
              <a:defRPr sz="1100">
                <a:solidFill>
                  <a:schemeClr val="tx1"/>
                </a:solidFill>
                <a:latin typeface="Times New Roman" pitchFamily="18" charset="0"/>
              </a:defRPr>
            </a:lvl4pPr>
            <a:lvl5pPr marL="1899186" indent="-211021" defTabSz="874857" eaLnBrk="0" hangingPunct="0">
              <a:spcBef>
                <a:spcPct val="30000"/>
              </a:spcBef>
              <a:defRPr sz="1100">
                <a:solidFill>
                  <a:schemeClr val="tx1"/>
                </a:solidFill>
                <a:latin typeface="Times New Roman" pitchFamily="18" charset="0"/>
              </a:defRPr>
            </a:lvl5pPr>
            <a:lvl6pPr marL="2321227" indent="-211021" defTabSz="874857" eaLnBrk="0" fontAlgn="base" hangingPunct="0">
              <a:spcBef>
                <a:spcPct val="30000"/>
              </a:spcBef>
              <a:spcAft>
                <a:spcPct val="0"/>
              </a:spcAft>
              <a:defRPr sz="1100">
                <a:solidFill>
                  <a:schemeClr val="tx1"/>
                </a:solidFill>
                <a:latin typeface="Times New Roman" pitchFamily="18" charset="0"/>
              </a:defRPr>
            </a:lvl6pPr>
            <a:lvl7pPr marL="2743269" indent="-211021" defTabSz="874857" eaLnBrk="0" fontAlgn="base" hangingPunct="0">
              <a:spcBef>
                <a:spcPct val="30000"/>
              </a:spcBef>
              <a:spcAft>
                <a:spcPct val="0"/>
              </a:spcAft>
              <a:defRPr sz="1100">
                <a:solidFill>
                  <a:schemeClr val="tx1"/>
                </a:solidFill>
                <a:latin typeface="Times New Roman" pitchFamily="18" charset="0"/>
              </a:defRPr>
            </a:lvl7pPr>
            <a:lvl8pPr marL="3165310" indent="-211021" defTabSz="874857" eaLnBrk="0" fontAlgn="base" hangingPunct="0">
              <a:spcBef>
                <a:spcPct val="30000"/>
              </a:spcBef>
              <a:spcAft>
                <a:spcPct val="0"/>
              </a:spcAft>
              <a:defRPr sz="1100">
                <a:solidFill>
                  <a:schemeClr val="tx1"/>
                </a:solidFill>
                <a:latin typeface="Times New Roman" pitchFamily="18" charset="0"/>
              </a:defRPr>
            </a:lvl8pPr>
            <a:lvl9pPr marL="3587351" indent="-211021" defTabSz="874857"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2942AED6-AEC0-49C5-A64C-BA6A6578692F}" type="slidenum">
              <a:rPr lang="es-ES" altLang="es-ES" smtClean="0"/>
              <a:pPr eaLnBrk="1" hangingPunct="1">
                <a:spcBef>
                  <a:spcPct val="0"/>
                </a:spcBef>
              </a:pPr>
              <a:t>28</a:t>
            </a:fld>
            <a:endParaRPr lang="es-ES" altLang="es-ES" smtClean="0"/>
          </a:p>
        </p:txBody>
      </p:sp>
      <p:sp>
        <p:nvSpPr>
          <p:cNvPr id="106499" name="Rectangle 2"/>
          <p:cNvSpPr txBox="1">
            <a:spLocks noGrp="1" noChangeArrowheads="1"/>
          </p:cNvSpPr>
          <p:nvPr/>
        </p:nvSpPr>
        <p:spPr bwMode="auto">
          <a:xfrm>
            <a:off x="0" y="0"/>
            <a:ext cx="2970471"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594" tIns="43796" rIns="87594" bIns="43796"/>
          <a:lstStyle>
            <a:lvl1pPr defTabSz="949325" eaLnBrk="0" hangingPunct="0">
              <a:spcBef>
                <a:spcPct val="30000"/>
              </a:spcBef>
              <a:defRPr sz="1200">
                <a:solidFill>
                  <a:schemeClr val="tx1"/>
                </a:solidFill>
                <a:latin typeface="Times New Roman" pitchFamily="18" charset="0"/>
              </a:defRPr>
            </a:lvl1pPr>
            <a:lvl2pPr marL="742950" indent="-285750" defTabSz="949325" eaLnBrk="0" hangingPunct="0">
              <a:spcBef>
                <a:spcPct val="30000"/>
              </a:spcBef>
              <a:defRPr sz="1200">
                <a:solidFill>
                  <a:schemeClr val="tx1"/>
                </a:solidFill>
                <a:latin typeface="Times New Roman" pitchFamily="18" charset="0"/>
              </a:defRPr>
            </a:lvl2pPr>
            <a:lvl3pPr marL="1143000" indent="-228600" defTabSz="949325" eaLnBrk="0" hangingPunct="0">
              <a:spcBef>
                <a:spcPct val="30000"/>
              </a:spcBef>
              <a:defRPr sz="1200">
                <a:solidFill>
                  <a:schemeClr val="tx1"/>
                </a:solidFill>
                <a:latin typeface="Times New Roman" pitchFamily="18" charset="0"/>
              </a:defRPr>
            </a:lvl3pPr>
            <a:lvl4pPr marL="1600200" indent="-228600" defTabSz="949325" eaLnBrk="0" hangingPunct="0">
              <a:spcBef>
                <a:spcPct val="30000"/>
              </a:spcBef>
              <a:defRPr sz="1200">
                <a:solidFill>
                  <a:schemeClr val="tx1"/>
                </a:solidFill>
                <a:latin typeface="Times New Roman" pitchFamily="18" charset="0"/>
              </a:defRPr>
            </a:lvl4pPr>
            <a:lvl5pPr marL="2057400" indent="-228600" defTabSz="949325" eaLnBrk="0" hangingPunct="0">
              <a:spcBef>
                <a:spcPct val="30000"/>
              </a:spcBef>
              <a:defRPr sz="1200">
                <a:solidFill>
                  <a:schemeClr val="tx1"/>
                </a:solidFill>
                <a:latin typeface="Times New Roman" pitchFamily="18" charset="0"/>
              </a:defRPr>
            </a:lvl5pPr>
            <a:lvl6pPr marL="2514600" indent="-228600" defTabSz="949325" eaLnBrk="0" fontAlgn="base" hangingPunct="0">
              <a:spcBef>
                <a:spcPct val="30000"/>
              </a:spcBef>
              <a:spcAft>
                <a:spcPct val="0"/>
              </a:spcAft>
              <a:defRPr sz="1200">
                <a:solidFill>
                  <a:schemeClr val="tx1"/>
                </a:solidFill>
                <a:latin typeface="Times New Roman" pitchFamily="18" charset="0"/>
              </a:defRPr>
            </a:lvl6pPr>
            <a:lvl7pPr marL="2971800" indent="-228600" defTabSz="949325" eaLnBrk="0" fontAlgn="base" hangingPunct="0">
              <a:spcBef>
                <a:spcPct val="30000"/>
              </a:spcBef>
              <a:spcAft>
                <a:spcPct val="0"/>
              </a:spcAft>
              <a:defRPr sz="1200">
                <a:solidFill>
                  <a:schemeClr val="tx1"/>
                </a:solidFill>
                <a:latin typeface="Times New Roman" pitchFamily="18" charset="0"/>
              </a:defRPr>
            </a:lvl7pPr>
            <a:lvl8pPr marL="3429000" indent="-228600" defTabSz="949325" eaLnBrk="0" fontAlgn="base" hangingPunct="0">
              <a:spcBef>
                <a:spcPct val="30000"/>
              </a:spcBef>
              <a:spcAft>
                <a:spcPct val="0"/>
              </a:spcAft>
              <a:defRPr sz="1200">
                <a:solidFill>
                  <a:schemeClr val="tx1"/>
                </a:solidFill>
                <a:latin typeface="Times New Roman" pitchFamily="18" charset="0"/>
              </a:defRPr>
            </a:lvl8pPr>
            <a:lvl9pPr marL="3886200" indent="-228600" defTabSz="949325"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r>
              <a:rPr lang="es-ES" altLang="es-ES"/>
              <a:t>El Nivel de Red en Internet</a:t>
            </a:r>
          </a:p>
        </p:txBody>
      </p:sp>
      <p:sp>
        <p:nvSpPr>
          <p:cNvPr id="106500" name="Rectangle 6"/>
          <p:cNvSpPr txBox="1">
            <a:spLocks noGrp="1" noChangeArrowheads="1"/>
          </p:cNvSpPr>
          <p:nvPr/>
        </p:nvSpPr>
        <p:spPr bwMode="auto">
          <a:xfrm>
            <a:off x="0" y="8687297"/>
            <a:ext cx="2970471"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594" tIns="43796" rIns="87594" bIns="43796" anchor="b"/>
          <a:lstStyle>
            <a:lvl1pPr defTabSz="949325" eaLnBrk="0" hangingPunct="0">
              <a:spcBef>
                <a:spcPct val="30000"/>
              </a:spcBef>
              <a:defRPr sz="1200">
                <a:solidFill>
                  <a:schemeClr val="tx1"/>
                </a:solidFill>
                <a:latin typeface="Times New Roman" pitchFamily="18" charset="0"/>
              </a:defRPr>
            </a:lvl1pPr>
            <a:lvl2pPr marL="742950" indent="-285750" defTabSz="949325" eaLnBrk="0" hangingPunct="0">
              <a:spcBef>
                <a:spcPct val="30000"/>
              </a:spcBef>
              <a:defRPr sz="1200">
                <a:solidFill>
                  <a:schemeClr val="tx1"/>
                </a:solidFill>
                <a:latin typeface="Times New Roman" pitchFamily="18" charset="0"/>
              </a:defRPr>
            </a:lvl2pPr>
            <a:lvl3pPr marL="1143000" indent="-228600" defTabSz="949325" eaLnBrk="0" hangingPunct="0">
              <a:spcBef>
                <a:spcPct val="30000"/>
              </a:spcBef>
              <a:defRPr sz="1200">
                <a:solidFill>
                  <a:schemeClr val="tx1"/>
                </a:solidFill>
                <a:latin typeface="Times New Roman" pitchFamily="18" charset="0"/>
              </a:defRPr>
            </a:lvl3pPr>
            <a:lvl4pPr marL="1600200" indent="-228600" defTabSz="949325" eaLnBrk="0" hangingPunct="0">
              <a:spcBef>
                <a:spcPct val="30000"/>
              </a:spcBef>
              <a:defRPr sz="1200">
                <a:solidFill>
                  <a:schemeClr val="tx1"/>
                </a:solidFill>
                <a:latin typeface="Times New Roman" pitchFamily="18" charset="0"/>
              </a:defRPr>
            </a:lvl4pPr>
            <a:lvl5pPr marL="2057400" indent="-228600" defTabSz="949325" eaLnBrk="0" hangingPunct="0">
              <a:spcBef>
                <a:spcPct val="30000"/>
              </a:spcBef>
              <a:defRPr sz="1200">
                <a:solidFill>
                  <a:schemeClr val="tx1"/>
                </a:solidFill>
                <a:latin typeface="Times New Roman" pitchFamily="18" charset="0"/>
              </a:defRPr>
            </a:lvl5pPr>
            <a:lvl6pPr marL="2514600" indent="-228600" defTabSz="949325" eaLnBrk="0" fontAlgn="base" hangingPunct="0">
              <a:spcBef>
                <a:spcPct val="30000"/>
              </a:spcBef>
              <a:spcAft>
                <a:spcPct val="0"/>
              </a:spcAft>
              <a:defRPr sz="1200">
                <a:solidFill>
                  <a:schemeClr val="tx1"/>
                </a:solidFill>
                <a:latin typeface="Times New Roman" pitchFamily="18" charset="0"/>
              </a:defRPr>
            </a:lvl6pPr>
            <a:lvl7pPr marL="2971800" indent="-228600" defTabSz="949325" eaLnBrk="0" fontAlgn="base" hangingPunct="0">
              <a:spcBef>
                <a:spcPct val="30000"/>
              </a:spcBef>
              <a:spcAft>
                <a:spcPct val="0"/>
              </a:spcAft>
              <a:defRPr sz="1200">
                <a:solidFill>
                  <a:schemeClr val="tx1"/>
                </a:solidFill>
                <a:latin typeface="Times New Roman" pitchFamily="18" charset="0"/>
              </a:defRPr>
            </a:lvl7pPr>
            <a:lvl8pPr marL="3429000" indent="-228600" defTabSz="949325" eaLnBrk="0" fontAlgn="base" hangingPunct="0">
              <a:spcBef>
                <a:spcPct val="30000"/>
              </a:spcBef>
              <a:spcAft>
                <a:spcPct val="0"/>
              </a:spcAft>
              <a:defRPr sz="1200">
                <a:solidFill>
                  <a:schemeClr val="tx1"/>
                </a:solidFill>
                <a:latin typeface="Times New Roman" pitchFamily="18" charset="0"/>
              </a:defRPr>
            </a:lvl8pPr>
            <a:lvl9pPr marL="3886200" indent="-228600" defTabSz="949325"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r>
              <a:rPr lang="es-ES" altLang="es-ES"/>
              <a:t>Redes</a:t>
            </a:r>
          </a:p>
        </p:txBody>
      </p:sp>
      <p:sp>
        <p:nvSpPr>
          <p:cNvPr id="106501" name="Rectangle 7"/>
          <p:cNvSpPr txBox="1">
            <a:spLocks noGrp="1" noChangeArrowheads="1"/>
          </p:cNvSpPr>
          <p:nvPr/>
        </p:nvSpPr>
        <p:spPr bwMode="auto">
          <a:xfrm>
            <a:off x="3887530" y="8687297"/>
            <a:ext cx="2970470"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594" tIns="43796" rIns="87594" bIns="43796" anchor="b"/>
          <a:lstStyle>
            <a:lvl1pPr defTabSz="949325" eaLnBrk="0" hangingPunct="0">
              <a:spcBef>
                <a:spcPct val="30000"/>
              </a:spcBef>
              <a:defRPr sz="1200">
                <a:solidFill>
                  <a:schemeClr val="tx1"/>
                </a:solidFill>
                <a:latin typeface="Times New Roman" pitchFamily="18" charset="0"/>
              </a:defRPr>
            </a:lvl1pPr>
            <a:lvl2pPr marL="742950" indent="-285750" defTabSz="949325" eaLnBrk="0" hangingPunct="0">
              <a:spcBef>
                <a:spcPct val="30000"/>
              </a:spcBef>
              <a:defRPr sz="1200">
                <a:solidFill>
                  <a:schemeClr val="tx1"/>
                </a:solidFill>
                <a:latin typeface="Times New Roman" pitchFamily="18" charset="0"/>
              </a:defRPr>
            </a:lvl2pPr>
            <a:lvl3pPr marL="1143000" indent="-228600" defTabSz="949325" eaLnBrk="0" hangingPunct="0">
              <a:spcBef>
                <a:spcPct val="30000"/>
              </a:spcBef>
              <a:defRPr sz="1200">
                <a:solidFill>
                  <a:schemeClr val="tx1"/>
                </a:solidFill>
                <a:latin typeface="Times New Roman" pitchFamily="18" charset="0"/>
              </a:defRPr>
            </a:lvl3pPr>
            <a:lvl4pPr marL="1600200" indent="-228600" defTabSz="949325" eaLnBrk="0" hangingPunct="0">
              <a:spcBef>
                <a:spcPct val="30000"/>
              </a:spcBef>
              <a:defRPr sz="1200">
                <a:solidFill>
                  <a:schemeClr val="tx1"/>
                </a:solidFill>
                <a:latin typeface="Times New Roman" pitchFamily="18" charset="0"/>
              </a:defRPr>
            </a:lvl4pPr>
            <a:lvl5pPr marL="2057400" indent="-228600" defTabSz="949325" eaLnBrk="0" hangingPunct="0">
              <a:spcBef>
                <a:spcPct val="30000"/>
              </a:spcBef>
              <a:defRPr sz="1200">
                <a:solidFill>
                  <a:schemeClr val="tx1"/>
                </a:solidFill>
                <a:latin typeface="Times New Roman" pitchFamily="18" charset="0"/>
              </a:defRPr>
            </a:lvl5pPr>
            <a:lvl6pPr marL="2514600" indent="-228600" defTabSz="949325" eaLnBrk="0" fontAlgn="base" hangingPunct="0">
              <a:spcBef>
                <a:spcPct val="30000"/>
              </a:spcBef>
              <a:spcAft>
                <a:spcPct val="0"/>
              </a:spcAft>
              <a:defRPr sz="1200">
                <a:solidFill>
                  <a:schemeClr val="tx1"/>
                </a:solidFill>
                <a:latin typeface="Times New Roman" pitchFamily="18" charset="0"/>
              </a:defRPr>
            </a:lvl6pPr>
            <a:lvl7pPr marL="2971800" indent="-228600" defTabSz="949325" eaLnBrk="0" fontAlgn="base" hangingPunct="0">
              <a:spcBef>
                <a:spcPct val="30000"/>
              </a:spcBef>
              <a:spcAft>
                <a:spcPct val="0"/>
              </a:spcAft>
              <a:defRPr sz="1200">
                <a:solidFill>
                  <a:schemeClr val="tx1"/>
                </a:solidFill>
                <a:latin typeface="Times New Roman" pitchFamily="18" charset="0"/>
              </a:defRPr>
            </a:lvl7pPr>
            <a:lvl8pPr marL="3429000" indent="-228600" defTabSz="949325" eaLnBrk="0" fontAlgn="base" hangingPunct="0">
              <a:spcBef>
                <a:spcPct val="30000"/>
              </a:spcBef>
              <a:spcAft>
                <a:spcPct val="0"/>
              </a:spcAft>
              <a:defRPr sz="1200">
                <a:solidFill>
                  <a:schemeClr val="tx1"/>
                </a:solidFill>
                <a:latin typeface="Times New Roman" pitchFamily="18" charset="0"/>
              </a:defRPr>
            </a:lvl8pPr>
            <a:lvl9pPr marL="3886200" indent="-228600" defTabSz="949325"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r>
              <a:rPr lang="es-ES" altLang="es-ES"/>
              <a:t>3-</a:t>
            </a:r>
            <a:fld id="{9F311CEF-E6DF-4B41-BD57-25BEABDA7767}" type="slidenum">
              <a:rPr lang="es-ES" altLang="es-ES"/>
              <a:pPr algn="r" eaLnBrk="1" hangingPunct="1">
                <a:spcBef>
                  <a:spcPct val="0"/>
                </a:spcBef>
              </a:pPr>
              <a:t>28</a:t>
            </a:fld>
            <a:endParaRPr lang="es-ES" altLang="es-ES"/>
          </a:p>
        </p:txBody>
      </p:sp>
      <p:sp>
        <p:nvSpPr>
          <p:cNvPr id="106502" name="Rectangle 2"/>
          <p:cNvSpPr>
            <a:spLocks noChangeArrowheads="1" noTextEdit="1"/>
          </p:cNvSpPr>
          <p:nvPr>
            <p:ph type="sldImg"/>
          </p:nvPr>
        </p:nvSpPr>
        <p:spPr>
          <a:xfrm>
            <a:off x="815975" y="450850"/>
            <a:ext cx="5226050" cy="3919538"/>
          </a:xfrm>
          <a:ln/>
        </p:spPr>
      </p:sp>
      <p:sp>
        <p:nvSpPr>
          <p:cNvPr id="106503" name="Rectangle 3"/>
          <p:cNvSpPr>
            <a:spLocks noGrp="1" noChangeArrowheads="1"/>
          </p:cNvSpPr>
          <p:nvPr>
            <p:ph type="body" idx="1"/>
          </p:nvPr>
        </p:nvSpPr>
        <p:spPr>
          <a:xfrm>
            <a:off x="510670" y="4584056"/>
            <a:ext cx="5856597" cy="41202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594" tIns="43796" rIns="87594" bIns="43796"/>
          <a:lstStyle/>
          <a:p>
            <a:pPr eaLnBrk="1" hangingPunct="1"/>
            <a:r>
              <a:rPr lang="es-ES" altLang="es-ES" smtClean="0"/>
              <a:t>Este esquema se utiliza para conectar oficinas remotas con la sede central de la organización. El servidor VPN, que posee un vínculo permanente a Internet, acepta las conexiones vía Internet provenientes de los sitios y establece el túnel VPN. Los servidores de las sucursales se conectan a Internet utilizando los servicios de su proveedor local de Internet.</a:t>
            </a:r>
            <a:endParaRPr lang="es-ES_tradnl" altLang="es-E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492BE89F-175B-4090-AED3-9A59DE9FCDB7}" type="datetimeFigureOut">
              <a:rPr lang="es-ES" smtClean="0"/>
              <a:pPr/>
              <a:t>08/01/2018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0BA0B0E-4AD5-407E-9876-C408BD3F9308}"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492BE89F-175B-4090-AED3-9A59DE9FCDB7}" type="datetimeFigureOut">
              <a:rPr lang="es-ES" smtClean="0"/>
              <a:pPr/>
              <a:t>08/01/2018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0BA0B0E-4AD5-407E-9876-C408BD3F9308}"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492BE89F-175B-4090-AED3-9A59DE9FCDB7}" type="datetimeFigureOut">
              <a:rPr lang="es-ES" smtClean="0"/>
              <a:pPr/>
              <a:t>08/01/2018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0BA0B0E-4AD5-407E-9876-C408BD3F9308}" type="slidenum">
              <a:rPr lang="es-ES" smtClean="0"/>
              <a:pPr/>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85800" y="609600"/>
            <a:ext cx="7772400" cy="1143000"/>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685800" y="1981200"/>
            <a:ext cx="38100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981200"/>
            <a:ext cx="38100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492BE89F-175B-4090-AED3-9A59DE9FCDB7}" type="datetimeFigureOut">
              <a:rPr lang="es-ES" smtClean="0"/>
              <a:pPr/>
              <a:t>08/01/2018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0BA0B0E-4AD5-407E-9876-C408BD3F9308}"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492BE89F-175B-4090-AED3-9A59DE9FCDB7}" type="datetimeFigureOut">
              <a:rPr lang="es-ES" smtClean="0"/>
              <a:pPr/>
              <a:t>08/01/2018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0BA0B0E-4AD5-407E-9876-C408BD3F9308}"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492BE89F-175B-4090-AED3-9A59DE9FCDB7}" type="datetimeFigureOut">
              <a:rPr lang="es-ES" smtClean="0"/>
              <a:pPr/>
              <a:t>08/01/2018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B0BA0B0E-4AD5-407E-9876-C408BD3F9308}"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492BE89F-175B-4090-AED3-9A59DE9FCDB7}" type="datetimeFigureOut">
              <a:rPr lang="es-ES" smtClean="0"/>
              <a:pPr/>
              <a:t>08/01/2018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B0BA0B0E-4AD5-407E-9876-C408BD3F9308}"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492BE89F-175B-4090-AED3-9A59DE9FCDB7}" type="datetimeFigureOut">
              <a:rPr lang="es-ES" smtClean="0"/>
              <a:pPr/>
              <a:t>08/01/2018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B0BA0B0E-4AD5-407E-9876-C408BD3F9308}"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92BE89F-175B-4090-AED3-9A59DE9FCDB7}" type="datetimeFigureOut">
              <a:rPr lang="es-ES" smtClean="0"/>
              <a:pPr/>
              <a:t>08/01/2018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B0BA0B0E-4AD5-407E-9876-C408BD3F9308}"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92BE89F-175B-4090-AED3-9A59DE9FCDB7}" type="datetimeFigureOut">
              <a:rPr lang="es-ES" smtClean="0"/>
              <a:pPr/>
              <a:t>08/01/2018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B0BA0B0E-4AD5-407E-9876-C408BD3F9308}"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92BE89F-175B-4090-AED3-9A59DE9FCDB7}" type="datetimeFigureOut">
              <a:rPr lang="es-ES" smtClean="0"/>
              <a:pPr/>
              <a:t>08/01/2018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B0BA0B0E-4AD5-407E-9876-C408BD3F9308}"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2BE89F-175B-4090-AED3-9A59DE9FCDB7}" type="datetimeFigureOut">
              <a:rPr lang="es-ES" smtClean="0"/>
              <a:pPr/>
              <a:t>08/01/2018</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BA0B0E-4AD5-407E-9876-C408BD3F9308}"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9.wmf"/><Relationship Id="rId4" Type="http://schemas.openxmlformats.org/officeDocument/2006/relationships/image" Target="../media/image8.wmf"/></Relationships>
</file>

<file path=ppt/slides/_rels/slide28.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3.wmf"/><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9.wmf"/><Relationship Id="rId5" Type="http://schemas.openxmlformats.org/officeDocument/2006/relationships/image" Target="../media/image12.wmf"/><Relationship Id="rId4" Type="http://schemas.openxmlformats.org/officeDocument/2006/relationships/image" Target="../media/image11.wmf"/></Relationships>
</file>

<file path=ppt/slides/_rels/slide2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4.wmf"/><Relationship Id="rId5" Type="http://schemas.openxmlformats.org/officeDocument/2006/relationships/image" Target="../media/image10.wmf"/><Relationship Id="rId4" Type="http://schemas.openxmlformats.org/officeDocument/2006/relationships/image" Target="../media/image13.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0"/>
            <a:ext cx="7772400" cy="1143000"/>
          </a:xfrm>
        </p:spPr>
        <p:txBody>
          <a:bodyPr/>
          <a:lstStyle/>
          <a:p>
            <a:pPr eaLnBrk="1" hangingPunct="1"/>
            <a:r>
              <a:rPr lang="es-ES" altLang="es-ES" sz="3200" b="1" u="sng" smtClean="0"/>
              <a:t>Peligros y modos de ataque (1)</a:t>
            </a:r>
          </a:p>
        </p:txBody>
      </p:sp>
      <p:sp>
        <p:nvSpPr>
          <p:cNvPr id="14339" name="Rectangle 3"/>
          <p:cNvSpPr>
            <a:spLocks noGrp="1" noChangeArrowheads="1"/>
          </p:cNvSpPr>
          <p:nvPr>
            <p:ph type="body" idx="1"/>
          </p:nvPr>
        </p:nvSpPr>
        <p:spPr>
          <a:xfrm>
            <a:off x="228600" y="914400"/>
            <a:ext cx="8610600" cy="5715000"/>
          </a:xfrm>
        </p:spPr>
        <p:txBody>
          <a:bodyPr/>
          <a:lstStyle/>
          <a:p>
            <a:pPr algn="just" eaLnBrk="1" hangingPunct="1">
              <a:lnSpc>
                <a:spcPct val="90000"/>
              </a:lnSpc>
            </a:pPr>
            <a:r>
              <a:rPr lang="es-ES" altLang="es-ES" sz="2400" b="1" i="1" u="sng" smtClean="0"/>
              <a:t>Sniffing</a:t>
            </a:r>
            <a:r>
              <a:rPr lang="es-ES" altLang="es-ES" sz="2400" i="1" smtClean="0"/>
              <a:t> </a:t>
            </a:r>
            <a:r>
              <a:rPr lang="es-ES" altLang="es-ES" sz="2400" smtClean="0"/>
              <a:t>: consiste en </a:t>
            </a:r>
            <a:r>
              <a:rPr lang="es-ES" altLang="es-ES" sz="2400" u="sng" smtClean="0"/>
              <a:t>escuchar</a:t>
            </a:r>
            <a:r>
              <a:rPr lang="es-ES" altLang="es-ES" sz="2400" b="1" smtClean="0"/>
              <a:t> </a:t>
            </a:r>
            <a:r>
              <a:rPr lang="es-ES" altLang="es-ES" sz="2400" smtClean="0"/>
              <a:t>los datos que atraviesan la red, sin interferir con la conexión a la que corresponden, principalmente para obtener </a:t>
            </a:r>
            <a:r>
              <a:rPr lang="es-ES" altLang="es-ES" sz="2400" i="1" smtClean="0"/>
              <a:t>passwords, y/o información confidencial</a:t>
            </a:r>
            <a:r>
              <a:rPr lang="es-ES" altLang="es-ES" sz="2400" smtClean="0"/>
              <a:t>.</a:t>
            </a:r>
          </a:p>
          <a:p>
            <a:pPr lvl="1" algn="just" eaLnBrk="1" hangingPunct="1">
              <a:lnSpc>
                <a:spcPct val="90000"/>
              </a:lnSpc>
            </a:pPr>
            <a:r>
              <a:rPr lang="es-ES" altLang="es-ES" sz="2000" u="sng" smtClean="0"/>
              <a:t>Protección</a:t>
            </a:r>
            <a:r>
              <a:rPr lang="es-ES" altLang="es-ES" sz="2000" smtClean="0"/>
              <a:t>: Basta con emplear mecanismos de autenticación y encriptación.</a:t>
            </a:r>
          </a:p>
          <a:p>
            <a:pPr algn="just" eaLnBrk="1" hangingPunct="1">
              <a:lnSpc>
                <a:spcPct val="90000"/>
              </a:lnSpc>
            </a:pPr>
            <a:r>
              <a:rPr lang="es-ES" altLang="es-ES" sz="2400" b="1" i="1" u="sng" smtClean="0"/>
              <a:t>Barrido de puertos</a:t>
            </a:r>
            <a:r>
              <a:rPr lang="es-ES" altLang="es-ES" sz="2400" i="1" smtClean="0"/>
              <a:t>: </a:t>
            </a:r>
            <a:r>
              <a:rPr lang="es-ES" altLang="es-ES" sz="2400" smtClean="0"/>
              <a:t>utilizado para la detección de servicios abiertos tanto TCP como UDP </a:t>
            </a:r>
          </a:p>
          <a:p>
            <a:pPr lvl="1" algn="just" eaLnBrk="1" hangingPunct="1">
              <a:lnSpc>
                <a:spcPct val="90000"/>
              </a:lnSpc>
            </a:pPr>
            <a:r>
              <a:rPr lang="es-ES" altLang="es-ES" sz="2000" u="sng" smtClean="0"/>
              <a:t>Protección</a:t>
            </a:r>
            <a:r>
              <a:rPr lang="es-ES" altLang="es-ES" sz="2000" smtClean="0"/>
              <a:t>: Abrir exclusivamente los puertos necesarios y Utilizar puertos que no sean un estándar.</a:t>
            </a:r>
          </a:p>
          <a:p>
            <a:pPr algn="just" eaLnBrk="1" hangingPunct="1">
              <a:lnSpc>
                <a:spcPct val="90000"/>
              </a:lnSpc>
            </a:pPr>
            <a:r>
              <a:rPr lang="es-ES" altLang="es-ES" sz="2400" b="1" i="1" u="sng" smtClean="0"/>
              <a:t>Bug de fragmentación de paquetes IP</a:t>
            </a:r>
            <a:r>
              <a:rPr lang="es-ES" altLang="es-ES" sz="2400" smtClean="0"/>
              <a:t>: con longitudes ilegales (</a:t>
            </a:r>
            <a:r>
              <a:rPr lang="es-ES" altLang="es-ES" sz="2000" i="1" smtClean="0"/>
              <a:t>más pequeñas o más grandes</a:t>
            </a:r>
            <a:r>
              <a:rPr lang="es-ES" altLang="es-ES" sz="2400" smtClean="0"/>
              <a:t>) de fragmentos, con solape entre ellos o saturación con multitud de fragmentos pequeños</a:t>
            </a:r>
          </a:p>
          <a:p>
            <a:pPr lvl="1" algn="just" eaLnBrk="1" hangingPunct="1">
              <a:lnSpc>
                <a:spcPct val="90000"/>
              </a:lnSpc>
            </a:pPr>
            <a:r>
              <a:rPr lang="es-ES" altLang="es-ES" sz="2000" u="sng" smtClean="0"/>
              <a:t>Protección:</a:t>
            </a:r>
            <a:r>
              <a:rPr lang="es-ES" altLang="es-ES" sz="2000" b="1" u="sng" smtClean="0"/>
              <a:t> </a:t>
            </a:r>
            <a:r>
              <a:rPr lang="es-ES" altLang="es-ES" sz="2000" smtClean="0"/>
              <a:t>actualmente en los routers se limita el tráfico ICMP, incluso se analiza la secuencia de fragmentación</a:t>
            </a:r>
          </a:p>
        </p:txBody>
      </p:sp>
    </p:spTree>
    <p:extLst>
      <p:ext uri="{BB962C8B-B14F-4D97-AF65-F5344CB8AC3E}">
        <p14:creationId xmlns:p14="http://schemas.microsoft.com/office/powerpoint/2010/main" val="270789424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685800" y="0"/>
            <a:ext cx="7772400" cy="765175"/>
          </a:xfrm>
        </p:spPr>
        <p:txBody>
          <a:bodyPr/>
          <a:lstStyle/>
          <a:p>
            <a:r>
              <a:rPr lang="es-ES" sz="3600" b="1" u="sng" smtClean="0"/>
              <a:t>Cifrado por sustitución</a:t>
            </a:r>
          </a:p>
        </p:txBody>
      </p:sp>
      <p:sp>
        <p:nvSpPr>
          <p:cNvPr id="139267" name="Rectangle 3"/>
          <p:cNvSpPr>
            <a:spLocks noGrp="1" noChangeArrowheads="1"/>
          </p:cNvSpPr>
          <p:nvPr>
            <p:ph type="body" idx="1"/>
          </p:nvPr>
        </p:nvSpPr>
        <p:spPr>
          <a:xfrm>
            <a:off x="762000" y="990600"/>
            <a:ext cx="7772400" cy="2366963"/>
          </a:xfrm>
        </p:spPr>
        <p:txBody>
          <a:bodyPr/>
          <a:lstStyle/>
          <a:p>
            <a:pPr algn="just">
              <a:lnSpc>
                <a:spcPct val="80000"/>
              </a:lnSpc>
            </a:pPr>
            <a:r>
              <a:rPr lang="es-ES" sz="2800" smtClean="0"/>
              <a:t>Este método consiste en desplazar (</a:t>
            </a:r>
            <a:r>
              <a:rPr lang="es-ES" sz="2800" i="1" smtClean="0"/>
              <a:t>a derecha o izquierda</a:t>
            </a:r>
            <a:r>
              <a:rPr lang="es-ES" sz="2800" smtClean="0"/>
              <a:t>) el alfabeto de texto cifrado k letras, siendo k la clave de cifrado. </a:t>
            </a:r>
          </a:p>
          <a:p>
            <a:pPr algn="just">
              <a:lnSpc>
                <a:spcPct val="80000"/>
              </a:lnSpc>
            </a:pPr>
            <a:r>
              <a:rPr lang="es-ES" sz="2800" smtClean="0"/>
              <a:t>El descifrado es invertir el desplazamiento.</a:t>
            </a:r>
          </a:p>
          <a:p>
            <a:pPr algn="just">
              <a:lnSpc>
                <a:spcPct val="80000"/>
              </a:lnSpc>
            </a:pPr>
            <a:r>
              <a:rPr lang="es-ES" sz="2800" smtClean="0"/>
              <a:t>El cifrado por sustitución más antiguo conocido es el del emperador Julio Cesar.</a:t>
            </a:r>
          </a:p>
        </p:txBody>
      </p:sp>
      <p:sp>
        <p:nvSpPr>
          <p:cNvPr id="139268" name="Text Box 4"/>
          <p:cNvSpPr txBox="1">
            <a:spLocks noChangeArrowheads="1"/>
          </p:cNvSpPr>
          <p:nvPr/>
        </p:nvSpPr>
        <p:spPr bwMode="auto">
          <a:xfrm>
            <a:off x="879475" y="3521075"/>
            <a:ext cx="6454775" cy="457200"/>
          </a:xfrm>
          <a:prstGeom prst="rect">
            <a:avLst/>
          </a:prstGeom>
          <a:noFill/>
          <a:ln w="9525">
            <a:noFill/>
            <a:miter lim="800000"/>
            <a:headEnd/>
            <a:tailEnd/>
          </a:ln>
          <a:effectLst/>
        </p:spPr>
        <p:txBody>
          <a:bodyPr wrap="none">
            <a:spAutoFit/>
          </a:bodyPr>
          <a:lstStyle/>
          <a:p>
            <a:r>
              <a:rPr lang="es-ES" sz="2400" u="sng"/>
              <a:t>Ejemplo</a:t>
            </a:r>
            <a:r>
              <a:rPr lang="es-ES" sz="2400"/>
              <a:t>: clave k=+3, texto normal P=“ataque”</a:t>
            </a:r>
            <a:r>
              <a:rPr lang="es-ES" sz="2400">
                <a:latin typeface="Times New Roman" pitchFamily="18" charset="0"/>
              </a:rPr>
              <a:t> </a:t>
            </a:r>
          </a:p>
        </p:txBody>
      </p:sp>
      <p:sp>
        <p:nvSpPr>
          <p:cNvPr id="139269" name="Text Box 5"/>
          <p:cNvSpPr txBox="1">
            <a:spLocks noChangeArrowheads="1"/>
          </p:cNvSpPr>
          <p:nvPr/>
        </p:nvSpPr>
        <p:spPr bwMode="auto">
          <a:xfrm>
            <a:off x="3241675" y="4102100"/>
            <a:ext cx="4930775" cy="457200"/>
          </a:xfrm>
          <a:prstGeom prst="rect">
            <a:avLst/>
          </a:prstGeom>
          <a:noFill/>
          <a:ln w="9525">
            <a:noFill/>
            <a:miter lim="800000"/>
            <a:headEnd/>
            <a:tailEnd/>
          </a:ln>
          <a:effectLst/>
        </p:spPr>
        <p:txBody>
          <a:bodyPr wrap="none">
            <a:spAutoFit/>
          </a:bodyPr>
          <a:lstStyle/>
          <a:p>
            <a:r>
              <a:rPr lang="es-ES" sz="2400" b="1">
                <a:latin typeface="Courier New" pitchFamily="49" charset="0"/>
              </a:rPr>
              <a:t>abcdefghijklmnopqrstuvwxyz</a:t>
            </a:r>
          </a:p>
        </p:txBody>
      </p:sp>
      <p:sp>
        <p:nvSpPr>
          <p:cNvPr id="139270" name="Text Box 6"/>
          <p:cNvSpPr txBox="1">
            <a:spLocks noChangeArrowheads="1"/>
          </p:cNvSpPr>
          <p:nvPr/>
        </p:nvSpPr>
        <p:spPr bwMode="auto">
          <a:xfrm>
            <a:off x="3236913" y="4843463"/>
            <a:ext cx="4930775" cy="457200"/>
          </a:xfrm>
          <a:prstGeom prst="rect">
            <a:avLst/>
          </a:prstGeom>
          <a:noFill/>
          <a:ln w="9525">
            <a:noFill/>
            <a:miter lim="800000"/>
            <a:headEnd/>
            <a:tailEnd/>
          </a:ln>
          <a:effectLst/>
        </p:spPr>
        <p:txBody>
          <a:bodyPr wrap="none">
            <a:spAutoFit/>
          </a:bodyPr>
          <a:lstStyle/>
          <a:p>
            <a:r>
              <a:rPr lang="es-ES" sz="2400" b="1">
                <a:latin typeface="Courier New" pitchFamily="49" charset="0"/>
              </a:rPr>
              <a:t>defghijklmnopqrstuvwxyzabc</a:t>
            </a:r>
          </a:p>
        </p:txBody>
      </p:sp>
      <p:sp>
        <p:nvSpPr>
          <p:cNvPr id="139271" name="Text Box 7"/>
          <p:cNvSpPr txBox="1">
            <a:spLocks noChangeArrowheads="1"/>
          </p:cNvSpPr>
          <p:nvPr/>
        </p:nvSpPr>
        <p:spPr bwMode="auto">
          <a:xfrm>
            <a:off x="950913" y="4095750"/>
            <a:ext cx="2047875" cy="457200"/>
          </a:xfrm>
          <a:prstGeom prst="rect">
            <a:avLst/>
          </a:prstGeom>
          <a:noFill/>
          <a:ln w="9525">
            <a:noFill/>
            <a:miter lim="800000"/>
            <a:headEnd/>
            <a:tailEnd/>
          </a:ln>
          <a:effectLst/>
        </p:spPr>
        <p:txBody>
          <a:bodyPr wrap="none">
            <a:spAutoFit/>
          </a:bodyPr>
          <a:lstStyle/>
          <a:p>
            <a:r>
              <a:rPr lang="es-ES" sz="2400"/>
              <a:t>Texto normal:</a:t>
            </a:r>
          </a:p>
        </p:txBody>
      </p:sp>
      <p:sp>
        <p:nvSpPr>
          <p:cNvPr id="139272" name="Text Box 8"/>
          <p:cNvSpPr txBox="1">
            <a:spLocks noChangeArrowheads="1"/>
          </p:cNvSpPr>
          <p:nvPr/>
        </p:nvSpPr>
        <p:spPr bwMode="auto">
          <a:xfrm>
            <a:off x="1938338" y="4797425"/>
            <a:ext cx="1049337" cy="457200"/>
          </a:xfrm>
          <a:prstGeom prst="rect">
            <a:avLst/>
          </a:prstGeom>
          <a:noFill/>
          <a:ln w="9525">
            <a:noFill/>
            <a:miter lim="800000"/>
            <a:headEnd/>
            <a:tailEnd/>
          </a:ln>
          <a:effectLst/>
        </p:spPr>
        <p:txBody>
          <a:bodyPr wrap="none">
            <a:spAutoFit/>
          </a:bodyPr>
          <a:lstStyle/>
          <a:p>
            <a:r>
              <a:rPr lang="es-ES" sz="2400"/>
              <a:t>Clave:</a:t>
            </a:r>
          </a:p>
        </p:txBody>
      </p:sp>
      <p:sp>
        <p:nvSpPr>
          <p:cNvPr id="139273" name="Line 9"/>
          <p:cNvSpPr>
            <a:spLocks noChangeShapeType="1"/>
          </p:cNvSpPr>
          <p:nvPr/>
        </p:nvSpPr>
        <p:spPr bwMode="auto">
          <a:xfrm>
            <a:off x="3419475" y="4508500"/>
            <a:ext cx="0" cy="433388"/>
          </a:xfrm>
          <a:prstGeom prst="line">
            <a:avLst/>
          </a:prstGeom>
          <a:noFill/>
          <a:ln w="9525">
            <a:solidFill>
              <a:schemeClr val="tx1"/>
            </a:solidFill>
            <a:round/>
            <a:headEnd/>
            <a:tailEnd type="triangle" w="lg" len="lg"/>
          </a:ln>
          <a:effectLst/>
        </p:spPr>
        <p:txBody>
          <a:bodyPr/>
          <a:lstStyle/>
          <a:p>
            <a:endParaRPr lang="es-ES"/>
          </a:p>
        </p:txBody>
      </p:sp>
      <p:sp>
        <p:nvSpPr>
          <p:cNvPr id="139274" name="Line 10"/>
          <p:cNvSpPr>
            <a:spLocks noChangeShapeType="1"/>
          </p:cNvSpPr>
          <p:nvPr/>
        </p:nvSpPr>
        <p:spPr bwMode="auto">
          <a:xfrm>
            <a:off x="6877050" y="4508500"/>
            <a:ext cx="0" cy="433388"/>
          </a:xfrm>
          <a:prstGeom prst="line">
            <a:avLst/>
          </a:prstGeom>
          <a:noFill/>
          <a:ln w="9525">
            <a:solidFill>
              <a:schemeClr val="tx1"/>
            </a:solidFill>
            <a:round/>
            <a:headEnd/>
            <a:tailEnd type="triangle" w="lg" len="lg"/>
          </a:ln>
          <a:effectLst/>
        </p:spPr>
        <p:txBody>
          <a:bodyPr/>
          <a:lstStyle/>
          <a:p>
            <a:endParaRPr lang="es-ES"/>
          </a:p>
        </p:txBody>
      </p:sp>
      <p:sp>
        <p:nvSpPr>
          <p:cNvPr id="139275" name="Line 11"/>
          <p:cNvSpPr>
            <a:spLocks noChangeShapeType="1"/>
          </p:cNvSpPr>
          <p:nvPr/>
        </p:nvSpPr>
        <p:spPr bwMode="auto">
          <a:xfrm>
            <a:off x="6372225" y="4508500"/>
            <a:ext cx="0" cy="433388"/>
          </a:xfrm>
          <a:prstGeom prst="line">
            <a:avLst/>
          </a:prstGeom>
          <a:noFill/>
          <a:ln w="9525">
            <a:solidFill>
              <a:schemeClr val="tx1"/>
            </a:solidFill>
            <a:round/>
            <a:headEnd/>
            <a:tailEnd type="triangle" w="lg" len="lg"/>
          </a:ln>
          <a:effectLst/>
        </p:spPr>
        <p:txBody>
          <a:bodyPr/>
          <a:lstStyle/>
          <a:p>
            <a:endParaRPr lang="es-ES"/>
          </a:p>
        </p:txBody>
      </p:sp>
      <p:sp>
        <p:nvSpPr>
          <p:cNvPr id="139276" name="Line 12"/>
          <p:cNvSpPr>
            <a:spLocks noChangeShapeType="1"/>
          </p:cNvSpPr>
          <p:nvPr/>
        </p:nvSpPr>
        <p:spPr bwMode="auto">
          <a:xfrm>
            <a:off x="7070725" y="4508500"/>
            <a:ext cx="0" cy="433388"/>
          </a:xfrm>
          <a:prstGeom prst="line">
            <a:avLst/>
          </a:prstGeom>
          <a:noFill/>
          <a:ln w="9525">
            <a:solidFill>
              <a:schemeClr val="tx1"/>
            </a:solidFill>
            <a:round/>
            <a:headEnd/>
            <a:tailEnd type="triangle" w="lg" len="lg"/>
          </a:ln>
          <a:effectLst/>
        </p:spPr>
        <p:txBody>
          <a:bodyPr/>
          <a:lstStyle/>
          <a:p>
            <a:endParaRPr lang="es-ES"/>
          </a:p>
        </p:txBody>
      </p:sp>
      <p:sp>
        <p:nvSpPr>
          <p:cNvPr id="139277" name="Line 13"/>
          <p:cNvSpPr>
            <a:spLocks noChangeShapeType="1"/>
          </p:cNvSpPr>
          <p:nvPr/>
        </p:nvSpPr>
        <p:spPr bwMode="auto">
          <a:xfrm>
            <a:off x="4140200" y="4508500"/>
            <a:ext cx="0" cy="433388"/>
          </a:xfrm>
          <a:prstGeom prst="line">
            <a:avLst/>
          </a:prstGeom>
          <a:noFill/>
          <a:ln w="9525">
            <a:solidFill>
              <a:schemeClr val="tx1"/>
            </a:solidFill>
            <a:round/>
            <a:headEnd/>
            <a:tailEnd type="triangle" w="lg" len="lg"/>
          </a:ln>
          <a:effectLst/>
        </p:spPr>
        <p:txBody>
          <a:bodyPr/>
          <a:lstStyle/>
          <a:p>
            <a:endParaRPr lang="es-ES"/>
          </a:p>
        </p:txBody>
      </p:sp>
      <p:sp>
        <p:nvSpPr>
          <p:cNvPr id="139278" name="Text Box 14"/>
          <p:cNvSpPr txBox="1">
            <a:spLocks noChangeArrowheads="1"/>
          </p:cNvSpPr>
          <p:nvPr/>
        </p:nvSpPr>
        <p:spPr bwMode="auto">
          <a:xfrm>
            <a:off x="1095375" y="5537200"/>
            <a:ext cx="2335213" cy="457200"/>
          </a:xfrm>
          <a:prstGeom prst="rect">
            <a:avLst/>
          </a:prstGeom>
          <a:noFill/>
          <a:ln w="9525">
            <a:noFill/>
            <a:miter lim="800000"/>
            <a:headEnd/>
            <a:tailEnd/>
          </a:ln>
          <a:effectLst/>
        </p:spPr>
        <p:txBody>
          <a:bodyPr wrap="none">
            <a:spAutoFit/>
          </a:bodyPr>
          <a:lstStyle/>
          <a:p>
            <a:r>
              <a:rPr lang="es-ES" sz="2400"/>
              <a:t>Texto cifrado C:</a:t>
            </a:r>
            <a:endParaRPr lang="es-ES" sz="2400">
              <a:latin typeface="Times New Roman" pitchFamily="18" charset="0"/>
            </a:endParaRPr>
          </a:p>
        </p:txBody>
      </p:sp>
      <p:sp>
        <p:nvSpPr>
          <p:cNvPr id="139279" name="Text Box 15"/>
          <p:cNvSpPr txBox="1">
            <a:spLocks noChangeArrowheads="1"/>
          </p:cNvSpPr>
          <p:nvPr/>
        </p:nvSpPr>
        <p:spPr bwMode="auto">
          <a:xfrm>
            <a:off x="3759200" y="5464175"/>
            <a:ext cx="369888" cy="457200"/>
          </a:xfrm>
          <a:prstGeom prst="rect">
            <a:avLst/>
          </a:prstGeom>
          <a:noFill/>
          <a:ln w="9525">
            <a:noFill/>
            <a:miter lim="800000"/>
            <a:headEnd/>
            <a:tailEnd/>
          </a:ln>
          <a:effectLst/>
        </p:spPr>
        <p:txBody>
          <a:bodyPr wrap="none">
            <a:spAutoFit/>
          </a:bodyPr>
          <a:lstStyle/>
          <a:p>
            <a:r>
              <a:rPr lang="es-ES" sz="2400" b="1">
                <a:solidFill>
                  <a:srgbClr val="FF0000"/>
                </a:solidFill>
              </a:rPr>
              <a:t>d</a:t>
            </a:r>
          </a:p>
        </p:txBody>
      </p:sp>
      <p:sp>
        <p:nvSpPr>
          <p:cNvPr id="139280" name="Text Box 16"/>
          <p:cNvSpPr txBox="1">
            <a:spLocks noChangeArrowheads="1"/>
          </p:cNvSpPr>
          <p:nvPr/>
        </p:nvSpPr>
        <p:spPr bwMode="auto">
          <a:xfrm>
            <a:off x="3975100" y="5467350"/>
            <a:ext cx="420688" cy="457200"/>
          </a:xfrm>
          <a:prstGeom prst="rect">
            <a:avLst/>
          </a:prstGeom>
          <a:noFill/>
          <a:ln w="9525">
            <a:noFill/>
            <a:miter lim="800000"/>
            <a:headEnd/>
            <a:tailEnd/>
          </a:ln>
          <a:effectLst/>
        </p:spPr>
        <p:txBody>
          <a:bodyPr wrap="none">
            <a:spAutoFit/>
          </a:bodyPr>
          <a:lstStyle/>
          <a:p>
            <a:r>
              <a:rPr lang="es-ES" sz="2400" b="1">
                <a:solidFill>
                  <a:srgbClr val="FF0000"/>
                </a:solidFill>
              </a:rPr>
              <a:t>w</a:t>
            </a:r>
          </a:p>
        </p:txBody>
      </p:sp>
      <p:sp>
        <p:nvSpPr>
          <p:cNvPr id="139281" name="Text Box 17"/>
          <p:cNvSpPr txBox="1">
            <a:spLocks noChangeArrowheads="1"/>
          </p:cNvSpPr>
          <p:nvPr/>
        </p:nvSpPr>
        <p:spPr bwMode="auto">
          <a:xfrm>
            <a:off x="4244975" y="5470525"/>
            <a:ext cx="369888" cy="457200"/>
          </a:xfrm>
          <a:prstGeom prst="rect">
            <a:avLst/>
          </a:prstGeom>
          <a:noFill/>
          <a:ln w="9525">
            <a:noFill/>
            <a:miter lim="800000"/>
            <a:headEnd/>
            <a:tailEnd/>
          </a:ln>
          <a:effectLst/>
        </p:spPr>
        <p:txBody>
          <a:bodyPr wrap="none">
            <a:spAutoFit/>
          </a:bodyPr>
          <a:lstStyle/>
          <a:p>
            <a:r>
              <a:rPr lang="es-ES" sz="2400" b="1">
                <a:solidFill>
                  <a:srgbClr val="FF0000"/>
                </a:solidFill>
              </a:rPr>
              <a:t>d</a:t>
            </a:r>
          </a:p>
        </p:txBody>
      </p:sp>
      <p:sp>
        <p:nvSpPr>
          <p:cNvPr id="139282" name="Text Box 18"/>
          <p:cNvSpPr txBox="1">
            <a:spLocks noChangeArrowheads="1"/>
          </p:cNvSpPr>
          <p:nvPr/>
        </p:nvSpPr>
        <p:spPr bwMode="auto">
          <a:xfrm>
            <a:off x="4460875" y="5467350"/>
            <a:ext cx="285750" cy="457200"/>
          </a:xfrm>
          <a:prstGeom prst="rect">
            <a:avLst/>
          </a:prstGeom>
          <a:noFill/>
          <a:ln w="9525">
            <a:noFill/>
            <a:miter lim="800000"/>
            <a:headEnd/>
            <a:tailEnd/>
          </a:ln>
          <a:effectLst/>
        </p:spPr>
        <p:txBody>
          <a:bodyPr wrap="none">
            <a:spAutoFit/>
          </a:bodyPr>
          <a:lstStyle/>
          <a:p>
            <a:r>
              <a:rPr lang="es-ES" sz="2400" b="1">
                <a:solidFill>
                  <a:srgbClr val="FF0000"/>
                </a:solidFill>
              </a:rPr>
              <a:t>t</a:t>
            </a:r>
          </a:p>
        </p:txBody>
      </p:sp>
      <p:sp>
        <p:nvSpPr>
          <p:cNvPr id="139283" name="Text Box 19"/>
          <p:cNvSpPr txBox="1">
            <a:spLocks noChangeArrowheads="1"/>
          </p:cNvSpPr>
          <p:nvPr/>
        </p:nvSpPr>
        <p:spPr bwMode="auto">
          <a:xfrm>
            <a:off x="4622800" y="5470525"/>
            <a:ext cx="354013" cy="457200"/>
          </a:xfrm>
          <a:prstGeom prst="rect">
            <a:avLst/>
          </a:prstGeom>
          <a:noFill/>
          <a:ln w="9525">
            <a:noFill/>
            <a:miter lim="800000"/>
            <a:headEnd/>
            <a:tailEnd/>
          </a:ln>
          <a:effectLst/>
        </p:spPr>
        <p:txBody>
          <a:bodyPr wrap="none">
            <a:spAutoFit/>
          </a:bodyPr>
          <a:lstStyle/>
          <a:p>
            <a:r>
              <a:rPr lang="es-ES" sz="2400" b="1">
                <a:solidFill>
                  <a:srgbClr val="FF0000"/>
                </a:solidFill>
              </a:rPr>
              <a:t>x</a:t>
            </a:r>
          </a:p>
        </p:txBody>
      </p:sp>
      <p:sp>
        <p:nvSpPr>
          <p:cNvPr id="139284" name="Text Box 20"/>
          <p:cNvSpPr txBox="1">
            <a:spLocks noChangeArrowheads="1"/>
          </p:cNvSpPr>
          <p:nvPr/>
        </p:nvSpPr>
        <p:spPr bwMode="auto">
          <a:xfrm>
            <a:off x="4816475" y="5470525"/>
            <a:ext cx="369888" cy="457200"/>
          </a:xfrm>
          <a:prstGeom prst="rect">
            <a:avLst/>
          </a:prstGeom>
          <a:noFill/>
          <a:ln w="9525">
            <a:noFill/>
            <a:miter lim="800000"/>
            <a:headEnd/>
            <a:tailEnd/>
          </a:ln>
          <a:effectLst/>
        </p:spPr>
        <p:txBody>
          <a:bodyPr wrap="none">
            <a:spAutoFit/>
          </a:bodyPr>
          <a:lstStyle/>
          <a:p>
            <a:r>
              <a:rPr lang="es-ES" sz="2400" b="1">
                <a:solidFill>
                  <a:srgbClr val="FF0000"/>
                </a:solidFill>
              </a:rPr>
              <a:t>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2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927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92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92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927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9273"/>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13927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39274"/>
                                        </p:tgtEl>
                                        <p:attrNameLst>
                                          <p:attrName>style.visibility</p:attrName>
                                        </p:attrNameLst>
                                      </p:cBhvr>
                                      <p:to>
                                        <p:strVal val="visible"/>
                                      </p:to>
                                    </p:set>
                                  </p:childTnLst>
                                </p:cTn>
                              </p:par>
                              <p:par>
                                <p:cTn id="34" presetID="1" presetClass="exit" presetSubtype="0" fill="hold" grpId="1" nodeType="withEffect">
                                  <p:stCondLst>
                                    <p:cond delay="0"/>
                                  </p:stCondLst>
                                  <p:childTnLst>
                                    <p:set>
                                      <p:cBhvr>
                                        <p:cTn id="35" dur="1" fill="hold">
                                          <p:stCondLst>
                                            <p:cond delay="0"/>
                                          </p:stCondLst>
                                        </p:cTn>
                                        <p:tgtEl>
                                          <p:spTgt spid="139273"/>
                                        </p:tgtEl>
                                        <p:attrNameLst>
                                          <p:attrName>style.visibility</p:attrName>
                                        </p:attrNameLst>
                                      </p:cBhvr>
                                      <p:to>
                                        <p:strVal val="hidden"/>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13928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2" nodeType="clickEffect">
                                  <p:stCondLst>
                                    <p:cond delay="0"/>
                                  </p:stCondLst>
                                  <p:childTnLst>
                                    <p:set>
                                      <p:cBhvr>
                                        <p:cTn id="42" dur="1" fill="hold">
                                          <p:stCondLst>
                                            <p:cond delay="0"/>
                                          </p:stCondLst>
                                        </p:cTn>
                                        <p:tgtEl>
                                          <p:spTgt spid="139273"/>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139274"/>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3928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9275"/>
                                        </p:tgtEl>
                                        <p:attrNameLst>
                                          <p:attrName>style.visibility</p:attrName>
                                        </p:attrNameLst>
                                      </p:cBhvr>
                                      <p:to>
                                        <p:strVal val="visible"/>
                                      </p:to>
                                    </p:set>
                                  </p:childTnLst>
                                </p:cTn>
                              </p:par>
                              <p:par>
                                <p:cTn id="51" presetID="1" presetClass="exit" presetSubtype="0" fill="hold" grpId="3" nodeType="withEffect">
                                  <p:stCondLst>
                                    <p:cond delay="0"/>
                                  </p:stCondLst>
                                  <p:childTnLst>
                                    <p:set>
                                      <p:cBhvr>
                                        <p:cTn id="52" dur="1" fill="hold">
                                          <p:stCondLst>
                                            <p:cond delay="0"/>
                                          </p:stCondLst>
                                        </p:cTn>
                                        <p:tgtEl>
                                          <p:spTgt spid="139273"/>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13928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9276"/>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139275"/>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13928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39277"/>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139276"/>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139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9" grpId="0"/>
      <p:bldP spid="139270" grpId="0"/>
      <p:bldP spid="139271" grpId="0"/>
      <p:bldP spid="139272" grpId="0"/>
      <p:bldP spid="139273" grpId="0" animBg="1"/>
      <p:bldP spid="139273" grpId="1" animBg="1"/>
      <p:bldP spid="139273" grpId="2" animBg="1"/>
      <p:bldP spid="139273" grpId="3" animBg="1"/>
      <p:bldP spid="139274" grpId="0" animBg="1"/>
      <p:bldP spid="139274" grpId="1" animBg="1"/>
      <p:bldP spid="139275" grpId="0" animBg="1"/>
      <p:bldP spid="139275" grpId="1" animBg="1"/>
      <p:bldP spid="139276" grpId="0" animBg="1"/>
      <p:bldP spid="139276" grpId="1" animBg="1"/>
      <p:bldP spid="139277" grpId="0" animBg="1"/>
      <p:bldP spid="139278" grpId="0"/>
      <p:bldP spid="139279" grpId="0"/>
      <p:bldP spid="139280" grpId="0"/>
      <p:bldP spid="139281" grpId="0"/>
      <p:bldP spid="139282" grpId="0"/>
      <p:bldP spid="139283" grpId="0"/>
      <p:bldP spid="13928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762000" y="0"/>
            <a:ext cx="7772400" cy="692150"/>
          </a:xfrm>
        </p:spPr>
        <p:txBody>
          <a:bodyPr/>
          <a:lstStyle/>
          <a:p>
            <a:r>
              <a:rPr lang="es-ES" sz="2800" b="1" u="sng" smtClean="0"/>
              <a:t>Otros cifrados por sustitución (1/2)</a:t>
            </a:r>
          </a:p>
        </p:txBody>
      </p:sp>
      <p:sp>
        <p:nvSpPr>
          <p:cNvPr id="140291" name="Rectangle 3"/>
          <p:cNvSpPr>
            <a:spLocks noGrp="1" noChangeArrowheads="1"/>
          </p:cNvSpPr>
          <p:nvPr>
            <p:ph type="body" idx="1"/>
          </p:nvPr>
        </p:nvSpPr>
        <p:spPr>
          <a:xfrm>
            <a:off x="914400" y="1066800"/>
            <a:ext cx="7772400" cy="2895600"/>
          </a:xfrm>
        </p:spPr>
        <p:txBody>
          <a:bodyPr/>
          <a:lstStyle/>
          <a:p>
            <a:pPr algn="just"/>
            <a:r>
              <a:rPr lang="es-ES" sz="2800" smtClean="0"/>
              <a:t>Hay otros cifrados que están basados en tablas.</a:t>
            </a:r>
          </a:p>
          <a:p>
            <a:pPr algn="just"/>
            <a:r>
              <a:rPr lang="es-ES" sz="2800" b="1" smtClean="0"/>
              <a:t>Cifrado de Polybius</a:t>
            </a:r>
            <a:r>
              <a:rPr lang="es-ES" sz="2800" smtClean="0"/>
              <a:t>: se introduce el alfabeto y el texto normal se codifica en base a las coordenadas de las letras dentro de dicha tabla. La clave de este cifrado está en la disposición del alfabeto en la tabla.</a:t>
            </a:r>
          </a:p>
        </p:txBody>
      </p:sp>
      <p:sp>
        <p:nvSpPr>
          <p:cNvPr id="140292" name="Text Box 4"/>
          <p:cNvSpPr txBox="1">
            <a:spLocks noChangeArrowheads="1"/>
          </p:cNvSpPr>
          <p:nvPr/>
        </p:nvSpPr>
        <p:spPr bwMode="auto">
          <a:xfrm>
            <a:off x="1981200" y="4343400"/>
            <a:ext cx="2740025" cy="1552575"/>
          </a:xfrm>
          <a:prstGeom prst="rect">
            <a:avLst/>
          </a:prstGeom>
          <a:noFill/>
          <a:ln w="9525">
            <a:noFill/>
            <a:miter lim="800000"/>
            <a:headEnd/>
            <a:tailEnd/>
          </a:ln>
          <a:effectLst/>
        </p:spPr>
        <p:txBody>
          <a:bodyPr wrap="none">
            <a:spAutoFit/>
          </a:bodyPr>
          <a:lstStyle/>
          <a:p>
            <a:r>
              <a:rPr lang="es-ES" sz="2400">
                <a:latin typeface="Courier New" pitchFamily="49" charset="0"/>
              </a:rPr>
              <a:t>A B C D E F G</a:t>
            </a:r>
          </a:p>
          <a:p>
            <a:r>
              <a:rPr lang="es-ES" sz="2400">
                <a:latin typeface="Courier New" pitchFamily="49" charset="0"/>
              </a:rPr>
              <a:t>H I J K L M N </a:t>
            </a:r>
          </a:p>
          <a:p>
            <a:r>
              <a:rPr lang="es-ES" sz="2400">
                <a:latin typeface="Courier New" pitchFamily="49" charset="0"/>
              </a:rPr>
              <a:t>Ñ O P Q R S T</a:t>
            </a:r>
          </a:p>
          <a:p>
            <a:r>
              <a:rPr lang="es-ES" sz="2400">
                <a:latin typeface="Courier New" pitchFamily="49" charset="0"/>
              </a:rPr>
              <a:t>U V W X Y Z +</a:t>
            </a:r>
          </a:p>
        </p:txBody>
      </p:sp>
      <p:sp>
        <p:nvSpPr>
          <p:cNvPr id="140293" name="Text Box 5"/>
          <p:cNvSpPr txBox="1">
            <a:spLocks noChangeArrowheads="1"/>
          </p:cNvSpPr>
          <p:nvPr/>
        </p:nvSpPr>
        <p:spPr bwMode="auto">
          <a:xfrm>
            <a:off x="4800600" y="5334000"/>
            <a:ext cx="3768725" cy="457200"/>
          </a:xfrm>
          <a:prstGeom prst="rect">
            <a:avLst/>
          </a:prstGeom>
          <a:noFill/>
          <a:ln w="9525">
            <a:noFill/>
            <a:miter lim="800000"/>
            <a:headEnd/>
            <a:tailEnd/>
          </a:ln>
          <a:effectLst/>
        </p:spPr>
        <p:txBody>
          <a:bodyPr wrap="none">
            <a:spAutoFit/>
          </a:bodyPr>
          <a:lstStyle/>
          <a:p>
            <a:r>
              <a:rPr lang="es-ES" sz="2400">
                <a:latin typeface="Times New Roman" pitchFamily="18" charset="0"/>
              </a:rPr>
              <a:t>HOLA=(2,1),(3,2),(2,5),(1,1)</a:t>
            </a:r>
          </a:p>
        </p:txBody>
      </p:sp>
      <p:sp>
        <p:nvSpPr>
          <p:cNvPr id="140294" name="Line 6"/>
          <p:cNvSpPr>
            <a:spLocks noChangeShapeType="1"/>
          </p:cNvSpPr>
          <p:nvPr/>
        </p:nvSpPr>
        <p:spPr bwMode="auto">
          <a:xfrm>
            <a:off x="838200" y="4953000"/>
            <a:ext cx="990600" cy="0"/>
          </a:xfrm>
          <a:prstGeom prst="line">
            <a:avLst/>
          </a:prstGeom>
          <a:noFill/>
          <a:ln w="9525">
            <a:solidFill>
              <a:schemeClr val="tx1"/>
            </a:solidFill>
            <a:round/>
            <a:headEnd/>
            <a:tailEnd type="triangle" w="med" len="med"/>
          </a:ln>
          <a:effectLst/>
        </p:spPr>
        <p:txBody>
          <a:bodyPr/>
          <a:lstStyle/>
          <a:p>
            <a:endParaRPr lang="es-ES"/>
          </a:p>
        </p:txBody>
      </p:sp>
      <p:sp>
        <p:nvSpPr>
          <p:cNvPr id="140295" name="Text Box 7"/>
          <p:cNvSpPr txBox="1">
            <a:spLocks noChangeArrowheads="1"/>
          </p:cNvSpPr>
          <p:nvPr/>
        </p:nvSpPr>
        <p:spPr bwMode="auto">
          <a:xfrm>
            <a:off x="365125" y="4537075"/>
            <a:ext cx="768350" cy="457200"/>
          </a:xfrm>
          <a:prstGeom prst="rect">
            <a:avLst/>
          </a:prstGeom>
          <a:noFill/>
          <a:ln w="9525">
            <a:noFill/>
            <a:miter lim="800000"/>
            <a:headEnd/>
            <a:tailEnd/>
          </a:ln>
          <a:effectLst/>
        </p:spPr>
        <p:txBody>
          <a:bodyPr wrap="none">
            <a:spAutoFit/>
          </a:bodyPr>
          <a:lstStyle/>
          <a:p>
            <a:r>
              <a:rPr lang="es-ES" sz="2400">
                <a:latin typeface="Times New Roman" pitchFamily="18" charset="0"/>
              </a:rPr>
              <a:t>(2,1)</a:t>
            </a:r>
          </a:p>
        </p:txBody>
      </p:sp>
      <p:sp>
        <p:nvSpPr>
          <p:cNvPr id="140296" name="Text Box 8"/>
          <p:cNvSpPr txBox="1">
            <a:spLocks noChangeArrowheads="1"/>
          </p:cNvSpPr>
          <p:nvPr/>
        </p:nvSpPr>
        <p:spPr bwMode="auto">
          <a:xfrm>
            <a:off x="5029200" y="4495800"/>
            <a:ext cx="3408363" cy="457200"/>
          </a:xfrm>
          <a:prstGeom prst="rect">
            <a:avLst/>
          </a:prstGeom>
          <a:noFill/>
          <a:ln w="9525">
            <a:noFill/>
            <a:miter lim="800000"/>
            <a:headEnd/>
            <a:tailEnd/>
          </a:ln>
          <a:effectLst/>
        </p:spPr>
        <p:txBody>
          <a:bodyPr wrap="none">
            <a:spAutoFit/>
          </a:bodyPr>
          <a:lstStyle/>
          <a:p>
            <a:r>
              <a:rPr lang="es-ES" sz="2400">
                <a:latin typeface="Times New Roman" pitchFamily="18" charset="0"/>
              </a:rPr>
              <a:t>(nº FILA, nº COLUMNA)</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685800" y="228600"/>
            <a:ext cx="7772400" cy="896938"/>
          </a:xfrm>
        </p:spPr>
        <p:txBody>
          <a:bodyPr/>
          <a:lstStyle/>
          <a:p>
            <a:r>
              <a:rPr lang="es-ES" sz="3600" b="1" u="sng" smtClean="0"/>
              <a:t>Cifrado por transposición</a:t>
            </a:r>
          </a:p>
        </p:txBody>
      </p:sp>
      <p:sp>
        <p:nvSpPr>
          <p:cNvPr id="141315" name="Rectangle 3"/>
          <p:cNvSpPr>
            <a:spLocks noGrp="1" noChangeArrowheads="1"/>
          </p:cNvSpPr>
          <p:nvPr>
            <p:ph type="body" idx="1"/>
          </p:nvPr>
        </p:nvSpPr>
        <p:spPr>
          <a:xfrm>
            <a:off x="395288" y="1295400"/>
            <a:ext cx="7772400" cy="1054100"/>
          </a:xfrm>
        </p:spPr>
        <p:txBody>
          <a:bodyPr/>
          <a:lstStyle/>
          <a:p>
            <a:pPr algn="just">
              <a:lnSpc>
                <a:spcPct val="90000"/>
              </a:lnSpc>
              <a:buFontTx/>
              <a:buNone/>
            </a:pPr>
            <a:r>
              <a:rPr lang="es-ES" sz="2000" smtClean="0">
                <a:cs typeface="Times New Roman" pitchFamily="18" charset="0"/>
              </a:rPr>
              <a:t>	Los cifrados por sustitución conservan el orden de los símbolos de texto normal, mientras que los cifrados por transposición </a:t>
            </a:r>
            <a:r>
              <a:rPr lang="es-ES" sz="2000" b="1" smtClean="0">
                <a:cs typeface="Times New Roman" pitchFamily="18" charset="0"/>
              </a:rPr>
              <a:t>reordenan las letras,( </a:t>
            </a:r>
            <a:r>
              <a:rPr lang="es-ES" sz="2000" b="1" i="1" u="sng" smtClean="0">
                <a:cs typeface="Times New Roman" pitchFamily="18" charset="0"/>
              </a:rPr>
              <a:t>o los bits</a:t>
            </a:r>
            <a:r>
              <a:rPr lang="es-ES" sz="2000" b="1" smtClean="0">
                <a:cs typeface="Times New Roman" pitchFamily="18" charset="0"/>
              </a:rPr>
              <a:t>)</a:t>
            </a:r>
            <a:endParaRPr lang="es-ES" sz="2000" smtClean="0"/>
          </a:p>
        </p:txBody>
      </p:sp>
      <p:sp>
        <p:nvSpPr>
          <p:cNvPr id="141316" name="Text Box 4"/>
          <p:cNvSpPr txBox="1">
            <a:spLocks noChangeArrowheads="1"/>
          </p:cNvSpPr>
          <p:nvPr/>
        </p:nvSpPr>
        <p:spPr bwMode="auto">
          <a:xfrm>
            <a:off x="7308850" y="3860800"/>
            <a:ext cx="1463675" cy="457200"/>
          </a:xfrm>
          <a:prstGeom prst="rect">
            <a:avLst/>
          </a:prstGeom>
          <a:noFill/>
          <a:ln w="9525">
            <a:noFill/>
            <a:miter lim="800000"/>
            <a:headEnd/>
            <a:tailEnd/>
          </a:ln>
          <a:effectLst/>
        </p:spPr>
        <p:txBody>
          <a:bodyPr>
            <a:spAutoFit/>
          </a:bodyPr>
          <a:lstStyle/>
          <a:p>
            <a:r>
              <a:rPr lang="es-ES" sz="2400">
                <a:latin typeface="Courier New" pitchFamily="49" charset="0"/>
              </a:rPr>
              <a:t>152463</a:t>
            </a:r>
          </a:p>
        </p:txBody>
      </p:sp>
      <p:sp>
        <p:nvSpPr>
          <p:cNvPr id="141317" name="Text Box 5"/>
          <p:cNvSpPr txBox="1">
            <a:spLocks noChangeArrowheads="1"/>
          </p:cNvSpPr>
          <p:nvPr/>
        </p:nvSpPr>
        <p:spPr bwMode="auto">
          <a:xfrm>
            <a:off x="2051050" y="5059363"/>
            <a:ext cx="3154363" cy="457200"/>
          </a:xfrm>
          <a:prstGeom prst="rect">
            <a:avLst/>
          </a:prstGeom>
          <a:noFill/>
          <a:ln w="9525">
            <a:noFill/>
            <a:miter lim="800000"/>
            <a:headEnd/>
            <a:tailEnd/>
          </a:ln>
          <a:effectLst/>
        </p:spPr>
        <p:txBody>
          <a:bodyPr wrap="none">
            <a:spAutoFit/>
          </a:bodyPr>
          <a:lstStyle/>
          <a:p>
            <a:r>
              <a:rPr lang="es-ES" sz="2400">
                <a:latin typeface="Times New Roman" pitchFamily="18" charset="0"/>
              </a:rPr>
              <a:t>C = “L acalv  eesA   R “</a:t>
            </a:r>
          </a:p>
        </p:txBody>
      </p:sp>
      <p:sp>
        <p:nvSpPr>
          <p:cNvPr id="141318" name="Rectangle 6"/>
          <p:cNvSpPr>
            <a:spLocks noChangeArrowheads="1"/>
          </p:cNvSpPr>
          <p:nvPr/>
        </p:nvSpPr>
        <p:spPr bwMode="auto">
          <a:xfrm>
            <a:off x="468313" y="4365625"/>
            <a:ext cx="6191250" cy="792163"/>
          </a:xfrm>
          <a:prstGeom prst="rect">
            <a:avLst/>
          </a:prstGeom>
          <a:noFill/>
          <a:ln w="9525">
            <a:noFill/>
            <a:miter lim="800000"/>
            <a:headEnd/>
            <a:tailEnd/>
          </a:ln>
          <a:effectLst/>
        </p:spPr>
        <p:txBody>
          <a:bodyPr/>
          <a:lstStyle/>
          <a:p>
            <a:pPr marL="342900" indent="-342900" eaLnBrk="0" hangingPunct="0">
              <a:lnSpc>
                <a:spcPct val="90000"/>
              </a:lnSpc>
              <a:spcBef>
                <a:spcPct val="20000"/>
              </a:spcBef>
            </a:pPr>
            <a:r>
              <a:rPr lang="es-ES" sz="2000">
                <a:cs typeface="Times New Roman" pitchFamily="18" charset="0"/>
              </a:rPr>
              <a:t>	El texto cifrado se obtiene leyendo el texto normal con la ordenación determinada por la clave. </a:t>
            </a:r>
            <a:endParaRPr lang="es-ES" sz="2000"/>
          </a:p>
        </p:txBody>
      </p:sp>
      <p:sp>
        <p:nvSpPr>
          <p:cNvPr id="141319" name="Rectangle 7"/>
          <p:cNvSpPr>
            <a:spLocks noChangeArrowheads="1"/>
          </p:cNvSpPr>
          <p:nvPr/>
        </p:nvSpPr>
        <p:spPr bwMode="auto">
          <a:xfrm>
            <a:off x="755650" y="2420938"/>
            <a:ext cx="7772400" cy="431800"/>
          </a:xfrm>
          <a:prstGeom prst="rect">
            <a:avLst/>
          </a:prstGeom>
          <a:noFill/>
          <a:ln w="9525">
            <a:noFill/>
            <a:miter lim="800000"/>
            <a:headEnd/>
            <a:tailEnd/>
          </a:ln>
          <a:effectLst/>
        </p:spPr>
        <p:txBody>
          <a:bodyPr/>
          <a:lstStyle/>
          <a:p>
            <a:pPr marL="342900" indent="-342900" algn="just" eaLnBrk="0" hangingPunct="0">
              <a:lnSpc>
                <a:spcPct val="90000"/>
              </a:lnSpc>
              <a:spcBef>
                <a:spcPct val="20000"/>
              </a:spcBef>
            </a:pPr>
            <a:r>
              <a:rPr lang="es-ES" sz="2000" b="1" u="sng">
                <a:cs typeface="Times New Roman" pitchFamily="18" charset="0"/>
              </a:rPr>
              <a:t>Ejemplo</a:t>
            </a:r>
            <a:r>
              <a:rPr lang="es-ES" sz="2000">
                <a:cs typeface="Times New Roman" pitchFamily="18" charset="0"/>
              </a:rPr>
              <a:t>: texto normal P = “La clave es AR”, clave k = “cripto”</a:t>
            </a:r>
          </a:p>
        </p:txBody>
      </p:sp>
      <p:sp>
        <p:nvSpPr>
          <p:cNvPr id="141320" name="Rectangle 8"/>
          <p:cNvSpPr>
            <a:spLocks noChangeArrowheads="1"/>
          </p:cNvSpPr>
          <p:nvPr/>
        </p:nvSpPr>
        <p:spPr bwMode="auto">
          <a:xfrm>
            <a:off x="831850" y="3429000"/>
            <a:ext cx="7772400" cy="431800"/>
          </a:xfrm>
          <a:prstGeom prst="rect">
            <a:avLst/>
          </a:prstGeom>
          <a:noFill/>
          <a:ln w="9525">
            <a:noFill/>
            <a:miter lim="800000"/>
            <a:headEnd/>
            <a:tailEnd/>
          </a:ln>
          <a:effectLst/>
        </p:spPr>
        <p:txBody>
          <a:bodyPr/>
          <a:lstStyle/>
          <a:p>
            <a:pPr marL="342900" indent="-342900" eaLnBrk="0" hangingPunct="0">
              <a:lnSpc>
                <a:spcPct val="90000"/>
              </a:lnSpc>
              <a:spcBef>
                <a:spcPct val="20000"/>
              </a:spcBef>
            </a:pPr>
            <a:r>
              <a:rPr lang="es-ES" sz="2000">
                <a:cs typeface="Times New Roman" pitchFamily="18" charset="0"/>
              </a:rPr>
              <a:t>Ordenamos alfabéticamente las letras de la clave</a:t>
            </a:r>
          </a:p>
          <a:p>
            <a:pPr marL="342900" indent="-342900" eaLnBrk="0" hangingPunct="0">
              <a:lnSpc>
                <a:spcPct val="90000"/>
              </a:lnSpc>
              <a:spcBef>
                <a:spcPct val="20000"/>
              </a:spcBef>
            </a:pPr>
            <a:r>
              <a:rPr lang="es-ES" sz="2000">
                <a:cs typeface="Times New Roman" pitchFamily="18" charset="0"/>
              </a:rPr>
              <a:t> y las numeramos: “1-c 2-i 3-o 4-p 5-r 6-t”</a:t>
            </a:r>
            <a:endParaRPr lang="es-ES" sz="2000"/>
          </a:p>
        </p:txBody>
      </p:sp>
      <p:sp>
        <p:nvSpPr>
          <p:cNvPr id="141321" name="Rectangle 9"/>
          <p:cNvSpPr>
            <a:spLocks noChangeArrowheads="1"/>
          </p:cNvSpPr>
          <p:nvPr/>
        </p:nvSpPr>
        <p:spPr bwMode="auto">
          <a:xfrm>
            <a:off x="471488" y="2781300"/>
            <a:ext cx="7772400" cy="433388"/>
          </a:xfrm>
          <a:prstGeom prst="rect">
            <a:avLst/>
          </a:prstGeom>
          <a:noFill/>
          <a:ln w="9525">
            <a:noFill/>
            <a:miter lim="800000"/>
            <a:headEnd/>
            <a:tailEnd/>
          </a:ln>
          <a:effectLst/>
        </p:spPr>
        <p:txBody>
          <a:bodyPr/>
          <a:lstStyle/>
          <a:p>
            <a:pPr marL="342900" indent="-342900" algn="just" eaLnBrk="0" hangingPunct="0">
              <a:lnSpc>
                <a:spcPct val="90000"/>
              </a:lnSpc>
              <a:spcBef>
                <a:spcPct val="20000"/>
              </a:spcBef>
            </a:pPr>
            <a:r>
              <a:rPr lang="es-ES" sz="2000">
                <a:solidFill>
                  <a:schemeClr val="accent2"/>
                </a:solidFill>
                <a:cs typeface="Times New Roman" pitchFamily="18" charset="0"/>
              </a:rPr>
              <a:t>	La clave k, se utiliza para reordenar columnas del texto normal</a:t>
            </a:r>
            <a:r>
              <a:rPr lang="es-ES" sz="2000">
                <a:cs typeface="Times New Roman" pitchFamily="18" charset="0"/>
              </a:rPr>
              <a:t> (no debe tener letras duplicadas)</a:t>
            </a:r>
            <a:endParaRPr lang="es-ES" sz="2000"/>
          </a:p>
        </p:txBody>
      </p:sp>
      <p:sp>
        <p:nvSpPr>
          <p:cNvPr id="141322" name="Text Box 10"/>
          <p:cNvSpPr txBox="1">
            <a:spLocks noChangeArrowheads="1"/>
          </p:cNvSpPr>
          <p:nvPr/>
        </p:nvSpPr>
        <p:spPr bwMode="auto">
          <a:xfrm>
            <a:off x="7308850" y="4292600"/>
            <a:ext cx="1463675" cy="1187450"/>
          </a:xfrm>
          <a:prstGeom prst="rect">
            <a:avLst/>
          </a:prstGeom>
          <a:noFill/>
          <a:ln w="9525">
            <a:noFill/>
            <a:miter lim="800000"/>
            <a:headEnd/>
            <a:tailEnd/>
          </a:ln>
          <a:effectLst/>
        </p:spPr>
        <p:txBody>
          <a:bodyPr>
            <a:spAutoFit/>
          </a:bodyPr>
          <a:lstStyle/>
          <a:p>
            <a:r>
              <a:rPr lang="es-ES" sz="2400">
                <a:latin typeface="Courier New" pitchFamily="49" charset="0"/>
              </a:rPr>
              <a:t>La cla</a:t>
            </a:r>
          </a:p>
          <a:p>
            <a:r>
              <a:rPr lang="es-ES" sz="2400">
                <a:latin typeface="Courier New" pitchFamily="49" charset="0"/>
              </a:rPr>
              <a:t>ve es  AR</a:t>
            </a:r>
          </a:p>
        </p:txBody>
      </p:sp>
      <p:sp>
        <p:nvSpPr>
          <p:cNvPr id="141323" name="Rectangle 11"/>
          <p:cNvSpPr>
            <a:spLocks noChangeArrowheads="1"/>
          </p:cNvSpPr>
          <p:nvPr/>
        </p:nvSpPr>
        <p:spPr bwMode="auto">
          <a:xfrm>
            <a:off x="827088" y="4076700"/>
            <a:ext cx="6191250" cy="431800"/>
          </a:xfrm>
          <a:prstGeom prst="rect">
            <a:avLst/>
          </a:prstGeom>
          <a:noFill/>
          <a:ln w="9525">
            <a:noFill/>
            <a:miter lim="800000"/>
            <a:headEnd/>
            <a:tailEnd/>
          </a:ln>
          <a:effectLst/>
        </p:spPr>
        <p:txBody>
          <a:bodyPr/>
          <a:lstStyle/>
          <a:p>
            <a:pPr marL="342900" indent="-342900" eaLnBrk="0" hangingPunct="0">
              <a:lnSpc>
                <a:spcPct val="90000"/>
              </a:lnSpc>
              <a:spcBef>
                <a:spcPct val="20000"/>
              </a:spcBef>
            </a:pPr>
            <a:r>
              <a:rPr lang="es-ES" sz="2000">
                <a:cs typeface="Times New Roman" pitchFamily="18" charset="0"/>
              </a:rPr>
              <a:t>Después, se coloca el texto normal bajo la clave.</a:t>
            </a:r>
            <a:endParaRPr lang="es-ES" sz="2000"/>
          </a:p>
        </p:txBody>
      </p:sp>
      <p:sp>
        <p:nvSpPr>
          <p:cNvPr id="141324" name="Text Box 12"/>
          <p:cNvSpPr txBox="1">
            <a:spLocks noChangeArrowheads="1"/>
          </p:cNvSpPr>
          <p:nvPr/>
        </p:nvSpPr>
        <p:spPr bwMode="auto">
          <a:xfrm>
            <a:off x="827088" y="5589588"/>
            <a:ext cx="5257800" cy="396875"/>
          </a:xfrm>
          <a:prstGeom prst="rect">
            <a:avLst/>
          </a:prstGeom>
          <a:noFill/>
          <a:ln w="9525">
            <a:noFill/>
            <a:miter lim="800000"/>
            <a:headEnd/>
            <a:tailEnd/>
          </a:ln>
          <a:effectLst/>
        </p:spPr>
        <p:txBody>
          <a:bodyPr>
            <a:spAutoFit/>
          </a:bodyPr>
          <a:lstStyle/>
          <a:p>
            <a:r>
              <a:rPr lang="es-ES" sz="2000">
                <a:latin typeface="Times New Roman" pitchFamily="18" charset="0"/>
              </a:rPr>
              <a:t>También se puede leer por columnas</a:t>
            </a:r>
            <a:endParaRPr lang="es-ES" sz="2000" i="1">
              <a:latin typeface="Times New Roman" pitchFamily="18" charset="0"/>
            </a:endParaRPr>
          </a:p>
        </p:txBody>
      </p:sp>
      <p:sp>
        <p:nvSpPr>
          <p:cNvPr id="141325" name="Text Box 13"/>
          <p:cNvSpPr txBox="1">
            <a:spLocks noChangeArrowheads="1"/>
          </p:cNvSpPr>
          <p:nvPr/>
        </p:nvSpPr>
        <p:spPr bwMode="auto">
          <a:xfrm>
            <a:off x="2124075" y="6021388"/>
            <a:ext cx="3154363" cy="457200"/>
          </a:xfrm>
          <a:prstGeom prst="rect">
            <a:avLst/>
          </a:prstGeom>
          <a:noFill/>
          <a:ln w="9525">
            <a:noFill/>
            <a:miter lim="800000"/>
            <a:headEnd/>
            <a:tailEnd/>
          </a:ln>
          <a:effectLst/>
        </p:spPr>
        <p:txBody>
          <a:bodyPr wrap="none">
            <a:spAutoFit/>
          </a:bodyPr>
          <a:lstStyle/>
          <a:p>
            <a:r>
              <a:rPr lang="es-ES" sz="2400">
                <a:latin typeface="Times New Roman" pitchFamily="18" charset="0"/>
              </a:rPr>
              <a:t>C = “LvAaeR   ce ls a  “</a:t>
            </a:r>
          </a:p>
        </p:txBody>
      </p:sp>
      <p:sp>
        <p:nvSpPr>
          <p:cNvPr id="141326" name="Text Box 14"/>
          <p:cNvSpPr txBox="1">
            <a:spLocks noChangeArrowheads="1"/>
          </p:cNvSpPr>
          <p:nvPr/>
        </p:nvSpPr>
        <p:spPr bwMode="auto">
          <a:xfrm>
            <a:off x="7308850" y="3357563"/>
            <a:ext cx="1463675" cy="457200"/>
          </a:xfrm>
          <a:prstGeom prst="rect">
            <a:avLst/>
          </a:prstGeom>
          <a:noFill/>
          <a:ln w="9525">
            <a:noFill/>
            <a:miter lim="800000"/>
            <a:headEnd/>
            <a:tailEnd/>
          </a:ln>
          <a:effectLst/>
        </p:spPr>
        <p:txBody>
          <a:bodyPr>
            <a:spAutoFit/>
          </a:bodyPr>
          <a:lstStyle/>
          <a:p>
            <a:r>
              <a:rPr lang="es-ES" sz="2400">
                <a:latin typeface="Courier New" pitchFamily="49" charset="0"/>
              </a:rPr>
              <a:t>cripto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13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13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13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13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13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13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13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13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13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13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p:bldP spid="141317" grpId="0"/>
      <p:bldP spid="141318" grpId="0"/>
      <p:bldP spid="141319" grpId="0"/>
      <p:bldP spid="141320" grpId="0"/>
      <p:bldP spid="141321" grpId="0"/>
      <p:bldP spid="141322" grpId="0"/>
      <p:bldP spid="141323" grpId="0"/>
      <p:bldP spid="141324" grpId="0"/>
      <p:bldP spid="141325" grpId="0"/>
      <p:bldP spid="1413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IP </a:t>
            </a:r>
            <a:r>
              <a:rPr lang="es-ES" dirty="0" err="1" smtClean="0"/>
              <a:t>sec</a:t>
            </a:r>
            <a:endParaRPr lang="es-ES" dirty="0"/>
          </a:p>
        </p:txBody>
      </p:sp>
      <p:sp>
        <p:nvSpPr>
          <p:cNvPr id="3" name="2 Marcador de contenido"/>
          <p:cNvSpPr>
            <a:spLocks noGrp="1"/>
          </p:cNvSpPr>
          <p:nvPr>
            <p:ph idx="1"/>
          </p:nvPr>
        </p:nvSpPr>
        <p:spPr/>
        <p:txBody>
          <a:bodyPr/>
          <a:lstStyle/>
          <a:p>
            <a:pPr algn="just" eaLnBrk="1" hangingPunct="1">
              <a:lnSpc>
                <a:spcPct val="80000"/>
              </a:lnSpc>
            </a:pPr>
            <a:r>
              <a:rPr lang="es-ES" sz="1600" dirty="0" smtClean="0"/>
              <a:t>El </a:t>
            </a:r>
            <a:r>
              <a:rPr lang="es-ES" sz="1600" dirty="0" err="1" smtClean="0"/>
              <a:t>framework</a:t>
            </a:r>
            <a:r>
              <a:rPr lang="es-ES" sz="1600" dirty="0" smtClean="0"/>
              <a:t> </a:t>
            </a:r>
            <a:r>
              <a:rPr lang="es-ES" sz="1600" dirty="0" err="1" smtClean="0"/>
              <a:t>IPsec</a:t>
            </a:r>
            <a:r>
              <a:rPr lang="es-ES" sz="1600" dirty="0" smtClean="0"/>
              <a:t> está formado por 5 bloques:</a:t>
            </a:r>
          </a:p>
          <a:p>
            <a:pPr lvl="1" algn="just" eaLnBrk="1" hangingPunct="1">
              <a:lnSpc>
                <a:spcPct val="80000"/>
              </a:lnSpc>
              <a:buFontTx/>
              <a:buAutoNum type="arabicPeriod"/>
            </a:pPr>
            <a:r>
              <a:rPr lang="es-ES" sz="1400" dirty="0" smtClean="0"/>
              <a:t>El </a:t>
            </a:r>
            <a:r>
              <a:rPr lang="es-ES" sz="1400" b="1" dirty="0" smtClean="0"/>
              <a:t>protocolo </a:t>
            </a:r>
            <a:r>
              <a:rPr lang="es-ES" sz="1400" b="1" dirty="0" err="1" smtClean="0"/>
              <a:t>IPsec</a:t>
            </a:r>
            <a:r>
              <a:rPr lang="es-ES" sz="1400" dirty="0" smtClean="0"/>
              <a:t>. Opciones: ESP y/o AH.</a:t>
            </a:r>
          </a:p>
          <a:p>
            <a:pPr lvl="1" algn="just" eaLnBrk="1" hangingPunct="1">
              <a:lnSpc>
                <a:spcPct val="80000"/>
              </a:lnSpc>
              <a:buFontTx/>
              <a:buAutoNum type="arabicPeriod"/>
            </a:pPr>
            <a:r>
              <a:rPr lang="es-ES" sz="1400" dirty="0" smtClean="0"/>
              <a:t>El tipo de </a:t>
            </a:r>
            <a:r>
              <a:rPr lang="es-ES" sz="1400" b="1" dirty="0" smtClean="0"/>
              <a:t>confidencialidad</a:t>
            </a:r>
            <a:r>
              <a:rPr lang="es-ES" sz="1400" dirty="0" smtClean="0"/>
              <a:t>, implementada utilizando un algoritmo  de cifrado como DES, 3DES, AES o SEAL. </a:t>
            </a:r>
          </a:p>
          <a:p>
            <a:pPr lvl="1" algn="just" eaLnBrk="1" hangingPunct="1">
              <a:lnSpc>
                <a:spcPct val="80000"/>
              </a:lnSpc>
              <a:buFontTx/>
              <a:buAutoNum type="arabicPeriod"/>
            </a:pPr>
            <a:r>
              <a:rPr lang="es-ES" sz="1400" b="1" dirty="0" smtClean="0"/>
              <a:t>La integridad</a:t>
            </a:r>
            <a:r>
              <a:rPr lang="es-ES" sz="1400" dirty="0" smtClean="0"/>
              <a:t>, implementada utilizando MD5 o SHA.</a:t>
            </a:r>
          </a:p>
          <a:p>
            <a:pPr lvl="1" algn="just" eaLnBrk="1" hangingPunct="1">
              <a:lnSpc>
                <a:spcPct val="80000"/>
              </a:lnSpc>
              <a:buFontTx/>
              <a:buAutoNum type="arabicPeriod"/>
            </a:pPr>
            <a:r>
              <a:rPr lang="es-ES" sz="1400" dirty="0" smtClean="0"/>
              <a:t>Representa cómo se establece la clave secreta compartida para la </a:t>
            </a:r>
            <a:r>
              <a:rPr lang="es-ES" sz="1400" b="1" dirty="0" smtClean="0"/>
              <a:t>autenticación</a:t>
            </a:r>
            <a:r>
              <a:rPr lang="es-ES" sz="1400" dirty="0" smtClean="0"/>
              <a:t>: </a:t>
            </a:r>
          </a:p>
          <a:p>
            <a:pPr lvl="2" algn="just" eaLnBrk="1" hangingPunct="1">
              <a:lnSpc>
                <a:spcPct val="80000"/>
              </a:lnSpc>
            </a:pPr>
            <a:r>
              <a:rPr lang="es-ES" sz="1400" dirty="0" smtClean="0"/>
              <a:t>Pre-compartida (Pre-</a:t>
            </a:r>
            <a:r>
              <a:rPr lang="es-ES" sz="1400" dirty="0" err="1" smtClean="0"/>
              <a:t>shared</a:t>
            </a:r>
            <a:r>
              <a:rPr lang="es-ES" sz="1400" dirty="0" smtClean="0"/>
              <a:t> </a:t>
            </a:r>
            <a:r>
              <a:rPr lang="es-ES" sz="1400" dirty="0" err="1" smtClean="0"/>
              <a:t>Keys</a:t>
            </a:r>
            <a:r>
              <a:rPr lang="es-ES" sz="1400" dirty="0" smtClean="0"/>
              <a:t> - </a:t>
            </a:r>
            <a:r>
              <a:rPr lang="es-ES" sz="1400" dirty="0" err="1" smtClean="0"/>
              <a:t>PSKs</a:t>
            </a:r>
            <a:r>
              <a:rPr lang="es-ES" sz="1400" dirty="0" smtClean="0"/>
              <a:t>) o </a:t>
            </a:r>
          </a:p>
          <a:p>
            <a:pPr lvl="2" algn="just" eaLnBrk="1" hangingPunct="1">
              <a:lnSpc>
                <a:spcPct val="80000"/>
              </a:lnSpc>
            </a:pPr>
            <a:r>
              <a:rPr lang="es-ES" sz="1400" dirty="0" smtClean="0"/>
              <a:t>firma digital utilizando RSA.</a:t>
            </a:r>
          </a:p>
          <a:p>
            <a:pPr lvl="1" algn="just" eaLnBrk="1" hangingPunct="1">
              <a:lnSpc>
                <a:spcPct val="80000"/>
              </a:lnSpc>
              <a:buFontTx/>
              <a:buAutoNum type="arabicPeriod"/>
            </a:pPr>
            <a:r>
              <a:rPr lang="es-ES" sz="1400" dirty="0" smtClean="0"/>
              <a:t>El último representa el grupo de algoritmo de </a:t>
            </a:r>
            <a:r>
              <a:rPr lang="es-ES" sz="1400" b="1" dirty="0" smtClean="0"/>
              <a:t>intercambio de clave</a:t>
            </a:r>
            <a:r>
              <a:rPr lang="es-ES" sz="1400" dirty="0" smtClean="0"/>
              <a:t> DH (</a:t>
            </a:r>
            <a:r>
              <a:rPr lang="es-ES" sz="1400" dirty="0" err="1" smtClean="0"/>
              <a:t>Diffie-Hellman</a:t>
            </a:r>
            <a:r>
              <a:rPr lang="es-ES" sz="1400" dirty="0" smtClean="0"/>
              <a:t>):</a:t>
            </a:r>
          </a:p>
          <a:p>
            <a:pPr lvl="2" algn="just" eaLnBrk="1" hangingPunct="1">
              <a:lnSpc>
                <a:spcPct val="80000"/>
              </a:lnSpc>
            </a:pPr>
            <a:r>
              <a:rPr lang="es-ES" sz="1400" dirty="0" smtClean="0"/>
              <a:t>DH </a:t>
            </a:r>
            <a:r>
              <a:rPr lang="es-ES" sz="1400" dirty="0" err="1" smtClean="0"/>
              <a:t>Group</a:t>
            </a:r>
            <a:r>
              <a:rPr lang="es-ES" sz="1400" dirty="0" smtClean="0"/>
              <a:t> 1 (DH1), </a:t>
            </a:r>
          </a:p>
          <a:p>
            <a:pPr lvl="2" algn="just" eaLnBrk="1" hangingPunct="1">
              <a:lnSpc>
                <a:spcPct val="80000"/>
              </a:lnSpc>
            </a:pPr>
            <a:r>
              <a:rPr lang="es-ES" sz="1400" dirty="0" smtClean="0"/>
              <a:t>DH </a:t>
            </a:r>
            <a:r>
              <a:rPr lang="es-ES" sz="1400" dirty="0" err="1" smtClean="0"/>
              <a:t>Group</a:t>
            </a:r>
            <a:r>
              <a:rPr lang="es-ES" sz="1400" dirty="0" smtClean="0"/>
              <a:t> 2 (DH2),</a:t>
            </a:r>
          </a:p>
          <a:p>
            <a:pPr lvl="2" algn="just" eaLnBrk="1" hangingPunct="1">
              <a:lnSpc>
                <a:spcPct val="80000"/>
              </a:lnSpc>
            </a:pPr>
            <a:r>
              <a:rPr lang="es-ES" sz="1400" dirty="0" smtClean="0"/>
              <a:t>DH </a:t>
            </a:r>
            <a:r>
              <a:rPr lang="es-ES" sz="1400" dirty="0" err="1" smtClean="0"/>
              <a:t>Group</a:t>
            </a:r>
            <a:r>
              <a:rPr lang="es-ES" sz="1400" dirty="0" smtClean="0"/>
              <a:t> 5 (DH5) y </a:t>
            </a:r>
          </a:p>
          <a:p>
            <a:pPr lvl="2" algn="just" eaLnBrk="1" hangingPunct="1">
              <a:lnSpc>
                <a:spcPct val="80000"/>
              </a:lnSpc>
            </a:pPr>
            <a:r>
              <a:rPr lang="es-ES" sz="1400" dirty="0" smtClean="0"/>
              <a:t>DH </a:t>
            </a:r>
            <a:r>
              <a:rPr lang="es-ES" sz="1400" dirty="0" err="1" smtClean="0"/>
              <a:t>Group</a:t>
            </a:r>
            <a:r>
              <a:rPr lang="es-ES" sz="1400" dirty="0" smtClean="0"/>
              <a:t> 7 (DH7).</a:t>
            </a:r>
          </a:p>
          <a:p>
            <a:endParaRPr lang="es-E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85800" y="115888"/>
            <a:ext cx="7772400" cy="1143000"/>
          </a:xfrm>
        </p:spPr>
        <p:txBody>
          <a:bodyPr/>
          <a:lstStyle/>
          <a:p>
            <a:pPr eaLnBrk="1" hangingPunct="1"/>
            <a:r>
              <a:rPr lang="es-ES" smtClean="0"/>
              <a:t>Framework IPSec</a:t>
            </a:r>
          </a:p>
        </p:txBody>
      </p:sp>
      <p:sp>
        <p:nvSpPr>
          <p:cNvPr id="59395" name="Rectangle 6"/>
          <p:cNvSpPr>
            <a:spLocks noGrp="1" noChangeArrowheads="1"/>
          </p:cNvSpPr>
          <p:nvPr>
            <p:ph type="body" idx="1"/>
          </p:nvPr>
        </p:nvSpPr>
        <p:spPr>
          <a:xfrm>
            <a:off x="250825" y="981075"/>
            <a:ext cx="8281988" cy="4619625"/>
          </a:xfrm>
        </p:spPr>
        <p:txBody>
          <a:bodyPr/>
          <a:lstStyle/>
          <a:p>
            <a:pPr marL="609600" indent="-609600" algn="just" eaLnBrk="1" hangingPunct="1">
              <a:spcBef>
                <a:spcPct val="0"/>
              </a:spcBef>
            </a:pPr>
            <a:r>
              <a:rPr lang="es-ES" sz="2400" smtClean="0"/>
              <a:t>El framework IPsec está formado por 5 bloques:</a:t>
            </a:r>
          </a:p>
          <a:p>
            <a:pPr marL="609600" indent="-609600" eaLnBrk="1" hangingPunct="1"/>
            <a:endParaRPr lang="es-ES" sz="2000" smtClean="0"/>
          </a:p>
        </p:txBody>
      </p:sp>
      <p:pic>
        <p:nvPicPr>
          <p:cNvPr id="59396" name="Picture 10"/>
          <p:cNvPicPr>
            <a:picLocks noChangeAspect="1" noChangeArrowheads="1"/>
          </p:cNvPicPr>
          <p:nvPr/>
        </p:nvPicPr>
        <p:blipFill>
          <a:blip r:embed="rId3"/>
          <a:srcRect/>
          <a:stretch>
            <a:fillRect/>
          </a:stretch>
        </p:blipFill>
        <p:spPr bwMode="auto">
          <a:xfrm>
            <a:off x="1619250" y="1484313"/>
            <a:ext cx="6470650" cy="4791075"/>
          </a:xfrm>
          <a:prstGeom prst="rect">
            <a:avLst/>
          </a:prstGeom>
          <a:noFill/>
          <a:ln w="9525">
            <a:noFill/>
            <a:miter lim="800000"/>
            <a:headEnd/>
            <a:tailEnd/>
          </a:ln>
        </p:spPr>
      </p:pic>
      <p:sp>
        <p:nvSpPr>
          <p:cNvPr id="59397" name="Rectangle 11"/>
          <p:cNvSpPr>
            <a:spLocks noChangeArrowheads="1"/>
          </p:cNvSpPr>
          <p:nvPr/>
        </p:nvSpPr>
        <p:spPr bwMode="auto">
          <a:xfrm>
            <a:off x="5076825" y="6170613"/>
            <a:ext cx="1825625" cy="274637"/>
          </a:xfrm>
          <a:prstGeom prst="rect">
            <a:avLst/>
          </a:prstGeom>
          <a:noFill/>
          <a:ln w="9525">
            <a:noFill/>
            <a:miter lim="800000"/>
            <a:headEnd/>
            <a:tailEnd/>
          </a:ln>
        </p:spPr>
        <p:txBody>
          <a:bodyPr wrap="none">
            <a:spAutoFit/>
          </a:bodyPr>
          <a:lstStyle/>
          <a:p>
            <a:pPr>
              <a:spcBef>
                <a:spcPct val="30000"/>
              </a:spcBef>
            </a:pPr>
            <a:r>
              <a:rPr lang="es-ES" sz="1200" b="1"/>
              <a:t>Internet Key Exchange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260350"/>
            <a:ext cx="7772400" cy="1143000"/>
          </a:xfrm>
        </p:spPr>
        <p:txBody>
          <a:bodyPr/>
          <a:lstStyle/>
          <a:p>
            <a:pPr eaLnBrk="1" hangingPunct="1"/>
            <a:r>
              <a:rPr lang="es-ES" sz="2800" smtClean="0"/>
              <a:t>Framework IPSec. Bloque 1º: Protocolo IPSec. Opciones: AH y ESP </a:t>
            </a:r>
          </a:p>
        </p:txBody>
      </p:sp>
      <p:pic>
        <p:nvPicPr>
          <p:cNvPr id="60419" name="Picture 5"/>
          <p:cNvPicPr>
            <a:picLocks noChangeAspect="1" noChangeArrowheads="1"/>
          </p:cNvPicPr>
          <p:nvPr/>
        </p:nvPicPr>
        <p:blipFill>
          <a:blip r:embed="rId3"/>
          <a:srcRect/>
          <a:stretch>
            <a:fillRect/>
          </a:stretch>
        </p:blipFill>
        <p:spPr bwMode="auto">
          <a:xfrm>
            <a:off x="1258888" y="1412875"/>
            <a:ext cx="6488112" cy="486251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5800" y="333375"/>
            <a:ext cx="7772400" cy="1143000"/>
          </a:xfrm>
        </p:spPr>
        <p:txBody>
          <a:bodyPr/>
          <a:lstStyle/>
          <a:p>
            <a:pPr eaLnBrk="1" hangingPunct="1"/>
            <a:r>
              <a:rPr lang="es-ES" smtClean="0"/>
              <a:t>AH</a:t>
            </a:r>
          </a:p>
        </p:txBody>
      </p:sp>
      <p:pic>
        <p:nvPicPr>
          <p:cNvPr id="61443" name="Picture 4"/>
          <p:cNvPicPr>
            <a:picLocks noChangeAspect="1" noChangeArrowheads="1"/>
          </p:cNvPicPr>
          <p:nvPr/>
        </p:nvPicPr>
        <p:blipFill>
          <a:blip r:embed="rId2"/>
          <a:srcRect/>
          <a:stretch>
            <a:fillRect/>
          </a:stretch>
        </p:blipFill>
        <p:spPr bwMode="auto">
          <a:xfrm>
            <a:off x="971550" y="1557338"/>
            <a:ext cx="7215188" cy="420846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5800" y="333375"/>
            <a:ext cx="7772400" cy="1143000"/>
          </a:xfrm>
        </p:spPr>
        <p:txBody>
          <a:bodyPr/>
          <a:lstStyle/>
          <a:p>
            <a:pPr eaLnBrk="1" hangingPunct="1"/>
            <a:r>
              <a:rPr lang="es-ES" smtClean="0"/>
              <a:t>ESP</a:t>
            </a:r>
          </a:p>
        </p:txBody>
      </p:sp>
      <p:pic>
        <p:nvPicPr>
          <p:cNvPr id="62467" name="Picture 4"/>
          <p:cNvPicPr>
            <a:picLocks noGrp="1" noChangeAspect="1" noChangeArrowheads="1"/>
          </p:cNvPicPr>
          <p:nvPr>
            <p:ph type="body" idx="1"/>
          </p:nvPr>
        </p:nvPicPr>
        <p:blipFill>
          <a:blip r:embed="rId2"/>
          <a:srcRect/>
          <a:stretch>
            <a:fillRect/>
          </a:stretch>
        </p:blipFill>
        <p:spPr>
          <a:xfrm>
            <a:off x="611188" y="1481138"/>
            <a:ext cx="7597775" cy="4252912"/>
          </a:xfr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333375"/>
            <a:ext cx="77724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eaLnBrk="1" hangingPunct="1">
              <a:lnSpc>
                <a:spcPct val="80000"/>
              </a:lnSpc>
            </a:pPr>
            <a:r>
              <a:rPr lang="es-ES" altLang="es-ES" sz="3600" kern="1200" dirty="0">
                <a:gradFill flip="none" rotWithShape="1">
                  <a:gsLst>
                    <a:gs pos="16000">
                      <a:schemeClr val="tx2"/>
                    </a:gs>
                    <a:gs pos="100000">
                      <a:srgbClr val="28A7DF"/>
                    </a:gs>
                  </a:gsLst>
                  <a:lin ang="1800000" scaled="0"/>
                  <a:tileRect/>
                </a:gradFill>
                <a:latin typeface="Arial"/>
                <a:cs typeface="Arial"/>
              </a:rPr>
              <a:t>Cortafuegos (1/2)</a:t>
            </a:r>
          </a:p>
        </p:txBody>
      </p:sp>
      <p:sp>
        <p:nvSpPr>
          <p:cNvPr id="18435" name="Rectangle 3"/>
          <p:cNvSpPr>
            <a:spLocks noGrp="1" noChangeArrowheads="1"/>
          </p:cNvSpPr>
          <p:nvPr>
            <p:ph type="body" idx="1"/>
          </p:nvPr>
        </p:nvSpPr>
        <p:spPr>
          <a:xfrm>
            <a:off x="685800" y="1557338"/>
            <a:ext cx="7772400" cy="4114800"/>
          </a:xfrm>
        </p:spPr>
        <p:txBody>
          <a:bodyPr/>
          <a:lstStyle/>
          <a:p>
            <a:pPr algn="just" eaLnBrk="1" hangingPunct="1">
              <a:lnSpc>
                <a:spcPct val="90000"/>
              </a:lnSpc>
            </a:pPr>
            <a:r>
              <a:rPr lang="es-ES" altLang="es-ES" sz="2800" dirty="0" smtClean="0">
                <a:cs typeface="Times New Roman" pitchFamily="18" charset="0"/>
              </a:rPr>
              <a:t>Consiste en un dispositivo formado por uno o varios equipos que se sitúan entre la red de la empresa y la red exterior </a:t>
            </a:r>
            <a:r>
              <a:rPr lang="es-ES" altLang="es-ES" sz="2800" dirty="0" smtClean="0">
                <a:cs typeface="Times New Roman" pitchFamily="18" charset="0"/>
              </a:rPr>
              <a:t>(</a:t>
            </a:r>
            <a:r>
              <a:rPr lang="es-ES" altLang="es-ES" sz="2800" i="1" dirty="0" smtClean="0">
                <a:cs typeface="Times New Roman" pitchFamily="18" charset="0"/>
              </a:rPr>
              <a:t>Internet</a:t>
            </a:r>
            <a:r>
              <a:rPr lang="es-ES" altLang="es-ES" sz="2800" dirty="0" smtClean="0">
                <a:cs typeface="Times New Roman" pitchFamily="18" charset="0"/>
              </a:rPr>
              <a:t>), que </a:t>
            </a:r>
            <a:r>
              <a:rPr lang="es-ES" altLang="es-ES" sz="2800" b="1" dirty="0" smtClean="0">
                <a:cs typeface="Times New Roman" pitchFamily="18" charset="0"/>
              </a:rPr>
              <a:t>analiza todos los paquetes que transitan entre ambas redes</a:t>
            </a:r>
            <a:r>
              <a:rPr lang="es-ES" altLang="es-ES" sz="2800" dirty="0" smtClean="0">
                <a:cs typeface="Times New Roman" pitchFamily="18" charset="0"/>
              </a:rPr>
              <a:t> y </a:t>
            </a:r>
            <a:r>
              <a:rPr lang="es-ES" altLang="es-ES" sz="2800" b="1" dirty="0" smtClean="0">
                <a:cs typeface="Times New Roman" pitchFamily="18" charset="0"/>
              </a:rPr>
              <a:t>filtra</a:t>
            </a:r>
            <a:r>
              <a:rPr lang="es-ES" altLang="es-ES" sz="2800" dirty="0" smtClean="0">
                <a:cs typeface="Times New Roman" pitchFamily="18" charset="0"/>
              </a:rPr>
              <a:t> los que no deben ser reenviados, de acuerdo con un </a:t>
            </a:r>
            <a:r>
              <a:rPr lang="es-ES" altLang="es-ES" sz="2800" b="1" dirty="0" smtClean="0">
                <a:cs typeface="Times New Roman" pitchFamily="18" charset="0"/>
              </a:rPr>
              <a:t>criterio establecido de antemano</a:t>
            </a:r>
            <a:r>
              <a:rPr lang="es-ES" altLang="es-ES" sz="2800" dirty="0" smtClean="0">
                <a:cs typeface="Times New Roman" pitchFamily="18" charset="0"/>
              </a:rPr>
              <a:t>, de forma simple.</a:t>
            </a:r>
            <a:r>
              <a:rPr lang="es-ES" altLang="es-ES" sz="2800" dirty="0" smtClean="0"/>
              <a:t> </a:t>
            </a:r>
          </a:p>
          <a:p>
            <a:pPr algn="just" eaLnBrk="1" hangingPunct="1">
              <a:lnSpc>
                <a:spcPct val="90000"/>
              </a:lnSpc>
            </a:pPr>
            <a:r>
              <a:rPr lang="es-ES" altLang="es-ES" sz="2800" dirty="0" smtClean="0"/>
              <a:t>Para que no se convierta en </a:t>
            </a:r>
            <a:r>
              <a:rPr lang="es-ES" altLang="es-ES" sz="2800" u="sng" dirty="0" smtClean="0"/>
              <a:t>cuello de botella</a:t>
            </a:r>
            <a:r>
              <a:rPr lang="es-ES" altLang="es-ES" sz="2800" dirty="0" smtClean="0"/>
              <a:t> en la red, deben procesar los paquetes a una </a:t>
            </a:r>
            <a:r>
              <a:rPr lang="es-ES" altLang="es-ES" sz="2800" b="1" dirty="0" smtClean="0"/>
              <a:t>velocidad</a:t>
            </a:r>
            <a:r>
              <a:rPr lang="es-ES" altLang="es-ES" sz="2800" dirty="0" smtClean="0"/>
              <a:t> igual o superior al </a:t>
            </a:r>
            <a:r>
              <a:rPr lang="es-ES" altLang="es-ES" sz="2800" dirty="0" err="1" smtClean="0"/>
              <a:t>router</a:t>
            </a:r>
            <a:r>
              <a:rPr lang="es-ES" altLang="es-ES" sz="2800" dirty="0" smtClean="0"/>
              <a:t> de acceso.</a:t>
            </a:r>
          </a:p>
        </p:txBody>
      </p:sp>
    </p:spTree>
    <p:extLst>
      <p:ext uri="{BB962C8B-B14F-4D97-AF65-F5344CB8AC3E}">
        <p14:creationId xmlns:p14="http://schemas.microsoft.com/office/powerpoint/2010/main" val="275653854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eaLnBrk="1" hangingPunct="1">
              <a:lnSpc>
                <a:spcPct val="80000"/>
              </a:lnSpc>
            </a:pPr>
            <a:r>
              <a:rPr lang="es-ES" altLang="es-ES" sz="3600" kern="1200">
                <a:gradFill flip="none" rotWithShape="1">
                  <a:gsLst>
                    <a:gs pos="16000">
                      <a:schemeClr val="tx2"/>
                    </a:gs>
                    <a:gs pos="100000">
                      <a:srgbClr val="28A7DF"/>
                    </a:gs>
                  </a:gsLst>
                  <a:lin ang="1800000" scaled="0"/>
                  <a:tileRect/>
                </a:gradFill>
                <a:latin typeface="Arial"/>
                <a:cs typeface="Arial"/>
              </a:rPr>
              <a:t>Cortafuegos (2/2)</a:t>
            </a:r>
          </a:p>
        </p:txBody>
      </p:sp>
      <p:sp>
        <p:nvSpPr>
          <p:cNvPr id="19459" name="Rectangle 3"/>
          <p:cNvSpPr>
            <a:spLocks noGrp="1" noChangeArrowheads="1"/>
          </p:cNvSpPr>
          <p:nvPr>
            <p:ph type="body" idx="1"/>
          </p:nvPr>
        </p:nvSpPr>
        <p:spPr>
          <a:xfrm>
            <a:off x="685800" y="1981200"/>
            <a:ext cx="7772400" cy="3429000"/>
          </a:xfrm>
        </p:spPr>
        <p:txBody>
          <a:bodyPr>
            <a:normAutofit lnSpcReduction="10000"/>
          </a:bodyPr>
          <a:lstStyle/>
          <a:p>
            <a:pPr algn="just" eaLnBrk="1" hangingPunct="1">
              <a:lnSpc>
                <a:spcPct val="90000"/>
              </a:lnSpc>
            </a:pPr>
            <a:r>
              <a:rPr lang="es-ES" altLang="es-ES" sz="2800" smtClean="0">
                <a:cs typeface="Times New Roman" pitchFamily="18" charset="0"/>
              </a:rPr>
              <a:t>Crea un </a:t>
            </a:r>
            <a:r>
              <a:rPr lang="es-ES" altLang="es-ES" sz="2800" b="1" smtClean="0">
                <a:cs typeface="Times New Roman" pitchFamily="18" charset="0"/>
              </a:rPr>
              <a:t>perímetro</a:t>
            </a:r>
            <a:r>
              <a:rPr lang="es-ES" altLang="es-ES" sz="2800" smtClean="0">
                <a:cs typeface="Times New Roman" pitchFamily="18" charset="0"/>
              </a:rPr>
              <a:t> de seguridad y defensa de la organización que protege.</a:t>
            </a:r>
          </a:p>
          <a:p>
            <a:pPr algn="just" eaLnBrk="1" hangingPunct="1">
              <a:lnSpc>
                <a:spcPct val="90000"/>
              </a:lnSpc>
            </a:pPr>
            <a:r>
              <a:rPr lang="es-ES" altLang="es-ES" sz="2800" smtClean="0">
                <a:cs typeface="Times New Roman" pitchFamily="18" charset="0"/>
              </a:rPr>
              <a:t>Su diseño ha de ser acorde con los servicios que se necesiten tanto privados como públicos (WWW, FTP, Telnet,...) así como conexiones remotas.</a:t>
            </a:r>
          </a:p>
          <a:p>
            <a:pPr algn="just" eaLnBrk="1" hangingPunct="1">
              <a:lnSpc>
                <a:spcPct val="90000"/>
              </a:lnSpc>
            </a:pPr>
            <a:r>
              <a:rPr lang="es-ES" altLang="es-ES" sz="2800" smtClean="0"/>
              <a:t>Al definir un perímetro, el cortafuegos opera también como </a:t>
            </a:r>
            <a:r>
              <a:rPr lang="es-ES" altLang="es-ES" sz="2800" b="1" smtClean="0"/>
              <a:t>NAT</a:t>
            </a:r>
            <a:r>
              <a:rPr lang="es-ES" altLang="es-ES" sz="2800" smtClean="0"/>
              <a:t> (</a:t>
            </a:r>
            <a:r>
              <a:rPr lang="es-ES" altLang="es-ES" sz="2800" i="1" smtClean="0"/>
              <a:t>Network Address Traslation</a:t>
            </a:r>
            <a:r>
              <a:rPr lang="es-ES" altLang="es-ES" sz="2800" smtClean="0"/>
              <a:t>) y </a:t>
            </a:r>
            <a:r>
              <a:rPr lang="es-ES" altLang="es-ES" sz="2800" b="1" smtClean="0"/>
              <a:t>Proxy</a:t>
            </a:r>
            <a:r>
              <a:rPr lang="es-ES" altLang="es-ES" sz="2800" smtClean="0"/>
              <a:t> (</a:t>
            </a:r>
            <a:r>
              <a:rPr lang="es-ES" altLang="es-ES" sz="2800" i="1" smtClean="0"/>
              <a:t>servidor multipasarela</a:t>
            </a:r>
            <a:r>
              <a:rPr lang="es-ES" altLang="es-ES" sz="2800" smtClean="0"/>
              <a:t>).</a:t>
            </a:r>
          </a:p>
        </p:txBody>
      </p:sp>
    </p:spTree>
    <p:extLst>
      <p:ext uri="{BB962C8B-B14F-4D97-AF65-F5344CB8AC3E}">
        <p14:creationId xmlns:p14="http://schemas.microsoft.com/office/powerpoint/2010/main" val="395033304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0"/>
            <a:ext cx="7772400" cy="1143000"/>
          </a:xfrm>
        </p:spPr>
        <p:txBody>
          <a:bodyPr/>
          <a:lstStyle/>
          <a:p>
            <a:pPr eaLnBrk="1" hangingPunct="1"/>
            <a:r>
              <a:rPr lang="es-ES" altLang="es-ES" sz="3600" b="1" u="sng" smtClean="0"/>
              <a:t>Peligros y modos de ataque (2)</a:t>
            </a:r>
          </a:p>
        </p:txBody>
      </p:sp>
      <p:sp>
        <p:nvSpPr>
          <p:cNvPr id="15363" name="Rectangle 3"/>
          <p:cNvSpPr>
            <a:spLocks noGrp="1" noChangeArrowheads="1"/>
          </p:cNvSpPr>
          <p:nvPr>
            <p:ph type="body" idx="1"/>
          </p:nvPr>
        </p:nvSpPr>
        <p:spPr>
          <a:xfrm>
            <a:off x="762000" y="990600"/>
            <a:ext cx="7772400" cy="5181600"/>
          </a:xfrm>
        </p:spPr>
        <p:txBody>
          <a:bodyPr/>
          <a:lstStyle/>
          <a:p>
            <a:pPr algn="just" eaLnBrk="1" hangingPunct="1">
              <a:lnSpc>
                <a:spcPct val="90000"/>
              </a:lnSpc>
            </a:pPr>
            <a:r>
              <a:rPr lang="es-ES" altLang="es-ES" sz="2400" b="1" i="1" u="sng" smtClean="0"/>
              <a:t>Explotar bugs del software</a:t>
            </a:r>
            <a:r>
              <a:rPr lang="es-ES" altLang="es-ES" sz="2400" i="1" smtClean="0"/>
              <a:t>: A</a:t>
            </a:r>
            <a:r>
              <a:rPr lang="es-ES" altLang="es-ES" sz="2400" smtClean="0"/>
              <a:t>provechar errores del software, ya que a la mayor  parte del software se le ha añadido la seguridad demasiado tarde, cuando ya no era posible rediseñarlo todo y con ello puede adquirir privilegios en la ejecución. </a:t>
            </a:r>
          </a:p>
          <a:p>
            <a:pPr algn="just" eaLnBrk="1" hangingPunct="1">
              <a:lnSpc>
                <a:spcPct val="90000"/>
              </a:lnSpc>
              <a:buFontTx/>
              <a:buNone/>
            </a:pPr>
            <a:r>
              <a:rPr lang="es-ES" altLang="es-ES" sz="2400" smtClean="0"/>
              <a:t>	Además, muchos programas corren con demasiados privilegios. </a:t>
            </a:r>
          </a:p>
          <a:p>
            <a:pPr algn="just" eaLnBrk="1" hangingPunct="1">
              <a:lnSpc>
                <a:spcPct val="90000"/>
              </a:lnSpc>
              <a:buFontTx/>
              <a:buNone/>
            </a:pPr>
            <a:r>
              <a:rPr lang="es-ES" altLang="es-ES" sz="2400" smtClean="0"/>
              <a:t>	Los hackers se hacen con una copia del software a explotar y lo someten a una batería de pruebas para detectar alguna debilidad que puedan aprovechar.</a:t>
            </a:r>
          </a:p>
          <a:p>
            <a:pPr lvl="1" algn="just" eaLnBrk="1" hangingPunct="1">
              <a:lnSpc>
                <a:spcPct val="90000"/>
              </a:lnSpc>
            </a:pPr>
            <a:r>
              <a:rPr lang="es-ES" altLang="es-ES" sz="2000" u="sng" smtClean="0"/>
              <a:t>Protección:</a:t>
            </a:r>
            <a:r>
              <a:rPr lang="es-ES" altLang="es-ES" sz="2000" b="1" smtClean="0"/>
              <a:t> </a:t>
            </a:r>
            <a:r>
              <a:rPr lang="es-ES" altLang="es-ES" sz="2000" smtClean="0"/>
              <a:t>Correcta programación o incluir parches actualizando los servicios instalados.</a:t>
            </a:r>
          </a:p>
        </p:txBody>
      </p:sp>
    </p:spTree>
    <p:extLst>
      <p:ext uri="{BB962C8B-B14F-4D97-AF65-F5344CB8AC3E}">
        <p14:creationId xmlns:p14="http://schemas.microsoft.com/office/powerpoint/2010/main" val="233806162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914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eaLnBrk="1" hangingPunct="1">
              <a:lnSpc>
                <a:spcPct val="80000"/>
              </a:lnSpc>
            </a:pPr>
            <a:r>
              <a:rPr lang="es-ES" altLang="es-ES" sz="3600" kern="1200">
                <a:gradFill flip="none" rotWithShape="1">
                  <a:gsLst>
                    <a:gs pos="16000">
                      <a:schemeClr val="tx2"/>
                    </a:gs>
                    <a:gs pos="100000">
                      <a:srgbClr val="28A7DF"/>
                    </a:gs>
                  </a:gsLst>
                  <a:lin ang="1800000" scaled="0"/>
                  <a:tileRect/>
                </a:gradFill>
                <a:latin typeface="Arial"/>
                <a:cs typeface="Arial"/>
              </a:rPr>
              <a:t>Sistema Detección de intrusos: IDS</a:t>
            </a:r>
          </a:p>
        </p:txBody>
      </p:sp>
      <p:sp>
        <p:nvSpPr>
          <p:cNvPr id="20483" name="Rectangle 3"/>
          <p:cNvSpPr>
            <a:spLocks noGrp="1" noChangeArrowheads="1"/>
          </p:cNvSpPr>
          <p:nvPr>
            <p:ph type="body" idx="1"/>
          </p:nvPr>
        </p:nvSpPr>
        <p:spPr>
          <a:xfrm>
            <a:off x="685800" y="914400"/>
            <a:ext cx="7772400" cy="5486400"/>
          </a:xfrm>
        </p:spPr>
        <p:txBody>
          <a:bodyPr/>
          <a:lstStyle/>
          <a:p>
            <a:pPr algn="just" eaLnBrk="1" hangingPunct="1"/>
            <a:r>
              <a:rPr lang="es-ES" altLang="es-ES" sz="2400" b="1" smtClean="0"/>
              <a:t>Las vulnerabilidades de los diferentes sistemas dentro de una red son los caminos para realizar los ataques.</a:t>
            </a:r>
          </a:p>
          <a:p>
            <a:pPr algn="just" eaLnBrk="1" hangingPunct="1"/>
            <a:r>
              <a:rPr lang="es-ES" altLang="es-ES" sz="2400" smtClean="0"/>
              <a:t>En muchas ocasiones, el atacante </a:t>
            </a:r>
            <a:r>
              <a:rPr lang="es-ES" altLang="es-ES" sz="2400" b="1" smtClean="0"/>
              <a:t>enmascara</a:t>
            </a:r>
            <a:r>
              <a:rPr lang="es-ES" altLang="es-ES" sz="2400" smtClean="0"/>
              <a:t> el ataque en tráfico permitido por el </a:t>
            </a:r>
            <a:r>
              <a:rPr lang="es-ES" altLang="es-ES" sz="2400" i="1" smtClean="0"/>
              <a:t>cortafuegos</a:t>
            </a:r>
            <a:r>
              <a:rPr lang="es-ES" altLang="es-ES" sz="2400" smtClean="0"/>
              <a:t> y por tanto para delatarlo se necesita un </a:t>
            </a:r>
            <a:r>
              <a:rPr lang="es-ES" altLang="es-ES" sz="2400" b="1" smtClean="0"/>
              <a:t>IDS</a:t>
            </a:r>
            <a:r>
              <a:rPr lang="es-ES" altLang="es-ES" sz="2400" smtClean="0"/>
              <a:t>. Son complementarios.</a:t>
            </a:r>
          </a:p>
          <a:p>
            <a:pPr algn="just" eaLnBrk="1" hangingPunct="1"/>
            <a:r>
              <a:rPr lang="es-ES" altLang="es-ES" sz="2400" u="sng" smtClean="0">
                <a:cs typeface="Times New Roman" pitchFamily="18" charset="0"/>
              </a:rPr>
              <a:t>Características deseables para un IDS son:</a:t>
            </a:r>
          </a:p>
          <a:p>
            <a:pPr lvl="1" algn="just" eaLnBrk="1" hangingPunct="1"/>
            <a:r>
              <a:rPr lang="es-ES" altLang="es-ES" sz="2000" smtClean="0">
                <a:cs typeface="Times New Roman" pitchFamily="18" charset="0"/>
              </a:rPr>
              <a:t>Continuamente en ejecución</a:t>
            </a:r>
          </a:p>
          <a:p>
            <a:pPr lvl="1" algn="just" eaLnBrk="1" hangingPunct="1"/>
            <a:r>
              <a:rPr lang="es-ES" altLang="es-ES" sz="2000" smtClean="0">
                <a:cs typeface="Times New Roman" pitchFamily="18" charset="0"/>
              </a:rPr>
              <a:t>Debe analizarse él mismo y detectar si ha sido modificado por un atacante</a:t>
            </a:r>
          </a:p>
          <a:p>
            <a:pPr lvl="1" algn="just" eaLnBrk="1" hangingPunct="1"/>
            <a:r>
              <a:rPr lang="es-ES" altLang="es-ES" sz="2000" smtClean="0">
                <a:cs typeface="Times New Roman" pitchFamily="18" charset="0"/>
              </a:rPr>
              <a:t>Utilizar los mínimos recursos posibles</a:t>
            </a:r>
          </a:p>
          <a:p>
            <a:pPr lvl="1" algn="just" eaLnBrk="1" hangingPunct="1"/>
            <a:r>
              <a:rPr lang="es-ES" altLang="es-ES" sz="2000" smtClean="0">
                <a:cs typeface="Times New Roman" pitchFamily="18" charset="0"/>
              </a:rPr>
              <a:t>Debe adaptarse fácilmente a los cambios de sistemas y usuarios</a:t>
            </a:r>
            <a:endParaRPr lang="es-ES" altLang="es-ES" sz="2000" b="1" i="1" smtClean="0"/>
          </a:p>
        </p:txBody>
      </p:sp>
    </p:spTree>
    <p:extLst>
      <p:ext uri="{BB962C8B-B14F-4D97-AF65-F5344CB8AC3E}">
        <p14:creationId xmlns:p14="http://schemas.microsoft.com/office/powerpoint/2010/main" val="230540510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68313" y="506413"/>
            <a:ext cx="8675687" cy="762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eaLnBrk="1" hangingPunct="1">
              <a:lnSpc>
                <a:spcPct val="80000"/>
              </a:lnSpc>
            </a:pPr>
            <a:r>
              <a:rPr lang="es-ES" altLang="es-ES" sz="3600" kern="1200">
                <a:gradFill flip="none" rotWithShape="1">
                  <a:gsLst>
                    <a:gs pos="16000">
                      <a:schemeClr val="tx2"/>
                    </a:gs>
                    <a:gs pos="100000">
                      <a:srgbClr val="28A7DF"/>
                    </a:gs>
                  </a:gsLst>
                  <a:lin ang="1800000" scaled="0"/>
                  <a:tileRect/>
                </a:gradFill>
                <a:latin typeface="Arial"/>
                <a:cs typeface="Arial"/>
              </a:rPr>
              <a:t>Tipos de IDS según localización</a:t>
            </a:r>
          </a:p>
        </p:txBody>
      </p:sp>
      <p:sp>
        <p:nvSpPr>
          <p:cNvPr id="21507" name="Rectangle 3"/>
          <p:cNvSpPr>
            <a:spLocks noGrp="1" noChangeArrowheads="1"/>
          </p:cNvSpPr>
          <p:nvPr>
            <p:ph type="body" idx="1"/>
          </p:nvPr>
        </p:nvSpPr>
        <p:spPr>
          <a:xfrm>
            <a:off x="609600" y="1557338"/>
            <a:ext cx="7772400" cy="4876800"/>
          </a:xfrm>
        </p:spPr>
        <p:txBody>
          <a:bodyPr/>
          <a:lstStyle/>
          <a:p>
            <a:pPr algn="just" eaLnBrk="1" hangingPunct="1">
              <a:lnSpc>
                <a:spcPct val="80000"/>
              </a:lnSpc>
            </a:pPr>
            <a:r>
              <a:rPr lang="en-GB" altLang="es-ES" sz="2400" b="1" smtClean="0">
                <a:cs typeface="Times New Roman" pitchFamily="18" charset="0"/>
              </a:rPr>
              <a:t>NIDS</a:t>
            </a:r>
            <a:r>
              <a:rPr lang="en-GB" altLang="es-ES" sz="2400" smtClean="0">
                <a:cs typeface="Times New Roman" pitchFamily="18" charset="0"/>
              </a:rPr>
              <a:t> (</a:t>
            </a:r>
            <a:r>
              <a:rPr lang="en-GB" altLang="es-ES" sz="2400" i="1" smtClean="0">
                <a:cs typeface="Times New Roman" pitchFamily="18" charset="0"/>
              </a:rPr>
              <a:t>Network Intrusion Detection System</a:t>
            </a:r>
            <a:r>
              <a:rPr lang="en-GB" altLang="es-ES" sz="2400" smtClean="0">
                <a:cs typeface="Times New Roman" pitchFamily="18" charset="0"/>
              </a:rPr>
              <a:t>): Detecta los paquetes armados maliciosamente y diseñados para no ser detectados por los cortafuegos. Consta de un sensor situado en un segmento de la red y una consola.</a:t>
            </a:r>
          </a:p>
          <a:p>
            <a:pPr lvl="1" algn="just" eaLnBrk="1" hangingPunct="1">
              <a:lnSpc>
                <a:spcPct val="80000"/>
              </a:lnSpc>
              <a:buFont typeface="Symbol" pitchFamily="18" charset="2"/>
              <a:buChar char=""/>
            </a:pPr>
            <a:r>
              <a:rPr lang="es-ES" altLang="es-ES" sz="2000" smtClean="0"/>
              <a:t>La ventaja que tiene este tipo de cortafuegos es que no se requiere instalar software adicional en ningún servidor.</a:t>
            </a:r>
          </a:p>
          <a:p>
            <a:pPr lvl="1" algn="just" eaLnBrk="1" hangingPunct="1">
              <a:lnSpc>
                <a:spcPct val="80000"/>
              </a:lnSpc>
              <a:buFont typeface="Symbol" pitchFamily="18" charset="2"/>
              <a:buChar char=""/>
            </a:pPr>
            <a:r>
              <a:rPr lang="es-ES" altLang="es-ES" sz="2000" smtClean="0"/>
              <a:t>Inconvenientes: Es local al segmento, si la información es cifrada no puede procesarla.</a:t>
            </a:r>
          </a:p>
          <a:p>
            <a:pPr lvl="1" algn="just" eaLnBrk="1" hangingPunct="1">
              <a:lnSpc>
                <a:spcPct val="80000"/>
              </a:lnSpc>
              <a:buFontTx/>
              <a:buNone/>
            </a:pPr>
            <a:endParaRPr lang="en-GB" altLang="es-ES" sz="2000" smtClean="0">
              <a:cs typeface="Times New Roman" pitchFamily="18" charset="0"/>
            </a:endParaRPr>
          </a:p>
          <a:p>
            <a:pPr algn="just" eaLnBrk="1" hangingPunct="1">
              <a:lnSpc>
                <a:spcPct val="80000"/>
              </a:lnSpc>
            </a:pPr>
            <a:r>
              <a:rPr lang="en-GB" altLang="es-ES" sz="2400" b="1" smtClean="0">
                <a:cs typeface="Times New Roman" pitchFamily="18" charset="0"/>
              </a:rPr>
              <a:t>HIDS</a:t>
            </a:r>
            <a:r>
              <a:rPr lang="en-GB" altLang="es-ES" sz="2400" smtClean="0">
                <a:cs typeface="Times New Roman" pitchFamily="18" charset="0"/>
              </a:rPr>
              <a:t> (</a:t>
            </a:r>
            <a:r>
              <a:rPr lang="en-GB" altLang="es-ES" sz="2400" i="1" smtClean="0">
                <a:cs typeface="Times New Roman" pitchFamily="18" charset="0"/>
              </a:rPr>
              <a:t>Host Intrusion Detection System</a:t>
            </a:r>
            <a:r>
              <a:rPr lang="en-GB" altLang="es-ES" sz="2400" smtClean="0">
                <a:cs typeface="Times New Roman" pitchFamily="18" charset="0"/>
              </a:rPr>
              <a:t>): Analiza el </a:t>
            </a:r>
            <a:r>
              <a:rPr lang="en-GB" altLang="es-ES" sz="2400" u="sng" smtClean="0">
                <a:cs typeface="Times New Roman" pitchFamily="18" charset="0"/>
              </a:rPr>
              <a:t>tráfico sobre un servidor</a:t>
            </a:r>
            <a:r>
              <a:rPr lang="en-GB" altLang="es-ES" sz="2400" smtClean="0">
                <a:cs typeface="Times New Roman" pitchFamily="18" charset="0"/>
              </a:rPr>
              <a:t>. </a:t>
            </a:r>
          </a:p>
          <a:p>
            <a:pPr lvl="2" algn="just" eaLnBrk="1" hangingPunct="1">
              <a:lnSpc>
                <a:spcPct val="80000"/>
              </a:lnSpc>
            </a:pPr>
            <a:r>
              <a:rPr lang="es-ES" altLang="es-ES" sz="2000" smtClean="0"/>
              <a:t>Las ventajas que tiene es que registra comandos utilizados, es más fiable, mayor probabilidad de acierto que NIDS.</a:t>
            </a:r>
          </a:p>
          <a:p>
            <a:pPr algn="just" eaLnBrk="1" hangingPunct="1">
              <a:lnSpc>
                <a:spcPct val="80000"/>
              </a:lnSpc>
              <a:buFont typeface="Symbol" pitchFamily="18" charset="2"/>
              <a:buChar char=""/>
            </a:pPr>
            <a:endParaRPr lang="en-GB" altLang="es-ES" sz="2000" smtClean="0">
              <a:cs typeface="Times New Roman" pitchFamily="18" charset="0"/>
            </a:endParaRPr>
          </a:p>
          <a:p>
            <a:pPr algn="just" eaLnBrk="1" hangingPunct="1">
              <a:lnSpc>
                <a:spcPct val="80000"/>
              </a:lnSpc>
              <a:buFontTx/>
              <a:buNone/>
            </a:pPr>
            <a:endParaRPr lang="es-ES" altLang="es-ES" sz="2400" smtClean="0"/>
          </a:p>
        </p:txBody>
      </p:sp>
    </p:spTree>
    <p:extLst>
      <p:ext uri="{BB962C8B-B14F-4D97-AF65-F5344CB8AC3E}">
        <p14:creationId xmlns:p14="http://schemas.microsoft.com/office/powerpoint/2010/main" val="324370078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188913"/>
            <a:ext cx="77724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eaLnBrk="1" hangingPunct="1">
              <a:lnSpc>
                <a:spcPct val="80000"/>
              </a:lnSpc>
            </a:pPr>
            <a:r>
              <a:rPr lang="es-ES" altLang="es-ES" sz="3600" kern="1200">
                <a:gradFill flip="none" rotWithShape="1">
                  <a:gsLst>
                    <a:gs pos="16000">
                      <a:schemeClr val="tx2"/>
                    </a:gs>
                    <a:gs pos="100000">
                      <a:srgbClr val="28A7DF"/>
                    </a:gs>
                  </a:gsLst>
                  <a:lin ang="1800000" scaled="0"/>
                  <a:tileRect/>
                </a:gradFill>
                <a:latin typeface="Arial"/>
                <a:cs typeface="Arial"/>
              </a:rPr>
              <a:t>NIDS</a:t>
            </a:r>
          </a:p>
        </p:txBody>
      </p:sp>
      <p:pic>
        <p:nvPicPr>
          <p:cNvPr id="22531" name="Picture 4"/>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309688" y="982663"/>
            <a:ext cx="7834312" cy="5875337"/>
          </a:xfrm>
          <a:noFill/>
        </p:spPr>
      </p:pic>
    </p:spTree>
    <p:extLst>
      <p:ext uri="{BB962C8B-B14F-4D97-AF65-F5344CB8AC3E}">
        <p14:creationId xmlns:p14="http://schemas.microsoft.com/office/powerpoint/2010/main" val="2049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15950" y="0"/>
            <a:ext cx="7772400" cy="914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0000"/>
          </a:bodyPr>
          <a:lstStyle/>
          <a:p>
            <a:pPr eaLnBrk="1" hangingPunct="1">
              <a:lnSpc>
                <a:spcPct val="80000"/>
              </a:lnSpc>
            </a:pPr>
            <a:r>
              <a:rPr lang="es-ES" altLang="es-ES" sz="3600" kern="1200">
                <a:gradFill flip="none" rotWithShape="1">
                  <a:gsLst>
                    <a:gs pos="16000">
                      <a:schemeClr val="tx2"/>
                    </a:gs>
                    <a:gs pos="100000">
                      <a:srgbClr val="28A7DF"/>
                    </a:gs>
                  </a:gsLst>
                  <a:lin ang="1800000" scaled="0"/>
                  <a:tileRect/>
                </a:gradFill>
                <a:latin typeface="Arial"/>
                <a:cs typeface="Arial"/>
              </a:rPr>
              <a:t>Tipos de IDS según modelos de detección</a:t>
            </a:r>
          </a:p>
        </p:txBody>
      </p:sp>
      <p:sp>
        <p:nvSpPr>
          <p:cNvPr id="559107" name="Rectangle 3"/>
          <p:cNvSpPr>
            <a:spLocks noGrp="1" noChangeArrowheads="1"/>
          </p:cNvSpPr>
          <p:nvPr>
            <p:ph type="body" idx="1"/>
          </p:nvPr>
        </p:nvSpPr>
        <p:spPr>
          <a:xfrm>
            <a:off x="609600" y="944563"/>
            <a:ext cx="7772400" cy="3276600"/>
          </a:xfrm>
        </p:spPr>
        <p:txBody>
          <a:bodyPr/>
          <a:lstStyle/>
          <a:p>
            <a:pPr algn="just" eaLnBrk="1" hangingPunct="1">
              <a:lnSpc>
                <a:spcPct val="90000"/>
              </a:lnSpc>
              <a:defRPr/>
            </a:pPr>
            <a:r>
              <a:rPr lang="es-ES" sz="2400" b="1" smtClean="0"/>
              <a:t>Detección de mal uso</a:t>
            </a:r>
            <a:r>
              <a:rPr lang="es-ES" sz="2400" smtClean="0"/>
              <a:t>: Verifica sobre </a:t>
            </a:r>
            <a:r>
              <a:rPr lang="es-ES" sz="2400" u="sng" smtClean="0"/>
              <a:t>tipos ilegales de tráfico</a:t>
            </a:r>
            <a:r>
              <a:rPr lang="es-ES" sz="2400" smtClean="0"/>
              <a:t>, secuencias que se sabe se utilizan para realizar ataques (conocidas como</a:t>
            </a:r>
            <a:r>
              <a:rPr lang="es-ES" sz="2400" b="1" i="1" smtClean="0">
                <a:effectLst>
                  <a:outerShdw blurRad="38100" dist="38100" dir="2700000" algn="tl">
                    <a:srgbClr val="C0C0C0"/>
                  </a:outerShdw>
                </a:effectLst>
              </a:rPr>
              <a:t> </a:t>
            </a:r>
            <a:r>
              <a:rPr lang="es-ES" sz="2400" i="1" u="sng" smtClean="0"/>
              <a:t>exploits</a:t>
            </a:r>
            <a:r>
              <a:rPr lang="es-ES" sz="2400" b="1" i="1" smtClean="0">
                <a:effectLst>
                  <a:outerShdw blurRad="38100" dist="38100" dir="2700000" algn="tl">
                    <a:srgbClr val="C0C0C0"/>
                  </a:outerShdw>
                </a:effectLst>
              </a:rPr>
              <a:t>)</a:t>
            </a:r>
          </a:p>
          <a:p>
            <a:pPr algn="just" eaLnBrk="1" hangingPunct="1">
              <a:lnSpc>
                <a:spcPct val="90000"/>
              </a:lnSpc>
              <a:defRPr/>
            </a:pPr>
            <a:r>
              <a:rPr lang="es-ES" sz="2400" b="1" smtClean="0"/>
              <a:t>Detección de uso anómalo</a:t>
            </a:r>
            <a:r>
              <a:rPr lang="es-ES" sz="2400" smtClean="0"/>
              <a:t>: Verifica diferencias estadísticas del comportamiento normal de una red, según </a:t>
            </a:r>
            <a:r>
              <a:rPr lang="es-ES" sz="2400" u="sng" smtClean="0"/>
              <a:t>franjas horarias</a:t>
            </a:r>
            <a:r>
              <a:rPr lang="es-ES" sz="2400" smtClean="0"/>
              <a:t>, según la </a:t>
            </a:r>
            <a:r>
              <a:rPr lang="es-ES" sz="2400" u="sng" smtClean="0"/>
              <a:t>utilización de puertos</a:t>
            </a:r>
            <a:r>
              <a:rPr lang="es-ES" sz="2400" smtClean="0"/>
              <a:t> (evitaría el rastreo de puertos)</a:t>
            </a:r>
          </a:p>
        </p:txBody>
      </p:sp>
      <p:sp>
        <p:nvSpPr>
          <p:cNvPr id="23556" name="Rectangle 4"/>
          <p:cNvSpPr>
            <a:spLocks noChangeArrowheads="1"/>
          </p:cNvSpPr>
          <p:nvPr/>
        </p:nvSpPr>
        <p:spPr bwMode="auto">
          <a:xfrm>
            <a:off x="-457200" y="38862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s-ES" altLang="es-ES" sz="2800" b="1" u="sng">
                <a:solidFill>
                  <a:schemeClr val="tx2"/>
                </a:solidFill>
              </a:rPr>
              <a:t>Tipos de IDS según naturaleza</a:t>
            </a:r>
          </a:p>
        </p:txBody>
      </p:sp>
      <p:sp>
        <p:nvSpPr>
          <p:cNvPr id="23557" name="Rectangle 5"/>
          <p:cNvSpPr>
            <a:spLocks noChangeArrowheads="1"/>
          </p:cNvSpPr>
          <p:nvPr/>
        </p:nvSpPr>
        <p:spPr bwMode="auto">
          <a:xfrm>
            <a:off x="762000" y="4495800"/>
            <a:ext cx="7772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s-ES" altLang="es-ES" sz="2400" b="1"/>
              <a:t>Pasivos: </a:t>
            </a:r>
            <a:r>
              <a:rPr lang="es-ES" altLang="es-ES" sz="2400"/>
              <a:t>Registran violación y generan una alerta</a:t>
            </a:r>
          </a:p>
          <a:p>
            <a:pPr eaLnBrk="1" hangingPunct="1"/>
            <a:r>
              <a:rPr lang="es-ES" altLang="es-ES" sz="2400" b="1"/>
              <a:t>Reactivos: </a:t>
            </a:r>
            <a:r>
              <a:rPr lang="es-ES" altLang="es-ES" sz="2400"/>
              <a:t>Responden ante la situación, anulando sesión, rechazando conexión por el cortafuegos, etc</a:t>
            </a:r>
          </a:p>
        </p:txBody>
      </p:sp>
    </p:spTree>
    <p:extLst>
      <p:ext uri="{BB962C8B-B14F-4D97-AF65-F5344CB8AC3E}">
        <p14:creationId xmlns:p14="http://schemas.microsoft.com/office/powerpoint/2010/main" val="56261862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0"/>
            <a:ext cx="77724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eaLnBrk="1" hangingPunct="1">
              <a:lnSpc>
                <a:spcPct val="80000"/>
              </a:lnSpc>
            </a:pPr>
            <a:r>
              <a:rPr lang="es-ES" altLang="es-ES" sz="3600" kern="1200">
                <a:gradFill flip="none" rotWithShape="1">
                  <a:gsLst>
                    <a:gs pos="16000">
                      <a:schemeClr val="tx2"/>
                    </a:gs>
                    <a:gs pos="100000">
                      <a:srgbClr val="28A7DF"/>
                    </a:gs>
                  </a:gsLst>
                  <a:lin ang="1800000" scaled="0"/>
                  <a:tileRect/>
                </a:gradFill>
                <a:latin typeface="Arial"/>
                <a:cs typeface="Arial"/>
              </a:rPr>
              <a:t>Jarrón de miel (HONEY POT)</a:t>
            </a:r>
          </a:p>
        </p:txBody>
      </p:sp>
      <p:sp>
        <p:nvSpPr>
          <p:cNvPr id="24579" name="Rectangle 3"/>
          <p:cNvSpPr>
            <a:spLocks noGrp="1" noChangeArrowheads="1"/>
          </p:cNvSpPr>
          <p:nvPr>
            <p:ph type="body" idx="1"/>
          </p:nvPr>
        </p:nvSpPr>
        <p:spPr>
          <a:xfrm>
            <a:off x="762000" y="1066800"/>
            <a:ext cx="7772400" cy="4953000"/>
          </a:xfrm>
        </p:spPr>
        <p:txBody>
          <a:bodyPr/>
          <a:lstStyle/>
          <a:p>
            <a:pPr algn="just" eaLnBrk="1" hangingPunct="1">
              <a:lnSpc>
                <a:spcPct val="80000"/>
              </a:lnSpc>
            </a:pPr>
            <a:r>
              <a:rPr lang="es-ES" altLang="es-ES" sz="2400" smtClean="0"/>
              <a:t>En ocasiones es interesante </a:t>
            </a:r>
            <a:r>
              <a:rPr lang="es-ES" altLang="es-ES" sz="2400" u="sng" smtClean="0"/>
              <a:t>aprender de los propios atacantes</a:t>
            </a:r>
            <a:r>
              <a:rPr lang="es-ES" altLang="es-ES" sz="2400" smtClean="0"/>
              <a:t>. </a:t>
            </a:r>
          </a:p>
          <a:p>
            <a:pPr algn="just" eaLnBrk="1" hangingPunct="1">
              <a:lnSpc>
                <a:spcPct val="80000"/>
              </a:lnSpc>
            </a:pPr>
            <a:r>
              <a:rPr lang="es-ES" altLang="es-ES" sz="2400" smtClean="0"/>
              <a:t>Para ello, en las redes se ubican </a:t>
            </a:r>
            <a:r>
              <a:rPr lang="es-ES" altLang="es-ES" sz="2400" b="1" smtClean="0"/>
              <a:t>servidores</a:t>
            </a:r>
            <a:r>
              <a:rPr lang="es-ES" altLang="es-ES" sz="2400" smtClean="0"/>
              <a:t> puestos adrede para que los intrusos los saboteen y son monitorizados por sistemas que actúan como </a:t>
            </a:r>
            <a:r>
              <a:rPr lang="es-ES" altLang="es-ES" sz="2400" b="1" smtClean="0"/>
              <a:t>puentes</a:t>
            </a:r>
            <a:r>
              <a:rPr lang="es-ES" altLang="es-ES" sz="2400" smtClean="0"/>
              <a:t> a los servidores, registrando de forma transparente los paquetes que acceden a dichos servidores.</a:t>
            </a:r>
          </a:p>
          <a:p>
            <a:pPr algn="just" eaLnBrk="1" hangingPunct="1">
              <a:lnSpc>
                <a:spcPct val="80000"/>
              </a:lnSpc>
            </a:pPr>
            <a:r>
              <a:rPr lang="es-ES" altLang="es-ES" sz="2400" smtClean="0"/>
              <a:t>Detectado un ataque (</a:t>
            </a:r>
            <a:r>
              <a:rPr lang="es-ES" altLang="es-ES" sz="2400" i="1" smtClean="0"/>
              <a:t>por modificación de la estructura de archivos</a:t>
            </a:r>
            <a:r>
              <a:rPr lang="es-ES" altLang="es-ES" sz="2400" smtClean="0"/>
              <a:t>), se recompone la traza del atacante (</a:t>
            </a:r>
            <a:r>
              <a:rPr lang="es-ES" altLang="es-ES" sz="2400" i="1" smtClean="0"/>
              <a:t>secuencia de paquetes registrados en el monitor puente</a:t>
            </a:r>
            <a:r>
              <a:rPr lang="es-ES" altLang="es-ES" sz="2400" smtClean="0"/>
              <a:t>) y se pasa a un </a:t>
            </a:r>
            <a:r>
              <a:rPr lang="es-ES" altLang="es-ES" sz="2400" b="1" smtClean="0"/>
              <a:t>análisis forense</a:t>
            </a:r>
            <a:r>
              <a:rPr lang="es-ES" altLang="es-ES" sz="2400" smtClean="0"/>
              <a:t>.</a:t>
            </a:r>
          </a:p>
          <a:p>
            <a:pPr algn="just" eaLnBrk="1" hangingPunct="1">
              <a:lnSpc>
                <a:spcPct val="80000"/>
              </a:lnSpc>
            </a:pPr>
            <a:r>
              <a:rPr lang="es-ES" altLang="es-ES" sz="2400" smtClean="0"/>
              <a:t>Este análisis forense concluye, en caso de detectar un nuevo ataque, en </a:t>
            </a:r>
            <a:r>
              <a:rPr lang="es-ES" altLang="es-ES" sz="2400" b="1" smtClean="0"/>
              <a:t>una nueva regla de detección</a:t>
            </a:r>
            <a:r>
              <a:rPr lang="es-ES" altLang="es-ES" sz="2400" smtClean="0"/>
              <a:t>.</a:t>
            </a:r>
          </a:p>
          <a:p>
            <a:pPr algn="just" eaLnBrk="1" hangingPunct="1">
              <a:lnSpc>
                <a:spcPct val="80000"/>
              </a:lnSpc>
            </a:pPr>
            <a:r>
              <a:rPr lang="es-ES" altLang="es-ES" sz="2400" b="1" smtClean="0"/>
              <a:t>Ejemplo</a:t>
            </a:r>
            <a:r>
              <a:rPr lang="es-ES" altLang="es-ES" sz="2400" smtClean="0"/>
              <a:t>: proyecto </a:t>
            </a:r>
            <a:r>
              <a:rPr lang="es-ES" altLang="es-ES" sz="2400" i="1" smtClean="0"/>
              <a:t>Hades</a:t>
            </a:r>
            <a:r>
              <a:rPr lang="es-ES" altLang="es-ES" sz="2400" smtClean="0"/>
              <a:t> en </a:t>
            </a:r>
            <a:r>
              <a:rPr lang="es-ES" altLang="es-ES" sz="2400" u="sng" smtClean="0"/>
              <a:t>http://www.rediris.es</a:t>
            </a:r>
          </a:p>
        </p:txBody>
      </p:sp>
    </p:spTree>
    <p:extLst>
      <p:ext uri="{BB962C8B-B14F-4D97-AF65-F5344CB8AC3E}">
        <p14:creationId xmlns:p14="http://schemas.microsoft.com/office/powerpoint/2010/main" val="185100118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188913"/>
            <a:ext cx="7772400" cy="7318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nSpc>
                <a:spcPct val="80000"/>
              </a:lnSpc>
            </a:pPr>
            <a:r>
              <a:rPr lang="es-ES" altLang="es-ES" sz="3600" kern="1200">
                <a:gradFill flip="none" rotWithShape="1">
                  <a:gsLst>
                    <a:gs pos="16000">
                      <a:schemeClr val="tx2"/>
                    </a:gs>
                    <a:gs pos="100000">
                      <a:srgbClr val="28A7DF"/>
                    </a:gs>
                  </a:gsLst>
                  <a:lin ang="1800000" scaled="0"/>
                  <a:tileRect/>
                </a:gradFill>
                <a:latin typeface="Arial"/>
                <a:cs typeface="Arial"/>
              </a:rPr>
              <a:t>Definición de ACLs estándar</a:t>
            </a:r>
          </a:p>
        </p:txBody>
      </p:sp>
      <p:sp>
        <p:nvSpPr>
          <p:cNvPr id="490499" name="Rectangle 3"/>
          <p:cNvSpPr>
            <a:spLocks noGrp="1" noChangeArrowheads="1"/>
          </p:cNvSpPr>
          <p:nvPr>
            <p:ph type="body" idx="1"/>
          </p:nvPr>
        </p:nvSpPr>
        <p:spPr>
          <a:xfrm>
            <a:off x="685800" y="2720975"/>
            <a:ext cx="3309938" cy="511175"/>
          </a:xfrm>
        </p:spPr>
        <p:txBody>
          <a:bodyPr/>
          <a:lstStyle/>
          <a:p>
            <a:pPr eaLnBrk="1" hangingPunct="1">
              <a:lnSpc>
                <a:spcPct val="90000"/>
              </a:lnSpc>
            </a:pPr>
            <a:r>
              <a:rPr lang="es-ES" altLang="es-ES" sz="2800" smtClean="0"/>
              <a:t>Ejemplos:</a:t>
            </a:r>
          </a:p>
        </p:txBody>
      </p:sp>
      <p:sp>
        <p:nvSpPr>
          <p:cNvPr id="490500" name="Text Box 4"/>
          <p:cNvSpPr txBox="1">
            <a:spLocks noChangeArrowheads="1"/>
          </p:cNvSpPr>
          <p:nvPr/>
        </p:nvSpPr>
        <p:spPr bwMode="auto">
          <a:xfrm>
            <a:off x="1116013" y="3305175"/>
            <a:ext cx="6418262"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600" b="1">
                <a:latin typeface="Courier New" pitchFamily="49" charset="0"/>
              </a:rPr>
              <a:t>Router#CONFigure Terminal</a:t>
            </a:r>
          </a:p>
          <a:p>
            <a:pPr eaLnBrk="1" hangingPunct="1">
              <a:spcBef>
                <a:spcPct val="0"/>
              </a:spcBef>
              <a:buFontTx/>
              <a:buNone/>
            </a:pPr>
            <a:r>
              <a:rPr lang="es-ES" altLang="es-ES" sz="1600" b="1">
                <a:latin typeface="Courier New" pitchFamily="49" charset="0"/>
              </a:rPr>
              <a:t>Router(config)# ACcess-list 1 DEny 20.0.1.1 0.0.0.0</a:t>
            </a:r>
          </a:p>
          <a:p>
            <a:pPr eaLnBrk="1" hangingPunct="1">
              <a:spcBef>
                <a:spcPct val="0"/>
              </a:spcBef>
              <a:buFontTx/>
              <a:buNone/>
            </a:pPr>
            <a:r>
              <a:rPr lang="es-ES" altLang="es-ES" sz="1600" b="1">
                <a:latin typeface="Courier New" pitchFamily="49" charset="0"/>
              </a:rPr>
              <a:t>Router(config)# ACcess-list 1 Permit Any</a:t>
            </a:r>
          </a:p>
          <a:p>
            <a:pPr eaLnBrk="1" hangingPunct="1">
              <a:spcBef>
                <a:spcPct val="0"/>
              </a:spcBef>
              <a:buFontTx/>
              <a:buNone/>
            </a:pPr>
            <a:r>
              <a:rPr lang="es-ES" altLang="es-ES" sz="1600" b="1">
                <a:latin typeface="Courier New" pitchFamily="49" charset="0"/>
              </a:rPr>
              <a:t>Router(config)#CTRL/Z </a:t>
            </a:r>
          </a:p>
        </p:txBody>
      </p:sp>
      <p:sp>
        <p:nvSpPr>
          <p:cNvPr id="490501" name="Line 5"/>
          <p:cNvSpPr>
            <a:spLocks noChangeShapeType="1"/>
          </p:cNvSpPr>
          <p:nvPr/>
        </p:nvSpPr>
        <p:spPr bwMode="auto">
          <a:xfrm flipH="1">
            <a:off x="4678363" y="3214688"/>
            <a:ext cx="0" cy="3127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490502" name="Text Box 6"/>
          <p:cNvSpPr txBox="1">
            <a:spLocks noChangeArrowheads="1"/>
          </p:cNvSpPr>
          <p:nvPr/>
        </p:nvSpPr>
        <p:spPr bwMode="auto">
          <a:xfrm>
            <a:off x="3995738" y="2887663"/>
            <a:ext cx="1365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800">
                <a:latin typeface="Times New Roman" pitchFamily="18" charset="0"/>
              </a:rPr>
              <a:t>Identificador</a:t>
            </a:r>
          </a:p>
        </p:txBody>
      </p:sp>
      <p:sp>
        <p:nvSpPr>
          <p:cNvPr id="490503" name="Text Box 7"/>
          <p:cNvSpPr txBox="1">
            <a:spLocks noChangeArrowheads="1"/>
          </p:cNvSpPr>
          <p:nvPr/>
        </p:nvSpPr>
        <p:spPr bwMode="auto">
          <a:xfrm>
            <a:off x="68263" y="3522663"/>
            <a:ext cx="876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800">
                <a:latin typeface="Times New Roman" pitchFamily="18" charset="0"/>
              </a:rPr>
              <a:t>1ª regla</a:t>
            </a:r>
          </a:p>
        </p:txBody>
      </p:sp>
      <p:sp>
        <p:nvSpPr>
          <p:cNvPr id="490504" name="Text Box 8"/>
          <p:cNvSpPr txBox="1">
            <a:spLocks noChangeArrowheads="1"/>
          </p:cNvSpPr>
          <p:nvPr/>
        </p:nvSpPr>
        <p:spPr bwMode="auto">
          <a:xfrm>
            <a:off x="82550" y="3762375"/>
            <a:ext cx="876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800">
                <a:latin typeface="Times New Roman" pitchFamily="18" charset="0"/>
              </a:rPr>
              <a:t>2ª regla</a:t>
            </a:r>
          </a:p>
        </p:txBody>
      </p:sp>
      <p:sp>
        <p:nvSpPr>
          <p:cNvPr id="490505" name="Line 9"/>
          <p:cNvSpPr>
            <a:spLocks noChangeShapeType="1"/>
          </p:cNvSpPr>
          <p:nvPr/>
        </p:nvSpPr>
        <p:spPr bwMode="auto">
          <a:xfrm>
            <a:off x="900113" y="3729038"/>
            <a:ext cx="2873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490506" name="Line 10"/>
          <p:cNvSpPr>
            <a:spLocks noChangeShapeType="1"/>
          </p:cNvSpPr>
          <p:nvPr/>
        </p:nvSpPr>
        <p:spPr bwMode="auto">
          <a:xfrm>
            <a:off x="900113" y="3944938"/>
            <a:ext cx="2873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490507" name="Text Box 11"/>
          <p:cNvSpPr txBox="1">
            <a:spLocks noChangeArrowheads="1"/>
          </p:cNvSpPr>
          <p:nvPr/>
        </p:nvSpPr>
        <p:spPr bwMode="auto">
          <a:xfrm>
            <a:off x="1042988" y="4387850"/>
            <a:ext cx="6773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600"/>
              <a:t>Efecto: Descarta paquetes con IP origen 20.0.1.1. Permite todo lo demás</a:t>
            </a:r>
          </a:p>
        </p:txBody>
      </p:sp>
      <p:sp>
        <p:nvSpPr>
          <p:cNvPr id="490508" name="Text Box 12"/>
          <p:cNvSpPr txBox="1">
            <a:spLocks noChangeArrowheads="1"/>
          </p:cNvSpPr>
          <p:nvPr/>
        </p:nvSpPr>
        <p:spPr bwMode="auto">
          <a:xfrm>
            <a:off x="6443663" y="2859088"/>
            <a:ext cx="12239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800">
                <a:latin typeface="Times New Roman" pitchFamily="18" charset="0"/>
              </a:rPr>
              <a:t>Wild-mask</a:t>
            </a:r>
          </a:p>
        </p:txBody>
      </p:sp>
      <p:sp>
        <p:nvSpPr>
          <p:cNvPr id="490509" name="Line 13"/>
          <p:cNvSpPr>
            <a:spLocks noChangeShapeType="1"/>
          </p:cNvSpPr>
          <p:nvPr/>
        </p:nvSpPr>
        <p:spPr bwMode="auto">
          <a:xfrm>
            <a:off x="7019925" y="3225800"/>
            <a:ext cx="0" cy="2603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490510" name="Oval 14"/>
          <p:cNvSpPr>
            <a:spLocks noChangeArrowheads="1"/>
          </p:cNvSpPr>
          <p:nvPr/>
        </p:nvSpPr>
        <p:spPr bwMode="auto">
          <a:xfrm>
            <a:off x="6516688" y="3527425"/>
            <a:ext cx="1008062" cy="36036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s-ES" altLang="es-ES"/>
          </a:p>
        </p:txBody>
      </p:sp>
      <p:sp>
        <p:nvSpPr>
          <p:cNvPr id="490511" name="Oval 15"/>
          <p:cNvSpPr>
            <a:spLocks noChangeArrowheads="1"/>
          </p:cNvSpPr>
          <p:nvPr/>
        </p:nvSpPr>
        <p:spPr bwMode="auto">
          <a:xfrm>
            <a:off x="4572000" y="3586163"/>
            <a:ext cx="215900" cy="50323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s-ES" altLang="es-ES"/>
          </a:p>
        </p:txBody>
      </p:sp>
      <p:sp>
        <p:nvSpPr>
          <p:cNvPr id="36880" name="Rectangle 16"/>
          <p:cNvSpPr>
            <a:spLocks noChangeArrowheads="1"/>
          </p:cNvSpPr>
          <p:nvPr/>
        </p:nvSpPr>
        <p:spPr bwMode="auto">
          <a:xfrm>
            <a:off x="614363" y="1136650"/>
            <a:ext cx="330993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90000"/>
              </a:lnSpc>
            </a:pPr>
            <a:r>
              <a:rPr lang="es-ES" altLang="es-ES" sz="2800"/>
              <a:t>Sintaxis:</a:t>
            </a:r>
          </a:p>
        </p:txBody>
      </p:sp>
      <p:sp>
        <p:nvSpPr>
          <p:cNvPr id="36881" name="Text Box 17"/>
          <p:cNvSpPr txBox="1">
            <a:spLocks noChangeArrowheads="1"/>
          </p:cNvSpPr>
          <p:nvPr/>
        </p:nvSpPr>
        <p:spPr bwMode="auto">
          <a:xfrm>
            <a:off x="1071563" y="1570038"/>
            <a:ext cx="6784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600" b="1">
                <a:latin typeface="Courier New" pitchFamily="49" charset="0"/>
              </a:rPr>
              <a:t>ACcess-list </a:t>
            </a:r>
            <a:r>
              <a:rPr lang="es-ES" altLang="es-ES" sz="1600" b="1" i="1">
                <a:latin typeface="Courier New" pitchFamily="49" charset="0"/>
              </a:rPr>
              <a:t>nº_lista</a:t>
            </a:r>
            <a:r>
              <a:rPr lang="es-ES" altLang="es-ES" sz="1600" b="1">
                <a:latin typeface="Courier New" pitchFamily="49" charset="0"/>
              </a:rPr>
              <a:t> Permit</a:t>
            </a:r>
            <a:r>
              <a:rPr lang="en-GB" altLang="es-ES" sz="1600" b="1">
                <a:latin typeface="Courier New" pitchFamily="49" charset="0"/>
              </a:rPr>
              <a:t>|</a:t>
            </a:r>
            <a:r>
              <a:rPr lang="es-ES" altLang="es-ES" sz="1600" b="1">
                <a:latin typeface="Courier New" pitchFamily="49" charset="0"/>
              </a:rPr>
              <a:t>Deny </a:t>
            </a:r>
            <a:r>
              <a:rPr lang="es-ES" altLang="es-ES" sz="1600" b="1" i="1">
                <a:latin typeface="Courier New" pitchFamily="49" charset="0"/>
              </a:rPr>
              <a:t>IP_origen</a:t>
            </a:r>
            <a:r>
              <a:rPr lang="es-ES" altLang="es-ES" sz="1600" b="1">
                <a:latin typeface="Courier New" pitchFamily="49" charset="0"/>
              </a:rPr>
              <a:t> </a:t>
            </a:r>
            <a:r>
              <a:rPr lang="es-ES" altLang="es-ES" sz="1600" b="1" i="1">
                <a:latin typeface="Courier New" pitchFamily="49" charset="0"/>
              </a:rPr>
              <a:t>[wild-mask]</a:t>
            </a:r>
          </a:p>
        </p:txBody>
      </p:sp>
      <p:sp>
        <p:nvSpPr>
          <p:cNvPr id="36882" name="Text Box 18"/>
          <p:cNvSpPr txBox="1">
            <a:spLocks noChangeArrowheads="1"/>
          </p:cNvSpPr>
          <p:nvPr/>
        </p:nvSpPr>
        <p:spPr bwMode="auto">
          <a:xfrm>
            <a:off x="1042988" y="1928813"/>
            <a:ext cx="67691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600"/>
              <a:t>La ‘wild-mask’ desempeña una función equivalente a la máscara, pero con significado opuesto. La parte red se pone a 0 y la parte host a 1.</a:t>
            </a:r>
          </a:p>
        </p:txBody>
      </p:sp>
      <p:sp>
        <p:nvSpPr>
          <p:cNvPr id="490515" name="Oval 19"/>
          <p:cNvSpPr>
            <a:spLocks noChangeArrowheads="1"/>
          </p:cNvSpPr>
          <p:nvPr/>
        </p:nvSpPr>
        <p:spPr bwMode="auto">
          <a:xfrm>
            <a:off x="5430838" y="3536950"/>
            <a:ext cx="1081087" cy="36036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s-ES" altLang="es-ES"/>
          </a:p>
        </p:txBody>
      </p:sp>
      <p:sp>
        <p:nvSpPr>
          <p:cNvPr id="490516" name="Line 20"/>
          <p:cNvSpPr>
            <a:spLocks noChangeShapeType="1"/>
          </p:cNvSpPr>
          <p:nvPr/>
        </p:nvSpPr>
        <p:spPr bwMode="auto">
          <a:xfrm>
            <a:off x="5940425" y="3224213"/>
            <a:ext cx="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490517" name="Text Box 21"/>
          <p:cNvSpPr txBox="1">
            <a:spLocks noChangeArrowheads="1"/>
          </p:cNvSpPr>
          <p:nvPr/>
        </p:nvSpPr>
        <p:spPr bwMode="auto">
          <a:xfrm>
            <a:off x="5435600" y="2865438"/>
            <a:ext cx="1028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800">
                <a:latin typeface="Times New Roman" pitchFamily="18" charset="0"/>
              </a:rPr>
              <a:t>IP origen</a:t>
            </a:r>
          </a:p>
        </p:txBody>
      </p:sp>
      <p:sp>
        <p:nvSpPr>
          <p:cNvPr id="490518" name="Text Box 22"/>
          <p:cNvSpPr txBox="1">
            <a:spLocks noChangeArrowheads="1"/>
          </p:cNvSpPr>
          <p:nvPr/>
        </p:nvSpPr>
        <p:spPr bwMode="auto">
          <a:xfrm>
            <a:off x="1116013" y="4806950"/>
            <a:ext cx="6662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600" b="1">
                <a:latin typeface="Courier New" pitchFamily="49" charset="0"/>
              </a:rPr>
              <a:t>Router#CONFigure Terminal</a:t>
            </a:r>
          </a:p>
          <a:p>
            <a:pPr eaLnBrk="1" hangingPunct="1">
              <a:spcBef>
                <a:spcPct val="0"/>
              </a:spcBef>
              <a:buFontTx/>
              <a:buNone/>
            </a:pPr>
            <a:r>
              <a:rPr lang="es-ES" altLang="es-ES" sz="1600" b="1">
                <a:latin typeface="Courier New" pitchFamily="49" charset="0"/>
              </a:rPr>
              <a:t>Router(config)# ACcess-list 2 DEny 20.0.1.0 0.0.0.255</a:t>
            </a:r>
          </a:p>
          <a:p>
            <a:pPr eaLnBrk="1" hangingPunct="1">
              <a:spcBef>
                <a:spcPct val="0"/>
              </a:spcBef>
              <a:buFontTx/>
              <a:buNone/>
            </a:pPr>
            <a:r>
              <a:rPr lang="es-ES" altLang="es-ES" sz="1600" b="1">
                <a:latin typeface="Courier New" pitchFamily="49" charset="0"/>
              </a:rPr>
              <a:t>Router(config)# ACcess-list 2 Permit Any</a:t>
            </a:r>
          </a:p>
          <a:p>
            <a:pPr eaLnBrk="1" hangingPunct="1">
              <a:spcBef>
                <a:spcPct val="0"/>
              </a:spcBef>
              <a:buFontTx/>
              <a:buNone/>
            </a:pPr>
            <a:r>
              <a:rPr lang="es-ES" altLang="es-ES" sz="1600" b="1">
                <a:latin typeface="Courier New" pitchFamily="49" charset="0"/>
              </a:rPr>
              <a:t>Router(config)#CTRL/Z </a:t>
            </a:r>
          </a:p>
        </p:txBody>
      </p:sp>
      <p:sp>
        <p:nvSpPr>
          <p:cNvPr id="490519" name="Text Box 23"/>
          <p:cNvSpPr txBox="1">
            <a:spLocks noChangeArrowheads="1"/>
          </p:cNvSpPr>
          <p:nvPr/>
        </p:nvSpPr>
        <p:spPr bwMode="auto">
          <a:xfrm>
            <a:off x="1042988" y="5964238"/>
            <a:ext cx="70564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600"/>
              <a:t>Efecto: Descarta paquetes con IP origen 20.0.1.0/24. Permite todo lo demás</a:t>
            </a:r>
          </a:p>
        </p:txBody>
      </p:sp>
      <p:sp>
        <p:nvSpPr>
          <p:cNvPr id="490520" name="Line 24"/>
          <p:cNvSpPr>
            <a:spLocks noChangeShapeType="1"/>
          </p:cNvSpPr>
          <p:nvPr/>
        </p:nvSpPr>
        <p:spPr bwMode="auto">
          <a:xfrm flipH="1">
            <a:off x="7750175" y="5210175"/>
            <a:ext cx="6032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490521" name="Text Box 25"/>
          <p:cNvSpPr txBox="1">
            <a:spLocks noChangeArrowheads="1"/>
          </p:cNvSpPr>
          <p:nvPr/>
        </p:nvSpPr>
        <p:spPr bwMode="auto">
          <a:xfrm>
            <a:off x="8101013" y="4187825"/>
            <a:ext cx="454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600"/>
              <a:t>ojo</a:t>
            </a:r>
          </a:p>
        </p:txBody>
      </p:sp>
      <p:sp>
        <p:nvSpPr>
          <p:cNvPr id="490522" name="Line 26"/>
          <p:cNvSpPr>
            <a:spLocks noChangeShapeType="1"/>
          </p:cNvSpPr>
          <p:nvPr/>
        </p:nvSpPr>
        <p:spPr bwMode="auto">
          <a:xfrm>
            <a:off x="8340725" y="3721100"/>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490523" name="Line 27"/>
          <p:cNvSpPr>
            <a:spLocks noChangeShapeType="1"/>
          </p:cNvSpPr>
          <p:nvPr/>
        </p:nvSpPr>
        <p:spPr bwMode="auto">
          <a:xfrm>
            <a:off x="8347075" y="4529138"/>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490524" name="Line 28"/>
          <p:cNvSpPr>
            <a:spLocks noChangeShapeType="1"/>
          </p:cNvSpPr>
          <p:nvPr/>
        </p:nvSpPr>
        <p:spPr bwMode="auto">
          <a:xfrm flipH="1">
            <a:off x="7740650" y="3716338"/>
            <a:ext cx="6032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Tree>
    <p:extLst>
      <p:ext uri="{BB962C8B-B14F-4D97-AF65-F5344CB8AC3E}">
        <p14:creationId xmlns:p14="http://schemas.microsoft.com/office/powerpoint/2010/main" val="549498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4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050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905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050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05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050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05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05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9050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905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05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051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905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050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050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9050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9051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9051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9052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9052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052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9052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905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499" grpId="0" build="p"/>
      <p:bldP spid="490500" grpId="0"/>
      <p:bldP spid="490501" grpId="0" animBg="1"/>
      <p:bldP spid="490502" grpId="0"/>
      <p:bldP spid="490503" grpId="0"/>
      <p:bldP spid="490504" grpId="0"/>
      <p:bldP spid="490505" grpId="0" animBg="1"/>
      <p:bldP spid="490506" grpId="0" animBg="1"/>
      <p:bldP spid="490507" grpId="0"/>
      <p:bldP spid="490508" grpId="0"/>
      <p:bldP spid="490509" grpId="0" animBg="1"/>
      <p:bldP spid="490510" grpId="0" animBg="1"/>
      <p:bldP spid="490511" grpId="0" animBg="1"/>
      <p:bldP spid="490515" grpId="0" animBg="1"/>
      <p:bldP spid="490516" grpId="0" animBg="1"/>
      <p:bldP spid="490517" grpId="0"/>
      <p:bldP spid="490518" grpId="0"/>
      <p:bldP spid="490519" grpId="0"/>
      <p:bldP spid="490520" grpId="0" animBg="1"/>
      <p:bldP spid="490521" grpId="0"/>
      <p:bldP spid="490522" grpId="0" animBg="1"/>
      <p:bldP spid="490523" grpId="0" animBg="1"/>
      <p:bldP spid="49052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404813"/>
            <a:ext cx="7772400" cy="87471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nSpc>
                <a:spcPct val="80000"/>
              </a:lnSpc>
            </a:pPr>
            <a:r>
              <a:rPr lang="es-ES" altLang="es-ES" sz="3600" kern="1200">
                <a:gradFill flip="none" rotWithShape="1">
                  <a:gsLst>
                    <a:gs pos="16000">
                      <a:schemeClr val="tx2"/>
                    </a:gs>
                    <a:gs pos="100000">
                      <a:srgbClr val="28A7DF"/>
                    </a:gs>
                  </a:gsLst>
                  <a:lin ang="1800000" scaled="0"/>
                  <a:tileRect/>
                </a:gradFill>
                <a:latin typeface="Arial"/>
                <a:cs typeface="Arial"/>
              </a:rPr>
              <a:t>Aplicación de ACLs</a:t>
            </a:r>
          </a:p>
        </p:txBody>
      </p:sp>
      <p:sp>
        <p:nvSpPr>
          <p:cNvPr id="37891" name="Rectangle 3"/>
          <p:cNvSpPr>
            <a:spLocks noGrp="1" noChangeArrowheads="1"/>
          </p:cNvSpPr>
          <p:nvPr>
            <p:ph type="body" idx="1"/>
          </p:nvPr>
        </p:nvSpPr>
        <p:spPr>
          <a:xfrm>
            <a:off x="685800" y="1412875"/>
            <a:ext cx="7772400" cy="4824413"/>
          </a:xfrm>
        </p:spPr>
        <p:txBody>
          <a:bodyPr/>
          <a:lstStyle/>
          <a:p>
            <a:pPr algn="just" eaLnBrk="1" hangingPunct="1">
              <a:lnSpc>
                <a:spcPct val="80000"/>
              </a:lnSpc>
            </a:pPr>
            <a:r>
              <a:rPr lang="es-ES" altLang="es-ES" sz="2400" smtClean="0"/>
              <a:t>La definición de una ACL en un router no tiene por sí misma ningún efecto. </a:t>
            </a:r>
          </a:p>
          <a:p>
            <a:pPr algn="just" eaLnBrk="1" hangingPunct="1">
              <a:lnSpc>
                <a:spcPct val="80000"/>
              </a:lnSpc>
            </a:pPr>
            <a:r>
              <a:rPr lang="es-ES" altLang="es-ES" sz="2400" smtClean="0"/>
              <a:t>Una vez definida la ACL se puede aplicar sobre una (o varias) interfaces, en sentido entrante o saliente</a:t>
            </a:r>
          </a:p>
          <a:p>
            <a:pPr algn="just" eaLnBrk="1" hangingPunct="1">
              <a:lnSpc>
                <a:spcPct val="80000"/>
              </a:lnSpc>
            </a:pPr>
            <a:r>
              <a:rPr lang="es-ES" altLang="es-ES" sz="2400" smtClean="0"/>
              <a:t>Una misma ACL se puede aplicar a la vez sobre varias interfaces</a:t>
            </a:r>
          </a:p>
          <a:p>
            <a:pPr algn="just" eaLnBrk="1" hangingPunct="1">
              <a:lnSpc>
                <a:spcPct val="80000"/>
              </a:lnSpc>
            </a:pPr>
            <a:r>
              <a:rPr lang="es-ES" altLang="es-ES" sz="2400" smtClean="0"/>
              <a:t>Una interfaz puede tener aplicadas como máximo dos ACLs, una en sentido entrante y otra en sentido saliente</a:t>
            </a:r>
          </a:p>
          <a:p>
            <a:pPr algn="just" eaLnBrk="1" hangingPunct="1">
              <a:lnSpc>
                <a:spcPct val="80000"/>
              </a:lnSpc>
            </a:pPr>
            <a:r>
              <a:rPr lang="es-ES" altLang="es-ES" sz="2400" smtClean="0"/>
              <a:t>Las ACLs se aplican con los comandos:</a:t>
            </a:r>
          </a:p>
          <a:p>
            <a:pPr lvl="1" algn="just" eaLnBrk="1" hangingPunct="1">
              <a:lnSpc>
                <a:spcPct val="80000"/>
              </a:lnSpc>
            </a:pPr>
            <a:r>
              <a:rPr lang="es-ES" altLang="es-ES" sz="2400" b="1" smtClean="0">
                <a:latin typeface="Courier New" pitchFamily="49" charset="0"/>
              </a:rPr>
              <a:t>IP ACCEss-group </a:t>
            </a:r>
            <a:r>
              <a:rPr lang="es-ES" altLang="es-ES" sz="2400" b="1" i="1" smtClean="0">
                <a:latin typeface="Courier New" pitchFamily="49" charset="0"/>
              </a:rPr>
              <a:t>nº_lista</a:t>
            </a:r>
            <a:r>
              <a:rPr lang="es-ES" altLang="es-ES" sz="2400" b="1" smtClean="0">
                <a:latin typeface="Courier New" pitchFamily="49" charset="0"/>
              </a:rPr>
              <a:t> In</a:t>
            </a:r>
          </a:p>
          <a:p>
            <a:pPr lvl="1" algn="just" eaLnBrk="1" hangingPunct="1">
              <a:lnSpc>
                <a:spcPct val="80000"/>
              </a:lnSpc>
            </a:pPr>
            <a:r>
              <a:rPr lang="es-ES" altLang="es-ES" sz="2400" b="1" smtClean="0">
                <a:latin typeface="Courier New" pitchFamily="49" charset="0"/>
              </a:rPr>
              <a:t>IP ACCEss-group </a:t>
            </a:r>
            <a:r>
              <a:rPr lang="es-ES" altLang="es-ES" sz="2400" b="1" i="1" smtClean="0">
                <a:latin typeface="Courier New" pitchFamily="49" charset="0"/>
              </a:rPr>
              <a:t>nº_lista</a:t>
            </a:r>
            <a:r>
              <a:rPr lang="es-ES" altLang="es-ES" sz="2400" b="1" smtClean="0">
                <a:latin typeface="Courier New" pitchFamily="49" charset="0"/>
              </a:rPr>
              <a:t> Out</a:t>
            </a:r>
          </a:p>
          <a:p>
            <a:pPr lvl="1" algn="just" eaLnBrk="1" hangingPunct="1">
              <a:lnSpc>
                <a:spcPct val="80000"/>
              </a:lnSpc>
            </a:pPr>
            <a:r>
              <a:rPr lang="es-ES" altLang="es-ES" sz="2400" smtClean="0"/>
              <a:t>en modo </a:t>
            </a:r>
            <a:r>
              <a:rPr lang="es-ES" altLang="es-ES" sz="2400" u="sng" smtClean="0"/>
              <a:t>Configuración de Interfaz</a:t>
            </a:r>
            <a:r>
              <a:rPr lang="es-ES" altLang="es-ES" sz="2400" smtClean="0"/>
              <a:t>. El </a:t>
            </a:r>
            <a:r>
              <a:rPr lang="es-ES" altLang="es-ES" sz="2400" b="1" i="1" smtClean="0">
                <a:latin typeface="Courier New" pitchFamily="49" charset="0"/>
              </a:rPr>
              <a:t>nº_lista</a:t>
            </a:r>
            <a:r>
              <a:rPr lang="es-ES" altLang="es-ES" sz="2400" smtClean="0"/>
              <a:t> es el número que identifica la ACL.</a:t>
            </a:r>
          </a:p>
        </p:txBody>
      </p:sp>
    </p:spTree>
    <p:extLst>
      <p:ext uri="{BB962C8B-B14F-4D97-AF65-F5344CB8AC3E}">
        <p14:creationId xmlns:p14="http://schemas.microsoft.com/office/powerpoint/2010/main" val="29947507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reeform 2"/>
          <p:cNvSpPr>
            <a:spLocks/>
          </p:cNvSpPr>
          <p:nvPr/>
        </p:nvSpPr>
        <p:spPr bwMode="auto">
          <a:xfrm>
            <a:off x="4643438" y="2784475"/>
            <a:ext cx="2016125" cy="84138"/>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es-ES"/>
          </a:p>
        </p:txBody>
      </p:sp>
      <p:sp>
        <p:nvSpPr>
          <p:cNvPr id="38915" name="Rectangle 3"/>
          <p:cNvSpPr>
            <a:spLocks noChangeArrowheads="1"/>
          </p:cNvSpPr>
          <p:nvPr/>
        </p:nvSpPr>
        <p:spPr bwMode="auto">
          <a:xfrm>
            <a:off x="679450" y="188913"/>
            <a:ext cx="7996238"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ctr" eaLnBrk="0" hangingPunct="0">
              <a:lnSpc>
                <a:spcPct val="80000"/>
              </a:lnSpc>
            </a:pPr>
            <a:r>
              <a:rPr lang="en-GB" altLang="es-ES" sz="3600" dirty="0" err="1">
                <a:gradFill flip="none" rotWithShape="1">
                  <a:gsLst>
                    <a:gs pos="16000">
                      <a:schemeClr val="tx2"/>
                    </a:gs>
                    <a:gs pos="100000">
                      <a:srgbClr val="28A7DF"/>
                    </a:gs>
                  </a:gsLst>
                  <a:lin ang="1800000" scaled="0"/>
                  <a:tileRect/>
                </a:gradFill>
                <a:latin typeface="Arial"/>
                <a:ea typeface="+mj-ea"/>
                <a:cs typeface="Arial"/>
              </a:rPr>
              <a:t>Aplicación</a:t>
            </a:r>
            <a:r>
              <a:rPr lang="en-GB" altLang="es-ES" sz="3600" dirty="0">
                <a:gradFill flip="none" rotWithShape="1">
                  <a:gsLst>
                    <a:gs pos="16000">
                      <a:schemeClr val="tx2"/>
                    </a:gs>
                    <a:gs pos="100000">
                      <a:srgbClr val="28A7DF"/>
                    </a:gs>
                  </a:gsLst>
                  <a:lin ang="1800000" scaled="0"/>
                  <a:tileRect/>
                </a:gradFill>
                <a:latin typeface="Arial"/>
                <a:ea typeface="+mj-ea"/>
                <a:cs typeface="Arial"/>
              </a:rPr>
              <a:t> de ACL </a:t>
            </a:r>
            <a:r>
              <a:rPr lang="en-GB" altLang="es-ES" sz="3600" dirty="0" err="1">
                <a:gradFill flip="none" rotWithShape="1">
                  <a:gsLst>
                    <a:gs pos="16000">
                      <a:schemeClr val="tx2"/>
                    </a:gs>
                    <a:gs pos="100000">
                      <a:srgbClr val="28A7DF"/>
                    </a:gs>
                  </a:gsLst>
                  <a:lin ang="1800000" scaled="0"/>
                  <a:tileRect/>
                </a:gradFill>
                <a:latin typeface="Arial"/>
                <a:ea typeface="+mj-ea"/>
                <a:cs typeface="Arial"/>
              </a:rPr>
              <a:t>en</a:t>
            </a:r>
            <a:r>
              <a:rPr lang="en-GB" altLang="es-ES" sz="3600" dirty="0">
                <a:gradFill flip="none" rotWithShape="1">
                  <a:gsLst>
                    <a:gs pos="16000">
                      <a:schemeClr val="tx2"/>
                    </a:gs>
                    <a:gs pos="100000">
                      <a:srgbClr val="28A7DF"/>
                    </a:gs>
                  </a:gsLst>
                  <a:lin ang="1800000" scaled="0"/>
                  <a:tileRect/>
                </a:gradFill>
                <a:latin typeface="Arial"/>
                <a:ea typeface="+mj-ea"/>
                <a:cs typeface="Arial"/>
              </a:rPr>
              <a:t> </a:t>
            </a:r>
            <a:r>
              <a:rPr lang="en-GB" altLang="es-ES" sz="3600" dirty="0" err="1">
                <a:gradFill flip="none" rotWithShape="1">
                  <a:gsLst>
                    <a:gs pos="16000">
                      <a:schemeClr val="tx2"/>
                    </a:gs>
                    <a:gs pos="100000">
                      <a:srgbClr val="28A7DF"/>
                    </a:gs>
                  </a:gsLst>
                  <a:lin ang="1800000" scaled="0"/>
                  <a:tileRect/>
                </a:gradFill>
                <a:latin typeface="Arial"/>
                <a:ea typeface="+mj-ea"/>
                <a:cs typeface="Arial"/>
              </a:rPr>
              <a:t>una</a:t>
            </a:r>
            <a:r>
              <a:rPr lang="en-GB" altLang="es-ES" sz="3600" dirty="0">
                <a:gradFill flip="none" rotWithShape="1">
                  <a:gsLst>
                    <a:gs pos="16000">
                      <a:schemeClr val="tx2"/>
                    </a:gs>
                    <a:gs pos="100000">
                      <a:srgbClr val="28A7DF"/>
                    </a:gs>
                  </a:gsLst>
                  <a:lin ang="1800000" scaled="0"/>
                  <a:tileRect/>
                </a:gradFill>
                <a:latin typeface="Arial"/>
                <a:ea typeface="+mj-ea"/>
                <a:cs typeface="Arial"/>
              </a:rPr>
              <a:t> </a:t>
            </a:r>
            <a:r>
              <a:rPr lang="en-GB" altLang="es-ES" sz="3600" dirty="0" err="1">
                <a:gradFill flip="none" rotWithShape="1">
                  <a:gsLst>
                    <a:gs pos="16000">
                      <a:schemeClr val="tx2"/>
                    </a:gs>
                    <a:gs pos="100000">
                      <a:srgbClr val="28A7DF"/>
                    </a:gs>
                  </a:gsLst>
                  <a:lin ang="1800000" scaled="0"/>
                  <a:tileRect/>
                </a:gradFill>
                <a:latin typeface="Arial"/>
                <a:ea typeface="+mj-ea"/>
                <a:cs typeface="Arial"/>
              </a:rPr>
              <a:t>interfaz</a:t>
            </a:r>
            <a:endParaRPr lang="en-GB" altLang="es-ES" sz="3600" dirty="0">
              <a:gradFill flip="none" rotWithShape="1">
                <a:gsLst>
                  <a:gs pos="16000">
                    <a:schemeClr val="tx2"/>
                  </a:gs>
                  <a:gs pos="100000">
                    <a:srgbClr val="28A7DF"/>
                  </a:gs>
                </a:gsLst>
                <a:lin ang="1800000" scaled="0"/>
                <a:tileRect/>
              </a:gradFill>
              <a:latin typeface="Arial"/>
              <a:ea typeface="+mj-ea"/>
              <a:cs typeface="Arial"/>
            </a:endParaRPr>
          </a:p>
        </p:txBody>
      </p:sp>
      <p:pic>
        <p:nvPicPr>
          <p:cNvPr id="38916"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5100" y="2479675"/>
            <a:ext cx="1109663"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8917" name="Line 5"/>
          <p:cNvSpPr>
            <a:spLocks noChangeShapeType="1"/>
          </p:cNvSpPr>
          <p:nvPr/>
        </p:nvSpPr>
        <p:spPr bwMode="auto">
          <a:xfrm rot="16200000" flipH="1">
            <a:off x="1219994" y="4398169"/>
            <a:ext cx="1655762" cy="635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pic>
        <p:nvPicPr>
          <p:cNvPr id="38918" name="Picture 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3150" y="3679825"/>
            <a:ext cx="6794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8919" name="Picture 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3150" y="4618038"/>
            <a:ext cx="6794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8920" name="Line 8"/>
          <p:cNvSpPr>
            <a:spLocks noChangeShapeType="1"/>
          </p:cNvSpPr>
          <p:nvPr/>
        </p:nvSpPr>
        <p:spPr bwMode="auto">
          <a:xfrm>
            <a:off x="1720850" y="4171950"/>
            <a:ext cx="32385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38921" name="Line 9"/>
          <p:cNvSpPr>
            <a:spLocks noChangeShapeType="1"/>
          </p:cNvSpPr>
          <p:nvPr/>
        </p:nvSpPr>
        <p:spPr bwMode="auto">
          <a:xfrm>
            <a:off x="1720850" y="5092700"/>
            <a:ext cx="32385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38922" name="Line 10"/>
          <p:cNvSpPr>
            <a:spLocks noChangeShapeType="1"/>
          </p:cNvSpPr>
          <p:nvPr/>
        </p:nvSpPr>
        <p:spPr bwMode="auto">
          <a:xfrm flipV="1">
            <a:off x="2051050" y="3717925"/>
            <a:ext cx="2232025"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38923" name="Text Box 11"/>
          <p:cNvSpPr txBox="1">
            <a:spLocks noChangeArrowheads="1"/>
          </p:cNvSpPr>
          <p:nvPr/>
        </p:nvSpPr>
        <p:spPr bwMode="auto">
          <a:xfrm>
            <a:off x="6634163" y="2625725"/>
            <a:ext cx="992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s-ES_tradnl" altLang="es-ES" sz="1600" b="1"/>
              <a:t>Internet</a:t>
            </a:r>
            <a:endParaRPr lang="es-ES" altLang="es-ES" sz="1600" b="1"/>
          </a:p>
        </p:txBody>
      </p:sp>
      <p:sp>
        <p:nvSpPr>
          <p:cNvPr id="38924" name="Text Box 12"/>
          <p:cNvSpPr txBox="1">
            <a:spLocks noChangeArrowheads="1"/>
          </p:cNvSpPr>
          <p:nvPr/>
        </p:nvSpPr>
        <p:spPr bwMode="auto">
          <a:xfrm>
            <a:off x="755650" y="5518150"/>
            <a:ext cx="1655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25000"/>
              </a:spcBef>
              <a:buFontTx/>
              <a:buNone/>
            </a:pPr>
            <a:r>
              <a:rPr lang="es-ES_tradnl" altLang="es-ES" sz="1400" b="1"/>
              <a:t>Red 20.0.2.0/24</a:t>
            </a:r>
            <a:endParaRPr lang="es-ES" altLang="es-ES" sz="1400" b="1"/>
          </a:p>
        </p:txBody>
      </p:sp>
      <p:sp>
        <p:nvSpPr>
          <p:cNvPr id="38925" name="Text Box 13"/>
          <p:cNvSpPr txBox="1">
            <a:spLocks noChangeArrowheads="1"/>
          </p:cNvSpPr>
          <p:nvPr/>
        </p:nvSpPr>
        <p:spPr bwMode="auto">
          <a:xfrm>
            <a:off x="4643438" y="2751138"/>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FontTx/>
              <a:buNone/>
            </a:pPr>
            <a:r>
              <a:rPr lang="es-ES" altLang="es-ES" sz="1400" b="1"/>
              <a:t>S0</a:t>
            </a:r>
          </a:p>
        </p:txBody>
      </p:sp>
      <p:sp>
        <p:nvSpPr>
          <p:cNvPr id="38926" name="Text Box 14"/>
          <p:cNvSpPr txBox="1">
            <a:spLocks noChangeArrowheads="1"/>
          </p:cNvSpPr>
          <p:nvPr/>
        </p:nvSpPr>
        <p:spPr bwMode="auto">
          <a:xfrm>
            <a:off x="3924300" y="2997200"/>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FontTx/>
              <a:buNone/>
            </a:pPr>
            <a:r>
              <a:rPr lang="es-ES" altLang="es-ES" sz="1400" b="1"/>
              <a:t>E1</a:t>
            </a:r>
          </a:p>
        </p:txBody>
      </p:sp>
      <p:sp>
        <p:nvSpPr>
          <p:cNvPr id="38927" name="Text Box 15"/>
          <p:cNvSpPr txBox="1">
            <a:spLocks noChangeArrowheads="1"/>
          </p:cNvSpPr>
          <p:nvPr/>
        </p:nvSpPr>
        <p:spPr bwMode="auto">
          <a:xfrm>
            <a:off x="1042988" y="4306888"/>
            <a:ext cx="733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200" b="1"/>
              <a:t>20.0.2.1</a:t>
            </a:r>
          </a:p>
        </p:txBody>
      </p:sp>
      <p:sp>
        <p:nvSpPr>
          <p:cNvPr id="38928" name="Text Box 16"/>
          <p:cNvSpPr txBox="1">
            <a:spLocks noChangeArrowheads="1"/>
          </p:cNvSpPr>
          <p:nvPr/>
        </p:nvSpPr>
        <p:spPr bwMode="auto">
          <a:xfrm>
            <a:off x="1042988" y="5245100"/>
            <a:ext cx="7334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200" b="1"/>
              <a:t>20.0.2.2</a:t>
            </a:r>
          </a:p>
        </p:txBody>
      </p:sp>
      <p:sp>
        <p:nvSpPr>
          <p:cNvPr id="38929" name="Text Box 17"/>
          <p:cNvSpPr txBox="1">
            <a:spLocks noChangeArrowheads="1"/>
          </p:cNvSpPr>
          <p:nvPr/>
        </p:nvSpPr>
        <p:spPr bwMode="auto">
          <a:xfrm>
            <a:off x="1217613" y="3725863"/>
            <a:ext cx="3127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400" b="1"/>
              <a:t>C</a:t>
            </a:r>
          </a:p>
        </p:txBody>
      </p:sp>
      <p:sp>
        <p:nvSpPr>
          <p:cNvPr id="38930" name="Text Box 18"/>
          <p:cNvSpPr txBox="1">
            <a:spLocks noChangeArrowheads="1"/>
          </p:cNvSpPr>
          <p:nvPr/>
        </p:nvSpPr>
        <p:spPr bwMode="auto">
          <a:xfrm>
            <a:off x="1217613" y="4684713"/>
            <a:ext cx="3127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400" b="1"/>
              <a:t>D</a:t>
            </a:r>
          </a:p>
        </p:txBody>
      </p:sp>
      <p:sp>
        <p:nvSpPr>
          <p:cNvPr id="38931" name="Line 19"/>
          <p:cNvSpPr>
            <a:spLocks noChangeShapeType="1"/>
          </p:cNvSpPr>
          <p:nvPr/>
        </p:nvSpPr>
        <p:spPr bwMode="auto">
          <a:xfrm rot="16200000" flipH="1">
            <a:off x="3851275" y="3286125"/>
            <a:ext cx="8636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38932" name="Line 20"/>
          <p:cNvSpPr>
            <a:spLocks noChangeShapeType="1"/>
          </p:cNvSpPr>
          <p:nvPr/>
        </p:nvSpPr>
        <p:spPr bwMode="auto">
          <a:xfrm rot="16200000" flipH="1">
            <a:off x="1258887" y="2278063"/>
            <a:ext cx="1584325"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pic>
        <p:nvPicPr>
          <p:cNvPr id="38933" name="Picture 2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3150" y="1412875"/>
            <a:ext cx="6794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8934" name="Picture 2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3150" y="2349500"/>
            <a:ext cx="6794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8935" name="Line 23"/>
          <p:cNvSpPr>
            <a:spLocks noChangeShapeType="1"/>
          </p:cNvSpPr>
          <p:nvPr/>
        </p:nvSpPr>
        <p:spPr bwMode="auto">
          <a:xfrm>
            <a:off x="1720850" y="1905000"/>
            <a:ext cx="32385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38936" name="Line 24"/>
          <p:cNvSpPr>
            <a:spLocks noChangeShapeType="1"/>
          </p:cNvSpPr>
          <p:nvPr/>
        </p:nvSpPr>
        <p:spPr bwMode="auto">
          <a:xfrm>
            <a:off x="1720850" y="2824163"/>
            <a:ext cx="32385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38937" name="Text Box 25"/>
          <p:cNvSpPr txBox="1">
            <a:spLocks noChangeArrowheads="1"/>
          </p:cNvSpPr>
          <p:nvPr/>
        </p:nvSpPr>
        <p:spPr bwMode="auto">
          <a:xfrm>
            <a:off x="755650" y="3213100"/>
            <a:ext cx="1655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25000"/>
              </a:spcBef>
              <a:buFontTx/>
              <a:buNone/>
            </a:pPr>
            <a:r>
              <a:rPr lang="es-ES_tradnl" altLang="es-ES" sz="1400" b="1"/>
              <a:t>Red 20.0.1.0/24</a:t>
            </a:r>
            <a:endParaRPr lang="es-ES" altLang="es-ES" sz="1400" b="1"/>
          </a:p>
        </p:txBody>
      </p:sp>
      <p:sp>
        <p:nvSpPr>
          <p:cNvPr id="38938" name="Text Box 26"/>
          <p:cNvSpPr txBox="1">
            <a:spLocks noChangeArrowheads="1"/>
          </p:cNvSpPr>
          <p:nvPr/>
        </p:nvSpPr>
        <p:spPr bwMode="auto">
          <a:xfrm>
            <a:off x="963613" y="2039938"/>
            <a:ext cx="733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200" b="1"/>
              <a:t>20.0.1.1</a:t>
            </a:r>
          </a:p>
        </p:txBody>
      </p:sp>
      <p:sp>
        <p:nvSpPr>
          <p:cNvPr id="38939" name="Text Box 27"/>
          <p:cNvSpPr txBox="1">
            <a:spLocks noChangeArrowheads="1"/>
          </p:cNvSpPr>
          <p:nvPr/>
        </p:nvSpPr>
        <p:spPr bwMode="auto">
          <a:xfrm>
            <a:off x="963613" y="2976563"/>
            <a:ext cx="733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200" b="1"/>
              <a:t>20.0.1.2</a:t>
            </a:r>
          </a:p>
        </p:txBody>
      </p:sp>
      <p:sp>
        <p:nvSpPr>
          <p:cNvPr id="38940" name="Text Box 28"/>
          <p:cNvSpPr txBox="1">
            <a:spLocks noChangeArrowheads="1"/>
          </p:cNvSpPr>
          <p:nvPr/>
        </p:nvSpPr>
        <p:spPr bwMode="auto">
          <a:xfrm>
            <a:off x="1217613" y="1458913"/>
            <a:ext cx="3127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400" b="1"/>
              <a:t>A</a:t>
            </a:r>
          </a:p>
        </p:txBody>
      </p:sp>
      <p:sp>
        <p:nvSpPr>
          <p:cNvPr id="38941" name="Text Box 29"/>
          <p:cNvSpPr txBox="1">
            <a:spLocks noChangeArrowheads="1"/>
          </p:cNvSpPr>
          <p:nvPr/>
        </p:nvSpPr>
        <p:spPr bwMode="auto">
          <a:xfrm>
            <a:off x="1217613" y="2416175"/>
            <a:ext cx="3127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400" b="1"/>
              <a:t>B</a:t>
            </a:r>
          </a:p>
        </p:txBody>
      </p:sp>
      <p:sp>
        <p:nvSpPr>
          <p:cNvPr id="38942" name="Line 30"/>
          <p:cNvSpPr>
            <a:spLocks noChangeShapeType="1"/>
          </p:cNvSpPr>
          <p:nvPr/>
        </p:nvSpPr>
        <p:spPr bwMode="auto">
          <a:xfrm flipV="1">
            <a:off x="2051050" y="2725738"/>
            <a:ext cx="2232025"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pic>
        <p:nvPicPr>
          <p:cNvPr id="38943" name="Picture 3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76675" y="2486025"/>
            <a:ext cx="911225"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8944" name="Text Box 32"/>
          <p:cNvSpPr txBox="1">
            <a:spLocks noChangeArrowheads="1"/>
          </p:cNvSpPr>
          <p:nvPr/>
        </p:nvSpPr>
        <p:spPr bwMode="auto">
          <a:xfrm>
            <a:off x="3490913" y="2420938"/>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FontTx/>
              <a:buNone/>
            </a:pPr>
            <a:r>
              <a:rPr lang="es-ES" altLang="es-ES" sz="1400" b="1"/>
              <a:t>E0</a:t>
            </a:r>
          </a:p>
        </p:txBody>
      </p:sp>
      <p:sp>
        <p:nvSpPr>
          <p:cNvPr id="494625" name="Text Box 33"/>
          <p:cNvSpPr txBox="1">
            <a:spLocks noChangeArrowheads="1"/>
          </p:cNvSpPr>
          <p:nvPr/>
        </p:nvSpPr>
        <p:spPr bwMode="auto">
          <a:xfrm>
            <a:off x="2401888" y="4005263"/>
            <a:ext cx="6418262"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600" b="1">
                <a:latin typeface="Courier New" pitchFamily="49" charset="0"/>
              </a:rPr>
              <a:t>Router#CONFigure Terminal</a:t>
            </a:r>
          </a:p>
          <a:p>
            <a:pPr eaLnBrk="1" hangingPunct="1">
              <a:spcBef>
                <a:spcPct val="0"/>
              </a:spcBef>
              <a:buFontTx/>
              <a:buNone/>
            </a:pPr>
            <a:r>
              <a:rPr lang="es-ES" altLang="es-ES" sz="1600" b="1">
                <a:latin typeface="Courier New" pitchFamily="49" charset="0"/>
              </a:rPr>
              <a:t>Router(config)# ACcess-list 1 DEny 20.0.1.1 0.0.0.0</a:t>
            </a:r>
          </a:p>
          <a:p>
            <a:pPr eaLnBrk="1" hangingPunct="1">
              <a:spcBef>
                <a:spcPct val="0"/>
              </a:spcBef>
              <a:buFontTx/>
              <a:buNone/>
            </a:pPr>
            <a:r>
              <a:rPr lang="es-ES" altLang="es-ES" sz="1600" b="1">
                <a:latin typeface="Courier New" pitchFamily="49" charset="0"/>
              </a:rPr>
              <a:t>Router(config)# ACcess-list 1 Permit Any</a:t>
            </a:r>
          </a:p>
          <a:p>
            <a:pPr eaLnBrk="1" hangingPunct="1">
              <a:spcBef>
                <a:spcPct val="0"/>
              </a:spcBef>
              <a:buFontTx/>
              <a:buNone/>
            </a:pPr>
            <a:r>
              <a:rPr lang="es-ES" altLang="es-ES" sz="1600" b="1">
                <a:latin typeface="Courier New" pitchFamily="49" charset="0"/>
              </a:rPr>
              <a:t>Router(config)# Interface S0</a:t>
            </a:r>
          </a:p>
          <a:p>
            <a:pPr eaLnBrk="1" hangingPunct="1">
              <a:spcBef>
                <a:spcPct val="0"/>
              </a:spcBef>
              <a:buFontTx/>
              <a:buNone/>
            </a:pPr>
            <a:r>
              <a:rPr lang="es-ES" altLang="es-ES" sz="1600" b="1">
                <a:latin typeface="Courier New" pitchFamily="49" charset="0"/>
              </a:rPr>
              <a:t>Router(config-if)# IP ACCEss-group 1 Out </a:t>
            </a:r>
          </a:p>
        </p:txBody>
      </p:sp>
      <p:sp>
        <p:nvSpPr>
          <p:cNvPr id="494626" name="Text Box 34"/>
          <p:cNvSpPr txBox="1">
            <a:spLocks noChangeArrowheads="1"/>
          </p:cNvSpPr>
          <p:nvPr/>
        </p:nvSpPr>
        <p:spPr bwMode="auto">
          <a:xfrm>
            <a:off x="395288" y="5972175"/>
            <a:ext cx="84788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600"/>
              <a:t>Efecto: Descarta paquetes con IP origen 20.0.1.1 que salgan por S0. Permite todo lo demás</a:t>
            </a:r>
          </a:p>
        </p:txBody>
      </p:sp>
      <p:sp>
        <p:nvSpPr>
          <p:cNvPr id="494627" name="Oval 35"/>
          <p:cNvSpPr>
            <a:spLocks noChangeArrowheads="1"/>
          </p:cNvSpPr>
          <p:nvPr/>
        </p:nvSpPr>
        <p:spPr bwMode="auto">
          <a:xfrm>
            <a:off x="5867400" y="4294188"/>
            <a:ext cx="215900" cy="50323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s-ES" altLang="es-ES"/>
          </a:p>
        </p:txBody>
      </p:sp>
      <p:sp>
        <p:nvSpPr>
          <p:cNvPr id="494628" name="Oval 36"/>
          <p:cNvSpPr>
            <a:spLocks noChangeArrowheads="1"/>
          </p:cNvSpPr>
          <p:nvPr/>
        </p:nvSpPr>
        <p:spPr bwMode="auto">
          <a:xfrm>
            <a:off x="6732588" y="5045075"/>
            <a:ext cx="215900" cy="2159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s-ES" altLang="es-ES"/>
          </a:p>
        </p:txBody>
      </p:sp>
      <p:sp>
        <p:nvSpPr>
          <p:cNvPr id="38949" name="Text Box 37"/>
          <p:cNvSpPr txBox="1">
            <a:spLocks noChangeArrowheads="1"/>
          </p:cNvSpPr>
          <p:nvPr/>
        </p:nvSpPr>
        <p:spPr bwMode="auto">
          <a:xfrm>
            <a:off x="2195513" y="1363663"/>
            <a:ext cx="6572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800"/>
              <a:t>Descartar todo el tráfico con origen A cuyo destino sea Internet</a:t>
            </a:r>
          </a:p>
        </p:txBody>
      </p:sp>
      <p:sp>
        <p:nvSpPr>
          <p:cNvPr id="494630" name="AutoShape 38"/>
          <p:cNvSpPr>
            <a:spLocks noChangeArrowheads="1"/>
          </p:cNvSpPr>
          <p:nvPr/>
        </p:nvSpPr>
        <p:spPr bwMode="auto">
          <a:xfrm>
            <a:off x="4787900" y="2420938"/>
            <a:ext cx="431800" cy="215900"/>
          </a:xfrm>
          <a:prstGeom prst="rightArrow">
            <a:avLst>
              <a:gd name="adj1" fmla="val 50000"/>
              <a:gd name="adj2" fmla="val 50000"/>
            </a:avLst>
          </a:prstGeom>
          <a:solidFill>
            <a:srgbClr val="FF00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s-ES" altLang="es-ES" sz="1200" b="1"/>
              <a:t>1</a:t>
            </a:r>
          </a:p>
        </p:txBody>
      </p:sp>
    </p:spTree>
    <p:extLst>
      <p:ext uri="{BB962C8B-B14F-4D97-AF65-F5344CB8AC3E}">
        <p14:creationId xmlns:p14="http://schemas.microsoft.com/office/powerpoint/2010/main" val="1409631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46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463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946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462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46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625" grpId="0"/>
      <p:bldP spid="494626" grpId="0"/>
      <p:bldP spid="494627" grpId="0" animBg="1"/>
      <p:bldP spid="49462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3 Marcador de número de diapositiva"/>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9C25857B-DA7E-4DB5-BCB7-90CB131911A9}" type="slidenum">
              <a:rPr lang="es-ES" sz="1400">
                <a:latin typeface="+mn-lt"/>
              </a:rPr>
              <a:pPr algn="r">
                <a:defRPr/>
              </a:pPr>
              <a:t>28</a:t>
            </a:fld>
            <a:endParaRPr lang="es-ES" sz="1400">
              <a:latin typeface="+mn-lt"/>
            </a:endParaRPr>
          </a:p>
        </p:txBody>
      </p:sp>
      <p:grpSp>
        <p:nvGrpSpPr>
          <p:cNvPr id="2" name="Group 2"/>
          <p:cNvGrpSpPr>
            <a:grpSpLocks/>
          </p:cNvGrpSpPr>
          <p:nvPr/>
        </p:nvGrpSpPr>
        <p:grpSpPr bwMode="auto">
          <a:xfrm>
            <a:off x="4354513" y="5029200"/>
            <a:ext cx="2808287" cy="1508125"/>
            <a:chOff x="2743" y="3168"/>
            <a:chExt cx="1769" cy="950"/>
          </a:xfrm>
        </p:grpSpPr>
        <p:grpSp>
          <p:nvGrpSpPr>
            <p:cNvPr id="61503" name="Group 3"/>
            <p:cNvGrpSpPr>
              <a:grpSpLocks/>
            </p:cNvGrpSpPr>
            <p:nvPr/>
          </p:nvGrpSpPr>
          <p:grpSpPr bwMode="auto">
            <a:xfrm>
              <a:off x="2743" y="3648"/>
              <a:ext cx="1253" cy="470"/>
              <a:chOff x="2743" y="3648"/>
              <a:chExt cx="1253" cy="470"/>
            </a:xfrm>
          </p:grpSpPr>
          <p:sp>
            <p:nvSpPr>
              <p:cNvPr id="61505" name="Line 4"/>
              <p:cNvSpPr>
                <a:spLocks noChangeShapeType="1"/>
              </p:cNvSpPr>
              <p:nvPr/>
            </p:nvSpPr>
            <p:spPr bwMode="auto">
              <a:xfrm flipV="1">
                <a:off x="3024" y="3648"/>
                <a:ext cx="38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61506" name="Text Box 5"/>
              <p:cNvSpPr txBox="1">
                <a:spLocks noChangeArrowheads="1"/>
              </p:cNvSpPr>
              <p:nvPr/>
            </p:nvSpPr>
            <p:spPr bwMode="auto">
              <a:xfrm>
                <a:off x="2743" y="3792"/>
                <a:ext cx="1253"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s-ES" altLang="es-ES" sz="1400" b="1"/>
                  <a:t>Puede ir encriptado</a:t>
                </a:r>
              </a:p>
              <a:p>
                <a:pPr algn="ctr" eaLnBrk="1" hangingPunct="1">
                  <a:spcBef>
                    <a:spcPct val="0"/>
                  </a:spcBef>
                  <a:buFontTx/>
                  <a:buNone/>
                </a:pPr>
                <a:r>
                  <a:rPr lang="es-ES" altLang="es-ES" sz="1400" b="1"/>
                  <a:t>(si se usa IPSec ESP)</a:t>
                </a:r>
              </a:p>
            </p:txBody>
          </p:sp>
        </p:grpSp>
        <p:sp>
          <p:nvSpPr>
            <p:cNvPr id="61504" name="Rectangle 6" descr="Tablero de damas grande"/>
            <p:cNvSpPr>
              <a:spLocks noChangeArrowheads="1"/>
            </p:cNvSpPr>
            <p:nvPr/>
          </p:nvSpPr>
          <p:spPr bwMode="auto">
            <a:xfrm>
              <a:off x="3345" y="3168"/>
              <a:ext cx="1167" cy="459"/>
            </a:xfrm>
            <a:prstGeom prst="rect">
              <a:avLst/>
            </a:prstGeom>
            <a:pattFill prst="lgCheck">
              <a:fgClr>
                <a:schemeClr val="accent1"/>
              </a:fgClr>
              <a:bgClr>
                <a:schemeClr val="bg1"/>
              </a:bgClr>
            </a:patt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s-ES" altLang="es-ES" sz="1800"/>
            </a:p>
          </p:txBody>
        </p:sp>
      </p:grpSp>
      <p:grpSp>
        <p:nvGrpSpPr>
          <p:cNvPr id="4" name="Group 7"/>
          <p:cNvGrpSpPr>
            <a:grpSpLocks/>
          </p:cNvGrpSpPr>
          <p:nvPr/>
        </p:nvGrpSpPr>
        <p:grpSpPr bwMode="auto">
          <a:xfrm>
            <a:off x="427038" y="4832350"/>
            <a:ext cx="2711450" cy="882650"/>
            <a:chOff x="269" y="3044"/>
            <a:chExt cx="1708" cy="556"/>
          </a:xfrm>
        </p:grpSpPr>
        <p:grpSp>
          <p:nvGrpSpPr>
            <p:cNvPr id="61485" name="Group 8"/>
            <p:cNvGrpSpPr>
              <a:grpSpLocks/>
            </p:cNvGrpSpPr>
            <p:nvPr/>
          </p:nvGrpSpPr>
          <p:grpSpPr bwMode="auto">
            <a:xfrm rot="-1200000">
              <a:off x="528" y="3044"/>
              <a:ext cx="1449" cy="76"/>
              <a:chOff x="1790" y="1441"/>
              <a:chExt cx="2016" cy="96"/>
            </a:xfrm>
          </p:grpSpPr>
          <p:sp>
            <p:nvSpPr>
              <p:cNvPr id="61487" name="Line 9"/>
              <p:cNvSpPr>
                <a:spLocks noChangeShapeType="1"/>
              </p:cNvSpPr>
              <p:nvPr/>
            </p:nvSpPr>
            <p:spPr bwMode="auto">
              <a:xfrm flipV="1">
                <a:off x="2702" y="1432"/>
                <a:ext cx="96" cy="96"/>
              </a:xfrm>
              <a:prstGeom prst="line">
                <a:avLst/>
              </a:prstGeom>
              <a:noFill/>
              <a:ln w="254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s-ES"/>
              </a:p>
            </p:txBody>
          </p:sp>
          <p:sp>
            <p:nvSpPr>
              <p:cNvPr id="61488" name="Line 10"/>
              <p:cNvSpPr>
                <a:spLocks noChangeShapeType="1"/>
              </p:cNvSpPr>
              <p:nvPr/>
            </p:nvSpPr>
            <p:spPr bwMode="auto">
              <a:xfrm>
                <a:off x="1788" y="1432"/>
                <a:ext cx="96" cy="0"/>
              </a:xfrm>
              <a:prstGeom prst="line">
                <a:avLst/>
              </a:prstGeom>
              <a:noFill/>
              <a:ln w="254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s-ES"/>
              </a:p>
            </p:txBody>
          </p:sp>
          <p:sp>
            <p:nvSpPr>
              <p:cNvPr id="61489" name="Line 11"/>
              <p:cNvSpPr>
                <a:spLocks noChangeShapeType="1"/>
              </p:cNvSpPr>
              <p:nvPr/>
            </p:nvSpPr>
            <p:spPr bwMode="auto">
              <a:xfrm>
                <a:off x="1934" y="1433"/>
                <a:ext cx="96" cy="0"/>
              </a:xfrm>
              <a:prstGeom prst="line">
                <a:avLst/>
              </a:prstGeom>
              <a:noFill/>
              <a:ln w="254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s-ES"/>
              </a:p>
            </p:txBody>
          </p:sp>
          <p:sp>
            <p:nvSpPr>
              <p:cNvPr id="61490" name="Line 12"/>
              <p:cNvSpPr>
                <a:spLocks noChangeShapeType="1"/>
              </p:cNvSpPr>
              <p:nvPr/>
            </p:nvSpPr>
            <p:spPr bwMode="auto">
              <a:xfrm>
                <a:off x="2076" y="1437"/>
                <a:ext cx="96" cy="0"/>
              </a:xfrm>
              <a:prstGeom prst="line">
                <a:avLst/>
              </a:prstGeom>
              <a:noFill/>
              <a:ln w="254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s-ES"/>
              </a:p>
            </p:txBody>
          </p:sp>
          <p:sp>
            <p:nvSpPr>
              <p:cNvPr id="61491" name="Line 13"/>
              <p:cNvSpPr>
                <a:spLocks noChangeShapeType="1"/>
              </p:cNvSpPr>
              <p:nvPr/>
            </p:nvSpPr>
            <p:spPr bwMode="auto">
              <a:xfrm>
                <a:off x="2222" y="1438"/>
                <a:ext cx="96" cy="0"/>
              </a:xfrm>
              <a:prstGeom prst="line">
                <a:avLst/>
              </a:prstGeom>
              <a:noFill/>
              <a:ln w="254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s-ES"/>
              </a:p>
            </p:txBody>
          </p:sp>
          <p:sp>
            <p:nvSpPr>
              <p:cNvPr id="61492" name="Line 14"/>
              <p:cNvSpPr>
                <a:spLocks noChangeShapeType="1"/>
              </p:cNvSpPr>
              <p:nvPr/>
            </p:nvSpPr>
            <p:spPr bwMode="auto">
              <a:xfrm>
                <a:off x="2365" y="1438"/>
                <a:ext cx="96" cy="0"/>
              </a:xfrm>
              <a:prstGeom prst="line">
                <a:avLst/>
              </a:prstGeom>
              <a:noFill/>
              <a:ln w="254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s-ES"/>
              </a:p>
            </p:txBody>
          </p:sp>
          <p:sp>
            <p:nvSpPr>
              <p:cNvPr id="61493" name="Line 15"/>
              <p:cNvSpPr>
                <a:spLocks noChangeShapeType="1"/>
              </p:cNvSpPr>
              <p:nvPr/>
            </p:nvSpPr>
            <p:spPr bwMode="auto">
              <a:xfrm>
                <a:off x="2510" y="1441"/>
                <a:ext cx="96" cy="0"/>
              </a:xfrm>
              <a:prstGeom prst="line">
                <a:avLst/>
              </a:prstGeom>
              <a:noFill/>
              <a:ln w="254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s-ES"/>
              </a:p>
            </p:txBody>
          </p:sp>
          <p:sp>
            <p:nvSpPr>
              <p:cNvPr id="61494" name="Line 16"/>
              <p:cNvSpPr>
                <a:spLocks noChangeShapeType="1"/>
              </p:cNvSpPr>
              <p:nvPr/>
            </p:nvSpPr>
            <p:spPr bwMode="auto">
              <a:xfrm>
                <a:off x="2652" y="1438"/>
                <a:ext cx="96" cy="0"/>
              </a:xfrm>
              <a:prstGeom prst="line">
                <a:avLst/>
              </a:prstGeom>
              <a:noFill/>
              <a:ln w="254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s-ES"/>
              </a:p>
            </p:txBody>
          </p:sp>
          <p:sp>
            <p:nvSpPr>
              <p:cNvPr id="61495" name="Line 17"/>
              <p:cNvSpPr>
                <a:spLocks noChangeShapeType="1"/>
              </p:cNvSpPr>
              <p:nvPr/>
            </p:nvSpPr>
            <p:spPr bwMode="auto">
              <a:xfrm>
                <a:off x="2703" y="1537"/>
                <a:ext cx="96" cy="0"/>
              </a:xfrm>
              <a:prstGeom prst="line">
                <a:avLst/>
              </a:prstGeom>
              <a:noFill/>
              <a:ln w="254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s-ES"/>
              </a:p>
            </p:txBody>
          </p:sp>
          <p:sp>
            <p:nvSpPr>
              <p:cNvPr id="61496" name="Line 18"/>
              <p:cNvSpPr>
                <a:spLocks noChangeShapeType="1"/>
              </p:cNvSpPr>
              <p:nvPr/>
            </p:nvSpPr>
            <p:spPr bwMode="auto">
              <a:xfrm>
                <a:off x="2845" y="1534"/>
                <a:ext cx="96" cy="0"/>
              </a:xfrm>
              <a:prstGeom prst="line">
                <a:avLst/>
              </a:prstGeom>
              <a:noFill/>
              <a:ln w="254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s-ES"/>
              </a:p>
            </p:txBody>
          </p:sp>
          <p:sp>
            <p:nvSpPr>
              <p:cNvPr id="61497" name="Line 19"/>
              <p:cNvSpPr>
                <a:spLocks noChangeShapeType="1"/>
              </p:cNvSpPr>
              <p:nvPr/>
            </p:nvSpPr>
            <p:spPr bwMode="auto">
              <a:xfrm>
                <a:off x="2990" y="1528"/>
                <a:ext cx="96" cy="0"/>
              </a:xfrm>
              <a:prstGeom prst="line">
                <a:avLst/>
              </a:prstGeom>
              <a:noFill/>
              <a:ln w="254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s-ES"/>
              </a:p>
            </p:txBody>
          </p:sp>
          <p:sp>
            <p:nvSpPr>
              <p:cNvPr id="61498" name="Line 20"/>
              <p:cNvSpPr>
                <a:spLocks noChangeShapeType="1"/>
              </p:cNvSpPr>
              <p:nvPr/>
            </p:nvSpPr>
            <p:spPr bwMode="auto">
              <a:xfrm>
                <a:off x="3132" y="1529"/>
                <a:ext cx="96" cy="0"/>
              </a:xfrm>
              <a:prstGeom prst="line">
                <a:avLst/>
              </a:prstGeom>
              <a:noFill/>
              <a:ln w="254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s-ES"/>
              </a:p>
            </p:txBody>
          </p:sp>
          <p:sp>
            <p:nvSpPr>
              <p:cNvPr id="61499" name="Line 21"/>
              <p:cNvSpPr>
                <a:spLocks noChangeShapeType="1"/>
              </p:cNvSpPr>
              <p:nvPr/>
            </p:nvSpPr>
            <p:spPr bwMode="auto">
              <a:xfrm>
                <a:off x="3279" y="1529"/>
                <a:ext cx="96" cy="0"/>
              </a:xfrm>
              <a:prstGeom prst="line">
                <a:avLst/>
              </a:prstGeom>
              <a:noFill/>
              <a:ln w="254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s-ES"/>
              </a:p>
            </p:txBody>
          </p:sp>
          <p:sp>
            <p:nvSpPr>
              <p:cNvPr id="61500" name="Line 22"/>
              <p:cNvSpPr>
                <a:spLocks noChangeShapeType="1"/>
              </p:cNvSpPr>
              <p:nvPr/>
            </p:nvSpPr>
            <p:spPr bwMode="auto">
              <a:xfrm>
                <a:off x="3416" y="1530"/>
                <a:ext cx="96" cy="0"/>
              </a:xfrm>
              <a:prstGeom prst="line">
                <a:avLst/>
              </a:prstGeom>
              <a:noFill/>
              <a:ln w="254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s-ES"/>
              </a:p>
            </p:txBody>
          </p:sp>
          <p:sp>
            <p:nvSpPr>
              <p:cNvPr id="61501" name="Line 23"/>
              <p:cNvSpPr>
                <a:spLocks noChangeShapeType="1"/>
              </p:cNvSpPr>
              <p:nvPr/>
            </p:nvSpPr>
            <p:spPr bwMode="auto">
              <a:xfrm>
                <a:off x="3566" y="1536"/>
                <a:ext cx="96" cy="0"/>
              </a:xfrm>
              <a:prstGeom prst="line">
                <a:avLst/>
              </a:prstGeom>
              <a:noFill/>
              <a:ln w="254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s-ES"/>
              </a:p>
            </p:txBody>
          </p:sp>
          <p:sp>
            <p:nvSpPr>
              <p:cNvPr id="61502" name="Line 24"/>
              <p:cNvSpPr>
                <a:spLocks noChangeShapeType="1"/>
              </p:cNvSpPr>
              <p:nvPr/>
            </p:nvSpPr>
            <p:spPr bwMode="auto">
              <a:xfrm>
                <a:off x="3708" y="1533"/>
                <a:ext cx="96" cy="0"/>
              </a:xfrm>
              <a:prstGeom prst="line">
                <a:avLst/>
              </a:prstGeom>
              <a:noFill/>
              <a:ln w="254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s-ES"/>
              </a:p>
            </p:txBody>
          </p:sp>
        </p:grpSp>
        <p:sp>
          <p:nvSpPr>
            <p:cNvPr id="61486" name="Text Box 25"/>
            <p:cNvSpPr txBox="1">
              <a:spLocks noChangeArrowheads="1"/>
            </p:cNvSpPr>
            <p:nvPr/>
          </p:nvSpPr>
          <p:spPr bwMode="auto">
            <a:xfrm>
              <a:off x="269" y="3408"/>
              <a:ext cx="64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400" b="1"/>
                <a:t>200.1.1.20</a:t>
              </a:r>
            </a:p>
          </p:txBody>
        </p:sp>
      </p:grpSp>
      <p:sp>
        <p:nvSpPr>
          <p:cNvPr id="61445" name="Freeform 26"/>
          <p:cNvSpPr>
            <a:spLocks/>
          </p:cNvSpPr>
          <p:nvPr/>
        </p:nvSpPr>
        <p:spPr bwMode="auto">
          <a:xfrm rot="-1200000">
            <a:off x="2895600" y="4137025"/>
            <a:ext cx="1998663" cy="13017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Lst>
        </p:spPr>
        <p:txBody>
          <a:bodyPr/>
          <a:lstStyle/>
          <a:p>
            <a:endParaRPr lang="es-ES"/>
          </a:p>
        </p:txBody>
      </p:sp>
      <p:sp>
        <p:nvSpPr>
          <p:cNvPr id="61446" name="Freeform 27"/>
          <p:cNvSpPr>
            <a:spLocks/>
          </p:cNvSpPr>
          <p:nvPr/>
        </p:nvSpPr>
        <p:spPr bwMode="auto">
          <a:xfrm rot="-1200000">
            <a:off x="4865688" y="3276600"/>
            <a:ext cx="1154112" cy="109538"/>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Lst>
        </p:spPr>
        <p:txBody>
          <a:bodyPr/>
          <a:lstStyle/>
          <a:p>
            <a:endParaRPr lang="es-ES"/>
          </a:p>
        </p:txBody>
      </p:sp>
      <p:pic>
        <p:nvPicPr>
          <p:cNvPr id="61447" name="Picture 2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276600"/>
            <a:ext cx="1752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8" name="Picture 2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648200"/>
            <a:ext cx="1174750"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9" name="Line 30"/>
          <p:cNvSpPr>
            <a:spLocks noChangeShapeType="1"/>
          </p:cNvSpPr>
          <p:nvPr/>
        </p:nvSpPr>
        <p:spPr bwMode="auto">
          <a:xfrm flipH="1">
            <a:off x="6477000" y="1524000"/>
            <a:ext cx="0" cy="20574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1450" name="Line 31"/>
          <p:cNvSpPr>
            <a:spLocks noChangeShapeType="1"/>
          </p:cNvSpPr>
          <p:nvPr/>
        </p:nvSpPr>
        <p:spPr bwMode="auto">
          <a:xfrm>
            <a:off x="6481763" y="1676400"/>
            <a:ext cx="7620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1451" name="Line 32"/>
          <p:cNvSpPr>
            <a:spLocks noChangeShapeType="1"/>
          </p:cNvSpPr>
          <p:nvPr/>
        </p:nvSpPr>
        <p:spPr bwMode="auto">
          <a:xfrm>
            <a:off x="6481763" y="3124200"/>
            <a:ext cx="7620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pic>
        <p:nvPicPr>
          <p:cNvPr id="61452" name="Picture 33" descr="VPNConcentratorAug200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04050" y="2719388"/>
            <a:ext cx="776288"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53" name="Line 34"/>
          <p:cNvSpPr>
            <a:spLocks noChangeShapeType="1"/>
          </p:cNvSpPr>
          <p:nvPr/>
        </p:nvSpPr>
        <p:spPr bwMode="auto">
          <a:xfrm>
            <a:off x="5719763" y="3048000"/>
            <a:ext cx="7620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pic>
        <p:nvPicPr>
          <p:cNvPr id="61454" name="Picture 35"/>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92738" y="2819400"/>
            <a:ext cx="9318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1455" name="Picture 3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42138" y="1066800"/>
            <a:ext cx="487362"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56"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962400"/>
            <a:ext cx="1752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57" name="Text Box 38"/>
          <p:cNvSpPr txBox="1">
            <a:spLocks noChangeArrowheads="1"/>
          </p:cNvSpPr>
          <p:nvPr/>
        </p:nvSpPr>
        <p:spPr bwMode="auto">
          <a:xfrm>
            <a:off x="2438400" y="4175125"/>
            <a:ext cx="80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2000" b="1"/>
              <a:t>ISP 1</a:t>
            </a:r>
          </a:p>
        </p:txBody>
      </p:sp>
      <p:sp>
        <p:nvSpPr>
          <p:cNvPr id="61458" name="Text Box 39"/>
          <p:cNvSpPr txBox="1">
            <a:spLocks noChangeArrowheads="1"/>
          </p:cNvSpPr>
          <p:nvPr/>
        </p:nvSpPr>
        <p:spPr bwMode="auto">
          <a:xfrm>
            <a:off x="4267200" y="3489325"/>
            <a:ext cx="80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2000" b="1"/>
              <a:t>ISP 2</a:t>
            </a:r>
          </a:p>
        </p:txBody>
      </p:sp>
      <p:sp>
        <p:nvSpPr>
          <p:cNvPr id="61459" name="Text Box 40"/>
          <p:cNvSpPr txBox="1">
            <a:spLocks noChangeArrowheads="1"/>
          </p:cNvSpPr>
          <p:nvPr/>
        </p:nvSpPr>
        <p:spPr bwMode="auto">
          <a:xfrm>
            <a:off x="7445375" y="1371600"/>
            <a:ext cx="1020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400" b="1"/>
              <a:t>199.1.1.69</a:t>
            </a:r>
          </a:p>
        </p:txBody>
      </p:sp>
      <p:sp>
        <p:nvSpPr>
          <p:cNvPr id="61460" name="Text Box 41"/>
          <p:cNvSpPr txBox="1">
            <a:spLocks noChangeArrowheads="1"/>
          </p:cNvSpPr>
          <p:nvPr/>
        </p:nvSpPr>
        <p:spPr bwMode="auto">
          <a:xfrm>
            <a:off x="6445250" y="3429000"/>
            <a:ext cx="207327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s-ES" altLang="es-ES" sz="1400" b="1"/>
              <a:t>199.1.1.10</a:t>
            </a:r>
          </a:p>
          <a:p>
            <a:pPr algn="ctr" eaLnBrk="1" hangingPunct="1">
              <a:spcBef>
                <a:spcPct val="0"/>
              </a:spcBef>
              <a:buFontTx/>
              <a:buNone/>
            </a:pPr>
            <a:r>
              <a:rPr lang="es-ES" altLang="es-ES" sz="1400" b="1"/>
              <a:t>Servidor de Túneles</a:t>
            </a:r>
          </a:p>
          <a:p>
            <a:pPr algn="ctr" eaLnBrk="1" hangingPunct="1">
              <a:spcBef>
                <a:spcPct val="0"/>
              </a:spcBef>
              <a:buFontTx/>
              <a:buNone/>
            </a:pPr>
            <a:r>
              <a:rPr lang="es-ES" altLang="es-ES" sz="1400" b="1"/>
              <a:t>Rango 199.1.1.245-254</a:t>
            </a:r>
          </a:p>
        </p:txBody>
      </p:sp>
      <p:grpSp>
        <p:nvGrpSpPr>
          <p:cNvPr id="6" name="Group 42"/>
          <p:cNvGrpSpPr>
            <a:grpSpLocks/>
          </p:cNvGrpSpPr>
          <p:nvPr/>
        </p:nvGrpSpPr>
        <p:grpSpPr bwMode="auto">
          <a:xfrm>
            <a:off x="1176338" y="4038600"/>
            <a:ext cx="5988050" cy="838200"/>
            <a:chOff x="740" y="2544"/>
            <a:chExt cx="3772" cy="528"/>
          </a:xfrm>
        </p:grpSpPr>
        <p:sp>
          <p:nvSpPr>
            <p:cNvPr id="61481" name="Rectangle 43"/>
            <p:cNvSpPr>
              <a:spLocks noChangeArrowheads="1"/>
            </p:cNvSpPr>
            <p:nvPr/>
          </p:nvSpPr>
          <p:spPr bwMode="auto">
            <a:xfrm rot="-1200000">
              <a:off x="816" y="2544"/>
              <a:ext cx="3696" cy="96"/>
            </a:xfrm>
            <a:prstGeom prst="rect">
              <a:avLst/>
            </a:prstGeom>
            <a:solidFill>
              <a:schemeClr val="accent1">
                <a:alpha val="50195"/>
              </a:schemeClr>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s-ES" altLang="es-ES" sz="1800"/>
            </a:p>
          </p:txBody>
        </p:sp>
        <p:sp>
          <p:nvSpPr>
            <p:cNvPr id="61482" name="Text Box 44"/>
            <p:cNvSpPr txBox="1">
              <a:spLocks noChangeArrowheads="1"/>
            </p:cNvSpPr>
            <p:nvPr/>
          </p:nvSpPr>
          <p:spPr bwMode="auto">
            <a:xfrm rot="-1200000">
              <a:off x="2208" y="2668"/>
              <a:ext cx="75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600" b="1"/>
                <a:t>Túnel VPN</a:t>
              </a:r>
            </a:p>
          </p:txBody>
        </p:sp>
        <p:sp>
          <p:nvSpPr>
            <p:cNvPr id="61483" name="Line 45"/>
            <p:cNvSpPr>
              <a:spLocks noChangeShapeType="1"/>
            </p:cNvSpPr>
            <p:nvPr/>
          </p:nvSpPr>
          <p:spPr bwMode="auto">
            <a:xfrm flipH="1">
              <a:off x="1061" y="2736"/>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61484" name="Text Box 46"/>
            <p:cNvSpPr txBox="1">
              <a:spLocks noChangeArrowheads="1"/>
            </p:cNvSpPr>
            <p:nvPr/>
          </p:nvSpPr>
          <p:spPr bwMode="auto">
            <a:xfrm>
              <a:off x="740" y="2544"/>
              <a:ext cx="70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400" b="1"/>
                <a:t>199.1.1.245</a:t>
              </a:r>
            </a:p>
          </p:txBody>
        </p:sp>
      </p:grpSp>
      <p:sp>
        <p:nvSpPr>
          <p:cNvPr id="1264687" name="Line 47"/>
          <p:cNvSpPr>
            <a:spLocks noChangeShapeType="1"/>
          </p:cNvSpPr>
          <p:nvPr/>
        </p:nvSpPr>
        <p:spPr bwMode="auto">
          <a:xfrm flipV="1">
            <a:off x="1531938" y="3090863"/>
            <a:ext cx="5486400" cy="2014537"/>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grpSp>
        <p:nvGrpSpPr>
          <p:cNvPr id="7" name="Group 48"/>
          <p:cNvGrpSpPr>
            <a:grpSpLocks/>
          </p:cNvGrpSpPr>
          <p:nvPr/>
        </p:nvGrpSpPr>
        <p:grpSpPr bwMode="auto">
          <a:xfrm>
            <a:off x="5029200" y="3962400"/>
            <a:ext cx="2178050" cy="1911350"/>
            <a:chOff x="3168" y="2496"/>
            <a:chExt cx="1372" cy="1204"/>
          </a:xfrm>
        </p:grpSpPr>
        <p:sp>
          <p:nvSpPr>
            <p:cNvPr id="61478" name="Text Box 49"/>
            <p:cNvSpPr txBox="1">
              <a:spLocks noChangeArrowheads="1"/>
            </p:cNvSpPr>
            <p:nvPr/>
          </p:nvSpPr>
          <p:spPr bwMode="auto">
            <a:xfrm>
              <a:off x="3308" y="2832"/>
              <a:ext cx="1232" cy="8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s-ES" altLang="es-ES" sz="1400" b="1"/>
                <a:t>  Origen:  200.1.1.20  </a:t>
              </a:r>
            </a:p>
            <a:p>
              <a:pPr algn="ctr" eaLnBrk="1" hangingPunct="1">
                <a:spcBef>
                  <a:spcPct val="0"/>
                </a:spcBef>
                <a:buFontTx/>
                <a:buNone/>
              </a:pPr>
              <a:r>
                <a:rPr lang="es-ES" altLang="es-ES" sz="1400" b="1"/>
                <a:t>Destino: 199.1.1.10</a:t>
              </a:r>
            </a:p>
            <a:p>
              <a:pPr algn="ctr" eaLnBrk="1" hangingPunct="1">
                <a:spcBef>
                  <a:spcPct val="0"/>
                </a:spcBef>
                <a:buFontTx/>
                <a:buNone/>
              </a:pPr>
              <a:endParaRPr lang="es-ES" altLang="es-ES" sz="1400" b="1"/>
            </a:p>
            <a:p>
              <a:pPr algn="ctr" eaLnBrk="1" hangingPunct="1">
                <a:spcBef>
                  <a:spcPct val="0"/>
                </a:spcBef>
                <a:buFontTx/>
                <a:buNone/>
              </a:pPr>
              <a:endParaRPr lang="es-ES" altLang="es-ES" sz="1400" b="1"/>
            </a:p>
            <a:p>
              <a:pPr algn="ctr" eaLnBrk="1" hangingPunct="1">
                <a:spcBef>
                  <a:spcPct val="0"/>
                </a:spcBef>
                <a:buFontTx/>
                <a:buNone/>
              </a:pPr>
              <a:endParaRPr lang="es-ES" altLang="es-ES" sz="1400" b="1"/>
            </a:p>
            <a:p>
              <a:pPr algn="ctr" eaLnBrk="1" hangingPunct="1">
                <a:spcBef>
                  <a:spcPct val="0"/>
                </a:spcBef>
                <a:buFontTx/>
                <a:buNone/>
              </a:pPr>
              <a:endParaRPr lang="es-ES" altLang="es-ES" sz="1400" b="1"/>
            </a:p>
          </p:txBody>
        </p:sp>
        <p:sp>
          <p:nvSpPr>
            <p:cNvPr id="61479" name="Text Box 50" descr="Tablero de damas grande"/>
            <p:cNvSpPr txBox="1">
              <a:spLocks noChangeArrowheads="1"/>
            </p:cNvSpPr>
            <p:nvPr/>
          </p:nvSpPr>
          <p:spPr bwMode="auto">
            <a:xfrm>
              <a:off x="3342" y="3168"/>
              <a:ext cx="1170" cy="4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s-ES" altLang="es-ES" sz="1400" b="1"/>
                <a:t>Origen:  199.1.1.245</a:t>
              </a:r>
            </a:p>
            <a:p>
              <a:pPr algn="ctr" eaLnBrk="1" hangingPunct="1">
                <a:spcBef>
                  <a:spcPct val="0"/>
                </a:spcBef>
                <a:buFontTx/>
                <a:buNone/>
              </a:pPr>
              <a:r>
                <a:rPr lang="es-ES" altLang="es-ES" sz="1400" b="1"/>
                <a:t>Destino: 199.1.1.69</a:t>
              </a:r>
            </a:p>
            <a:p>
              <a:pPr algn="ctr" eaLnBrk="1" hangingPunct="1">
                <a:spcBef>
                  <a:spcPct val="0"/>
                </a:spcBef>
                <a:buFontTx/>
                <a:buNone/>
              </a:pPr>
              <a:r>
                <a:rPr lang="es-ES" altLang="es-ES" sz="1400" b="1"/>
                <a:t>Datos</a:t>
              </a:r>
            </a:p>
          </p:txBody>
        </p:sp>
        <p:sp>
          <p:nvSpPr>
            <p:cNvPr id="61480" name="Line 51"/>
            <p:cNvSpPr>
              <a:spLocks noChangeShapeType="1"/>
            </p:cNvSpPr>
            <p:nvPr/>
          </p:nvSpPr>
          <p:spPr bwMode="auto">
            <a:xfrm flipH="1" flipV="1">
              <a:off x="3168" y="2496"/>
              <a:ext cx="139" cy="33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grpSp>
      <p:sp>
        <p:nvSpPr>
          <p:cNvPr id="1264692" name="Arc 52"/>
          <p:cNvSpPr>
            <a:spLocks/>
          </p:cNvSpPr>
          <p:nvPr/>
        </p:nvSpPr>
        <p:spPr bwMode="auto">
          <a:xfrm rot="5400000" flipV="1">
            <a:off x="5989638" y="2171700"/>
            <a:ext cx="1447800" cy="457200"/>
          </a:xfrm>
          <a:custGeom>
            <a:avLst/>
            <a:gdLst>
              <a:gd name="T0" fmla="*/ 0 w 43182"/>
              <a:gd name="T1" fmla="*/ 2147483647 h 21600"/>
              <a:gd name="T2" fmla="*/ 2147483647 w 43182"/>
              <a:gd name="T3" fmla="*/ 2147483647 h 21600"/>
              <a:gd name="T4" fmla="*/ 2147483647 w 43182"/>
              <a:gd name="T5" fmla="*/ 2147483647 h 21600"/>
              <a:gd name="T6" fmla="*/ 0 60000 65536"/>
              <a:gd name="T7" fmla="*/ 0 60000 65536"/>
              <a:gd name="T8" fmla="*/ 0 60000 65536"/>
              <a:gd name="T9" fmla="*/ 0 w 43182"/>
              <a:gd name="T10" fmla="*/ 0 h 21600"/>
              <a:gd name="T11" fmla="*/ 43182 w 43182"/>
              <a:gd name="T12" fmla="*/ 21600 h 21600"/>
            </a:gdLst>
            <a:ahLst/>
            <a:cxnLst>
              <a:cxn ang="T6">
                <a:pos x="T0" y="T1"/>
              </a:cxn>
              <a:cxn ang="T7">
                <a:pos x="T2" y="T3"/>
              </a:cxn>
              <a:cxn ang="T8">
                <a:pos x="T4" y="T5"/>
              </a:cxn>
            </a:cxnLst>
            <a:rect l="T9" t="T10" r="T11" b="T12"/>
            <a:pathLst>
              <a:path w="43182" h="21600" fill="none" extrusionOk="0">
                <a:moveTo>
                  <a:pt x="-1" y="20722"/>
                </a:moveTo>
                <a:cubicBezTo>
                  <a:pt x="470" y="9144"/>
                  <a:pt x="9993" y="-1"/>
                  <a:pt x="21582" y="0"/>
                </a:cubicBezTo>
                <a:cubicBezTo>
                  <a:pt x="33511" y="0"/>
                  <a:pt x="43182" y="9670"/>
                  <a:pt x="43182" y="21600"/>
                </a:cubicBezTo>
              </a:path>
              <a:path w="43182" h="21600" stroke="0" extrusionOk="0">
                <a:moveTo>
                  <a:pt x="-1" y="20722"/>
                </a:moveTo>
                <a:cubicBezTo>
                  <a:pt x="470" y="9144"/>
                  <a:pt x="9993" y="-1"/>
                  <a:pt x="21582" y="0"/>
                </a:cubicBezTo>
                <a:cubicBezTo>
                  <a:pt x="33511" y="0"/>
                  <a:pt x="43182" y="9670"/>
                  <a:pt x="43182" y="21600"/>
                </a:cubicBezTo>
                <a:lnTo>
                  <a:pt x="21582" y="21600"/>
                </a:lnTo>
                <a:lnTo>
                  <a:pt x="-1" y="20722"/>
                </a:lnTo>
                <a:close/>
              </a:path>
            </a:pathLst>
          </a:custGeom>
          <a:noFill/>
          <a:ln w="381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ES"/>
          </a:p>
        </p:txBody>
      </p:sp>
      <p:sp>
        <p:nvSpPr>
          <p:cNvPr id="61465" name="Text Box 53"/>
          <p:cNvSpPr txBox="1">
            <a:spLocks noChangeArrowheads="1"/>
          </p:cNvSpPr>
          <p:nvPr/>
        </p:nvSpPr>
        <p:spPr bwMode="auto">
          <a:xfrm>
            <a:off x="1149464" y="161925"/>
            <a:ext cx="6673622"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eaLnBrk="0" hangingPunct="0">
              <a:lnSpc>
                <a:spcPct val="80000"/>
              </a:lnSpc>
              <a:defRPr sz="3600">
                <a:gradFill flip="none" rotWithShape="1">
                  <a:gsLst>
                    <a:gs pos="16000">
                      <a:schemeClr val="tx2"/>
                    </a:gs>
                    <a:gs pos="100000">
                      <a:srgbClr val="28A7DF"/>
                    </a:gs>
                  </a:gsLst>
                  <a:lin ang="1800000" scaled="0"/>
                  <a:tileRect/>
                </a:gradFill>
                <a:latin typeface="Arial"/>
                <a:ea typeface="+mj-ea"/>
                <a:cs typeface="Arial"/>
              </a:defRPr>
            </a:lvl1pPr>
            <a:lvl2pPr algn="ctr" eaLnBrk="0" hangingPunct="0">
              <a:defRPr sz="4400">
                <a:solidFill>
                  <a:schemeClr val="tx2"/>
                </a:solidFill>
              </a:defRPr>
            </a:lvl2pPr>
            <a:lvl3pPr algn="ctr" eaLnBrk="0" hangingPunct="0">
              <a:defRPr sz="4400">
                <a:solidFill>
                  <a:schemeClr val="tx2"/>
                </a:solidFill>
              </a:defRPr>
            </a:lvl3pPr>
            <a:lvl4pPr algn="ctr" eaLnBrk="0" hangingPunct="0">
              <a:defRPr sz="4400">
                <a:solidFill>
                  <a:schemeClr val="tx2"/>
                </a:solidFill>
              </a:defRPr>
            </a:lvl4pPr>
            <a:lvl5pPr algn="ctr" eaLnBrk="0" hangingPunct="0">
              <a:defRPr sz="4400">
                <a:solidFill>
                  <a:schemeClr val="tx2"/>
                </a:solidFill>
              </a:defRPr>
            </a:lvl5pPr>
            <a:lvl6pPr marL="457200" algn="ctr" fontAlgn="base">
              <a:spcBef>
                <a:spcPct val="0"/>
              </a:spcBef>
              <a:spcAft>
                <a:spcPct val="0"/>
              </a:spcAft>
              <a:defRPr sz="4400">
                <a:solidFill>
                  <a:schemeClr val="tx2"/>
                </a:solidFill>
              </a:defRPr>
            </a:lvl6pPr>
            <a:lvl7pPr marL="914400" algn="ctr" fontAlgn="base">
              <a:spcBef>
                <a:spcPct val="0"/>
              </a:spcBef>
              <a:spcAft>
                <a:spcPct val="0"/>
              </a:spcAft>
              <a:defRPr sz="4400">
                <a:solidFill>
                  <a:schemeClr val="tx2"/>
                </a:solidFill>
              </a:defRPr>
            </a:lvl7pPr>
            <a:lvl8pPr marL="1371600" algn="ctr" fontAlgn="base">
              <a:spcBef>
                <a:spcPct val="0"/>
              </a:spcBef>
              <a:spcAft>
                <a:spcPct val="0"/>
              </a:spcAft>
              <a:defRPr sz="4400">
                <a:solidFill>
                  <a:schemeClr val="tx2"/>
                </a:solidFill>
              </a:defRPr>
            </a:lvl8pPr>
            <a:lvl9pPr marL="1828800" algn="ctr" fontAlgn="base">
              <a:spcBef>
                <a:spcPct val="0"/>
              </a:spcBef>
              <a:spcAft>
                <a:spcPct val="0"/>
              </a:spcAft>
              <a:defRPr sz="4400">
                <a:solidFill>
                  <a:schemeClr val="tx2"/>
                </a:solidFill>
              </a:defRPr>
            </a:lvl9pPr>
          </a:lstStyle>
          <a:p>
            <a:r>
              <a:rPr lang="es-ES" altLang="es-ES" dirty="0"/>
              <a:t>Túnel VPN para usuario remoto</a:t>
            </a:r>
          </a:p>
        </p:txBody>
      </p:sp>
      <p:sp>
        <p:nvSpPr>
          <p:cNvPr id="61466" name="Text Box 54"/>
          <p:cNvSpPr txBox="1">
            <a:spLocks noChangeArrowheads="1"/>
          </p:cNvSpPr>
          <p:nvPr/>
        </p:nvSpPr>
        <p:spPr bwMode="auto">
          <a:xfrm>
            <a:off x="2060575" y="5589588"/>
            <a:ext cx="22240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s-ES" altLang="es-ES" sz="1400" b="1"/>
              <a:t>POP (Point of Presence)</a:t>
            </a:r>
          </a:p>
          <a:p>
            <a:pPr algn="ctr" eaLnBrk="1" hangingPunct="1">
              <a:spcBef>
                <a:spcPct val="0"/>
              </a:spcBef>
              <a:buFontTx/>
              <a:buNone/>
            </a:pPr>
            <a:r>
              <a:rPr lang="es-ES" altLang="es-ES" sz="1400" b="1"/>
              <a:t>Red 200.1.1.0/24</a:t>
            </a:r>
          </a:p>
        </p:txBody>
      </p:sp>
      <p:sp>
        <p:nvSpPr>
          <p:cNvPr id="61467" name="Line 55"/>
          <p:cNvSpPr>
            <a:spLocks noChangeShapeType="1"/>
          </p:cNvSpPr>
          <p:nvPr/>
        </p:nvSpPr>
        <p:spPr bwMode="auto">
          <a:xfrm flipH="1" flipV="1">
            <a:off x="2286000" y="5021263"/>
            <a:ext cx="9525" cy="5603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264696" name="Text Box 56"/>
          <p:cNvSpPr txBox="1">
            <a:spLocks noChangeArrowheads="1"/>
          </p:cNvSpPr>
          <p:nvPr/>
        </p:nvSpPr>
        <p:spPr bwMode="auto">
          <a:xfrm>
            <a:off x="263525" y="5791200"/>
            <a:ext cx="15652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200" b="1">
                <a:latin typeface="Courier New" pitchFamily="49" charset="0"/>
              </a:rPr>
              <a:t>Ping 199.1.1.69</a:t>
            </a:r>
          </a:p>
        </p:txBody>
      </p:sp>
      <p:grpSp>
        <p:nvGrpSpPr>
          <p:cNvPr id="8" name="Group 57"/>
          <p:cNvGrpSpPr>
            <a:grpSpLocks/>
          </p:cNvGrpSpPr>
          <p:nvPr/>
        </p:nvGrpSpPr>
        <p:grpSpPr bwMode="auto">
          <a:xfrm>
            <a:off x="6561138" y="1905000"/>
            <a:ext cx="2278062" cy="739775"/>
            <a:chOff x="4133" y="1200"/>
            <a:chExt cx="1435" cy="466"/>
          </a:xfrm>
        </p:grpSpPr>
        <p:sp>
          <p:nvSpPr>
            <p:cNvPr id="61476" name="Line 58"/>
            <p:cNvSpPr>
              <a:spLocks noChangeShapeType="1"/>
            </p:cNvSpPr>
            <p:nvPr/>
          </p:nvSpPr>
          <p:spPr bwMode="auto">
            <a:xfrm flipH="1">
              <a:off x="4133" y="1440"/>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61477" name="Text Box 59"/>
            <p:cNvSpPr txBox="1">
              <a:spLocks noChangeArrowheads="1"/>
            </p:cNvSpPr>
            <p:nvPr/>
          </p:nvSpPr>
          <p:spPr bwMode="auto">
            <a:xfrm>
              <a:off x="4398" y="1200"/>
              <a:ext cx="1170" cy="4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s-ES" altLang="es-ES" sz="1400" b="1"/>
                <a:t>Origen:  199.1.1.245</a:t>
              </a:r>
            </a:p>
            <a:p>
              <a:pPr algn="ctr" eaLnBrk="1" hangingPunct="1">
                <a:spcBef>
                  <a:spcPct val="0"/>
                </a:spcBef>
                <a:buFontTx/>
                <a:buNone/>
              </a:pPr>
              <a:r>
                <a:rPr lang="es-ES" altLang="es-ES" sz="1400" b="1"/>
                <a:t>Destino: 199.1.1.69</a:t>
              </a:r>
            </a:p>
            <a:p>
              <a:pPr algn="ctr" eaLnBrk="1" hangingPunct="1">
                <a:spcBef>
                  <a:spcPct val="0"/>
                </a:spcBef>
                <a:buFontTx/>
                <a:buNone/>
              </a:pPr>
              <a:r>
                <a:rPr lang="es-ES" altLang="es-ES" sz="1400" b="1"/>
                <a:t>Datos</a:t>
              </a:r>
            </a:p>
          </p:txBody>
        </p:sp>
      </p:grpSp>
      <p:sp>
        <p:nvSpPr>
          <p:cNvPr id="61470" name="Oval 60"/>
          <p:cNvSpPr>
            <a:spLocks noChangeArrowheads="1"/>
          </p:cNvSpPr>
          <p:nvPr/>
        </p:nvSpPr>
        <p:spPr bwMode="auto">
          <a:xfrm>
            <a:off x="2209800" y="4724400"/>
            <a:ext cx="152400" cy="1524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s-ES" altLang="es-ES" sz="1800"/>
          </a:p>
        </p:txBody>
      </p:sp>
      <p:sp>
        <p:nvSpPr>
          <p:cNvPr id="61471" name="Text Box 61"/>
          <p:cNvSpPr txBox="1">
            <a:spLocks noChangeArrowheads="1"/>
          </p:cNvSpPr>
          <p:nvPr/>
        </p:nvSpPr>
        <p:spPr bwMode="auto">
          <a:xfrm>
            <a:off x="3886200" y="1066800"/>
            <a:ext cx="20447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s-ES" altLang="es-ES" sz="1400" b="1"/>
              <a:t>Servidor con acceso</a:t>
            </a:r>
          </a:p>
          <a:p>
            <a:pPr algn="ctr" eaLnBrk="1" hangingPunct="1">
              <a:spcBef>
                <a:spcPct val="0"/>
              </a:spcBef>
              <a:buFontTx/>
              <a:buNone/>
            </a:pPr>
            <a:r>
              <a:rPr lang="es-ES" altLang="es-ES" sz="1400" b="1"/>
              <a:t>restringido a usuarios</a:t>
            </a:r>
          </a:p>
          <a:p>
            <a:pPr algn="ctr" eaLnBrk="1" hangingPunct="1">
              <a:spcBef>
                <a:spcPct val="0"/>
              </a:spcBef>
              <a:buFontTx/>
              <a:buNone/>
            </a:pPr>
            <a:r>
              <a:rPr lang="es-ES" altLang="es-ES" sz="1400" b="1"/>
              <a:t>de la red 199.1.1.0/24</a:t>
            </a:r>
          </a:p>
        </p:txBody>
      </p:sp>
      <p:sp>
        <p:nvSpPr>
          <p:cNvPr id="61472" name="Line 62"/>
          <p:cNvSpPr>
            <a:spLocks noChangeShapeType="1"/>
          </p:cNvSpPr>
          <p:nvPr/>
        </p:nvSpPr>
        <p:spPr bwMode="auto">
          <a:xfrm>
            <a:off x="5867400" y="12954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61473" name="Oval 63"/>
          <p:cNvSpPr>
            <a:spLocks noChangeArrowheads="1"/>
          </p:cNvSpPr>
          <p:nvPr/>
        </p:nvSpPr>
        <p:spPr bwMode="auto">
          <a:xfrm>
            <a:off x="6096000" y="914400"/>
            <a:ext cx="2895600" cy="3581400"/>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s-ES" altLang="es-ES" sz="1800"/>
          </a:p>
        </p:txBody>
      </p:sp>
      <p:sp>
        <p:nvSpPr>
          <p:cNvPr id="61474" name="Line 64"/>
          <p:cNvSpPr>
            <a:spLocks noChangeShapeType="1"/>
          </p:cNvSpPr>
          <p:nvPr/>
        </p:nvSpPr>
        <p:spPr bwMode="auto">
          <a:xfrm flipH="1" flipV="1">
            <a:off x="8229600" y="4419600"/>
            <a:ext cx="304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61475" name="Text Box 65"/>
          <p:cNvSpPr txBox="1">
            <a:spLocks noChangeArrowheads="1"/>
          </p:cNvSpPr>
          <p:nvPr/>
        </p:nvSpPr>
        <p:spPr bwMode="auto">
          <a:xfrm>
            <a:off x="7439025" y="5029200"/>
            <a:ext cx="155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s-ES" altLang="es-ES" sz="1400" b="1"/>
              <a:t>Red 199.1.1.0/24</a:t>
            </a:r>
          </a:p>
        </p:txBody>
      </p:sp>
    </p:spTree>
    <p:extLst>
      <p:ext uri="{BB962C8B-B14F-4D97-AF65-F5344CB8AC3E}">
        <p14:creationId xmlns:p14="http://schemas.microsoft.com/office/powerpoint/2010/main" val="2467800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6469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64687"/>
                                        </p:tgtEl>
                                        <p:attrNameLst>
                                          <p:attrName>style.visibility</p:attrName>
                                        </p:attrNameLst>
                                      </p:cBhvr>
                                      <p:to>
                                        <p:strVal val="visible"/>
                                      </p:to>
                                    </p:set>
                                    <p:animEffect transition="in" filter="wipe(left)">
                                      <p:cBhvr>
                                        <p:cTn id="19" dur="500"/>
                                        <p:tgtEl>
                                          <p:spTgt spid="1264687"/>
                                        </p:tgtEl>
                                      </p:cBhvr>
                                    </p:animEffect>
                                  </p:childTnLst>
                                </p:cTn>
                              </p:par>
                            </p:childTnLst>
                          </p:cTn>
                        </p:par>
                        <p:par>
                          <p:cTn id="20" fill="hold" nodeType="afterGroup">
                            <p:stCondLst>
                              <p:cond delay="500"/>
                            </p:stCondLst>
                            <p:childTnLst>
                              <p:par>
                                <p:cTn id="21" presetID="1" presetClass="entr" presetSubtype="0" fill="hold" nodeType="afterEffect">
                                  <p:stCondLst>
                                    <p:cond delay="0"/>
                                  </p:stCondLst>
                                  <p:childTnLst>
                                    <p:set>
                                      <p:cBhvr>
                                        <p:cTn id="22" dur="1" fill="hold">
                                          <p:stCondLst>
                                            <p:cond delay="499"/>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64692"/>
                                        </p:tgtEl>
                                        <p:attrNameLst>
                                          <p:attrName>style.visibility</p:attrName>
                                        </p:attrNameLst>
                                      </p:cBhvr>
                                      <p:to>
                                        <p:strVal val="visible"/>
                                      </p:to>
                                    </p:set>
                                    <p:animEffect transition="in" filter="wipe(down)">
                                      <p:cBhvr>
                                        <p:cTn id="27" dur="500"/>
                                        <p:tgtEl>
                                          <p:spTgt spid="1264692"/>
                                        </p:tgtEl>
                                      </p:cBhvr>
                                    </p:animEffect>
                                  </p:childTnLst>
                                </p:cTn>
                              </p:par>
                            </p:childTnLst>
                          </p:cTn>
                        </p:par>
                        <p:par>
                          <p:cTn id="28" fill="hold" nodeType="afterGroup">
                            <p:stCondLst>
                              <p:cond delay="500"/>
                            </p:stCondLst>
                            <p:childTnLst>
                              <p:par>
                                <p:cTn id="29" presetID="1" presetClass="entr" presetSubtype="0" fill="hold" nodeType="afterEffect">
                                  <p:stCondLst>
                                    <p:cond delay="0"/>
                                  </p:stCondLst>
                                  <p:childTnLst>
                                    <p:set>
                                      <p:cBhvr>
                                        <p:cTn id="30" dur="1" fill="hold">
                                          <p:stCondLst>
                                            <p:cond delay="499"/>
                                          </p:stCondLst>
                                        </p:cTn>
                                        <p:tgtEl>
                                          <p:spTgt spid="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4687" grpId="0" animBg="1"/>
      <p:bldP spid="1264692" grpId="0" animBg="1"/>
      <p:bldP spid="1264696"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reeform 2"/>
          <p:cNvSpPr>
            <a:spLocks/>
          </p:cNvSpPr>
          <p:nvPr/>
        </p:nvSpPr>
        <p:spPr bwMode="auto">
          <a:xfrm>
            <a:off x="5021263" y="3575050"/>
            <a:ext cx="1154112" cy="109538"/>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Lst>
        </p:spPr>
        <p:txBody>
          <a:bodyPr/>
          <a:lstStyle/>
          <a:p>
            <a:endParaRPr lang="es-ES"/>
          </a:p>
        </p:txBody>
      </p:sp>
      <p:sp>
        <p:nvSpPr>
          <p:cNvPr id="62467" name="Line 3"/>
          <p:cNvSpPr>
            <a:spLocks noChangeShapeType="1"/>
          </p:cNvSpPr>
          <p:nvPr/>
        </p:nvSpPr>
        <p:spPr bwMode="auto">
          <a:xfrm flipH="1">
            <a:off x="6850063" y="1844675"/>
            <a:ext cx="0" cy="22098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2468" name="Line 4"/>
          <p:cNvSpPr>
            <a:spLocks noChangeShapeType="1"/>
          </p:cNvSpPr>
          <p:nvPr/>
        </p:nvSpPr>
        <p:spPr bwMode="auto">
          <a:xfrm>
            <a:off x="6854825" y="2355850"/>
            <a:ext cx="7620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2469" name="Line 5"/>
          <p:cNvSpPr>
            <a:spLocks noChangeShapeType="1"/>
          </p:cNvSpPr>
          <p:nvPr/>
        </p:nvSpPr>
        <p:spPr bwMode="auto">
          <a:xfrm>
            <a:off x="6854825" y="3956050"/>
            <a:ext cx="7620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2470" name="Line 6"/>
          <p:cNvSpPr>
            <a:spLocks noChangeShapeType="1"/>
          </p:cNvSpPr>
          <p:nvPr/>
        </p:nvSpPr>
        <p:spPr bwMode="auto">
          <a:xfrm>
            <a:off x="6092825" y="3657600"/>
            <a:ext cx="7620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pic>
        <p:nvPicPr>
          <p:cNvPr id="62471" name="Picture 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5800" y="3346450"/>
            <a:ext cx="9318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2472" name="Picture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1822450"/>
            <a:ext cx="487363"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3" name="Text Box 9"/>
          <p:cNvSpPr txBox="1">
            <a:spLocks noChangeArrowheads="1"/>
          </p:cNvSpPr>
          <p:nvPr/>
        </p:nvSpPr>
        <p:spPr bwMode="auto">
          <a:xfrm>
            <a:off x="7086600" y="2590800"/>
            <a:ext cx="1020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400" b="1"/>
              <a:t>199.1.1.69</a:t>
            </a:r>
          </a:p>
        </p:txBody>
      </p:sp>
      <p:sp>
        <p:nvSpPr>
          <p:cNvPr id="62474" name="Text Box 10"/>
          <p:cNvSpPr txBox="1">
            <a:spLocks noChangeArrowheads="1"/>
          </p:cNvSpPr>
          <p:nvPr/>
        </p:nvSpPr>
        <p:spPr bwMode="auto">
          <a:xfrm>
            <a:off x="1228121" y="409575"/>
            <a:ext cx="6494085"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defPPr>
              <a:defRPr lang="es-ES"/>
            </a:defPPr>
            <a:lvl1pPr algn="ctr" eaLnBrk="0" hangingPunct="0">
              <a:lnSpc>
                <a:spcPct val="80000"/>
              </a:lnSpc>
              <a:defRPr sz="3600">
                <a:gradFill flip="none" rotWithShape="1">
                  <a:gsLst>
                    <a:gs pos="16000">
                      <a:schemeClr val="tx2"/>
                    </a:gs>
                    <a:gs pos="100000">
                      <a:srgbClr val="28A7DF"/>
                    </a:gs>
                  </a:gsLst>
                  <a:lin ang="1800000" scaled="0"/>
                  <a:tileRect/>
                </a:gradFill>
                <a:latin typeface="Arial"/>
                <a:ea typeface="+mj-ea"/>
                <a:cs typeface="Arial"/>
              </a:defRPr>
            </a:lvl1pPr>
            <a:lvl2pPr algn="ctr" eaLnBrk="0" hangingPunct="0">
              <a:defRPr sz="4400">
                <a:solidFill>
                  <a:schemeClr val="tx2"/>
                </a:solidFill>
              </a:defRPr>
            </a:lvl2pPr>
            <a:lvl3pPr algn="ctr" eaLnBrk="0" hangingPunct="0">
              <a:defRPr sz="4400">
                <a:solidFill>
                  <a:schemeClr val="tx2"/>
                </a:solidFill>
              </a:defRPr>
            </a:lvl3pPr>
            <a:lvl4pPr algn="ctr" eaLnBrk="0" hangingPunct="0">
              <a:defRPr sz="4400">
                <a:solidFill>
                  <a:schemeClr val="tx2"/>
                </a:solidFill>
              </a:defRPr>
            </a:lvl4pPr>
            <a:lvl5pPr algn="ctr" eaLnBrk="0" hangingPunct="0">
              <a:defRPr sz="4400">
                <a:solidFill>
                  <a:schemeClr val="tx2"/>
                </a:solidFill>
              </a:defRPr>
            </a:lvl5pPr>
            <a:lvl6pPr marL="457200" algn="ctr" fontAlgn="base">
              <a:spcBef>
                <a:spcPct val="0"/>
              </a:spcBef>
              <a:spcAft>
                <a:spcPct val="0"/>
              </a:spcAft>
              <a:defRPr sz="4400">
                <a:solidFill>
                  <a:schemeClr val="tx2"/>
                </a:solidFill>
              </a:defRPr>
            </a:lvl6pPr>
            <a:lvl7pPr marL="914400" algn="ctr" fontAlgn="base">
              <a:spcBef>
                <a:spcPct val="0"/>
              </a:spcBef>
              <a:spcAft>
                <a:spcPct val="0"/>
              </a:spcAft>
              <a:defRPr sz="4400">
                <a:solidFill>
                  <a:schemeClr val="tx2"/>
                </a:solidFill>
              </a:defRPr>
            </a:lvl7pPr>
            <a:lvl8pPr marL="1371600" algn="ctr" fontAlgn="base">
              <a:spcBef>
                <a:spcPct val="0"/>
              </a:spcBef>
              <a:spcAft>
                <a:spcPct val="0"/>
              </a:spcAft>
              <a:defRPr sz="4400">
                <a:solidFill>
                  <a:schemeClr val="tx2"/>
                </a:solidFill>
              </a:defRPr>
            </a:lvl8pPr>
            <a:lvl9pPr marL="1828800" algn="ctr" fontAlgn="base">
              <a:spcBef>
                <a:spcPct val="0"/>
              </a:spcBef>
              <a:spcAft>
                <a:spcPct val="0"/>
              </a:spcAft>
              <a:defRPr sz="4400">
                <a:solidFill>
                  <a:schemeClr val="tx2"/>
                </a:solidFill>
              </a:defRPr>
            </a:lvl9pPr>
          </a:lstStyle>
          <a:p>
            <a:r>
              <a:rPr lang="es-ES" altLang="es-ES" dirty="0"/>
              <a:t>Túnel VPN para oficina remota</a:t>
            </a:r>
          </a:p>
        </p:txBody>
      </p:sp>
      <p:sp>
        <p:nvSpPr>
          <p:cNvPr id="62475" name="Freeform 11"/>
          <p:cNvSpPr>
            <a:spLocks/>
          </p:cNvSpPr>
          <p:nvPr/>
        </p:nvSpPr>
        <p:spPr bwMode="auto">
          <a:xfrm>
            <a:off x="2571750" y="3651250"/>
            <a:ext cx="1154113" cy="109538"/>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Lst>
        </p:spPr>
        <p:txBody>
          <a:bodyPr/>
          <a:lstStyle/>
          <a:p>
            <a:endParaRPr lang="es-ES"/>
          </a:p>
        </p:txBody>
      </p:sp>
      <p:pic>
        <p:nvPicPr>
          <p:cNvPr id="62476" name="Picture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8663" y="3162300"/>
            <a:ext cx="21336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7" name="Line 13"/>
          <p:cNvSpPr>
            <a:spLocks noChangeShapeType="1"/>
          </p:cNvSpPr>
          <p:nvPr/>
        </p:nvSpPr>
        <p:spPr bwMode="auto">
          <a:xfrm flipH="1">
            <a:off x="1820863" y="1939925"/>
            <a:ext cx="0" cy="22098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2478" name="Line 14"/>
          <p:cNvSpPr>
            <a:spLocks noChangeShapeType="1"/>
          </p:cNvSpPr>
          <p:nvPr/>
        </p:nvSpPr>
        <p:spPr bwMode="auto">
          <a:xfrm>
            <a:off x="1820863" y="3651250"/>
            <a:ext cx="7620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pic>
        <p:nvPicPr>
          <p:cNvPr id="62479"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0750" y="3422650"/>
            <a:ext cx="8556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2480" name="Line 16"/>
          <p:cNvSpPr>
            <a:spLocks noChangeShapeType="1"/>
          </p:cNvSpPr>
          <p:nvPr/>
        </p:nvSpPr>
        <p:spPr bwMode="auto">
          <a:xfrm>
            <a:off x="1058863" y="4032250"/>
            <a:ext cx="7620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62481" name="Line 17"/>
          <p:cNvSpPr>
            <a:spLocks noChangeShapeType="1"/>
          </p:cNvSpPr>
          <p:nvPr/>
        </p:nvSpPr>
        <p:spPr bwMode="auto">
          <a:xfrm>
            <a:off x="1058863" y="2889250"/>
            <a:ext cx="7620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pic>
        <p:nvPicPr>
          <p:cNvPr id="62482" name="Picture 18"/>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6463" y="2432050"/>
            <a:ext cx="6096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83" name="Picture 19"/>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6463" y="3575050"/>
            <a:ext cx="6096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52" name="Rectangle 20"/>
          <p:cNvSpPr>
            <a:spLocks noChangeArrowheads="1"/>
          </p:cNvSpPr>
          <p:nvPr/>
        </p:nvSpPr>
        <p:spPr bwMode="auto">
          <a:xfrm>
            <a:off x="2811463" y="3575050"/>
            <a:ext cx="3124200" cy="152400"/>
          </a:xfrm>
          <a:prstGeom prst="rect">
            <a:avLst/>
          </a:prstGeom>
          <a:solidFill>
            <a:schemeClr val="accent1">
              <a:alpha val="50195"/>
            </a:schemeClr>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s-ES" altLang="es-ES" sz="1800">
              <a:latin typeface="Times New Roman" pitchFamily="18" charset="0"/>
            </a:endParaRPr>
          </a:p>
        </p:txBody>
      </p:sp>
      <p:sp>
        <p:nvSpPr>
          <p:cNvPr id="69653" name="Text Box 21"/>
          <p:cNvSpPr txBox="1">
            <a:spLocks noChangeArrowheads="1"/>
          </p:cNvSpPr>
          <p:nvPr/>
        </p:nvSpPr>
        <p:spPr bwMode="auto">
          <a:xfrm>
            <a:off x="3725863" y="3270250"/>
            <a:ext cx="11985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600" b="1"/>
              <a:t>Túnel VPN</a:t>
            </a:r>
          </a:p>
        </p:txBody>
      </p:sp>
      <p:sp>
        <p:nvSpPr>
          <p:cNvPr id="62486" name="Text Box 22"/>
          <p:cNvSpPr txBox="1">
            <a:spLocks noChangeArrowheads="1"/>
          </p:cNvSpPr>
          <p:nvPr/>
        </p:nvSpPr>
        <p:spPr bwMode="auto">
          <a:xfrm>
            <a:off x="3954463" y="3810000"/>
            <a:ext cx="1114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2000" b="1"/>
              <a:t>Internet</a:t>
            </a:r>
          </a:p>
        </p:txBody>
      </p:sp>
      <p:sp>
        <p:nvSpPr>
          <p:cNvPr id="62487" name="Text Box 23"/>
          <p:cNvSpPr txBox="1">
            <a:spLocks noChangeArrowheads="1"/>
          </p:cNvSpPr>
          <p:nvPr/>
        </p:nvSpPr>
        <p:spPr bwMode="auto">
          <a:xfrm>
            <a:off x="754063" y="5197475"/>
            <a:ext cx="18256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s-ES" altLang="es-ES" sz="2400" b="1"/>
              <a:t>Red oficina</a:t>
            </a:r>
          </a:p>
          <a:p>
            <a:pPr algn="ctr" eaLnBrk="1" hangingPunct="1">
              <a:spcBef>
                <a:spcPct val="0"/>
              </a:spcBef>
              <a:buFontTx/>
              <a:buNone/>
            </a:pPr>
            <a:r>
              <a:rPr lang="es-ES" altLang="es-ES" sz="2400" b="1"/>
              <a:t>remota</a:t>
            </a:r>
          </a:p>
        </p:txBody>
      </p:sp>
      <p:sp>
        <p:nvSpPr>
          <p:cNvPr id="62488" name="Text Box 24"/>
          <p:cNvSpPr txBox="1">
            <a:spLocks noChangeArrowheads="1"/>
          </p:cNvSpPr>
          <p:nvPr/>
        </p:nvSpPr>
        <p:spPr bwMode="auto">
          <a:xfrm>
            <a:off x="6396038" y="5343525"/>
            <a:ext cx="18256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s-ES" altLang="es-ES" sz="2400" b="1"/>
              <a:t>Red oficina</a:t>
            </a:r>
          </a:p>
          <a:p>
            <a:pPr algn="ctr" eaLnBrk="1" hangingPunct="1">
              <a:spcBef>
                <a:spcPct val="0"/>
              </a:spcBef>
              <a:buFontTx/>
              <a:buNone/>
            </a:pPr>
            <a:r>
              <a:rPr lang="es-ES" altLang="es-ES" sz="2400" b="1"/>
              <a:t>principal</a:t>
            </a:r>
          </a:p>
        </p:txBody>
      </p:sp>
      <p:sp>
        <p:nvSpPr>
          <p:cNvPr id="62489" name="Text Box 25"/>
          <p:cNvSpPr txBox="1">
            <a:spLocks noChangeArrowheads="1"/>
          </p:cNvSpPr>
          <p:nvPr/>
        </p:nvSpPr>
        <p:spPr bwMode="auto">
          <a:xfrm>
            <a:off x="2974975" y="2836863"/>
            <a:ext cx="1020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400" b="1"/>
              <a:t>200.1.1.20</a:t>
            </a:r>
          </a:p>
        </p:txBody>
      </p:sp>
      <p:sp>
        <p:nvSpPr>
          <p:cNvPr id="62490" name="Line 26"/>
          <p:cNvSpPr>
            <a:spLocks noChangeShapeType="1"/>
          </p:cNvSpPr>
          <p:nvPr/>
        </p:nvSpPr>
        <p:spPr bwMode="auto">
          <a:xfrm flipH="1">
            <a:off x="3040063" y="3141663"/>
            <a:ext cx="92075" cy="357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62491" name="Text Box 27"/>
          <p:cNvSpPr txBox="1">
            <a:spLocks noChangeArrowheads="1"/>
          </p:cNvSpPr>
          <p:nvPr/>
        </p:nvSpPr>
        <p:spPr bwMode="auto">
          <a:xfrm>
            <a:off x="601663" y="3117850"/>
            <a:ext cx="11191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400" b="1"/>
              <a:t>199.1.1.245</a:t>
            </a:r>
          </a:p>
        </p:txBody>
      </p:sp>
      <p:sp>
        <p:nvSpPr>
          <p:cNvPr id="62492" name="Text Box 28"/>
          <p:cNvSpPr txBox="1">
            <a:spLocks noChangeArrowheads="1"/>
          </p:cNvSpPr>
          <p:nvPr/>
        </p:nvSpPr>
        <p:spPr bwMode="auto">
          <a:xfrm>
            <a:off x="601663" y="4337050"/>
            <a:ext cx="11191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400" b="1"/>
              <a:t>199.1.1.246</a:t>
            </a:r>
          </a:p>
        </p:txBody>
      </p:sp>
      <p:pic>
        <p:nvPicPr>
          <p:cNvPr id="62493" name="Picture 29"/>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59663" y="3521075"/>
            <a:ext cx="6096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94" name="Text Box 30"/>
          <p:cNvSpPr txBox="1">
            <a:spLocks noChangeArrowheads="1"/>
          </p:cNvSpPr>
          <p:nvPr/>
        </p:nvSpPr>
        <p:spPr bwMode="auto">
          <a:xfrm>
            <a:off x="6242050" y="4054475"/>
            <a:ext cx="9223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r>
              <a:rPr lang="es-ES" altLang="es-ES" sz="1400" b="1"/>
              <a:t>199.1.1.1</a:t>
            </a:r>
          </a:p>
        </p:txBody>
      </p:sp>
      <p:sp>
        <p:nvSpPr>
          <p:cNvPr id="62495" name="Line 31"/>
          <p:cNvSpPr>
            <a:spLocks noChangeShapeType="1"/>
          </p:cNvSpPr>
          <p:nvPr/>
        </p:nvSpPr>
        <p:spPr bwMode="auto">
          <a:xfrm flipV="1">
            <a:off x="6705600" y="3651250"/>
            <a:ext cx="0" cy="3873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69664" name="Line 32"/>
          <p:cNvSpPr>
            <a:spLocks noChangeShapeType="1"/>
          </p:cNvSpPr>
          <p:nvPr/>
        </p:nvSpPr>
        <p:spPr bwMode="auto">
          <a:xfrm>
            <a:off x="5402263" y="2051050"/>
            <a:ext cx="13716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62497" name="Text Box 33"/>
          <p:cNvSpPr txBox="1">
            <a:spLocks noChangeArrowheads="1"/>
          </p:cNvSpPr>
          <p:nvPr/>
        </p:nvSpPr>
        <p:spPr bwMode="auto">
          <a:xfrm>
            <a:off x="457200" y="4867275"/>
            <a:ext cx="2025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400" b="1"/>
              <a:t>Subred 199.1.1.192/26</a:t>
            </a:r>
          </a:p>
        </p:txBody>
      </p:sp>
      <p:sp>
        <p:nvSpPr>
          <p:cNvPr id="62498" name="Text Box 34"/>
          <p:cNvSpPr txBox="1">
            <a:spLocks noChangeArrowheads="1"/>
          </p:cNvSpPr>
          <p:nvPr/>
        </p:nvSpPr>
        <p:spPr bwMode="auto">
          <a:xfrm>
            <a:off x="6356350" y="506888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400" b="1"/>
              <a:t>Subred 199.1.1.0/25</a:t>
            </a:r>
          </a:p>
        </p:txBody>
      </p:sp>
      <p:sp>
        <p:nvSpPr>
          <p:cNvPr id="62499" name="Text Box 35"/>
          <p:cNvSpPr txBox="1">
            <a:spLocks noChangeArrowheads="1"/>
          </p:cNvSpPr>
          <p:nvPr/>
        </p:nvSpPr>
        <p:spPr bwMode="auto">
          <a:xfrm>
            <a:off x="1547813" y="4114800"/>
            <a:ext cx="11191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400" b="1"/>
              <a:t>199.1.1.193</a:t>
            </a:r>
          </a:p>
        </p:txBody>
      </p:sp>
      <p:sp>
        <p:nvSpPr>
          <p:cNvPr id="62500" name="Line 36"/>
          <p:cNvSpPr>
            <a:spLocks noChangeShapeType="1"/>
          </p:cNvSpPr>
          <p:nvPr/>
        </p:nvSpPr>
        <p:spPr bwMode="auto">
          <a:xfrm flipV="1">
            <a:off x="2057400" y="3727450"/>
            <a:ext cx="0" cy="3873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grpSp>
        <p:nvGrpSpPr>
          <p:cNvPr id="2" name="Group 37"/>
          <p:cNvGrpSpPr>
            <a:grpSpLocks/>
          </p:cNvGrpSpPr>
          <p:nvPr/>
        </p:nvGrpSpPr>
        <p:grpSpPr bwMode="auto">
          <a:xfrm>
            <a:off x="1897063" y="1600200"/>
            <a:ext cx="3436937" cy="1289050"/>
            <a:chOff x="1195" y="1008"/>
            <a:chExt cx="2165" cy="812"/>
          </a:xfrm>
        </p:grpSpPr>
        <p:sp>
          <p:nvSpPr>
            <p:cNvPr id="62533" name="Line 38"/>
            <p:cNvSpPr>
              <a:spLocks noChangeShapeType="1"/>
            </p:cNvSpPr>
            <p:nvPr/>
          </p:nvSpPr>
          <p:spPr bwMode="auto">
            <a:xfrm flipH="1">
              <a:off x="1195" y="1292"/>
              <a:ext cx="912"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62534" name="Text Box 39"/>
            <p:cNvSpPr txBox="1">
              <a:spLocks noChangeArrowheads="1"/>
            </p:cNvSpPr>
            <p:nvPr/>
          </p:nvSpPr>
          <p:spPr bwMode="auto">
            <a:xfrm>
              <a:off x="2190" y="1008"/>
              <a:ext cx="1170" cy="4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s-ES" altLang="es-ES" sz="1400" b="1"/>
                <a:t>Origen:  199.1.1.245</a:t>
              </a:r>
            </a:p>
            <a:p>
              <a:pPr algn="ctr" eaLnBrk="1" hangingPunct="1">
                <a:spcBef>
                  <a:spcPct val="0"/>
                </a:spcBef>
                <a:buFontTx/>
                <a:buNone/>
              </a:pPr>
              <a:r>
                <a:rPr lang="es-ES" altLang="es-ES" sz="1400" b="1"/>
                <a:t>Destino: 199.1.1.69</a:t>
              </a:r>
            </a:p>
            <a:p>
              <a:pPr algn="ctr" eaLnBrk="1" hangingPunct="1">
                <a:spcBef>
                  <a:spcPct val="0"/>
                </a:spcBef>
                <a:buFontTx/>
                <a:buNone/>
              </a:pPr>
              <a:r>
                <a:rPr lang="es-ES" altLang="es-ES" sz="1400" b="1"/>
                <a:t>Datos</a:t>
              </a:r>
            </a:p>
          </p:txBody>
        </p:sp>
      </p:grpSp>
      <p:sp>
        <p:nvSpPr>
          <p:cNvPr id="69672" name="Text Box 40"/>
          <p:cNvSpPr txBox="1">
            <a:spLocks noChangeArrowheads="1"/>
          </p:cNvSpPr>
          <p:nvPr/>
        </p:nvSpPr>
        <p:spPr bwMode="auto">
          <a:xfrm>
            <a:off x="263525" y="2133600"/>
            <a:ext cx="15652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200" b="1">
                <a:latin typeface="Courier New" pitchFamily="49" charset="0"/>
              </a:rPr>
              <a:t>Ping 199.1.1.69</a:t>
            </a:r>
          </a:p>
        </p:txBody>
      </p:sp>
      <p:sp>
        <p:nvSpPr>
          <p:cNvPr id="62503" name="Oval 41"/>
          <p:cNvSpPr>
            <a:spLocks noChangeArrowheads="1"/>
          </p:cNvSpPr>
          <p:nvPr/>
        </p:nvSpPr>
        <p:spPr bwMode="auto">
          <a:xfrm>
            <a:off x="152400" y="1752600"/>
            <a:ext cx="2438400" cy="3124200"/>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s-ES" altLang="es-ES" sz="1800">
              <a:latin typeface="Times New Roman" pitchFamily="18" charset="0"/>
            </a:endParaRPr>
          </a:p>
        </p:txBody>
      </p:sp>
      <p:sp>
        <p:nvSpPr>
          <p:cNvPr id="62504" name="Oval 42"/>
          <p:cNvSpPr>
            <a:spLocks noChangeArrowheads="1"/>
          </p:cNvSpPr>
          <p:nvPr/>
        </p:nvSpPr>
        <p:spPr bwMode="auto">
          <a:xfrm>
            <a:off x="6172200" y="1600200"/>
            <a:ext cx="2438400" cy="3052763"/>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s-ES" altLang="es-ES" sz="1800">
              <a:latin typeface="Times New Roman" pitchFamily="18" charset="0"/>
            </a:endParaRPr>
          </a:p>
        </p:txBody>
      </p:sp>
      <p:sp>
        <p:nvSpPr>
          <p:cNvPr id="62505" name="Text Box 43"/>
          <p:cNvSpPr txBox="1">
            <a:spLocks noChangeArrowheads="1"/>
          </p:cNvSpPr>
          <p:nvPr/>
        </p:nvSpPr>
        <p:spPr bwMode="auto">
          <a:xfrm>
            <a:off x="7162800" y="4191000"/>
            <a:ext cx="1020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400" b="1"/>
              <a:t>199.1.1.50</a:t>
            </a:r>
          </a:p>
        </p:txBody>
      </p:sp>
      <p:grpSp>
        <p:nvGrpSpPr>
          <p:cNvPr id="3" name="Group 44"/>
          <p:cNvGrpSpPr>
            <a:grpSpLocks/>
          </p:cNvGrpSpPr>
          <p:nvPr/>
        </p:nvGrpSpPr>
        <p:grpSpPr bwMode="auto">
          <a:xfrm>
            <a:off x="3132138" y="5557838"/>
            <a:ext cx="4371975" cy="1071562"/>
            <a:chOff x="1998" y="3501"/>
            <a:chExt cx="2754" cy="675"/>
          </a:xfrm>
        </p:grpSpPr>
        <p:sp>
          <p:nvSpPr>
            <p:cNvPr id="62530" name="Rectangle 45" descr="Tablero de damas grande"/>
            <p:cNvSpPr>
              <a:spLocks noChangeArrowheads="1"/>
            </p:cNvSpPr>
            <p:nvPr/>
          </p:nvSpPr>
          <p:spPr bwMode="auto">
            <a:xfrm>
              <a:off x="1998" y="3501"/>
              <a:ext cx="1170" cy="462"/>
            </a:xfrm>
            <a:prstGeom prst="rect">
              <a:avLst/>
            </a:prstGeom>
            <a:pattFill prst="lgCheck">
              <a:fgClr>
                <a:schemeClr val="accent1"/>
              </a:fgClr>
              <a:bgClr>
                <a:schemeClr val="bg1"/>
              </a:bgClr>
            </a:patt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s-ES" altLang="es-ES" sz="1800">
                <a:latin typeface="Times New Roman" pitchFamily="18" charset="0"/>
              </a:endParaRPr>
            </a:p>
          </p:txBody>
        </p:sp>
        <p:sp>
          <p:nvSpPr>
            <p:cNvPr id="62531" name="Text Box 46"/>
            <p:cNvSpPr txBox="1">
              <a:spLocks noChangeArrowheads="1"/>
            </p:cNvSpPr>
            <p:nvPr/>
          </p:nvSpPr>
          <p:spPr bwMode="auto">
            <a:xfrm>
              <a:off x="3499" y="3850"/>
              <a:ext cx="1253"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s-ES" altLang="es-ES" sz="1400" b="1"/>
                <a:t>Puede ir encriptado</a:t>
              </a:r>
            </a:p>
            <a:p>
              <a:pPr algn="ctr" eaLnBrk="1" hangingPunct="1">
                <a:spcBef>
                  <a:spcPct val="0"/>
                </a:spcBef>
                <a:buFontTx/>
                <a:buNone/>
              </a:pPr>
              <a:r>
                <a:rPr lang="es-ES" altLang="es-ES" sz="1400" b="1"/>
                <a:t>(si se usa IPSec ESP)</a:t>
              </a:r>
            </a:p>
          </p:txBody>
        </p:sp>
        <p:sp>
          <p:nvSpPr>
            <p:cNvPr id="62532" name="Line 47"/>
            <p:cNvSpPr>
              <a:spLocks noChangeShapeType="1"/>
            </p:cNvSpPr>
            <p:nvPr/>
          </p:nvSpPr>
          <p:spPr bwMode="auto">
            <a:xfrm flipH="1" flipV="1">
              <a:off x="3168" y="3936"/>
              <a:ext cx="336"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grpSp>
      <p:sp>
        <p:nvSpPr>
          <p:cNvPr id="69680" name="Line 48"/>
          <p:cNvSpPr>
            <a:spLocks noChangeShapeType="1"/>
          </p:cNvSpPr>
          <p:nvPr/>
        </p:nvSpPr>
        <p:spPr bwMode="auto">
          <a:xfrm>
            <a:off x="1371600" y="2895600"/>
            <a:ext cx="457200" cy="0"/>
          </a:xfrm>
          <a:prstGeom prst="line">
            <a:avLst/>
          </a:prstGeom>
          <a:noFill/>
          <a:ln w="444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sp>
        <p:nvSpPr>
          <p:cNvPr id="69681" name="Line 49"/>
          <p:cNvSpPr>
            <a:spLocks noChangeShapeType="1"/>
          </p:cNvSpPr>
          <p:nvPr/>
        </p:nvSpPr>
        <p:spPr bwMode="auto">
          <a:xfrm>
            <a:off x="1828800" y="2895600"/>
            <a:ext cx="0" cy="762000"/>
          </a:xfrm>
          <a:prstGeom prst="line">
            <a:avLst/>
          </a:prstGeom>
          <a:noFill/>
          <a:ln w="444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sp>
        <p:nvSpPr>
          <p:cNvPr id="69682" name="Line 50"/>
          <p:cNvSpPr>
            <a:spLocks noChangeShapeType="1"/>
          </p:cNvSpPr>
          <p:nvPr/>
        </p:nvSpPr>
        <p:spPr bwMode="auto">
          <a:xfrm>
            <a:off x="1828800" y="3657600"/>
            <a:ext cx="762000" cy="0"/>
          </a:xfrm>
          <a:prstGeom prst="line">
            <a:avLst/>
          </a:prstGeom>
          <a:noFill/>
          <a:ln w="444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sp>
        <p:nvSpPr>
          <p:cNvPr id="69684" name="Line 52"/>
          <p:cNvSpPr>
            <a:spLocks noChangeShapeType="1"/>
          </p:cNvSpPr>
          <p:nvPr/>
        </p:nvSpPr>
        <p:spPr bwMode="auto">
          <a:xfrm>
            <a:off x="6248400" y="3657600"/>
            <a:ext cx="609600" cy="0"/>
          </a:xfrm>
          <a:prstGeom prst="line">
            <a:avLst/>
          </a:prstGeom>
          <a:noFill/>
          <a:ln w="444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sp>
        <p:nvSpPr>
          <p:cNvPr id="69685" name="Line 53"/>
          <p:cNvSpPr>
            <a:spLocks noChangeShapeType="1"/>
          </p:cNvSpPr>
          <p:nvPr/>
        </p:nvSpPr>
        <p:spPr bwMode="auto">
          <a:xfrm flipV="1">
            <a:off x="6858000" y="2362200"/>
            <a:ext cx="0" cy="1295400"/>
          </a:xfrm>
          <a:prstGeom prst="line">
            <a:avLst/>
          </a:prstGeom>
          <a:noFill/>
          <a:ln w="444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sp>
        <p:nvSpPr>
          <p:cNvPr id="69686" name="Line 54"/>
          <p:cNvSpPr>
            <a:spLocks noChangeShapeType="1"/>
          </p:cNvSpPr>
          <p:nvPr/>
        </p:nvSpPr>
        <p:spPr bwMode="auto">
          <a:xfrm>
            <a:off x="6858000" y="2362200"/>
            <a:ext cx="685800" cy="0"/>
          </a:xfrm>
          <a:prstGeom prst="line">
            <a:avLst/>
          </a:prstGeom>
          <a:noFill/>
          <a:ln w="444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grpSp>
        <p:nvGrpSpPr>
          <p:cNvPr id="4" name="Group 55"/>
          <p:cNvGrpSpPr>
            <a:grpSpLocks/>
          </p:cNvGrpSpPr>
          <p:nvPr/>
        </p:nvGrpSpPr>
        <p:grpSpPr bwMode="auto">
          <a:xfrm>
            <a:off x="3059113" y="3727450"/>
            <a:ext cx="1955800" cy="2673350"/>
            <a:chOff x="1963" y="2348"/>
            <a:chExt cx="1232" cy="1684"/>
          </a:xfrm>
        </p:grpSpPr>
        <p:sp>
          <p:nvSpPr>
            <p:cNvPr id="62527" name="Text Box 56"/>
            <p:cNvSpPr txBox="1">
              <a:spLocks noChangeArrowheads="1"/>
            </p:cNvSpPr>
            <p:nvPr/>
          </p:nvSpPr>
          <p:spPr bwMode="auto">
            <a:xfrm>
              <a:off x="1963" y="3164"/>
              <a:ext cx="1232" cy="8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s-ES" altLang="es-ES" sz="1400" b="1"/>
                <a:t>  Origen:  200.1.1.20  </a:t>
              </a:r>
            </a:p>
            <a:p>
              <a:pPr algn="ctr" eaLnBrk="1" hangingPunct="1">
                <a:spcBef>
                  <a:spcPct val="0"/>
                </a:spcBef>
                <a:buFontTx/>
                <a:buNone/>
              </a:pPr>
              <a:r>
                <a:rPr lang="es-ES" altLang="es-ES" sz="1400" b="1"/>
                <a:t>Destino: 130.1.1.12</a:t>
              </a:r>
            </a:p>
            <a:p>
              <a:pPr algn="ctr" eaLnBrk="1" hangingPunct="1">
                <a:spcBef>
                  <a:spcPct val="0"/>
                </a:spcBef>
                <a:buFontTx/>
                <a:buNone/>
              </a:pPr>
              <a:endParaRPr lang="es-ES" altLang="es-ES" sz="1400" b="1"/>
            </a:p>
            <a:p>
              <a:pPr algn="ctr" eaLnBrk="1" hangingPunct="1">
                <a:spcBef>
                  <a:spcPct val="0"/>
                </a:spcBef>
                <a:buFontTx/>
                <a:buNone/>
              </a:pPr>
              <a:endParaRPr lang="es-ES" altLang="es-ES" sz="1400" b="1"/>
            </a:p>
            <a:p>
              <a:pPr algn="ctr" eaLnBrk="1" hangingPunct="1">
                <a:spcBef>
                  <a:spcPct val="0"/>
                </a:spcBef>
                <a:buFontTx/>
                <a:buNone/>
              </a:pPr>
              <a:endParaRPr lang="es-ES" altLang="es-ES" sz="1400" b="1"/>
            </a:p>
            <a:p>
              <a:pPr algn="ctr" eaLnBrk="1" hangingPunct="1">
                <a:spcBef>
                  <a:spcPct val="0"/>
                </a:spcBef>
                <a:buFontTx/>
                <a:buNone/>
              </a:pPr>
              <a:endParaRPr lang="es-ES" altLang="es-ES" sz="1400" b="1"/>
            </a:p>
          </p:txBody>
        </p:sp>
        <p:sp>
          <p:nvSpPr>
            <p:cNvPr id="62528" name="Line 57"/>
            <p:cNvSpPr>
              <a:spLocks noChangeShapeType="1"/>
            </p:cNvSpPr>
            <p:nvPr/>
          </p:nvSpPr>
          <p:spPr bwMode="auto">
            <a:xfrm flipV="1">
              <a:off x="2491" y="2348"/>
              <a:ext cx="0" cy="8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62529" name="Text Box 58" descr="Tablero de damas grande"/>
            <p:cNvSpPr txBox="1">
              <a:spLocks noChangeArrowheads="1"/>
            </p:cNvSpPr>
            <p:nvPr/>
          </p:nvSpPr>
          <p:spPr bwMode="auto">
            <a:xfrm>
              <a:off x="1998" y="3500"/>
              <a:ext cx="1170" cy="4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s-ES" altLang="es-ES" sz="1400" b="1"/>
                <a:t>Origen:  199.1.1.245</a:t>
              </a:r>
            </a:p>
            <a:p>
              <a:pPr algn="ctr" eaLnBrk="1" hangingPunct="1">
                <a:spcBef>
                  <a:spcPct val="0"/>
                </a:spcBef>
                <a:buFontTx/>
                <a:buNone/>
              </a:pPr>
              <a:r>
                <a:rPr lang="es-ES" altLang="es-ES" sz="1400" b="1"/>
                <a:t>Destino: 199.1.1.69</a:t>
              </a:r>
            </a:p>
            <a:p>
              <a:pPr algn="ctr" eaLnBrk="1" hangingPunct="1">
                <a:spcBef>
                  <a:spcPct val="0"/>
                </a:spcBef>
                <a:buFontTx/>
                <a:buNone/>
              </a:pPr>
              <a:r>
                <a:rPr lang="es-ES" altLang="es-ES" sz="1400" b="1"/>
                <a:t>Datos</a:t>
              </a:r>
            </a:p>
          </p:txBody>
        </p:sp>
      </p:grpSp>
      <p:sp>
        <p:nvSpPr>
          <p:cNvPr id="69691" name="Oval 59"/>
          <p:cNvSpPr>
            <a:spLocks noChangeArrowheads="1"/>
          </p:cNvSpPr>
          <p:nvPr/>
        </p:nvSpPr>
        <p:spPr bwMode="auto">
          <a:xfrm>
            <a:off x="2771775" y="3573463"/>
            <a:ext cx="142875" cy="142875"/>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s-ES" altLang="es-ES" sz="1800">
              <a:latin typeface="Times New Roman" pitchFamily="18" charset="0"/>
            </a:endParaRPr>
          </a:p>
        </p:txBody>
      </p:sp>
      <p:sp>
        <p:nvSpPr>
          <p:cNvPr id="69692" name="Oval 60"/>
          <p:cNvSpPr>
            <a:spLocks noChangeArrowheads="1"/>
          </p:cNvSpPr>
          <p:nvPr/>
        </p:nvSpPr>
        <p:spPr bwMode="auto">
          <a:xfrm>
            <a:off x="5795963" y="3573463"/>
            <a:ext cx="142875" cy="142875"/>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s-ES" altLang="es-ES" sz="1800">
              <a:latin typeface="Times New Roman" pitchFamily="18" charset="0"/>
            </a:endParaRPr>
          </a:p>
        </p:txBody>
      </p:sp>
      <p:sp>
        <p:nvSpPr>
          <p:cNvPr id="69683" name="Line 51"/>
          <p:cNvSpPr>
            <a:spLocks noChangeShapeType="1"/>
          </p:cNvSpPr>
          <p:nvPr/>
        </p:nvSpPr>
        <p:spPr bwMode="auto">
          <a:xfrm>
            <a:off x="2590800" y="3657600"/>
            <a:ext cx="3657600" cy="0"/>
          </a:xfrm>
          <a:prstGeom prst="line">
            <a:avLst/>
          </a:prstGeom>
          <a:noFill/>
          <a:ln w="444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sp>
        <p:nvSpPr>
          <p:cNvPr id="62517" name="Text Box 61"/>
          <p:cNvSpPr txBox="1">
            <a:spLocks noChangeArrowheads="1"/>
          </p:cNvSpPr>
          <p:nvPr/>
        </p:nvSpPr>
        <p:spPr bwMode="auto">
          <a:xfrm>
            <a:off x="4572000" y="2924175"/>
            <a:ext cx="1020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400" b="1"/>
              <a:t>130.1.1.12</a:t>
            </a:r>
          </a:p>
        </p:txBody>
      </p:sp>
      <p:sp>
        <p:nvSpPr>
          <p:cNvPr id="62518" name="Line 62"/>
          <p:cNvSpPr>
            <a:spLocks noChangeShapeType="1"/>
          </p:cNvSpPr>
          <p:nvPr/>
        </p:nvSpPr>
        <p:spPr bwMode="auto">
          <a:xfrm>
            <a:off x="5435600" y="3213100"/>
            <a:ext cx="196850" cy="2857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69695" name="Line 63"/>
          <p:cNvSpPr>
            <a:spLocks noChangeShapeType="1"/>
          </p:cNvSpPr>
          <p:nvPr/>
        </p:nvSpPr>
        <p:spPr bwMode="auto">
          <a:xfrm flipH="1">
            <a:off x="2843213" y="2708275"/>
            <a:ext cx="73025" cy="7905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69696" name="Text Box 64"/>
          <p:cNvSpPr txBox="1">
            <a:spLocks noChangeArrowheads="1"/>
          </p:cNvSpPr>
          <p:nvPr/>
        </p:nvSpPr>
        <p:spPr bwMode="auto">
          <a:xfrm>
            <a:off x="2700338" y="2420938"/>
            <a:ext cx="1365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400" b="1"/>
              <a:t>192.168.1.1/30</a:t>
            </a:r>
          </a:p>
        </p:txBody>
      </p:sp>
      <p:sp>
        <p:nvSpPr>
          <p:cNvPr id="69697" name="Line 65"/>
          <p:cNvSpPr>
            <a:spLocks noChangeShapeType="1"/>
          </p:cNvSpPr>
          <p:nvPr/>
        </p:nvSpPr>
        <p:spPr bwMode="auto">
          <a:xfrm>
            <a:off x="5795963" y="2708275"/>
            <a:ext cx="71437" cy="7905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69698" name="Text Box 66"/>
          <p:cNvSpPr txBox="1">
            <a:spLocks noChangeArrowheads="1"/>
          </p:cNvSpPr>
          <p:nvPr/>
        </p:nvSpPr>
        <p:spPr bwMode="auto">
          <a:xfrm>
            <a:off x="4646613" y="2420938"/>
            <a:ext cx="1365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400" b="1"/>
              <a:t>192.168.1.2/30</a:t>
            </a:r>
          </a:p>
        </p:txBody>
      </p:sp>
      <p:sp>
        <p:nvSpPr>
          <p:cNvPr id="62523" name="Text Box 67"/>
          <p:cNvSpPr txBox="1">
            <a:spLocks noChangeArrowheads="1"/>
          </p:cNvSpPr>
          <p:nvPr/>
        </p:nvSpPr>
        <p:spPr bwMode="auto">
          <a:xfrm>
            <a:off x="4602163" y="4589463"/>
            <a:ext cx="2492375" cy="284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r>
              <a:rPr lang="es-ES" altLang="es-ES" sz="1200" b="1"/>
              <a:t>A 199.1.1.192/26 por 192.168.1.1</a:t>
            </a:r>
          </a:p>
        </p:txBody>
      </p:sp>
      <p:sp>
        <p:nvSpPr>
          <p:cNvPr id="62524" name="Line 68"/>
          <p:cNvSpPr>
            <a:spLocks noChangeShapeType="1"/>
          </p:cNvSpPr>
          <p:nvPr/>
        </p:nvSpPr>
        <p:spPr bwMode="auto">
          <a:xfrm flipV="1">
            <a:off x="6156325" y="3933825"/>
            <a:ext cx="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62525" name="Text Box 69"/>
          <p:cNvSpPr txBox="1">
            <a:spLocks noChangeArrowheads="1"/>
          </p:cNvSpPr>
          <p:nvPr/>
        </p:nvSpPr>
        <p:spPr bwMode="auto">
          <a:xfrm>
            <a:off x="1763713" y="4516438"/>
            <a:ext cx="2071687" cy="284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r>
              <a:rPr lang="es-ES" altLang="es-ES" sz="1200" b="1"/>
              <a:t>A 0.0.0.0/0 por 192.168.1.2</a:t>
            </a:r>
          </a:p>
        </p:txBody>
      </p:sp>
      <p:sp>
        <p:nvSpPr>
          <p:cNvPr id="62526" name="Line 70"/>
          <p:cNvSpPr>
            <a:spLocks noChangeShapeType="1"/>
          </p:cNvSpPr>
          <p:nvPr/>
        </p:nvSpPr>
        <p:spPr bwMode="auto">
          <a:xfrm flipV="1">
            <a:off x="2627313" y="3933825"/>
            <a:ext cx="0" cy="574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Tree>
    <p:extLst>
      <p:ext uri="{BB962C8B-B14F-4D97-AF65-F5344CB8AC3E}">
        <p14:creationId xmlns:p14="http://schemas.microsoft.com/office/powerpoint/2010/main" val="20343986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69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6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65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96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969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69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969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9672"/>
                                        </p:tgtEl>
                                        <p:attrNameLst>
                                          <p:attrName>style.visibility</p:attrName>
                                        </p:attrNameLst>
                                      </p:cBhvr>
                                      <p:to>
                                        <p:strVal val="visible"/>
                                      </p:to>
                                    </p:set>
                                  </p:childTnLst>
                                </p:cTn>
                              </p:par>
                            </p:childTnLst>
                          </p:cTn>
                        </p:par>
                        <p:par>
                          <p:cTn id="27" fill="hold" nodeType="afterGroup">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69680"/>
                                        </p:tgtEl>
                                        <p:attrNameLst>
                                          <p:attrName>style.visibility</p:attrName>
                                        </p:attrNameLst>
                                      </p:cBhvr>
                                      <p:to>
                                        <p:strVal val="visible"/>
                                      </p:to>
                                    </p:set>
                                    <p:animEffect transition="in" filter="wipe(left)">
                                      <p:cBhvr>
                                        <p:cTn id="30" dur="500"/>
                                        <p:tgtEl>
                                          <p:spTgt spid="69680"/>
                                        </p:tgtEl>
                                      </p:cBhvr>
                                    </p:animEffect>
                                  </p:childTnLst>
                                </p:cTn>
                              </p:par>
                            </p:childTnLst>
                          </p:cTn>
                        </p:par>
                        <p:par>
                          <p:cTn id="31" fill="hold" nodeType="afterGroup">
                            <p:stCondLst>
                              <p:cond delay="1000"/>
                            </p:stCondLst>
                            <p:childTnLst>
                              <p:par>
                                <p:cTn id="32" presetID="1" presetClass="entr" presetSubtype="0" fill="hold" nodeType="afterEffect">
                                  <p:stCondLst>
                                    <p:cond delay="0"/>
                                  </p:stCondLst>
                                  <p:childTnLst>
                                    <p:set>
                                      <p:cBhvr>
                                        <p:cTn id="33" dur="1" fill="hold">
                                          <p:stCondLst>
                                            <p:cond delay="499"/>
                                          </p:stCondLst>
                                        </p:cTn>
                                        <p:tgtEl>
                                          <p:spTgt spid="2"/>
                                        </p:tgtEl>
                                        <p:attrNameLst>
                                          <p:attrName>style.visibility</p:attrName>
                                        </p:attrNameLst>
                                      </p:cBhvr>
                                      <p:to>
                                        <p:strVal val="visible"/>
                                      </p:to>
                                    </p:set>
                                  </p:childTnLst>
                                </p:cTn>
                              </p:par>
                            </p:childTnLst>
                          </p:cTn>
                        </p:par>
                        <p:par>
                          <p:cTn id="34" fill="hold" nodeType="afterGroup">
                            <p:stCondLst>
                              <p:cond delay="1500"/>
                            </p:stCondLst>
                            <p:childTnLst>
                              <p:par>
                                <p:cTn id="35" presetID="22" presetClass="entr" presetSubtype="1" fill="hold" grpId="0" nodeType="afterEffect">
                                  <p:stCondLst>
                                    <p:cond delay="0"/>
                                  </p:stCondLst>
                                  <p:childTnLst>
                                    <p:set>
                                      <p:cBhvr>
                                        <p:cTn id="36" dur="1" fill="hold">
                                          <p:stCondLst>
                                            <p:cond delay="0"/>
                                          </p:stCondLst>
                                        </p:cTn>
                                        <p:tgtEl>
                                          <p:spTgt spid="69681"/>
                                        </p:tgtEl>
                                        <p:attrNameLst>
                                          <p:attrName>style.visibility</p:attrName>
                                        </p:attrNameLst>
                                      </p:cBhvr>
                                      <p:to>
                                        <p:strVal val="visible"/>
                                      </p:to>
                                    </p:set>
                                    <p:animEffect transition="in" filter="wipe(up)">
                                      <p:cBhvr>
                                        <p:cTn id="37" dur="500"/>
                                        <p:tgtEl>
                                          <p:spTgt spid="69681"/>
                                        </p:tgtEl>
                                      </p:cBhvr>
                                    </p:animEffect>
                                  </p:childTnLst>
                                </p:cTn>
                              </p:par>
                            </p:childTnLst>
                          </p:cTn>
                        </p:par>
                        <p:par>
                          <p:cTn id="38" fill="hold" nodeType="afterGroup">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69682"/>
                                        </p:tgtEl>
                                        <p:attrNameLst>
                                          <p:attrName>style.visibility</p:attrName>
                                        </p:attrNameLst>
                                      </p:cBhvr>
                                      <p:to>
                                        <p:strVal val="visible"/>
                                      </p:to>
                                    </p:set>
                                    <p:animEffect transition="in" filter="wipe(left)">
                                      <p:cBhvr>
                                        <p:cTn id="41" dur="500"/>
                                        <p:tgtEl>
                                          <p:spTgt spid="69682"/>
                                        </p:tgtEl>
                                      </p:cBhvr>
                                    </p:animEffect>
                                  </p:childTnLst>
                                </p:cTn>
                              </p:par>
                            </p:childTnLst>
                          </p:cTn>
                        </p:par>
                        <p:par>
                          <p:cTn id="42" fill="hold" nodeType="afterGroup">
                            <p:stCondLst>
                              <p:cond delay="2500"/>
                            </p:stCondLst>
                            <p:childTnLst>
                              <p:par>
                                <p:cTn id="43" presetID="22" presetClass="entr" presetSubtype="8" fill="hold" grpId="0" nodeType="afterEffect">
                                  <p:stCondLst>
                                    <p:cond delay="0"/>
                                  </p:stCondLst>
                                  <p:childTnLst>
                                    <p:set>
                                      <p:cBhvr>
                                        <p:cTn id="44" dur="1" fill="hold">
                                          <p:stCondLst>
                                            <p:cond delay="0"/>
                                          </p:stCondLst>
                                        </p:cTn>
                                        <p:tgtEl>
                                          <p:spTgt spid="69683"/>
                                        </p:tgtEl>
                                        <p:attrNameLst>
                                          <p:attrName>style.visibility</p:attrName>
                                        </p:attrNameLst>
                                      </p:cBhvr>
                                      <p:to>
                                        <p:strVal val="visible"/>
                                      </p:to>
                                    </p:set>
                                    <p:animEffect transition="in" filter="wipe(left)">
                                      <p:cBhvr>
                                        <p:cTn id="45" dur="500"/>
                                        <p:tgtEl>
                                          <p:spTgt spid="69683"/>
                                        </p:tgtEl>
                                      </p:cBhvr>
                                    </p:animEffect>
                                  </p:childTnLst>
                                </p:cTn>
                              </p:par>
                            </p:childTnLst>
                          </p:cTn>
                        </p:par>
                        <p:par>
                          <p:cTn id="46" fill="hold" nodeType="afterGroup">
                            <p:stCondLst>
                              <p:cond delay="3000"/>
                            </p:stCondLst>
                            <p:childTnLst>
                              <p:par>
                                <p:cTn id="47" presetID="1" presetClass="entr" presetSubtype="0" fill="hold" nodeType="afterEffect">
                                  <p:stCondLst>
                                    <p:cond delay="0"/>
                                  </p:stCondLst>
                                  <p:childTnLst>
                                    <p:set>
                                      <p:cBhvr>
                                        <p:cTn id="48" dur="1" fill="hold">
                                          <p:stCondLst>
                                            <p:cond delay="499"/>
                                          </p:stCondLst>
                                        </p:cTn>
                                        <p:tgtEl>
                                          <p:spTgt spid="4"/>
                                        </p:tgtEl>
                                        <p:attrNameLst>
                                          <p:attrName>style.visibility</p:attrName>
                                        </p:attrNameLst>
                                      </p:cBhvr>
                                      <p:to>
                                        <p:strVal val="visible"/>
                                      </p:to>
                                    </p:set>
                                  </p:childTnLst>
                                </p:cTn>
                              </p:par>
                            </p:childTnLst>
                          </p:cTn>
                        </p:par>
                        <p:par>
                          <p:cTn id="49" fill="hold" nodeType="afterGroup">
                            <p:stCondLst>
                              <p:cond delay="3500"/>
                            </p:stCondLst>
                            <p:childTnLst>
                              <p:par>
                                <p:cTn id="50" presetID="22" presetClass="entr" presetSubtype="8" fill="hold" grpId="0" nodeType="afterEffect">
                                  <p:stCondLst>
                                    <p:cond delay="1000"/>
                                  </p:stCondLst>
                                  <p:childTnLst>
                                    <p:set>
                                      <p:cBhvr>
                                        <p:cTn id="51" dur="1" fill="hold">
                                          <p:stCondLst>
                                            <p:cond delay="0"/>
                                          </p:stCondLst>
                                        </p:cTn>
                                        <p:tgtEl>
                                          <p:spTgt spid="69684"/>
                                        </p:tgtEl>
                                        <p:attrNameLst>
                                          <p:attrName>style.visibility</p:attrName>
                                        </p:attrNameLst>
                                      </p:cBhvr>
                                      <p:to>
                                        <p:strVal val="visible"/>
                                      </p:to>
                                    </p:set>
                                    <p:animEffect transition="in" filter="wipe(left)">
                                      <p:cBhvr>
                                        <p:cTn id="52" dur="500"/>
                                        <p:tgtEl>
                                          <p:spTgt spid="69684"/>
                                        </p:tgtEl>
                                      </p:cBhvr>
                                    </p:animEffect>
                                  </p:childTnLst>
                                </p:cTn>
                              </p:par>
                            </p:childTnLst>
                          </p:cTn>
                        </p:par>
                        <p:par>
                          <p:cTn id="53" fill="hold" nodeType="afterGroup">
                            <p:stCondLst>
                              <p:cond delay="5000"/>
                            </p:stCondLst>
                            <p:childTnLst>
                              <p:par>
                                <p:cTn id="54" presetID="22" presetClass="entr" presetSubtype="4" fill="hold" grpId="0" nodeType="afterEffect">
                                  <p:stCondLst>
                                    <p:cond delay="0"/>
                                  </p:stCondLst>
                                  <p:childTnLst>
                                    <p:set>
                                      <p:cBhvr>
                                        <p:cTn id="55" dur="1" fill="hold">
                                          <p:stCondLst>
                                            <p:cond delay="0"/>
                                          </p:stCondLst>
                                        </p:cTn>
                                        <p:tgtEl>
                                          <p:spTgt spid="69685"/>
                                        </p:tgtEl>
                                        <p:attrNameLst>
                                          <p:attrName>style.visibility</p:attrName>
                                        </p:attrNameLst>
                                      </p:cBhvr>
                                      <p:to>
                                        <p:strVal val="visible"/>
                                      </p:to>
                                    </p:set>
                                    <p:animEffect transition="in" filter="wipe(down)">
                                      <p:cBhvr>
                                        <p:cTn id="56" dur="500"/>
                                        <p:tgtEl>
                                          <p:spTgt spid="69685"/>
                                        </p:tgtEl>
                                      </p:cBhvr>
                                    </p:animEffect>
                                  </p:childTnLst>
                                </p:cTn>
                              </p:par>
                            </p:childTnLst>
                          </p:cTn>
                        </p:par>
                        <p:par>
                          <p:cTn id="57" fill="hold" nodeType="afterGroup">
                            <p:stCondLst>
                              <p:cond delay="5500"/>
                            </p:stCondLst>
                            <p:childTnLst>
                              <p:par>
                                <p:cTn id="58" presetID="1" presetClass="entr" presetSubtype="0" fill="hold" grpId="0" nodeType="afterEffect">
                                  <p:stCondLst>
                                    <p:cond delay="0"/>
                                  </p:stCondLst>
                                  <p:childTnLst>
                                    <p:set>
                                      <p:cBhvr>
                                        <p:cTn id="59" dur="1" fill="hold">
                                          <p:stCondLst>
                                            <p:cond delay="499"/>
                                          </p:stCondLst>
                                        </p:cTn>
                                        <p:tgtEl>
                                          <p:spTgt spid="69664"/>
                                        </p:tgtEl>
                                        <p:attrNameLst>
                                          <p:attrName>style.visibility</p:attrName>
                                        </p:attrNameLst>
                                      </p:cBhvr>
                                      <p:to>
                                        <p:strVal val="visible"/>
                                      </p:to>
                                    </p:set>
                                  </p:childTnLst>
                                </p:cTn>
                              </p:par>
                            </p:childTnLst>
                          </p:cTn>
                        </p:par>
                        <p:par>
                          <p:cTn id="60" fill="hold" nodeType="afterGroup">
                            <p:stCondLst>
                              <p:cond delay="6000"/>
                            </p:stCondLst>
                            <p:childTnLst>
                              <p:par>
                                <p:cTn id="61" presetID="22" presetClass="entr" presetSubtype="8" fill="hold" grpId="0" nodeType="afterEffect">
                                  <p:stCondLst>
                                    <p:cond delay="0"/>
                                  </p:stCondLst>
                                  <p:childTnLst>
                                    <p:set>
                                      <p:cBhvr>
                                        <p:cTn id="62" dur="1" fill="hold">
                                          <p:stCondLst>
                                            <p:cond delay="0"/>
                                          </p:stCondLst>
                                        </p:cTn>
                                        <p:tgtEl>
                                          <p:spTgt spid="69686"/>
                                        </p:tgtEl>
                                        <p:attrNameLst>
                                          <p:attrName>style.visibility</p:attrName>
                                        </p:attrNameLst>
                                      </p:cBhvr>
                                      <p:to>
                                        <p:strVal val="visible"/>
                                      </p:to>
                                    </p:set>
                                    <p:animEffect transition="in" filter="wipe(left)">
                                      <p:cBhvr>
                                        <p:cTn id="63" dur="500"/>
                                        <p:tgtEl>
                                          <p:spTgt spid="69686"/>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nodeType="clickEffect">
                                  <p:stCondLst>
                                    <p:cond delay="0"/>
                                  </p:stCondLst>
                                  <p:childTnLst>
                                    <p:set>
                                      <p:cBhvr>
                                        <p:cTn id="67"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52" grpId="0" animBg="1"/>
      <p:bldP spid="69653" grpId="0"/>
      <p:bldP spid="69664" grpId="0" animBg="1"/>
      <p:bldP spid="69672" grpId="0" autoUpdateAnimBg="0"/>
      <p:bldP spid="69680" grpId="0" animBg="1"/>
      <p:bldP spid="69681" grpId="0" animBg="1"/>
      <p:bldP spid="69682" grpId="0" animBg="1"/>
      <p:bldP spid="69684" grpId="0" animBg="1"/>
      <p:bldP spid="69685" grpId="0" animBg="1"/>
      <p:bldP spid="69686" grpId="0" animBg="1"/>
      <p:bldP spid="69691" grpId="0" animBg="1"/>
      <p:bldP spid="69692" grpId="0" animBg="1"/>
      <p:bldP spid="69683" grpId="0" animBg="1"/>
      <p:bldP spid="69695" grpId="0" animBg="1"/>
      <p:bldP spid="69696" grpId="0"/>
      <p:bldP spid="69697" grpId="0" animBg="1"/>
      <p:bldP spid="6969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0"/>
            <a:ext cx="7772400" cy="1143000"/>
          </a:xfrm>
        </p:spPr>
        <p:txBody>
          <a:bodyPr/>
          <a:lstStyle/>
          <a:p>
            <a:pPr eaLnBrk="1" hangingPunct="1"/>
            <a:r>
              <a:rPr lang="es-ES" altLang="es-ES" sz="3600" b="1" u="sng" smtClean="0"/>
              <a:t>Peligros y modos de ataque (3)</a:t>
            </a:r>
          </a:p>
        </p:txBody>
      </p:sp>
      <p:sp>
        <p:nvSpPr>
          <p:cNvPr id="16387" name="Rectangle 3"/>
          <p:cNvSpPr>
            <a:spLocks noGrp="1" noChangeArrowheads="1"/>
          </p:cNvSpPr>
          <p:nvPr>
            <p:ph type="body" idx="1"/>
          </p:nvPr>
        </p:nvSpPr>
        <p:spPr>
          <a:xfrm>
            <a:off x="762000" y="990600"/>
            <a:ext cx="7772400" cy="5181600"/>
          </a:xfrm>
        </p:spPr>
        <p:txBody>
          <a:bodyPr/>
          <a:lstStyle/>
          <a:p>
            <a:pPr algn="just" eaLnBrk="1" hangingPunct="1">
              <a:lnSpc>
                <a:spcPct val="80000"/>
              </a:lnSpc>
            </a:pPr>
            <a:r>
              <a:rPr lang="es-ES" altLang="es-ES" sz="2000" b="1" i="1" u="sng" smtClean="0"/>
              <a:t>Caballo de Troya</a:t>
            </a:r>
            <a:r>
              <a:rPr lang="es-ES" altLang="es-ES" sz="2000" i="1" smtClean="0"/>
              <a:t> </a:t>
            </a:r>
            <a:r>
              <a:rPr lang="es-ES" altLang="es-ES" sz="2000" b="1" i="1" smtClean="0"/>
              <a:t>: </a:t>
            </a:r>
            <a:r>
              <a:rPr lang="es-ES" altLang="es-ES" sz="2000" smtClean="0"/>
              <a:t>un programa que se enmascara como algo que no es, normalmente con el propósito de conseguir acceso a una cuenta o ejecutar comandos con los privilegios de otro usuario. El atacante, por ejemplo, sabotea algún paquete de instalación o sabotea una máquina y modifica las aplicaciones.</a:t>
            </a:r>
          </a:p>
          <a:p>
            <a:pPr lvl="1" algn="just" eaLnBrk="1" hangingPunct="1">
              <a:lnSpc>
                <a:spcPct val="80000"/>
              </a:lnSpc>
            </a:pPr>
            <a:r>
              <a:rPr lang="es-ES" altLang="es-ES" sz="1800" u="sng" smtClean="0"/>
              <a:t>Protección</a:t>
            </a:r>
            <a:r>
              <a:rPr lang="es-ES" altLang="es-ES" sz="1800" smtClean="0"/>
              <a:t>: revisión periódica de </a:t>
            </a:r>
            <a:r>
              <a:rPr lang="es-ES" altLang="es-ES" sz="1800" i="1" smtClean="0"/>
              <a:t>compendios</a:t>
            </a:r>
            <a:r>
              <a:rPr lang="es-ES" altLang="es-ES" sz="1800" smtClean="0"/>
              <a:t>, firma digital, comprobación del sistema de ficheros (ejemplo aplicación “</a:t>
            </a:r>
            <a:r>
              <a:rPr lang="es-ES" altLang="es-ES" sz="1800" i="1" smtClean="0"/>
              <a:t>tripwire</a:t>
            </a:r>
            <a:r>
              <a:rPr lang="es-ES" altLang="es-ES" sz="1800" smtClean="0"/>
              <a:t>”, es el sist. de detección de intrusos más utilizado en Linux), etc</a:t>
            </a:r>
          </a:p>
          <a:p>
            <a:pPr algn="just" eaLnBrk="1" hangingPunct="1">
              <a:lnSpc>
                <a:spcPct val="80000"/>
              </a:lnSpc>
            </a:pPr>
            <a:r>
              <a:rPr lang="es-ES" altLang="es-ES" sz="2000" b="1" i="1" u="sng" smtClean="0"/>
              <a:t>Ataques dirigidos por datos</a:t>
            </a:r>
            <a:r>
              <a:rPr lang="es-ES" altLang="es-ES" sz="2000" i="1" smtClean="0"/>
              <a:t> </a:t>
            </a:r>
            <a:r>
              <a:rPr lang="es-ES" altLang="es-ES" sz="2000" b="1" i="1" smtClean="0"/>
              <a:t>: </a:t>
            </a:r>
            <a:r>
              <a:rPr lang="es-ES" altLang="es-ES" sz="2000" smtClean="0"/>
              <a:t>son ataques que tienen lugar en modo diferido, sin la participación activa por parte del atacante en el momento en el que se producen. El atacante se limita a hacer llegar a la víctima una serie de datos que al ser interpretados ejecutarán el ataque propiamente dicho, como por ejemplo un virus a través del correo electrónico o código JavaScript maligno.</a:t>
            </a:r>
          </a:p>
          <a:p>
            <a:pPr lvl="1" algn="just" eaLnBrk="1" hangingPunct="1">
              <a:lnSpc>
                <a:spcPct val="80000"/>
              </a:lnSpc>
            </a:pPr>
            <a:r>
              <a:rPr lang="es-ES" altLang="es-ES" sz="1800" u="sng" smtClean="0"/>
              <a:t>Protección</a:t>
            </a:r>
            <a:r>
              <a:rPr lang="es-ES" altLang="es-ES" sz="1800" smtClean="0"/>
              <a:t>: firma digital e información al usuario, instalar antivirus en el servidor de correo.</a:t>
            </a:r>
          </a:p>
        </p:txBody>
      </p:sp>
    </p:spTree>
    <p:extLst>
      <p:ext uri="{BB962C8B-B14F-4D97-AF65-F5344CB8AC3E}">
        <p14:creationId xmlns:p14="http://schemas.microsoft.com/office/powerpoint/2010/main" val="98922802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0"/>
            <a:ext cx="7772400" cy="1143000"/>
          </a:xfrm>
        </p:spPr>
        <p:txBody>
          <a:bodyPr/>
          <a:lstStyle/>
          <a:p>
            <a:pPr eaLnBrk="1" hangingPunct="1"/>
            <a:r>
              <a:rPr lang="es-ES" altLang="es-ES" sz="3600" b="1" u="sng" smtClean="0"/>
              <a:t>Peligros y modos de ataque (4)</a:t>
            </a:r>
          </a:p>
        </p:txBody>
      </p:sp>
      <p:sp>
        <p:nvSpPr>
          <p:cNvPr id="17411" name="Rectangle 3"/>
          <p:cNvSpPr>
            <a:spLocks noGrp="1" noChangeArrowheads="1"/>
          </p:cNvSpPr>
          <p:nvPr>
            <p:ph type="body" idx="1"/>
          </p:nvPr>
        </p:nvSpPr>
        <p:spPr>
          <a:xfrm>
            <a:off x="228600" y="990600"/>
            <a:ext cx="8610600" cy="5391150"/>
          </a:xfrm>
        </p:spPr>
        <p:txBody>
          <a:bodyPr/>
          <a:lstStyle/>
          <a:p>
            <a:pPr algn="just" eaLnBrk="1" hangingPunct="1">
              <a:lnSpc>
                <a:spcPct val="80000"/>
              </a:lnSpc>
            </a:pPr>
            <a:r>
              <a:rPr lang="es-ES" altLang="es-ES" sz="2000" b="1" i="1" u="sng" smtClean="0"/>
              <a:t>SYN Flooding</a:t>
            </a:r>
            <a:r>
              <a:rPr lang="es-ES" altLang="es-ES" sz="2000" smtClean="0"/>
              <a:t>, realizar un número excesivo de conexiones a un puerto determinado, bloqueando dicho puerto. Un caso particular de este método es la generación masiva de conexiones a servidores http o ftp, a veces con dirección origen inexistente para que no pueda realizar un RST. </a:t>
            </a:r>
          </a:p>
          <a:p>
            <a:pPr lvl="1" algn="just" eaLnBrk="1" hangingPunct="1">
              <a:lnSpc>
                <a:spcPct val="80000"/>
              </a:lnSpc>
            </a:pPr>
            <a:r>
              <a:rPr lang="es-ES" altLang="es-ES" sz="2000" u="sng" smtClean="0"/>
              <a:t>Protección</a:t>
            </a:r>
            <a:r>
              <a:rPr lang="es-ES" altLang="es-ES" sz="2000" smtClean="0"/>
              <a:t>: en el servidor aumentar el límite de conexiones simultáneas, acelerar el proceso de desconexión tras inicio de sesión medio-abierta, limitar desde un cortafuegos el número de conexiones medio abiertas</a:t>
            </a:r>
          </a:p>
          <a:p>
            <a:pPr algn="just" eaLnBrk="1" hangingPunct="1">
              <a:lnSpc>
                <a:spcPct val="80000"/>
              </a:lnSpc>
            </a:pPr>
            <a:r>
              <a:rPr lang="es-ES" altLang="es-ES" sz="2000" b="1" i="1" u="sng" smtClean="0"/>
              <a:t>Mail bombing</a:t>
            </a:r>
            <a:r>
              <a:rPr lang="es-ES" altLang="es-ES" sz="2000" smtClean="0"/>
              <a:t>, envío masivo de correos para saturar al servidor SMTP y su memoria.</a:t>
            </a:r>
          </a:p>
          <a:p>
            <a:pPr lvl="1" algn="just" eaLnBrk="1" hangingPunct="1">
              <a:lnSpc>
                <a:spcPct val="80000"/>
              </a:lnSpc>
            </a:pPr>
            <a:r>
              <a:rPr lang="es-ES" altLang="es-ES" sz="2000" u="sng" smtClean="0"/>
              <a:t>Protección</a:t>
            </a:r>
            <a:r>
              <a:rPr lang="es-ES" altLang="es-ES" sz="2000" smtClean="0"/>
              <a:t> : similar a SYN Flooding</a:t>
            </a:r>
          </a:p>
          <a:p>
            <a:pPr algn="just" eaLnBrk="1" hangingPunct="1">
              <a:lnSpc>
                <a:spcPct val="80000"/>
              </a:lnSpc>
            </a:pPr>
            <a:r>
              <a:rPr lang="es-ES" altLang="es-ES" sz="2000" b="1" i="1" u="sng" smtClean="0"/>
              <a:t>Pings</a:t>
            </a:r>
            <a:r>
              <a:rPr lang="es-ES" altLang="es-ES" sz="2000" u="sng" smtClean="0"/>
              <a:t> </a:t>
            </a:r>
            <a:r>
              <a:rPr lang="es-ES" altLang="es-ES" sz="2000" smtClean="0"/>
              <a:t>(o envío de paquetes UDP al puerto 7 de echo) a direcciones broadcast con dirección origen la máquina atacada. </a:t>
            </a:r>
          </a:p>
          <a:p>
            <a:pPr lvl="1" algn="just" eaLnBrk="1" hangingPunct="1">
              <a:lnSpc>
                <a:spcPct val="80000"/>
              </a:lnSpc>
            </a:pPr>
            <a:r>
              <a:rPr lang="es-ES" altLang="es-ES" sz="2000" u="sng" smtClean="0"/>
              <a:t>Protección</a:t>
            </a:r>
            <a:r>
              <a:rPr lang="es-ES" altLang="es-ES" sz="2000" smtClean="0"/>
              <a:t>: parchear el SSOO para que no realice pings broadcasts y que limite el procesado de paquetes ICMP</a:t>
            </a:r>
          </a:p>
          <a:p>
            <a:pPr algn="just" eaLnBrk="1" hangingPunct="1">
              <a:lnSpc>
                <a:spcPct val="80000"/>
              </a:lnSpc>
            </a:pPr>
            <a:r>
              <a:rPr lang="es-ES" altLang="es-ES" sz="2000" b="1" i="1" u="sng" smtClean="0"/>
              <a:t>Generar tráfico innecesario</a:t>
            </a:r>
            <a:r>
              <a:rPr lang="es-ES" altLang="es-ES" sz="2000" smtClean="0"/>
              <a:t> para agotar el ancho de banda.</a:t>
            </a:r>
          </a:p>
          <a:p>
            <a:pPr lvl="1" algn="just" eaLnBrk="1" hangingPunct="1">
              <a:lnSpc>
                <a:spcPct val="80000"/>
              </a:lnSpc>
            </a:pPr>
            <a:r>
              <a:rPr lang="es-ES" altLang="es-ES" sz="2000" u="sng" smtClean="0"/>
              <a:t>Protección:</a:t>
            </a:r>
            <a:r>
              <a:rPr lang="es-ES" altLang="es-ES" sz="2000" smtClean="0"/>
              <a:t> fijar QoS en el enlace</a:t>
            </a:r>
          </a:p>
        </p:txBody>
      </p:sp>
    </p:spTree>
    <p:extLst>
      <p:ext uri="{BB962C8B-B14F-4D97-AF65-F5344CB8AC3E}">
        <p14:creationId xmlns:p14="http://schemas.microsoft.com/office/powerpoint/2010/main" val="377669684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0"/>
            <a:ext cx="7772400" cy="1143000"/>
          </a:xfrm>
        </p:spPr>
        <p:txBody>
          <a:bodyPr/>
          <a:lstStyle/>
          <a:p>
            <a:pPr eaLnBrk="1" hangingPunct="1"/>
            <a:r>
              <a:rPr lang="es-ES" altLang="es-ES" sz="3600" b="1" u="sng" smtClean="0"/>
              <a:t>Peligros y modos de ataque (5)</a:t>
            </a:r>
          </a:p>
        </p:txBody>
      </p:sp>
      <p:sp>
        <p:nvSpPr>
          <p:cNvPr id="18435" name="Rectangle 3"/>
          <p:cNvSpPr>
            <a:spLocks noGrp="1" noChangeArrowheads="1"/>
          </p:cNvSpPr>
          <p:nvPr>
            <p:ph type="body" idx="1"/>
          </p:nvPr>
        </p:nvSpPr>
        <p:spPr>
          <a:xfrm>
            <a:off x="685800" y="990600"/>
            <a:ext cx="7772400" cy="5410200"/>
          </a:xfrm>
        </p:spPr>
        <p:txBody>
          <a:bodyPr/>
          <a:lstStyle/>
          <a:p>
            <a:pPr algn="just" eaLnBrk="1" hangingPunct="1">
              <a:lnSpc>
                <a:spcPct val="90000"/>
              </a:lnSpc>
            </a:pPr>
            <a:r>
              <a:rPr lang="es-ES" altLang="es-ES" sz="2000" b="1" i="1" u="sng" smtClean="0"/>
              <a:t>Ingeniería social</a:t>
            </a:r>
            <a:r>
              <a:rPr lang="es-ES" altLang="es-ES" sz="2000" i="1" smtClean="0"/>
              <a:t>: </a:t>
            </a:r>
            <a:r>
              <a:rPr lang="es-ES" altLang="es-ES" sz="2000" smtClean="0"/>
              <a:t>son ataques que aprovechan la buena voluntad de los usuarios de los sistemas atacados. Ejemplo: se envía un correo con el remite "</a:t>
            </a:r>
            <a:r>
              <a:rPr lang="es-ES" altLang="es-ES" sz="2000" i="1" smtClean="0"/>
              <a:t>root</a:t>
            </a:r>
            <a:r>
              <a:rPr lang="es-ES" altLang="es-ES" sz="2000" smtClean="0"/>
              <a:t>" a un usuario con el mensaje "por favor, cambie su password a “</a:t>
            </a:r>
            <a:r>
              <a:rPr lang="es-ES" altLang="es-ES" sz="2000" i="1" smtClean="0"/>
              <a:t>informatica</a:t>
            </a:r>
            <a:r>
              <a:rPr lang="es-ES" altLang="es-ES" sz="2000" smtClean="0"/>
              <a:t>". </a:t>
            </a:r>
          </a:p>
          <a:p>
            <a:pPr lvl="1" algn="just" eaLnBrk="1" hangingPunct="1">
              <a:lnSpc>
                <a:spcPct val="90000"/>
              </a:lnSpc>
            </a:pPr>
            <a:r>
              <a:rPr lang="es-ES" altLang="es-ES" sz="1800" u="sng" smtClean="0"/>
              <a:t>Protección</a:t>
            </a:r>
            <a:r>
              <a:rPr lang="es-ES" altLang="es-ES" sz="1800" smtClean="0"/>
              <a:t>: educar a los usuarios acerca de qué tareas no deben realizar jamás, y qué información no deben suministrar a nadie, salvo al administrador en persona.</a:t>
            </a:r>
          </a:p>
          <a:p>
            <a:pPr algn="just" eaLnBrk="1" hangingPunct="1">
              <a:lnSpc>
                <a:spcPct val="90000"/>
              </a:lnSpc>
            </a:pPr>
            <a:r>
              <a:rPr lang="es-ES" altLang="es-ES" sz="2000" b="1" i="1" u="sng" smtClean="0"/>
              <a:t>Acceso físico</a:t>
            </a:r>
            <a:r>
              <a:rPr lang="es-ES" altLang="es-ES" sz="2000" smtClean="0"/>
              <a:t>: a los recursos del sistema, adquirir información escrita, etc</a:t>
            </a:r>
          </a:p>
          <a:p>
            <a:pPr lvl="1" algn="just" eaLnBrk="1" hangingPunct="1">
              <a:lnSpc>
                <a:spcPct val="90000"/>
              </a:lnSpc>
            </a:pPr>
            <a:r>
              <a:rPr lang="es-ES" altLang="es-ES" sz="1800" u="sng" smtClean="0"/>
              <a:t>Protección</a:t>
            </a:r>
            <a:r>
              <a:rPr lang="es-ES" altLang="es-ES" sz="1800" smtClean="0"/>
              <a:t>: políticas de seguridad, dejar servidores bajo llave y guardia de seguridad.</a:t>
            </a:r>
          </a:p>
          <a:p>
            <a:pPr algn="just" eaLnBrk="1" hangingPunct="1">
              <a:lnSpc>
                <a:spcPct val="90000"/>
              </a:lnSpc>
            </a:pPr>
            <a:r>
              <a:rPr lang="es-ES" altLang="es-ES" sz="2000" b="1" i="1" u="sng" smtClean="0"/>
              <a:t>Adivinación de passwords</a:t>
            </a:r>
            <a:r>
              <a:rPr lang="es-ES" altLang="es-ES" sz="2000" i="1" smtClean="0"/>
              <a:t>: </a:t>
            </a:r>
            <a:r>
              <a:rPr lang="es-ES" altLang="es-ES" sz="2000" smtClean="0"/>
              <a:t>la mala elección de passwords por parte de los usuarios permiten que sean fáciles de adivinar o bien que el propio sistema operativo tenga passwords por defecto.</a:t>
            </a:r>
          </a:p>
          <a:p>
            <a:pPr lvl="1" algn="just" eaLnBrk="1" hangingPunct="1">
              <a:lnSpc>
                <a:spcPct val="90000"/>
              </a:lnSpc>
            </a:pPr>
            <a:r>
              <a:rPr lang="es-ES" altLang="es-ES" sz="1800" u="sng" smtClean="0"/>
              <a:t>Protección</a:t>
            </a:r>
            <a:r>
              <a:rPr lang="es-ES" altLang="es-ES" sz="1800" smtClean="0"/>
              <a:t>: políticas de seguridad</a:t>
            </a:r>
            <a:endParaRPr lang="es-ES" altLang="es-ES" sz="2400" smtClean="0"/>
          </a:p>
        </p:txBody>
      </p:sp>
    </p:spTree>
    <p:extLst>
      <p:ext uri="{BB962C8B-B14F-4D97-AF65-F5344CB8AC3E}">
        <p14:creationId xmlns:p14="http://schemas.microsoft.com/office/powerpoint/2010/main" val="245330360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38200" y="0"/>
            <a:ext cx="7772400" cy="1143000"/>
          </a:xfrm>
        </p:spPr>
        <p:txBody>
          <a:bodyPr/>
          <a:lstStyle/>
          <a:p>
            <a:pPr eaLnBrk="1" hangingPunct="1"/>
            <a:r>
              <a:rPr lang="es-ES" altLang="es-ES" sz="3600" b="1" u="sng" smtClean="0"/>
              <a:t>Peligros y modos de ataque (6)</a:t>
            </a:r>
          </a:p>
        </p:txBody>
      </p:sp>
      <p:sp>
        <p:nvSpPr>
          <p:cNvPr id="19459" name="Rectangle 3"/>
          <p:cNvSpPr>
            <a:spLocks noGrp="1" noChangeArrowheads="1"/>
          </p:cNvSpPr>
          <p:nvPr>
            <p:ph type="body" idx="1"/>
          </p:nvPr>
        </p:nvSpPr>
        <p:spPr>
          <a:xfrm>
            <a:off x="381000" y="914400"/>
            <a:ext cx="8458200" cy="5486400"/>
          </a:xfrm>
        </p:spPr>
        <p:txBody>
          <a:bodyPr/>
          <a:lstStyle/>
          <a:p>
            <a:pPr algn="just" eaLnBrk="1" hangingPunct="1">
              <a:lnSpc>
                <a:spcPct val="90000"/>
              </a:lnSpc>
            </a:pPr>
            <a:r>
              <a:rPr lang="es-ES" altLang="es-ES" sz="2000" b="1" i="1" u="sng" smtClean="0"/>
              <a:t>Spoofing</a:t>
            </a:r>
            <a:r>
              <a:rPr lang="es-ES" altLang="es-ES" sz="2000" i="1" smtClean="0"/>
              <a:t> </a:t>
            </a:r>
            <a:r>
              <a:rPr lang="es-ES" altLang="es-ES" sz="2000" b="1" i="1" smtClean="0"/>
              <a:t>: </a:t>
            </a:r>
            <a:r>
              <a:rPr lang="es-ES" altLang="es-ES" sz="2000" smtClean="0"/>
              <a:t>Acceso a un sistema haciéndose pasar por otro, ejecutado en varios niveles, tanto a nivel MAC como a nivel IP:</a:t>
            </a:r>
          </a:p>
          <a:p>
            <a:pPr lvl="1" algn="just" eaLnBrk="1" hangingPunct="1">
              <a:lnSpc>
                <a:spcPct val="90000"/>
              </a:lnSpc>
            </a:pPr>
            <a:r>
              <a:rPr lang="es-ES" altLang="es-ES" sz="1800" smtClean="0"/>
              <a:t>ARP Spoofing. El atacante falsifica paquetes ARP indicando gratuitamente su MAC con la IP de la máquina suplantada. Los hosts y los switches que escuchan estos mensajes cambiarán su tabla ARP apuntando al atacante</a:t>
            </a:r>
          </a:p>
          <a:p>
            <a:pPr lvl="1" algn="just" eaLnBrk="1" hangingPunct="1">
              <a:lnSpc>
                <a:spcPct val="90000"/>
              </a:lnSpc>
            </a:pPr>
            <a:r>
              <a:rPr lang="es-ES" altLang="es-ES" sz="1800" smtClean="0"/>
              <a:t>IP Spoofing</a:t>
            </a:r>
            <a:r>
              <a:rPr lang="es-ES" altLang="es-ES" sz="1800" i="1" smtClean="0"/>
              <a:t>. </a:t>
            </a:r>
            <a:r>
              <a:rPr lang="es-ES" altLang="es-ES" sz="1800" smtClean="0"/>
              <a:t>El atacante debe de estar en la misma LAN que el suplantado, y modifica su IP en combinación con ARP spoofing, o simplemente “sniffea” todo el tráfico en modo promiscuo.</a:t>
            </a:r>
          </a:p>
          <a:p>
            <a:pPr lvl="1" algn="just" eaLnBrk="1" hangingPunct="1">
              <a:lnSpc>
                <a:spcPct val="90000"/>
              </a:lnSpc>
            </a:pPr>
            <a:r>
              <a:rPr lang="es-ES" altLang="es-ES" sz="1800" smtClean="0"/>
              <a:t>DNS Spoofing, el intruso se hace pasar por un DNS. El atacante puede entregar o bien información modificada al host, o bien engañar al DNS local para que registre información en su cache. P.ej, puede hacer resolver </a:t>
            </a:r>
            <a:r>
              <a:rPr lang="es-ES" altLang="es-ES" sz="1800" u="sng" smtClean="0"/>
              <a:t>www.bbva.com</a:t>
            </a:r>
            <a:r>
              <a:rPr lang="es-ES" altLang="es-ES" sz="1800" smtClean="0"/>
              <a:t> a una IP que será la del atacante, de forma que cuando un usuario del BBVA se conecta, lo hará con el atacante.</a:t>
            </a:r>
          </a:p>
          <a:p>
            <a:pPr lvl="1" algn="just" eaLnBrk="1" hangingPunct="1">
              <a:lnSpc>
                <a:spcPct val="90000"/>
              </a:lnSpc>
              <a:buFontTx/>
              <a:buNone/>
            </a:pPr>
            <a:endParaRPr lang="es-ES" altLang="es-ES" sz="1800" smtClean="0"/>
          </a:p>
          <a:p>
            <a:pPr lvl="1" algn="just" eaLnBrk="1" hangingPunct="1">
              <a:lnSpc>
                <a:spcPct val="90000"/>
              </a:lnSpc>
            </a:pPr>
            <a:r>
              <a:rPr lang="es-ES" altLang="es-ES" sz="1800" u="sng" smtClean="0"/>
              <a:t>Protección ante Spoofing</a:t>
            </a:r>
            <a:r>
              <a:rPr lang="es-ES" altLang="es-ES" sz="1800" smtClean="0"/>
              <a:t>: introducir autenticación y cifrado de las conexiones para ARP e IP Spoofing. Aunque la intrusión se realice en capa 2 ó 3 se puede detectar en capa 7. Para DNS Spoofing, utilizar certificados para comprobar fidedignamente la identidad del servidor.</a:t>
            </a:r>
          </a:p>
        </p:txBody>
      </p:sp>
    </p:spTree>
    <p:extLst>
      <p:ext uri="{BB962C8B-B14F-4D97-AF65-F5344CB8AC3E}">
        <p14:creationId xmlns:p14="http://schemas.microsoft.com/office/powerpoint/2010/main" val="269437761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pPr eaLnBrk="1" hangingPunct="1"/>
            <a:r>
              <a:rPr lang="es-ES" altLang="es-ES" sz="3600" b="1" u="sng" smtClean="0"/>
              <a:t>Peligros y modos de ataque (7)</a:t>
            </a:r>
          </a:p>
        </p:txBody>
      </p:sp>
      <p:sp>
        <p:nvSpPr>
          <p:cNvPr id="20483" name="Rectangle 3"/>
          <p:cNvSpPr>
            <a:spLocks noGrp="1" noChangeArrowheads="1"/>
          </p:cNvSpPr>
          <p:nvPr>
            <p:ph type="body" idx="1"/>
          </p:nvPr>
        </p:nvSpPr>
        <p:spPr>
          <a:xfrm>
            <a:off x="457200" y="914400"/>
            <a:ext cx="8305800" cy="5486400"/>
          </a:xfrm>
        </p:spPr>
        <p:txBody>
          <a:bodyPr/>
          <a:lstStyle/>
          <a:p>
            <a:pPr algn="just" eaLnBrk="1" hangingPunct="1"/>
            <a:r>
              <a:rPr lang="es-ES" altLang="es-ES" sz="2000" b="1" i="1" u="sng" smtClean="0"/>
              <a:t>Enrutamiento fuente</a:t>
            </a:r>
            <a:r>
              <a:rPr lang="es-ES" altLang="es-ES" sz="2000" i="1" smtClean="0"/>
              <a:t>: </a:t>
            </a:r>
            <a:r>
              <a:rPr lang="es-ES" altLang="es-ES" sz="2000" smtClean="0"/>
              <a:t>los paquetes IP admiten opcionalmente el enrutamiento fuente, con el que la persona que inicia la conexión TCP puede especificar una ruta explícita hacia él. La máquina destino debe usar la inversa de esa ruta como ruta de retorno, tenga o no sentido, lo que significa que un atacante puede hacerse pasar (spoofing) por cualquier máquina en la que el destino confíe (obligando a que la ruta hacia la máquina real pase por la del atacante).</a:t>
            </a:r>
          </a:p>
          <a:p>
            <a:pPr lvl="1" algn="just" eaLnBrk="1" hangingPunct="1"/>
            <a:r>
              <a:rPr lang="es-ES" altLang="es-ES" sz="1800" u="sng" smtClean="0"/>
              <a:t>Protección</a:t>
            </a:r>
            <a:r>
              <a:rPr lang="es-ES" altLang="es-ES" sz="1800" smtClean="0"/>
              <a:t>: dado que el enrutamiento fuente es raramente usado, la forma más fácil de defenderse contra esto es deshabilitar dicha opción en el router.</a:t>
            </a:r>
          </a:p>
          <a:p>
            <a:pPr lvl="1" algn="just" eaLnBrk="1" hangingPunct="1"/>
            <a:endParaRPr lang="es-ES" altLang="es-ES" sz="1800" smtClean="0"/>
          </a:p>
          <a:p>
            <a:pPr lvl="1" algn="just" eaLnBrk="1" hangingPunct="1">
              <a:buFontTx/>
              <a:buNone/>
            </a:pPr>
            <a:endParaRPr lang="es-ES" altLang="es-ES" sz="1800" smtClean="0"/>
          </a:p>
        </p:txBody>
      </p:sp>
    </p:spTree>
    <p:extLst>
      <p:ext uri="{BB962C8B-B14F-4D97-AF65-F5344CB8AC3E}">
        <p14:creationId xmlns:p14="http://schemas.microsoft.com/office/powerpoint/2010/main" val="274950528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s-ES" b="1" u="sng" smtClean="0"/>
              <a:t>Métodos de cifrado</a:t>
            </a:r>
          </a:p>
        </p:txBody>
      </p:sp>
      <p:sp>
        <p:nvSpPr>
          <p:cNvPr id="137219" name="Rectangle 3"/>
          <p:cNvSpPr>
            <a:spLocks noGrp="1" noChangeArrowheads="1"/>
          </p:cNvSpPr>
          <p:nvPr>
            <p:ph type="body" idx="1"/>
          </p:nvPr>
        </p:nvSpPr>
        <p:spPr/>
        <p:txBody>
          <a:bodyPr/>
          <a:lstStyle/>
          <a:p>
            <a:pPr>
              <a:buFontTx/>
              <a:buNone/>
            </a:pPr>
            <a:endParaRPr lang="es-ES" smtClean="0"/>
          </a:p>
          <a:p>
            <a:pPr>
              <a:buFontTx/>
              <a:buNone/>
            </a:pPr>
            <a:endParaRPr lang="es-ES" smtClean="0"/>
          </a:p>
        </p:txBody>
      </p:sp>
      <p:sp>
        <p:nvSpPr>
          <p:cNvPr id="137220" name="Text Box 4"/>
          <p:cNvSpPr txBox="1">
            <a:spLocks noChangeArrowheads="1"/>
          </p:cNvSpPr>
          <p:nvPr/>
        </p:nvSpPr>
        <p:spPr bwMode="auto">
          <a:xfrm>
            <a:off x="609600" y="2286000"/>
            <a:ext cx="8153400" cy="3743325"/>
          </a:xfrm>
          <a:prstGeom prst="rect">
            <a:avLst/>
          </a:prstGeom>
          <a:noFill/>
          <a:ln w="9525">
            <a:noFill/>
            <a:miter lim="800000"/>
            <a:headEnd/>
            <a:tailEnd/>
          </a:ln>
          <a:effectLst/>
        </p:spPr>
        <p:txBody>
          <a:bodyPr>
            <a:spAutoFit/>
          </a:bodyPr>
          <a:lstStyle/>
          <a:p>
            <a:pPr marL="457200" indent="-457200">
              <a:spcBef>
                <a:spcPct val="50000"/>
              </a:spcBef>
              <a:buFontTx/>
              <a:buAutoNum type="arabicPeriod"/>
            </a:pPr>
            <a:r>
              <a:rPr lang="es-ES" sz="2400">
                <a:latin typeface="Times New Roman" pitchFamily="18" charset="0"/>
              </a:rPr>
              <a:t>Relleno de una sola vez</a:t>
            </a:r>
          </a:p>
          <a:p>
            <a:pPr marL="457200" indent="-457200">
              <a:spcBef>
                <a:spcPct val="50000"/>
              </a:spcBef>
              <a:buFontTx/>
              <a:buAutoNum type="arabicPeriod"/>
            </a:pPr>
            <a:r>
              <a:rPr lang="es-ES" sz="2400">
                <a:latin typeface="Times New Roman" pitchFamily="18" charset="0"/>
              </a:rPr>
              <a:t>Criptografía clásica</a:t>
            </a:r>
          </a:p>
          <a:p>
            <a:pPr marL="914400" lvl="1" indent="-457200">
              <a:spcBef>
                <a:spcPct val="50000"/>
              </a:spcBef>
              <a:buFontTx/>
              <a:buChar char="•"/>
            </a:pPr>
            <a:r>
              <a:rPr lang="es-ES" sz="2400">
                <a:latin typeface="Times New Roman" pitchFamily="18" charset="0"/>
              </a:rPr>
              <a:t>sustitución</a:t>
            </a:r>
          </a:p>
          <a:p>
            <a:pPr marL="914400" lvl="1" indent="-457200">
              <a:spcBef>
                <a:spcPct val="50000"/>
              </a:spcBef>
              <a:buFontTx/>
              <a:buChar char="•"/>
            </a:pPr>
            <a:r>
              <a:rPr lang="es-ES" sz="2400">
                <a:latin typeface="Times New Roman" pitchFamily="18" charset="0"/>
              </a:rPr>
              <a:t>transposición</a:t>
            </a:r>
          </a:p>
          <a:p>
            <a:pPr marL="457200" indent="-457200">
              <a:spcBef>
                <a:spcPct val="50000"/>
              </a:spcBef>
              <a:buFontTx/>
              <a:buAutoNum type="arabicPeriod"/>
            </a:pPr>
            <a:r>
              <a:rPr lang="es-ES" sz="2400">
                <a:latin typeface="Times New Roman" pitchFamily="18" charset="0"/>
              </a:rPr>
              <a:t>Criptografía moderna</a:t>
            </a:r>
          </a:p>
          <a:p>
            <a:pPr marL="914400" lvl="1" indent="-457200">
              <a:spcBef>
                <a:spcPct val="50000"/>
              </a:spcBef>
              <a:buFontTx/>
              <a:buChar char="•"/>
            </a:pPr>
            <a:r>
              <a:rPr lang="es-ES" sz="2400">
                <a:latin typeface="Times New Roman" pitchFamily="18" charset="0"/>
              </a:rPr>
              <a:t>algoritmos de clave privada o secreta, simétrica</a:t>
            </a:r>
          </a:p>
          <a:p>
            <a:pPr marL="914400" lvl="1" indent="-457200">
              <a:spcBef>
                <a:spcPct val="50000"/>
              </a:spcBef>
              <a:buFontTx/>
              <a:buChar char="•"/>
            </a:pPr>
            <a:r>
              <a:rPr lang="es-ES" sz="2400">
                <a:latin typeface="Times New Roman" pitchFamily="18" charset="0"/>
              </a:rPr>
              <a:t>algoritmos de clave pública, asimétrica</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685800" y="260350"/>
            <a:ext cx="7772400" cy="792163"/>
          </a:xfrm>
        </p:spPr>
        <p:txBody>
          <a:bodyPr/>
          <a:lstStyle/>
          <a:p>
            <a:r>
              <a:rPr lang="es-ES" sz="4000" b="1" u="sng" smtClean="0"/>
              <a:t>Relleno de una sola vez</a:t>
            </a:r>
          </a:p>
        </p:txBody>
      </p:sp>
      <p:sp>
        <p:nvSpPr>
          <p:cNvPr id="138243" name="Rectangle 3"/>
          <p:cNvSpPr>
            <a:spLocks noGrp="1" noChangeArrowheads="1"/>
          </p:cNvSpPr>
          <p:nvPr>
            <p:ph type="body" sz="half" idx="1"/>
          </p:nvPr>
        </p:nvSpPr>
        <p:spPr>
          <a:xfrm>
            <a:off x="684213" y="1125538"/>
            <a:ext cx="7989887" cy="1663700"/>
          </a:xfrm>
        </p:spPr>
        <p:txBody>
          <a:bodyPr>
            <a:normAutofit lnSpcReduction="10000"/>
          </a:bodyPr>
          <a:lstStyle/>
          <a:p>
            <a:pPr algn="just"/>
            <a:r>
              <a:rPr lang="es-ES" sz="2000" smtClean="0"/>
              <a:t>Se escoge una cadena como clave secreta, por ejemplo “En un lugar d...”, y se va aplicando la función </a:t>
            </a:r>
            <a:r>
              <a:rPr lang="es-ES" sz="2000" smtClean="0">
                <a:solidFill>
                  <a:schemeClr val="accent2"/>
                </a:solidFill>
              </a:rPr>
              <a:t>XOR</a:t>
            </a:r>
            <a:r>
              <a:rPr lang="es-ES" sz="2000" smtClean="0"/>
              <a:t> sobre el texto normal a cifrar, bit a bit.</a:t>
            </a:r>
          </a:p>
          <a:p>
            <a:pPr algn="just"/>
            <a:r>
              <a:rPr lang="es-ES" sz="2000" smtClean="0">
                <a:cs typeface="Times New Roman" pitchFamily="18" charset="0"/>
              </a:rPr>
              <a:t>Texto normal o mensaje P = "texto cifrado“</a:t>
            </a:r>
          </a:p>
          <a:p>
            <a:pPr algn="just"/>
            <a:r>
              <a:rPr lang="es-ES" sz="2000" smtClean="0">
                <a:cs typeface="Times New Roman" pitchFamily="18" charset="0"/>
              </a:rPr>
              <a:t>Cadena de cifrado "En un lugar de la Mancha de cuyo nombre…"</a:t>
            </a:r>
          </a:p>
          <a:p>
            <a:pPr>
              <a:buFontTx/>
              <a:buNone/>
            </a:pPr>
            <a:endParaRPr lang="es-ES" sz="2000" smtClean="0"/>
          </a:p>
        </p:txBody>
      </p:sp>
      <p:sp>
        <p:nvSpPr>
          <p:cNvPr id="138244" name="Text Box 4"/>
          <p:cNvSpPr txBox="1">
            <a:spLocks noChangeArrowheads="1"/>
          </p:cNvSpPr>
          <p:nvPr/>
        </p:nvSpPr>
        <p:spPr bwMode="auto">
          <a:xfrm>
            <a:off x="323850" y="4572000"/>
            <a:ext cx="8466138" cy="457200"/>
          </a:xfrm>
          <a:prstGeom prst="rect">
            <a:avLst/>
          </a:prstGeom>
          <a:noFill/>
          <a:ln w="9525">
            <a:noFill/>
            <a:miter lim="800000"/>
            <a:headEnd/>
            <a:tailEnd/>
          </a:ln>
          <a:effectLst/>
        </p:spPr>
        <p:txBody>
          <a:bodyPr wrap="none">
            <a:spAutoFit/>
          </a:bodyPr>
          <a:lstStyle/>
          <a:p>
            <a:r>
              <a:rPr lang="es-ES" sz="2400">
                <a:latin typeface="Times New Roman" pitchFamily="18" charset="0"/>
              </a:rPr>
              <a:t>0x74 </a:t>
            </a:r>
            <a:r>
              <a:rPr lang="es-ES" sz="2400">
                <a:solidFill>
                  <a:schemeClr val="accent2"/>
                </a:solidFill>
                <a:latin typeface="Times New Roman" pitchFamily="18" charset="0"/>
              </a:rPr>
              <a:t>XOR</a:t>
            </a:r>
            <a:r>
              <a:rPr lang="es-ES" sz="2400">
                <a:latin typeface="Times New Roman" pitchFamily="18" charset="0"/>
              </a:rPr>
              <a:t> 0x45 = 0111 0100 </a:t>
            </a:r>
            <a:r>
              <a:rPr lang="es-ES" sz="2400">
                <a:solidFill>
                  <a:schemeClr val="accent2"/>
                </a:solidFill>
                <a:latin typeface="Times New Roman" pitchFamily="18" charset="0"/>
              </a:rPr>
              <a:t>XOR</a:t>
            </a:r>
            <a:r>
              <a:rPr lang="es-ES" sz="2400">
                <a:latin typeface="Times New Roman" pitchFamily="18" charset="0"/>
              </a:rPr>
              <a:t> 0100 0101 = </a:t>
            </a:r>
            <a:r>
              <a:rPr lang="es-ES" sz="2400" b="1">
                <a:latin typeface="Times New Roman" pitchFamily="18" charset="0"/>
              </a:rPr>
              <a:t>0011 0001 = 0x31</a:t>
            </a:r>
          </a:p>
        </p:txBody>
      </p:sp>
      <p:sp>
        <p:nvSpPr>
          <p:cNvPr id="138245" name="Text Box 5"/>
          <p:cNvSpPr txBox="1">
            <a:spLocks noChangeArrowheads="1"/>
          </p:cNvSpPr>
          <p:nvPr/>
        </p:nvSpPr>
        <p:spPr bwMode="auto">
          <a:xfrm>
            <a:off x="684213" y="5229225"/>
            <a:ext cx="7559675" cy="762000"/>
          </a:xfrm>
          <a:prstGeom prst="rect">
            <a:avLst/>
          </a:prstGeom>
          <a:noFill/>
          <a:ln w="9525">
            <a:noFill/>
            <a:miter lim="800000"/>
            <a:headEnd/>
            <a:tailEnd/>
          </a:ln>
          <a:effectLst/>
        </p:spPr>
        <p:txBody>
          <a:bodyPr>
            <a:spAutoFit/>
          </a:bodyPr>
          <a:lstStyle/>
          <a:p>
            <a:pPr>
              <a:buFontTx/>
              <a:buChar char="•"/>
            </a:pPr>
            <a:r>
              <a:rPr lang="es-ES" sz="2000">
                <a:latin typeface="Times New Roman" pitchFamily="18" charset="0"/>
                <a:cs typeface="Times New Roman" pitchFamily="18" charset="0"/>
              </a:rPr>
              <a:t>Para</a:t>
            </a:r>
            <a:r>
              <a:rPr lang="es-ES" sz="2400">
                <a:latin typeface="Times New Roman" pitchFamily="18" charset="0"/>
              </a:rPr>
              <a:t> </a:t>
            </a:r>
            <a:r>
              <a:rPr lang="es-ES" sz="2000">
                <a:latin typeface="Times New Roman" pitchFamily="18" charset="0"/>
                <a:cs typeface="Times New Roman" pitchFamily="18" charset="0"/>
              </a:rPr>
              <a:t>el descifrado, simplemente volvemos a aplicar con XOR la misma cadena de cifrado.</a:t>
            </a:r>
          </a:p>
        </p:txBody>
      </p:sp>
      <p:pic>
        <p:nvPicPr>
          <p:cNvPr id="138246" name="Picture 6"/>
          <p:cNvPicPr>
            <a:picLocks noGrp="1" noChangeAspect="1" noChangeArrowheads="1"/>
          </p:cNvPicPr>
          <p:nvPr>
            <p:ph sz="half" idx="2"/>
          </p:nvPr>
        </p:nvPicPr>
        <p:blipFill>
          <a:blip r:embed="rId2"/>
          <a:srcRect/>
          <a:stretch>
            <a:fillRect/>
          </a:stretch>
        </p:blipFill>
        <p:spPr>
          <a:xfrm>
            <a:off x="611188" y="3076575"/>
            <a:ext cx="7705725" cy="1485900"/>
          </a:xfrm>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82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4" grpId="0"/>
      <p:bldP spid="138245"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3162</Words>
  <Application>Microsoft Office PowerPoint</Application>
  <PresentationFormat>Presentación en pantalla (4:3)</PresentationFormat>
  <Paragraphs>307</Paragraphs>
  <Slides>29</Slides>
  <Notes>10</Notes>
  <HiddenSlides>0</HiddenSlides>
  <MMClips>0</MMClips>
  <ScaleCrop>false</ScaleCrop>
  <HeadingPairs>
    <vt:vector size="4" baseType="variant">
      <vt:variant>
        <vt:lpstr>Tema</vt:lpstr>
      </vt:variant>
      <vt:variant>
        <vt:i4>1</vt:i4>
      </vt:variant>
      <vt:variant>
        <vt:lpstr>Títulos de diapositiva</vt:lpstr>
      </vt:variant>
      <vt:variant>
        <vt:i4>29</vt:i4>
      </vt:variant>
    </vt:vector>
  </HeadingPairs>
  <TitlesOfParts>
    <vt:vector size="30" baseType="lpstr">
      <vt:lpstr>Tema de Office</vt:lpstr>
      <vt:lpstr>Peligros y modos de ataque (1)</vt:lpstr>
      <vt:lpstr>Peligros y modos de ataque (2)</vt:lpstr>
      <vt:lpstr>Peligros y modos de ataque (3)</vt:lpstr>
      <vt:lpstr>Peligros y modos de ataque (4)</vt:lpstr>
      <vt:lpstr>Peligros y modos de ataque (5)</vt:lpstr>
      <vt:lpstr>Peligros y modos de ataque (6)</vt:lpstr>
      <vt:lpstr>Peligros y modos de ataque (7)</vt:lpstr>
      <vt:lpstr>Métodos de cifrado</vt:lpstr>
      <vt:lpstr>Relleno de una sola vez</vt:lpstr>
      <vt:lpstr>Cifrado por sustitución</vt:lpstr>
      <vt:lpstr>Otros cifrados por sustitución (1/2)</vt:lpstr>
      <vt:lpstr>Cifrado por transposición</vt:lpstr>
      <vt:lpstr>IP sec</vt:lpstr>
      <vt:lpstr>Framework IPSec</vt:lpstr>
      <vt:lpstr>Framework IPSec. Bloque 1º: Protocolo IPSec. Opciones: AH y ESP </vt:lpstr>
      <vt:lpstr>AH</vt:lpstr>
      <vt:lpstr>ESP</vt:lpstr>
      <vt:lpstr>Cortafuegos (1/2)</vt:lpstr>
      <vt:lpstr>Cortafuegos (2/2)</vt:lpstr>
      <vt:lpstr>Sistema Detección de intrusos: IDS</vt:lpstr>
      <vt:lpstr>Tipos de IDS según localización</vt:lpstr>
      <vt:lpstr>NIDS</vt:lpstr>
      <vt:lpstr>Tipos de IDS según modelos de detección</vt:lpstr>
      <vt:lpstr>Jarrón de miel (HONEY POT)</vt:lpstr>
      <vt:lpstr>Definición de ACLs estándar</vt:lpstr>
      <vt:lpstr>Aplicación de ACLs</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usuario</dc:creator>
  <cp:lastModifiedBy>Estefanía Cortés Ancos</cp:lastModifiedBy>
  <cp:revision>7</cp:revision>
  <dcterms:created xsi:type="dcterms:W3CDTF">2013-12-16T13:01:14Z</dcterms:created>
  <dcterms:modified xsi:type="dcterms:W3CDTF">2018-01-08T11:49:45Z</dcterms:modified>
</cp:coreProperties>
</file>