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921" r:id="rId2"/>
  </p:sldMasterIdLst>
  <p:notesMasterIdLst>
    <p:notesMasterId r:id="rId9"/>
  </p:notesMasterIdLst>
  <p:handoutMasterIdLst>
    <p:handoutMasterId r:id="rId10"/>
  </p:handoutMasterIdLst>
  <p:sldIdLst>
    <p:sldId id="903" r:id="rId3"/>
    <p:sldId id="606" r:id="rId4"/>
    <p:sldId id="929" r:id="rId5"/>
    <p:sldId id="930" r:id="rId6"/>
    <p:sldId id="931" r:id="rId7"/>
    <p:sldId id="913" r:id="rId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quín" initials="JE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FF00FF"/>
    <a:srgbClr val="00FFFF"/>
    <a:srgbClr val="00FF00"/>
    <a:srgbClr val="94B6D2"/>
    <a:srgbClr val="6B859A"/>
    <a:srgbClr val="81875A"/>
    <a:srgbClr val="A5AB81"/>
    <a:srgbClr val="A5A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03" autoAdjust="0"/>
    <p:restoredTop sz="83215" autoAdjust="0"/>
  </p:normalViewPr>
  <p:slideViewPr>
    <p:cSldViewPr>
      <p:cViewPr varScale="1">
        <p:scale>
          <a:sx n="96" d="100"/>
          <a:sy n="96" d="100"/>
        </p:scale>
        <p:origin x="17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1910"/>
    </p:cViewPr>
  </p:sorterViewPr>
  <p:notesViewPr>
    <p:cSldViewPr>
      <p:cViewPr varScale="1">
        <p:scale>
          <a:sx n="89" d="100"/>
          <a:sy n="89" d="100"/>
        </p:scale>
        <p:origin x="-3780" y="-13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AEB0BF3A-4235-4C5B-A655-D4EC23BB1264}" type="datetimeFigureOut">
              <a:rPr lang="es-ES"/>
              <a:pPr>
                <a:defRPr/>
              </a:pPr>
              <a:t>05/04/2021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581C8EAE-8CF1-4C6B-820C-678E9B6C11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4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4BD31379-FF6E-44B3-8E9C-CF09D049C722}" type="datetimeFigureOut">
              <a:rPr lang="es-ES"/>
              <a:pPr>
                <a:defRPr/>
              </a:pPr>
              <a:t>05/04/2021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9938"/>
            <a:ext cx="5113338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s-E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7CF6D8CB-721C-4448-8F62-F7AB2027A45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881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 lIns="87398" tIns="43699" rIns="87398" bIns="43699"/>
          <a:lstStyle/>
          <a:p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652633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2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2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3126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5528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9545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6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7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/>
          <a:lstStyle>
            <a:lvl1pPr marL="0" indent="0" algn="l" latinLnBrk="0">
              <a:buNone/>
              <a:defRPr lang="es-ES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20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t>12/9/2006 8:40 a.m.</a:t>
            </a:r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</p:spPr>
        <p:txBody>
          <a:bodyPr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t>Área de Arquitectura y Tecnología de Computadores  Departamento de Informática de la Universidad de Oviedo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B538FE9-F51D-45C8-A6C2-A64AE7CE82D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6902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007226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600A906-C2FB-4795-8E51-6D6274AD6F5F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9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3618030-6D3D-402E-A03C-E78122D1EAC1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35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764824"/>
            <a:ext cx="8138864" cy="172346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4141087"/>
            <a:ext cx="8119541" cy="2020479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1560" y="3501008"/>
            <a:ext cx="8138864" cy="36004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09600" y="1124744"/>
            <a:ext cx="8138864" cy="360040"/>
          </a:xfrm>
          <a:solidFill>
            <a:schemeClr val="accent1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E5BBF4B-56F8-42E1-9F58-3ABCBB4C4E99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696724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A6082-3A85-4E14-87A1-419F2C27F0AF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6765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0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935213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texto"/>
          <p:cNvSpPr>
            <a:spLocks noGrp="1"/>
          </p:cNvSpPr>
          <p:nvPr>
            <p:ph type="body" sz="quarter" idx="15"/>
          </p:nvPr>
        </p:nvSpPr>
        <p:spPr>
          <a:xfrm>
            <a:off x="179512" y="180000"/>
            <a:ext cx="8784976" cy="1304784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7" name="14 Marcador de texto"/>
          <p:cNvSpPr>
            <a:spLocks noGrp="1"/>
          </p:cNvSpPr>
          <p:nvPr>
            <p:ph type="body" sz="quarter" idx="16"/>
          </p:nvPr>
        </p:nvSpPr>
        <p:spPr>
          <a:xfrm>
            <a:off x="179377" y="1628800"/>
            <a:ext cx="8785248" cy="5040560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 rot="16200000">
            <a:off x="8130182" y="650478"/>
            <a:ext cx="1308571" cy="360040"/>
          </a:xfrm>
          <a:solidFill>
            <a:schemeClr val="accent1"/>
          </a:solidFill>
        </p:spPr>
        <p:txBody>
          <a:bodyPr rtlCol="0" anchor="ctr"/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 rot="16200000">
            <a:off x="6264188" y="3969060"/>
            <a:ext cx="5040560" cy="360040"/>
          </a:xfrm>
          <a:solidFill>
            <a:schemeClr val="accent2"/>
          </a:solidFill>
        </p:spPr>
        <p:txBody>
          <a:bodyPr rtlCol="0" anchor="ctr">
            <a:noAutofit/>
          </a:bodyPr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SmartArt"/>
          <p:cNvSpPr>
            <a:spLocks noGrp="1"/>
          </p:cNvSpPr>
          <p:nvPr>
            <p:ph type="dgm" sz="quarter" idx="17"/>
          </p:nvPr>
        </p:nvSpPr>
        <p:spPr>
          <a:xfrm>
            <a:off x="6588424" y="188640"/>
            <a:ext cx="1800000" cy="1440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201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7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 build="p" animBg="1">
        <p:tmplLst>
          <p:tmpl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 uiExpand="1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6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922463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0" y="1327150"/>
            <a:ext cx="1295400" cy="18573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1371600" y="1327150"/>
            <a:ext cx="7772400" cy="1857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327411"/>
            <a:ext cx="7123113" cy="1673225"/>
          </a:xfrm>
        </p:spPr>
        <p:txBody>
          <a:bodyPr anchor="t"/>
          <a:lstStyle>
            <a:lvl1pPr latinLnBrk="0">
              <a:buNone/>
              <a:defRPr lang="es-ES" sz="280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98677"/>
            <a:ext cx="7620000" cy="990600"/>
          </a:xfrm>
        </p:spPr>
        <p:txBody>
          <a:bodyPr/>
          <a:lstStyle>
            <a:lvl1pPr algn="l" latinLnBrk="0">
              <a:buNone/>
              <a:defRPr lang="es-ES"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2151063"/>
            <a:ext cx="1295400" cy="701675"/>
          </a:xfrm>
        </p:spPr>
        <p:txBody>
          <a:bodyPr>
            <a:noAutofit/>
          </a:bodyPr>
          <a:lstStyle>
            <a:lvl1pPr latinLnBrk="0">
              <a:defRPr lang="es-ES"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CD5E40-90BF-46F4-B389-D520B7A579AD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</a:t>
            </a:r>
          </a:p>
          <a:p>
            <a:pPr>
              <a:defRPr/>
            </a:pPr>
            <a:r>
              <a:rPr lang="es-ES"/>
              <a:t>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158364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736C03-BA79-43AC-8496-DA3B1FE6FB96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15620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2343489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3501009"/>
            <a:ext cx="8119541" cy="266055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605490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1"/>
            <a:ext cx="8138864" cy="127608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2420888"/>
            <a:ext cx="8119541" cy="129240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/>
          </p:nvPr>
        </p:nvSpPr>
        <p:spPr>
          <a:xfrm>
            <a:off x="611560" y="3717032"/>
            <a:ext cx="8138864" cy="1368152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4"/>
          </p:nvPr>
        </p:nvSpPr>
        <p:spPr>
          <a:xfrm>
            <a:off x="611560" y="5085184"/>
            <a:ext cx="8138864" cy="115212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5485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68AD3FA-C50F-4DA4-ADB9-E61C5A143001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157508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511D5F-C0E0-47E8-993F-D590F5CB72E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50205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5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D5784AD-441E-4836-90CD-7DA8321FFB4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53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 latinLnBrk="0">
              <a:buNone/>
              <a:defRPr lang="es-ES"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es-ES" sz="18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0F045B6-C1E5-4978-BCD7-86D6D3E3031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71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81534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  <a:p>
            <a:pPr lvl="5"/>
            <a:r>
              <a:rPr lang="es-ES" noProof="0" dirty="0"/>
              <a:t>Sexto nivel</a:t>
            </a:r>
          </a:p>
          <a:p>
            <a:pPr lvl="6"/>
            <a:r>
              <a:rPr lang="es-ES" noProof="0" dirty="0"/>
              <a:t>Séptimo nivel</a:t>
            </a:r>
          </a:p>
          <a:p>
            <a:pPr lvl="7"/>
            <a:r>
              <a:rPr lang="es-ES" noProof="0" dirty="0"/>
              <a:t>Octavo nivel</a:t>
            </a:r>
          </a:p>
          <a:p>
            <a:pPr lvl="8"/>
            <a:r>
              <a:rPr lang="es-ES" noProof="0" dirty="0"/>
              <a:t>Noveno nivel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714375"/>
            <a:ext cx="9144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760413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760413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15313" y="6569471"/>
            <a:ext cx="604837" cy="315913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18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CD9FA18-9DDC-49D7-B68B-7D44608702D3}" type="slidenum">
              <a:rPr/>
              <a:pPr>
                <a:defRPr/>
              </a:pPr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36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06" r:id="rId14"/>
    <p:sldLayoutId id="2147483935" r:id="rId15"/>
    <p:sldLayoutId id="2147483937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 build="p">
        <p:tmplLst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5"/>
            <a:r>
              <a:rPr lang="es-ES" dirty="0"/>
              <a:t>Sexto nivel</a:t>
            </a:r>
          </a:p>
          <a:p>
            <a:pPr lvl="6"/>
            <a:r>
              <a:rPr lang="es-ES" dirty="0"/>
              <a:t>Séptimo nivel</a:t>
            </a:r>
          </a:p>
          <a:p>
            <a:pPr lvl="7"/>
            <a:r>
              <a:rPr lang="es-ES" dirty="0"/>
              <a:t>Octavo nivel</a:t>
            </a:r>
          </a:p>
          <a:p>
            <a:pPr lvl="8"/>
            <a:r>
              <a:rPr lang="es-ES" dirty="0"/>
              <a:t>Noveno nivel</a:t>
            </a:r>
          </a:p>
        </p:txBody>
      </p:sp>
    </p:spTree>
    <p:extLst>
      <p:ext uri="{BB962C8B-B14F-4D97-AF65-F5344CB8AC3E}">
        <p14:creationId xmlns:p14="http://schemas.microsoft.com/office/powerpoint/2010/main" val="281010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albertofernandezvillan/dl-ml-notebooks/blob/main/take_image_from_webcam_as_numpy_array.ipynb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github.com/albertofernandezvillan/computer-vision-and-deep-learning-course/blob/main/take_video_from_webcam_in_colab.ipyn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lbertofernandezvillan/computer-vision-and-deep-learning-course/blob/main/take_image_from_webcam_as_numpy_array.ipynb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s://colab.research.google.com/github/albertofernandezvillan/dl-ml-notebooks/blob/main/take_video_from_webcam_in_colab.ipyn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cktPublishing/Mastering-OpenCV-4-with-Python/blob/master/Chapter03/01-chapter-content/read_ip_camera.p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ricardodeazambuja.com/deep_learning/2019/03/09/audio_and_video_google_colab/" TargetMode="External"/><Relationship Id="rId5" Type="http://schemas.openxmlformats.org/officeDocument/2006/relationships/hyperlink" Target="https://colab.research.google.com/notebooks/snippets/advanced_outputs.ipynb#scrollTo=2viqYx97hPMi" TargetMode="External"/><Relationship Id="rId4" Type="http://schemas.openxmlformats.org/officeDocument/2006/relationships/hyperlink" Target="https://answers.opencv.org/question/231737/videocapture-in-colab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ardodeazambuja/colab_uti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github.com/albertofernandezvillan/computer-vision-and-deep-learning-course/blob/main/assets/colab_utils/colab_utils.p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2 Título"/>
          <p:cNvSpPr>
            <a:spLocks noGrp="1"/>
          </p:cNvSpPr>
          <p:nvPr>
            <p:ph type="title"/>
          </p:nvPr>
        </p:nvSpPr>
        <p:spPr>
          <a:xfrm>
            <a:off x="1595438" y="4005063"/>
            <a:ext cx="7369050" cy="800299"/>
          </a:xfrm>
        </p:spPr>
        <p:txBody>
          <a:bodyPr>
            <a:normAutofit fontScale="90000"/>
          </a:bodyPr>
          <a:lstStyle/>
          <a:p>
            <a:r>
              <a:rPr lang="es-ES" sz="3600" dirty="0"/>
              <a:t>Visión por computador en la nueva era de la Inteligencia Artificial y el Deep </a:t>
            </a:r>
            <a:r>
              <a:rPr lang="es-ES" sz="3600" dirty="0" err="1"/>
              <a:t>Learning</a:t>
            </a:r>
            <a:endParaRPr sz="3600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-19050" y="0"/>
            <a:ext cx="9161462" cy="3140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-9525" y="5085184"/>
            <a:ext cx="9163050" cy="177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38" name="1 Marcador de texto"/>
          <p:cNvSpPr>
            <a:spLocks noGrp="1"/>
          </p:cNvSpPr>
          <p:nvPr>
            <p:ph type="body" sz="half" idx="2"/>
          </p:nvPr>
        </p:nvSpPr>
        <p:spPr bwMode="auto">
          <a:xfrm>
            <a:off x="1547664" y="5129212"/>
            <a:ext cx="6818461" cy="172878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s-ES" b="1" dirty="0"/>
              <a:t>Rubén </a:t>
            </a:r>
            <a:r>
              <a:rPr lang="es-ES" b="1" dirty="0" err="1" smtClean="0"/>
              <a:t>Usamentiaga</a:t>
            </a:r>
            <a:r>
              <a:rPr lang="es-ES" b="1" dirty="0" smtClean="0"/>
              <a:t>*, Alberto </a:t>
            </a:r>
            <a:r>
              <a:rPr lang="es-ES" b="1" dirty="0" err="1" smtClean="0"/>
              <a:t>Fernándezº</a:t>
            </a:r>
            <a:endParaRPr lang="es-ES" b="1" dirty="0" smtClean="0"/>
          </a:p>
          <a:p>
            <a:pPr>
              <a:spcBef>
                <a:spcPct val="0"/>
              </a:spcBef>
            </a:pPr>
            <a:r>
              <a:rPr lang="es-ES" b="1" dirty="0" smtClean="0"/>
              <a:t>* </a:t>
            </a:r>
            <a:r>
              <a:rPr lang="es-ES" b="1" dirty="0" err="1" smtClean="0"/>
              <a:t>University</a:t>
            </a:r>
            <a:r>
              <a:rPr lang="es-ES" b="1" dirty="0" smtClean="0"/>
              <a:t> of Oviedo</a:t>
            </a:r>
          </a:p>
          <a:p>
            <a:pPr>
              <a:spcBef>
                <a:spcPct val="0"/>
              </a:spcBef>
            </a:pPr>
            <a:r>
              <a:rPr lang="es-ES" b="1" dirty="0" smtClean="0"/>
              <a:t>º TSK</a:t>
            </a:r>
            <a:endParaRPr lang="es-ES" dirty="0"/>
          </a:p>
          <a:p>
            <a:pPr>
              <a:spcBef>
                <a:spcPct val="0"/>
              </a:spcBef>
            </a:pPr>
            <a:endParaRPr lang="es-ES" dirty="0"/>
          </a:p>
          <a:p>
            <a:pPr>
              <a:spcBef>
                <a:spcPct val="0"/>
              </a:spcBef>
            </a:pPr>
            <a:endParaRPr lang="es-ES" i="1" dirty="0"/>
          </a:p>
          <a:p>
            <a:pPr>
              <a:spcBef>
                <a:spcPct val="0"/>
              </a:spcBef>
            </a:pPr>
            <a:r>
              <a:rPr lang="es-ES" dirty="0" smtClean="0"/>
              <a:t>Gijón (</a:t>
            </a:r>
            <a:r>
              <a:rPr lang="es-ES" dirty="0" err="1" smtClean="0"/>
              <a:t>Spain</a:t>
            </a:r>
            <a:r>
              <a:rPr lang="es-ES" dirty="0" smtClean="0"/>
              <a:t>)</a:t>
            </a:r>
            <a:endParaRPr lang="es-ES" dirty="0"/>
          </a:p>
          <a:p>
            <a:pPr>
              <a:spcBef>
                <a:spcPct val="0"/>
              </a:spcBef>
            </a:pPr>
            <a:r>
              <a:rPr lang="es-ES" dirty="0" smtClean="0"/>
              <a:t>5 – 16 </a:t>
            </a:r>
            <a:r>
              <a:rPr lang="es-ES" dirty="0" err="1" smtClean="0"/>
              <a:t>April</a:t>
            </a:r>
            <a:r>
              <a:rPr lang="es-ES" dirty="0" smtClean="0"/>
              <a:t> 2021</a:t>
            </a:r>
            <a:endParaRPr lang="es-ES" dirty="0"/>
          </a:p>
          <a:p>
            <a:pPr>
              <a:spcBef>
                <a:spcPct val="0"/>
              </a:spcBef>
            </a:pP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3" y="132157"/>
            <a:ext cx="2880320" cy="288032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85" y="133410"/>
            <a:ext cx="5313287" cy="287414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595438" y="3169783"/>
            <a:ext cx="78010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24292E"/>
                </a:solidFill>
                <a:latin typeface="-apple-system"/>
              </a:rPr>
              <a:t>Computer vision in the new era of Artificial Intelligence and Deep Learning</a:t>
            </a:r>
            <a:endParaRPr lang="en-US" sz="2200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/>
              <a:t>Google </a:t>
            </a:r>
            <a:r>
              <a:rPr lang="es-ES" dirty="0" err="1" smtClean="0"/>
              <a:t>Colab</a:t>
            </a:r>
            <a:endParaRPr sz="28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39" y="4267275"/>
            <a:ext cx="514350" cy="5429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01" y="5635428"/>
            <a:ext cx="1647825" cy="26670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25" y="1271052"/>
            <a:ext cx="1939408" cy="193940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355373" y="2781187"/>
            <a:ext cx="7788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24292E"/>
                </a:solidFill>
                <a:latin typeface="-apple-system"/>
              </a:rPr>
              <a:t>Take both images and videos from webcam in </a:t>
            </a:r>
            <a:r>
              <a:rPr lang="en-US" b="1" dirty="0" err="1" smtClean="0">
                <a:solidFill>
                  <a:srgbClr val="24292E"/>
                </a:solidFill>
                <a:latin typeface="-apple-system"/>
              </a:rPr>
              <a:t>Colab</a:t>
            </a:r>
            <a:endParaRPr lang="es-ES" b="1" dirty="0"/>
          </a:p>
        </p:txBody>
      </p:sp>
      <p:sp>
        <p:nvSpPr>
          <p:cNvPr id="12" name="Rectángulo 11"/>
          <p:cNvSpPr/>
          <p:nvPr/>
        </p:nvSpPr>
        <p:spPr>
          <a:xfrm>
            <a:off x="2411760" y="4187343"/>
            <a:ext cx="60208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hlinkClick r:id="rId6"/>
              </a:rPr>
              <a:t>take_image_from_webcam_as_numpy_array.ipynb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hlinkClick r:id="rId7"/>
              </a:rPr>
              <a:t>take_video_from_webcam_in_colab.ipynb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2339752" y="5445612"/>
            <a:ext cx="6120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hlinkClick r:id="rId8"/>
              </a:rPr>
              <a:t>take_image_from_webcam_as_numpy_array.ipynb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hlinkClick r:id="rId9"/>
              </a:rPr>
              <a:t>take_video_from_webcam_in_colab.ipynb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400" dirty="0" err="1" smtClean="0"/>
              <a:t>Taking</a:t>
            </a:r>
            <a:r>
              <a:rPr lang="es-ES" sz="3400" dirty="0" smtClean="0"/>
              <a:t> </a:t>
            </a:r>
            <a:r>
              <a:rPr lang="es-ES" sz="3400" dirty="0" err="1" smtClean="0"/>
              <a:t>images</a:t>
            </a:r>
            <a:r>
              <a:rPr lang="es-ES" sz="3400" dirty="0" smtClean="0"/>
              <a:t>/videos </a:t>
            </a:r>
            <a:r>
              <a:rPr lang="es-ES" sz="3400" dirty="0" err="1" smtClean="0"/>
              <a:t>from</a:t>
            </a:r>
            <a:r>
              <a:rPr lang="es-ES" sz="3400" dirty="0" smtClean="0"/>
              <a:t> webcam in </a:t>
            </a:r>
            <a:r>
              <a:rPr lang="es-ES" sz="3400" dirty="0" err="1" smtClean="0"/>
              <a:t>Colab</a:t>
            </a:r>
            <a:endParaRPr lang="es-ES" sz="34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122616" y="1412776"/>
            <a:ext cx="9021384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dirty="0" err="1">
                <a:latin typeface="+mn-lt"/>
              </a:rPr>
              <a:t>OpenCV</a:t>
            </a:r>
            <a:r>
              <a:rPr lang="en-US" sz="2500" dirty="0">
                <a:latin typeface="+mn-lt"/>
              </a:rPr>
              <a:t> provides </a:t>
            </a:r>
            <a:r>
              <a:rPr lang="en-US" sz="2500" dirty="0" smtClean="0">
                <a:latin typeface="+mn-lt"/>
              </a:rPr>
              <a:t>cv2.VideoCapture() object to </a:t>
            </a:r>
            <a:r>
              <a:rPr lang="en-US" sz="2500" dirty="0">
                <a:latin typeface="+mn-lt"/>
              </a:rPr>
              <a:t>capture live stream with </a:t>
            </a:r>
            <a:r>
              <a:rPr lang="en-US" sz="2500" dirty="0" smtClean="0">
                <a:latin typeface="+mn-lt"/>
              </a:rPr>
              <a:t>camera. </a:t>
            </a:r>
            <a:r>
              <a:rPr lang="en-US" sz="2500" dirty="0" smtClean="0">
                <a:latin typeface="+mn-lt"/>
                <a:hlinkClick r:id="rId3"/>
              </a:rPr>
              <a:t>See this script to see how to use cv2.VideoCapture()</a:t>
            </a:r>
            <a:r>
              <a:rPr lang="en-US" sz="2500" dirty="0" smtClean="0">
                <a:latin typeface="+mn-lt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dirty="0">
                <a:latin typeface="+mn-lt"/>
              </a:rPr>
              <a:t>However, cv2.VideoCapture() does not work in </a:t>
            </a:r>
            <a:r>
              <a:rPr lang="en-US" sz="2500" dirty="0" err="1">
                <a:latin typeface="+mn-lt"/>
              </a:rPr>
              <a:t>Colab</a:t>
            </a:r>
            <a:r>
              <a:rPr lang="en-US" sz="2500" dirty="0">
                <a:latin typeface="+mn-lt"/>
              </a:rPr>
              <a:t>, because the previous method can only access hardware (e.g. webcam) connected locally.  </a:t>
            </a:r>
            <a:endParaRPr lang="en-US" sz="2500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dirty="0" smtClean="0">
                <a:latin typeface="+mn-lt"/>
              </a:rPr>
              <a:t>The solution is to code our own methods. For similar approaches you can check the following links: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500" dirty="0">
                <a:latin typeface="+mn-lt"/>
              </a:rPr>
              <a:t>“</a:t>
            </a:r>
            <a:r>
              <a:rPr lang="en-US" sz="2500" dirty="0" err="1">
                <a:latin typeface="+mn-lt"/>
                <a:hlinkClick r:id="rId4"/>
              </a:rPr>
              <a:t>VideoCapture</a:t>
            </a:r>
            <a:r>
              <a:rPr lang="en-US" sz="2500" dirty="0">
                <a:latin typeface="+mn-lt"/>
                <a:hlinkClick r:id="rId4"/>
              </a:rPr>
              <a:t> in </a:t>
            </a:r>
            <a:r>
              <a:rPr lang="en-US" sz="2500" dirty="0" err="1">
                <a:latin typeface="+mn-lt"/>
                <a:hlinkClick r:id="rId4"/>
              </a:rPr>
              <a:t>Colab</a:t>
            </a:r>
            <a:r>
              <a:rPr lang="en-US" sz="2500" dirty="0">
                <a:latin typeface="+mn-lt"/>
                <a:hlinkClick r:id="rId4"/>
              </a:rPr>
              <a:t>: How do </a:t>
            </a:r>
            <a:r>
              <a:rPr lang="en-US" sz="2500" dirty="0" err="1">
                <a:latin typeface="+mn-lt"/>
                <a:hlinkClick r:id="rId4"/>
              </a:rPr>
              <a:t>i</a:t>
            </a:r>
            <a:r>
              <a:rPr lang="en-US" sz="2500" dirty="0">
                <a:latin typeface="+mn-lt"/>
                <a:hlinkClick r:id="rId4"/>
              </a:rPr>
              <a:t> use cv2.VideoCapture(0) in google </a:t>
            </a:r>
            <a:r>
              <a:rPr lang="en-US" sz="2500" dirty="0" err="1" smtClean="0">
                <a:latin typeface="+mn-lt"/>
                <a:hlinkClick r:id="rId4"/>
              </a:rPr>
              <a:t>colab</a:t>
            </a:r>
            <a:r>
              <a:rPr lang="en-US" sz="2500" dirty="0" smtClean="0">
                <a:latin typeface="+mn-lt"/>
              </a:rPr>
              <a:t>”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500" dirty="0">
                <a:latin typeface="+mn-lt"/>
              </a:rPr>
              <a:t>“</a:t>
            </a:r>
            <a:r>
              <a:rPr lang="en-US" sz="2500" dirty="0">
                <a:latin typeface="+mn-lt"/>
                <a:hlinkClick r:id="rId5"/>
              </a:rPr>
              <a:t>Camera </a:t>
            </a:r>
            <a:r>
              <a:rPr lang="en-US" sz="2500" dirty="0" smtClean="0">
                <a:latin typeface="+mn-lt"/>
                <a:hlinkClick r:id="rId5"/>
              </a:rPr>
              <a:t>Capture</a:t>
            </a:r>
            <a:r>
              <a:rPr lang="en-US" sz="2500" dirty="0" smtClean="0">
                <a:latin typeface="+mn-lt"/>
              </a:rPr>
              <a:t>”: This function does not return the image. It takes the image from the webcam and saves the file on disk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500" dirty="0">
                <a:latin typeface="+mn-lt"/>
              </a:rPr>
              <a:t>“</a:t>
            </a:r>
            <a:r>
              <a:rPr lang="en-US" sz="2500" dirty="0">
                <a:latin typeface="+mn-lt"/>
                <a:hlinkClick r:id="rId6"/>
              </a:rPr>
              <a:t>Direct access to your </a:t>
            </a:r>
            <a:r>
              <a:rPr lang="en-US" sz="2500" dirty="0" smtClean="0">
                <a:latin typeface="+mn-lt"/>
                <a:hlinkClick r:id="rId6"/>
              </a:rPr>
              <a:t>webcam inside </a:t>
            </a:r>
            <a:r>
              <a:rPr lang="en-US" sz="2500" dirty="0" err="1" smtClean="0">
                <a:latin typeface="+mn-lt"/>
                <a:hlinkClick r:id="rId6"/>
              </a:rPr>
              <a:t>Colab</a:t>
            </a:r>
            <a:r>
              <a:rPr lang="en-US" sz="2500" dirty="0" smtClean="0">
                <a:latin typeface="+mn-lt"/>
              </a:rPr>
              <a:t>”</a:t>
            </a:r>
            <a:endParaRPr lang="es-ES" sz="2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221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400" dirty="0" err="1" smtClean="0"/>
              <a:t>Taking</a:t>
            </a:r>
            <a:r>
              <a:rPr lang="es-ES" sz="3400" dirty="0" smtClean="0"/>
              <a:t> </a:t>
            </a:r>
            <a:r>
              <a:rPr lang="es-ES" sz="3400" dirty="0" err="1" smtClean="0"/>
              <a:t>images</a:t>
            </a:r>
            <a:r>
              <a:rPr lang="es-ES" sz="3400" dirty="0" smtClean="0"/>
              <a:t> </a:t>
            </a:r>
            <a:r>
              <a:rPr lang="es-ES" sz="3400" dirty="0" err="1" smtClean="0"/>
              <a:t>from</a:t>
            </a:r>
            <a:r>
              <a:rPr lang="es-ES" sz="3400" dirty="0" smtClean="0"/>
              <a:t> webcam in </a:t>
            </a:r>
            <a:r>
              <a:rPr lang="es-ES" sz="3400" dirty="0" err="1" smtClean="0"/>
              <a:t>Colab</a:t>
            </a:r>
            <a:endParaRPr lang="es-ES" sz="34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-6763" y="984892"/>
            <a:ext cx="876631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n-lt"/>
              </a:rPr>
              <a:t>See the accompanying </a:t>
            </a:r>
            <a:r>
              <a:rPr lang="en-US" sz="2200" dirty="0">
                <a:latin typeface="+mn-lt"/>
              </a:rPr>
              <a:t>notebook “</a:t>
            </a:r>
            <a:r>
              <a:rPr lang="en-US" sz="2200" dirty="0" err="1" smtClean="0">
                <a:solidFill>
                  <a:srgbClr val="0000FF"/>
                </a:solidFill>
                <a:latin typeface="+mn-lt"/>
              </a:rPr>
              <a:t>take_image_from_webcam_as_numpy_array.ipynb</a:t>
            </a:r>
            <a:r>
              <a:rPr lang="en-US" sz="2200" dirty="0" smtClean="0">
                <a:latin typeface="+mn-lt"/>
              </a:rPr>
              <a:t>”</a:t>
            </a:r>
          </a:p>
          <a:p>
            <a:r>
              <a:rPr lang="en-US" sz="2200" dirty="0" smtClean="0">
                <a:latin typeface="+mn-lt"/>
              </a:rPr>
              <a:t>to see the implementation of the </a:t>
            </a:r>
            <a:r>
              <a:rPr lang="en-US" sz="2200" dirty="0">
                <a:latin typeface="+mn-lt"/>
              </a:rPr>
              <a:t>method </a:t>
            </a:r>
            <a:r>
              <a:rPr lang="en-US" sz="2200" dirty="0" err="1" smtClean="0">
                <a:latin typeface="+mn-lt"/>
              </a:rPr>
              <a:t>take_photo</a:t>
            </a:r>
            <a:r>
              <a:rPr lang="en-US" sz="2200" dirty="0" smtClean="0">
                <a:latin typeface="+mn-lt"/>
              </a:rPr>
              <a:t>(), which returns a </a:t>
            </a:r>
            <a:r>
              <a:rPr lang="en-US" sz="2200" dirty="0" err="1" smtClean="0">
                <a:latin typeface="+mn-lt"/>
              </a:rPr>
              <a:t>numpy</a:t>
            </a:r>
            <a:r>
              <a:rPr lang="en-US" sz="2200" dirty="0" smtClean="0">
                <a:latin typeface="+mn-lt"/>
              </a:rPr>
              <a:t> array.  </a:t>
            </a:r>
            <a:endParaRPr lang="en-US" sz="2200" dirty="0">
              <a:latin typeface="+mn-lt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835696" y="2060848"/>
            <a:ext cx="5328592" cy="12464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5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s-E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ES" sz="15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take_photo</a:t>
            </a:r>
            <a:r>
              <a:rPr lang="es-E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5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quality</a:t>
            </a:r>
            <a:r>
              <a:rPr lang="es-E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=0.8</a:t>
            </a:r>
            <a:r>
              <a:rPr lang="es-E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s-E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# </a:t>
            </a:r>
            <a:r>
              <a:rPr lang="es-E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Printing</a:t>
            </a:r>
            <a:r>
              <a:rPr lang="es-E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s-E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shape</a:t>
            </a:r>
            <a:r>
              <a:rPr lang="es-E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of </a:t>
            </a:r>
            <a:r>
              <a:rPr lang="es-E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s-E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image</a:t>
            </a:r>
            <a:endParaRPr lang="es-E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# </a:t>
            </a:r>
            <a:r>
              <a:rPr lang="es-E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This</a:t>
            </a:r>
            <a:r>
              <a:rPr lang="es-E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returns</a:t>
            </a:r>
            <a:r>
              <a:rPr lang="es-E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s-E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for</a:t>
            </a:r>
            <a:r>
              <a:rPr lang="es-E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example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: (480, 640, 3)</a:t>
            </a:r>
          </a:p>
          <a:p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img.shape</a:t>
            </a:r>
            <a:r>
              <a:rPr lang="es-E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07504" y="3356992"/>
            <a:ext cx="3744416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from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google.colab.patches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import cv2_imshow</a:t>
            </a:r>
          </a:p>
          <a:p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cv2_imshow(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1" y="4403643"/>
            <a:ext cx="2736304" cy="2052228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162557" y="6204327"/>
            <a:ext cx="3623492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b="1" dirty="0"/>
              <a:t>the returned image is in RGB format</a:t>
            </a:r>
            <a:endParaRPr lang="es-ES" b="1" dirty="0"/>
          </a:p>
        </p:txBody>
      </p:sp>
      <p:sp>
        <p:nvSpPr>
          <p:cNvPr id="13" name="Rectángulo 12"/>
          <p:cNvSpPr/>
          <p:nvPr/>
        </p:nvSpPr>
        <p:spPr>
          <a:xfrm>
            <a:off x="5364088" y="3368417"/>
            <a:ext cx="3070071" cy="7848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5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img_bgr</a:t>
            </a:r>
            <a:r>
              <a:rPr lang="es-E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ES" sz="15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s-E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[:, :, ::-1</a:t>
            </a:r>
            <a:r>
              <a:rPr lang="es-E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cv2_imshow(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img_bgr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249" y="4341368"/>
            <a:ext cx="2730167" cy="2047625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5424824" y="6204327"/>
            <a:ext cx="3053015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b="1" dirty="0" err="1" smtClean="0"/>
              <a:t>OpenCV</a:t>
            </a:r>
            <a:r>
              <a:rPr lang="en-US" b="1" dirty="0" smtClean="0"/>
              <a:t> works in BGR format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8190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400" dirty="0" err="1" smtClean="0"/>
              <a:t>Taking</a:t>
            </a:r>
            <a:r>
              <a:rPr lang="es-ES" sz="3400" dirty="0" smtClean="0"/>
              <a:t> video </a:t>
            </a:r>
            <a:r>
              <a:rPr lang="es-ES" sz="3400" dirty="0" err="1" smtClean="0"/>
              <a:t>from</a:t>
            </a:r>
            <a:r>
              <a:rPr lang="es-ES" sz="3400" dirty="0" smtClean="0"/>
              <a:t> webcam in </a:t>
            </a:r>
            <a:r>
              <a:rPr lang="es-ES" sz="3400" dirty="0" err="1" smtClean="0"/>
              <a:t>Colab</a:t>
            </a:r>
            <a:endParaRPr lang="es-ES" sz="34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-6764" y="1046346"/>
            <a:ext cx="911526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n-lt"/>
                <a:hlinkClick r:id="rId3"/>
              </a:rPr>
              <a:t>This </a:t>
            </a:r>
            <a:r>
              <a:rPr lang="en-US" sz="2200" dirty="0">
                <a:latin typeface="+mn-lt"/>
                <a:hlinkClick r:id="rId3"/>
              </a:rPr>
              <a:t>repository </a:t>
            </a:r>
            <a:r>
              <a:rPr lang="en-US" sz="2200" dirty="0">
                <a:latin typeface="+mn-lt"/>
              </a:rPr>
              <a:t>provides the required </a:t>
            </a:r>
            <a:r>
              <a:rPr lang="en-US" sz="2200" dirty="0" smtClean="0">
                <a:latin typeface="+mn-lt"/>
              </a:rPr>
              <a:t>functionality </a:t>
            </a:r>
            <a:r>
              <a:rPr lang="en-US" sz="2200" dirty="0">
                <a:latin typeface="+mn-lt"/>
              </a:rPr>
              <a:t>to take video from </a:t>
            </a:r>
            <a:r>
              <a:rPr lang="en-US" sz="2200" dirty="0" smtClean="0">
                <a:latin typeface="+mn-lt"/>
              </a:rPr>
              <a:t>webcam. To </a:t>
            </a:r>
            <a:r>
              <a:rPr lang="en-US" sz="2200" dirty="0">
                <a:latin typeface="+mn-lt"/>
              </a:rPr>
              <a:t>install it, we make use of </a:t>
            </a:r>
            <a:r>
              <a:rPr lang="en-US" sz="2200" dirty="0" err="1" smtClean="0">
                <a:latin typeface="+mn-lt"/>
              </a:rPr>
              <a:t>download_and_execute_file</a:t>
            </a:r>
            <a:r>
              <a:rPr lang="en-US" sz="2200" dirty="0" smtClean="0">
                <a:latin typeface="+mn-lt"/>
              </a:rPr>
              <a:t>() function (</a:t>
            </a:r>
            <a:r>
              <a:rPr lang="en-US" sz="2200" dirty="0">
                <a:latin typeface="+mn-lt"/>
              </a:rPr>
              <a:t>see accompanying notebook </a:t>
            </a:r>
            <a:r>
              <a:rPr lang="en-US" sz="2200" dirty="0" err="1" smtClean="0">
                <a:solidFill>
                  <a:srgbClr val="0000FF"/>
                </a:solidFill>
                <a:latin typeface="+mn-lt"/>
              </a:rPr>
              <a:t>take_video_from_webcam_in_colab.ipynb</a:t>
            </a:r>
            <a:r>
              <a:rPr lang="en-US" sz="2200" dirty="0" smtClean="0">
                <a:latin typeface="+mn-lt"/>
              </a:rPr>
              <a:t>). The file that is going to be executed is located </a:t>
            </a:r>
            <a:r>
              <a:rPr lang="en-US" sz="2200" dirty="0" smtClean="0">
                <a:latin typeface="+mn-lt"/>
                <a:hlinkClick r:id="rId4"/>
              </a:rPr>
              <a:t>here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smtClean="0">
                <a:latin typeface="+mn-lt"/>
              </a:rPr>
              <a:t>and contains the implementation.</a:t>
            </a:r>
            <a:endParaRPr lang="en-US" sz="2200" dirty="0"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79512" y="2527736"/>
            <a:ext cx="8634335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= 'colab_utils.py'</a:t>
            </a:r>
          </a:p>
          <a:p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= 'https://raw.githubusercontent.com/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albertofernandezvillan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/computer-vision-and-deep-learning-course/main/assets/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colab_utils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/colab_utils.py'</a:t>
            </a:r>
          </a:p>
          <a:p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download_and_execute_file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= "", execute=True,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show_content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=False)</a:t>
            </a:r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-7170" y="3933056"/>
            <a:ext cx="43627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n-lt"/>
              </a:rPr>
              <a:t>Once installed, we can use </a:t>
            </a:r>
            <a:r>
              <a:rPr lang="en-US" sz="2200" dirty="0">
                <a:latin typeface="+mn-lt"/>
              </a:rPr>
              <a:t>our own </a:t>
            </a:r>
            <a:endParaRPr lang="en-US" sz="2200" dirty="0" smtClean="0">
              <a:latin typeface="+mn-lt"/>
            </a:endParaRPr>
          </a:p>
          <a:p>
            <a:r>
              <a:rPr lang="en-US" sz="2200" dirty="0" err="1" smtClean="0">
                <a:latin typeface="+mn-lt"/>
              </a:rPr>
              <a:t>videoGrabber</a:t>
            </a:r>
            <a:r>
              <a:rPr lang="en-US" sz="2200" dirty="0" smtClean="0">
                <a:latin typeface="+mn-lt"/>
              </a:rPr>
              <a:t>, and use it as follows:  </a:t>
            </a:r>
            <a:endParaRPr lang="en-US" sz="2200" dirty="0"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550890" y="4124687"/>
            <a:ext cx="4269582" cy="24006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total_iter</a:t>
            </a:r>
            <a:r>
              <a:rPr lang="es-E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=20</a:t>
            </a:r>
            <a:endParaRPr lang="es-E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vid = </a:t>
            </a:r>
            <a:r>
              <a:rPr lang="es-ES" sz="15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videoGrabber</a:t>
            </a:r>
            <a:r>
              <a:rPr lang="es-E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5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showVideo</a:t>
            </a:r>
            <a:r>
              <a:rPr lang="es-E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=False)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try: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n_iter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= 0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while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n_iter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&lt;=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total_iter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n_iter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+= 1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ES" sz="15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image_np</a:t>
            </a:r>
            <a:r>
              <a:rPr lang="es-E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ES" sz="15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s-E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(vid(0))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image_np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finally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 vid(stop=True)</a:t>
            </a:r>
          </a:p>
        </p:txBody>
      </p:sp>
    </p:spTree>
    <p:extLst>
      <p:ext uri="{BB962C8B-B14F-4D97-AF65-F5344CB8AC3E}">
        <p14:creationId xmlns:p14="http://schemas.microsoft.com/office/powerpoint/2010/main" val="286105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/>
              <a:t>Google </a:t>
            </a:r>
            <a:r>
              <a:rPr lang="es-ES" dirty="0" err="1"/>
              <a:t>Colab</a:t>
            </a:r>
            <a:endParaRPr sz="2800" dirty="0" smtClean="0"/>
          </a:p>
        </p:txBody>
      </p:sp>
      <p:sp>
        <p:nvSpPr>
          <p:cNvPr id="5" name="Rectángulo 4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25" y="1271052"/>
            <a:ext cx="1939408" cy="1939408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355373" y="2781187"/>
            <a:ext cx="7788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-apple-system"/>
              </a:rPr>
              <a:t>Take both images and videos from webcam in </a:t>
            </a:r>
            <a:r>
              <a:rPr lang="en-US" b="1" dirty="0" err="1">
                <a:solidFill>
                  <a:srgbClr val="24292E"/>
                </a:solidFill>
                <a:latin typeface="-apple-system"/>
              </a:rPr>
              <a:t>Colab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317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51926</TotalTime>
  <Words>435</Words>
  <PresentationFormat>Presentación en pantalla (4:3)</PresentationFormat>
  <Paragraphs>71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6" baseType="lpstr">
      <vt:lpstr>-apple-system</vt:lpstr>
      <vt:lpstr>Arial</vt:lpstr>
      <vt:lpstr>Calibri</vt:lpstr>
      <vt:lpstr>Consolas</vt:lpstr>
      <vt:lpstr>Courier New</vt:lpstr>
      <vt:lpstr>Tw Cen MT</vt:lpstr>
      <vt:lpstr>Wingdings</vt:lpstr>
      <vt:lpstr>Wingdings 2</vt:lpstr>
      <vt:lpstr>Student presentation</vt:lpstr>
      <vt:lpstr>1_Student presentation</vt:lpstr>
      <vt:lpstr>Visión por computador en la nueva era de la Inteligencia Artificial y el Deep Learning</vt:lpstr>
      <vt:lpstr>Google Colab</vt:lpstr>
      <vt:lpstr>Taking images/videos from webcam in Colab</vt:lpstr>
      <vt:lpstr>Taking images from webcam in Colab</vt:lpstr>
      <vt:lpstr>Taking video from webcam in Colab</vt:lpstr>
      <vt:lpstr>Google Colab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2007-12-30T09:58:21Z</dcterms:created>
  <dcterms:modified xsi:type="dcterms:W3CDTF">2021-04-05T12:43:54Z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TC101671253082</vt:lpwstr>
  </property>
  <property fmtid="{D5CDD505-2E9C-101B-9397-08002B2CF9AE}" pid="3" name="Tfs.IsStoryboard">
    <vt:bool>true</vt:bool>
  </property>
</Properties>
</file>