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23" r:id="rId5"/>
    <p:sldId id="924" r:id="rId6"/>
    <p:sldId id="925" r:id="rId7"/>
    <p:sldId id="926" r:id="rId8"/>
    <p:sldId id="927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62" d="100"/>
          <a:sy n="62" d="100"/>
        </p:scale>
        <p:origin x="13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99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82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54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9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3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bgr_color_format_opencv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bgr_color_format_opencv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47459" y="4283379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4"/>
              </a:rPr>
              <a:t>bgr_color_format_opencv.ipynb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83024" y="558411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bgr_color_format_opencv.ipynb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433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bgr_color_format_opencv.ipynb</a:t>
            </a:r>
            <a:r>
              <a:rPr lang="es-ES" b="1" dirty="0"/>
              <a:t>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4121" y="2628913"/>
            <a:ext cx="6067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err="1" smtClean="0"/>
              <a:t>Understanding</a:t>
            </a:r>
            <a:r>
              <a:rPr lang="es-ES" sz="2600" dirty="0" smtClean="0"/>
              <a:t> BGR color </a:t>
            </a:r>
            <a:r>
              <a:rPr lang="es-ES" sz="2600" dirty="0" err="1" smtClean="0"/>
              <a:t>format</a:t>
            </a:r>
            <a:r>
              <a:rPr lang="es-ES" sz="2600" dirty="0" smtClean="0"/>
              <a:t> in OpenCV</a:t>
            </a:r>
            <a:endParaRPr lang="es-E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BGR color </a:t>
            </a:r>
            <a:r>
              <a:rPr lang="es-ES" dirty="0" err="1" smtClean="0"/>
              <a:t>format</a:t>
            </a:r>
            <a:r>
              <a:rPr lang="es-ES" dirty="0" smtClean="0"/>
              <a:t> in OpenCV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4293096"/>
            <a:ext cx="5343525" cy="196215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62329" y="1124744"/>
            <a:ext cx="85689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OpenCV uses BGR color format, while other libraries and packages (e.g. PIL, </a:t>
            </a:r>
            <a:r>
              <a:rPr lang="en-US" sz="2900" dirty="0" err="1" smtClean="0">
                <a:latin typeface="+mn-lt"/>
              </a:rPr>
              <a:t>Matplotlib</a:t>
            </a:r>
            <a:r>
              <a:rPr lang="en-US" sz="2900" dirty="0" smtClean="0">
                <a:latin typeface="+mn-lt"/>
              </a:rPr>
              <a:t> uses RGB color format). In BGR color format: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Blue channel is the first channel (channel 0)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Green channel is the second channel (channel 1)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Red channel is the third channel (channel 2)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900" dirty="0" smtClean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5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BGR color </a:t>
            </a:r>
            <a:r>
              <a:rPr lang="es-ES" dirty="0" err="1" smtClean="0"/>
              <a:t>format</a:t>
            </a:r>
            <a:r>
              <a:rPr lang="es-ES" dirty="0" smtClean="0"/>
              <a:t> in OpenCV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4944"/>
            <a:ext cx="5343525" cy="25050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5536" y="1196752"/>
            <a:ext cx="86409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Accessing one pixel in OpenCV give us three values corresponding to the blue, green and red channels</a:t>
            </a:r>
            <a:endParaRPr lang="en-U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2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BGR to RGB in OpenCV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22040" y="1184380"/>
            <a:ext cx="864096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We have several options to convert from BGR to RGB and </a:t>
            </a:r>
            <a:r>
              <a:rPr lang="en-US" sz="2900" dirty="0" err="1" smtClean="0">
                <a:latin typeface="+mn-lt"/>
              </a:rPr>
              <a:t>viceversa</a:t>
            </a:r>
            <a:endParaRPr lang="en-US" sz="2900" dirty="0" smtClean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Using cv2.cvtColor() method included in OpenCV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900" dirty="0">
                <a:latin typeface="+mn-lt"/>
              </a:rPr>
              <a:t>List slicing to change (reverse) the channels of the image</a:t>
            </a:r>
            <a:endParaRPr lang="en-US" sz="29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9385" y="3508093"/>
            <a:ext cx="766557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Converting the loaded image (BGR format) to RGB: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cv2.cvtColor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 cv2.COLOR_BGR2RGB)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2" y="4280188"/>
            <a:ext cx="287655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280188"/>
            <a:ext cx="2520280" cy="2095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204666" y="6156012"/>
            <a:ext cx="372884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will show the image in wrong color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3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BGR to RGB in OpenCV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22040" y="1184380"/>
            <a:ext cx="86409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List </a:t>
            </a:r>
            <a:r>
              <a:rPr lang="en-US" sz="2900" dirty="0">
                <a:latin typeface="+mn-lt"/>
              </a:rPr>
              <a:t>slicing to change (reverse) the channels of the image</a:t>
            </a:r>
            <a:endParaRPr lang="en-US" sz="29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13" y="2348880"/>
            <a:ext cx="6107013" cy="1642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/>
          <p:cNvSpPr/>
          <p:nvPr/>
        </p:nvSpPr>
        <p:spPr>
          <a:xfrm>
            <a:off x="122040" y="5373216"/>
            <a:ext cx="8892481" cy="615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 Swap B and R channels in the BGR image to get a RGB color image:</a:t>
            </a:r>
          </a:p>
          <a:p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[:, :, ::-1]</a:t>
            </a:r>
          </a:p>
        </p:txBody>
      </p:sp>
      <p:sp>
        <p:nvSpPr>
          <p:cNvPr id="11" name="Flecha abajo 10"/>
          <p:cNvSpPr/>
          <p:nvPr/>
        </p:nvSpPr>
        <p:spPr>
          <a:xfrm>
            <a:off x="3830451" y="4158652"/>
            <a:ext cx="1224136" cy="10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5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[:, :, ::-</a:t>
            </a:r>
            <a:r>
              <a:rPr lang="en-US" dirty="0"/>
              <a:t>1</a:t>
            </a:r>
            <a:r>
              <a:rPr lang="en-US" dirty="0" smtClean="0"/>
              <a:t>] explanation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22040" y="1184380"/>
            <a:ext cx="86409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List </a:t>
            </a:r>
            <a:r>
              <a:rPr lang="en-US" sz="2900" dirty="0">
                <a:latin typeface="+mn-lt"/>
              </a:rPr>
              <a:t>slicing to change (reverse) the channels of the image</a:t>
            </a:r>
            <a:endParaRPr lang="en-US" sz="29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7754" y="2461654"/>
            <a:ext cx="4303428" cy="8771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Load </a:t>
            </a:r>
            <a:r>
              <a:rPr lang="es-ES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in BGR </a:t>
            </a:r>
            <a:r>
              <a:rPr lang="es-ES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endParaRPr lang="es-ES" sz="17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7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cv2.resize(cv2.imread("opencv_logo.png"), (4,1))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796135" y="2169265"/>
            <a:ext cx="3240359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[[[ 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48</a:t>
            </a:r>
            <a:r>
              <a:rPr lang="es-E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204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108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 </a:t>
            </a:r>
            <a:endParaRPr lang="es-ES" sz="2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212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77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 </a:t>
            </a:r>
            <a:endParaRPr lang="es-ES" sz="2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212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77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]]]</a:t>
            </a:r>
            <a:endParaRPr lang="es-ES" sz="2200" dirty="0"/>
          </a:p>
        </p:txBody>
      </p:sp>
      <p:sp>
        <p:nvSpPr>
          <p:cNvPr id="10" name="Flecha abajo 9"/>
          <p:cNvSpPr/>
          <p:nvPr/>
        </p:nvSpPr>
        <p:spPr>
          <a:xfrm rot="16200000">
            <a:off x="4501591" y="2379014"/>
            <a:ext cx="1224136" cy="10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22040" y="4077072"/>
            <a:ext cx="4309142" cy="1415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 Swap B and R channels in the BGR image to get a RGB color image:</a:t>
            </a:r>
          </a:p>
          <a:p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[:, :, ::-1]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Flecha abajo 11"/>
          <p:cNvSpPr/>
          <p:nvPr/>
        </p:nvSpPr>
        <p:spPr>
          <a:xfrm rot="16200000">
            <a:off x="4501591" y="4263737"/>
            <a:ext cx="1224136" cy="10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5796134" y="4090849"/>
            <a:ext cx="3240359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[[[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108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204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48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 </a:t>
            </a:r>
            <a:endParaRPr lang="es-ES" sz="2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255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 </a:t>
            </a:r>
            <a:endParaRPr lang="es-ES" sz="2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77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212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 </a:t>
            </a:r>
            <a:endParaRPr lang="es-ES" sz="22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[ </a:t>
            </a:r>
            <a:r>
              <a:rPr lang="es-E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Courier New" panose="02070309020205020404" pitchFamily="49" charset="0"/>
              </a:rPr>
              <a:t>77</a:t>
            </a:r>
            <a:r>
              <a:rPr lang="es-ES" sz="22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 </a:t>
            </a:r>
            <a:r>
              <a:rPr lang="es-E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212</a:t>
            </a:r>
            <a:r>
              <a:rPr lang="es-ES" sz="2200" dirty="0">
                <a:solidFill>
                  <a:srgbClr val="212121"/>
                </a:solidFill>
                <a:latin typeface="Courier New" panose="02070309020205020404" pitchFamily="49" charset="0"/>
              </a:rPr>
              <a:t>]]]</a:t>
            </a:r>
          </a:p>
        </p:txBody>
      </p:sp>
    </p:spTree>
    <p:extLst>
      <p:ext uri="{BB962C8B-B14F-4D97-AF65-F5344CB8AC3E}">
        <p14:creationId xmlns:p14="http://schemas.microsoft.com/office/powerpoint/2010/main" val="14807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14121" y="2628913"/>
            <a:ext cx="6067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err="1" smtClean="0"/>
              <a:t>Understanding</a:t>
            </a:r>
            <a:r>
              <a:rPr lang="es-ES" sz="2600" dirty="0" smtClean="0"/>
              <a:t> BGR color </a:t>
            </a:r>
            <a:r>
              <a:rPr lang="es-ES" sz="2600" dirty="0" err="1" smtClean="0"/>
              <a:t>format</a:t>
            </a:r>
            <a:r>
              <a:rPr lang="es-ES" sz="2600" dirty="0" smtClean="0"/>
              <a:t> in OpenCV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51910</TotalTime>
  <Words>322</Words>
  <PresentationFormat>Presentación en pantalla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OpenCV</vt:lpstr>
      <vt:lpstr>BGR color format in OpenCV</vt:lpstr>
      <vt:lpstr>BGR color format in OpenCV</vt:lpstr>
      <vt:lpstr>BGR to RGB in OpenCV</vt:lpstr>
      <vt:lpstr>BGR to RGB in OpenCV</vt:lpstr>
      <vt:lpstr>img[:, :, ::-1] explanation</vt:lpstr>
      <vt:lpstr>OpenCV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