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  <p:sldMasterId id="2147483921" r:id="rId2"/>
  </p:sldMasterIdLst>
  <p:notesMasterIdLst>
    <p:notesMasterId r:id="rId13"/>
  </p:notesMasterIdLst>
  <p:handoutMasterIdLst>
    <p:handoutMasterId r:id="rId14"/>
  </p:handoutMasterIdLst>
  <p:sldIdLst>
    <p:sldId id="903" r:id="rId3"/>
    <p:sldId id="606" r:id="rId4"/>
    <p:sldId id="904" r:id="rId5"/>
    <p:sldId id="914" r:id="rId6"/>
    <p:sldId id="918" r:id="rId7"/>
    <p:sldId id="919" r:id="rId8"/>
    <p:sldId id="920" r:id="rId9"/>
    <p:sldId id="921" r:id="rId10"/>
    <p:sldId id="922" r:id="rId11"/>
    <p:sldId id="913" r:id="rId12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aquín" initials="JE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00"/>
    <a:srgbClr val="FF00FF"/>
    <a:srgbClr val="00FFFF"/>
    <a:srgbClr val="00FF00"/>
    <a:srgbClr val="94B6D2"/>
    <a:srgbClr val="6B859A"/>
    <a:srgbClr val="81875A"/>
    <a:srgbClr val="A5AB81"/>
    <a:srgbClr val="A5AB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03" autoAdjust="0"/>
    <p:restoredTop sz="83215" autoAdjust="0"/>
  </p:normalViewPr>
  <p:slideViewPr>
    <p:cSldViewPr>
      <p:cViewPr varScale="1">
        <p:scale>
          <a:sx n="96" d="100"/>
          <a:sy n="96" d="100"/>
        </p:scale>
        <p:origin x="171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1910"/>
    </p:cViewPr>
  </p:sorterViewPr>
  <p:notesViewPr>
    <p:cSldViewPr>
      <p:cViewPr varScale="1">
        <p:scale>
          <a:sx n="89" d="100"/>
          <a:sy n="89" d="100"/>
        </p:scale>
        <p:origin x="-3780" y="-13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AEB0BF3A-4235-4C5B-A655-D4EC23BB1264}" type="datetimeFigureOut">
              <a:rPr lang="es-ES"/>
              <a:pPr>
                <a:defRPr/>
              </a:pPr>
              <a:t>28/03/2021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581C8EAE-8CF1-4C6B-820C-678E9B6C11A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34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4BD31379-FF6E-44B3-8E9C-CF09D049C722}" type="datetimeFigureOut">
              <a:rPr lang="es-ES"/>
              <a:pPr>
                <a:defRPr/>
              </a:pPr>
              <a:t>28/03/2021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9938"/>
            <a:ext cx="5113338" cy="3835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es-E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11200" y="4860925"/>
            <a:ext cx="5676900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7CF6D8CB-721C-4448-8F62-F7AB2027A45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78811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 lIns="87398" tIns="43699" rIns="87398" bIns="43699"/>
          <a:lstStyle/>
          <a:p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1652633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s-ES" dirty="0" smtClean="0"/>
              <a:t>Empezar</a:t>
            </a:r>
            <a:r>
              <a:rPr lang="es-ES" baseline="0" dirty="0" smtClean="0"/>
              <a:t> con el ejemplo del tren en la pizarra</a:t>
            </a:r>
            <a:endParaRPr dirty="0" smtClean="0"/>
          </a:p>
        </p:txBody>
      </p:sp>
      <p:sp>
        <p:nvSpPr>
          <p:cNvPr id="2765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fld id="{0AF56F64-867C-4F01-A88F-45A831BB54D3}" type="slidenum">
              <a:rPr lang="es-ES" smtClean="0">
                <a:latin typeface="Calibri" pitchFamily="34" charset="0"/>
              </a:rPr>
              <a:pPr eaLnBrk="1" hangingPunct="1"/>
              <a:t>10</a:t>
            </a:fld>
            <a:endParaRPr lang="es-E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476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s-ES" dirty="0" smtClean="0"/>
              <a:t>Empezar</a:t>
            </a:r>
            <a:r>
              <a:rPr lang="es-ES" baseline="0" dirty="0" smtClean="0"/>
              <a:t> con el ejemplo del tren en la pizarra</a:t>
            </a:r>
            <a:endParaRPr dirty="0" smtClean="0"/>
          </a:p>
        </p:txBody>
      </p:sp>
      <p:sp>
        <p:nvSpPr>
          <p:cNvPr id="2765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fld id="{0AF56F64-867C-4F01-A88F-45A831BB54D3}" type="slidenum">
              <a:rPr lang="es-ES" smtClean="0">
                <a:latin typeface="Calibri" pitchFamily="34" charset="0"/>
              </a:rPr>
              <a:pPr eaLnBrk="1" hangingPunct="1"/>
              <a:t>2</a:t>
            </a:fld>
            <a:endParaRPr lang="es-E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727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395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5688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9269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5014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5951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360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298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latinLnBrk="0">
              <a:defRPr lang="es-ES" cap="all" baseline="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/>
          <a:lstStyle>
            <a:lvl1pPr marL="0" indent="0" algn="l" latinLnBrk="0">
              <a:buNone/>
              <a:defRPr lang="es-ES"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 fontAlgn="auto" latinLnBrk="0">
              <a:spcBef>
                <a:spcPts val="0"/>
              </a:spcBef>
              <a:spcAft>
                <a:spcPts val="0"/>
              </a:spcAft>
              <a:defRPr lang="es-ES" sz="20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r>
              <a:t>12/9/2006 8:40 a.m.</a:t>
            </a:r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  <a:prstGeom prst="rect">
            <a:avLst/>
          </a:prstGeom>
        </p:spPr>
        <p:txBody>
          <a:bodyPr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es-ES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t>Área de Arquitectura y Tecnología de Computadores  Departamento de Informática de la Universidad de Oviedo</a:t>
            </a:r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B538FE9-F51D-45C8-A6C2-A64AE7CE82D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6902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3071813"/>
            <a:ext cx="9144000" cy="2030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-9525" y="3143250"/>
            <a:ext cx="1463675" cy="18764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7" name="Rectangle 9"/>
          <p:cNvSpPr/>
          <p:nvPr/>
        </p:nvSpPr>
        <p:spPr>
          <a:xfrm>
            <a:off x="1544638" y="3143250"/>
            <a:ext cx="7599362" cy="18669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129210"/>
            <a:ext cx="7315200" cy="685800"/>
          </a:xfrm>
        </p:spPr>
        <p:txBody>
          <a:bodyPr/>
          <a:lstStyle>
            <a:lvl1pPr marL="0" indent="0" latinLnBrk="0">
              <a:buFontTx/>
              <a:buNone/>
              <a:defRPr lang="es-ES" sz="1700"/>
            </a:lvl1pPr>
            <a:lvl2pPr>
              <a:buFontTx/>
              <a:buNone/>
              <a:defRPr lang="es-ES" sz="1200"/>
            </a:lvl2pPr>
            <a:lvl3pPr>
              <a:buFontTx/>
              <a:buNone/>
              <a:defRPr lang="es-ES" sz="1000"/>
            </a:lvl3pPr>
            <a:lvl4pPr>
              <a:buFontTx/>
              <a:buNone/>
              <a:defRPr lang="es-ES" sz="900"/>
            </a:lvl4pPr>
            <a:lvl5pPr>
              <a:buFontTx/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214686"/>
            <a:ext cx="7315200" cy="1762124"/>
          </a:xfrm>
        </p:spPr>
        <p:txBody>
          <a:bodyPr/>
          <a:lstStyle>
            <a:lvl1pPr algn="l" latinLnBrk="0">
              <a:buNone/>
              <a:defRPr lang="es-ES" sz="2800" b="0">
                <a:solidFill>
                  <a:srgbClr val="FFFFFF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5891213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10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1600200" y="5891213"/>
            <a:ext cx="4572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2007226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600A906-C2FB-4795-8E51-6D6274AD6F5F}" type="slidenum">
              <a:rPr/>
              <a:pPr>
                <a:defRPr/>
              </a:pPr>
              <a:t>‹Nº›</a:t>
            </a:fld>
            <a:endParaRPr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198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y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  <a:endParaRPr lang="es-ES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3618030-6D3D-402E-A03C-E78122D1EAC1}" type="slidenum">
              <a:rPr/>
              <a:pPr>
                <a:defRPr/>
              </a:pPr>
              <a:t>‹Nº›</a:t>
            </a:fld>
            <a:endParaRPr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835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764824"/>
            <a:ext cx="8138864" cy="172346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1560" y="4141087"/>
            <a:ext cx="8119541" cy="2020479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11560" y="3501008"/>
            <a:ext cx="8138864" cy="36004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09600" y="1124744"/>
            <a:ext cx="8138864" cy="360040"/>
          </a:xfrm>
          <a:solidFill>
            <a:schemeClr val="accent1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E5BBF4B-56F8-42E1-9F58-3ABCBB4C4E99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3696724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A6082-3A85-4E14-87A1-419F2C27F0AF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6765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60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3071813"/>
            <a:ext cx="9144000" cy="2030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-9525" y="3143250"/>
            <a:ext cx="1463675" cy="18764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7" name="Rectangle 9"/>
          <p:cNvSpPr/>
          <p:nvPr/>
        </p:nvSpPr>
        <p:spPr>
          <a:xfrm>
            <a:off x="1544638" y="3143250"/>
            <a:ext cx="7599362" cy="18669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129210"/>
            <a:ext cx="7315200" cy="685800"/>
          </a:xfrm>
        </p:spPr>
        <p:txBody>
          <a:bodyPr/>
          <a:lstStyle>
            <a:lvl1pPr marL="0" indent="0" latinLnBrk="0">
              <a:buFontTx/>
              <a:buNone/>
              <a:defRPr lang="es-ES" sz="1700"/>
            </a:lvl1pPr>
            <a:lvl2pPr>
              <a:buFontTx/>
              <a:buNone/>
              <a:defRPr lang="es-ES" sz="1200"/>
            </a:lvl2pPr>
            <a:lvl3pPr>
              <a:buFontTx/>
              <a:buNone/>
              <a:defRPr lang="es-ES" sz="1000"/>
            </a:lvl3pPr>
            <a:lvl4pPr>
              <a:buFontTx/>
              <a:buNone/>
              <a:defRPr lang="es-ES" sz="900"/>
            </a:lvl4pPr>
            <a:lvl5pPr>
              <a:buFontTx/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214686"/>
            <a:ext cx="7315200" cy="1762124"/>
          </a:xfrm>
        </p:spPr>
        <p:txBody>
          <a:bodyPr/>
          <a:lstStyle>
            <a:lvl1pPr algn="l" latinLnBrk="0">
              <a:buNone/>
              <a:defRPr lang="es-ES" sz="2800" b="0">
                <a:solidFill>
                  <a:srgbClr val="FFFFFF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5891213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10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1600200" y="5891213"/>
            <a:ext cx="4572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935213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texto"/>
          <p:cNvSpPr>
            <a:spLocks noGrp="1"/>
          </p:cNvSpPr>
          <p:nvPr>
            <p:ph type="body" sz="quarter" idx="15"/>
          </p:nvPr>
        </p:nvSpPr>
        <p:spPr>
          <a:xfrm>
            <a:off x="179512" y="180000"/>
            <a:ext cx="8784976" cy="1304784"/>
          </a:xfr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7" name="14 Marcador de texto"/>
          <p:cNvSpPr>
            <a:spLocks noGrp="1"/>
          </p:cNvSpPr>
          <p:nvPr>
            <p:ph type="body" sz="quarter" idx="16"/>
          </p:nvPr>
        </p:nvSpPr>
        <p:spPr>
          <a:xfrm>
            <a:off x="179377" y="1628800"/>
            <a:ext cx="8785248" cy="5040560"/>
          </a:xfr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3"/>
          </p:nvPr>
        </p:nvSpPr>
        <p:spPr>
          <a:xfrm rot="16200000">
            <a:off x="8130182" y="650478"/>
            <a:ext cx="1308571" cy="360040"/>
          </a:xfrm>
          <a:solidFill>
            <a:schemeClr val="accent1"/>
          </a:solidFill>
        </p:spPr>
        <p:txBody>
          <a:bodyPr rtlCol="0" anchor="ctr"/>
          <a:lstStyle>
            <a:lvl1pPr marL="0" indent="0" algn="ctr" latinLnBrk="0">
              <a:buFontTx/>
              <a:buNone/>
              <a:defRPr lang="es-ES" sz="1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4"/>
          </p:nvPr>
        </p:nvSpPr>
        <p:spPr>
          <a:xfrm rot="16200000">
            <a:off x="6264188" y="3969060"/>
            <a:ext cx="5040560" cy="360040"/>
          </a:xfrm>
          <a:solidFill>
            <a:schemeClr val="accent2"/>
          </a:solidFill>
        </p:spPr>
        <p:txBody>
          <a:bodyPr rtlCol="0" anchor="ctr">
            <a:noAutofit/>
          </a:bodyPr>
          <a:lstStyle>
            <a:lvl1pPr marL="0" indent="0" algn="ctr" latinLnBrk="0">
              <a:buFontTx/>
              <a:buNone/>
              <a:defRPr lang="es-ES" sz="1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6" name="5 Marcador de SmartArt"/>
          <p:cNvSpPr>
            <a:spLocks noGrp="1"/>
          </p:cNvSpPr>
          <p:nvPr>
            <p:ph type="dgm" sz="quarter" idx="17"/>
          </p:nvPr>
        </p:nvSpPr>
        <p:spPr>
          <a:xfrm>
            <a:off x="6588424" y="188640"/>
            <a:ext cx="1800000" cy="1440000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201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4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9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mph" presetSubtype="0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7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2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>
        <p:tmplLst>
          <p:tmpl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1" build="p" animBg="1">
        <p:tmplLst>
          <p:tmpl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 animBg="1">
        <p:tmplLst>
          <p:tmpl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1" uiExpand="1" build="p" animBg="1">
        <p:tmplLst>
          <p:tmpl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6" grpId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922463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" name="Rectangle 7"/>
          <p:cNvSpPr/>
          <p:nvPr/>
        </p:nvSpPr>
        <p:spPr>
          <a:xfrm>
            <a:off x="0" y="1327150"/>
            <a:ext cx="1295400" cy="18573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1371600" y="1327150"/>
            <a:ext cx="7772400" cy="1857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3327411"/>
            <a:ext cx="7123113" cy="1673225"/>
          </a:xfrm>
        </p:spPr>
        <p:txBody>
          <a:bodyPr anchor="t"/>
          <a:lstStyle>
            <a:lvl1pPr latinLnBrk="0">
              <a:buNone/>
              <a:defRPr lang="es-ES" sz="2800">
                <a:solidFill>
                  <a:schemeClr val="tx2"/>
                </a:solidFill>
              </a:defRPr>
            </a:lvl1pPr>
            <a:lvl2pPr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998677"/>
            <a:ext cx="7620000" cy="990600"/>
          </a:xfrm>
        </p:spPr>
        <p:txBody>
          <a:bodyPr/>
          <a:lstStyle>
            <a:lvl1pPr algn="l" latinLnBrk="0">
              <a:buNone/>
              <a:defRPr lang="es-ES" sz="4400" b="0" cap="none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2151063"/>
            <a:ext cx="1295400" cy="701675"/>
          </a:xfrm>
        </p:spPr>
        <p:txBody>
          <a:bodyPr>
            <a:noAutofit/>
          </a:bodyPr>
          <a:lstStyle>
            <a:lvl1pPr latinLnBrk="0">
              <a:defRPr lang="es-ES"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ECD5E40-90BF-46F4-B389-D520B7A579AD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</a:t>
            </a:r>
          </a:p>
          <a:p>
            <a:pPr>
              <a:defRPr/>
            </a:pPr>
            <a:r>
              <a:rPr lang="es-ES"/>
              <a:t>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3158364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B736C03-BA79-43AC-8496-DA3B1FE6FB96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215620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144800"/>
            <a:ext cx="8138864" cy="2343489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1560" y="3501009"/>
            <a:ext cx="8119541" cy="2660558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37B66DD-A152-4B31-8B52-FF3928EBF49F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605490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144801"/>
            <a:ext cx="8138864" cy="1276088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1560" y="2420888"/>
            <a:ext cx="8119541" cy="129240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37B66DD-A152-4B31-8B52-FF3928EBF49F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3"/>
          </p:nvPr>
        </p:nvSpPr>
        <p:spPr>
          <a:xfrm>
            <a:off x="611560" y="3717032"/>
            <a:ext cx="8138864" cy="1368152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4"/>
          </p:nvPr>
        </p:nvSpPr>
        <p:spPr>
          <a:xfrm>
            <a:off x="611560" y="5085184"/>
            <a:ext cx="8138864" cy="1152128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65485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 latinLnBrk="0">
              <a:defRPr lang="es-ES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68AD3FA-C50F-4DA4-ADB9-E61C5A143001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1575081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2511D5F-C0E0-47E8-993F-D590F5CB72E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144800"/>
            <a:ext cx="8138864" cy="502050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05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D5784AD-441E-4836-90CD-7DA8321FFB4A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8533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 latinLnBrk="0">
              <a:buNone/>
              <a:defRPr lang="es-ES" sz="4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latinLnBrk="0">
              <a:spcAft>
                <a:spcPts val="1000"/>
              </a:spcAft>
              <a:buNone/>
              <a:defRPr lang="es-ES" sz="1800"/>
            </a:lvl1pPr>
            <a:lvl2pPr>
              <a:buNone/>
              <a:defRPr lang="es-ES" sz="1200"/>
            </a:lvl2pPr>
            <a:lvl3pPr>
              <a:buNone/>
              <a:defRPr lang="es-ES" sz="1000"/>
            </a:lvl3pPr>
            <a:lvl4pPr>
              <a:buNone/>
              <a:defRPr lang="es-ES" sz="900"/>
            </a:lvl4pPr>
            <a:lvl5pPr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0F045B6-C1E5-4978-BCD7-86D6D3E3031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971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/>
          <p:nvPr userDrawn="1"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027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0"/>
            <a:ext cx="81534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775" y="1143000"/>
            <a:ext cx="8153400" cy="4983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s-ES" noProof="0" dirty="0"/>
              <a:t>Haga clic para modificar los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  <a:p>
            <a:pPr lvl="5"/>
            <a:r>
              <a:rPr lang="es-ES" noProof="0" dirty="0"/>
              <a:t>Sexto nivel</a:t>
            </a:r>
          </a:p>
          <a:p>
            <a:pPr lvl="6"/>
            <a:r>
              <a:rPr lang="es-ES" noProof="0" dirty="0"/>
              <a:t>Séptimo nivel</a:t>
            </a:r>
          </a:p>
          <a:p>
            <a:pPr lvl="7"/>
            <a:r>
              <a:rPr lang="es-ES" noProof="0" dirty="0"/>
              <a:t>Octavo nivel</a:t>
            </a:r>
          </a:p>
          <a:p>
            <a:pPr lvl="8"/>
            <a:r>
              <a:rPr lang="es-ES" noProof="0" dirty="0"/>
              <a:t>Noveno nivel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714375"/>
            <a:ext cx="9144000" cy="32067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0" y="760413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590550" y="760413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215313" y="6569471"/>
            <a:ext cx="604837" cy="315913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fontAlgn="auto" latinLnBrk="0">
              <a:spcBef>
                <a:spcPts val="0"/>
              </a:spcBef>
              <a:spcAft>
                <a:spcPts val="0"/>
              </a:spcAft>
              <a:defRPr lang="es-ES" sz="1800" b="1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CD9FA18-9DDC-49D7-B68B-7D44608702D3}" type="slidenum">
              <a:rPr/>
              <a:pPr>
                <a:defRPr/>
              </a:pPr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36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06" r:id="rId14"/>
    <p:sldLayoutId id="2147483935" r:id="rId15"/>
    <p:sldLayoutId id="2147483937" r:id="rId1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6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1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6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1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5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6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1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5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6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0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1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5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6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6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7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8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9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1" build="p">
        <p:tmplLst>
          <p:tmpl lvl="1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6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7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8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9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s-ES"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lang="es-ES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lang="es-ES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775" y="1143000"/>
            <a:ext cx="8153400" cy="4983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  <a:p>
            <a:pPr lvl="5"/>
            <a:r>
              <a:rPr lang="es-ES" dirty="0"/>
              <a:t>Sexto nivel</a:t>
            </a:r>
          </a:p>
          <a:p>
            <a:pPr lvl="6"/>
            <a:r>
              <a:rPr lang="es-ES" dirty="0"/>
              <a:t>Séptimo nivel</a:t>
            </a:r>
          </a:p>
          <a:p>
            <a:pPr lvl="7"/>
            <a:r>
              <a:rPr lang="es-ES" dirty="0"/>
              <a:t>Octavo nivel</a:t>
            </a:r>
          </a:p>
          <a:p>
            <a:pPr lvl="8"/>
            <a:r>
              <a:rPr lang="es-ES" dirty="0"/>
              <a:t>Noveno nivel</a:t>
            </a:r>
          </a:p>
        </p:txBody>
      </p:sp>
    </p:spTree>
    <p:extLst>
      <p:ext uri="{BB962C8B-B14F-4D97-AF65-F5344CB8AC3E}">
        <p14:creationId xmlns:p14="http://schemas.microsoft.com/office/powerpoint/2010/main" val="281010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s-ES"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lang="es-ES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lang="es-ES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llow.readthedocs.io/en/3.0.x/reference/index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lab.research.google.com/github/albertofernandezvillan/dl-ml-notebooks/blob/main/pil_introduction_python.ipynb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s://github.com/albertofernandezvillan/computer-vision-and-deep-learning-course/blob/main/pil_introduction_python.ipynb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llow.readthedocs.io/en/3.0.x/reference/index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illow.readthedocs.io/en/3.0.x/reference/index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2 Título"/>
          <p:cNvSpPr>
            <a:spLocks noGrp="1"/>
          </p:cNvSpPr>
          <p:nvPr>
            <p:ph type="title"/>
          </p:nvPr>
        </p:nvSpPr>
        <p:spPr>
          <a:xfrm>
            <a:off x="1595438" y="4005063"/>
            <a:ext cx="7369050" cy="800299"/>
          </a:xfrm>
        </p:spPr>
        <p:txBody>
          <a:bodyPr>
            <a:normAutofit fontScale="90000"/>
          </a:bodyPr>
          <a:lstStyle/>
          <a:p>
            <a:r>
              <a:rPr lang="es-ES" sz="3600" dirty="0"/>
              <a:t>Visión por computador en la nueva era de la Inteligencia Artificial y el Deep </a:t>
            </a:r>
            <a:r>
              <a:rPr lang="es-ES" sz="3600" dirty="0" err="1"/>
              <a:t>Learning</a:t>
            </a:r>
            <a:endParaRPr sz="3600" dirty="0" smtClean="0"/>
          </a:p>
        </p:txBody>
      </p:sp>
      <p:sp>
        <p:nvSpPr>
          <p:cNvPr id="3" name="2 Rectángulo"/>
          <p:cNvSpPr/>
          <p:nvPr/>
        </p:nvSpPr>
        <p:spPr>
          <a:xfrm>
            <a:off x="-19050" y="0"/>
            <a:ext cx="9161462" cy="3140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-9525" y="5085184"/>
            <a:ext cx="9163050" cy="1772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338" name="1 Marcador de texto"/>
          <p:cNvSpPr>
            <a:spLocks noGrp="1"/>
          </p:cNvSpPr>
          <p:nvPr>
            <p:ph type="body" sz="half" idx="2"/>
          </p:nvPr>
        </p:nvSpPr>
        <p:spPr bwMode="auto">
          <a:xfrm>
            <a:off x="1547664" y="5129212"/>
            <a:ext cx="6818461" cy="172878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s-ES" b="1" dirty="0"/>
              <a:t>Rubén </a:t>
            </a:r>
            <a:r>
              <a:rPr lang="es-ES" b="1" dirty="0" err="1" smtClean="0"/>
              <a:t>Usamentiaga</a:t>
            </a:r>
            <a:r>
              <a:rPr lang="es-ES" b="1" dirty="0" smtClean="0"/>
              <a:t>*, Alberto </a:t>
            </a:r>
            <a:r>
              <a:rPr lang="es-ES" b="1" dirty="0" err="1" smtClean="0"/>
              <a:t>Fernándezº</a:t>
            </a:r>
            <a:endParaRPr lang="es-ES" b="1" dirty="0" smtClean="0"/>
          </a:p>
          <a:p>
            <a:pPr>
              <a:spcBef>
                <a:spcPct val="0"/>
              </a:spcBef>
            </a:pPr>
            <a:r>
              <a:rPr lang="es-ES" b="1" dirty="0" smtClean="0"/>
              <a:t>* </a:t>
            </a:r>
            <a:r>
              <a:rPr lang="es-ES" b="1" dirty="0" err="1" smtClean="0"/>
              <a:t>University</a:t>
            </a:r>
            <a:r>
              <a:rPr lang="es-ES" b="1" dirty="0" smtClean="0"/>
              <a:t> of Oviedo</a:t>
            </a:r>
          </a:p>
          <a:p>
            <a:pPr>
              <a:spcBef>
                <a:spcPct val="0"/>
              </a:spcBef>
            </a:pPr>
            <a:r>
              <a:rPr lang="es-ES" b="1" dirty="0" smtClean="0"/>
              <a:t>º TSK</a:t>
            </a:r>
            <a:endParaRPr lang="es-ES" dirty="0"/>
          </a:p>
          <a:p>
            <a:pPr>
              <a:spcBef>
                <a:spcPct val="0"/>
              </a:spcBef>
            </a:pPr>
            <a:endParaRPr lang="es-ES" dirty="0"/>
          </a:p>
          <a:p>
            <a:pPr>
              <a:spcBef>
                <a:spcPct val="0"/>
              </a:spcBef>
            </a:pPr>
            <a:endParaRPr lang="es-ES" i="1" dirty="0"/>
          </a:p>
          <a:p>
            <a:pPr>
              <a:spcBef>
                <a:spcPct val="0"/>
              </a:spcBef>
            </a:pPr>
            <a:r>
              <a:rPr lang="es-ES" dirty="0" smtClean="0"/>
              <a:t>Gijón (</a:t>
            </a:r>
            <a:r>
              <a:rPr lang="es-ES" dirty="0" err="1" smtClean="0"/>
              <a:t>Spain</a:t>
            </a:r>
            <a:r>
              <a:rPr lang="es-ES" dirty="0" smtClean="0"/>
              <a:t>)</a:t>
            </a:r>
            <a:endParaRPr lang="es-ES" dirty="0"/>
          </a:p>
          <a:p>
            <a:pPr>
              <a:spcBef>
                <a:spcPct val="0"/>
              </a:spcBef>
            </a:pPr>
            <a:r>
              <a:rPr lang="es-ES" dirty="0" smtClean="0"/>
              <a:t>5 – 16 </a:t>
            </a:r>
            <a:r>
              <a:rPr lang="es-ES" dirty="0" err="1" smtClean="0"/>
              <a:t>April</a:t>
            </a:r>
            <a:r>
              <a:rPr lang="es-ES" dirty="0" smtClean="0"/>
              <a:t> 2021</a:t>
            </a:r>
            <a:endParaRPr lang="es-ES" dirty="0"/>
          </a:p>
          <a:p>
            <a:pPr>
              <a:spcBef>
                <a:spcPct val="0"/>
              </a:spcBef>
            </a:pP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23" y="132157"/>
            <a:ext cx="2880320" cy="288032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185" y="133410"/>
            <a:ext cx="5313287" cy="2874147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595438" y="3169783"/>
            <a:ext cx="780109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24292E"/>
                </a:solidFill>
                <a:latin typeface="-apple-system"/>
              </a:rPr>
              <a:t>Computer vision in the new era of Artificial Intelligence and Deep Learning</a:t>
            </a:r>
            <a:endParaRPr lang="en-US" sz="2200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581525" y="6202339"/>
            <a:ext cx="4572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https</a:t>
            </a:r>
            <a:r>
              <a:rPr lang="es-ES">
                <a:solidFill>
                  <a:schemeClr val="bg1"/>
                </a:solidFill>
              </a:rPr>
              <a:t>://</a:t>
            </a:r>
            <a:r>
              <a:rPr lang="es-ES" smtClean="0">
                <a:solidFill>
                  <a:schemeClr val="bg1"/>
                </a:solidFill>
              </a:rPr>
              <a:t>github.com/albertofernandezvillan/computer-vision-and-deep-learning-course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5936" y="6202339"/>
            <a:ext cx="585589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5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2 Título"/>
          <p:cNvSpPr>
            <a:spLocks noGrp="1"/>
          </p:cNvSpPr>
          <p:nvPr>
            <p:ph type="title"/>
          </p:nvPr>
        </p:nvSpPr>
        <p:spPr>
          <a:xfrm>
            <a:off x="1371600" y="1481138"/>
            <a:ext cx="7620000" cy="1519237"/>
          </a:xfrm>
        </p:spPr>
        <p:txBody>
          <a:bodyPr/>
          <a:lstStyle/>
          <a:p>
            <a:pPr eaLnBrk="1" hangingPunct="1"/>
            <a:r>
              <a:rPr lang="es-ES" dirty="0" err="1" smtClean="0"/>
              <a:t>Pillow</a:t>
            </a:r>
            <a:endParaRPr sz="2800" dirty="0" smtClean="0"/>
          </a:p>
        </p:txBody>
      </p:sp>
      <p:sp>
        <p:nvSpPr>
          <p:cNvPr id="3" name="CuadroTexto 2"/>
          <p:cNvSpPr txBox="1"/>
          <p:nvPr/>
        </p:nvSpPr>
        <p:spPr>
          <a:xfrm>
            <a:off x="1371600" y="3429000"/>
            <a:ext cx="65925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/>
              <a:t>Recommended</a:t>
            </a:r>
            <a:r>
              <a:rPr lang="es-ES" b="1" dirty="0" smtClean="0"/>
              <a:t> </a:t>
            </a:r>
            <a:r>
              <a:rPr lang="es-ES" b="1" dirty="0" err="1" smtClean="0"/>
              <a:t>lectures</a:t>
            </a:r>
            <a:endParaRPr lang="es-E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PIL Modules: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pillow.readthedocs.io/en/3.0.x/reference/index.html</a:t>
            </a:r>
            <a:r>
              <a:rPr lang="en-US" dirty="0" smtClean="0"/>
              <a:t> </a:t>
            </a:r>
            <a:endParaRPr lang="en-US" dirty="0" smtClean="0"/>
          </a:p>
          <a:p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4581525" y="6202339"/>
            <a:ext cx="4572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https</a:t>
            </a:r>
            <a:r>
              <a:rPr lang="es-ES">
                <a:solidFill>
                  <a:schemeClr val="bg1"/>
                </a:solidFill>
              </a:rPr>
              <a:t>://</a:t>
            </a:r>
            <a:r>
              <a:rPr lang="es-ES" smtClean="0">
                <a:solidFill>
                  <a:schemeClr val="bg1"/>
                </a:solidFill>
              </a:rPr>
              <a:t>github.com/albertofernandezvillan/computer-vision-and-deep-learning-course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6202339"/>
            <a:ext cx="585589" cy="646331"/>
          </a:xfrm>
          <a:prstGeom prst="rect">
            <a:avLst/>
          </a:prstGeom>
        </p:spPr>
      </p:pic>
      <p:pic>
        <p:nvPicPr>
          <p:cNvPr id="7" name="Picture 2" descr="https://python-pillow.org/images/pillow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709137"/>
            <a:ext cx="3448546" cy="129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2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2 Título"/>
          <p:cNvSpPr>
            <a:spLocks noGrp="1"/>
          </p:cNvSpPr>
          <p:nvPr>
            <p:ph type="title"/>
          </p:nvPr>
        </p:nvSpPr>
        <p:spPr>
          <a:xfrm>
            <a:off x="1371600" y="1481138"/>
            <a:ext cx="7620000" cy="1519237"/>
          </a:xfrm>
        </p:spPr>
        <p:txBody>
          <a:bodyPr/>
          <a:lstStyle/>
          <a:p>
            <a:pPr eaLnBrk="1" hangingPunct="1"/>
            <a:r>
              <a:rPr lang="es-ES" dirty="0" err="1" smtClean="0"/>
              <a:t>Pillow</a:t>
            </a:r>
            <a:endParaRPr sz="28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939" y="4267275"/>
            <a:ext cx="514350" cy="54292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231232" y="4077072"/>
            <a:ext cx="69127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hlinkClick r:id="rId4"/>
              </a:rPr>
              <a:t>computer</a:t>
            </a:r>
            <a:r>
              <a:rPr lang="es-ES" dirty="0">
                <a:hlinkClick r:id="rId4"/>
              </a:rPr>
              <a:t>-</a:t>
            </a:r>
            <a:r>
              <a:rPr lang="es-ES" dirty="0" err="1">
                <a:hlinkClick r:id="rId4"/>
              </a:rPr>
              <a:t>vision</a:t>
            </a:r>
            <a:r>
              <a:rPr lang="es-ES" dirty="0">
                <a:hlinkClick r:id="rId4"/>
              </a:rPr>
              <a:t>-and-</a:t>
            </a:r>
            <a:r>
              <a:rPr lang="es-ES" dirty="0" err="1">
                <a:hlinkClick r:id="rId4"/>
              </a:rPr>
              <a:t>deep</a:t>
            </a:r>
            <a:r>
              <a:rPr lang="es-ES" dirty="0">
                <a:hlinkClick r:id="rId4"/>
              </a:rPr>
              <a:t>-</a:t>
            </a:r>
            <a:r>
              <a:rPr lang="es-ES" dirty="0" err="1">
                <a:hlinkClick r:id="rId4"/>
              </a:rPr>
              <a:t>learning-course</a:t>
            </a:r>
            <a:r>
              <a:rPr lang="es-ES" dirty="0">
                <a:hlinkClick r:id="rId4"/>
              </a:rPr>
              <a:t>/</a:t>
            </a:r>
            <a:r>
              <a:rPr lang="es-ES" dirty="0" err="1">
                <a:hlinkClick r:id="rId4"/>
              </a:rPr>
              <a:t>pil_introduction_python.ipynb</a:t>
            </a:r>
            <a:r>
              <a:rPr lang="es-ES" dirty="0">
                <a:hlinkClick r:id="rId4"/>
              </a:rPr>
              <a:t> at </a:t>
            </a:r>
            <a:r>
              <a:rPr lang="es-ES" dirty="0" err="1">
                <a:hlinkClick r:id="rId4"/>
              </a:rPr>
              <a:t>main</a:t>
            </a:r>
            <a:r>
              <a:rPr lang="es-ES" dirty="0">
                <a:hlinkClick r:id="rId4"/>
              </a:rPr>
              <a:t> · </a:t>
            </a:r>
            <a:r>
              <a:rPr lang="es-ES" dirty="0" err="1">
                <a:hlinkClick r:id="rId4"/>
              </a:rPr>
              <a:t>albertofernandezvillan</a:t>
            </a:r>
            <a:r>
              <a:rPr lang="es-ES" dirty="0">
                <a:hlinkClick r:id="rId4"/>
              </a:rPr>
              <a:t>/</a:t>
            </a:r>
            <a:r>
              <a:rPr lang="es-ES" dirty="0" err="1">
                <a:hlinkClick r:id="rId4"/>
              </a:rPr>
              <a:t>computer</a:t>
            </a:r>
            <a:r>
              <a:rPr lang="es-ES" dirty="0">
                <a:hlinkClick r:id="rId4"/>
              </a:rPr>
              <a:t>-</a:t>
            </a:r>
            <a:r>
              <a:rPr lang="es-ES" dirty="0" err="1">
                <a:hlinkClick r:id="rId4"/>
              </a:rPr>
              <a:t>vision</a:t>
            </a:r>
            <a:r>
              <a:rPr lang="es-ES" dirty="0">
                <a:hlinkClick r:id="rId4"/>
              </a:rPr>
              <a:t>-and-</a:t>
            </a:r>
            <a:r>
              <a:rPr lang="es-ES" dirty="0" err="1">
                <a:hlinkClick r:id="rId4"/>
              </a:rPr>
              <a:t>deep</a:t>
            </a:r>
            <a:r>
              <a:rPr lang="es-ES" dirty="0">
                <a:hlinkClick r:id="rId4"/>
              </a:rPr>
              <a:t>-</a:t>
            </a:r>
            <a:r>
              <a:rPr lang="es-ES" dirty="0" err="1">
                <a:hlinkClick r:id="rId4"/>
              </a:rPr>
              <a:t>learning-course</a:t>
            </a:r>
            <a:r>
              <a:rPr lang="es-ES" dirty="0">
                <a:hlinkClick r:id="rId4"/>
              </a:rPr>
              <a:t> (github.com)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201" y="5635428"/>
            <a:ext cx="1647825" cy="26670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2247459" y="5531782"/>
            <a:ext cx="5797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>
                <a:hlinkClick r:id="rId6"/>
              </a:rPr>
              <a:t>pil_introduction_python.ipynb - Colaboratory (google.com)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1371600" y="3300663"/>
            <a:ext cx="4162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/>
              <a:t>Notebook: </a:t>
            </a:r>
            <a:r>
              <a:rPr lang="es-ES" b="1" dirty="0" err="1"/>
              <a:t>pil_introduction_python.ipynb</a:t>
            </a:r>
            <a:r>
              <a:rPr lang="es-ES" b="1" dirty="0"/>
              <a:t> 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4581525" y="6202339"/>
            <a:ext cx="4572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https</a:t>
            </a:r>
            <a:r>
              <a:rPr lang="es-ES">
                <a:solidFill>
                  <a:schemeClr val="bg1"/>
                </a:solidFill>
              </a:rPr>
              <a:t>://</a:t>
            </a:r>
            <a:r>
              <a:rPr lang="es-ES" smtClean="0">
                <a:solidFill>
                  <a:schemeClr val="bg1"/>
                </a:solidFill>
              </a:rPr>
              <a:t>github.com/albertofernandezvillan/computer-vision-and-deep-learning-course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6202339"/>
            <a:ext cx="585589" cy="646331"/>
          </a:xfrm>
          <a:prstGeom prst="rect">
            <a:avLst/>
          </a:prstGeom>
        </p:spPr>
      </p:pic>
      <p:pic>
        <p:nvPicPr>
          <p:cNvPr id="1026" name="Picture 2" descr="https://python-pillow.org/images/pillow-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709137"/>
            <a:ext cx="3448546" cy="129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Pillow</a:t>
            </a:r>
            <a:r>
              <a:rPr lang="es-ES" dirty="0" smtClean="0"/>
              <a:t> </a:t>
            </a:r>
            <a:r>
              <a:rPr lang="es-ES" dirty="0" err="1" smtClean="0"/>
              <a:t>introduction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Pillow is the friendly PIL fork by Alex Clark and Contributors. PIL is the Python Imaging Library by Fredrik </a:t>
            </a:r>
            <a:r>
              <a:rPr lang="en-US" dirty="0" err="1"/>
              <a:t>Lundh</a:t>
            </a:r>
            <a:r>
              <a:rPr lang="en-US" dirty="0"/>
              <a:t> and Contributors. As of 2019, Pillow development is supported by </a:t>
            </a:r>
            <a:r>
              <a:rPr lang="en-US" dirty="0" err="1"/>
              <a:t>Tidelift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the following import convention</a:t>
            </a:r>
          </a:p>
          <a:p>
            <a:pPr marL="366713" lvl="1" indent="0">
              <a:buNone/>
            </a:pPr>
            <a:r>
              <a:rPr lang="es-ES" sz="1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import</a:t>
            </a:r>
            <a:r>
              <a:rPr lang="es-E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 PIL</a:t>
            </a:r>
            <a:endParaRPr lang="es-ES" sz="1400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299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Pillow</a:t>
            </a:r>
            <a:r>
              <a:rPr lang="es-ES" dirty="0" smtClean="0"/>
              <a:t> </a:t>
            </a:r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features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225523" y="2479140"/>
            <a:ext cx="8820472" cy="17543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 PIL 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import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</a:t>
            </a:r>
            <a:endParaRPr lang="es-E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Image.open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("/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content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/face_test.png")</a:t>
            </a:r>
          </a:p>
          <a:p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("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: '{}', 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size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: '{}', 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: '{}'".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img.format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img.size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img.mode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</p:txBody>
      </p:sp>
      <p:sp>
        <p:nvSpPr>
          <p:cNvPr id="8" name="Rectángulo 7"/>
          <p:cNvSpPr/>
          <p:nvPr/>
        </p:nvSpPr>
        <p:spPr>
          <a:xfrm>
            <a:off x="546275" y="4365104"/>
            <a:ext cx="7992888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PIL.PngImagePlugin.PngImageFile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=RGB 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size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=482x504 at 0x7F3A5722DC50&gt; 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: 'PNG', 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size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: '(482, 504)', 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: 'RGB'</a:t>
            </a:r>
          </a:p>
        </p:txBody>
      </p:sp>
      <p:sp>
        <p:nvSpPr>
          <p:cNvPr id="9" name="Rectángulo 8"/>
          <p:cNvSpPr/>
          <p:nvPr/>
        </p:nvSpPr>
        <p:spPr>
          <a:xfrm>
            <a:off x="225523" y="1196752"/>
            <a:ext cx="8496944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900" dirty="0" smtClean="0">
                <a:latin typeface="+mn-lt"/>
              </a:rPr>
              <a:t>To load an image use </a:t>
            </a:r>
            <a:r>
              <a:rPr lang="en-US" sz="2900" dirty="0" err="1" smtClean="0">
                <a:latin typeface="+mn-lt"/>
              </a:rPr>
              <a:t>Image.open</a:t>
            </a:r>
            <a:r>
              <a:rPr lang="en-US" sz="2900" dirty="0" smtClean="0">
                <a:latin typeface="+mn-lt"/>
              </a:rPr>
              <a:t>()</a:t>
            </a:r>
          </a:p>
          <a:p>
            <a:r>
              <a:rPr lang="en-US" sz="2900" dirty="0" smtClean="0">
                <a:latin typeface="+mn-lt"/>
              </a:rPr>
              <a:t>Note that PIL uses </a:t>
            </a:r>
            <a:r>
              <a:rPr lang="en-US" sz="2900" b="1" u="sng" dirty="0" smtClean="0">
                <a:latin typeface="+mn-lt"/>
              </a:rPr>
              <a:t>RGB</a:t>
            </a:r>
            <a:r>
              <a:rPr lang="en-US" sz="2900" dirty="0" smtClean="0">
                <a:latin typeface="+mn-lt"/>
              </a:rPr>
              <a:t> mode </a:t>
            </a:r>
            <a:endParaRPr lang="es-ES" sz="29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3076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Pillow</a:t>
            </a:r>
            <a:r>
              <a:rPr lang="es-ES" dirty="0" smtClean="0"/>
              <a:t> </a:t>
            </a:r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features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705069" y="1988840"/>
            <a:ext cx="7318650" cy="14773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 PIL 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import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Image</a:t>
            </a:r>
            <a:endParaRPr lang="es-E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s-E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# </a:t>
            </a:r>
            <a:r>
              <a:rPr lang="es-E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This</a:t>
            </a:r>
            <a:r>
              <a:rPr lang="es-E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converts</a:t>
            </a:r>
            <a:r>
              <a:rPr lang="es-E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RGB </a:t>
            </a:r>
            <a:r>
              <a:rPr lang="es-E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image</a:t>
            </a:r>
            <a:r>
              <a:rPr lang="es-E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to </a:t>
            </a:r>
            <a:r>
              <a:rPr lang="es-E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grayscale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Image.open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("/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content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/face_test.png</a:t>
            </a:r>
            <a:r>
              <a:rPr lang="es-E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")</a:t>
            </a:r>
          </a:p>
          <a:p>
            <a:r>
              <a:rPr lang="es-E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img_l</a:t>
            </a:r>
            <a:r>
              <a:rPr lang="es-E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img.convert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("L")</a:t>
            </a:r>
            <a:endParaRPr lang="es-E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07504" y="1075963"/>
            <a:ext cx="8918477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900" dirty="0" smtClean="0">
                <a:latin typeface="+mn-lt"/>
              </a:rPr>
              <a:t>To </a:t>
            </a:r>
            <a:r>
              <a:rPr lang="en-US" sz="2900" dirty="0" smtClean="0">
                <a:latin typeface="+mn-lt"/>
              </a:rPr>
              <a:t>convert images between different pixel representations use </a:t>
            </a:r>
            <a:r>
              <a:rPr lang="en-US" sz="2900" dirty="0" err="1" smtClean="0">
                <a:latin typeface="+mn-lt"/>
              </a:rPr>
              <a:t>img.</a:t>
            </a:r>
            <a:r>
              <a:rPr lang="en-US" sz="2900" dirty="0" err="1" smtClean="0">
                <a:latin typeface="+mn-lt"/>
              </a:rPr>
              <a:t>convert</a:t>
            </a:r>
            <a:r>
              <a:rPr lang="en-US" sz="2900" dirty="0">
                <a:latin typeface="+mn-lt"/>
              </a:rPr>
              <a:t>(). </a:t>
            </a:r>
            <a:endParaRPr lang="en-US" sz="2900" dirty="0" smtClean="0">
              <a:latin typeface="+mn-lt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683568" y="3552661"/>
            <a:ext cx="7340151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from PIL import Image, 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ImageOps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# For this purpose, we can also use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ImageOps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module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img_2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ImageOps.grayscale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4873779"/>
            <a:ext cx="1584176" cy="1656482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873779"/>
            <a:ext cx="1596124" cy="165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7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Pillow</a:t>
            </a:r>
            <a:r>
              <a:rPr lang="es-ES" dirty="0" smtClean="0"/>
              <a:t> </a:t>
            </a:r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features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755576" y="2996952"/>
            <a:ext cx="7318650" cy="20313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 PIL 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import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</a:t>
            </a:r>
            <a:endParaRPr lang="es-E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s-E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# Load </a:t>
            </a:r>
            <a:r>
              <a:rPr lang="es-E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image</a:t>
            </a:r>
            <a:r>
              <a:rPr lang="es-E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s-E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img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Image.open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("/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content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/face_test.png</a:t>
            </a:r>
            <a:r>
              <a:rPr lang="es-E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")</a:t>
            </a:r>
          </a:p>
          <a:p>
            <a:endParaRPr lang="es-E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# </a:t>
            </a:r>
            <a:r>
              <a:rPr lang="es-E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Save</a:t>
            </a:r>
            <a:r>
              <a:rPr lang="es-E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it</a:t>
            </a:r>
            <a:r>
              <a:rPr lang="es-E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on</a:t>
            </a:r>
            <a:r>
              <a:rPr lang="es-E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disk:</a:t>
            </a:r>
            <a:endParaRPr lang="es-E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img.save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("face_test.jpg", 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quality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=95</a:t>
            </a:r>
            <a:r>
              <a:rPr lang="es-E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s-E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07504" y="1075963"/>
            <a:ext cx="8918477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900" dirty="0" smtClean="0">
                <a:latin typeface="+mn-lt"/>
              </a:rPr>
              <a:t>To save an image on disk</a:t>
            </a:r>
            <a:r>
              <a:rPr lang="en-US" sz="2900" dirty="0">
                <a:latin typeface="+mn-lt"/>
              </a:rPr>
              <a:t>: </a:t>
            </a:r>
            <a:r>
              <a:rPr lang="en-US" sz="2900" dirty="0" err="1">
                <a:latin typeface="+mn-lt"/>
              </a:rPr>
              <a:t>img.save</a:t>
            </a:r>
            <a:r>
              <a:rPr lang="en-US" sz="2900" dirty="0" smtClean="0">
                <a:latin typeface="+mn-lt"/>
              </a:rPr>
              <a:t>()</a:t>
            </a:r>
          </a:p>
          <a:p>
            <a:r>
              <a:rPr lang="en-US" sz="2900" dirty="0" smtClean="0">
                <a:latin typeface="+mn-lt"/>
              </a:rPr>
              <a:t>You </a:t>
            </a:r>
            <a:r>
              <a:rPr lang="en-US" sz="2900" dirty="0">
                <a:latin typeface="+mn-lt"/>
              </a:rPr>
              <a:t>can specify a different extension from its original, and the saved image will be converted to the specified format.</a:t>
            </a:r>
            <a:endParaRPr lang="en-US" sz="29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130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Pillow</a:t>
            </a:r>
            <a:r>
              <a:rPr lang="es-ES" dirty="0" smtClean="0"/>
              <a:t> </a:t>
            </a:r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features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195467" y="1700808"/>
            <a:ext cx="8568952" cy="20313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import cv2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from PIL import Image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import 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numpy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as np</a:t>
            </a:r>
          </a:p>
          <a:p>
            <a:endParaRPr lang="es-E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img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Image.open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("/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content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/face_test.png</a:t>
            </a:r>
            <a:r>
              <a:rPr lang="es-E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")</a:t>
            </a:r>
          </a:p>
          <a:p>
            <a:endParaRPr lang="es-E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img_bgr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s-ES" b="1" dirty="0">
                <a:solidFill>
                  <a:srgbClr val="000000"/>
                </a:solidFill>
                <a:latin typeface="Courier New" panose="02070309020205020404" pitchFamily="49" charset="0"/>
              </a:rPr>
              <a:t>cv2.cvtColor(</a:t>
            </a:r>
            <a:r>
              <a:rPr lang="es-E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np.asarray</a:t>
            </a:r>
            <a:r>
              <a:rPr lang="es-E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</a:t>
            </a:r>
            <a:r>
              <a:rPr lang="es-ES" b="1" dirty="0">
                <a:solidFill>
                  <a:srgbClr val="000000"/>
                </a:solidFill>
                <a:latin typeface="Courier New" panose="02070309020205020404" pitchFamily="49" charset="0"/>
              </a:rPr>
              <a:t>), cv2.COLOR_RGB2BGR)</a:t>
            </a:r>
          </a:p>
        </p:txBody>
      </p:sp>
      <p:sp>
        <p:nvSpPr>
          <p:cNvPr id="9" name="Rectángulo 8"/>
          <p:cNvSpPr/>
          <p:nvPr/>
        </p:nvSpPr>
        <p:spPr>
          <a:xfrm>
            <a:off x="227061" y="3997804"/>
            <a:ext cx="8918477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900" dirty="0">
                <a:latin typeface="+mn-lt"/>
              </a:rPr>
              <a:t>Convert </a:t>
            </a:r>
            <a:r>
              <a:rPr lang="en-US" sz="2900" dirty="0" err="1" smtClean="0">
                <a:latin typeface="+mn-lt"/>
              </a:rPr>
              <a:t>OpenCV</a:t>
            </a:r>
            <a:r>
              <a:rPr lang="en-US" sz="2900" dirty="0" smtClean="0">
                <a:latin typeface="+mn-lt"/>
              </a:rPr>
              <a:t> format to PIL Image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11763" y="1133193"/>
            <a:ext cx="8918477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900" dirty="0">
                <a:latin typeface="+mn-lt"/>
              </a:rPr>
              <a:t>Convert </a:t>
            </a:r>
            <a:r>
              <a:rPr lang="en-US" sz="2900" dirty="0" smtClean="0">
                <a:latin typeface="+mn-lt"/>
              </a:rPr>
              <a:t>PIL Image </a:t>
            </a:r>
            <a:r>
              <a:rPr lang="en-US" sz="2900" dirty="0">
                <a:latin typeface="+mn-lt"/>
              </a:rPr>
              <a:t>to </a:t>
            </a:r>
            <a:r>
              <a:rPr lang="en-US" sz="2900" dirty="0" err="1">
                <a:latin typeface="+mn-lt"/>
              </a:rPr>
              <a:t>OpenCV</a:t>
            </a:r>
            <a:r>
              <a:rPr lang="en-US" sz="2900" dirty="0">
                <a:latin typeface="+mn-lt"/>
              </a:rPr>
              <a:t> </a:t>
            </a:r>
            <a:r>
              <a:rPr lang="en-US" sz="2900" dirty="0" smtClean="0">
                <a:latin typeface="+mn-lt"/>
              </a:rPr>
              <a:t>format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27060" y="4617418"/>
            <a:ext cx="8535939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from PIL import Image</a:t>
            </a:r>
          </a:p>
          <a:p>
            <a:endParaRPr lang="es-E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pil_image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s-E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Image.fromarray</a:t>
            </a:r>
            <a:r>
              <a:rPr lang="es-E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img_rgb</a:t>
            </a:r>
            <a:r>
              <a:rPr lang="es-E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773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Pillow</a:t>
            </a:r>
            <a:r>
              <a:rPr lang="es-ES" dirty="0" smtClean="0"/>
              <a:t> </a:t>
            </a:r>
            <a:r>
              <a:rPr lang="es-ES" dirty="0" smtClean="0"/>
              <a:t>modules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1377849" y="1507744"/>
            <a:ext cx="150573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s-ES" dirty="0" err="1"/>
              <a:t>Image</a:t>
            </a:r>
            <a:r>
              <a:rPr lang="es-ES" dirty="0"/>
              <a:t> Module</a:t>
            </a:r>
          </a:p>
        </p:txBody>
      </p:sp>
      <p:sp>
        <p:nvSpPr>
          <p:cNvPr id="8" name="Rectángulo 7"/>
          <p:cNvSpPr/>
          <p:nvPr/>
        </p:nvSpPr>
        <p:spPr>
          <a:xfrm>
            <a:off x="5438879" y="1511877"/>
            <a:ext cx="131337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s-ES" dirty="0" err="1"/>
              <a:t>ImageChops</a:t>
            </a:r>
            <a:endParaRPr lang="es-ES" dirty="0"/>
          </a:p>
        </p:txBody>
      </p:sp>
      <p:sp>
        <p:nvSpPr>
          <p:cNvPr id="10" name="Rectángulo 9"/>
          <p:cNvSpPr/>
          <p:nvPr/>
        </p:nvSpPr>
        <p:spPr>
          <a:xfrm>
            <a:off x="1375924" y="5395094"/>
            <a:ext cx="2004267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s-ES" dirty="0" err="1"/>
              <a:t>ImageColor</a:t>
            </a:r>
            <a:r>
              <a:rPr lang="es-ES" dirty="0"/>
              <a:t> Module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1377849" y="4612472"/>
            <a:ext cx="1876026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s-ES" dirty="0" err="1"/>
              <a:t>ImageCms</a:t>
            </a:r>
            <a:r>
              <a:rPr lang="es-ES" dirty="0"/>
              <a:t> Module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1377849" y="2280427"/>
            <a:ext cx="2000419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s-ES" dirty="0" err="1"/>
              <a:t>ImageDraw</a:t>
            </a:r>
            <a:r>
              <a:rPr lang="es-ES" dirty="0"/>
              <a:t> Module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5428435" y="2255435"/>
            <a:ext cx="2239909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s-ES" dirty="0" err="1"/>
              <a:t>ImageEnhance</a:t>
            </a:r>
            <a:r>
              <a:rPr lang="es-ES" dirty="0"/>
              <a:t> Module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1375924" y="6156012"/>
            <a:ext cx="1824730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s-ES" dirty="0" err="1"/>
              <a:t>ImageFile</a:t>
            </a:r>
            <a:r>
              <a:rPr lang="es-ES" dirty="0"/>
              <a:t> Module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5428435" y="6100752"/>
            <a:ext cx="1964192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s-ES" dirty="0" err="1"/>
              <a:t>ImageFilter</a:t>
            </a:r>
            <a:r>
              <a:rPr lang="es-ES" dirty="0"/>
              <a:t> Module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1377849" y="3053110"/>
            <a:ext cx="1883401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s-ES" dirty="0" err="1"/>
              <a:t>ImageFont</a:t>
            </a:r>
            <a:r>
              <a:rPr lang="es-ES" dirty="0"/>
              <a:t> Module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5438879" y="2998993"/>
            <a:ext cx="210365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s-ES" dirty="0" err="1"/>
              <a:t>ImageMorph</a:t>
            </a:r>
            <a:r>
              <a:rPr lang="es-ES" dirty="0"/>
              <a:t> Module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5438879" y="4598475"/>
            <a:ext cx="188724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s-ES" dirty="0" err="1"/>
              <a:t>ImageOps</a:t>
            </a:r>
            <a:r>
              <a:rPr lang="es-ES" dirty="0"/>
              <a:t> Module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1377849" y="3825793"/>
            <a:ext cx="2141099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s-ES" dirty="0" err="1"/>
              <a:t>ImagePalette</a:t>
            </a:r>
            <a:r>
              <a:rPr lang="es-ES" dirty="0"/>
              <a:t> Module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5428435" y="3799126"/>
            <a:ext cx="1872820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s-ES" dirty="0" err="1"/>
              <a:t>ImageStat</a:t>
            </a:r>
            <a:r>
              <a:rPr lang="es-ES" dirty="0"/>
              <a:t> Module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5438879" y="5349613"/>
            <a:ext cx="1693862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s-ES" dirty="0" err="1"/>
              <a:t>ExifTags</a:t>
            </a:r>
            <a:r>
              <a:rPr lang="es-ES" dirty="0"/>
              <a:t> Module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327523" y="1014331"/>
            <a:ext cx="85140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hlinkClick r:id="rId3"/>
              </a:rPr>
              <a:t>Reference — </a:t>
            </a:r>
            <a:r>
              <a:rPr lang="es-ES" dirty="0" err="1">
                <a:hlinkClick r:id="rId3"/>
              </a:rPr>
              <a:t>Pillow</a:t>
            </a:r>
            <a:r>
              <a:rPr lang="es-ES" dirty="0">
                <a:hlinkClick r:id="rId3"/>
              </a:rPr>
              <a:t> (PIL </a:t>
            </a:r>
            <a:r>
              <a:rPr lang="es-ES" dirty="0" err="1">
                <a:hlinkClick r:id="rId3"/>
              </a:rPr>
              <a:t>Fork</a:t>
            </a:r>
            <a:r>
              <a:rPr lang="es-ES" dirty="0">
                <a:hlinkClick r:id="rId3"/>
              </a:rPr>
              <a:t>) 3.0.0 </a:t>
            </a:r>
            <a:r>
              <a:rPr lang="es-ES" dirty="0" err="1">
                <a:hlinkClick r:id="rId3"/>
              </a:rPr>
              <a:t>documentation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928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Pillow</a:t>
            </a:r>
            <a:r>
              <a:rPr lang="es-ES" dirty="0" smtClean="0"/>
              <a:t> </a:t>
            </a:r>
            <a:r>
              <a:rPr lang="es-ES" dirty="0" smtClean="0"/>
              <a:t>modules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  <p:sp>
        <p:nvSpPr>
          <p:cNvPr id="15" name="Rectángulo 14"/>
          <p:cNvSpPr/>
          <p:nvPr/>
        </p:nvSpPr>
        <p:spPr>
          <a:xfrm>
            <a:off x="395536" y="1484784"/>
            <a:ext cx="1964192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s-ES" dirty="0" err="1"/>
              <a:t>ImageFilter</a:t>
            </a:r>
            <a:r>
              <a:rPr lang="es-ES" dirty="0"/>
              <a:t> Module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327523" y="1014331"/>
            <a:ext cx="85140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hlinkClick r:id="rId3"/>
              </a:rPr>
              <a:t>Reference — </a:t>
            </a:r>
            <a:r>
              <a:rPr lang="es-ES" dirty="0" err="1">
                <a:hlinkClick r:id="rId3"/>
              </a:rPr>
              <a:t>Pillow</a:t>
            </a:r>
            <a:r>
              <a:rPr lang="es-ES" dirty="0">
                <a:hlinkClick r:id="rId3"/>
              </a:rPr>
              <a:t> (PIL </a:t>
            </a:r>
            <a:r>
              <a:rPr lang="es-ES" dirty="0" err="1">
                <a:hlinkClick r:id="rId3"/>
              </a:rPr>
              <a:t>Fork</a:t>
            </a:r>
            <a:r>
              <a:rPr lang="es-ES" dirty="0">
                <a:hlinkClick r:id="rId3"/>
              </a:rPr>
              <a:t>) 3.0.0 </a:t>
            </a:r>
            <a:r>
              <a:rPr lang="es-ES" dirty="0" err="1">
                <a:hlinkClick r:id="rId3"/>
              </a:rPr>
              <a:t>documentation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26" y="2283160"/>
            <a:ext cx="3884437" cy="406173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276872"/>
            <a:ext cx="3890452" cy="4068024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3923928" y="1765400"/>
            <a:ext cx="4989661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img.filter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ImageFilter.UnsharpMask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46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tudent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51783</TotalTime>
  <Words>489</Words>
  <PresentationFormat>Presentación en pantalla (4:3)</PresentationFormat>
  <Paragraphs>103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20" baseType="lpstr">
      <vt:lpstr>-apple-system</vt:lpstr>
      <vt:lpstr>Arial</vt:lpstr>
      <vt:lpstr>Calibri</vt:lpstr>
      <vt:lpstr>Consolas</vt:lpstr>
      <vt:lpstr>Courier New</vt:lpstr>
      <vt:lpstr>Tw Cen MT</vt:lpstr>
      <vt:lpstr>Wingdings</vt:lpstr>
      <vt:lpstr>Wingdings 2</vt:lpstr>
      <vt:lpstr>Student presentation</vt:lpstr>
      <vt:lpstr>1_Student presentation</vt:lpstr>
      <vt:lpstr>Visión por computador en la nueva era de la Inteligencia Artificial y el Deep Learning</vt:lpstr>
      <vt:lpstr>Pillow</vt:lpstr>
      <vt:lpstr>Pillow introduction</vt:lpstr>
      <vt:lpstr>Pillow main features</vt:lpstr>
      <vt:lpstr>Pillow main features</vt:lpstr>
      <vt:lpstr>Pillow main features</vt:lpstr>
      <vt:lpstr>Pillow main features</vt:lpstr>
      <vt:lpstr>Pillow modules</vt:lpstr>
      <vt:lpstr>Pillow modules</vt:lpstr>
      <vt:lpstr>Pillow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2007-12-30T09:58:21Z</dcterms:created>
  <dcterms:modified xsi:type="dcterms:W3CDTF">2021-03-28T10:07:33Z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TC101671253082</vt:lpwstr>
  </property>
  <property fmtid="{D5CDD505-2E9C-101B-9397-08002B2CF9AE}" pid="3" name="Tfs.IsStoryboard">
    <vt:bool>true</vt:bool>
  </property>
</Properties>
</file>