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921" r:id="rId2"/>
  </p:sldMasterIdLst>
  <p:notesMasterIdLst>
    <p:notesMasterId r:id="rId12"/>
  </p:notesMasterIdLst>
  <p:handoutMasterIdLst>
    <p:handoutMasterId r:id="rId13"/>
  </p:handoutMasterIdLst>
  <p:sldIdLst>
    <p:sldId id="903" r:id="rId3"/>
    <p:sldId id="606" r:id="rId4"/>
    <p:sldId id="904" r:id="rId5"/>
    <p:sldId id="908" r:id="rId6"/>
    <p:sldId id="909" r:id="rId7"/>
    <p:sldId id="910" r:id="rId8"/>
    <p:sldId id="911" r:id="rId9"/>
    <p:sldId id="912" r:id="rId10"/>
    <p:sldId id="913" r:id="rId1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aquín" initials="JE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FF00FF"/>
    <a:srgbClr val="00FFFF"/>
    <a:srgbClr val="00FF00"/>
    <a:srgbClr val="94B6D2"/>
    <a:srgbClr val="6B859A"/>
    <a:srgbClr val="81875A"/>
    <a:srgbClr val="A5AB81"/>
    <a:srgbClr val="A5A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03" autoAdjust="0"/>
    <p:restoredTop sz="83215" autoAdjust="0"/>
  </p:normalViewPr>
  <p:slideViewPr>
    <p:cSldViewPr>
      <p:cViewPr varScale="1">
        <p:scale>
          <a:sx n="96" d="100"/>
          <a:sy n="96" d="100"/>
        </p:scale>
        <p:origin x="17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1910"/>
    </p:cViewPr>
  </p:sorterViewPr>
  <p:notesViewPr>
    <p:cSldViewPr>
      <p:cViewPr varScale="1">
        <p:scale>
          <a:sx n="89" d="100"/>
          <a:sy n="89" d="100"/>
        </p:scale>
        <p:origin x="-3780" y="-13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AEB0BF3A-4235-4C5B-A655-D4EC23BB1264}" type="datetimeFigureOut">
              <a:rPr lang="es-ES"/>
              <a:pPr>
                <a:defRPr/>
              </a:pPr>
              <a:t>05/04/2021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581C8EAE-8CF1-4C6B-820C-678E9B6C11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4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4BD31379-FF6E-44B3-8E9C-CF09D049C722}" type="datetimeFigureOut">
              <a:rPr lang="es-ES"/>
              <a:pPr>
                <a:defRPr/>
              </a:pPr>
              <a:t>05/04/2021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9938"/>
            <a:ext cx="5113338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s-E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7CF6D8CB-721C-4448-8F62-F7AB2027A45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881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 lIns="87398" tIns="43699" rIns="87398" bIns="43699"/>
          <a:lstStyle/>
          <a:p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652633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2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2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95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746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5392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18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4774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3768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9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7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es-ES" cap="all" baseline="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/>
          <a:lstStyle>
            <a:lvl1pPr marL="0" indent="0" algn="l" latinLnBrk="0">
              <a:buNone/>
              <a:defRPr lang="es-ES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20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t>12/9/2006 8:40 a.m.</a:t>
            </a:r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</p:spPr>
        <p:txBody>
          <a:bodyPr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t>Área de Arquitectura y Tecnología de Computadores  Departamento de Informática de la Universidad de Oviedo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B538FE9-F51D-45C8-A6C2-A64AE7CE82D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6902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007226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600A906-C2FB-4795-8E51-6D6274AD6F5F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9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3618030-6D3D-402E-A03C-E78122D1EAC1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35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764824"/>
            <a:ext cx="8138864" cy="172346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4141087"/>
            <a:ext cx="8119541" cy="2020479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1560" y="3501008"/>
            <a:ext cx="8138864" cy="36004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09600" y="1124744"/>
            <a:ext cx="8138864" cy="360040"/>
          </a:xfrm>
          <a:solidFill>
            <a:schemeClr val="accent1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E5BBF4B-56F8-42E1-9F58-3ABCBB4C4E99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696724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A6082-3A85-4E14-87A1-419F2C27F0AF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6765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0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935213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texto"/>
          <p:cNvSpPr>
            <a:spLocks noGrp="1"/>
          </p:cNvSpPr>
          <p:nvPr>
            <p:ph type="body" sz="quarter" idx="15"/>
          </p:nvPr>
        </p:nvSpPr>
        <p:spPr>
          <a:xfrm>
            <a:off x="179512" y="180000"/>
            <a:ext cx="8784976" cy="1304784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7" name="14 Marcador de texto"/>
          <p:cNvSpPr>
            <a:spLocks noGrp="1"/>
          </p:cNvSpPr>
          <p:nvPr>
            <p:ph type="body" sz="quarter" idx="16"/>
          </p:nvPr>
        </p:nvSpPr>
        <p:spPr>
          <a:xfrm>
            <a:off x="179377" y="1628800"/>
            <a:ext cx="8785248" cy="5040560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 rot="16200000">
            <a:off x="8130182" y="650478"/>
            <a:ext cx="1308571" cy="360040"/>
          </a:xfrm>
          <a:solidFill>
            <a:schemeClr val="accent1"/>
          </a:solidFill>
        </p:spPr>
        <p:txBody>
          <a:bodyPr rtlCol="0" anchor="ctr"/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 rot="16200000">
            <a:off x="6264188" y="3969060"/>
            <a:ext cx="5040560" cy="360040"/>
          </a:xfrm>
          <a:solidFill>
            <a:schemeClr val="accent2"/>
          </a:solidFill>
        </p:spPr>
        <p:txBody>
          <a:bodyPr rtlCol="0" anchor="ctr">
            <a:noAutofit/>
          </a:bodyPr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SmartArt"/>
          <p:cNvSpPr>
            <a:spLocks noGrp="1"/>
          </p:cNvSpPr>
          <p:nvPr>
            <p:ph type="dgm" sz="quarter" idx="17"/>
          </p:nvPr>
        </p:nvSpPr>
        <p:spPr>
          <a:xfrm>
            <a:off x="6588424" y="188640"/>
            <a:ext cx="1800000" cy="1440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201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7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 build="p" animBg="1">
        <p:tmplLst>
          <p:tmpl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 uiExpand="1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6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922463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0" y="1327150"/>
            <a:ext cx="1295400" cy="18573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1371600" y="1327150"/>
            <a:ext cx="7772400" cy="1857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327411"/>
            <a:ext cx="7123113" cy="1673225"/>
          </a:xfrm>
        </p:spPr>
        <p:txBody>
          <a:bodyPr anchor="t"/>
          <a:lstStyle>
            <a:lvl1pPr latinLnBrk="0">
              <a:buNone/>
              <a:defRPr lang="es-ES" sz="280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98677"/>
            <a:ext cx="7620000" cy="990600"/>
          </a:xfrm>
        </p:spPr>
        <p:txBody>
          <a:bodyPr/>
          <a:lstStyle>
            <a:lvl1pPr algn="l" latinLnBrk="0">
              <a:buNone/>
              <a:defRPr lang="es-ES"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2151063"/>
            <a:ext cx="1295400" cy="701675"/>
          </a:xfrm>
        </p:spPr>
        <p:txBody>
          <a:bodyPr>
            <a:noAutofit/>
          </a:bodyPr>
          <a:lstStyle>
            <a:lvl1pPr latinLnBrk="0">
              <a:defRPr lang="es-ES"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CD5E40-90BF-46F4-B389-D520B7A579AD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</a:t>
            </a:r>
          </a:p>
          <a:p>
            <a:pPr>
              <a:defRPr/>
            </a:pPr>
            <a:r>
              <a:rPr lang="es-ES"/>
              <a:t>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158364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736C03-BA79-43AC-8496-DA3B1FE6FB96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15620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2343489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3501009"/>
            <a:ext cx="8119541" cy="266055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605490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1"/>
            <a:ext cx="8138864" cy="127608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2420888"/>
            <a:ext cx="8119541" cy="129240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/>
          </p:nvPr>
        </p:nvSpPr>
        <p:spPr>
          <a:xfrm>
            <a:off x="611560" y="3717032"/>
            <a:ext cx="8138864" cy="1368152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4"/>
          </p:nvPr>
        </p:nvSpPr>
        <p:spPr>
          <a:xfrm>
            <a:off x="611560" y="5085184"/>
            <a:ext cx="8138864" cy="115212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5485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68AD3FA-C50F-4DA4-ADB9-E61C5A143001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157508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511D5F-C0E0-47E8-993F-D590F5CB72E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50205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5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D5784AD-441E-4836-90CD-7DA8321FFB4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53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 latinLnBrk="0">
              <a:buNone/>
              <a:defRPr lang="es-ES"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es-ES" sz="18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0F045B6-C1E5-4978-BCD7-86D6D3E3031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71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81534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  <a:p>
            <a:pPr lvl="5"/>
            <a:r>
              <a:rPr lang="es-ES" noProof="0" dirty="0"/>
              <a:t>Sexto nivel</a:t>
            </a:r>
          </a:p>
          <a:p>
            <a:pPr lvl="6"/>
            <a:r>
              <a:rPr lang="es-ES" noProof="0" dirty="0"/>
              <a:t>Séptimo nivel</a:t>
            </a:r>
          </a:p>
          <a:p>
            <a:pPr lvl="7"/>
            <a:r>
              <a:rPr lang="es-ES" noProof="0" dirty="0"/>
              <a:t>Octavo nivel</a:t>
            </a:r>
          </a:p>
          <a:p>
            <a:pPr lvl="8"/>
            <a:r>
              <a:rPr lang="es-ES" noProof="0" dirty="0"/>
              <a:t>Noveno nivel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714375"/>
            <a:ext cx="9144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760413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90550" y="760413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15313" y="6569471"/>
            <a:ext cx="604837" cy="315913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18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CD9FA18-9DDC-49D7-B68B-7D44608702D3}" type="slidenum">
              <a:rPr/>
              <a:pPr>
                <a:defRPr/>
              </a:pPr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36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06" r:id="rId14"/>
    <p:sldLayoutId id="2147483935" r:id="rId15"/>
    <p:sldLayoutId id="2147483937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 build="p">
        <p:tmplLst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5"/>
            <a:r>
              <a:rPr lang="es-ES" dirty="0"/>
              <a:t>Sexto nivel</a:t>
            </a:r>
          </a:p>
          <a:p>
            <a:pPr lvl="6"/>
            <a:r>
              <a:rPr lang="es-ES" dirty="0"/>
              <a:t>Séptimo nivel</a:t>
            </a:r>
          </a:p>
          <a:p>
            <a:pPr lvl="7"/>
            <a:r>
              <a:rPr lang="es-ES" dirty="0"/>
              <a:t>Octavo nivel</a:t>
            </a:r>
          </a:p>
          <a:p>
            <a:pPr lvl="8"/>
            <a:r>
              <a:rPr lang="es-ES" dirty="0"/>
              <a:t>Noveno nivel</a:t>
            </a:r>
          </a:p>
        </p:txBody>
      </p:sp>
    </p:spTree>
    <p:extLst>
      <p:ext uri="{BB962C8B-B14F-4D97-AF65-F5344CB8AC3E}">
        <p14:creationId xmlns:p14="http://schemas.microsoft.com/office/powerpoint/2010/main" val="281010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colab.research.google.com/github/albertofernandezvillan/dl-ml-notebooks/blob/main/numpy_introduction.ipyn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github.com/albertofernandezvillan/computer-vision-and-deep-learning-course/blob/main/numpy_introduction.ipynb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umpy.org/doc/stable/user/basics.html" TargetMode="External"/><Relationship Id="rId5" Type="http://schemas.openxmlformats.org/officeDocument/2006/relationships/hyperlink" Target="https://numpy.org/doc/stable/user/quickstart.html" TargetMode="External"/><Relationship Id="rId4" Type="http://schemas.openxmlformats.org/officeDocument/2006/relationships/hyperlink" Target="https://numpy.org/doc/stable/user/absolute_beginner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2 Título"/>
          <p:cNvSpPr>
            <a:spLocks noGrp="1"/>
          </p:cNvSpPr>
          <p:nvPr>
            <p:ph type="title"/>
          </p:nvPr>
        </p:nvSpPr>
        <p:spPr>
          <a:xfrm>
            <a:off x="1595438" y="4005063"/>
            <a:ext cx="7369050" cy="800299"/>
          </a:xfrm>
        </p:spPr>
        <p:txBody>
          <a:bodyPr>
            <a:normAutofit fontScale="90000"/>
          </a:bodyPr>
          <a:lstStyle/>
          <a:p>
            <a:r>
              <a:rPr lang="es-ES" sz="3600" dirty="0"/>
              <a:t>Visión por computador en la nueva era de la Inteligencia Artificial y el Deep </a:t>
            </a:r>
            <a:r>
              <a:rPr lang="es-ES" sz="3600" dirty="0" err="1"/>
              <a:t>Learning</a:t>
            </a:r>
            <a:endParaRPr sz="3600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-19050" y="0"/>
            <a:ext cx="9161462" cy="3140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-9525" y="5085184"/>
            <a:ext cx="9163050" cy="177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38" name="1 Marcador de texto"/>
          <p:cNvSpPr>
            <a:spLocks noGrp="1"/>
          </p:cNvSpPr>
          <p:nvPr>
            <p:ph type="body" sz="half" idx="2"/>
          </p:nvPr>
        </p:nvSpPr>
        <p:spPr bwMode="auto">
          <a:xfrm>
            <a:off x="1547664" y="5129212"/>
            <a:ext cx="6818461" cy="172878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s-ES" b="1" dirty="0"/>
              <a:t>Rubén </a:t>
            </a:r>
            <a:r>
              <a:rPr lang="es-ES" b="1" dirty="0" err="1" smtClean="0"/>
              <a:t>Usamentiaga</a:t>
            </a:r>
            <a:r>
              <a:rPr lang="es-ES" b="1" dirty="0" smtClean="0"/>
              <a:t>*, Alberto </a:t>
            </a:r>
            <a:r>
              <a:rPr lang="es-ES" b="1" dirty="0" err="1" smtClean="0"/>
              <a:t>Fernándezº</a:t>
            </a:r>
            <a:endParaRPr lang="es-ES" b="1" dirty="0" smtClean="0"/>
          </a:p>
          <a:p>
            <a:pPr>
              <a:spcBef>
                <a:spcPct val="0"/>
              </a:spcBef>
            </a:pPr>
            <a:r>
              <a:rPr lang="es-ES" b="1" dirty="0" smtClean="0"/>
              <a:t>* </a:t>
            </a:r>
            <a:r>
              <a:rPr lang="es-ES" b="1" dirty="0" err="1" smtClean="0"/>
              <a:t>University</a:t>
            </a:r>
            <a:r>
              <a:rPr lang="es-ES" b="1" dirty="0" smtClean="0"/>
              <a:t> of Oviedo</a:t>
            </a:r>
          </a:p>
          <a:p>
            <a:pPr>
              <a:spcBef>
                <a:spcPct val="0"/>
              </a:spcBef>
            </a:pPr>
            <a:r>
              <a:rPr lang="es-ES" b="1" dirty="0" smtClean="0"/>
              <a:t>º TSK</a:t>
            </a:r>
            <a:endParaRPr lang="es-ES" dirty="0"/>
          </a:p>
          <a:p>
            <a:pPr>
              <a:spcBef>
                <a:spcPct val="0"/>
              </a:spcBef>
            </a:pPr>
            <a:endParaRPr lang="es-ES" dirty="0"/>
          </a:p>
          <a:p>
            <a:pPr>
              <a:spcBef>
                <a:spcPct val="0"/>
              </a:spcBef>
            </a:pPr>
            <a:endParaRPr lang="es-ES" i="1" dirty="0"/>
          </a:p>
          <a:p>
            <a:pPr>
              <a:spcBef>
                <a:spcPct val="0"/>
              </a:spcBef>
            </a:pPr>
            <a:r>
              <a:rPr lang="es-ES" dirty="0" smtClean="0"/>
              <a:t>Gijón (</a:t>
            </a:r>
            <a:r>
              <a:rPr lang="es-ES" dirty="0" err="1" smtClean="0"/>
              <a:t>Spain</a:t>
            </a:r>
            <a:r>
              <a:rPr lang="es-ES" dirty="0" smtClean="0"/>
              <a:t>)</a:t>
            </a:r>
            <a:endParaRPr lang="es-ES" dirty="0"/>
          </a:p>
          <a:p>
            <a:pPr>
              <a:spcBef>
                <a:spcPct val="0"/>
              </a:spcBef>
            </a:pPr>
            <a:r>
              <a:rPr lang="es-ES" dirty="0" smtClean="0"/>
              <a:t>5 – 16 </a:t>
            </a:r>
            <a:r>
              <a:rPr lang="es-ES" dirty="0" err="1" smtClean="0"/>
              <a:t>April</a:t>
            </a:r>
            <a:r>
              <a:rPr lang="es-ES" dirty="0" smtClean="0"/>
              <a:t> 2021</a:t>
            </a:r>
            <a:endParaRPr lang="es-ES" dirty="0"/>
          </a:p>
          <a:p>
            <a:pPr>
              <a:spcBef>
                <a:spcPct val="0"/>
              </a:spcBef>
            </a:pP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3" y="132157"/>
            <a:ext cx="2880320" cy="288032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85" y="133410"/>
            <a:ext cx="5313287" cy="287414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595438" y="3169783"/>
            <a:ext cx="78010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24292E"/>
                </a:solidFill>
                <a:latin typeface="-apple-system"/>
              </a:rPr>
              <a:t>Computer vision in the new era of Artificial Intelligence and Deep Learning</a:t>
            </a:r>
            <a:endParaRPr lang="en-US" sz="2200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 err="1" smtClean="0"/>
              <a:t>Numpy</a:t>
            </a:r>
            <a:endParaRPr sz="28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832" y="1349657"/>
            <a:ext cx="3960440" cy="178219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939" y="4267275"/>
            <a:ext cx="514350" cy="5429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231232" y="4297765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hlinkClick r:id="rId5"/>
              </a:rPr>
              <a:t>numpy_introduction.ipynb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201" y="5635428"/>
            <a:ext cx="1647825" cy="2667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247459" y="5531782"/>
            <a:ext cx="5797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hlinkClick r:id="rId7"/>
              </a:rPr>
              <a:t>numpy_introduction.ipynb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Numpy</a:t>
            </a:r>
            <a:r>
              <a:rPr lang="es-ES" dirty="0" smtClean="0"/>
              <a:t> </a:t>
            </a:r>
            <a:r>
              <a:rPr lang="es-ES" dirty="0" err="1" smtClean="0"/>
              <a:t>introduction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Numpy</a:t>
            </a:r>
            <a:r>
              <a:rPr lang="en-US" dirty="0"/>
              <a:t> is the core library for scientific computing in Python. It </a:t>
            </a:r>
            <a:r>
              <a:rPr lang="en-US" dirty="0" smtClean="0"/>
              <a:t>provides:</a:t>
            </a:r>
            <a:endParaRPr lang="es-ES" dirty="0" smtClean="0"/>
          </a:p>
          <a:p>
            <a:pPr lvl="1"/>
            <a:r>
              <a:rPr lang="es-ES" dirty="0"/>
              <a:t> </a:t>
            </a:r>
            <a:r>
              <a:rPr lang="es-ES" dirty="0" smtClean="0"/>
              <a:t>A </a:t>
            </a:r>
            <a:r>
              <a:rPr lang="es-ES" dirty="0" err="1"/>
              <a:t>high</a:t>
            </a:r>
            <a:r>
              <a:rPr lang="es-ES" dirty="0"/>
              <a:t>-performance multidimensional </a:t>
            </a:r>
            <a:r>
              <a:rPr lang="es-ES" dirty="0" err="1"/>
              <a:t>array</a:t>
            </a:r>
            <a:r>
              <a:rPr lang="es-ES" dirty="0"/>
              <a:t> </a:t>
            </a:r>
            <a:r>
              <a:rPr lang="es-ES" dirty="0" err="1" smtClean="0"/>
              <a:t>object</a:t>
            </a:r>
            <a:endParaRPr lang="es-ES" dirty="0" smtClean="0"/>
          </a:p>
          <a:p>
            <a:pPr lvl="1"/>
            <a:r>
              <a:rPr lang="en-US" dirty="0" smtClean="0"/>
              <a:t> Tools </a:t>
            </a:r>
            <a:r>
              <a:rPr lang="en-US" dirty="0"/>
              <a:t>for working with these </a:t>
            </a:r>
            <a:r>
              <a:rPr lang="en-US" dirty="0" smtClean="0"/>
              <a:t>arrays</a:t>
            </a:r>
          </a:p>
          <a:p>
            <a:r>
              <a:rPr lang="en-US" dirty="0"/>
              <a:t>The core functionality of </a:t>
            </a:r>
            <a:r>
              <a:rPr lang="en-US" dirty="0" err="1"/>
              <a:t>NumPy</a:t>
            </a:r>
            <a:r>
              <a:rPr lang="en-US" dirty="0"/>
              <a:t> is its "</a:t>
            </a:r>
            <a:r>
              <a:rPr lang="en-US" dirty="0" err="1"/>
              <a:t>ndarray</a:t>
            </a:r>
            <a:r>
              <a:rPr lang="en-US" dirty="0"/>
              <a:t>", for n-dimensional array, data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arrays are homogeneously typed (all elements of a single array must be of the same </a:t>
            </a:r>
            <a:r>
              <a:rPr lang="en-US" dirty="0" smtClean="0"/>
              <a:t>type)</a:t>
            </a:r>
          </a:p>
          <a:p>
            <a:r>
              <a:rPr lang="en-US" dirty="0" smtClean="0"/>
              <a:t>Use the following import convention</a:t>
            </a:r>
          </a:p>
          <a:p>
            <a:pPr marL="366713" lvl="1" indent="0">
              <a:buNone/>
            </a:pPr>
            <a:r>
              <a:rPr lang="es-ES" sz="14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numpy</a:t>
            </a:r>
            <a:r>
              <a:rPr lang="es-E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 as </a:t>
            </a:r>
            <a:r>
              <a:rPr lang="es-E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np</a:t>
            </a:r>
            <a:endParaRPr lang="es-ES" sz="1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29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Numpy</a:t>
            </a:r>
            <a:r>
              <a:rPr lang="es-ES" dirty="0" smtClean="0"/>
              <a:t> </a:t>
            </a:r>
            <a:r>
              <a:rPr lang="es-ES" dirty="0" err="1" smtClean="0"/>
              <a:t>introduction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612775" y="1143000"/>
            <a:ext cx="8153400" cy="4983163"/>
          </a:xfrm>
        </p:spPr>
        <p:txBody>
          <a:bodyPr/>
          <a:lstStyle/>
          <a:p>
            <a:r>
              <a:rPr lang="en-US" dirty="0"/>
              <a:t>Most of the popular Machine Learning, Deep Learning, and Data Science libraries use </a:t>
            </a:r>
            <a:r>
              <a:rPr lang="en-US" dirty="0" err="1"/>
              <a:t>NumPy</a:t>
            </a:r>
            <a:r>
              <a:rPr lang="en-US" dirty="0"/>
              <a:t> under the hood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-learn, </a:t>
            </a:r>
            <a:r>
              <a:rPr lang="en-US" dirty="0" err="1" smtClean="0"/>
              <a:t>Matplotlib</a:t>
            </a:r>
            <a:r>
              <a:rPr lang="en-US" dirty="0" smtClean="0"/>
              <a:t>, Pandas, </a:t>
            </a:r>
            <a:r>
              <a:rPr lang="en-US" dirty="0" err="1" smtClean="0"/>
              <a:t>OpenCV</a:t>
            </a:r>
            <a:endParaRPr lang="en-US" dirty="0" smtClean="0"/>
          </a:p>
          <a:p>
            <a:r>
              <a:rPr lang="en-US" dirty="0" err="1"/>
              <a:t>NumPy</a:t>
            </a:r>
            <a:r>
              <a:rPr lang="en-US" dirty="0"/>
              <a:t> arrays are stored at one continuous place in memory unlike </a:t>
            </a:r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Processes </a:t>
            </a:r>
            <a:r>
              <a:rPr lang="en-US" dirty="0"/>
              <a:t>can access and manipulate them very </a:t>
            </a:r>
            <a:r>
              <a:rPr lang="en-US" dirty="0" smtClean="0"/>
              <a:t>efficiently</a:t>
            </a:r>
          </a:p>
          <a:p>
            <a:pPr lvl="1"/>
            <a:r>
              <a:rPr lang="en-US" dirty="0"/>
              <a:t>This behavior is called </a:t>
            </a:r>
            <a:r>
              <a:rPr lang="en-US" dirty="0" smtClean="0"/>
              <a:t>“locality </a:t>
            </a:r>
            <a:r>
              <a:rPr lang="en-US" dirty="0"/>
              <a:t>of </a:t>
            </a:r>
            <a:r>
              <a:rPr lang="en-US" dirty="0" smtClean="0"/>
              <a:t>reference” </a:t>
            </a:r>
            <a:r>
              <a:rPr lang="en-US" dirty="0"/>
              <a:t>in computer science.</a:t>
            </a:r>
          </a:p>
          <a:p>
            <a:pPr lvl="1"/>
            <a:endParaRPr lang="en-U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613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numpy.ndarray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09904" y="1143000"/>
            <a:ext cx="8926591" cy="53103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core functionality of </a:t>
            </a:r>
            <a:r>
              <a:rPr lang="en-US" dirty="0" err="1" smtClean="0"/>
              <a:t>NumPy</a:t>
            </a:r>
            <a:r>
              <a:rPr lang="en-US" dirty="0" smtClean="0"/>
              <a:t> is its "</a:t>
            </a:r>
            <a:r>
              <a:rPr lang="en-US" dirty="0" err="1" smtClean="0"/>
              <a:t>ndarray</a:t>
            </a:r>
            <a:r>
              <a:rPr lang="en-US" dirty="0" smtClean="0"/>
              <a:t>", for n-dimensional array, data structure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It is also known by the alias </a:t>
            </a:r>
            <a:r>
              <a:rPr lang="en-US" dirty="0" smtClean="0"/>
              <a:t>array</a:t>
            </a:r>
            <a:endParaRPr lang="en-US" dirty="0"/>
          </a:p>
          <a:p>
            <a:pPr lvl="1"/>
            <a:r>
              <a:rPr lang="en-US" dirty="0" err="1"/>
              <a:t>numpy.array</a:t>
            </a:r>
            <a:r>
              <a:rPr lang="en-US" dirty="0"/>
              <a:t>() is just a method which returns an array object of the type </a:t>
            </a:r>
            <a:r>
              <a:rPr lang="en-US" dirty="0" err="1" smtClean="0"/>
              <a:t>ndarray</a:t>
            </a:r>
            <a:endParaRPr lang="en-US" dirty="0" smtClean="0"/>
          </a:p>
          <a:p>
            <a:pPr lvl="1"/>
            <a:r>
              <a:rPr lang="en-US" dirty="0"/>
              <a:t>The more important attributes of an </a:t>
            </a:r>
            <a:r>
              <a:rPr lang="en-US" dirty="0" err="1"/>
              <a:t>ndarray</a:t>
            </a:r>
            <a:r>
              <a:rPr lang="en-US" dirty="0"/>
              <a:t> object are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a.shape</a:t>
            </a:r>
            <a:r>
              <a:rPr lang="en-US" dirty="0"/>
              <a:t>: tuple of integers indicating the size of the array in each dimensions</a:t>
            </a:r>
          </a:p>
          <a:p>
            <a:pPr lvl="2"/>
            <a:r>
              <a:rPr lang="en-US" dirty="0" err="1"/>
              <a:t>a.ndim</a:t>
            </a:r>
            <a:r>
              <a:rPr lang="en-US" dirty="0"/>
              <a:t>: the number of axes (dimensions) of the array (also called as rank)</a:t>
            </a:r>
          </a:p>
          <a:p>
            <a:pPr lvl="2"/>
            <a:r>
              <a:rPr lang="en-US" dirty="0" err="1"/>
              <a:t>a.size</a:t>
            </a:r>
            <a:r>
              <a:rPr lang="en-US" dirty="0"/>
              <a:t>: the total number of elements of the array</a:t>
            </a:r>
          </a:p>
          <a:p>
            <a:pPr lvl="2"/>
            <a:r>
              <a:rPr lang="en-US" dirty="0" err="1"/>
              <a:t>a.dtype</a:t>
            </a:r>
            <a:r>
              <a:rPr lang="en-US" dirty="0"/>
              <a:t>: an object describing the type of the elements in the array</a:t>
            </a:r>
          </a:p>
          <a:p>
            <a:pPr lvl="2"/>
            <a:r>
              <a:rPr lang="en-US" dirty="0" err="1"/>
              <a:t>a.data</a:t>
            </a:r>
            <a:r>
              <a:rPr lang="en-US" dirty="0"/>
              <a:t>: the buffer containing the actual elements of the array</a:t>
            </a:r>
            <a:endParaRPr lang="en-U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485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Array</a:t>
            </a:r>
            <a:r>
              <a:rPr lang="es-ES" dirty="0" smtClean="0"/>
              <a:t> </a:t>
            </a:r>
            <a:r>
              <a:rPr lang="es-ES" dirty="0" err="1" smtClean="0"/>
              <a:t>creation</a:t>
            </a:r>
            <a:r>
              <a:rPr lang="es-ES" dirty="0" smtClean="0"/>
              <a:t> and </a:t>
            </a:r>
            <a:r>
              <a:rPr lang="es-ES" dirty="0" err="1" smtClean="0"/>
              <a:t>arithmetic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arrays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107504" y="976660"/>
            <a:ext cx="88569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np.array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([1, 2, 3])</a:t>
            </a:r>
            <a:r>
              <a:rPr lang="en-US" dirty="0"/>
              <a:t>: This creates an array from a list of values</a:t>
            </a:r>
          </a:p>
          <a:p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np.zeros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((3,4))</a:t>
            </a:r>
            <a:r>
              <a:rPr lang="en-US" dirty="0"/>
              <a:t>: This creates an array of zeros with the specified shape</a:t>
            </a:r>
          </a:p>
          <a:p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np.ones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((3,4))</a:t>
            </a:r>
            <a:r>
              <a:rPr lang="en-US" dirty="0"/>
              <a:t>: This creates an array of ones with the specified shape</a:t>
            </a:r>
          </a:p>
          <a:p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np.eye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(2)</a:t>
            </a:r>
            <a:r>
              <a:rPr lang="en-US" dirty="0"/>
              <a:t>: This creates a diagonal 2x2 array</a:t>
            </a:r>
          </a:p>
          <a:p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np.random.random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((2,2))</a:t>
            </a:r>
            <a:r>
              <a:rPr lang="en-US" dirty="0"/>
              <a:t>: This creates a random array with the specified shape</a:t>
            </a:r>
          </a:p>
          <a:p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np.linspace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(0,10,21)</a:t>
            </a:r>
            <a:r>
              <a:rPr lang="en-US" dirty="0"/>
              <a:t>: This creates an array with 21 elements from 0 to 10</a:t>
            </a:r>
          </a:p>
          <a:p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np.arange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(0,10.5,0.5)</a:t>
            </a:r>
            <a:r>
              <a:rPr lang="en-US" dirty="0"/>
              <a:t>: This </a:t>
            </a:r>
            <a:r>
              <a:rPr lang="en-US" dirty="0" smtClean="0"/>
              <a:t>creates </a:t>
            </a:r>
            <a:r>
              <a:rPr lang="en-US" dirty="0"/>
              <a:t>an array from 0 to 10 (the upper interval 10.5 is not included) with a step of 0.5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176839" y="4002162"/>
            <a:ext cx="30832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array_a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np.arange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(1, 10, 1)</a:t>
            </a:r>
          </a:p>
          <a:p>
            <a:r>
              <a:rPr lang="en-U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array_b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np.arange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(1, 10, 1)</a:t>
            </a:r>
            <a:endParaRPr lang="es-ES" sz="1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88024" y="2924944"/>
            <a:ext cx="3265638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array_a</a:t>
            </a:r>
            <a:r>
              <a:rPr lang="es-E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 + </a:t>
            </a:r>
            <a:r>
              <a:rPr lang="es-ES" sz="14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array_b</a:t>
            </a:r>
            <a:endParaRPr lang="es-ES" sz="1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s-E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array_b</a:t>
            </a:r>
            <a:r>
              <a:rPr lang="es-E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 - </a:t>
            </a:r>
            <a:r>
              <a:rPr lang="es-ES" sz="14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array_a</a:t>
            </a:r>
            <a:endParaRPr lang="es-ES" sz="1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es-ES" sz="1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s-E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 </a:t>
            </a:r>
            <a:r>
              <a:rPr lang="es-ES" sz="14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Example</a:t>
            </a:r>
            <a:r>
              <a:rPr lang="es-E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of </a:t>
            </a:r>
            <a:r>
              <a:rPr lang="es-ES" sz="14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broadcasting</a:t>
            </a:r>
            <a:r>
              <a:rPr lang="es-E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array_a</a:t>
            </a:r>
            <a:r>
              <a:rPr lang="es-E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 + </a:t>
            </a:r>
            <a:r>
              <a:rPr lang="es-ES" sz="1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</a:p>
          <a:p>
            <a:endParaRPr lang="es-ES" sz="1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#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E</a:t>
            </a:r>
            <a:r>
              <a:rPr lang="es-ES" sz="14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lement-wise</a:t>
            </a:r>
            <a:r>
              <a:rPr lang="es-E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multiplications</a:t>
            </a:r>
            <a:r>
              <a:rPr lang="es-E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array_a</a:t>
            </a:r>
            <a:r>
              <a:rPr lang="es-E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 * </a:t>
            </a:r>
            <a:r>
              <a:rPr lang="es-ES" sz="14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array_b</a:t>
            </a:r>
            <a:endParaRPr lang="es-ES" sz="1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s-E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np.multiply</a:t>
            </a:r>
            <a:r>
              <a:rPr lang="es-E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array_a</a:t>
            </a:r>
            <a:r>
              <a:rPr lang="es-E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array_b</a:t>
            </a:r>
            <a:r>
              <a:rPr lang="es-ES" sz="1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endParaRPr lang="es-ES" sz="1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# </a:t>
            </a:r>
            <a:r>
              <a:rPr lang="es-ES" sz="14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Dot</a:t>
            </a:r>
            <a:r>
              <a:rPr lang="es-E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product</a:t>
            </a:r>
            <a:r>
              <a:rPr lang="es-E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array_a.dot(</a:t>
            </a:r>
            <a:r>
              <a:rPr lang="es-E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array_b</a:t>
            </a:r>
            <a:r>
              <a:rPr lang="es-ES" sz="1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  <a:endParaRPr lang="es-ES" sz="1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34075" y="5933837"/>
            <a:ext cx="30547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my_matrix_1 = </a:t>
            </a:r>
            <a:r>
              <a:rPr lang="en-U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np.ones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((3, 2))</a:t>
            </a:r>
          </a:p>
          <a:p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my_matrix_2 = </a:t>
            </a:r>
            <a:r>
              <a:rPr lang="en-U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np.ones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((2, 4))</a:t>
            </a:r>
            <a:endParaRPr lang="es-ES" sz="1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788024" y="5926277"/>
            <a:ext cx="36631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 </a:t>
            </a:r>
            <a:r>
              <a:rPr lang="es-ES" sz="14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Matrix</a:t>
            </a:r>
            <a:r>
              <a:rPr lang="es-E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multiplication</a:t>
            </a:r>
            <a:r>
              <a:rPr lang="es-E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sz="14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np.matmul</a:t>
            </a:r>
            <a:r>
              <a:rPr lang="es-ES" sz="1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(my_matrix_1</a:t>
            </a:r>
            <a:r>
              <a:rPr lang="es-E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, my_matrix_2</a:t>
            </a:r>
            <a:r>
              <a:rPr lang="es-ES" sz="1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Flecha derecha 14"/>
          <p:cNvSpPr/>
          <p:nvPr/>
        </p:nvSpPr>
        <p:spPr>
          <a:xfrm>
            <a:off x="3500514" y="4047904"/>
            <a:ext cx="806747" cy="39588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 derecha 15"/>
          <p:cNvSpPr/>
          <p:nvPr/>
        </p:nvSpPr>
        <p:spPr>
          <a:xfrm>
            <a:off x="3500514" y="5989943"/>
            <a:ext cx="806747" cy="39588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79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Axes</a:t>
            </a:r>
            <a:r>
              <a:rPr lang="es-ES" dirty="0" smtClean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9" y="4221088"/>
            <a:ext cx="3547711" cy="17922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028746"/>
            <a:ext cx="3547710" cy="18865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ángulo 5"/>
          <p:cNvSpPr/>
          <p:nvPr/>
        </p:nvSpPr>
        <p:spPr>
          <a:xfrm>
            <a:off x="5413048" y="961889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  <a:latin typeface="Consolas" panose="020B0609020204030204" pitchFamily="49" charset="0"/>
              </a:rPr>
              <a:t>np.max</a:t>
            </a:r>
            <a:r>
              <a:rPr lang="es-ES" dirty="0">
                <a:solidFill>
                  <a:schemeClr val="accent2"/>
                </a:solidFill>
                <a:latin typeface="Consolas" panose="020B0609020204030204" pitchFamily="49" charset="0"/>
              </a:rPr>
              <a:t>(axis = 0)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7544" y="1391164"/>
            <a:ext cx="4081040" cy="2090103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5413048" y="3662216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  <a:latin typeface="Consolas" panose="020B0609020204030204" pitchFamily="49" charset="0"/>
              </a:rPr>
              <a:t>np.max</a:t>
            </a:r>
            <a:r>
              <a:rPr lang="es-ES" dirty="0">
                <a:solidFill>
                  <a:schemeClr val="accent2"/>
                </a:solidFill>
                <a:latin typeface="Consolas" panose="020B0609020204030204" pitchFamily="49" charset="0"/>
              </a:rPr>
              <a:t>(axis = </a:t>
            </a:r>
            <a:r>
              <a:rPr lang="es-E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1)</a:t>
            </a:r>
            <a:endParaRPr lang="es-ES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3047" y="4031548"/>
            <a:ext cx="2331533" cy="2361329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156887" y="1083641"/>
            <a:ext cx="36423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700" dirty="0" err="1">
                <a:latin typeface="+mn-lt"/>
              </a:rPr>
              <a:t>Example</a:t>
            </a:r>
            <a:r>
              <a:rPr lang="es-ES" sz="2700" dirty="0">
                <a:latin typeface="+mn-lt"/>
              </a:rPr>
              <a:t> </a:t>
            </a:r>
            <a:r>
              <a:rPr lang="es-ES" sz="2700" dirty="0" err="1">
                <a:latin typeface="+mn-lt"/>
              </a:rPr>
              <a:t>with</a:t>
            </a:r>
            <a:r>
              <a:rPr lang="es-ES" sz="2700" dirty="0">
                <a:latin typeface="+mn-lt"/>
              </a:rPr>
              <a:t> </a:t>
            </a:r>
            <a:r>
              <a:rPr lang="es-ES" sz="2700" dirty="0" err="1">
                <a:latin typeface="Consolas" panose="020B0609020204030204" pitchFamily="49" charset="0"/>
              </a:rPr>
              <a:t>np.max</a:t>
            </a:r>
            <a:r>
              <a:rPr lang="es-ES" sz="27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9" name="Flecha derecha 18"/>
          <p:cNvSpPr/>
          <p:nvPr/>
        </p:nvSpPr>
        <p:spPr>
          <a:xfrm>
            <a:off x="4120127" y="3329548"/>
            <a:ext cx="806747" cy="14040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759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Indexing</a:t>
            </a:r>
            <a:r>
              <a:rPr lang="es-ES" dirty="0"/>
              <a:t> and </a:t>
            </a:r>
            <a:r>
              <a:rPr lang="es-ES" dirty="0" err="1"/>
              <a:t>slicing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107504" y="1000613"/>
            <a:ext cx="9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Indexing</a:t>
            </a:r>
            <a:r>
              <a:rPr lang="es-ES" dirty="0" smtClean="0"/>
              <a:t>: </a:t>
            </a:r>
            <a:r>
              <a:rPr lang="en-US" dirty="0" smtClean="0"/>
              <a:t>Accessing </a:t>
            </a:r>
            <a:r>
              <a:rPr lang="en-US" dirty="0"/>
              <a:t>elements of an array by using their </a:t>
            </a:r>
            <a:r>
              <a:rPr lang="en-US" dirty="0" smtClean="0"/>
              <a:t>indices.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one-dimensional </a:t>
            </a:r>
            <a:r>
              <a:rPr lang="en-US" dirty="0" err="1"/>
              <a:t>Numpy</a:t>
            </a:r>
            <a:r>
              <a:rPr lang="en-US" dirty="0"/>
              <a:t> arrays, you only need to specify one index value, which is the position of the element in the </a:t>
            </a:r>
            <a:r>
              <a:rPr lang="en-US" dirty="0" err="1"/>
              <a:t>Numpy</a:t>
            </a:r>
            <a:r>
              <a:rPr lang="en-US" dirty="0"/>
              <a:t> array (e.g.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arrayname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[index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]</a:t>
            </a:r>
            <a:r>
              <a:rPr lang="en-US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two-dimensional </a:t>
            </a:r>
            <a:r>
              <a:rPr lang="en-US" dirty="0" err="1"/>
              <a:t>Numpy</a:t>
            </a:r>
            <a:r>
              <a:rPr lang="en-US" dirty="0"/>
              <a:t> arrays, you need to specify both a row index and a column index for the element (e.g.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arrayname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indexrow,indexcol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>).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84380" y="2420888"/>
            <a:ext cx="89521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Slicing</a:t>
            </a:r>
            <a:r>
              <a:rPr lang="es-ES" dirty="0" smtClean="0"/>
              <a:t>: </a:t>
            </a:r>
            <a:r>
              <a:rPr lang="en-US" dirty="0"/>
              <a:t> Slicing </a:t>
            </a:r>
            <a:r>
              <a:rPr lang="en-US" dirty="0" smtClean="0"/>
              <a:t>means </a:t>
            </a:r>
            <a:r>
              <a:rPr lang="en-US" dirty="0"/>
              <a:t>taking elements from one given index to another given index: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pass slice instead of index like this: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start:end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also define the step, like this: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start:end:step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we don't pass start its considered </a:t>
            </a:r>
            <a:r>
              <a:rPr lang="en-US" dirty="0" smtClean="0"/>
              <a:t>0. </a:t>
            </a:r>
            <a:r>
              <a:rPr lang="en-US" dirty="0"/>
              <a:t>If we don't pass end its considered length of array in that </a:t>
            </a:r>
            <a:r>
              <a:rPr lang="en-US" dirty="0" smtClean="0"/>
              <a:t>dimension. </a:t>
            </a:r>
            <a:r>
              <a:rPr lang="en-US" dirty="0"/>
              <a:t>If we don't pass step its considered 1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789040"/>
            <a:ext cx="4968552" cy="27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2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 err="1" smtClean="0"/>
              <a:t>Numpy</a:t>
            </a:r>
            <a:endParaRPr sz="28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832" y="1349657"/>
            <a:ext cx="3960440" cy="178219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371600" y="3429000"/>
            <a:ext cx="608403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Recommended</a:t>
            </a:r>
            <a:r>
              <a:rPr lang="es-ES" b="1" dirty="0" smtClean="0"/>
              <a:t> </a:t>
            </a:r>
            <a:r>
              <a:rPr lang="es-ES" b="1" dirty="0" err="1" smtClean="0"/>
              <a:t>lectures</a:t>
            </a:r>
            <a:endParaRPr lang="es-E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r>
              <a:rPr lang="en-US" dirty="0"/>
              <a:t>: the absolute basics for </a:t>
            </a:r>
            <a:r>
              <a:rPr lang="en-US" dirty="0" smtClean="0"/>
              <a:t>beginners: </a:t>
            </a:r>
          </a:p>
          <a:p>
            <a:r>
              <a:rPr lang="en-US" dirty="0">
                <a:hlinkClick r:id="rId4"/>
              </a:rPr>
              <a:t> </a:t>
            </a:r>
            <a:r>
              <a:rPr lang="en-US" dirty="0" smtClean="0">
                <a:hlinkClick r:id="rId4"/>
              </a:rPr>
              <a:t>    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numpy.org/doc/stable/user/absolute_beginners.html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 smtClean="0"/>
              <a:t>quickstart</a:t>
            </a:r>
            <a:r>
              <a:rPr lang="en-US" dirty="0" smtClean="0"/>
              <a:t>:</a:t>
            </a:r>
          </a:p>
          <a:p>
            <a:r>
              <a:rPr lang="en-US" dirty="0">
                <a:hlinkClick r:id="rId5"/>
              </a:rPr>
              <a:t> </a:t>
            </a:r>
            <a:r>
              <a:rPr lang="en-US" dirty="0" smtClean="0">
                <a:hlinkClick r:id="rId5"/>
              </a:rPr>
              <a:t>    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numpy.org/doc/stable/user/quickstart.html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smtClean="0"/>
              <a:t>basics:</a:t>
            </a:r>
          </a:p>
          <a:p>
            <a:r>
              <a:rPr lang="en-US" dirty="0" smtClean="0">
                <a:hlinkClick r:id="rId6"/>
              </a:rPr>
              <a:t>     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numpy.org/doc/stable/user/basics.html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51708</TotalTime>
  <Words>707</Words>
  <PresentationFormat>Presentación en pantalla (4:3)</PresentationFormat>
  <Paragraphs>101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-apple-system</vt:lpstr>
      <vt:lpstr>Arial</vt:lpstr>
      <vt:lpstr>Calibri</vt:lpstr>
      <vt:lpstr>Consolas</vt:lpstr>
      <vt:lpstr>Tw Cen MT</vt:lpstr>
      <vt:lpstr>Wingdings</vt:lpstr>
      <vt:lpstr>Wingdings 2</vt:lpstr>
      <vt:lpstr>Student presentation</vt:lpstr>
      <vt:lpstr>1_Student presentation</vt:lpstr>
      <vt:lpstr>Visión por computador en la nueva era de la Inteligencia Artificial y el Deep Learning</vt:lpstr>
      <vt:lpstr>Numpy</vt:lpstr>
      <vt:lpstr>Numpy introduction</vt:lpstr>
      <vt:lpstr>Numpy introduction</vt:lpstr>
      <vt:lpstr>numpy.ndarray</vt:lpstr>
      <vt:lpstr>Array creation and arithmetic with arrays</vt:lpstr>
      <vt:lpstr>Axes operations</vt:lpstr>
      <vt:lpstr>Indexing and slicing</vt:lpstr>
      <vt:lpstr>Numpy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2007-12-30T09:58:21Z</dcterms:created>
  <dcterms:modified xsi:type="dcterms:W3CDTF">2021-04-05T13:06:39Z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TC101671253082</vt:lpwstr>
  </property>
  <property fmtid="{D5CDD505-2E9C-101B-9397-08002B2CF9AE}" pid="3" name="Tfs.IsStoryboard">
    <vt:bool>true</vt:bool>
  </property>
</Properties>
</file>