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9"/>
  </p:notesMasterIdLst>
  <p:handoutMasterIdLst>
    <p:handoutMasterId r:id="rId20"/>
  </p:handoutMasterIdLst>
  <p:sldIdLst>
    <p:sldId id="903" r:id="rId3"/>
    <p:sldId id="606" r:id="rId4"/>
    <p:sldId id="939" r:id="rId5"/>
    <p:sldId id="940" r:id="rId6"/>
    <p:sldId id="932" r:id="rId7"/>
    <p:sldId id="933" r:id="rId8"/>
    <p:sldId id="934" r:id="rId9"/>
    <p:sldId id="941" r:id="rId10"/>
    <p:sldId id="935" r:id="rId11"/>
    <p:sldId id="942" r:id="rId12"/>
    <p:sldId id="943" r:id="rId13"/>
    <p:sldId id="944" r:id="rId14"/>
    <p:sldId id="945" r:id="rId15"/>
    <p:sldId id="946" r:id="rId16"/>
    <p:sldId id="947" r:id="rId17"/>
    <p:sldId id="913" r:id="rId1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209"/>
    <a:srgbClr val="0952B9"/>
    <a:srgbClr val="F6C708"/>
    <a:srgbClr val="7A290B"/>
    <a:srgbClr val="070201"/>
    <a:srgbClr val="0000FF"/>
    <a:srgbClr val="FFFF00"/>
    <a:srgbClr val="FF00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62" d="100"/>
          <a:sy n="62" d="100"/>
        </p:scale>
        <p:origin x="139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31/03/2021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31/03/2021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54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53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884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461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108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997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16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36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7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80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32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63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7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albertofernandezvillan/dl-ml-notebooks/blob/main/scikit_learn_introduction_classification.ipynb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bertofernandezvillan/computer-vision-and-deep-learning-course/blob/main/k_means_clustering_sklearn.ipynb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albertofernandezvillan/computer-vision-and-deep-learning-course/blob/main/scikit_learn_introduction_regression.ipynb" TargetMode="External"/><Relationship Id="rId10" Type="http://schemas.openxmlformats.org/officeDocument/2006/relationships/hyperlink" Target="https://colab.research.google.com/github/albertofernandezvillan/dl-ml-notebooks/blob/main/k_means_clustering_sklearn.ipynb" TargetMode="External"/><Relationship Id="rId4" Type="http://schemas.openxmlformats.org/officeDocument/2006/relationships/hyperlink" Target="https://github.com/albertofernandezvillan/computer-vision-and-deep-learning-course/blob/main/scikit_learn_introduction_classification.ipynb" TargetMode="External"/><Relationship Id="rId9" Type="http://schemas.openxmlformats.org/officeDocument/2006/relationships/hyperlink" Target="https://colab.research.google.com/github/albertofernandezvillan/dl-ml-notebooks/blob/main/scikit_learn_introduction_regression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Scikit</a:t>
            </a:r>
            <a:r>
              <a:rPr lang="en-GB" sz="3200" dirty="0"/>
              <a:t>-learn for </a:t>
            </a:r>
            <a:r>
              <a:rPr lang="en-GB" sz="3200" dirty="0" smtClean="0"/>
              <a:t>regression: training and testing</a:t>
            </a:r>
            <a:endParaRPr lang="en-GB" sz="32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79512" y="1052736"/>
            <a:ext cx="4809728" cy="22929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import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linear_model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 Create linear regression object: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linear_model.LinearRegression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 Train the model using the training sets: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 The coefficients and the intercept factor: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print("Coefficients: {}".format(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model.coef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_))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print("Intercept: {}".format(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model.intercept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_))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9512" y="3453393"/>
            <a:ext cx="4809728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Coefficients: [[2.99811861]] </a:t>
            </a:r>
            <a:endParaRPr lang="en-GB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Intercept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: [49.14094108]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220072" y="1052736"/>
            <a:ext cx="3773760" cy="2893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sklearn.metrics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import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 r2_score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 Make predictions using the testing set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 Model score:</a:t>
            </a:r>
          </a:p>
          <a:p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model.score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 The mean squared error 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r2_score(</a:t>
            </a:r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y_preds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6" y="3962122"/>
            <a:ext cx="8462864" cy="28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Scikit</a:t>
            </a:r>
            <a:r>
              <a:rPr lang="en-GB" sz="3200" dirty="0"/>
              <a:t>-learn for </a:t>
            </a:r>
            <a:r>
              <a:rPr lang="en-GB" sz="3200" dirty="0" smtClean="0"/>
              <a:t>regression: dataset with outliers</a:t>
            </a:r>
            <a:endParaRPr lang="en-GB" sz="32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2" y="1844824"/>
            <a:ext cx="8633748" cy="421537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121414" y="1155016"/>
            <a:ext cx="712977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 err="1"/>
              <a:t>linear_model.</a:t>
            </a:r>
            <a:r>
              <a:rPr lang="en-GB" dirty="0" err="1" smtClean="0"/>
              <a:t>LinearRegression</a:t>
            </a:r>
            <a:r>
              <a:rPr lang="en-GB" dirty="0" smtClean="0"/>
              <a:t> </a:t>
            </a:r>
            <a:r>
              <a:rPr lang="en-GB" dirty="0"/>
              <a:t>estimator is heavily influenced by the outliers</a:t>
            </a:r>
          </a:p>
        </p:txBody>
      </p:sp>
    </p:spTree>
    <p:extLst>
      <p:ext uri="{BB962C8B-B14F-4D97-AF65-F5344CB8AC3E}">
        <p14:creationId xmlns:p14="http://schemas.microsoft.com/office/powerpoint/2010/main" val="37714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Scikit</a:t>
            </a:r>
            <a:r>
              <a:rPr lang="en-GB" sz="3200" dirty="0"/>
              <a:t>-learn for </a:t>
            </a:r>
            <a:r>
              <a:rPr lang="en-GB" sz="3200" dirty="0" smtClean="0"/>
              <a:t>regression: dataset with outliers</a:t>
            </a:r>
            <a:endParaRPr lang="en-GB" sz="32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15" y="2366704"/>
            <a:ext cx="8665037" cy="423064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150666" y="1052736"/>
            <a:ext cx="465358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 err="1" smtClean="0"/>
              <a:t>linear_model.HuberRegressor</a:t>
            </a:r>
            <a:r>
              <a:rPr lang="en-GB" dirty="0" smtClean="0"/>
              <a:t> is robust to outliers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323528" y="141277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parameter epsilon controls the number of samples that should be classified as outliers. The smaller the epsilon, the more robust it is to outliers. greater than 1.0, default=1.35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050047" y="1997372"/>
            <a:ext cx="2854820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GB" dirty="0" err="1"/>
              <a:t>HuberRegressor</a:t>
            </a:r>
            <a:r>
              <a:rPr lang="en-GB" dirty="0"/>
              <a:t>(epsilon=2.0)</a:t>
            </a:r>
          </a:p>
        </p:txBody>
      </p:sp>
    </p:spTree>
    <p:extLst>
      <p:ext uri="{BB962C8B-B14F-4D97-AF65-F5344CB8AC3E}">
        <p14:creationId xmlns:p14="http://schemas.microsoft.com/office/powerpoint/2010/main" val="11421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Scikit</a:t>
            </a:r>
            <a:r>
              <a:rPr lang="en-GB" sz="3200" dirty="0"/>
              <a:t>-learn for </a:t>
            </a:r>
            <a:r>
              <a:rPr lang="en-GB" sz="3200" dirty="0" smtClean="0"/>
              <a:t>regression: dataset with outliers</a:t>
            </a:r>
            <a:endParaRPr lang="en-GB" sz="32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50747"/>
            <a:ext cx="6264696" cy="464660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47430" y="1027222"/>
            <a:ext cx="8889065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GB" dirty="0" err="1" smtClean="0"/>
              <a:t>HuberRegressor</a:t>
            </a:r>
            <a:r>
              <a:rPr lang="en-GB" dirty="0" smtClean="0"/>
              <a:t> </a:t>
            </a:r>
            <a:r>
              <a:rPr lang="en-GB" dirty="0"/>
              <a:t>estimator is less influenced by the outliers. Moreover, as the parameter epsilon is increased for the </a:t>
            </a:r>
            <a:r>
              <a:rPr lang="en-GB" dirty="0" err="1"/>
              <a:t>HuberRegressor</a:t>
            </a:r>
            <a:r>
              <a:rPr lang="en-GB" dirty="0"/>
              <a:t> estimator, the obtained results get closer to the results obtained with the </a:t>
            </a:r>
            <a:r>
              <a:rPr lang="en-GB" dirty="0" err="1"/>
              <a:t>LinearRegression</a:t>
            </a:r>
            <a:r>
              <a:rPr lang="en-GB" dirty="0"/>
              <a:t> estimator.</a:t>
            </a:r>
          </a:p>
        </p:txBody>
      </p:sp>
    </p:spTree>
    <p:extLst>
      <p:ext uri="{BB962C8B-B14F-4D97-AF65-F5344CB8AC3E}">
        <p14:creationId xmlns:p14="http://schemas.microsoft.com/office/powerpoint/2010/main" val="18172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Scikit</a:t>
            </a:r>
            <a:r>
              <a:rPr lang="en-GB" sz="3200" dirty="0"/>
              <a:t>-learn for </a:t>
            </a:r>
            <a:r>
              <a:rPr lang="en-GB" sz="3200" dirty="0" smtClean="0"/>
              <a:t>regression: dataset with outliers</a:t>
            </a:r>
            <a:endParaRPr lang="en-GB" sz="32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8217"/>
            <a:ext cx="5665310" cy="373881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511698" y="998163"/>
            <a:ext cx="434920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/>
              <a:t>Robust linear model estimation using RANSAC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92197" y="1579845"/>
            <a:ext cx="5472608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Robustly fit linear model with RANSAC algorithm </a:t>
            </a:r>
            <a:endParaRPr lang="en-GB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ransac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linear_model.RANSACRegressor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endParaRPr lang="en-GB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ransac.fit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y) </a:t>
            </a:r>
            <a:endParaRPr lang="en-GB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inlier_mask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ransac.inlier_mask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outlier_mask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np.logical_not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inlier_mask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536508" y="1563365"/>
            <a:ext cx="2446675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GB" dirty="0"/>
              <a:t>Boolean mask of inliers classified as True.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923928" y="1916832"/>
            <a:ext cx="2592288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758524" y="3017156"/>
            <a:ext cx="3083057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plt.scatter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(X[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inlier_mask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], y[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inlier_mask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='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yellowgreen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', marker='.', label='Inliers')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758524" y="4140266"/>
            <a:ext cx="3083057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plt.scatter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(X[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outlier_mask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], y[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outlier_mask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='gold', marker='.', label='Outliers')</a:t>
            </a:r>
          </a:p>
        </p:txBody>
      </p:sp>
    </p:spTree>
    <p:extLst>
      <p:ext uri="{BB962C8B-B14F-4D97-AF65-F5344CB8AC3E}">
        <p14:creationId xmlns:p14="http://schemas.microsoft.com/office/powerpoint/2010/main" val="1624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K-Means clustering for </a:t>
            </a:r>
            <a:r>
              <a:rPr lang="en-GB" sz="2800" dirty="0" err="1" smtClean="0"/>
              <a:t>color</a:t>
            </a:r>
            <a:r>
              <a:rPr lang="en-GB" sz="2800" dirty="0" smtClean="0"/>
              <a:t> quantization in </a:t>
            </a:r>
            <a:r>
              <a:rPr lang="en-GB" sz="2800" dirty="0" err="1" smtClean="0"/>
              <a:t>scikit</a:t>
            </a:r>
            <a:r>
              <a:rPr lang="en-GB" sz="2800" dirty="0" smtClean="0"/>
              <a:t>-learn</a:t>
            </a:r>
            <a:endParaRPr lang="en-GB" sz="2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grpSp>
        <p:nvGrpSpPr>
          <p:cNvPr id="25" name="Grupo 24"/>
          <p:cNvGrpSpPr/>
          <p:nvPr/>
        </p:nvGrpSpPr>
        <p:grpSpPr>
          <a:xfrm>
            <a:off x="7502172" y="1103380"/>
            <a:ext cx="1341542" cy="3785500"/>
            <a:chOff x="7668344" y="1072433"/>
            <a:chExt cx="1341542" cy="3785500"/>
          </a:xfrm>
        </p:grpSpPr>
        <p:sp>
          <p:nvSpPr>
            <p:cNvPr id="3" name="Rectángulo 2"/>
            <p:cNvSpPr/>
            <p:nvPr/>
          </p:nvSpPr>
          <p:spPr>
            <a:xfrm>
              <a:off x="7668344" y="1480123"/>
              <a:ext cx="1296144" cy="424233"/>
            </a:xfrm>
            <a:prstGeom prst="rect">
              <a:avLst/>
            </a:prstGeom>
            <a:solidFill>
              <a:srgbClr val="0702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668344" y="3467746"/>
              <a:ext cx="1296144" cy="446037"/>
            </a:xfrm>
            <a:prstGeom prst="rect">
              <a:avLst/>
            </a:prstGeom>
            <a:solidFill>
              <a:srgbClr val="7A29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7684614" y="2439681"/>
              <a:ext cx="1296144" cy="446037"/>
            </a:xfrm>
            <a:prstGeom prst="rect">
              <a:avLst/>
            </a:prstGeom>
            <a:solidFill>
              <a:srgbClr val="F6C70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7700957" y="4411896"/>
              <a:ext cx="1308929" cy="446037"/>
            </a:xfrm>
            <a:prstGeom prst="rect">
              <a:avLst/>
            </a:prstGeom>
            <a:solidFill>
              <a:srgbClr val="B952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7668344" y="1072433"/>
              <a:ext cx="129614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[1 2 7] 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7668344" y="3073818"/>
              <a:ext cx="129614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[ 11 41 122] 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7684615" y="2052123"/>
              <a:ext cx="129614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[ 8 199 246] 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7697924" y="4030712"/>
              <a:ext cx="129614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[ 9 82 185]</a:t>
              </a:r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107504" y="1143931"/>
            <a:ext cx="5054589" cy="2693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cv2.imread("landscape.jpg")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img.reshape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img.shape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[1]*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img.shape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[0], 3))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kmeans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KMeans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n_clusters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=NUMBER_CLUSTERS)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kmeans.fit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centroids 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kmeans.cluster_centers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centroids = np.uint8(centroids)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labels 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kmeans.labels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result = centroids[labels]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result 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result.reshape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img_shape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655" y="1095003"/>
            <a:ext cx="1190625" cy="1685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44730"/>
            <a:ext cx="3343495" cy="250762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52" y="3944729"/>
            <a:ext cx="3288779" cy="2507621"/>
          </a:xfrm>
          <a:prstGeom prst="rect">
            <a:avLst/>
          </a:prstGeom>
        </p:spPr>
      </p:pic>
      <p:cxnSp>
        <p:nvCxnSpPr>
          <p:cNvPr id="28" name="Conector recto de flecha 27"/>
          <p:cNvCxnSpPr/>
          <p:nvPr/>
        </p:nvCxnSpPr>
        <p:spPr>
          <a:xfrm>
            <a:off x="5031673" y="1699924"/>
            <a:ext cx="869982" cy="186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271913" y="2916665"/>
            <a:ext cx="41083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4223674" y="3221694"/>
            <a:ext cx="3154503" cy="553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sz="1000" dirty="0"/>
              <a:t>0 0 0 3 0 0 0 0 0 0 0 0 0 0 0 0 0 0 0 0 0 0 0 0 0 0 0 </a:t>
            </a:r>
            <a:r>
              <a:rPr lang="en-GB" sz="1000" dirty="0" smtClean="0"/>
              <a:t>0</a:t>
            </a:r>
            <a:endParaRPr lang="en-GB" sz="1000" dirty="0"/>
          </a:p>
          <a:p>
            <a:r>
              <a:rPr lang="en-GB" sz="1000" dirty="0"/>
              <a:t> 0 0 0 0 0 0 0 0 0 0 0 0 0 0 0 0 0 0 0 0 0 0 0 0 0 0 0 0 </a:t>
            </a:r>
            <a:r>
              <a:rPr lang="en-GB" sz="1000" dirty="0" smtClean="0"/>
              <a:t>3 </a:t>
            </a:r>
            <a:r>
              <a:rPr lang="en-GB" sz="1000" dirty="0"/>
              <a:t>3 0 0 0 0 0 0 0 0 0 0 0 0 0 0 0 0 0 0 0 0 0 0 0 0 0 </a:t>
            </a:r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33" name="Conector recto de flecha 32"/>
          <p:cNvCxnSpPr>
            <a:endCxn id="32" idx="1"/>
          </p:cNvCxnSpPr>
          <p:nvPr/>
        </p:nvCxnSpPr>
        <p:spPr>
          <a:xfrm>
            <a:off x="2441021" y="3089973"/>
            <a:ext cx="1782653" cy="408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092280" y="5014710"/>
            <a:ext cx="2006731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 err="1"/>
              <a:t>Centroids</a:t>
            </a:r>
            <a:r>
              <a:rPr lang="es-ES" dirty="0"/>
              <a:t> are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of BGR </a:t>
            </a:r>
            <a:r>
              <a:rPr lang="es-ES" dirty="0" err="1"/>
              <a:t>triplets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8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Scikit-learn</a:t>
            </a:r>
            <a:endParaRPr sz="28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65777"/>
            <a:ext cx="2907432" cy="156516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31640" y="2443535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</a:rPr>
              <a:t>Introducing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scikit-learn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for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classification</a:t>
            </a:r>
            <a:r>
              <a:rPr lang="es-ES" sz="2400" dirty="0" smtClean="0">
                <a:solidFill>
                  <a:schemeClr val="bg1"/>
                </a:solidFill>
              </a:rPr>
              <a:t>, </a:t>
            </a:r>
            <a:r>
              <a:rPr lang="es-ES" sz="2400" dirty="0" err="1" smtClean="0">
                <a:solidFill>
                  <a:schemeClr val="bg1"/>
                </a:solidFill>
              </a:rPr>
              <a:t>regression</a:t>
            </a:r>
            <a:r>
              <a:rPr lang="es-ES" sz="2400" dirty="0" smtClean="0">
                <a:solidFill>
                  <a:schemeClr val="bg1"/>
                </a:solidFill>
              </a:rPr>
              <a:t> and </a:t>
            </a:r>
            <a:r>
              <a:rPr lang="es-ES" sz="2400" dirty="0" err="1" smtClean="0">
                <a:solidFill>
                  <a:schemeClr val="bg1"/>
                </a:solidFill>
              </a:rPr>
              <a:t>clustering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Scikit-learn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8" y="387398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83024" y="3682690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4"/>
              </a:rPr>
              <a:t>scikit_learn_introduction_classification.ipynb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5"/>
              </a:rPr>
              <a:t>scikit_learn_introduction_regression.ipynb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k_means_clustering_sklearn.ipynb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00" y="5307886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337859" y="5002010"/>
            <a:ext cx="5797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8"/>
              </a:rPr>
              <a:t>scikit_learn_introduction_classification.ipynb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9"/>
              </a:rPr>
              <a:t>scikit_learn_introduction_regression.ipynb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10"/>
              </a:rPr>
              <a:t>k_means_clustering_sklearn.ipynb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65777"/>
            <a:ext cx="2907432" cy="156516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331640" y="2443535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</a:rPr>
              <a:t>Introducing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scikit-learn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for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classification</a:t>
            </a:r>
            <a:r>
              <a:rPr lang="es-ES" sz="2400" dirty="0" smtClean="0">
                <a:solidFill>
                  <a:schemeClr val="bg1"/>
                </a:solidFill>
              </a:rPr>
              <a:t>, </a:t>
            </a:r>
            <a:r>
              <a:rPr lang="es-ES" sz="2400" dirty="0" err="1" smtClean="0">
                <a:solidFill>
                  <a:schemeClr val="bg1"/>
                </a:solidFill>
              </a:rPr>
              <a:t>regression</a:t>
            </a:r>
            <a:r>
              <a:rPr lang="es-ES" sz="2400" dirty="0" smtClean="0">
                <a:solidFill>
                  <a:schemeClr val="bg1"/>
                </a:solidFill>
              </a:rPr>
              <a:t> and </a:t>
            </a:r>
            <a:r>
              <a:rPr lang="es-ES" sz="2400" dirty="0" err="1" smtClean="0">
                <a:solidFill>
                  <a:schemeClr val="bg1"/>
                </a:solidFill>
              </a:rPr>
              <a:t>clustering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</a:t>
            </a:r>
            <a:r>
              <a:rPr lang="en-GB" dirty="0" smtClean="0"/>
              <a:t>vs unsupervised learning</a:t>
            </a:r>
            <a:endParaRPr lang="en-GB" dirty="0"/>
          </a:p>
        </p:txBody>
      </p:sp>
      <p:pic>
        <p:nvPicPr>
          <p:cNvPr id="1026" name="Picture 2" descr="Examples of real-life problems in the context of supervised and unsupervised learning tasks: Spam filtering as a classification task and House price estimation as a regression task are part of supervised learning; Clustering is part of unsupervised learning in which customers are grouped into three different categories based on their purchasing behavior.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" y="1772816"/>
            <a:ext cx="9136382" cy="23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28415" y="1416221"/>
            <a:ext cx="14847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Spam </a:t>
            </a:r>
            <a:r>
              <a:rPr lang="es-ES" dirty="0" err="1" smtClean="0"/>
              <a:t>filtering</a:t>
            </a:r>
            <a:endParaRPr lang="en-GB" dirty="0"/>
          </a:p>
        </p:txBody>
      </p:sp>
      <p:sp>
        <p:nvSpPr>
          <p:cNvPr id="9" name="Rectángulo 8"/>
          <p:cNvSpPr/>
          <p:nvPr/>
        </p:nvSpPr>
        <p:spPr>
          <a:xfrm>
            <a:off x="3457554" y="1412776"/>
            <a:ext cx="223651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GB" dirty="0"/>
              <a:t>House price estimation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156176" y="4079697"/>
            <a:ext cx="29918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Clustering</a:t>
            </a:r>
            <a:r>
              <a:rPr lang="es-ES" b="1" dirty="0" smtClean="0"/>
              <a:t>: </a:t>
            </a:r>
            <a:r>
              <a:rPr lang="es-ES" b="1" dirty="0" err="1"/>
              <a:t>a</a:t>
            </a:r>
            <a:r>
              <a:rPr lang="es-ES" b="1" dirty="0" err="1" smtClean="0"/>
              <a:t>ssigning</a:t>
            </a:r>
            <a:r>
              <a:rPr lang="es-ES" b="1" dirty="0" smtClean="0"/>
              <a:t> a </a:t>
            </a:r>
            <a:r>
              <a:rPr lang="es-ES" b="1" dirty="0" err="1" smtClean="0"/>
              <a:t>cluster</a:t>
            </a:r>
            <a:endParaRPr lang="en-GB" b="1" dirty="0" smtClean="0"/>
          </a:p>
          <a:p>
            <a:pPr algn="just"/>
            <a:r>
              <a:rPr lang="en-GB" dirty="0" smtClean="0"/>
              <a:t>Customers </a:t>
            </a:r>
            <a:r>
              <a:rPr lang="en-GB" dirty="0"/>
              <a:t>are grouped into </a:t>
            </a:r>
            <a:r>
              <a:rPr lang="en-GB" dirty="0" smtClean="0"/>
              <a:t>different </a:t>
            </a:r>
            <a:r>
              <a:rPr lang="en-GB" dirty="0"/>
              <a:t>categories based on their purchasing </a:t>
            </a:r>
            <a:r>
              <a:rPr lang="en-GB" dirty="0" smtClean="0"/>
              <a:t>behaviour, but the unsupervised learning algorithm has no information about the labels (or classes) associated with each sample</a:t>
            </a:r>
            <a:endParaRPr lang="en-GB" dirty="0"/>
          </a:p>
        </p:txBody>
      </p:sp>
      <p:sp>
        <p:nvSpPr>
          <p:cNvPr id="11" name="Rectángulo 10"/>
          <p:cNvSpPr/>
          <p:nvPr/>
        </p:nvSpPr>
        <p:spPr>
          <a:xfrm>
            <a:off x="6588224" y="1430490"/>
            <a:ext cx="208262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Customers clustering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09600" y="1076517"/>
            <a:ext cx="50844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Supervised</a:t>
            </a:r>
            <a:endParaRPr lang="en-GB" b="1" dirty="0"/>
          </a:p>
        </p:txBody>
      </p:sp>
      <p:sp>
        <p:nvSpPr>
          <p:cNvPr id="15" name="Rectángulo 14"/>
          <p:cNvSpPr/>
          <p:nvPr/>
        </p:nvSpPr>
        <p:spPr>
          <a:xfrm>
            <a:off x="6588224" y="1087101"/>
            <a:ext cx="2082621" cy="27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Unsupervised</a:t>
            </a:r>
            <a:endParaRPr lang="en-GB" b="1" dirty="0"/>
          </a:p>
        </p:txBody>
      </p:sp>
      <p:sp>
        <p:nvSpPr>
          <p:cNvPr id="14" name="Rectángulo 13"/>
          <p:cNvSpPr/>
          <p:nvPr/>
        </p:nvSpPr>
        <p:spPr>
          <a:xfrm>
            <a:off x="25696" y="4076241"/>
            <a:ext cx="25926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Classification</a:t>
            </a:r>
            <a:r>
              <a:rPr lang="es-ES" b="1" dirty="0" smtClean="0"/>
              <a:t>: </a:t>
            </a:r>
            <a:r>
              <a:rPr lang="es-ES" b="1" dirty="0" err="1" smtClean="0"/>
              <a:t>predicting</a:t>
            </a:r>
            <a:r>
              <a:rPr lang="es-ES" b="1" dirty="0" smtClean="0"/>
              <a:t> a </a:t>
            </a:r>
            <a:r>
              <a:rPr lang="es-ES" b="1" dirty="0" err="1" smtClean="0"/>
              <a:t>label</a:t>
            </a:r>
            <a:endParaRPr lang="en-GB" b="1" dirty="0" smtClean="0"/>
          </a:p>
          <a:p>
            <a:r>
              <a:rPr lang="en-GB" dirty="0" smtClean="0"/>
              <a:t>Classification </a:t>
            </a:r>
            <a:r>
              <a:rPr lang="en-GB" dirty="0"/>
              <a:t>uses supervised learning techniques to find the relationship between the </a:t>
            </a:r>
            <a:r>
              <a:rPr lang="en-GB" dirty="0" smtClean="0"/>
              <a:t>features </a:t>
            </a:r>
            <a:r>
              <a:rPr lang="en-GB" dirty="0"/>
              <a:t>and the assigned </a:t>
            </a:r>
            <a:r>
              <a:rPr lang="en-GB" dirty="0" smtClean="0"/>
              <a:t>label (e.g. spam/no spam)</a:t>
            </a:r>
            <a:endParaRPr lang="en-GB" dirty="0"/>
          </a:p>
        </p:txBody>
      </p:sp>
      <p:sp>
        <p:nvSpPr>
          <p:cNvPr id="16" name="Rectángulo 15"/>
          <p:cNvSpPr/>
          <p:nvPr/>
        </p:nvSpPr>
        <p:spPr>
          <a:xfrm>
            <a:off x="2622408" y="4076241"/>
            <a:ext cx="3550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Regression: predicting a quantity</a:t>
            </a:r>
          </a:p>
          <a:p>
            <a:pPr algn="just"/>
            <a:r>
              <a:rPr lang="es-ES" dirty="0" err="1" smtClean="0"/>
              <a:t>Regression</a:t>
            </a:r>
            <a:r>
              <a:rPr lang="es-ES" dirty="0" smtClean="0"/>
              <a:t> uses </a:t>
            </a:r>
            <a:r>
              <a:rPr lang="es-ES" dirty="0" err="1" smtClean="0"/>
              <a:t>supervised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techniques</a:t>
            </a:r>
            <a:r>
              <a:rPr lang="es-ES" dirty="0" smtClean="0"/>
              <a:t> to </a:t>
            </a:r>
            <a:r>
              <a:rPr lang="es-ES" dirty="0" err="1" smtClean="0"/>
              <a:t>learn</a:t>
            </a:r>
            <a:r>
              <a:rPr lang="es-ES" dirty="0" smtClean="0"/>
              <a:t> a </a:t>
            </a:r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 to a </a:t>
            </a:r>
            <a:r>
              <a:rPr lang="es-ES" dirty="0" err="1" smtClean="0"/>
              <a:t>continuous</a:t>
            </a:r>
            <a:r>
              <a:rPr lang="es-ES" dirty="0" smtClean="0"/>
              <a:t> output variable. </a:t>
            </a:r>
            <a:r>
              <a:rPr lang="en-GB" dirty="0"/>
              <a:t>A regression problem requires the prediction of a </a:t>
            </a:r>
            <a:r>
              <a:rPr lang="en-GB" dirty="0" smtClean="0"/>
              <a:t>quantity. All houses have a price.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7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vs regression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559" y="3696935"/>
            <a:ext cx="3276897" cy="2793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336531" y="1107664"/>
            <a:ext cx="8046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 some cases, it is possible to convert a regression problem to a classification problem. For example, the </a:t>
            </a:r>
            <a:r>
              <a:rPr lang="en-GB" dirty="0" smtClean="0"/>
              <a:t>age to </a:t>
            </a:r>
            <a:r>
              <a:rPr lang="en-GB" dirty="0"/>
              <a:t>be predicted could be converted into discrete </a:t>
            </a:r>
            <a:r>
              <a:rPr lang="en-GB" dirty="0" smtClean="0"/>
              <a:t>buckets. Age in </a:t>
            </a:r>
            <a:r>
              <a:rPr lang="en-GB" dirty="0"/>
              <a:t>a continuous range between </a:t>
            </a:r>
            <a:r>
              <a:rPr lang="en-GB" dirty="0" smtClean="0"/>
              <a:t>[0 and 100] </a:t>
            </a:r>
            <a:r>
              <a:rPr lang="en-GB" dirty="0"/>
              <a:t>could be converted </a:t>
            </a:r>
            <a:r>
              <a:rPr lang="en-GB" dirty="0" smtClean="0"/>
              <a:t>into:</a:t>
            </a:r>
            <a:endParaRPr lang="en-GB" dirty="0"/>
          </a:p>
          <a:p>
            <a:r>
              <a:rPr lang="en-GB" dirty="0"/>
              <a:t>Class 0: </a:t>
            </a:r>
            <a:r>
              <a:rPr lang="en-GB" dirty="0" smtClean="0"/>
              <a:t>0 - 2</a:t>
            </a:r>
            <a:endParaRPr lang="en-GB" dirty="0"/>
          </a:p>
          <a:p>
            <a:r>
              <a:rPr lang="en-GB" dirty="0"/>
              <a:t>Class 1: </a:t>
            </a:r>
            <a:r>
              <a:rPr lang="en-GB" dirty="0" smtClean="0"/>
              <a:t>3 - 8</a:t>
            </a:r>
          </a:p>
          <a:p>
            <a:r>
              <a:rPr lang="en-GB" dirty="0" smtClean="0"/>
              <a:t>Class 2: 8 – 12</a:t>
            </a:r>
          </a:p>
          <a:p>
            <a:r>
              <a:rPr lang="es-ES" dirty="0" smtClean="0"/>
              <a:t>….</a:t>
            </a:r>
            <a:endParaRPr lang="en-GB" dirty="0"/>
          </a:p>
          <a:p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4" y="3696935"/>
            <a:ext cx="4705938" cy="2793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4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Scikit</a:t>
            </a:r>
            <a:r>
              <a:rPr lang="en-GB" dirty="0" smtClean="0"/>
              <a:t>-learn for classification: dataset</a:t>
            </a:r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057173"/>
            <a:ext cx="4914610" cy="373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35496" y="2135340"/>
            <a:ext cx="4032448" cy="14927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sklearn.datasets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import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load_iris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iris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load_iris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iris.data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iris.target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iris.feature_names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target_names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iris.target_names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5496" y="4106591"/>
            <a:ext cx="1774845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x.shape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: (150,4)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y.shape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: (150,1)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496" y="5044241"/>
            <a:ext cx="8997394" cy="6924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Feature names: '['sepal length (cm)', 'sepal width (cm)', 'petal length (cm)', 'petal width (cm)']'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Target names: '['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setosa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' 'versicolor' '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virginica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']'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1869" y="5874420"/>
            <a:ext cx="897102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As we have three classes, this is a three-class classification problem, because our task here is to classify each sample in one of the three </a:t>
            </a:r>
            <a:r>
              <a:rPr lang="en-GB" dirty="0" smtClean="0"/>
              <a:t>classes </a:t>
            </a:r>
            <a:r>
              <a:rPr lang="en-GB" dirty="0"/>
              <a:t>(the species of Iris).</a:t>
            </a:r>
          </a:p>
        </p:txBody>
      </p:sp>
    </p:spTree>
    <p:extLst>
      <p:ext uri="{BB962C8B-B14F-4D97-AF65-F5344CB8AC3E}">
        <p14:creationId xmlns:p14="http://schemas.microsoft.com/office/powerpoint/2010/main" val="1098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err="1"/>
              <a:t>Scikit</a:t>
            </a:r>
            <a:r>
              <a:rPr lang="en-GB" sz="3000" dirty="0"/>
              <a:t>-learn for classification: </a:t>
            </a:r>
            <a:r>
              <a:rPr lang="en-GB" sz="3000" dirty="0" smtClean="0"/>
              <a:t>training</a:t>
            </a:r>
            <a:endParaRPr lang="en-GB" sz="3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4806" y="1157392"/>
            <a:ext cx="7582994" cy="10926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import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Split the dataset for training and testing: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(x, y,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=0.2,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=123)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0994" y="2347056"/>
            <a:ext cx="3872934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x train shape: '(120, 4)' </a:t>
            </a:r>
            <a:endParaRPr lang="en-GB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test shape: '(30, 4)'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3388" y="3789040"/>
            <a:ext cx="3880814" cy="1892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import tree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Create the decision tree classifier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tree_classifier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tree.DecisionTreeClassifier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=0,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=3)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We can train the model with fit function: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tree_classifier.fit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x_train,y_train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37" y="2521680"/>
            <a:ext cx="4745544" cy="37560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066375" y="3371411"/>
            <a:ext cx="128663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Training (</a:t>
            </a:r>
            <a:r>
              <a:rPr lang="es-ES" dirty="0" err="1" smtClean="0"/>
              <a:t>fit</a:t>
            </a:r>
            <a:r>
              <a:rPr lang="es-ES" dirty="0" smtClean="0"/>
              <a:t>)</a:t>
            </a:r>
            <a:endParaRPr lang="en-GB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652120" y="1085792"/>
            <a:ext cx="254685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Split training and test 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04" y="2354539"/>
            <a:ext cx="4539567" cy="359304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500" dirty="0"/>
              <a:t>Making predictions using the trained model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07226" y="1278632"/>
            <a:ext cx="2664296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sepal length of 5 cm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sepal width of 5 cm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petal length of 5 cm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petal width of 0.7999 cm.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3100713" y="1436876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/>
          <p:cNvSpPr/>
          <p:nvPr/>
        </p:nvSpPr>
        <p:spPr>
          <a:xfrm>
            <a:off x="4301602" y="1578714"/>
            <a:ext cx="4461398" cy="29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new_sample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([[5, 5, 5, 0.7999]])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7226" y="2354539"/>
            <a:ext cx="4472376" cy="1292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 Predict the class for this new sample: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predicted_class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tree_classifier.predict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new_sample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E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pred_class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predicted_class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[0]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class_name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iris.target_names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pred_class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76132" y="4769651"/>
            <a:ext cx="3747795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joblib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import dump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dump(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tree_classifier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'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iris_tree_classifier.joblib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128943" y="4365104"/>
            <a:ext cx="184217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persistence</a:t>
            </a:r>
            <a:endParaRPr lang="en-GB" dirty="0"/>
          </a:p>
        </p:txBody>
      </p:sp>
      <p:sp>
        <p:nvSpPr>
          <p:cNvPr id="13" name="Rectángulo 12"/>
          <p:cNvSpPr/>
          <p:nvPr/>
        </p:nvSpPr>
        <p:spPr>
          <a:xfrm>
            <a:off x="176132" y="5689018"/>
            <a:ext cx="3747796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joblib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import load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tree_classifier_iris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load('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iris_tree_classifier.joblib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100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500" dirty="0"/>
              <a:t>Measuring the accuracy of the trained model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11001" y="1153874"/>
            <a:ext cx="6408712" cy="20928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1. After training, the model is ready to make predictions: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tree_predictions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tree_classifier.predict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 2. Get the comparisons (True/False) for each one: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comparisons = 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tree_predictions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print("comparisons array: \n '{}'".format(comparisons))</a:t>
            </a:r>
          </a:p>
          <a:p>
            <a:endParaRPr lang="es-E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 3. Calculate the accuracy using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my_accuracy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(comparisons)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print("The accuracy of the model is: '{}'".format(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my_accuracy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9512" y="3583325"/>
            <a:ext cx="6408712" cy="10926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import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sklearn.metrics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as metrics</a:t>
            </a:r>
          </a:p>
          <a:p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etrics.accuracy_score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tree_predictions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metrics.classification_report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tree_predictions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s-E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metrics.plot_confusion_matrix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tree_classifier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GB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600" y="4241281"/>
            <a:ext cx="2473581" cy="235232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869160"/>
            <a:ext cx="3384376" cy="1434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3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Scikit</a:t>
            </a:r>
            <a:r>
              <a:rPr lang="en-GB" dirty="0"/>
              <a:t>-learn for </a:t>
            </a:r>
            <a:r>
              <a:rPr lang="en-GB" dirty="0" smtClean="0"/>
              <a:t>regression: </a:t>
            </a:r>
            <a:r>
              <a:rPr lang="en-GB" dirty="0"/>
              <a:t>dataset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9" y="1697394"/>
            <a:ext cx="8055397" cy="39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52446</TotalTime>
  <Words>923</Words>
  <PresentationFormat>Presentación en pantalla (4:3)</PresentationFormat>
  <Paragraphs>191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Scikit-learn</vt:lpstr>
      <vt:lpstr>supervised vs unsupervised learning</vt:lpstr>
      <vt:lpstr>Classification vs regression</vt:lpstr>
      <vt:lpstr>Scikit-learn for classification: dataset</vt:lpstr>
      <vt:lpstr>Scikit-learn for classification: training</vt:lpstr>
      <vt:lpstr>Making predictions using the trained model</vt:lpstr>
      <vt:lpstr>Measuring the accuracy of the trained model</vt:lpstr>
      <vt:lpstr>Scikit-learn for regression: dataset</vt:lpstr>
      <vt:lpstr>Scikit-learn for regression: training and testing</vt:lpstr>
      <vt:lpstr>Scikit-learn for regression: dataset with outliers</vt:lpstr>
      <vt:lpstr>Scikit-learn for regression: dataset with outliers</vt:lpstr>
      <vt:lpstr>Scikit-learn for regression: dataset with outliers</vt:lpstr>
      <vt:lpstr>Scikit-learn for regression: dataset with outliers</vt:lpstr>
      <vt:lpstr>K-Means clustering for color quantization in scikit-learn</vt:lpstr>
      <vt:lpstr>Scikit-learn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2021-03-31T11:54:53Z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