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1"/>
  </p:notesMasterIdLst>
  <p:handoutMasterIdLst>
    <p:handoutMasterId r:id="rId12"/>
  </p:handoutMasterIdLst>
  <p:sldIdLst>
    <p:sldId id="903" r:id="rId3"/>
    <p:sldId id="606" r:id="rId4"/>
    <p:sldId id="923" r:id="rId5"/>
    <p:sldId id="924" r:id="rId6"/>
    <p:sldId id="904" r:id="rId7"/>
    <p:sldId id="925" r:id="rId8"/>
    <p:sldId id="926" r:id="rId9"/>
    <p:sldId id="913" r:id="rId1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28/03/2021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28/03/2021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93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78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9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88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57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8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notebooks_and_colab_introduction.ipynb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albertofernandezvillan/computer-vision-and-deep-learning-course/blob/main/notebooks_and_colab_introduction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31232" y="4077072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4"/>
              </a:rPr>
              <a:t>computer</a:t>
            </a:r>
            <a:r>
              <a:rPr lang="es-ES" dirty="0">
                <a:hlinkClick r:id="rId4"/>
              </a:rPr>
              <a:t>-</a:t>
            </a:r>
            <a:r>
              <a:rPr lang="es-ES" dirty="0" err="1">
                <a:hlinkClick r:id="rId4"/>
              </a:rPr>
              <a:t>vision</a:t>
            </a:r>
            <a:r>
              <a:rPr lang="es-ES" dirty="0">
                <a:hlinkClick r:id="rId4"/>
              </a:rPr>
              <a:t>-and-</a:t>
            </a:r>
            <a:r>
              <a:rPr lang="es-ES" dirty="0" err="1">
                <a:hlinkClick r:id="rId4"/>
              </a:rPr>
              <a:t>deep</a:t>
            </a:r>
            <a:r>
              <a:rPr lang="es-ES" dirty="0">
                <a:hlinkClick r:id="rId4"/>
              </a:rPr>
              <a:t>-</a:t>
            </a:r>
            <a:r>
              <a:rPr lang="es-ES" dirty="0" err="1">
                <a:hlinkClick r:id="rId4"/>
              </a:rPr>
              <a:t>learning-course</a:t>
            </a:r>
            <a:r>
              <a:rPr lang="es-ES" dirty="0">
                <a:hlinkClick r:id="rId4"/>
              </a:rPr>
              <a:t>/</a:t>
            </a:r>
            <a:r>
              <a:rPr lang="es-ES" dirty="0" err="1">
                <a:hlinkClick r:id="rId4"/>
              </a:rPr>
              <a:t>notebooks_and_colab_introduction.ipynb</a:t>
            </a:r>
            <a:r>
              <a:rPr lang="es-ES" dirty="0">
                <a:hlinkClick r:id="rId4"/>
              </a:rPr>
              <a:t> at </a:t>
            </a:r>
            <a:r>
              <a:rPr lang="es-ES" dirty="0" err="1">
                <a:hlinkClick r:id="rId4"/>
              </a:rPr>
              <a:t>main</a:t>
            </a:r>
            <a:r>
              <a:rPr lang="es-ES" dirty="0">
                <a:hlinkClick r:id="rId4"/>
              </a:rPr>
              <a:t> · </a:t>
            </a:r>
            <a:r>
              <a:rPr lang="es-ES" dirty="0" err="1">
                <a:hlinkClick r:id="rId4"/>
              </a:rPr>
              <a:t>albertofernandezvillan</a:t>
            </a:r>
            <a:r>
              <a:rPr lang="es-ES" dirty="0">
                <a:hlinkClick r:id="rId4"/>
              </a:rPr>
              <a:t>/</a:t>
            </a:r>
            <a:r>
              <a:rPr lang="es-ES" dirty="0" err="1">
                <a:hlinkClick r:id="rId4"/>
              </a:rPr>
              <a:t>computer</a:t>
            </a:r>
            <a:r>
              <a:rPr lang="es-ES" dirty="0">
                <a:hlinkClick r:id="rId4"/>
              </a:rPr>
              <a:t>-</a:t>
            </a:r>
            <a:r>
              <a:rPr lang="es-ES" dirty="0" err="1">
                <a:hlinkClick r:id="rId4"/>
              </a:rPr>
              <a:t>vision</a:t>
            </a:r>
            <a:r>
              <a:rPr lang="es-ES" dirty="0">
                <a:hlinkClick r:id="rId4"/>
              </a:rPr>
              <a:t>-and-</a:t>
            </a:r>
            <a:r>
              <a:rPr lang="es-ES" dirty="0" err="1">
                <a:hlinkClick r:id="rId4"/>
              </a:rPr>
              <a:t>deep</a:t>
            </a:r>
            <a:r>
              <a:rPr lang="es-ES" dirty="0">
                <a:hlinkClick r:id="rId4"/>
              </a:rPr>
              <a:t>-</a:t>
            </a:r>
            <a:r>
              <a:rPr lang="es-ES" dirty="0" err="1">
                <a:hlinkClick r:id="rId4"/>
              </a:rPr>
              <a:t>learning-course</a:t>
            </a:r>
            <a:r>
              <a:rPr lang="es-ES" dirty="0">
                <a:hlinkClick r:id="rId4"/>
              </a:rPr>
              <a:t> (github.com)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47459" y="5531782"/>
            <a:ext cx="5797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6"/>
              </a:rPr>
              <a:t>notebooks_and_colab_introduction.ipynb</a:t>
            </a:r>
            <a:r>
              <a:rPr lang="es-ES" dirty="0">
                <a:hlinkClick r:id="rId6"/>
              </a:rPr>
              <a:t> - </a:t>
            </a:r>
            <a:r>
              <a:rPr lang="es-ES" dirty="0" err="1">
                <a:hlinkClick r:id="rId6"/>
              </a:rPr>
              <a:t>Colaboratory</a:t>
            </a:r>
            <a:r>
              <a:rPr lang="es-ES" dirty="0">
                <a:hlinkClick r:id="rId6"/>
              </a:rPr>
              <a:t> (google.com)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371600" y="3300663"/>
            <a:ext cx="5243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Notebook: </a:t>
            </a:r>
            <a:r>
              <a:rPr lang="es-ES" b="1" dirty="0" err="1"/>
              <a:t>notebooks_and_colab_introduction.ipynb</a:t>
            </a:r>
            <a:r>
              <a:rPr lang="es-ES" b="1" dirty="0"/>
              <a:t> 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Colaboratory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cloud-based service that replicates </a:t>
            </a:r>
            <a:r>
              <a:rPr lang="en-US" dirty="0" err="1"/>
              <a:t>Jupyter</a:t>
            </a:r>
            <a:r>
              <a:rPr lang="en-US" dirty="0"/>
              <a:t> Notebook in the cloud</a:t>
            </a:r>
          </a:p>
          <a:p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en-US" dirty="0"/>
              <a:t>allows you to run and code in Python in your browser with the following advantages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No configuration required</a:t>
            </a:r>
          </a:p>
          <a:p>
            <a:pPr lvl="1"/>
            <a:r>
              <a:rPr lang="en-US" dirty="0"/>
              <a:t>Gives free access to GPUs</a:t>
            </a:r>
          </a:p>
          <a:p>
            <a:pPr lvl="1"/>
            <a:r>
              <a:rPr lang="en-US" dirty="0"/>
              <a:t>Allows content sharing </a:t>
            </a:r>
            <a:r>
              <a:rPr lang="en-US" dirty="0" smtClean="0"/>
              <a:t>easily</a:t>
            </a:r>
          </a:p>
          <a:p>
            <a:r>
              <a:rPr lang="en-US" dirty="0" err="1"/>
              <a:t>Colab</a:t>
            </a:r>
            <a:r>
              <a:rPr lang="en-US" dirty="0"/>
              <a:t> allows anybody to write and execute arbitrary </a:t>
            </a:r>
            <a:r>
              <a:rPr lang="en-US" dirty="0" smtClean="0"/>
              <a:t>Python </a:t>
            </a:r>
            <a:r>
              <a:rPr lang="en-US" dirty="0"/>
              <a:t>code through the browser, and is especially well suited to machine learning, data analysis and education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-115516"/>
            <a:ext cx="1016843" cy="1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Setting</a:t>
            </a:r>
            <a:r>
              <a:rPr lang="es-ES" dirty="0" smtClean="0"/>
              <a:t> up </a:t>
            </a:r>
            <a:r>
              <a:rPr lang="es-ES" dirty="0" err="1" smtClean="0"/>
              <a:t>Colab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07504" y="1075963"/>
            <a:ext cx="891847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+mn-lt"/>
              </a:rPr>
              <a:t>First </a:t>
            </a:r>
            <a:r>
              <a:rPr lang="en-US" sz="2500" dirty="0">
                <a:latin typeface="+mn-lt"/>
              </a:rPr>
              <a:t>step is to sign into your </a:t>
            </a:r>
            <a:r>
              <a:rPr lang="en-US" sz="2500" dirty="0" smtClean="0">
                <a:latin typeface="+mn-lt"/>
                <a:hlinkClick r:id="rId3"/>
              </a:rPr>
              <a:t>Google account</a:t>
            </a:r>
            <a:r>
              <a:rPr lang="en-US" sz="2500" dirty="0" smtClean="0">
                <a:latin typeface="+mn-lt"/>
              </a:rPr>
              <a:t> to </a:t>
            </a:r>
            <a:r>
              <a:rPr lang="en-US" sz="2500" dirty="0">
                <a:latin typeface="+mn-lt"/>
              </a:rPr>
              <a:t>start using notebooks. </a:t>
            </a:r>
            <a:r>
              <a:rPr lang="en-US" sz="2500" dirty="0" smtClean="0">
                <a:latin typeface="+mn-lt"/>
              </a:rPr>
              <a:t>If </a:t>
            </a:r>
            <a:r>
              <a:rPr lang="en-US" sz="2500" dirty="0">
                <a:latin typeface="+mn-lt"/>
              </a:rPr>
              <a:t>you do want to save your work, click the </a:t>
            </a:r>
            <a:r>
              <a:rPr lang="en-US" sz="2500" dirty="0" smtClean="0">
                <a:latin typeface="+mn-lt"/>
              </a:rPr>
              <a:t>“Copy to Drive” button </a:t>
            </a:r>
            <a:r>
              <a:rPr lang="en-US" sz="2500" dirty="0">
                <a:latin typeface="+mn-lt"/>
              </a:rPr>
              <a:t>on the toolbar. This will open a new notebook in a new </a:t>
            </a:r>
            <a:r>
              <a:rPr lang="en-US" sz="2500" dirty="0" smtClean="0">
                <a:latin typeface="+mn-lt"/>
              </a:rPr>
              <a:t>tab. You can rename this new notebook</a:t>
            </a:r>
            <a:endParaRPr lang="en-US" sz="2500" dirty="0" smtClean="0">
              <a:latin typeface="+mn-lt"/>
            </a:endParaRPr>
          </a:p>
          <a:p>
            <a:r>
              <a:rPr lang="en-US" sz="2900" dirty="0">
                <a:latin typeface="+mn-lt"/>
              </a:rPr>
              <a:t>	</a:t>
            </a:r>
            <a:endParaRPr lang="en-US" sz="2900" dirty="0" smtClean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1" y="2780928"/>
            <a:ext cx="5643191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0" y="4653136"/>
            <a:ext cx="5643191" cy="1760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Cells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25" y="2667141"/>
            <a:ext cx="5772150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125778" y="1003202"/>
            <a:ext cx="90182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Notebooks are composed of cells. </a:t>
            </a:r>
            <a:r>
              <a:rPr lang="en-US" sz="2200" dirty="0">
                <a:latin typeface="+mn-lt"/>
              </a:rPr>
              <a:t>There are two types of cells: code cells and text cells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Code cells are used for both </a:t>
            </a:r>
            <a:r>
              <a:rPr lang="en-US" sz="2200" dirty="0" err="1">
                <a:latin typeface="+mn-lt"/>
              </a:rPr>
              <a:t>writting</a:t>
            </a:r>
            <a:r>
              <a:rPr lang="en-US" sz="2200" dirty="0">
                <a:latin typeface="+mn-lt"/>
              </a:rPr>
              <a:t> and executing code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Text cells are used for writing text, HTML or including Figures among others</a:t>
            </a:r>
            <a:endParaRPr lang="es-ES" sz="22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146289"/>
            <a:ext cx="2952328" cy="905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76976" y="4427385"/>
            <a:ext cx="105189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325" y="5372319"/>
            <a:ext cx="7743478" cy="86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/>
          <p:cNvSpPr txBox="1"/>
          <p:nvPr/>
        </p:nvSpPr>
        <p:spPr>
          <a:xfrm>
            <a:off x="75963" y="5549299"/>
            <a:ext cx="10529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Text </a:t>
            </a:r>
            <a:r>
              <a:rPr lang="es-ES" dirty="0" err="1" smtClean="0"/>
              <a:t>cell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29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763688" y="1412776"/>
            <a:ext cx="5670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 include Python code in code cells. </a:t>
            </a:r>
            <a:endParaRPr lang="es-ES" sz="2200" dirty="0"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76872"/>
            <a:ext cx="4619625" cy="191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Integration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Drive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7332603" cy="421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9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51820</TotalTime>
  <Words>297</Words>
  <PresentationFormat>Presentación en pantalla (4:3)</PresentationFormat>
  <Paragraphs>50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Consolas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What is Colaboratory</vt:lpstr>
      <vt:lpstr>Setting up Colab</vt:lpstr>
      <vt:lpstr>Cells</vt:lpstr>
      <vt:lpstr>Working with python</vt:lpstr>
      <vt:lpstr>Integration with Drive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2021-03-28T10:50:49Z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