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6"/>
  </p:notesMasterIdLst>
  <p:handoutMasterIdLst>
    <p:handoutMasterId r:id="rId17"/>
  </p:handoutMasterIdLst>
  <p:sldIdLst>
    <p:sldId id="903" r:id="rId3"/>
    <p:sldId id="606" r:id="rId4"/>
    <p:sldId id="923" r:id="rId5"/>
    <p:sldId id="927" r:id="rId6"/>
    <p:sldId id="928" r:id="rId7"/>
    <p:sldId id="930" r:id="rId8"/>
    <p:sldId id="931" r:id="rId9"/>
    <p:sldId id="932" r:id="rId10"/>
    <p:sldId id="933" r:id="rId11"/>
    <p:sldId id="934" r:id="rId12"/>
    <p:sldId id="935" r:id="rId13"/>
    <p:sldId id="936" r:id="rId14"/>
    <p:sldId id="913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83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0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4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13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3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9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55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8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9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9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hyperlink" Target="https://carbon.now.sh/050687ee7f3b01aacd2277a5e7b2f125" TargetMode="External"/><Relationship Id="rId4" Type="http://schemas.openxmlformats.org/officeDocument/2006/relationships/hyperlink" Target="https://gist.github.com/albertofernandezvillan/050687ee7f3b01aacd2277a5e7b2f1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collection_of_some_features_utilities_and_tricks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collection_of_some_features_utilities_and_tricks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/>
              <a:t>Environment Variables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It is not recommended to upload private information to </a:t>
            </a:r>
            <a:r>
              <a:rPr lang="en-US" sz="2500" dirty="0" err="1">
                <a:latin typeface="+mn-lt"/>
              </a:rPr>
              <a:t>Github</a:t>
            </a:r>
            <a:r>
              <a:rPr lang="en-US" sz="2500" dirty="0">
                <a:latin typeface="+mn-lt"/>
              </a:rPr>
              <a:t> or other platforms (even if your repository is private). We can set and get the environment variables in </a:t>
            </a:r>
            <a:r>
              <a:rPr lang="en-US" sz="2500" dirty="0" err="1">
                <a:latin typeface="+mn-lt"/>
              </a:rPr>
              <a:t>Colab</a:t>
            </a:r>
            <a:r>
              <a:rPr lang="en-US" sz="2500" dirty="0">
                <a:latin typeface="+mn-lt"/>
              </a:rPr>
              <a:t> like this:</a:t>
            </a:r>
            <a:endParaRPr lang="es-ES" sz="25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1" y="2564904"/>
            <a:ext cx="50863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79512" y="4379919"/>
            <a:ext cx="68934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Wen can access the value of these environment variables using </a:t>
            </a:r>
            <a:r>
              <a:rPr lang="en-US" sz="2500" dirty="0" err="1">
                <a:latin typeface="+mn-lt"/>
              </a:rPr>
              <a:t>os.getenv</a:t>
            </a:r>
            <a:r>
              <a:rPr lang="en-US" sz="2500" dirty="0">
                <a:latin typeface="+mn-lt"/>
              </a:rPr>
              <a:t>()</a:t>
            </a:r>
            <a:endParaRPr lang="es-ES" sz="25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0" y="5577122"/>
            <a:ext cx="5086350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6511349" y="2411804"/>
            <a:ext cx="2527003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nvidia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cuda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:/bin:/tools/node/bin:/tools/google-cloud-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sdk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/bin:/opt/bin:/example/path/to/be/added 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11349" y="6052464"/>
            <a:ext cx="8739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myKey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5487549" y="5345868"/>
            <a:ext cx="936104" cy="1251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sz="3000" dirty="0"/>
              <a:t>Github1s - Browse Projects on </a:t>
            </a:r>
            <a:r>
              <a:rPr lang="en-US" sz="3000" dirty="0" err="1"/>
              <a:t>VSCode</a:t>
            </a:r>
            <a:r>
              <a:rPr lang="en-US" sz="3000" dirty="0"/>
              <a:t> in Your Browser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5576" y="993023"/>
            <a:ext cx="734481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github.com</a:t>
            </a:r>
            <a:r>
              <a:rPr lang="es-ES" dirty="0"/>
              <a:t>/PacktPublishing/Mastering-OpenCV-4-with-Python/blob/master/Chapter08/01-chapter-content/contours_short_size.py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41985" y="1652741"/>
            <a:ext cx="73584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github1s.com</a:t>
            </a:r>
            <a:r>
              <a:rPr lang="es-ES" dirty="0"/>
              <a:t>/PacktPublishing/Mastering-OpenCV-4-with-Python/blob/master/Chapter08/01-chapter-content/contours_short_size.py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4" y="2428509"/>
            <a:ext cx="8583488" cy="40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sz="3000" dirty="0"/>
              <a:t>Create and share beautiful images of your source code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1520" y="1052736"/>
            <a:ext cx="8640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are going to make use of </a:t>
            </a:r>
            <a:r>
              <a:rPr lang="en-US" sz="2500" dirty="0" smtClean="0">
                <a:latin typeface="+mn-lt"/>
                <a:hlinkClick r:id="rId3"/>
              </a:rPr>
              <a:t>Carbon</a:t>
            </a:r>
            <a:r>
              <a:rPr lang="en-US" sz="2500" dirty="0">
                <a:latin typeface="+mn-lt"/>
              </a:rPr>
              <a:t>. There are a few different ways to import code into </a:t>
            </a:r>
            <a:r>
              <a:rPr lang="en-US" sz="2500" dirty="0" smtClean="0">
                <a:latin typeface="+mn-lt"/>
              </a:rPr>
              <a:t>Carbon (</a:t>
            </a:r>
            <a:r>
              <a:rPr lang="en-US" sz="2500" dirty="0">
                <a:latin typeface="+mn-lt"/>
              </a:rPr>
              <a:t>see accompanying notebook</a:t>
            </a:r>
            <a:r>
              <a:rPr lang="en-US" sz="2500" dirty="0" smtClean="0">
                <a:latin typeface="+mn-lt"/>
              </a:rPr>
              <a:t>)</a:t>
            </a:r>
            <a:endParaRPr lang="es-ES" sz="2500" dirty="0"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8032" y="2016231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gist.github.com/albertofernandezvillan/050687ee7f3b01aacd2277a5e7b2f125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555776" y="251864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carbon.now.sh/050687ee7f3b01aacd2277a5e7b2f125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716016" y="2016231"/>
            <a:ext cx="38884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716016" y="2555612"/>
            <a:ext cx="38884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>
            <a:off x="971600" y="2385563"/>
            <a:ext cx="792088" cy="1475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914933"/>
            <a:ext cx="3854725" cy="2584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972" y="3866467"/>
            <a:ext cx="4766524" cy="2658877"/>
          </a:xfrm>
          <a:prstGeom prst="rect">
            <a:avLst/>
          </a:prstGeom>
        </p:spPr>
      </p:pic>
      <p:sp>
        <p:nvSpPr>
          <p:cNvPr id="14" name="Flecha abajo 13"/>
          <p:cNvSpPr/>
          <p:nvPr/>
        </p:nvSpPr>
        <p:spPr>
          <a:xfrm>
            <a:off x="6228184" y="2996952"/>
            <a:ext cx="792088" cy="82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Collection of features, utilities and tricks on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and/or Python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31232" y="4077072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computer-vision-and-deep-learning-course/</a:t>
            </a:r>
            <a:r>
              <a:rPr lang="en-US" dirty="0" err="1">
                <a:hlinkClick r:id="rId4"/>
              </a:rPr>
              <a:t>collection_of_some_features_utilities_and_tricks.ipynb</a:t>
            </a:r>
            <a:r>
              <a:rPr lang="en-US" dirty="0">
                <a:hlinkClick r:id="rId4"/>
              </a:rPr>
              <a:t> at main · </a:t>
            </a:r>
            <a:r>
              <a:rPr lang="en-US" dirty="0" err="1">
                <a:hlinkClick r:id="rId4"/>
              </a:rPr>
              <a:t>albertofernandezvillan</a:t>
            </a:r>
            <a:r>
              <a:rPr lang="en-US" dirty="0">
                <a:hlinkClick r:id="rId4"/>
              </a:rPr>
              <a:t>/computer-vision-and-deep-learning-course (github.com)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6"/>
              </a:rPr>
              <a:t>collection_of_some_features_utilities_and_tricks.ipynb</a:t>
            </a:r>
            <a:r>
              <a:rPr lang="es-ES" dirty="0">
                <a:hlinkClick r:id="rId6"/>
              </a:rPr>
              <a:t> - </a:t>
            </a:r>
            <a:r>
              <a:rPr lang="es-ES" dirty="0" err="1">
                <a:hlinkClick r:id="rId6"/>
              </a:rPr>
              <a:t>Colaboratory</a:t>
            </a:r>
            <a:r>
              <a:rPr lang="es-ES" dirty="0">
                <a:hlinkClick r:id="rId6"/>
              </a:rPr>
              <a:t> (google.com</a:t>
            </a:r>
            <a:r>
              <a:rPr lang="es-ES" dirty="0" smtClean="0">
                <a:hlinkClick r:id="rId6"/>
              </a:rPr>
              <a:t>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650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collection_of_some_features_utilities_and_tricks.ipynb</a:t>
            </a:r>
            <a:r>
              <a:rPr lang="es-ES" b="1" dirty="0"/>
              <a:t>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Collection of features, utilities and tricks on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and/or Python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Markdown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23528" y="1196752"/>
            <a:ext cx="8287643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Markdown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|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Preview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--- | ---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`**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**` | **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**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*`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`_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_` | 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`` `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Monospace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 `` | `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Monospace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`~~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strikethrough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~~` | ~~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strikethrough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~~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`[A link](https://www.google.com)` | [A link](https://www.google.com)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`![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](https://www.google.com/images/rss.png)` | ![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](https://www.google.com/images/rss.png)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11" y="3573016"/>
            <a:ext cx="5735276" cy="245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Markdown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79512" y="1214629"/>
            <a:ext cx="1277888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Two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68" y="1207830"/>
            <a:ext cx="864096" cy="997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3979520" y="1286780"/>
            <a:ext cx="487828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First column name  | Second column name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-------------------|------------------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Row 1, Col 1       | Row 1, Col 2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Row 2, Col 1       | Row 2, Col 2 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52" y="2440291"/>
            <a:ext cx="3346824" cy="1002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ángulo 9"/>
          <p:cNvSpPr/>
          <p:nvPr/>
        </p:nvSpPr>
        <p:spPr>
          <a:xfrm>
            <a:off x="179512" y="2453469"/>
            <a:ext cx="341883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 Run Commands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 run commands in cells, we can simply prefix an exclamation mark before the command.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4" y="4066929"/>
            <a:ext cx="3397940" cy="802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ángulo 11"/>
          <p:cNvSpPr/>
          <p:nvPr/>
        </p:nvSpPr>
        <p:spPr>
          <a:xfrm>
            <a:off x="270398" y="5318537"/>
            <a:ext cx="857118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="padding-right:10px;"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="https://raw.githubusercontent.com/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vision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-and-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deep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learning-course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assets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/university_oviedo_logo.png"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=300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252" y="4066929"/>
            <a:ext cx="3346824" cy="1146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Run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9512" y="1124744"/>
            <a:ext cx="88569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To run commands in cells, we can simply prefix </a:t>
            </a:r>
            <a:r>
              <a:rPr lang="en-US" sz="2500" dirty="0" smtClean="0">
                <a:latin typeface="+mn-lt"/>
              </a:rPr>
              <a:t>an exclamation </a:t>
            </a:r>
            <a:r>
              <a:rPr lang="en-US" sz="2500" dirty="0">
                <a:latin typeface="+mn-lt"/>
              </a:rPr>
              <a:t>mark before the command</a:t>
            </a:r>
            <a:r>
              <a:rPr lang="en-US" sz="2500" dirty="0" smtClean="0">
                <a:latin typeface="+mn-lt"/>
              </a:rPr>
              <a:t>. For example, we can use pip command to install/uninstall a package</a:t>
            </a:r>
            <a:endParaRPr lang="es-ES" sz="25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63688" y="2537683"/>
            <a:ext cx="496855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python-dotenv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==0.15.0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35696" y="4740132"/>
            <a:ext cx="496855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uninstall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python-dotenv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==0.15.0 -y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79512" y="3181502"/>
            <a:ext cx="88569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One common issue associated with running commands is how we interact with prompts, such as installation confirmation (yes or no). The trick is to append the yes flag (-y) to the command.</a:t>
            </a:r>
            <a:endParaRPr lang="es-E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1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Active variables and API </a:t>
            </a:r>
            <a:r>
              <a:rPr lang="es-ES" dirty="0" err="1" smtClean="0"/>
              <a:t>Lookups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14300" y="1340768"/>
            <a:ext cx="820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To see the current variables, we can use the </a:t>
            </a:r>
            <a:r>
              <a:rPr lang="en-US" sz="2500" b="1" dirty="0">
                <a:latin typeface="+mn-lt"/>
              </a:rPr>
              <a:t>magic method </a:t>
            </a:r>
            <a:r>
              <a:rPr lang="en-US" sz="2500" dirty="0">
                <a:latin typeface="+mn-lt"/>
              </a:rPr>
              <a:t>%who or %</a:t>
            </a:r>
            <a:r>
              <a:rPr lang="en-US" sz="2500" dirty="0" err="1">
                <a:latin typeface="+mn-lt"/>
              </a:rPr>
              <a:t>whos</a:t>
            </a:r>
            <a:endParaRPr lang="es-ES" sz="2500" dirty="0"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62845"/>
            <a:ext cx="2152650" cy="88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62845"/>
            <a:ext cx="2209800" cy="888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14" y="2362845"/>
            <a:ext cx="3095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ángulo 10"/>
          <p:cNvSpPr/>
          <p:nvPr/>
        </p:nvSpPr>
        <p:spPr>
          <a:xfrm>
            <a:off x="258822" y="4077072"/>
            <a:ext cx="86336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can make use </a:t>
            </a:r>
            <a:r>
              <a:rPr lang="en-US" sz="2500" dirty="0">
                <a:latin typeface="+mn-lt"/>
              </a:rPr>
              <a:t>of ? </a:t>
            </a:r>
            <a:r>
              <a:rPr lang="en-US" sz="2500" dirty="0">
                <a:latin typeface="+mn-lt"/>
              </a:rPr>
              <a:t>to explore the API we are working with.</a:t>
            </a:r>
            <a:endParaRPr lang="es-ES" sz="2500" dirty="0">
              <a:latin typeface="+mn-lt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0" y="4604189"/>
            <a:ext cx="232410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4818408"/>
            <a:ext cx="1879620" cy="1721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4554126"/>
            <a:ext cx="1762125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177" y="5236770"/>
            <a:ext cx="3234319" cy="1288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5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Magic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67544" y="1244758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+mn-lt"/>
              </a:rPr>
              <a:t>IPython</a:t>
            </a:r>
            <a:r>
              <a:rPr lang="en-US" sz="2500" dirty="0">
                <a:latin typeface="+mn-lt"/>
              </a:rPr>
              <a:t> Magic Commands are added on top of the normal Python syntax and are prefixed by the % </a:t>
            </a:r>
            <a:r>
              <a:rPr lang="en-US" sz="2500" dirty="0" smtClean="0">
                <a:latin typeface="+mn-lt"/>
              </a:rPr>
              <a:t>character: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line </a:t>
            </a:r>
            <a:r>
              <a:rPr lang="en-US" sz="2500" dirty="0" err="1" smtClean="0">
                <a:latin typeface="+mn-lt"/>
              </a:rPr>
              <a:t>magics</a:t>
            </a:r>
            <a:r>
              <a:rPr lang="en-US" sz="2500" dirty="0">
                <a:latin typeface="+mn-lt"/>
              </a:rPr>
              <a:t> (%) operate on a single line of input</a:t>
            </a:r>
            <a:endParaRPr lang="en-US" sz="25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+mn-lt"/>
              </a:rPr>
              <a:t>cell </a:t>
            </a:r>
            <a:r>
              <a:rPr lang="en-US" sz="2500" dirty="0" err="1" smtClean="0">
                <a:latin typeface="+mn-lt"/>
              </a:rPr>
              <a:t>magics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(%%) operate </a:t>
            </a:r>
            <a:r>
              <a:rPr lang="en-US" sz="2500" dirty="0">
                <a:latin typeface="+mn-lt"/>
              </a:rPr>
              <a:t>on multiple lines of input</a:t>
            </a:r>
            <a:endParaRPr lang="es-ES" sz="25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84984"/>
            <a:ext cx="664711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 smtClean="0"/>
              <a:t>Timing </a:t>
            </a:r>
            <a:r>
              <a:rPr lang="en-US" dirty="0"/>
              <a:t>Code Execution: %time and %</a:t>
            </a:r>
            <a:r>
              <a:rPr lang="en-US" dirty="0" err="1"/>
              <a:t>timeit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340768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%time: Time the execution of a single statement</a:t>
            </a:r>
          </a:p>
          <a:p>
            <a:r>
              <a:rPr lang="en-US" sz="2500" dirty="0">
                <a:latin typeface="+mn-lt"/>
              </a:rPr>
              <a:t>%</a:t>
            </a:r>
            <a:r>
              <a:rPr lang="en-US" sz="2500" dirty="0" err="1">
                <a:latin typeface="+mn-lt"/>
              </a:rPr>
              <a:t>timeit</a:t>
            </a:r>
            <a:r>
              <a:rPr lang="en-US" sz="2500" dirty="0">
                <a:latin typeface="+mn-lt"/>
              </a:rPr>
              <a:t>: Time repeated execution of a single statement for more accuracy</a:t>
            </a:r>
            <a:endParaRPr lang="es-ES" sz="2500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8757"/>
            <a:ext cx="3657600" cy="273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824" y="2852936"/>
            <a:ext cx="4752975" cy="200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/>
              <a:t>Progress bar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can make use of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 to show the progress bar in a loop. With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, we can instantly make our loops show a smart progress meter: just wrap any </a:t>
            </a:r>
            <a:r>
              <a:rPr lang="en-US" sz="2500" dirty="0" err="1">
                <a:latin typeface="+mn-lt"/>
              </a:rPr>
              <a:t>iterable</a:t>
            </a:r>
            <a:r>
              <a:rPr lang="en-US" sz="2500" dirty="0">
                <a:latin typeface="+mn-lt"/>
              </a:rPr>
              <a:t> with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iterable</a:t>
            </a:r>
            <a:r>
              <a:rPr lang="en-US" sz="2500" dirty="0">
                <a:latin typeface="+mn-lt"/>
              </a:rPr>
              <a:t>)</a:t>
            </a:r>
            <a:endParaRPr lang="es-ES" sz="250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16" y="2636912"/>
            <a:ext cx="5926744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4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51872</TotalTime>
  <Words>751</Words>
  <PresentationFormat>Presentación en pantalla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Markdown</vt:lpstr>
      <vt:lpstr>Markdown</vt:lpstr>
      <vt:lpstr>Run commands</vt:lpstr>
      <vt:lpstr>Active variables and API Lookups</vt:lpstr>
      <vt:lpstr>Magic commands</vt:lpstr>
      <vt:lpstr>Timing Code Execution: %time and %timeit</vt:lpstr>
      <vt:lpstr>Progress bar</vt:lpstr>
      <vt:lpstr>Environment Variables</vt:lpstr>
      <vt:lpstr>Github1s - Browse Projects on VSCode in Your Browser</vt:lpstr>
      <vt:lpstr>Create and share beautiful images of your source code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