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921" r:id="rId2"/>
  </p:sldMasterIdLst>
  <p:notesMasterIdLst>
    <p:notesMasterId r:id="rId9"/>
  </p:notesMasterIdLst>
  <p:handoutMasterIdLst>
    <p:handoutMasterId r:id="rId10"/>
  </p:handoutMasterIdLst>
  <p:sldIdLst>
    <p:sldId id="903" r:id="rId3"/>
    <p:sldId id="606" r:id="rId4"/>
    <p:sldId id="932" r:id="rId5"/>
    <p:sldId id="933" r:id="rId6"/>
    <p:sldId id="934" r:id="rId7"/>
    <p:sldId id="913" r:id="rId8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aquín" initials="JE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FF00FF"/>
    <a:srgbClr val="00FFFF"/>
    <a:srgbClr val="00FF00"/>
    <a:srgbClr val="94B6D2"/>
    <a:srgbClr val="6B859A"/>
    <a:srgbClr val="81875A"/>
    <a:srgbClr val="A5AB81"/>
    <a:srgbClr val="A5A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03" autoAdjust="0"/>
    <p:restoredTop sz="83215" autoAdjust="0"/>
  </p:normalViewPr>
  <p:slideViewPr>
    <p:cSldViewPr>
      <p:cViewPr varScale="1">
        <p:scale>
          <a:sx n="96" d="100"/>
          <a:sy n="96" d="100"/>
        </p:scale>
        <p:origin x="171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1910"/>
    </p:cViewPr>
  </p:sorterViewPr>
  <p:notesViewPr>
    <p:cSldViewPr>
      <p:cViewPr varScale="1">
        <p:scale>
          <a:sx n="89" d="100"/>
          <a:sy n="89" d="100"/>
        </p:scale>
        <p:origin x="-3780" y="-13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AEB0BF3A-4235-4C5B-A655-D4EC23BB1264}" type="datetimeFigureOut">
              <a:rPr lang="es-ES"/>
              <a:pPr>
                <a:defRPr/>
              </a:pPr>
              <a:t>28/03/2021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581C8EAE-8CF1-4C6B-820C-678E9B6C11A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34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4BD31379-FF6E-44B3-8E9C-CF09D049C722}" type="datetimeFigureOut">
              <a:rPr lang="es-ES"/>
              <a:pPr>
                <a:defRPr/>
              </a:pPr>
              <a:t>28/03/2021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9938"/>
            <a:ext cx="5113338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s-E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7CF6D8CB-721C-4448-8F62-F7AB2027A45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881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 lIns="87398" tIns="43699" rIns="87398" bIns="43699"/>
          <a:lstStyle/>
          <a:p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1652633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" dirty="0" smtClean="0"/>
              <a:t>Empezar</a:t>
            </a:r>
            <a:r>
              <a:rPr lang="es-ES" baseline="0" dirty="0" smtClean="0"/>
              <a:t> con el ejemplo del tren en la pizarra</a:t>
            </a:r>
            <a:endParaRPr dirty="0" smtClean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fld id="{0AF56F64-867C-4F01-A88F-45A831BB54D3}" type="slidenum">
              <a:rPr lang="es-ES" smtClean="0">
                <a:latin typeface="Calibri" pitchFamily="34" charset="0"/>
              </a:rPr>
              <a:pPr eaLnBrk="1" hangingPunct="1"/>
              <a:t>2</a:t>
            </a:fld>
            <a:endParaRPr lang="es-E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727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0997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2481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6D8CB-721C-4448-8F62-F7AB2027A45A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8106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ES" dirty="0" smtClean="0"/>
              <a:t>Empezar</a:t>
            </a:r>
            <a:r>
              <a:rPr lang="es-ES" baseline="0" dirty="0" smtClean="0"/>
              <a:t> con el ejemplo del tren en la pizarra</a:t>
            </a:r>
            <a:endParaRPr dirty="0" smtClean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eaLnBrk="1" hangingPunct="1"/>
            <a:fld id="{0AF56F64-867C-4F01-A88F-45A831BB54D3}" type="slidenum">
              <a:rPr lang="es-ES" smtClean="0">
                <a:latin typeface="Calibri" pitchFamily="34" charset="0"/>
              </a:rPr>
              <a:pPr eaLnBrk="1" hangingPunct="1"/>
              <a:t>6</a:t>
            </a:fld>
            <a:endParaRPr lang="es-E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47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es-ES" cap="all" baseline="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/>
          <a:lstStyle>
            <a:lvl1pPr marL="0" indent="0" algn="l" latinLnBrk="0">
              <a:buNone/>
              <a:defRPr lang="es-ES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lang="es-ES" sz="20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r>
              <a:t>12/9/2006 8:40 a.m.</a:t>
            </a:r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  <a:prstGeom prst="rect">
            <a:avLst/>
          </a:prstGeom>
        </p:spPr>
        <p:txBody>
          <a:bodyPr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t>Área de Arquitectura y Tecnología de Computadores  Departamento de Informática de la Universidad de Oviedo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B538FE9-F51D-45C8-A6C2-A64AE7CE82D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6902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3071813"/>
            <a:ext cx="9144000" cy="2030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-9525" y="3143250"/>
            <a:ext cx="1463675" cy="18764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angle 9"/>
          <p:cNvSpPr/>
          <p:nvPr/>
        </p:nvSpPr>
        <p:spPr>
          <a:xfrm>
            <a:off x="1544638" y="3143250"/>
            <a:ext cx="7599362" cy="1866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12921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14686"/>
            <a:ext cx="7315200" cy="1762124"/>
          </a:xfrm>
        </p:spPr>
        <p:txBody>
          <a:bodyPr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891213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1600200" y="5891213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2007226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600A906-C2FB-4795-8E51-6D6274AD6F5F}" type="slidenum">
              <a:rPr/>
              <a:pPr>
                <a:defRPr/>
              </a:pPr>
              <a:t>‹Nº›</a:t>
            </a:fld>
            <a:endParaRPr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19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3618030-6D3D-402E-A03C-E78122D1EAC1}" type="slidenum">
              <a:rPr/>
              <a:pPr>
                <a:defRPr/>
              </a:pPr>
              <a:t>‹Nº›</a:t>
            </a:fld>
            <a:endParaRPr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35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764824"/>
            <a:ext cx="8138864" cy="172346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4141087"/>
            <a:ext cx="8119541" cy="2020479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1560" y="3501008"/>
            <a:ext cx="8138864" cy="36004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09600" y="1124744"/>
            <a:ext cx="8138864" cy="360040"/>
          </a:xfrm>
          <a:solidFill>
            <a:schemeClr val="accent1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E5BBF4B-56F8-42E1-9F58-3ABCBB4C4E99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3696724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A6082-3A85-4E14-87A1-419F2C27F0AF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6765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0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3071813"/>
            <a:ext cx="9144000" cy="2030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-9525" y="3143250"/>
            <a:ext cx="1463675" cy="18764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" name="Rectangle 9"/>
          <p:cNvSpPr/>
          <p:nvPr/>
        </p:nvSpPr>
        <p:spPr>
          <a:xfrm>
            <a:off x="1544638" y="3143250"/>
            <a:ext cx="7599362" cy="18669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12921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14686"/>
            <a:ext cx="7315200" cy="1762124"/>
          </a:xfrm>
        </p:spPr>
        <p:txBody>
          <a:bodyPr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891213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1600200" y="5891213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935213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texto"/>
          <p:cNvSpPr>
            <a:spLocks noGrp="1"/>
          </p:cNvSpPr>
          <p:nvPr>
            <p:ph type="body" sz="quarter" idx="15"/>
          </p:nvPr>
        </p:nvSpPr>
        <p:spPr>
          <a:xfrm>
            <a:off x="179512" y="180000"/>
            <a:ext cx="8784976" cy="1304784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7" name="14 Marcador de texto"/>
          <p:cNvSpPr>
            <a:spLocks noGrp="1"/>
          </p:cNvSpPr>
          <p:nvPr>
            <p:ph type="body" sz="quarter" idx="16"/>
          </p:nvPr>
        </p:nvSpPr>
        <p:spPr>
          <a:xfrm>
            <a:off x="179377" y="1628800"/>
            <a:ext cx="8785248" cy="5040560"/>
          </a:xfr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/>
          </p:nvPr>
        </p:nvSpPr>
        <p:spPr>
          <a:xfrm rot="16200000">
            <a:off x="8130182" y="650478"/>
            <a:ext cx="1308571" cy="360040"/>
          </a:xfrm>
          <a:solidFill>
            <a:schemeClr val="accent1"/>
          </a:solidFill>
        </p:spPr>
        <p:txBody>
          <a:bodyPr rtlCol="0" anchor="ctr"/>
          <a:lstStyle>
            <a:lvl1pPr marL="0" indent="0" algn="ctr" latinLnBrk="0">
              <a:buFontTx/>
              <a:buNone/>
              <a:defRPr lang="es-ES"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/>
          </p:nvPr>
        </p:nvSpPr>
        <p:spPr>
          <a:xfrm rot="16200000">
            <a:off x="6264188" y="3969060"/>
            <a:ext cx="5040560" cy="360040"/>
          </a:xfrm>
          <a:solidFill>
            <a:schemeClr val="accent2"/>
          </a:solidFill>
        </p:spPr>
        <p:txBody>
          <a:bodyPr rtlCol="0" anchor="ctr">
            <a:noAutofit/>
          </a:bodyPr>
          <a:lstStyle>
            <a:lvl1pPr marL="0" indent="0" algn="ctr" latinLnBrk="0">
              <a:buFontTx/>
              <a:buNone/>
              <a:defRPr lang="es-ES"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5 Marcador de SmartArt"/>
          <p:cNvSpPr>
            <a:spLocks noGrp="1"/>
          </p:cNvSpPr>
          <p:nvPr>
            <p:ph type="dgm" sz="quarter" idx="17"/>
          </p:nvPr>
        </p:nvSpPr>
        <p:spPr>
          <a:xfrm>
            <a:off x="6588424" y="188640"/>
            <a:ext cx="1800000" cy="14400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201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" dur="indefinite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9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7" dur="indefinite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 build="p" animBg="1">
        <p:tmplLst>
          <p:tmpl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1" uiExpand="1" build="p" animBg="1">
        <p:tmplLst>
          <p:tmpl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7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6" grpId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922463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" name="Rectangle 7"/>
          <p:cNvSpPr/>
          <p:nvPr/>
        </p:nvSpPr>
        <p:spPr>
          <a:xfrm>
            <a:off x="0" y="1327150"/>
            <a:ext cx="1295400" cy="18573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Rectangle 8"/>
          <p:cNvSpPr/>
          <p:nvPr/>
        </p:nvSpPr>
        <p:spPr>
          <a:xfrm>
            <a:off x="1371600" y="1327150"/>
            <a:ext cx="7772400" cy="1857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327411"/>
            <a:ext cx="7123113" cy="1673225"/>
          </a:xfrm>
        </p:spPr>
        <p:txBody>
          <a:bodyPr anchor="t"/>
          <a:lstStyle>
            <a:lvl1pPr latinLnBrk="0">
              <a:buNone/>
              <a:defRPr lang="es-ES" sz="2800">
                <a:solidFill>
                  <a:schemeClr val="tx2"/>
                </a:solidFill>
              </a:defRPr>
            </a:lvl1pPr>
            <a:lvl2pPr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998677"/>
            <a:ext cx="7620000" cy="990600"/>
          </a:xfrm>
        </p:spPr>
        <p:txBody>
          <a:bodyPr/>
          <a:lstStyle>
            <a:lvl1pPr algn="l" latinLnBrk="0">
              <a:buNone/>
              <a:defRPr lang="es-ES" sz="4400" b="0" cap="none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2151063"/>
            <a:ext cx="1295400" cy="701675"/>
          </a:xfrm>
        </p:spPr>
        <p:txBody>
          <a:bodyPr>
            <a:noAutofit/>
          </a:bodyPr>
          <a:lstStyle>
            <a:lvl1pPr latinLnBrk="0">
              <a:defRPr lang="es-ES"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ECD5E40-90BF-46F4-B389-D520B7A579AD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</a:t>
            </a:r>
          </a:p>
          <a:p>
            <a:pPr>
              <a:defRPr/>
            </a:pPr>
            <a:r>
              <a:rPr lang="es-ES"/>
              <a:t>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3158364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B736C03-BA79-43AC-8496-DA3B1FE6FB96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215620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0"/>
            <a:ext cx="8138864" cy="2343489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3501009"/>
            <a:ext cx="8119541" cy="266055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7B66DD-A152-4B31-8B52-FF3928EBF49F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605490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1"/>
            <a:ext cx="8138864" cy="1276088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1560" y="2420888"/>
            <a:ext cx="8119541" cy="129240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7B66DD-A152-4B31-8B52-FF3928EBF49F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/>
          </p:nvPr>
        </p:nvSpPr>
        <p:spPr>
          <a:xfrm>
            <a:off x="611560" y="3717032"/>
            <a:ext cx="8138864" cy="1368152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4"/>
          </p:nvPr>
        </p:nvSpPr>
        <p:spPr>
          <a:xfrm>
            <a:off x="611560" y="5085184"/>
            <a:ext cx="8138864" cy="1152128"/>
          </a:xfrm>
        </p:spPr>
        <p:txBody>
          <a:bodyPr/>
          <a:lstStyle/>
          <a:p>
            <a:pPr lvl="0"/>
            <a:r>
              <a:rPr lang="es-ES" noProof="0" dirty="0" smtClean="0"/>
              <a:t>Haga clic para modificar el estilo de texto del patrón</a:t>
            </a:r>
          </a:p>
          <a:p>
            <a:pPr lvl="1"/>
            <a:r>
              <a:rPr lang="es-ES" noProof="0" dirty="0" smtClean="0"/>
              <a:t>Segundo nivel</a:t>
            </a:r>
          </a:p>
          <a:p>
            <a:pPr lvl="2"/>
            <a:r>
              <a:rPr lang="es-ES" noProof="0" dirty="0" smtClean="0"/>
              <a:t>Tercer nivel</a:t>
            </a:r>
          </a:p>
          <a:p>
            <a:pPr lvl="3"/>
            <a:r>
              <a:rPr lang="es-ES" noProof="0" dirty="0" smtClean="0"/>
              <a:t>Cuarto nivel</a:t>
            </a:r>
          </a:p>
          <a:p>
            <a:pPr lvl="4"/>
            <a:r>
              <a:rPr lang="es-ES" noProof="0" dirty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65485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68AD3FA-C50F-4DA4-ADB9-E61C5A143001}" type="slidenum">
              <a:rPr/>
              <a:pPr>
                <a:defRPr/>
              </a:pPr>
              <a:t>‹Nº›</a:t>
            </a:fld>
            <a:endParaRPr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</p:spTree>
    <p:extLst>
      <p:ext uri="{BB962C8B-B14F-4D97-AF65-F5344CB8AC3E}">
        <p14:creationId xmlns:p14="http://schemas.microsoft.com/office/powerpoint/2010/main" val="157508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2511D5F-C0E0-47E8-993F-D590F5CB72E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"/>
          </p:nvPr>
        </p:nvSpPr>
        <p:spPr>
          <a:xfrm>
            <a:off x="612000" y="1144800"/>
            <a:ext cx="8138864" cy="502050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5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D5784AD-441E-4836-90CD-7DA8321FFB4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853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 latinLnBrk="0">
              <a:buNone/>
              <a:defRPr lang="es-ES" sz="4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es-ES" sz="1800"/>
            </a:lvl1pPr>
            <a:lvl2pPr>
              <a:buNone/>
              <a:defRPr lang="es-ES" sz="1200"/>
            </a:lvl2pPr>
            <a:lvl3pPr>
              <a:buNone/>
              <a:defRPr lang="es-ES" sz="1000"/>
            </a:lvl3pPr>
            <a:lvl4pPr>
              <a:buNone/>
              <a:defRPr lang="es-ES" sz="900"/>
            </a:lvl4pPr>
            <a:lvl5pPr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12/9/2006 8:40 a.m.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1772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s-ES"/>
              <a:t>Área de Arquitectura y Tecnología de Computadores  Departamento de Informática de la Universidad de Oviedo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0F045B6-C1E5-4978-BCD7-86D6D3E3031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971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0"/>
            <a:ext cx="81534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143000"/>
            <a:ext cx="8153400" cy="4983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  <a:p>
            <a:pPr lvl="5"/>
            <a:r>
              <a:rPr lang="es-ES" noProof="0" dirty="0"/>
              <a:t>Sexto nivel</a:t>
            </a:r>
          </a:p>
          <a:p>
            <a:pPr lvl="6"/>
            <a:r>
              <a:rPr lang="es-ES" noProof="0" dirty="0"/>
              <a:t>Séptimo nivel</a:t>
            </a:r>
          </a:p>
          <a:p>
            <a:pPr lvl="7"/>
            <a:r>
              <a:rPr lang="es-ES" noProof="0" dirty="0"/>
              <a:t>Octavo nivel</a:t>
            </a:r>
          </a:p>
          <a:p>
            <a:pPr lvl="8"/>
            <a:r>
              <a:rPr lang="es-ES" noProof="0" dirty="0"/>
              <a:t>Noveno nivel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714375"/>
            <a:ext cx="9144000" cy="32067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760413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590550" y="760413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15313" y="6569471"/>
            <a:ext cx="604837" cy="315913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lang="es-ES" sz="1800"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CD9FA18-9DDC-49D7-B68B-7D44608702D3}" type="slidenum">
              <a:rPr/>
              <a:pPr>
                <a:defRPr/>
              </a:pPr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36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06" r:id="rId14"/>
    <p:sldLayoutId id="2147483935" r:id="rId15"/>
    <p:sldLayoutId id="2147483937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1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6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6" dur="indefinit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1" dur="indefinite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6" dur="indefinit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6" dur="indefinit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6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7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8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9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25"/>
                      </p:to>
                    </p:set>
                    <p:animEffect filter="image" prLst="opacity: 0.25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1" build="p">
        <p:tmplLst>
          <p:tmpl lvl="1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6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7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8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9">
            <p:tnLst>
              <p:par>
                <p:cTn presetID="9" presetClass="emph" presetSubtype="0" nodeType="click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1"/>
                      </p:to>
                    </p:set>
                    <p:animEffect filter="image" prLst="opacity: 1">
                      <p:cBhvr rctx="IE">
                        <p:cTn dur="indefinite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143000"/>
            <a:ext cx="8153400" cy="4983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  <a:p>
            <a:pPr lvl="5"/>
            <a:r>
              <a:rPr lang="es-ES" dirty="0"/>
              <a:t>Sexto nivel</a:t>
            </a:r>
          </a:p>
          <a:p>
            <a:pPr lvl="6"/>
            <a:r>
              <a:rPr lang="es-ES" dirty="0"/>
              <a:t>Séptimo nivel</a:t>
            </a:r>
          </a:p>
          <a:p>
            <a:pPr lvl="7"/>
            <a:r>
              <a:rPr lang="es-ES" dirty="0"/>
              <a:t>Octavo nivel</a:t>
            </a:r>
          </a:p>
          <a:p>
            <a:pPr lvl="8"/>
            <a:r>
              <a:rPr lang="es-ES" dirty="0"/>
              <a:t>Noveno nivel</a:t>
            </a:r>
          </a:p>
        </p:txBody>
      </p:sp>
    </p:spTree>
    <p:extLst>
      <p:ext uri="{BB962C8B-B14F-4D97-AF65-F5344CB8AC3E}">
        <p14:creationId xmlns:p14="http://schemas.microsoft.com/office/powerpoint/2010/main" val="281010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ES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github.com/albertofernandezvillan/computer-vision-and-deep-learning-course/blob/main/explore_and_execute_external_scripts_in_colab.ipyn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github/albertofernandezvillan/dl-ml-notebooks/blob/main/explore_and_execute_external_scripts_in_colab.ipynb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2 Título"/>
          <p:cNvSpPr>
            <a:spLocks noGrp="1"/>
          </p:cNvSpPr>
          <p:nvPr>
            <p:ph type="title"/>
          </p:nvPr>
        </p:nvSpPr>
        <p:spPr>
          <a:xfrm>
            <a:off x="1595438" y="4005063"/>
            <a:ext cx="7369050" cy="800299"/>
          </a:xfrm>
        </p:spPr>
        <p:txBody>
          <a:bodyPr>
            <a:normAutofit fontScale="90000"/>
          </a:bodyPr>
          <a:lstStyle/>
          <a:p>
            <a:r>
              <a:rPr lang="es-ES" sz="3600" dirty="0"/>
              <a:t>Visión por computador en la nueva era de la Inteligencia Artificial y el Deep </a:t>
            </a:r>
            <a:r>
              <a:rPr lang="es-ES" sz="3600" dirty="0" err="1"/>
              <a:t>Learning</a:t>
            </a:r>
            <a:endParaRPr sz="3600" dirty="0" smtClean="0"/>
          </a:p>
        </p:txBody>
      </p:sp>
      <p:sp>
        <p:nvSpPr>
          <p:cNvPr id="3" name="2 Rectángulo"/>
          <p:cNvSpPr/>
          <p:nvPr/>
        </p:nvSpPr>
        <p:spPr>
          <a:xfrm>
            <a:off x="-19050" y="0"/>
            <a:ext cx="9161462" cy="3140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-9525" y="5085184"/>
            <a:ext cx="9163050" cy="177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338" name="1 Marcador de texto"/>
          <p:cNvSpPr>
            <a:spLocks noGrp="1"/>
          </p:cNvSpPr>
          <p:nvPr>
            <p:ph type="body" sz="half" idx="2"/>
          </p:nvPr>
        </p:nvSpPr>
        <p:spPr bwMode="auto">
          <a:xfrm>
            <a:off x="1547664" y="5129212"/>
            <a:ext cx="6818461" cy="172878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s-ES" b="1" dirty="0"/>
              <a:t>Rubén </a:t>
            </a:r>
            <a:r>
              <a:rPr lang="es-ES" b="1" dirty="0" err="1" smtClean="0"/>
              <a:t>Usamentiaga</a:t>
            </a:r>
            <a:r>
              <a:rPr lang="es-ES" b="1" dirty="0" smtClean="0"/>
              <a:t>*, Alberto </a:t>
            </a:r>
            <a:r>
              <a:rPr lang="es-ES" b="1" dirty="0" err="1" smtClean="0"/>
              <a:t>Fernándezº</a:t>
            </a:r>
            <a:endParaRPr lang="es-ES" b="1" dirty="0" smtClean="0"/>
          </a:p>
          <a:p>
            <a:pPr>
              <a:spcBef>
                <a:spcPct val="0"/>
              </a:spcBef>
            </a:pPr>
            <a:r>
              <a:rPr lang="es-ES" b="1" dirty="0" smtClean="0"/>
              <a:t>* </a:t>
            </a:r>
            <a:r>
              <a:rPr lang="es-ES" b="1" dirty="0" err="1" smtClean="0"/>
              <a:t>University</a:t>
            </a:r>
            <a:r>
              <a:rPr lang="es-ES" b="1" dirty="0" smtClean="0"/>
              <a:t> of Oviedo</a:t>
            </a:r>
          </a:p>
          <a:p>
            <a:pPr>
              <a:spcBef>
                <a:spcPct val="0"/>
              </a:spcBef>
            </a:pPr>
            <a:r>
              <a:rPr lang="es-ES" b="1" dirty="0" smtClean="0"/>
              <a:t>º TSK</a:t>
            </a:r>
            <a:endParaRPr lang="es-ES" dirty="0"/>
          </a:p>
          <a:p>
            <a:pPr>
              <a:spcBef>
                <a:spcPct val="0"/>
              </a:spcBef>
            </a:pPr>
            <a:endParaRPr lang="es-ES" dirty="0"/>
          </a:p>
          <a:p>
            <a:pPr>
              <a:spcBef>
                <a:spcPct val="0"/>
              </a:spcBef>
            </a:pPr>
            <a:endParaRPr lang="es-ES" i="1" dirty="0"/>
          </a:p>
          <a:p>
            <a:pPr>
              <a:spcBef>
                <a:spcPct val="0"/>
              </a:spcBef>
            </a:pPr>
            <a:r>
              <a:rPr lang="es-ES" dirty="0" smtClean="0"/>
              <a:t>Gijón (</a:t>
            </a:r>
            <a:r>
              <a:rPr lang="es-ES" dirty="0" err="1" smtClean="0"/>
              <a:t>Spain</a:t>
            </a:r>
            <a:r>
              <a:rPr lang="es-ES" dirty="0" smtClean="0"/>
              <a:t>)</a:t>
            </a:r>
            <a:endParaRPr lang="es-ES" dirty="0"/>
          </a:p>
          <a:p>
            <a:pPr>
              <a:spcBef>
                <a:spcPct val="0"/>
              </a:spcBef>
            </a:pPr>
            <a:r>
              <a:rPr lang="es-ES" dirty="0" smtClean="0"/>
              <a:t>5 – 16 </a:t>
            </a:r>
            <a:r>
              <a:rPr lang="es-ES" dirty="0" err="1" smtClean="0"/>
              <a:t>April</a:t>
            </a:r>
            <a:r>
              <a:rPr lang="es-ES" dirty="0" smtClean="0"/>
              <a:t> 2021</a:t>
            </a:r>
            <a:endParaRPr lang="es-ES" dirty="0"/>
          </a:p>
          <a:p>
            <a:pPr>
              <a:spcBef>
                <a:spcPct val="0"/>
              </a:spcBef>
            </a:pP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23" y="132157"/>
            <a:ext cx="2880320" cy="288032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85" y="133410"/>
            <a:ext cx="5313287" cy="287414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595438" y="3169783"/>
            <a:ext cx="78010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24292E"/>
                </a:solidFill>
                <a:latin typeface="-apple-system"/>
              </a:rPr>
              <a:t>Computer vision in the new era of Artificial Intelligence and Deep Learning</a:t>
            </a:r>
            <a:endParaRPr lang="en-US" sz="2200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5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Título"/>
          <p:cNvSpPr>
            <a:spLocks noGrp="1"/>
          </p:cNvSpPr>
          <p:nvPr>
            <p:ph type="title"/>
          </p:nvPr>
        </p:nvSpPr>
        <p:spPr>
          <a:xfrm>
            <a:off x="1371600" y="1481138"/>
            <a:ext cx="7620000" cy="1519237"/>
          </a:xfrm>
        </p:spPr>
        <p:txBody>
          <a:bodyPr/>
          <a:lstStyle/>
          <a:p>
            <a:pPr eaLnBrk="1" hangingPunct="1"/>
            <a:r>
              <a:rPr lang="es-ES" dirty="0"/>
              <a:t>Google </a:t>
            </a:r>
            <a:r>
              <a:rPr lang="es-ES" dirty="0" err="1" smtClean="0"/>
              <a:t>Colab</a:t>
            </a:r>
            <a:endParaRPr sz="28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39" y="4267275"/>
            <a:ext cx="514350" cy="5429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01" y="5635428"/>
            <a:ext cx="1647825" cy="26670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371600" y="3300663"/>
            <a:ext cx="77724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s-ES" b="1" dirty="0" smtClean="0"/>
              <a:t>Notebooks: </a:t>
            </a:r>
            <a:r>
              <a:rPr lang="es-ES" b="1" dirty="0" err="1"/>
              <a:t>explore_and_execute_external_scripts_in_colab.ipynb</a:t>
            </a:r>
            <a:r>
              <a:rPr lang="es-ES" b="1" dirty="0" smtClean="0"/>
              <a:t>	 </a:t>
            </a:r>
            <a:endParaRPr lang="es-ES" b="1" dirty="0"/>
          </a:p>
        </p:txBody>
      </p:sp>
      <p:sp>
        <p:nvSpPr>
          <p:cNvPr id="10" name="Rectángulo 9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25" y="1271052"/>
            <a:ext cx="1939408" cy="193940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355373" y="2781187"/>
            <a:ext cx="7788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4292E"/>
                </a:solidFill>
                <a:latin typeface="-apple-system"/>
              </a:rPr>
              <a:t>Explore, execute and see the output of external Python scripts	</a:t>
            </a:r>
            <a:endParaRPr lang="es-ES" b="1" dirty="0"/>
          </a:p>
        </p:txBody>
      </p:sp>
      <p:sp>
        <p:nvSpPr>
          <p:cNvPr id="13" name="Rectángulo 12"/>
          <p:cNvSpPr/>
          <p:nvPr/>
        </p:nvSpPr>
        <p:spPr>
          <a:xfrm>
            <a:off x="2350299" y="5532796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hlinkClick r:id="rId6"/>
              </a:rPr>
              <a:t>explore_and_execute_external_scripts_in_colab.ipynb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2350299" y="4373137"/>
            <a:ext cx="6110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hlinkClick r:id="rId7"/>
              </a:rPr>
              <a:t>explore_and_execute_external_scripts_in_colab.ipynb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%run </a:t>
            </a:r>
            <a:r>
              <a:rPr lang="es-ES" dirty="0" err="1"/>
              <a:t>IPython</a:t>
            </a:r>
            <a:r>
              <a:rPr lang="es-ES" dirty="0"/>
              <a:t> </a:t>
            </a:r>
            <a:r>
              <a:rPr lang="es-ES" dirty="0" err="1"/>
              <a:t>Magic</a:t>
            </a:r>
            <a:r>
              <a:rPr lang="es-ES" dirty="0"/>
              <a:t> </a:t>
            </a:r>
            <a:r>
              <a:rPr lang="es-ES" dirty="0" err="1"/>
              <a:t>Command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251520" y="1196752"/>
            <a:ext cx="878497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+mn-lt"/>
              </a:rPr>
              <a:t>Python Magic Command %run can be used to execute other Python scripts</a:t>
            </a:r>
            <a:endParaRPr lang="es-ES" sz="2500" dirty="0">
              <a:latin typeface="+mn-lt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51520" y="2192466"/>
            <a:ext cx="8640960" cy="5539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!</a:t>
            </a:r>
            <a:r>
              <a:rPr lang="es-E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wget</a:t>
            </a:r>
            <a:r>
              <a:rPr lang="es-E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https://raw.githubusercontent.com/PacktPublishing/Mastering-OpenCV-4-with-Python/master/Chapter04/02-exercices/circle_polygon.py</a:t>
            </a:r>
          </a:p>
        </p:txBody>
      </p:sp>
      <p:sp>
        <p:nvSpPr>
          <p:cNvPr id="7" name="Rectángulo 6"/>
          <p:cNvSpPr/>
          <p:nvPr/>
        </p:nvSpPr>
        <p:spPr>
          <a:xfrm>
            <a:off x="274035" y="2941201"/>
            <a:ext cx="8640960" cy="5539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# Use %run command to execute the downloaded Python script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%run circle_polygon.py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680809"/>
            <a:ext cx="3816424" cy="27396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665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Download and execute </a:t>
            </a:r>
            <a:r>
              <a:rPr lang="en-US" sz="2800" dirty="0" smtClean="0"/>
              <a:t>scripts </a:t>
            </a:r>
            <a:r>
              <a:rPr lang="en-US" sz="2800" dirty="0"/>
              <a:t>(programmatically)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79512" y="1412776"/>
            <a:ext cx="8784976" cy="440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requests</a:t>
            </a:r>
            <a:endParaRPr lang="es-E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s-E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def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download_and_execute_file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params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="",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=True,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show_content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=False):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#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Download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and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file: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r =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requests.get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open(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, '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wb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').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r.content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# Show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content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of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script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required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show_content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("\n")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with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open(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,'r') as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testwritefile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testwritefile.read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())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("\n")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#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script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required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    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execution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"run " +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+ " " +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params</a:t>
            </a:r>
            <a:endParaRPr lang="es-E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ipy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get_ipython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ipy.magic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execution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1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Download and execute </a:t>
            </a:r>
            <a:r>
              <a:rPr lang="en-US" sz="2800" dirty="0" smtClean="0"/>
              <a:t>scripts </a:t>
            </a:r>
            <a:r>
              <a:rPr lang="en-US" sz="2800" dirty="0"/>
              <a:t>(programmatically)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5496" y="1052736"/>
            <a:ext cx="9029700" cy="11695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'constant.py'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"https://raw.githubusercontent.com/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PacktPublishing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/Mastering-OpenCV-4-with-Python/master/Chapter04/01-chapter-content/constant.py"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download_and_execute_file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params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="", execute=False,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show_content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=False)</a:t>
            </a:r>
            <a:endParaRPr lang="es-E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5496" y="2276872"/>
            <a:ext cx="9029700" cy="11695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'testing_colors.py'</a:t>
            </a:r>
          </a:p>
          <a:p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"https://raw.githubusercontent.com/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PacktPublishing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/Mastering-OpenCV-4-with-Python/master/Chapter04/01-chapter-content/testing_colors.py"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download_and_execute_file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params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="",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execute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=True, 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show_content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=True)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854" y="3789040"/>
            <a:ext cx="2819400" cy="275272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7504" y="4365104"/>
            <a:ext cx="50029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testing_colors.py </a:t>
            </a:r>
            <a:r>
              <a:rPr lang="es-ES" dirty="0" err="1" smtClean="0"/>
              <a:t>requires</a:t>
            </a:r>
            <a:r>
              <a:rPr lang="es-ES" dirty="0" smtClean="0"/>
              <a:t> constant.py file. </a:t>
            </a:r>
            <a:r>
              <a:rPr lang="es-ES" dirty="0" err="1" smtClean="0"/>
              <a:t>Therefore</a:t>
            </a:r>
            <a:r>
              <a:rPr lang="es-E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D</a:t>
            </a:r>
            <a:r>
              <a:rPr lang="es-ES" dirty="0" err="1" smtClean="0"/>
              <a:t>ownload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file constants.py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Download</a:t>
            </a:r>
            <a:r>
              <a:rPr lang="es-ES" dirty="0" smtClean="0"/>
              <a:t> and </a:t>
            </a:r>
            <a:r>
              <a:rPr lang="es-ES" dirty="0" err="1" smtClean="0"/>
              <a:t>execute</a:t>
            </a:r>
            <a:r>
              <a:rPr lang="es-ES" dirty="0" smtClean="0"/>
              <a:t> testing_colors.py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197699" y="5661248"/>
            <a:ext cx="494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For</a:t>
            </a:r>
            <a:r>
              <a:rPr lang="es-ES" dirty="0" smtClean="0"/>
              <a:t> more </a:t>
            </a:r>
            <a:r>
              <a:rPr lang="es-ES" dirty="0" err="1" smtClean="0"/>
              <a:t>examples</a:t>
            </a:r>
            <a:r>
              <a:rPr lang="es-ES" dirty="0" smtClean="0"/>
              <a:t> </a:t>
            </a:r>
            <a:r>
              <a:rPr lang="es-ES" dirty="0" err="1" smtClean="0"/>
              <a:t>see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/>
              <a:t> </a:t>
            </a:r>
            <a:r>
              <a:rPr lang="es-ES" dirty="0" err="1" smtClean="0"/>
              <a:t>accompanying</a:t>
            </a:r>
            <a:r>
              <a:rPr lang="es-ES" dirty="0" smtClean="0"/>
              <a:t> notebook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551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Título"/>
          <p:cNvSpPr>
            <a:spLocks noGrp="1"/>
          </p:cNvSpPr>
          <p:nvPr>
            <p:ph type="title"/>
          </p:nvPr>
        </p:nvSpPr>
        <p:spPr>
          <a:xfrm>
            <a:off x="1371600" y="1481138"/>
            <a:ext cx="7620000" cy="1519237"/>
          </a:xfrm>
        </p:spPr>
        <p:txBody>
          <a:bodyPr/>
          <a:lstStyle/>
          <a:p>
            <a:pPr eaLnBrk="1" hangingPunct="1"/>
            <a:r>
              <a:rPr lang="es-ES" dirty="0"/>
              <a:t>Google </a:t>
            </a:r>
            <a:r>
              <a:rPr lang="es-ES" dirty="0" err="1"/>
              <a:t>Colab</a:t>
            </a:r>
            <a:endParaRPr sz="2800" dirty="0" smtClean="0"/>
          </a:p>
        </p:txBody>
      </p:sp>
      <p:sp>
        <p:nvSpPr>
          <p:cNvPr id="5" name="Rectángulo 4"/>
          <p:cNvSpPr/>
          <p:nvPr/>
        </p:nvSpPr>
        <p:spPr>
          <a:xfrm>
            <a:off x="4581525" y="6202339"/>
            <a:ext cx="4572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https</a:t>
            </a:r>
            <a:r>
              <a:rPr lang="es-ES">
                <a:solidFill>
                  <a:schemeClr val="bg1"/>
                </a:solidFill>
              </a:rPr>
              <a:t>://</a:t>
            </a:r>
            <a:r>
              <a:rPr lang="es-ES" smtClean="0">
                <a:solidFill>
                  <a:schemeClr val="bg1"/>
                </a:solidFill>
              </a:rPr>
              <a:t>github.com/albertofernandezvillan/computer-vision-and-deep-learning-course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6202339"/>
            <a:ext cx="585589" cy="64633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25" y="1271052"/>
            <a:ext cx="1939408" cy="1939408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355373" y="2781187"/>
            <a:ext cx="7788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4292E"/>
                </a:solidFill>
                <a:latin typeface="-apple-system"/>
              </a:rPr>
              <a:t>Explore, execute and see the output of external Python scripts	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317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51943</TotalTime>
  <Words>433</Words>
  <PresentationFormat>Presentación en pantalla (4:3)</PresentationFormat>
  <Paragraphs>60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6" baseType="lpstr">
      <vt:lpstr>-apple-system</vt:lpstr>
      <vt:lpstr>Arial</vt:lpstr>
      <vt:lpstr>Calibri</vt:lpstr>
      <vt:lpstr>Consolas</vt:lpstr>
      <vt:lpstr>Courier New</vt:lpstr>
      <vt:lpstr>Tw Cen MT</vt:lpstr>
      <vt:lpstr>Wingdings</vt:lpstr>
      <vt:lpstr>Wingdings 2</vt:lpstr>
      <vt:lpstr>Student presentation</vt:lpstr>
      <vt:lpstr>1_Student presentation</vt:lpstr>
      <vt:lpstr>Visión por computador en la nueva era de la Inteligencia Artificial y el Deep Learning</vt:lpstr>
      <vt:lpstr>Google Colab</vt:lpstr>
      <vt:lpstr>%run IPython Magic Command</vt:lpstr>
      <vt:lpstr>Download and execute scripts (programmatically)</vt:lpstr>
      <vt:lpstr>Download and execute scripts (programmatically)</vt:lpstr>
      <vt:lpstr>Google Colab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2007-12-30T09:58:21Z</dcterms:created>
  <dcterms:modified xsi:type="dcterms:W3CDTF">2021-03-28T13:15:22Z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TC101671253082</vt:lpwstr>
  </property>
  <property fmtid="{D5CDD505-2E9C-101B-9397-08002B2CF9AE}" pid="3" name="Tfs.IsStoryboard">
    <vt:bool>true</vt:bool>
  </property>
</Properties>
</file>