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921" r:id="rId2"/>
  </p:sldMasterIdLst>
  <p:notesMasterIdLst>
    <p:notesMasterId r:id="rId10"/>
  </p:notesMasterIdLst>
  <p:handoutMasterIdLst>
    <p:handoutMasterId r:id="rId11"/>
  </p:handoutMasterIdLst>
  <p:sldIdLst>
    <p:sldId id="903" r:id="rId3"/>
    <p:sldId id="606" r:id="rId4"/>
    <p:sldId id="932" r:id="rId5"/>
    <p:sldId id="937" r:id="rId6"/>
    <p:sldId id="938" r:id="rId7"/>
    <p:sldId id="939" r:id="rId8"/>
    <p:sldId id="913" r:id="rId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quín" initials="JE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00FF"/>
    <a:srgbClr val="00FFFF"/>
    <a:srgbClr val="00FF00"/>
    <a:srgbClr val="94B6D2"/>
    <a:srgbClr val="6B859A"/>
    <a:srgbClr val="81875A"/>
    <a:srgbClr val="A5AB81"/>
    <a:srgbClr val="A5A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3" autoAdjust="0"/>
    <p:restoredTop sz="83215" autoAdjust="0"/>
  </p:normalViewPr>
  <p:slideViewPr>
    <p:cSldViewPr>
      <p:cViewPr varScale="1">
        <p:scale>
          <a:sx n="96" d="100"/>
          <a:sy n="96" d="100"/>
        </p:scale>
        <p:origin x="17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910"/>
    </p:cViewPr>
  </p:sorterViewPr>
  <p:notesViewPr>
    <p:cSldViewPr>
      <p:cViewPr varScale="1">
        <p:scale>
          <a:sx n="89" d="100"/>
          <a:sy n="89" d="100"/>
        </p:scale>
        <p:origin x="-3780" y="-13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AEB0BF3A-4235-4C5B-A655-D4EC23BB1264}" type="datetimeFigureOut">
              <a:rPr lang="es-ES"/>
              <a:pPr>
                <a:defRPr/>
              </a:pPr>
              <a:t>28/03/2021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581C8EAE-8CF1-4C6B-820C-678E9B6C11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4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BD31379-FF6E-44B3-8E9C-CF09D049C722}" type="datetimeFigureOut">
              <a:rPr lang="es-ES"/>
              <a:pPr>
                <a:defRPr/>
              </a:pPr>
              <a:t>28/03/2021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9938"/>
            <a:ext cx="5113338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CF6D8CB-721C-4448-8F62-F7AB2027A4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881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87398" tIns="43699" rIns="87398" bIns="43699"/>
          <a:lstStyle/>
          <a:p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65263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2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2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997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205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348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8725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7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7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20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t>12/9/2006 8:40 a.m.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t>Área de Arquitectura y Tecnología de Computadores  Departamento de Informática de la Universidad de Oviedo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538FE9-F51D-45C8-A6C2-A64AE7CE82D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90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007226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00A906-C2FB-4795-8E51-6D6274AD6F5F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9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3618030-6D3D-402E-A03C-E78122D1EAC1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3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764824"/>
            <a:ext cx="8138864" cy="17234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4141087"/>
            <a:ext cx="8119541" cy="2020479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1560" y="3501008"/>
            <a:ext cx="8138864" cy="36004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09600" y="1124744"/>
            <a:ext cx="8138864" cy="360040"/>
          </a:xfrm>
          <a:solidFill>
            <a:schemeClr val="accent1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E5BBF4B-56F8-42E1-9F58-3ABCBB4C4E99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696724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A6082-3A85-4E14-87A1-419F2C27F0AF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765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93521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texto"/>
          <p:cNvSpPr>
            <a:spLocks noGrp="1"/>
          </p:cNvSpPr>
          <p:nvPr>
            <p:ph type="body" sz="quarter" idx="15"/>
          </p:nvPr>
        </p:nvSpPr>
        <p:spPr>
          <a:xfrm>
            <a:off x="179512" y="180000"/>
            <a:ext cx="8784976" cy="1304784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7" name="14 Marcador de texto"/>
          <p:cNvSpPr>
            <a:spLocks noGrp="1"/>
          </p:cNvSpPr>
          <p:nvPr>
            <p:ph type="body" sz="quarter" idx="16"/>
          </p:nvPr>
        </p:nvSpPr>
        <p:spPr>
          <a:xfrm>
            <a:off x="179377" y="1628800"/>
            <a:ext cx="8785248" cy="504056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 rot="16200000">
            <a:off x="8130182" y="650478"/>
            <a:ext cx="1308571" cy="360040"/>
          </a:xfrm>
          <a:solidFill>
            <a:schemeClr val="accent1"/>
          </a:solidFill>
        </p:spPr>
        <p:txBody>
          <a:bodyPr rtlCol="0" anchor="ctr"/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 rot="16200000">
            <a:off x="6264188" y="3969060"/>
            <a:ext cx="5040560" cy="360040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SmartArt"/>
          <p:cNvSpPr>
            <a:spLocks noGrp="1"/>
          </p:cNvSpPr>
          <p:nvPr>
            <p:ph type="dgm" sz="quarter" idx="17"/>
          </p:nvPr>
        </p:nvSpPr>
        <p:spPr>
          <a:xfrm>
            <a:off x="6588424" y="188640"/>
            <a:ext cx="1800000" cy="1440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0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 build="p" animBg="1">
        <p:tmplLst>
          <p:tmpl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 uiExpand="1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922463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0" y="1327150"/>
            <a:ext cx="1295400" cy="18573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1371600" y="1327150"/>
            <a:ext cx="7772400" cy="1857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327411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98677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151063"/>
            <a:ext cx="1295400" cy="701675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CD5E40-90BF-46F4-B389-D520B7A579AD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</a:t>
            </a:r>
          </a:p>
          <a:p>
            <a:pPr>
              <a:defRPr/>
            </a:pPr>
            <a:r>
              <a:rPr lang="es-ES"/>
              <a:t>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15836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736C03-BA79-43AC-8496-DA3B1FE6FB96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15620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2343489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3501009"/>
            <a:ext cx="8119541" cy="266055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605490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1"/>
            <a:ext cx="8138864" cy="127608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2420888"/>
            <a:ext cx="8119541" cy="129240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611560" y="3717032"/>
            <a:ext cx="8138864" cy="1368152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611560" y="5085184"/>
            <a:ext cx="8138864" cy="115212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548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68AD3FA-C50F-4DA4-ADB9-E61C5A143001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157508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511D5F-C0E0-47E8-993F-D590F5CB72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5020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D5784AD-441E-4836-90CD-7DA8321FFB4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5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F045B6-C1E5-4978-BCD7-86D6D3E3031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7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81534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  <a:p>
            <a:pPr lvl="5"/>
            <a:r>
              <a:rPr lang="es-ES" noProof="0" dirty="0"/>
              <a:t>Sexto nivel</a:t>
            </a:r>
          </a:p>
          <a:p>
            <a:pPr lvl="6"/>
            <a:r>
              <a:rPr lang="es-ES" noProof="0" dirty="0"/>
              <a:t>Séptimo nivel</a:t>
            </a:r>
          </a:p>
          <a:p>
            <a:pPr lvl="7"/>
            <a:r>
              <a:rPr lang="es-ES" noProof="0" dirty="0"/>
              <a:t>Octavo nivel</a:t>
            </a:r>
          </a:p>
          <a:p>
            <a:pPr lvl="8"/>
            <a:r>
              <a:rPr lang="es-ES" noProof="0" dirty="0"/>
              <a:t>Noveno nivel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714375"/>
            <a:ext cx="9144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760413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760413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313" y="6569471"/>
            <a:ext cx="604837" cy="3159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18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CD9FA18-9DDC-49D7-B68B-7D44608702D3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36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06" r:id="rId14"/>
    <p:sldLayoutId id="2147483935" r:id="rId15"/>
    <p:sldLayoutId id="2147483937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Sexto nivel</a:t>
            </a:r>
          </a:p>
          <a:p>
            <a:pPr lvl="6"/>
            <a:r>
              <a:rPr lang="es-ES" dirty="0"/>
              <a:t>Séptimo nivel</a:t>
            </a:r>
          </a:p>
          <a:p>
            <a:pPr lvl="7"/>
            <a:r>
              <a:rPr lang="es-ES" dirty="0"/>
              <a:t>Octavo nivel</a:t>
            </a:r>
          </a:p>
          <a:p>
            <a:pPr lvl="8"/>
            <a:r>
              <a:rPr lang="es-ES" dirty="0"/>
              <a:t>Noveno nivel</a:t>
            </a:r>
          </a:p>
        </p:txBody>
      </p:sp>
    </p:spTree>
    <p:extLst>
      <p:ext uri="{BB962C8B-B14F-4D97-AF65-F5344CB8AC3E}">
        <p14:creationId xmlns:p14="http://schemas.microsoft.com/office/powerpoint/2010/main" val="28101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github.com/albertofernandezvillan/computer-vision-and-deep-learning-course/blob/main/colaboratory_utils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github/albertofernandezvillan/dl-ml-notebooks/blob/main/colaboratory_utils.ipynb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bertofernandezvillan/colaboratory-uti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github.com/ricardodeazambuja/colab_util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2 Título"/>
          <p:cNvSpPr>
            <a:spLocks noGrp="1"/>
          </p:cNvSpPr>
          <p:nvPr>
            <p:ph type="title"/>
          </p:nvPr>
        </p:nvSpPr>
        <p:spPr>
          <a:xfrm>
            <a:off x="1595438" y="4005063"/>
            <a:ext cx="7369050" cy="800299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Visión por computador en la nueva era de la Inteligencia Artificial y el Deep </a:t>
            </a:r>
            <a:r>
              <a:rPr lang="es-ES" sz="3600" dirty="0" err="1"/>
              <a:t>Learning</a:t>
            </a:r>
            <a:endParaRPr sz="36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-19050" y="0"/>
            <a:ext cx="9161462" cy="3140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-9525" y="5085184"/>
            <a:ext cx="9163050" cy="177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38" name="1 Marcador de texto"/>
          <p:cNvSpPr>
            <a:spLocks noGrp="1"/>
          </p:cNvSpPr>
          <p:nvPr>
            <p:ph type="body" sz="half" idx="2"/>
          </p:nvPr>
        </p:nvSpPr>
        <p:spPr bwMode="auto">
          <a:xfrm>
            <a:off x="1547664" y="5129212"/>
            <a:ext cx="6818461" cy="17287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s-ES" b="1" dirty="0"/>
              <a:t>Rubén </a:t>
            </a:r>
            <a:r>
              <a:rPr lang="es-ES" b="1" dirty="0" err="1" smtClean="0"/>
              <a:t>Usamentiaga</a:t>
            </a:r>
            <a:r>
              <a:rPr lang="es-ES" b="1" dirty="0" smtClean="0"/>
              <a:t>*, Alberto </a:t>
            </a:r>
            <a:r>
              <a:rPr lang="es-ES" b="1" dirty="0" err="1" smtClean="0"/>
              <a:t>Fernándezº</a:t>
            </a:r>
            <a:endParaRPr lang="es-ES" b="1" dirty="0" smtClean="0"/>
          </a:p>
          <a:p>
            <a:pPr>
              <a:spcBef>
                <a:spcPct val="0"/>
              </a:spcBef>
            </a:pPr>
            <a:r>
              <a:rPr lang="es-ES" b="1" dirty="0" smtClean="0"/>
              <a:t>* </a:t>
            </a:r>
            <a:r>
              <a:rPr lang="es-ES" b="1" dirty="0" err="1" smtClean="0"/>
              <a:t>University</a:t>
            </a:r>
            <a:r>
              <a:rPr lang="es-ES" b="1" dirty="0" smtClean="0"/>
              <a:t> of Oviedo</a:t>
            </a:r>
          </a:p>
          <a:p>
            <a:pPr>
              <a:spcBef>
                <a:spcPct val="0"/>
              </a:spcBef>
            </a:pPr>
            <a:r>
              <a:rPr lang="es-ES" b="1" dirty="0" smtClean="0"/>
              <a:t>º TSK</a:t>
            </a:r>
            <a:endParaRPr lang="es-ES" dirty="0"/>
          </a:p>
          <a:p>
            <a:pPr>
              <a:spcBef>
                <a:spcPct val="0"/>
              </a:spcBef>
            </a:pPr>
            <a:endParaRPr lang="es-ES" dirty="0"/>
          </a:p>
          <a:p>
            <a:pPr>
              <a:spcBef>
                <a:spcPct val="0"/>
              </a:spcBef>
            </a:pPr>
            <a:endParaRPr lang="es-ES" i="1" dirty="0"/>
          </a:p>
          <a:p>
            <a:pPr>
              <a:spcBef>
                <a:spcPct val="0"/>
              </a:spcBef>
            </a:pPr>
            <a:r>
              <a:rPr lang="es-ES" dirty="0" smtClean="0"/>
              <a:t>Gijón (</a:t>
            </a:r>
            <a:r>
              <a:rPr lang="es-ES" dirty="0" err="1" smtClean="0"/>
              <a:t>Spain</a:t>
            </a:r>
            <a:r>
              <a:rPr lang="es-ES" dirty="0" smtClean="0"/>
              <a:t>)</a:t>
            </a:r>
            <a:endParaRPr lang="es-ES" dirty="0"/>
          </a:p>
          <a:p>
            <a:pPr>
              <a:spcBef>
                <a:spcPct val="0"/>
              </a:spcBef>
            </a:pPr>
            <a:r>
              <a:rPr lang="es-ES" dirty="0" smtClean="0"/>
              <a:t>5 – 16 </a:t>
            </a:r>
            <a:r>
              <a:rPr lang="es-ES" dirty="0" err="1" smtClean="0"/>
              <a:t>April</a:t>
            </a:r>
            <a:r>
              <a:rPr lang="es-ES" dirty="0" smtClean="0"/>
              <a:t> 2021</a:t>
            </a:r>
            <a:endParaRPr lang="es-E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3" y="132157"/>
            <a:ext cx="2880320" cy="28803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85" y="133410"/>
            <a:ext cx="5313287" cy="28741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95438" y="3169783"/>
            <a:ext cx="7801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4292E"/>
                </a:solidFill>
                <a:latin typeface="-apple-system"/>
              </a:rPr>
              <a:t>Computer vision in the new era of Artificial Intelligence and Deep Learning</a:t>
            </a:r>
            <a:endParaRPr lang="en-US" sz="22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/>
              <a:t>Google </a:t>
            </a:r>
            <a:r>
              <a:rPr lang="es-ES" dirty="0" err="1" smtClean="0"/>
              <a:t>Colab</a:t>
            </a:r>
            <a:endParaRPr sz="2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39" y="4267275"/>
            <a:ext cx="514350" cy="542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01" y="5635428"/>
            <a:ext cx="1647825" cy="2667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371600" y="3300663"/>
            <a:ext cx="77724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b="1" dirty="0" smtClean="0"/>
              <a:t>Notebooks: </a:t>
            </a:r>
            <a:r>
              <a:rPr lang="es-ES" b="1" dirty="0" err="1"/>
              <a:t>colaboratory_utils.ipynb</a:t>
            </a:r>
            <a:r>
              <a:rPr lang="es-ES" b="1" dirty="0" smtClean="0"/>
              <a:t>	 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5" y="1271052"/>
            <a:ext cx="1939408" cy="193940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355373" y="2781187"/>
            <a:ext cx="7788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24292E"/>
                </a:solidFill>
                <a:latin typeface="-apple-system"/>
              </a:rPr>
              <a:t>Installing and using </a:t>
            </a:r>
            <a:r>
              <a:rPr lang="en-US" b="1" dirty="0" err="1">
                <a:solidFill>
                  <a:srgbClr val="24292E"/>
                </a:solidFill>
                <a:latin typeface="-apple-system"/>
              </a:rPr>
              <a:t>Colab</a:t>
            </a:r>
            <a:r>
              <a:rPr lang="en-US" b="1" dirty="0">
                <a:solidFill>
                  <a:srgbClr val="24292E"/>
                </a:solidFill>
                <a:latin typeface="-apple-system"/>
              </a:rPr>
              <a:t> utilities</a:t>
            </a:r>
            <a:endParaRPr lang="es-ES" b="1" dirty="0"/>
          </a:p>
        </p:txBody>
      </p:sp>
      <p:sp>
        <p:nvSpPr>
          <p:cNvPr id="13" name="Rectángulo 12"/>
          <p:cNvSpPr/>
          <p:nvPr/>
        </p:nvSpPr>
        <p:spPr>
          <a:xfrm>
            <a:off x="2350299" y="5532796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hlinkClick r:id="rId6"/>
              </a:rPr>
              <a:t>colaboratory_utils.ipynb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2350299" y="4373137"/>
            <a:ext cx="6110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hlinkClick r:id="rId7"/>
              </a:rPr>
              <a:t>colaboratory_utils.ipynb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Introduction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323529" y="1196752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hlinkClick r:id="rId3"/>
              </a:rPr>
              <a:t>colaboratory-utils</a:t>
            </a:r>
            <a:r>
              <a:rPr lang="es-ES" sz="2400" dirty="0" smtClean="0"/>
              <a:t> </a:t>
            </a:r>
            <a:r>
              <a:rPr lang="es-ES" sz="2400" dirty="0" err="1" smtClean="0"/>
              <a:t>repository</a:t>
            </a:r>
            <a:r>
              <a:rPr lang="es-ES" sz="2400" dirty="0" smtClean="0"/>
              <a:t> </a:t>
            </a:r>
            <a:r>
              <a:rPr lang="es-ES" sz="2400" dirty="0" err="1" smtClean="0"/>
              <a:t>contains</a:t>
            </a:r>
            <a:r>
              <a:rPr lang="es-ES" sz="2400" dirty="0" smtClean="0"/>
              <a:t> Python </a:t>
            </a:r>
            <a:r>
              <a:rPr lang="es-ES" sz="2400" dirty="0" err="1" smtClean="0"/>
              <a:t>stuff</a:t>
            </a:r>
            <a:r>
              <a:rPr lang="es-ES" sz="2400" dirty="0" smtClean="0"/>
              <a:t> </a:t>
            </a:r>
            <a:r>
              <a:rPr lang="es-ES" sz="2400" dirty="0" err="1" smtClean="0"/>
              <a:t>for</a:t>
            </a:r>
            <a:r>
              <a:rPr lang="es-ES" sz="2400" dirty="0" smtClean="0"/>
              <a:t> Google </a:t>
            </a:r>
            <a:r>
              <a:rPr lang="es-ES" sz="2400" dirty="0" err="1" smtClean="0"/>
              <a:t>Colab</a:t>
            </a:r>
            <a:r>
              <a:rPr lang="es-ES" sz="2400" dirty="0" smtClean="0"/>
              <a:t> notebooks. </a:t>
            </a:r>
            <a:r>
              <a:rPr lang="en-US" sz="2400" dirty="0"/>
              <a:t>Most of this stuff is taken </a:t>
            </a:r>
            <a:r>
              <a:rPr lang="en-US" sz="2400" dirty="0">
                <a:hlinkClick r:id="rId4"/>
              </a:rPr>
              <a:t>from this </a:t>
            </a:r>
            <a:r>
              <a:rPr lang="en-US" sz="2400" dirty="0" smtClean="0">
                <a:hlinkClick r:id="rId4"/>
              </a:rPr>
              <a:t>repository</a:t>
            </a:r>
            <a:endParaRPr lang="en-US" sz="2400" dirty="0"/>
          </a:p>
          <a:p>
            <a:r>
              <a:rPr lang="en-US" sz="2400" dirty="0" smtClean="0"/>
              <a:t>This repository provides the following functionality: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Showing multiple image figures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Downloading and execute 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Taking image from webcam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Taking </a:t>
            </a:r>
            <a:r>
              <a:rPr lang="en-US" sz="2400" dirty="0"/>
              <a:t>a video from webcam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Showing </a:t>
            </a:r>
            <a:r>
              <a:rPr lang="en-US" sz="2400" dirty="0"/>
              <a:t>an </a:t>
            </a:r>
            <a:r>
              <a:rPr lang="en-US" sz="2400" dirty="0" smtClean="0"/>
              <a:t>image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6665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n-US" sz="4000" dirty="0"/>
              <a:t>functionality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359024" y="1196752"/>
            <a:ext cx="8533456" cy="52937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import</a:t>
            </a:r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colaboratory_utils</a:t>
            </a:r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s-E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colab_utils</a:t>
            </a:r>
            <a:endParaRPr lang="es-ES" sz="13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# 1. Show </a:t>
            </a:r>
            <a:r>
              <a:rPr lang="es-E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multiple</a:t>
            </a:r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figures:</a:t>
            </a:r>
          </a:p>
          <a:p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#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dimensions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of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figure and set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plt.figure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=(12, 7))</a:t>
            </a:r>
          </a:p>
          <a:p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plt.suptitle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Testing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visualization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",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fontsize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=14,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fontweight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='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bold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')</a:t>
            </a:r>
          </a:p>
          <a:p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colab_utils.show_img_plt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img_bgr_flip_ud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='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sample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',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n_rows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=2,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n_cols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=3, pos=1)</a:t>
            </a:r>
          </a:p>
          <a:p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# .....</a:t>
            </a:r>
          </a:p>
          <a:p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# Show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created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# 2. </a:t>
            </a:r>
            <a:r>
              <a:rPr lang="es-E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Download</a:t>
            </a:r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an</a:t>
            </a:r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a file</a:t>
            </a:r>
          </a:p>
          <a:p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colab_utils.download_and_execute_file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params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 "",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=True,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show_content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=True)</a:t>
            </a:r>
          </a:p>
          <a:p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# 3. </a:t>
            </a:r>
            <a:r>
              <a:rPr lang="es-E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Take</a:t>
            </a:r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webcam:</a:t>
            </a:r>
          </a:p>
          <a:p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= colab_utils.webcam2numpy()</a:t>
            </a:r>
          </a:p>
          <a:p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# 4. </a:t>
            </a:r>
            <a:r>
              <a:rPr lang="es-E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Take</a:t>
            </a:r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video </a:t>
            </a:r>
            <a:r>
              <a:rPr lang="es-E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webcam:</a:t>
            </a:r>
          </a:p>
          <a:p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vid =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colab_utils.videoGrabber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showVideo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=False)</a:t>
            </a:r>
          </a:p>
          <a:p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image_np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(vid(0))</a:t>
            </a:r>
          </a:p>
          <a:p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# 5. Show </a:t>
            </a:r>
            <a:r>
              <a:rPr lang="es-ES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(simple):</a:t>
            </a:r>
          </a:p>
          <a:p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colab_utils.imshow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s-E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773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Installing</a:t>
            </a:r>
            <a:r>
              <a:rPr lang="es-ES" dirty="0" smtClean="0"/>
              <a:t> and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/>
              <a:t>colaboratory-utils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116734" y="1124744"/>
            <a:ext cx="8784976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!</a:t>
            </a:r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pip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install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git+git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://github.com/</a:t>
            </a:r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albertofernandezvillan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colaboratory-utils.git</a:t>
            </a:r>
            <a:endParaRPr lang="es-E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6734" y="1844824"/>
            <a:ext cx="8784976" cy="2062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import</a:t>
            </a:r>
            <a:r>
              <a:rPr lang="es-E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colaboratory_utils</a:t>
            </a:r>
            <a:r>
              <a:rPr lang="es-E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 as </a:t>
            </a:r>
            <a:r>
              <a:rPr lang="es-E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colab_utils</a:t>
            </a:r>
            <a:endParaRPr lang="es-E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s-E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 = 'circle_polygon.py'</a:t>
            </a:r>
          </a:p>
          <a:p>
            <a:r>
              <a:rPr lang="es-E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s-E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 = 'https://raw.githubusercontent.com/</a:t>
            </a:r>
            <a:r>
              <a:rPr lang="es-E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PacktPublishing</a:t>
            </a:r>
            <a:r>
              <a:rPr lang="es-E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/Mastering-OpenCV-4-with-Python/master/Chapter04/02-exercices/circle_polygon.py'</a:t>
            </a:r>
          </a:p>
          <a:p>
            <a:r>
              <a:rPr lang="es-E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colab_utils.download_and_execute_file</a:t>
            </a:r>
            <a:r>
              <a:rPr lang="es-E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s-E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E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s-E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E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params</a:t>
            </a:r>
            <a:r>
              <a:rPr lang="es-E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 "", </a:t>
            </a:r>
            <a:r>
              <a:rPr lang="es-E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s-E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=True, </a:t>
            </a:r>
            <a:r>
              <a:rPr lang="es-E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show_content</a:t>
            </a:r>
            <a:r>
              <a:rPr lang="es-E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=True)</a:t>
            </a:r>
            <a:endParaRPr lang="es-E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4042232"/>
            <a:ext cx="2895498" cy="236046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51520" y="4221088"/>
            <a:ext cx="338220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ES" dirty="0" err="1" smtClean="0"/>
              <a:t>Executing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external</a:t>
            </a:r>
            <a:r>
              <a:rPr lang="es-ES" dirty="0" smtClean="0"/>
              <a:t> Python 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746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Installing</a:t>
            </a:r>
            <a:r>
              <a:rPr lang="es-ES" dirty="0" smtClean="0"/>
              <a:t> and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/>
              <a:t>colaboratory-utils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116734" y="1370585"/>
            <a:ext cx="8784976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s-E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colab_utils.webcam2numpy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print("Shape of the acquired image: '{}'".format(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img.shape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  <a:endParaRPr lang="es-E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07504" y="1988840"/>
            <a:ext cx="341965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/>
              <a:t>Shape of the acquired image: '(600, 800, 3)'</a:t>
            </a:r>
            <a:endParaRPr lang="es-ES" sz="1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3083510" y="980728"/>
            <a:ext cx="2709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ES" dirty="0" err="1" smtClean="0"/>
              <a:t>Taking</a:t>
            </a:r>
            <a:r>
              <a:rPr lang="es-ES" dirty="0" smtClean="0"/>
              <a:t> </a:t>
            </a:r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webcam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16734" y="2730406"/>
            <a:ext cx="8784976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colab_utils.imshow</a:t>
            </a:r>
            <a:r>
              <a:rPr lang="es-E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504395" y="2348880"/>
            <a:ext cx="186756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ES" dirty="0" err="1" smtClean="0"/>
              <a:t>Showing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image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16734" y="3612772"/>
            <a:ext cx="8784976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total_iter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= 10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vid =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colab_utils.videoGrabber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showVideo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=False)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try: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n_iter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= 0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while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n_iter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&lt;=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total_iter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n_iter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+= 1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image_np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s-E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s-E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(vid(0))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colab_utils.imshow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image_np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finally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  vid(stop=True)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184308" y="3212976"/>
            <a:ext cx="264982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ES" dirty="0" err="1" smtClean="0"/>
              <a:t>Taking</a:t>
            </a:r>
            <a:r>
              <a:rPr lang="es-ES" dirty="0" smtClean="0"/>
              <a:t> video </a:t>
            </a:r>
            <a:r>
              <a:rPr lang="es-ES" dirty="0" err="1" smtClean="0"/>
              <a:t>from</a:t>
            </a:r>
            <a:r>
              <a:rPr lang="es-ES" dirty="0" smtClean="0"/>
              <a:t> webcam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0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/>
              <a:t>Google </a:t>
            </a:r>
            <a:r>
              <a:rPr lang="es-ES" dirty="0" err="1"/>
              <a:t>Colab</a:t>
            </a:r>
            <a:endParaRPr sz="2800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5" y="1271052"/>
            <a:ext cx="1939408" cy="193940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355373" y="2781187"/>
            <a:ext cx="7788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Installing and using </a:t>
            </a:r>
            <a:r>
              <a:rPr lang="en-US" b="1" dirty="0" err="1">
                <a:solidFill>
                  <a:srgbClr val="24292E"/>
                </a:solidFill>
                <a:latin typeface="-apple-system"/>
              </a:rPr>
              <a:t>Colab</a:t>
            </a:r>
            <a:r>
              <a:rPr lang="en-US" b="1" dirty="0">
                <a:solidFill>
                  <a:srgbClr val="24292E"/>
                </a:solidFill>
                <a:latin typeface="-apple-system"/>
              </a:rPr>
              <a:t> utilities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31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51978</TotalTime>
  <Words>439</Words>
  <PresentationFormat>Presentación en pantalla (4:3)</PresentationFormat>
  <Paragraphs>87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7" baseType="lpstr">
      <vt:lpstr>-apple-system</vt:lpstr>
      <vt:lpstr>Arial</vt:lpstr>
      <vt:lpstr>Calibri</vt:lpstr>
      <vt:lpstr>Consolas</vt:lpstr>
      <vt:lpstr>Courier New</vt:lpstr>
      <vt:lpstr>Tw Cen MT</vt:lpstr>
      <vt:lpstr>Wingdings</vt:lpstr>
      <vt:lpstr>Wingdings 2</vt:lpstr>
      <vt:lpstr>Student presentation</vt:lpstr>
      <vt:lpstr>1_Student presentation</vt:lpstr>
      <vt:lpstr>Visión por computador en la nueva era de la Inteligencia Artificial y el Deep Learning</vt:lpstr>
      <vt:lpstr>Google Colab</vt:lpstr>
      <vt:lpstr>Introduction</vt:lpstr>
      <vt:lpstr>Main functionality</vt:lpstr>
      <vt:lpstr>Installing and using colaboratory-utils</vt:lpstr>
      <vt:lpstr>Installing and using colaboratory-utils</vt:lpstr>
      <vt:lpstr>Google Colab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2007-12-30T09:58:21Z</dcterms:created>
  <dcterms:modified xsi:type="dcterms:W3CDTF">2021-03-28T13:55:38Z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TC101671253082</vt:lpwstr>
  </property>
  <property fmtid="{D5CDD505-2E9C-101B-9397-08002B2CF9AE}" pid="3" name="Tfs.IsStoryboard">
    <vt:bool>true</vt:bool>
  </property>
</Properties>
</file>