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Override1.xml" ContentType="application/vnd.openxmlformats-officedocument.themeOverride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  <p:sldMasterId id="2147483921" r:id="rId2"/>
  </p:sldMasterIdLst>
  <p:notesMasterIdLst>
    <p:notesMasterId r:id="rId16"/>
  </p:notesMasterIdLst>
  <p:handoutMasterIdLst>
    <p:handoutMasterId r:id="rId17"/>
  </p:handoutMasterIdLst>
  <p:sldIdLst>
    <p:sldId id="903" r:id="rId3"/>
    <p:sldId id="606" r:id="rId4"/>
    <p:sldId id="923" r:id="rId5"/>
    <p:sldId id="927" r:id="rId6"/>
    <p:sldId id="928" r:id="rId7"/>
    <p:sldId id="930" r:id="rId8"/>
    <p:sldId id="931" r:id="rId9"/>
    <p:sldId id="932" r:id="rId10"/>
    <p:sldId id="933" r:id="rId11"/>
    <p:sldId id="934" r:id="rId12"/>
    <p:sldId id="935" r:id="rId13"/>
    <p:sldId id="936" r:id="rId14"/>
    <p:sldId id="913" r:id="rId15"/>
  </p:sldIdLst>
  <p:sldSz cx="9144000" cy="6858000" type="screen4x3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w Cen MT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w Cen MT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w Cen MT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w Cen MT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w Cen MT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w Cen MT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w Cen MT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w Cen MT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w Cen MT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oaquín" initials="JEC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FF00"/>
    <a:srgbClr val="FF00FF"/>
    <a:srgbClr val="00FFFF"/>
    <a:srgbClr val="00FF00"/>
    <a:srgbClr val="94B6D2"/>
    <a:srgbClr val="6B859A"/>
    <a:srgbClr val="81875A"/>
    <a:srgbClr val="A5AB81"/>
    <a:srgbClr val="A5AB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F1AB2-1976-4502-BF36-3FF5EA218861}" styleName="Estilo medio 4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303" autoAdjust="0"/>
    <p:restoredTop sz="83215" autoAdjust="0"/>
  </p:normalViewPr>
  <p:slideViewPr>
    <p:cSldViewPr>
      <p:cViewPr varScale="1">
        <p:scale>
          <a:sx n="96" d="100"/>
          <a:sy n="96" d="100"/>
        </p:scale>
        <p:origin x="1710" y="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11910"/>
    </p:cViewPr>
  </p:sorterViewPr>
  <p:notesViewPr>
    <p:cSldViewPr>
      <p:cViewPr varScale="1">
        <p:scale>
          <a:sx n="89" d="100"/>
          <a:sy n="89" d="100"/>
        </p:scale>
        <p:origin x="-3780" y="-132"/>
      </p:cViewPr>
      <p:guideLst>
        <p:guide orient="horz" pos="3224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commentAuthors" Target="commentAuthors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655" tIns="47828" rIns="95655" bIns="47828" numCol="1" anchor="t" anchorCtr="0" compatLnSpc="1">
            <a:prstTxWarp prst="textNoShape">
              <a:avLst/>
            </a:prstTxWarp>
          </a:bodyPr>
          <a:lstStyle>
            <a:lvl1pPr defTabSz="957263">
              <a:defRPr sz="1300">
                <a:latin typeface="Calibri" pitchFamily="34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655" tIns="47828" rIns="95655" bIns="47828" numCol="1" anchor="t" anchorCtr="0" compatLnSpc="1">
            <a:prstTxWarp prst="textNoShape">
              <a:avLst/>
            </a:prstTxWarp>
          </a:bodyPr>
          <a:lstStyle>
            <a:lvl1pPr algn="r" defTabSz="957263">
              <a:defRPr sz="1300">
                <a:latin typeface="Calibri" pitchFamily="34" charset="0"/>
              </a:defRPr>
            </a:lvl1pPr>
          </a:lstStyle>
          <a:p>
            <a:pPr>
              <a:defRPr/>
            </a:pPr>
            <a:fld id="{AEB0BF3A-4235-4C5B-A655-D4EC23BB1264}" type="datetimeFigureOut">
              <a:rPr lang="es-ES"/>
              <a:pPr>
                <a:defRPr/>
              </a:pPr>
              <a:t>28/03/2021</a:t>
            </a:fld>
            <a:endParaRPr 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655" tIns="47828" rIns="95655" bIns="47828" numCol="1" anchor="b" anchorCtr="0" compatLnSpc="1">
            <a:prstTxWarp prst="textNoShape">
              <a:avLst/>
            </a:prstTxWarp>
          </a:bodyPr>
          <a:lstStyle>
            <a:lvl1pPr defTabSz="957263">
              <a:defRPr sz="1300">
                <a:latin typeface="Calibri" pitchFamily="34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655" tIns="47828" rIns="95655" bIns="47828" numCol="1" anchor="b" anchorCtr="0" compatLnSpc="1">
            <a:prstTxWarp prst="textNoShape">
              <a:avLst/>
            </a:prstTxWarp>
          </a:bodyPr>
          <a:lstStyle>
            <a:lvl1pPr algn="r" defTabSz="957263">
              <a:defRPr sz="1300">
                <a:latin typeface="Calibri" pitchFamily="34" charset="0"/>
              </a:defRPr>
            </a:lvl1pPr>
          </a:lstStyle>
          <a:p>
            <a:pPr>
              <a:defRPr/>
            </a:pPr>
            <a:fld id="{581C8EAE-8CF1-4C6B-820C-678E9B6C11AA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3340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655" tIns="47828" rIns="95655" bIns="47828" numCol="1" anchor="t" anchorCtr="0" compatLnSpc="1">
            <a:prstTxWarp prst="textNoShape">
              <a:avLst/>
            </a:prstTxWarp>
          </a:bodyPr>
          <a:lstStyle>
            <a:lvl1pPr defTabSz="957263">
              <a:defRPr sz="1300">
                <a:latin typeface="Calibri" pitchFamily="34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655" tIns="47828" rIns="95655" bIns="47828" numCol="1" anchor="t" anchorCtr="0" compatLnSpc="1">
            <a:prstTxWarp prst="textNoShape">
              <a:avLst/>
            </a:prstTxWarp>
          </a:bodyPr>
          <a:lstStyle>
            <a:lvl1pPr algn="r" defTabSz="957263">
              <a:defRPr sz="1300">
                <a:latin typeface="Calibri" pitchFamily="34" charset="0"/>
              </a:defRPr>
            </a:lvl1pPr>
          </a:lstStyle>
          <a:p>
            <a:pPr>
              <a:defRPr/>
            </a:pPr>
            <a:fld id="{4BD31379-FF6E-44B3-8E9C-CF09D049C722}" type="datetimeFigureOut">
              <a:rPr lang="es-ES"/>
              <a:pPr>
                <a:defRPr/>
              </a:pPr>
              <a:t>28/03/2021</a:t>
            </a:fld>
            <a:endParaRPr lang="es-E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9938"/>
            <a:ext cx="5113338" cy="3835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pPr lvl="0"/>
            <a:endParaRPr lang="es-E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711200" y="4860925"/>
            <a:ext cx="5676900" cy="4605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655" tIns="47828" rIns="95655" bIns="4782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noProof="0"/>
              <a:t>Haga clic para modificar los estilos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655" tIns="47828" rIns="95655" bIns="47828" numCol="1" anchor="b" anchorCtr="0" compatLnSpc="1">
            <a:prstTxWarp prst="textNoShape">
              <a:avLst/>
            </a:prstTxWarp>
          </a:bodyPr>
          <a:lstStyle>
            <a:lvl1pPr defTabSz="957263">
              <a:defRPr sz="1300">
                <a:latin typeface="Calibri" pitchFamily="34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655" tIns="47828" rIns="95655" bIns="47828" numCol="1" anchor="b" anchorCtr="0" compatLnSpc="1">
            <a:prstTxWarp prst="textNoShape">
              <a:avLst/>
            </a:prstTxWarp>
          </a:bodyPr>
          <a:lstStyle>
            <a:lvl1pPr algn="r" defTabSz="957263">
              <a:defRPr sz="1300">
                <a:latin typeface="Calibri" pitchFamily="34" charset="0"/>
              </a:defRPr>
            </a:lvl1pPr>
          </a:lstStyle>
          <a:p>
            <a:pPr>
              <a:defRPr/>
            </a:pPr>
            <a:fld id="{7CF6D8CB-721C-4448-8F62-F7AB2027A45A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178811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lang="es-ES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lang="es-ES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lang="es-ES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lang="es-ES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lang="es-ES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lang="es-ES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lang="es-ES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lang="es-ES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lang="es-ES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Rectangle 3"/>
          <p:cNvSpPr>
            <a:spLocks noGrp="1"/>
          </p:cNvSpPr>
          <p:nvPr>
            <p:ph type="body" idx="1"/>
          </p:nvPr>
        </p:nvSpPr>
        <p:spPr>
          <a:noFill/>
        </p:spPr>
        <p:txBody>
          <a:bodyPr lIns="87398" tIns="43699" rIns="87398" bIns="43699"/>
          <a:lstStyle/>
          <a:p>
            <a:endParaRPr dirty="0" smtClean="0"/>
          </a:p>
        </p:txBody>
      </p:sp>
    </p:spTree>
    <p:extLst>
      <p:ext uri="{BB962C8B-B14F-4D97-AF65-F5344CB8AC3E}">
        <p14:creationId xmlns:p14="http://schemas.microsoft.com/office/powerpoint/2010/main" val="16526330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CF6D8CB-721C-4448-8F62-F7AB2027A45A}" type="slidenum">
              <a:rPr lang="es-ES" smtClean="0"/>
              <a:pPr>
                <a:defRPr/>
              </a:pPr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068394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CF6D8CB-721C-4448-8F62-F7AB2027A45A}" type="slidenum">
              <a:rPr lang="es-ES" smtClean="0"/>
              <a:pPr>
                <a:defRPr/>
              </a:pPr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012061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CF6D8CB-721C-4448-8F62-F7AB2027A45A}" type="slidenum">
              <a:rPr lang="es-ES" smtClean="0"/>
              <a:pPr>
                <a:defRPr/>
              </a:pPr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199482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2 Marcador de notas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s-ES" dirty="0" smtClean="0"/>
              <a:t>Empezar</a:t>
            </a:r>
            <a:r>
              <a:rPr lang="es-ES" baseline="0" dirty="0" smtClean="0"/>
              <a:t> con el ejemplo del tren en la pizarra</a:t>
            </a:r>
            <a:endParaRPr dirty="0" smtClean="0"/>
          </a:p>
        </p:txBody>
      </p:sp>
      <p:sp>
        <p:nvSpPr>
          <p:cNvPr id="27652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7263" eaLnBrk="0" hangingPunct="0">
              <a:defRPr>
                <a:solidFill>
                  <a:schemeClr val="tx1"/>
                </a:solidFill>
                <a:latin typeface="Tw Cen MT" pitchFamily="34" charset="0"/>
              </a:defRPr>
            </a:lvl1pPr>
            <a:lvl2pPr marL="742950" indent="-285750" defTabSz="957263" eaLnBrk="0" hangingPunct="0">
              <a:defRPr>
                <a:solidFill>
                  <a:schemeClr val="tx1"/>
                </a:solidFill>
                <a:latin typeface="Tw Cen MT" pitchFamily="34" charset="0"/>
              </a:defRPr>
            </a:lvl2pPr>
            <a:lvl3pPr marL="1143000" indent="-228600" defTabSz="957263" eaLnBrk="0" hangingPunct="0">
              <a:defRPr>
                <a:solidFill>
                  <a:schemeClr val="tx1"/>
                </a:solidFill>
                <a:latin typeface="Tw Cen MT" pitchFamily="34" charset="0"/>
              </a:defRPr>
            </a:lvl3pPr>
            <a:lvl4pPr marL="1600200" indent="-228600" defTabSz="957263" eaLnBrk="0" hangingPunct="0">
              <a:defRPr>
                <a:solidFill>
                  <a:schemeClr val="tx1"/>
                </a:solidFill>
                <a:latin typeface="Tw Cen MT" pitchFamily="34" charset="0"/>
              </a:defRPr>
            </a:lvl4pPr>
            <a:lvl5pPr marL="2057400" indent="-228600" defTabSz="957263" eaLnBrk="0" hangingPunct="0">
              <a:defRPr>
                <a:solidFill>
                  <a:schemeClr val="tx1"/>
                </a:solidFill>
                <a:latin typeface="Tw Cen MT" pitchFamily="34" charset="0"/>
              </a:defRPr>
            </a:lvl5pPr>
            <a:lvl6pPr marL="25146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6pPr>
            <a:lvl7pPr marL="29718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7pPr>
            <a:lvl8pPr marL="34290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8pPr>
            <a:lvl9pPr marL="38862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9pPr>
          </a:lstStyle>
          <a:p>
            <a:pPr eaLnBrk="1" hangingPunct="1"/>
            <a:fld id="{0AF56F64-867C-4F01-A88F-45A831BB54D3}" type="slidenum">
              <a:rPr lang="es-ES" smtClean="0">
                <a:latin typeface="Calibri" pitchFamily="34" charset="0"/>
              </a:rPr>
              <a:pPr eaLnBrk="1" hangingPunct="1"/>
              <a:t>13</a:t>
            </a:fld>
            <a:endParaRPr lang="es-ES" dirty="0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74763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2 Marcador de notas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s-ES" dirty="0" smtClean="0"/>
              <a:t>Empezar</a:t>
            </a:r>
            <a:r>
              <a:rPr lang="es-ES" baseline="0" dirty="0" smtClean="0"/>
              <a:t> con el ejemplo del tren en la pizarra</a:t>
            </a:r>
            <a:endParaRPr dirty="0" smtClean="0"/>
          </a:p>
        </p:txBody>
      </p:sp>
      <p:sp>
        <p:nvSpPr>
          <p:cNvPr id="27652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7263" eaLnBrk="0" hangingPunct="0">
              <a:defRPr>
                <a:solidFill>
                  <a:schemeClr val="tx1"/>
                </a:solidFill>
                <a:latin typeface="Tw Cen MT" pitchFamily="34" charset="0"/>
              </a:defRPr>
            </a:lvl1pPr>
            <a:lvl2pPr marL="742950" indent="-285750" defTabSz="957263" eaLnBrk="0" hangingPunct="0">
              <a:defRPr>
                <a:solidFill>
                  <a:schemeClr val="tx1"/>
                </a:solidFill>
                <a:latin typeface="Tw Cen MT" pitchFamily="34" charset="0"/>
              </a:defRPr>
            </a:lvl2pPr>
            <a:lvl3pPr marL="1143000" indent="-228600" defTabSz="957263" eaLnBrk="0" hangingPunct="0">
              <a:defRPr>
                <a:solidFill>
                  <a:schemeClr val="tx1"/>
                </a:solidFill>
                <a:latin typeface="Tw Cen MT" pitchFamily="34" charset="0"/>
              </a:defRPr>
            </a:lvl3pPr>
            <a:lvl4pPr marL="1600200" indent="-228600" defTabSz="957263" eaLnBrk="0" hangingPunct="0">
              <a:defRPr>
                <a:solidFill>
                  <a:schemeClr val="tx1"/>
                </a:solidFill>
                <a:latin typeface="Tw Cen MT" pitchFamily="34" charset="0"/>
              </a:defRPr>
            </a:lvl4pPr>
            <a:lvl5pPr marL="2057400" indent="-228600" defTabSz="957263" eaLnBrk="0" hangingPunct="0">
              <a:defRPr>
                <a:solidFill>
                  <a:schemeClr val="tx1"/>
                </a:solidFill>
                <a:latin typeface="Tw Cen MT" pitchFamily="34" charset="0"/>
              </a:defRPr>
            </a:lvl5pPr>
            <a:lvl6pPr marL="25146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6pPr>
            <a:lvl7pPr marL="29718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7pPr>
            <a:lvl8pPr marL="34290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8pPr>
            <a:lvl9pPr marL="38862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9pPr>
          </a:lstStyle>
          <a:p>
            <a:pPr eaLnBrk="1" hangingPunct="1"/>
            <a:fld id="{0AF56F64-867C-4F01-A88F-45A831BB54D3}" type="slidenum">
              <a:rPr lang="es-ES" smtClean="0">
                <a:latin typeface="Calibri" pitchFamily="34" charset="0"/>
              </a:rPr>
              <a:pPr eaLnBrk="1" hangingPunct="1"/>
              <a:t>2</a:t>
            </a:fld>
            <a:endParaRPr lang="es-ES" dirty="0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17272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CF6D8CB-721C-4448-8F62-F7AB2027A45A}" type="slidenum">
              <a:rPr lang="es-ES" smtClean="0"/>
              <a:pPr>
                <a:defRPr/>
              </a:pPr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789303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CF6D8CB-721C-4448-8F62-F7AB2027A45A}" type="slidenum">
              <a:rPr lang="es-ES" smtClean="0"/>
              <a:pPr>
                <a:defRPr/>
              </a:pPr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923931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CF6D8CB-721C-4448-8F62-F7AB2027A45A}" type="slidenum">
              <a:rPr lang="es-ES" smtClean="0"/>
              <a:pPr>
                <a:defRPr/>
              </a:pPr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305561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CF6D8CB-721C-4448-8F62-F7AB2027A45A}" type="slidenum">
              <a:rPr lang="es-ES" smtClean="0"/>
              <a:pPr>
                <a:defRPr/>
              </a:pPr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388591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CF6D8CB-721C-4448-8F62-F7AB2027A45A}" type="slidenum">
              <a:rPr lang="es-ES" smtClean="0"/>
              <a:pPr>
                <a:defRPr/>
              </a:pPr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706949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CF6D8CB-721C-4448-8F62-F7AB2027A45A}" type="slidenum">
              <a:rPr lang="es-ES" smtClean="0"/>
              <a:pPr>
                <a:defRPr/>
              </a:pPr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920996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CF6D8CB-721C-4448-8F62-F7AB2027A45A}" type="slidenum">
              <a:rPr lang="es-ES" smtClean="0"/>
              <a:pPr>
                <a:defRPr/>
              </a:pPr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706025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0" y="5970588"/>
            <a:ext cx="9144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5" name="Rectangle 9"/>
          <p:cNvSpPr/>
          <p:nvPr/>
        </p:nvSpPr>
        <p:spPr>
          <a:xfrm>
            <a:off x="-9525" y="6053138"/>
            <a:ext cx="2249488" cy="7127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6" name="Rectangle 10"/>
          <p:cNvSpPr/>
          <p:nvPr/>
        </p:nvSpPr>
        <p:spPr>
          <a:xfrm>
            <a:off x="2359025" y="6043613"/>
            <a:ext cx="6784975" cy="7143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 latinLnBrk="0">
              <a:defRPr lang="es-ES" cap="all" baseline="0"/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/>
          <a:lstStyle>
            <a:lvl1pPr marL="0" indent="0" algn="l" latinLnBrk="0">
              <a:buNone/>
              <a:defRPr lang="es-ES"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7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9013"/>
            <a:ext cx="2057400" cy="685800"/>
          </a:xfrm>
          <a:prstGeom prst="rect">
            <a:avLst/>
          </a:prstGeom>
        </p:spPr>
        <p:txBody>
          <a:bodyPr>
            <a:noAutofit/>
          </a:bodyPr>
          <a:lstStyle>
            <a:lvl1pPr algn="ctr" fontAlgn="auto" latinLnBrk="0">
              <a:spcBef>
                <a:spcPts val="0"/>
              </a:spcBef>
              <a:spcAft>
                <a:spcPts val="0"/>
              </a:spcAft>
              <a:defRPr lang="es-ES" sz="2000">
                <a:solidFill>
                  <a:srgbClr val="FFFFFF"/>
                </a:solidFill>
                <a:latin typeface="+mn-lt"/>
              </a:defRPr>
            </a:lvl1pPr>
          </a:lstStyle>
          <a:p>
            <a:pPr>
              <a:defRPr/>
            </a:pPr>
            <a:r>
              <a:t>12/9/2006 8:40 a.m.</a:t>
            </a:r>
          </a:p>
        </p:txBody>
      </p:sp>
      <p:sp>
        <p:nvSpPr>
          <p:cNvPr id="10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975" y="236538"/>
            <a:ext cx="5867400" cy="365125"/>
          </a:xfrm>
          <a:prstGeom prst="rect">
            <a:avLst/>
          </a:prstGeom>
        </p:spPr>
        <p:txBody>
          <a:bodyPr/>
          <a:lstStyle>
            <a:lvl1pPr algn="r" fontAlgn="auto" latinLnBrk="0">
              <a:spcBef>
                <a:spcPts val="0"/>
              </a:spcBef>
              <a:spcAft>
                <a:spcPts val="0"/>
              </a:spcAft>
              <a:defRPr lang="es-ES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r>
              <a:t>Área de Arquitectura y Tecnología de Computadores  Departamento de Informática de la Universidad de Oviedo</a:t>
            </a:r>
          </a:p>
        </p:txBody>
      </p:sp>
      <p:sp>
        <p:nvSpPr>
          <p:cNvPr id="11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 latinLnBrk="0">
              <a:defRPr lang="es-ES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BB538FE9-F51D-45C8-A6C2-A64AE7CE82D1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769026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n con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/>
          <p:nvPr/>
        </p:nvSpPr>
        <p:spPr bwMode="white">
          <a:xfrm>
            <a:off x="-9525" y="3071813"/>
            <a:ext cx="9144000" cy="2030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6" name="Rectangle 8"/>
          <p:cNvSpPr/>
          <p:nvPr/>
        </p:nvSpPr>
        <p:spPr>
          <a:xfrm>
            <a:off x="-9525" y="3143250"/>
            <a:ext cx="1463675" cy="187642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7" name="Rectangle 9"/>
          <p:cNvSpPr/>
          <p:nvPr/>
        </p:nvSpPr>
        <p:spPr>
          <a:xfrm>
            <a:off x="1544638" y="3143250"/>
            <a:ext cx="7599362" cy="18669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8" name="Rectangle 10"/>
          <p:cNvSpPr/>
          <p:nvPr/>
        </p:nvSpPr>
        <p:spPr bwMode="white">
          <a:xfrm>
            <a:off x="1447800" y="0"/>
            <a:ext cx="100013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129210"/>
            <a:ext cx="7315200" cy="685800"/>
          </a:xfrm>
        </p:spPr>
        <p:txBody>
          <a:bodyPr/>
          <a:lstStyle>
            <a:lvl1pPr marL="0" indent="0" latinLnBrk="0">
              <a:buFontTx/>
              <a:buNone/>
              <a:defRPr lang="es-ES" sz="1700"/>
            </a:lvl1pPr>
            <a:lvl2pPr>
              <a:buFontTx/>
              <a:buNone/>
              <a:defRPr lang="es-ES" sz="1200"/>
            </a:lvl2pPr>
            <a:lvl3pPr>
              <a:buFontTx/>
              <a:buNone/>
              <a:defRPr lang="es-ES" sz="1000"/>
            </a:lvl3pPr>
            <a:lvl4pPr>
              <a:buFontTx/>
              <a:buNone/>
              <a:defRPr lang="es-ES" sz="900"/>
            </a:lvl4pPr>
            <a:lvl5pPr>
              <a:buFontTx/>
              <a:buNone/>
              <a:defRPr lang="es-ES" sz="90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214686"/>
            <a:ext cx="7315200" cy="1762124"/>
          </a:xfrm>
        </p:spPr>
        <p:txBody>
          <a:bodyPr/>
          <a:lstStyle>
            <a:lvl1pPr algn="l" latinLnBrk="0">
              <a:buNone/>
              <a:defRPr lang="es-ES" sz="2800" b="0">
                <a:solidFill>
                  <a:srgbClr val="FFFFFF"/>
                </a:solidFill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9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5891213"/>
            <a:ext cx="2667000" cy="365125"/>
          </a:xfrm>
          <a:prstGeom prst="rect">
            <a:avLst/>
          </a:prstGeom>
        </p:spPr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12/9/2006 8:40 a.m.</a:t>
            </a:r>
          </a:p>
        </p:txBody>
      </p:sp>
      <p:sp>
        <p:nvSpPr>
          <p:cNvPr id="10" name="Footer Placeholder 13"/>
          <p:cNvSpPr>
            <a:spLocks noGrp="1"/>
          </p:cNvSpPr>
          <p:nvPr>
            <p:ph type="ftr" sz="quarter" idx="11"/>
          </p:nvPr>
        </p:nvSpPr>
        <p:spPr>
          <a:xfrm>
            <a:off x="1600200" y="5891213"/>
            <a:ext cx="4572000" cy="365125"/>
          </a:xfrm>
          <a:prstGeom prst="rect">
            <a:avLst/>
          </a:prstGeom>
        </p:spPr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Área de Arquitectura y Tecnología de Computadores  Departamento de Informática de la Universidad de Oviedo</a:t>
            </a:r>
          </a:p>
        </p:txBody>
      </p:sp>
    </p:spTree>
    <p:extLst>
      <p:ext uri="{BB962C8B-B14F-4D97-AF65-F5344CB8AC3E}">
        <p14:creationId xmlns:p14="http://schemas.microsoft.com/office/powerpoint/2010/main" val="20072262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s-ES"/>
              <a:t>12/9/2006 8:40 a.m.</a:t>
            </a:r>
            <a:endParaRPr lang="es-ES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0" y="6248400"/>
            <a:ext cx="8177213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Área de Arquitectura y Tecnología de Computadores  Departamento de Informática de la Universidad de Oviedo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B600A906-C2FB-4795-8E51-6D6274AD6F5F}" type="slidenum">
              <a:rPr/>
              <a:pPr>
                <a:defRPr/>
              </a:pPr>
              <a:t>‹Nº›</a:t>
            </a:fld>
            <a:endParaRPr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91980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y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6096000" y="0"/>
            <a:ext cx="320675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5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6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0"/>
            <a:ext cx="2209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s-ES"/>
              <a:t>12/9/2006 8:40 a.m.</a:t>
            </a:r>
            <a:endParaRPr lang="es-ES">
              <a:solidFill>
                <a:schemeClr val="tx1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248400"/>
            <a:ext cx="5573713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Área de Arquitectura y Tecnología de Computadores  Departamento de Informática de la Universidad de Oviedo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5"/>
          </a:xfrm>
        </p:spPr>
        <p:txBody>
          <a:bodyPr/>
          <a:lstStyle>
            <a:lvl1pPr>
              <a:defRPr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D3618030-6D3D-402E-A03C-E78122D1EAC1}" type="slidenum">
              <a:rPr/>
              <a:pPr>
                <a:defRPr/>
              </a:pPr>
              <a:t>‹Nº›</a:t>
            </a:fld>
            <a:endParaRPr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28358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ido 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12000" y="1764824"/>
            <a:ext cx="8138864" cy="1723465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11560" y="4141087"/>
            <a:ext cx="8119541" cy="2020479"/>
          </a:xfr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13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611560" y="3501008"/>
            <a:ext cx="8138864" cy="360040"/>
          </a:xfrm>
          <a:solidFill>
            <a:schemeClr val="accent2"/>
          </a:solidFill>
        </p:spPr>
        <p:txBody>
          <a:bodyPr rtlCol="0" anchor="ctr"/>
          <a:lstStyle>
            <a:lvl1pPr marL="0" indent="0" latinLnBrk="0">
              <a:buFontTx/>
              <a:buNone/>
              <a:defRPr lang="es-ES"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609600" y="1124744"/>
            <a:ext cx="8138864" cy="360040"/>
          </a:xfrm>
          <a:solidFill>
            <a:schemeClr val="accent1"/>
          </a:solidFill>
        </p:spPr>
        <p:txBody>
          <a:bodyPr rtlCol="0" anchor="ctr"/>
          <a:lstStyle>
            <a:lvl1pPr marL="0" indent="0" latinLnBrk="0">
              <a:buFontTx/>
              <a:buNone/>
              <a:defRPr lang="es-ES"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Date Placeholder 7"/>
          <p:cNvSpPr>
            <a:spLocks noGrp="1"/>
          </p:cNvSpPr>
          <p:nvPr>
            <p:ph type="dt" sz="half" idx="15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12/9/2006 8:40 a.m.</a:t>
            </a:r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EE5BBF4B-56F8-42E1-9F58-3ABCBB4C4E99}" type="slidenum">
              <a:rPr/>
              <a:pPr>
                <a:defRPr/>
              </a:pPr>
              <a:t>‹Nº›</a:t>
            </a:fld>
            <a:endParaRPr/>
          </a:p>
        </p:txBody>
      </p:sp>
      <p:sp>
        <p:nvSpPr>
          <p:cNvPr id="10" name="Footer Placeholder 11"/>
          <p:cNvSpPr>
            <a:spLocks noGrp="1"/>
          </p:cNvSpPr>
          <p:nvPr>
            <p:ph type="ftr" sz="quarter" idx="17"/>
          </p:nvPr>
        </p:nvSpPr>
        <p:spPr>
          <a:xfrm>
            <a:off x="609600" y="6248400"/>
            <a:ext cx="8177213" cy="365125"/>
          </a:xfrm>
          <a:prstGeom prst="rect">
            <a:avLst/>
          </a:prstGeom>
        </p:spPr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Área de Arquitectura y Tecnología de Computadores  Departamento de Informática de la Universidad de Oviedo</a:t>
            </a:r>
          </a:p>
        </p:txBody>
      </p:sp>
    </p:spTree>
    <p:extLst>
      <p:ext uri="{BB962C8B-B14F-4D97-AF65-F5344CB8AC3E}">
        <p14:creationId xmlns:p14="http://schemas.microsoft.com/office/powerpoint/2010/main" val="36967246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lide Number Placeholder 2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FA6082-3A85-4E14-87A1-419F2C27F0AF}" type="slidenum">
              <a:rPr/>
              <a:pPr>
                <a:defRPr/>
              </a:pPr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367654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5600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Imagen con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/>
          <p:nvPr/>
        </p:nvSpPr>
        <p:spPr bwMode="white">
          <a:xfrm>
            <a:off x="-9525" y="3071813"/>
            <a:ext cx="9144000" cy="2030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6" name="Rectangle 8"/>
          <p:cNvSpPr/>
          <p:nvPr/>
        </p:nvSpPr>
        <p:spPr>
          <a:xfrm>
            <a:off x="-9525" y="3143250"/>
            <a:ext cx="1463675" cy="187642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7" name="Rectangle 9"/>
          <p:cNvSpPr/>
          <p:nvPr/>
        </p:nvSpPr>
        <p:spPr>
          <a:xfrm>
            <a:off x="1544638" y="3143250"/>
            <a:ext cx="7599362" cy="18669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8" name="Rectangle 10"/>
          <p:cNvSpPr/>
          <p:nvPr/>
        </p:nvSpPr>
        <p:spPr bwMode="white">
          <a:xfrm>
            <a:off x="1447800" y="0"/>
            <a:ext cx="100013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129210"/>
            <a:ext cx="7315200" cy="685800"/>
          </a:xfrm>
        </p:spPr>
        <p:txBody>
          <a:bodyPr/>
          <a:lstStyle>
            <a:lvl1pPr marL="0" indent="0" latinLnBrk="0">
              <a:buFontTx/>
              <a:buNone/>
              <a:defRPr lang="es-ES" sz="1700"/>
            </a:lvl1pPr>
            <a:lvl2pPr>
              <a:buFontTx/>
              <a:buNone/>
              <a:defRPr lang="es-ES" sz="1200"/>
            </a:lvl2pPr>
            <a:lvl3pPr>
              <a:buFontTx/>
              <a:buNone/>
              <a:defRPr lang="es-ES" sz="1000"/>
            </a:lvl3pPr>
            <a:lvl4pPr>
              <a:buFontTx/>
              <a:buNone/>
              <a:defRPr lang="es-ES" sz="900"/>
            </a:lvl4pPr>
            <a:lvl5pPr>
              <a:buFontTx/>
              <a:buNone/>
              <a:defRPr lang="es-ES" sz="90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214686"/>
            <a:ext cx="7315200" cy="1762124"/>
          </a:xfrm>
        </p:spPr>
        <p:txBody>
          <a:bodyPr/>
          <a:lstStyle>
            <a:lvl1pPr algn="l" latinLnBrk="0">
              <a:buNone/>
              <a:defRPr lang="es-ES" sz="2800" b="0">
                <a:solidFill>
                  <a:srgbClr val="FFFFFF"/>
                </a:solidFill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9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5891213"/>
            <a:ext cx="2667000" cy="365125"/>
          </a:xfrm>
          <a:prstGeom prst="rect">
            <a:avLst/>
          </a:prstGeom>
        </p:spPr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12/9/2006 8:40 a.m.</a:t>
            </a:r>
          </a:p>
        </p:txBody>
      </p:sp>
      <p:sp>
        <p:nvSpPr>
          <p:cNvPr id="10" name="Footer Placeholder 13"/>
          <p:cNvSpPr>
            <a:spLocks noGrp="1"/>
          </p:cNvSpPr>
          <p:nvPr>
            <p:ph type="ftr" sz="quarter" idx="11"/>
          </p:nvPr>
        </p:nvSpPr>
        <p:spPr>
          <a:xfrm>
            <a:off x="1600200" y="5891213"/>
            <a:ext cx="4572000" cy="365125"/>
          </a:xfrm>
          <a:prstGeom prst="rect">
            <a:avLst/>
          </a:prstGeom>
        </p:spPr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Área de Arquitectura y Tecnología de Computadores  Departamento de Informática de la Universidad de Oviedo</a:t>
            </a:r>
          </a:p>
        </p:txBody>
      </p:sp>
    </p:spTree>
    <p:extLst>
      <p:ext uri="{BB962C8B-B14F-4D97-AF65-F5344CB8AC3E}">
        <p14:creationId xmlns:p14="http://schemas.microsoft.com/office/powerpoint/2010/main" val="9352138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ido 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Marcador de texto"/>
          <p:cNvSpPr>
            <a:spLocks noGrp="1"/>
          </p:cNvSpPr>
          <p:nvPr>
            <p:ph type="body" sz="quarter" idx="15"/>
          </p:nvPr>
        </p:nvSpPr>
        <p:spPr>
          <a:xfrm>
            <a:off x="179512" y="180000"/>
            <a:ext cx="8784976" cy="1304784"/>
          </a:xfr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none"/>
        </p:style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s-ES" dirty="0" smtClean="0"/>
              <a:t>Haga clic para modificar el estilo de texto del patrón</a:t>
            </a:r>
          </a:p>
        </p:txBody>
      </p:sp>
      <p:sp>
        <p:nvSpPr>
          <p:cNvPr id="17" name="14 Marcador de texto"/>
          <p:cNvSpPr>
            <a:spLocks noGrp="1"/>
          </p:cNvSpPr>
          <p:nvPr>
            <p:ph type="body" sz="quarter" idx="16"/>
          </p:nvPr>
        </p:nvSpPr>
        <p:spPr>
          <a:xfrm>
            <a:off x="179377" y="1628800"/>
            <a:ext cx="8785248" cy="5040560"/>
          </a:xfr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none"/>
        </p:style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s-ES" dirty="0" smtClean="0"/>
              <a:t>Haga clic para modificar el estilo de texto del patrón</a:t>
            </a:r>
          </a:p>
        </p:txBody>
      </p:sp>
      <p:sp>
        <p:nvSpPr>
          <p:cNvPr id="14" name="Text Placeholder 15"/>
          <p:cNvSpPr>
            <a:spLocks noGrp="1"/>
          </p:cNvSpPr>
          <p:nvPr>
            <p:ph type="body" sz="quarter" idx="13"/>
          </p:nvPr>
        </p:nvSpPr>
        <p:spPr>
          <a:xfrm rot="16200000">
            <a:off x="8130182" y="650478"/>
            <a:ext cx="1308571" cy="360040"/>
          </a:xfrm>
          <a:solidFill>
            <a:schemeClr val="accent1"/>
          </a:solidFill>
        </p:spPr>
        <p:txBody>
          <a:bodyPr rtlCol="0" anchor="ctr"/>
          <a:lstStyle>
            <a:lvl1pPr marL="0" indent="0" algn="ctr" latinLnBrk="0">
              <a:buFontTx/>
              <a:buNone/>
              <a:defRPr lang="es-ES" sz="18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s-ES" dirty="0" smtClean="0"/>
              <a:t>Haga clic para modificar el estilo de texto del patrón</a:t>
            </a:r>
          </a:p>
        </p:txBody>
      </p:sp>
      <p:sp>
        <p:nvSpPr>
          <p:cNvPr id="13" name="Text Placeholder 15"/>
          <p:cNvSpPr>
            <a:spLocks noGrp="1"/>
          </p:cNvSpPr>
          <p:nvPr>
            <p:ph type="body" sz="quarter" idx="14"/>
          </p:nvPr>
        </p:nvSpPr>
        <p:spPr>
          <a:xfrm rot="16200000">
            <a:off x="6264188" y="3969060"/>
            <a:ext cx="5040560" cy="360040"/>
          </a:xfrm>
          <a:solidFill>
            <a:schemeClr val="accent2"/>
          </a:solidFill>
        </p:spPr>
        <p:txBody>
          <a:bodyPr rtlCol="0" anchor="ctr">
            <a:noAutofit/>
          </a:bodyPr>
          <a:lstStyle>
            <a:lvl1pPr marL="0" indent="0" algn="ctr" latinLnBrk="0">
              <a:buFontTx/>
              <a:buNone/>
              <a:defRPr lang="es-ES" sz="18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s-ES" dirty="0" smtClean="0"/>
              <a:t>Haga clic para modificar el estilo de texto del patrón</a:t>
            </a:r>
          </a:p>
        </p:txBody>
      </p:sp>
      <p:sp>
        <p:nvSpPr>
          <p:cNvPr id="6" name="5 Marcador de SmartArt"/>
          <p:cNvSpPr>
            <a:spLocks noGrp="1"/>
          </p:cNvSpPr>
          <p:nvPr>
            <p:ph type="dgm" sz="quarter" idx="17"/>
          </p:nvPr>
        </p:nvSpPr>
        <p:spPr>
          <a:xfrm>
            <a:off x="6588424" y="188640"/>
            <a:ext cx="1800000" cy="1440000"/>
          </a:xfrm>
        </p:spPr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12015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" dur="indefinite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0" dur="indefinite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3" dur="indefinite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" dur="indefinite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6" dur="indefinite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18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9" dur="indefinite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3" dur="indefinite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24" dur="indefinite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8" dur="indefinite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29" dur="indefinite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mph" presetSubtype="0" grpId="1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2"/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33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4" dur="indefinite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6" dur="indefinite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7" dur="indefinite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1" dur="indefinite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42" dur="indefinite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 animBg="1">
        <p:tmplLst>
          <p:tmpl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5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25"/>
                      </p:to>
                    </p:set>
                    <p:animEffect filter="image" prLst="opacity: 0.25">
                      <p:cBhvr rctx="IE">
                        <p:cTn dur="indefinite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5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25"/>
                      </p:to>
                    </p:set>
                    <p:animEffect filter="image" prLst="opacity: 0.25">
                      <p:cBhvr rctx="IE">
                        <p:cTn dur="indefinite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1" build="p" animBg="1">
        <p:tmplLst>
          <p:tmpl>
            <p:tnLst>
              <p:par>
                <p:cTn presetID="9" presetClass="emph" presetSubtype="0" nodeType="click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5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1"/>
                      </p:to>
                    </p:set>
                    <p:animEffect filter="image" prLst="opacity: 1">
                      <p:cBhvr rctx="IE">
                        <p:cTn dur="indefinite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9" presetClass="emph" presetSubtype="0" nodeType="click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5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1"/>
                      </p:to>
                    </p:set>
                    <p:animEffect filter="image" prLst="opacity: 1">
                      <p:cBhvr rctx="IE">
                        <p:cTn dur="indefinite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build="p" animBg="1">
        <p:tmplLst>
          <p:tmpl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7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25"/>
                      </p:to>
                    </p:set>
                    <p:animEffect filter="image" prLst="opacity: 0.25">
                      <p:cBhvr rctx="IE">
                        <p:cTn dur="indefinite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7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25"/>
                      </p:to>
                    </p:set>
                    <p:animEffect filter="image" prLst="opacity: 0.25">
                      <p:cBhvr rctx="IE">
                        <p:cTn dur="indefinite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1" uiExpand="1" build="p" animBg="1">
        <p:tmplLst>
          <p:tmpl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7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1"/>
                      </p:to>
                    </p:set>
                    <p:animEffect filter="image" prLst="opacity: 1">
                      <p:cBhvr rctx="IE">
                        <p:cTn dur="indefinite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9" presetClass="emph" presetSubtype="0" nodeType="click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7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1"/>
                      </p:to>
                    </p:set>
                    <p:animEffect filter="image" prLst="opacity: 1">
                      <p:cBhvr rctx="IE">
                        <p:cTn dur="indefinite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/>
      <p:bldP spid="6" grpId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0" y="1922463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5" name="Rectangle 7"/>
          <p:cNvSpPr/>
          <p:nvPr/>
        </p:nvSpPr>
        <p:spPr>
          <a:xfrm>
            <a:off x="0" y="1327150"/>
            <a:ext cx="1295400" cy="185737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6" name="Rectangle 8"/>
          <p:cNvSpPr/>
          <p:nvPr/>
        </p:nvSpPr>
        <p:spPr>
          <a:xfrm>
            <a:off x="1371600" y="1327150"/>
            <a:ext cx="7772400" cy="18573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3327411"/>
            <a:ext cx="7123113" cy="1673225"/>
          </a:xfrm>
        </p:spPr>
        <p:txBody>
          <a:bodyPr anchor="t"/>
          <a:lstStyle>
            <a:lvl1pPr latinLnBrk="0">
              <a:buNone/>
              <a:defRPr lang="es-ES" sz="2800">
                <a:solidFill>
                  <a:schemeClr val="tx2"/>
                </a:solidFill>
              </a:defRPr>
            </a:lvl1pPr>
            <a:lvl2pPr>
              <a:buNone/>
              <a:defRPr lang="es-ES"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lang="es-ES"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lang="es-ES"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998677"/>
            <a:ext cx="7620000" cy="990600"/>
          </a:xfrm>
        </p:spPr>
        <p:txBody>
          <a:bodyPr/>
          <a:lstStyle>
            <a:lvl1pPr algn="l" latinLnBrk="0">
              <a:buNone/>
              <a:defRPr lang="es-ES" sz="4400" b="0" cap="none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7" name="Date Placeholder 11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12/9/2006 8:40 a.m.</a:t>
            </a:r>
          </a:p>
        </p:txBody>
      </p:sp>
      <p:sp>
        <p:nvSpPr>
          <p:cNvPr id="8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2151063"/>
            <a:ext cx="1295400" cy="701675"/>
          </a:xfrm>
        </p:spPr>
        <p:txBody>
          <a:bodyPr>
            <a:noAutofit/>
          </a:bodyPr>
          <a:lstStyle>
            <a:lvl1pPr latinLnBrk="0">
              <a:defRPr lang="es-ES" sz="2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DECD5E40-90BF-46F4-B389-D520B7A579AD}" type="slidenum">
              <a:rPr/>
              <a:pPr>
                <a:defRPr/>
              </a:pPr>
              <a:t>‹Nº›</a:t>
            </a:fld>
            <a:endParaRPr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609600" y="6248400"/>
            <a:ext cx="8177213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Área de Arquitectura y Tecnología de Computadores </a:t>
            </a:r>
          </a:p>
          <a:p>
            <a:pPr>
              <a:defRPr/>
            </a:pPr>
            <a:r>
              <a:rPr lang="es-ES"/>
              <a:t>Departamento de Informática de la Universidad de Oviedo</a:t>
            </a:r>
          </a:p>
        </p:txBody>
      </p:sp>
    </p:spTree>
    <p:extLst>
      <p:ext uri="{BB962C8B-B14F-4D97-AF65-F5344CB8AC3E}">
        <p14:creationId xmlns:p14="http://schemas.microsoft.com/office/powerpoint/2010/main" val="31583649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ido 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12/9/2006 8:40 a.m.</a:t>
            </a:r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6B736C03-BA79-43AC-8496-DA3B1FE6FB96}" type="slidenum">
              <a:rPr/>
              <a:pPr>
                <a:defRPr/>
              </a:pPr>
              <a:t>‹Nº›</a:t>
            </a:fld>
            <a:endParaRPr/>
          </a:p>
        </p:txBody>
      </p:sp>
      <p:sp>
        <p:nvSpPr>
          <p:cNvPr id="7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609600" y="6248400"/>
            <a:ext cx="8177213" cy="365125"/>
          </a:xfrm>
          <a:prstGeom prst="rect">
            <a:avLst/>
          </a:prstGeom>
        </p:spPr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Área de Arquitectura y Tecnología de Computadores  Departamento de Informática de la Universidad de Oviedo</a:t>
            </a:r>
          </a:p>
        </p:txBody>
      </p:sp>
    </p:spTree>
    <p:extLst>
      <p:ext uri="{BB962C8B-B14F-4D97-AF65-F5344CB8AC3E}">
        <p14:creationId xmlns:p14="http://schemas.microsoft.com/office/powerpoint/2010/main" val="2156208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Contenido 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12000" y="1144800"/>
            <a:ext cx="8138864" cy="2343489"/>
          </a:xfrm>
        </p:spPr>
        <p:txBody>
          <a:bodyPr/>
          <a:lstStyle/>
          <a:p>
            <a:pPr lvl="0"/>
            <a:r>
              <a:rPr lang="es-ES" noProof="0" dirty="0" smtClean="0"/>
              <a:t>Haga clic para modificar el estilo de texto del patrón</a:t>
            </a:r>
          </a:p>
          <a:p>
            <a:pPr lvl="1"/>
            <a:r>
              <a:rPr lang="es-ES" noProof="0" dirty="0" smtClean="0"/>
              <a:t>Segundo nivel</a:t>
            </a:r>
          </a:p>
          <a:p>
            <a:pPr lvl="2"/>
            <a:r>
              <a:rPr lang="es-ES" noProof="0" dirty="0" smtClean="0"/>
              <a:t>Tercer nivel</a:t>
            </a:r>
          </a:p>
          <a:p>
            <a:pPr lvl="3"/>
            <a:r>
              <a:rPr lang="es-ES" noProof="0" dirty="0" smtClean="0"/>
              <a:t>Cuarto nivel</a:t>
            </a:r>
          </a:p>
          <a:p>
            <a:pPr lvl="4"/>
            <a:r>
              <a:rPr lang="es-ES" noProof="0" dirty="0" smtClean="0"/>
              <a:t>Quinto nivel</a:t>
            </a:r>
            <a:endParaRPr lang="es-ES" noProof="0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11560" y="3501009"/>
            <a:ext cx="8119541" cy="2660558"/>
          </a:xfr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12/9/2006 8:40 a.m.</a:t>
            </a:r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837B66DD-A152-4B31-8B52-FF3928EBF49F}" type="slidenum">
              <a:rPr/>
              <a:pPr>
                <a:defRPr/>
              </a:pPr>
              <a:t>‹Nº›</a:t>
            </a:fld>
            <a:endParaRPr/>
          </a:p>
        </p:txBody>
      </p:sp>
      <p:sp>
        <p:nvSpPr>
          <p:cNvPr id="7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609600" y="6248400"/>
            <a:ext cx="8177213" cy="365125"/>
          </a:xfrm>
          <a:prstGeom prst="rect">
            <a:avLst/>
          </a:prstGeom>
        </p:spPr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Área de Arquitectura y Tecnología de Computadores  Departamento de Informática de la Universidad de Oviedo</a:t>
            </a:r>
          </a:p>
        </p:txBody>
      </p:sp>
    </p:spTree>
    <p:extLst>
      <p:ext uri="{BB962C8B-B14F-4D97-AF65-F5344CB8AC3E}">
        <p14:creationId xmlns:p14="http://schemas.microsoft.com/office/powerpoint/2010/main" val="6054907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ido 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12000" y="1144801"/>
            <a:ext cx="8138864" cy="1276088"/>
          </a:xfrm>
        </p:spPr>
        <p:txBody>
          <a:bodyPr/>
          <a:lstStyle/>
          <a:p>
            <a:pPr lvl="0"/>
            <a:r>
              <a:rPr lang="es-ES" noProof="0" dirty="0" smtClean="0"/>
              <a:t>Haga clic para modificar el estilo de texto del patrón</a:t>
            </a:r>
          </a:p>
          <a:p>
            <a:pPr lvl="1"/>
            <a:r>
              <a:rPr lang="es-ES" noProof="0" dirty="0" smtClean="0"/>
              <a:t>Segundo nivel</a:t>
            </a:r>
          </a:p>
          <a:p>
            <a:pPr lvl="2"/>
            <a:r>
              <a:rPr lang="es-ES" noProof="0" dirty="0" smtClean="0"/>
              <a:t>Tercer nivel</a:t>
            </a:r>
          </a:p>
          <a:p>
            <a:pPr lvl="3"/>
            <a:r>
              <a:rPr lang="es-ES" noProof="0" dirty="0" smtClean="0"/>
              <a:t>Cuarto nivel</a:t>
            </a:r>
          </a:p>
          <a:p>
            <a:pPr lvl="4"/>
            <a:r>
              <a:rPr lang="es-ES" noProof="0" dirty="0" smtClean="0"/>
              <a:t>Quinto nivel</a:t>
            </a:r>
            <a:endParaRPr lang="es-ES" noProof="0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11560" y="2420888"/>
            <a:ext cx="8119541" cy="1292407"/>
          </a:xfr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12/9/2006 8:40 a.m.</a:t>
            </a:r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837B66DD-A152-4B31-8B52-FF3928EBF49F}" type="slidenum">
              <a:rPr/>
              <a:pPr>
                <a:defRPr/>
              </a:pPr>
              <a:t>‹Nº›</a:t>
            </a:fld>
            <a:endParaRPr/>
          </a:p>
        </p:txBody>
      </p:sp>
      <p:sp>
        <p:nvSpPr>
          <p:cNvPr id="7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609600" y="6248400"/>
            <a:ext cx="8177213" cy="365125"/>
          </a:xfrm>
          <a:prstGeom prst="rect">
            <a:avLst/>
          </a:prstGeom>
        </p:spPr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Área de Arquitectura y Tecnología de Computadores  Departamento de Informática de la Universidad de Oviedo</a:t>
            </a:r>
          </a:p>
        </p:txBody>
      </p:sp>
      <p:sp>
        <p:nvSpPr>
          <p:cNvPr id="10" name="Content Placeholder 8"/>
          <p:cNvSpPr>
            <a:spLocks noGrp="1"/>
          </p:cNvSpPr>
          <p:nvPr>
            <p:ph sz="quarter" idx="13"/>
          </p:nvPr>
        </p:nvSpPr>
        <p:spPr>
          <a:xfrm>
            <a:off x="611560" y="3717032"/>
            <a:ext cx="8138864" cy="1368152"/>
          </a:xfrm>
        </p:spPr>
        <p:txBody>
          <a:bodyPr/>
          <a:lstStyle/>
          <a:p>
            <a:pPr lvl="0"/>
            <a:r>
              <a:rPr lang="es-ES" noProof="0" dirty="0" smtClean="0"/>
              <a:t>Haga clic para modificar el estilo de texto del patrón</a:t>
            </a:r>
          </a:p>
          <a:p>
            <a:pPr lvl="1"/>
            <a:r>
              <a:rPr lang="es-ES" noProof="0" dirty="0" smtClean="0"/>
              <a:t>Segundo nivel</a:t>
            </a:r>
          </a:p>
          <a:p>
            <a:pPr lvl="2"/>
            <a:r>
              <a:rPr lang="es-ES" noProof="0" dirty="0" smtClean="0"/>
              <a:t>Tercer nivel</a:t>
            </a:r>
          </a:p>
          <a:p>
            <a:pPr lvl="3"/>
            <a:r>
              <a:rPr lang="es-ES" noProof="0" dirty="0" smtClean="0"/>
              <a:t>Cuarto nivel</a:t>
            </a:r>
          </a:p>
          <a:p>
            <a:pPr lvl="4"/>
            <a:r>
              <a:rPr lang="es-ES" noProof="0" dirty="0" smtClean="0"/>
              <a:t>Quinto nivel</a:t>
            </a:r>
            <a:endParaRPr lang="es-ES" noProof="0" dirty="0"/>
          </a:p>
        </p:txBody>
      </p:sp>
      <p:sp>
        <p:nvSpPr>
          <p:cNvPr id="12" name="Content Placeholder 8"/>
          <p:cNvSpPr>
            <a:spLocks noGrp="1"/>
          </p:cNvSpPr>
          <p:nvPr>
            <p:ph sz="quarter" idx="14"/>
          </p:nvPr>
        </p:nvSpPr>
        <p:spPr>
          <a:xfrm>
            <a:off x="611560" y="5085184"/>
            <a:ext cx="8138864" cy="1152128"/>
          </a:xfrm>
        </p:spPr>
        <p:txBody>
          <a:bodyPr/>
          <a:lstStyle/>
          <a:p>
            <a:pPr lvl="0"/>
            <a:r>
              <a:rPr lang="es-ES" noProof="0" dirty="0" smtClean="0"/>
              <a:t>Haga clic para modificar el estilo de texto del patrón</a:t>
            </a:r>
          </a:p>
          <a:p>
            <a:pPr lvl="1"/>
            <a:r>
              <a:rPr lang="es-ES" noProof="0" dirty="0" smtClean="0"/>
              <a:t>Segundo nivel</a:t>
            </a:r>
          </a:p>
          <a:p>
            <a:pPr lvl="2"/>
            <a:r>
              <a:rPr lang="es-ES" noProof="0" dirty="0" smtClean="0"/>
              <a:t>Tercer nivel</a:t>
            </a:r>
          </a:p>
          <a:p>
            <a:pPr lvl="3"/>
            <a:r>
              <a:rPr lang="es-ES" noProof="0" dirty="0" smtClean="0"/>
              <a:t>Cuarto nivel</a:t>
            </a:r>
          </a:p>
          <a:p>
            <a:pPr lvl="4"/>
            <a:r>
              <a:rPr lang="es-ES" noProof="0" dirty="0" smtClean="0"/>
              <a:t>Quinto nivel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5654859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/>
          <a:lstStyle>
            <a:lvl1pPr latinLnBrk="0">
              <a:defRPr lang="es-ES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 latinLnBrk="0">
              <a:buFontTx/>
              <a:buNone/>
              <a:defRPr lang="es-ES"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 latinLnBrk="0">
              <a:buFontTx/>
              <a:buNone/>
              <a:defRPr lang="es-ES"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12/9/2006 8:40 a.m.</a:t>
            </a:r>
          </a:p>
        </p:txBody>
      </p:sp>
      <p:sp>
        <p:nvSpPr>
          <p:cNvPr id="8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068AD3FA-C50F-4DA4-ADB9-E61C5A143001}" type="slidenum">
              <a:rPr/>
              <a:pPr>
                <a:defRPr/>
              </a:pPr>
              <a:t>‹Nº›</a:t>
            </a:fld>
            <a:endParaRPr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609600" y="6248400"/>
            <a:ext cx="8177213" cy="365125"/>
          </a:xfrm>
          <a:prstGeom prst="rect">
            <a:avLst/>
          </a:prstGeom>
        </p:spPr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Área de Arquitectura y Tecnología de Computadores  Departamento de Informática de la Universidad de Oviedo</a:t>
            </a:r>
          </a:p>
        </p:txBody>
      </p:sp>
    </p:spTree>
    <p:extLst>
      <p:ext uri="{BB962C8B-B14F-4D97-AF65-F5344CB8AC3E}">
        <p14:creationId xmlns:p14="http://schemas.microsoft.com/office/powerpoint/2010/main" val="1575081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ólo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12/9/2006 8:40 a.m.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latinLnBrk="0">
              <a:defRPr lang="es-ES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D2511D5F-C0E0-47E8-993F-D590F5CB72E3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  <p:sp>
        <p:nvSpPr>
          <p:cNvPr id="6" name="Content Placeholder 8"/>
          <p:cNvSpPr>
            <a:spLocks noGrp="1"/>
          </p:cNvSpPr>
          <p:nvPr>
            <p:ph sz="quarter" idx="1"/>
          </p:nvPr>
        </p:nvSpPr>
        <p:spPr>
          <a:xfrm>
            <a:off x="612000" y="1144800"/>
            <a:ext cx="8138864" cy="5020504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4057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12/9/2006 8:40 a.m.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9600" y="6248400"/>
            <a:ext cx="8177213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Área de Arquitectura y Tecnología de Computadores  Departamento de Informática de la Universidad de Oviedo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 latinLnBrk="0">
              <a:defRPr lang="es-ES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DD5784AD-441E-4836-90CD-7DA8321FFB4A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285336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/>
          <a:lstStyle>
            <a:lvl1pPr algn="l" latinLnBrk="0">
              <a:buNone/>
              <a:defRPr lang="es-ES" sz="4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 latinLnBrk="0">
              <a:spcAft>
                <a:spcPts val="1000"/>
              </a:spcAft>
              <a:buNone/>
              <a:defRPr lang="es-ES" sz="1800"/>
            </a:lvl1pPr>
            <a:lvl2pPr>
              <a:buNone/>
              <a:defRPr lang="es-ES" sz="1200"/>
            </a:lvl2pPr>
            <a:lvl3pPr>
              <a:buNone/>
              <a:defRPr lang="es-ES" sz="1000"/>
            </a:lvl3pPr>
            <a:lvl4pPr>
              <a:buNone/>
              <a:defRPr lang="es-ES" sz="900"/>
            </a:lvl4pPr>
            <a:lvl5pPr>
              <a:buNone/>
              <a:defRPr lang="es-ES" sz="90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12/9/2006 8:40 a.m.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09600" y="6248400"/>
            <a:ext cx="8177213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Área de Arquitectura y Tecnología de Computadores  Departamento de Informática de la Universidad de Oviedo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latinLnBrk="0">
              <a:defRPr lang="es-ES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00F045B6-C1E5-4978-BCD7-86D6D3E30311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59711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8"/>
          <p:cNvSpPr/>
          <p:nvPr userDrawn="1"/>
        </p:nvSpPr>
        <p:spPr>
          <a:xfrm>
            <a:off x="0" y="6597352"/>
            <a:ext cx="9144000" cy="2606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1027" name="Title Placeholder 21"/>
          <p:cNvSpPr>
            <a:spLocks noGrp="1"/>
          </p:cNvSpPr>
          <p:nvPr>
            <p:ph type="title"/>
          </p:nvPr>
        </p:nvSpPr>
        <p:spPr bwMode="auto">
          <a:xfrm>
            <a:off x="609600" y="0"/>
            <a:ext cx="8153400" cy="785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título del patrón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775" y="1143000"/>
            <a:ext cx="8153400" cy="49831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s-ES" noProof="0" dirty="0"/>
              <a:t>Haga clic para modificar los estilos de texto del patrón</a:t>
            </a:r>
          </a:p>
          <a:p>
            <a:pPr lvl="1"/>
            <a:r>
              <a:rPr lang="es-ES" noProof="0" dirty="0"/>
              <a:t>Segundo nivel</a:t>
            </a:r>
          </a:p>
          <a:p>
            <a:pPr lvl="2"/>
            <a:r>
              <a:rPr lang="es-ES" noProof="0" dirty="0"/>
              <a:t>Tercer nivel</a:t>
            </a:r>
          </a:p>
          <a:p>
            <a:pPr lvl="3"/>
            <a:r>
              <a:rPr lang="es-ES" noProof="0" dirty="0"/>
              <a:t>CUARTO NIVEL</a:t>
            </a:r>
          </a:p>
          <a:p>
            <a:pPr lvl="4"/>
            <a:r>
              <a:rPr lang="es-ES" noProof="0" dirty="0"/>
              <a:t>Quinto nivel</a:t>
            </a:r>
          </a:p>
          <a:p>
            <a:pPr lvl="5"/>
            <a:r>
              <a:rPr lang="es-ES" noProof="0" dirty="0"/>
              <a:t>Sexto nivel</a:t>
            </a:r>
          </a:p>
          <a:p>
            <a:pPr lvl="6"/>
            <a:r>
              <a:rPr lang="es-ES" noProof="0" dirty="0"/>
              <a:t>Séptimo nivel</a:t>
            </a:r>
          </a:p>
          <a:p>
            <a:pPr lvl="7"/>
            <a:r>
              <a:rPr lang="es-ES" noProof="0" dirty="0"/>
              <a:t>Octavo nivel</a:t>
            </a:r>
          </a:p>
          <a:p>
            <a:pPr lvl="8"/>
            <a:r>
              <a:rPr lang="es-ES" noProof="0" dirty="0"/>
              <a:t>Noveno nivel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714375"/>
            <a:ext cx="9144000" cy="32067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8" name="Rectangle 7"/>
          <p:cNvSpPr/>
          <p:nvPr/>
        </p:nvSpPr>
        <p:spPr>
          <a:xfrm>
            <a:off x="0" y="760413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9" name="Rectangle 8"/>
          <p:cNvSpPr/>
          <p:nvPr/>
        </p:nvSpPr>
        <p:spPr>
          <a:xfrm>
            <a:off x="590550" y="760413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215313" y="6569471"/>
            <a:ext cx="604837" cy="315913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fontAlgn="auto" latinLnBrk="0">
              <a:spcBef>
                <a:spcPts val="0"/>
              </a:spcBef>
              <a:spcAft>
                <a:spcPts val="0"/>
              </a:spcAft>
              <a:defRPr lang="es-ES" sz="1800" b="1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ECD9FA18-9DDC-49D7-B68B-7D44608702D3}" type="slidenum">
              <a:rPr/>
              <a:pPr>
                <a:defRPr/>
              </a:pPr>
              <a:t>‹Nº›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7" r:id="rId1"/>
    <p:sldLayoutId id="2147483908" r:id="rId2"/>
    <p:sldLayoutId id="2147483909" r:id="rId3"/>
    <p:sldLayoutId id="2147483910" r:id="rId4"/>
    <p:sldLayoutId id="2147483936" r:id="rId5"/>
    <p:sldLayoutId id="2147483911" r:id="rId6"/>
    <p:sldLayoutId id="2147483912" r:id="rId7"/>
    <p:sldLayoutId id="2147483913" r:id="rId8"/>
    <p:sldLayoutId id="2147483914" r:id="rId9"/>
    <p:sldLayoutId id="2147483915" r:id="rId10"/>
    <p:sldLayoutId id="2147483916" r:id="rId11"/>
    <p:sldLayoutId id="2147483917" r:id="rId12"/>
    <p:sldLayoutId id="2147483918" r:id="rId13"/>
    <p:sldLayoutId id="2147483906" r:id="rId14"/>
    <p:sldLayoutId id="2147483935" r:id="rId15"/>
    <p:sldLayoutId id="2147483937" r:id="rId16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" dur="indefinite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0" dur="indefinite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3" dur="indefinite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" dur="indefinite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6" dur="indefinite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8" dur="indefinite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9" dur="indefinite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1" dur="indefinite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2" dur="indefinite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4" dur="indefinite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5" dur="indefinite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7" dur="indefinite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8" dur="indefinite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0" dur="indefinite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1" dur="indefinite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5" dur="indefinite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6" dur="indefinite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0" dur="indefinite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41" dur="indefinite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5" dur="indefinite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46" dur="indefinite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0" dur="indefinite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51" dur="indefinite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5" dur="indefinite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56" dur="indefinite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0" dur="indefinite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61" dur="indefinite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5" dur="indefinite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66" dur="indefinite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70" dur="indefinite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71" dur="indefinite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75" dur="indefinite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76" dur="indefinite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>
        <p:tmplLst>
          <p:tmpl lvl="1"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3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25"/>
                      </p:to>
                    </p:set>
                    <p:animEffect filter="image" prLst="opacity: 0.25">
                      <p:cBhvr rctx="IE">
                        <p:cTn dur="indefinite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3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25"/>
                      </p:to>
                    </p:set>
                    <p:animEffect filter="image" prLst="opacity: 0.25">
                      <p:cBhvr rctx="IE">
                        <p:cTn dur="indefinite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3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25"/>
                      </p:to>
                    </p:set>
                    <p:animEffect filter="image" prLst="opacity: 0.25">
                      <p:cBhvr rctx="IE">
                        <p:cTn dur="indefinite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3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25"/>
                      </p:to>
                    </p:set>
                    <p:animEffect filter="image" prLst="opacity: 0.25">
                      <p:cBhvr rctx="IE">
                        <p:cTn dur="indefinite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3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25"/>
                      </p:to>
                    </p:set>
                    <p:animEffect filter="image" prLst="opacity: 0.25">
                      <p:cBhvr rctx="IE">
                        <p:cTn dur="indefinite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  <p:tmpl lvl="6"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3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25"/>
                      </p:to>
                    </p:set>
                    <p:animEffect filter="image" prLst="opacity: 0.25">
                      <p:cBhvr rctx="IE">
                        <p:cTn dur="indefinite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  <p:tmpl lvl="7"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3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25"/>
                      </p:to>
                    </p:set>
                    <p:animEffect filter="image" prLst="opacity: 0.25">
                      <p:cBhvr rctx="IE">
                        <p:cTn dur="indefinite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  <p:tmpl lvl="8"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3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25"/>
                      </p:to>
                    </p:set>
                    <p:animEffect filter="image" prLst="opacity: 0.25">
                      <p:cBhvr rctx="IE">
                        <p:cTn dur="indefinite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  <p:tmpl lvl="9"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3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25"/>
                      </p:to>
                    </p:set>
                    <p:animEffect filter="image" prLst="opacity: 0.25">
                      <p:cBhvr rctx="IE">
                        <p:cTn dur="indefinite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1" build="p">
        <p:tmplLst>
          <p:tmpl lvl="1">
            <p:tnLst>
              <p:par>
                <p:cTn presetID="9" presetClass="emph" presetSubtype="0" nodeType="click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3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1"/>
                      </p:to>
                    </p:set>
                    <p:animEffect filter="image" prLst="opacity: 1">
                      <p:cBhvr rctx="IE">
                        <p:cTn dur="indefinite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9" presetClass="emph" presetSubtype="0" nodeType="click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3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1"/>
                      </p:to>
                    </p:set>
                    <p:animEffect filter="image" prLst="opacity: 1">
                      <p:cBhvr rctx="IE">
                        <p:cTn dur="indefinite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9" presetClass="emph" presetSubtype="0" nodeType="click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3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1"/>
                      </p:to>
                    </p:set>
                    <p:animEffect filter="image" prLst="opacity: 1">
                      <p:cBhvr rctx="IE">
                        <p:cTn dur="indefinite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9" presetClass="emph" presetSubtype="0" nodeType="click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3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1"/>
                      </p:to>
                    </p:set>
                    <p:animEffect filter="image" prLst="opacity: 1">
                      <p:cBhvr rctx="IE">
                        <p:cTn dur="indefinite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9" presetClass="emph" presetSubtype="0" nodeType="click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3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1"/>
                      </p:to>
                    </p:set>
                    <p:animEffect filter="image" prLst="opacity: 1">
                      <p:cBhvr rctx="IE">
                        <p:cTn dur="indefinite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  <p:tmpl lvl="6">
            <p:tnLst>
              <p:par>
                <p:cTn presetID="9" presetClass="emph" presetSubtype="0" nodeType="click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3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1"/>
                      </p:to>
                    </p:set>
                    <p:animEffect filter="image" prLst="opacity: 1">
                      <p:cBhvr rctx="IE">
                        <p:cTn dur="indefinite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  <p:tmpl lvl="7">
            <p:tnLst>
              <p:par>
                <p:cTn presetID="9" presetClass="emph" presetSubtype="0" nodeType="click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3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1"/>
                      </p:to>
                    </p:set>
                    <p:animEffect filter="image" prLst="opacity: 1">
                      <p:cBhvr rctx="IE">
                        <p:cTn dur="indefinite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  <p:tmpl lvl="8">
            <p:tnLst>
              <p:par>
                <p:cTn presetID="9" presetClass="emph" presetSubtype="0" nodeType="click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3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1"/>
                      </p:to>
                    </p:set>
                    <p:animEffect filter="image" prLst="opacity: 1">
                      <p:cBhvr rctx="IE">
                        <p:cTn dur="indefinite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  <p:tmpl lvl="9">
            <p:tnLst>
              <p:par>
                <p:cTn presetID="9" presetClass="emph" presetSubtype="0" nodeType="click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3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1"/>
                      </p:to>
                    </p:set>
                    <p:animEffect filter="image" prLst="opacity: 1">
                      <p:cBhvr rctx="IE">
                        <p:cTn dur="indefinite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lang="es-ES" sz="38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w Cen MT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w Cen MT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w Cen MT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w Cen MT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w Cen MT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w Cen MT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w Cen MT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w Cen MT" pitchFamily="34" charset="0"/>
        </a:defRPr>
      </a:lvl9pPr>
    </p:titleStyle>
    <p:bodyStyle>
      <a:lvl1pPr marL="319088" indent="-319088" algn="l" rtl="0" eaLnBrk="0" fontAlgn="base" hangingPunct="0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"/>
        <a:defRPr lang="es-ES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"/>
        <a:defRPr lang="es-ES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"/>
        <a:defRPr lang="es-ES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0" fontAlgn="base" hangingPunct="0">
        <a:spcBef>
          <a:spcPts val="400"/>
        </a:spcBef>
        <a:spcAft>
          <a:spcPct val="0"/>
        </a:spcAft>
        <a:buClr>
          <a:srgbClr val="A5AB81"/>
        </a:buClr>
        <a:buSzPct val="75000"/>
        <a:buFont typeface="Wingdings" pitchFamily="2" charset="2"/>
        <a:buChar char=""/>
        <a:defRPr lang="es-ES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0" fontAlgn="base" hangingPunct="0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itchFamily="2" charset="2"/>
        <a:buChar char=""/>
        <a:defRPr lang="es-ES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lang="es-ES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lang="es-ES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lang="es-ES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lang="es-ES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775" y="1143000"/>
            <a:ext cx="8153400" cy="49831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  <a:p>
            <a:pPr lvl="5"/>
            <a:r>
              <a:rPr lang="es-ES" dirty="0"/>
              <a:t>Sexto nivel</a:t>
            </a:r>
          </a:p>
          <a:p>
            <a:pPr lvl="6"/>
            <a:r>
              <a:rPr lang="es-ES" dirty="0"/>
              <a:t>Séptimo nivel</a:t>
            </a:r>
          </a:p>
          <a:p>
            <a:pPr lvl="7"/>
            <a:r>
              <a:rPr lang="es-ES" dirty="0"/>
              <a:t>Octavo nivel</a:t>
            </a:r>
          </a:p>
          <a:p>
            <a:pPr lvl="8"/>
            <a:r>
              <a:rPr lang="es-ES" dirty="0"/>
              <a:t>Noveno nivel</a:t>
            </a:r>
          </a:p>
        </p:txBody>
      </p:sp>
    </p:spTree>
    <p:extLst>
      <p:ext uri="{BB962C8B-B14F-4D97-AF65-F5344CB8AC3E}">
        <p14:creationId xmlns:p14="http://schemas.microsoft.com/office/powerpoint/2010/main" val="2810101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4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lang="es-ES" sz="38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w Cen MT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w Cen MT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w Cen MT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w Cen MT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w Cen MT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w Cen MT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w Cen MT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w Cen MT" pitchFamily="34" charset="0"/>
        </a:defRPr>
      </a:lvl9pPr>
    </p:titleStyle>
    <p:bodyStyle>
      <a:lvl1pPr marL="319088" indent="-319088" algn="l" rtl="0" eaLnBrk="0" fontAlgn="base" hangingPunct="0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"/>
        <a:defRPr lang="es-ES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"/>
        <a:defRPr lang="es-ES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"/>
        <a:defRPr lang="es-ES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0" fontAlgn="base" hangingPunct="0">
        <a:spcBef>
          <a:spcPts val="400"/>
        </a:spcBef>
        <a:spcAft>
          <a:spcPct val="0"/>
        </a:spcAft>
        <a:buClr>
          <a:srgbClr val="A5AB81"/>
        </a:buClr>
        <a:buSzPct val="75000"/>
        <a:buFont typeface="Wingdings" pitchFamily="2" charset="2"/>
        <a:buChar char=""/>
        <a:defRPr lang="es-ES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0" fontAlgn="base" hangingPunct="0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itchFamily="2" charset="2"/>
        <a:buChar char=""/>
        <a:defRPr lang="es-ES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lang="es-ES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lang="es-ES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lang="es-ES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lang="es-ES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carbon.now.sh/" TargetMode="External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27.png"/><Relationship Id="rId5" Type="http://schemas.openxmlformats.org/officeDocument/2006/relationships/hyperlink" Target="https://carbon.now.sh/050687ee7f3b01aacd2277a5e7b2f125" TargetMode="External"/><Relationship Id="rId4" Type="http://schemas.openxmlformats.org/officeDocument/2006/relationships/hyperlink" Target="https://gist.github.com/albertofernandezvillan/050687ee7f3b01aacd2277a5e7b2f125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lab.research.google.com/github/albertofernandezvillan/dl-ml-notebooks/blob/main/collection_of_some_features_utilities_and_tricks.ipynb" TargetMode="External"/><Relationship Id="rId5" Type="http://schemas.openxmlformats.org/officeDocument/2006/relationships/image" Target="../media/image6.png"/><Relationship Id="rId4" Type="http://schemas.openxmlformats.org/officeDocument/2006/relationships/hyperlink" Target="https://github.com/albertofernandezvillan/computer-vision-and-deep-learning-course/blob/main/collection_of_some_features_utilities_and_tricks.ipynb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2 Título"/>
          <p:cNvSpPr>
            <a:spLocks noGrp="1"/>
          </p:cNvSpPr>
          <p:nvPr>
            <p:ph type="title"/>
          </p:nvPr>
        </p:nvSpPr>
        <p:spPr>
          <a:xfrm>
            <a:off x="1595438" y="4005063"/>
            <a:ext cx="7369050" cy="800299"/>
          </a:xfrm>
        </p:spPr>
        <p:txBody>
          <a:bodyPr>
            <a:normAutofit fontScale="90000"/>
          </a:bodyPr>
          <a:lstStyle/>
          <a:p>
            <a:r>
              <a:rPr lang="es-ES" sz="3600" dirty="0"/>
              <a:t>Visión por computador en la nueva era de la Inteligencia Artificial y el Deep </a:t>
            </a:r>
            <a:r>
              <a:rPr lang="es-ES" sz="3600" dirty="0" err="1"/>
              <a:t>Learning</a:t>
            </a:r>
            <a:endParaRPr sz="3600" dirty="0" smtClean="0"/>
          </a:p>
        </p:txBody>
      </p:sp>
      <p:sp>
        <p:nvSpPr>
          <p:cNvPr id="3" name="2 Rectángulo"/>
          <p:cNvSpPr/>
          <p:nvPr/>
        </p:nvSpPr>
        <p:spPr>
          <a:xfrm>
            <a:off x="-19050" y="0"/>
            <a:ext cx="9161462" cy="314096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7 Rectángulo"/>
          <p:cNvSpPr/>
          <p:nvPr/>
        </p:nvSpPr>
        <p:spPr>
          <a:xfrm>
            <a:off x="-9525" y="5085184"/>
            <a:ext cx="9163050" cy="177281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338" name="1 Marcador de texto"/>
          <p:cNvSpPr>
            <a:spLocks noGrp="1"/>
          </p:cNvSpPr>
          <p:nvPr>
            <p:ph type="body" sz="half" idx="2"/>
          </p:nvPr>
        </p:nvSpPr>
        <p:spPr bwMode="auto">
          <a:xfrm>
            <a:off x="1547664" y="5129212"/>
            <a:ext cx="6818461" cy="1728788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  <a:normAutofit lnSpcReduction="10000"/>
          </a:bodyPr>
          <a:lstStyle/>
          <a:p>
            <a:pPr>
              <a:spcBef>
                <a:spcPct val="0"/>
              </a:spcBef>
            </a:pPr>
            <a:r>
              <a:rPr lang="es-ES" b="1" dirty="0"/>
              <a:t>Rubén </a:t>
            </a:r>
            <a:r>
              <a:rPr lang="es-ES" b="1" dirty="0" err="1" smtClean="0"/>
              <a:t>Usamentiaga</a:t>
            </a:r>
            <a:r>
              <a:rPr lang="es-ES" b="1" dirty="0" smtClean="0"/>
              <a:t>*, Alberto </a:t>
            </a:r>
            <a:r>
              <a:rPr lang="es-ES" b="1" dirty="0" err="1" smtClean="0"/>
              <a:t>Fernándezº</a:t>
            </a:r>
            <a:endParaRPr lang="es-ES" b="1" dirty="0" smtClean="0"/>
          </a:p>
          <a:p>
            <a:pPr>
              <a:spcBef>
                <a:spcPct val="0"/>
              </a:spcBef>
            </a:pPr>
            <a:r>
              <a:rPr lang="es-ES" b="1" dirty="0" smtClean="0"/>
              <a:t>* </a:t>
            </a:r>
            <a:r>
              <a:rPr lang="es-ES" b="1" dirty="0" err="1" smtClean="0"/>
              <a:t>University</a:t>
            </a:r>
            <a:r>
              <a:rPr lang="es-ES" b="1" dirty="0" smtClean="0"/>
              <a:t> of Oviedo</a:t>
            </a:r>
          </a:p>
          <a:p>
            <a:pPr>
              <a:spcBef>
                <a:spcPct val="0"/>
              </a:spcBef>
            </a:pPr>
            <a:r>
              <a:rPr lang="es-ES" b="1" dirty="0" smtClean="0"/>
              <a:t>º TSK</a:t>
            </a:r>
            <a:endParaRPr lang="es-ES" dirty="0"/>
          </a:p>
          <a:p>
            <a:pPr>
              <a:spcBef>
                <a:spcPct val="0"/>
              </a:spcBef>
            </a:pPr>
            <a:endParaRPr lang="es-ES" dirty="0"/>
          </a:p>
          <a:p>
            <a:pPr>
              <a:spcBef>
                <a:spcPct val="0"/>
              </a:spcBef>
            </a:pPr>
            <a:endParaRPr lang="es-ES" i="1" dirty="0"/>
          </a:p>
          <a:p>
            <a:pPr>
              <a:spcBef>
                <a:spcPct val="0"/>
              </a:spcBef>
            </a:pPr>
            <a:r>
              <a:rPr lang="es-ES" dirty="0" smtClean="0"/>
              <a:t>Gijón (</a:t>
            </a:r>
            <a:r>
              <a:rPr lang="es-ES" dirty="0" err="1" smtClean="0"/>
              <a:t>Spain</a:t>
            </a:r>
            <a:r>
              <a:rPr lang="es-ES" dirty="0" smtClean="0"/>
              <a:t>)</a:t>
            </a:r>
            <a:endParaRPr lang="es-ES" dirty="0"/>
          </a:p>
          <a:p>
            <a:pPr>
              <a:spcBef>
                <a:spcPct val="0"/>
              </a:spcBef>
            </a:pPr>
            <a:r>
              <a:rPr lang="es-ES" dirty="0" smtClean="0"/>
              <a:t>5 – 16 </a:t>
            </a:r>
            <a:r>
              <a:rPr lang="es-ES" dirty="0" err="1" smtClean="0"/>
              <a:t>April</a:t>
            </a:r>
            <a:r>
              <a:rPr lang="es-ES" dirty="0" smtClean="0"/>
              <a:t> 2021</a:t>
            </a:r>
            <a:endParaRPr lang="es-ES" dirty="0"/>
          </a:p>
          <a:p>
            <a:pPr>
              <a:spcBef>
                <a:spcPct val="0"/>
              </a:spcBef>
            </a:pPr>
            <a:endParaRPr lang="en-US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223" y="132157"/>
            <a:ext cx="2880320" cy="2880320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7185" y="133410"/>
            <a:ext cx="5313287" cy="2874147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1595438" y="3169783"/>
            <a:ext cx="780109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>
                <a:solidFill>
                  <a:srgbClr val="24292E"/>
                </a:solidFill>
                <a:latin typeface="-apple-system"/>
              </a:rPr>
              <a:t>Computer vision in the new era of Artificial Intelligence and Deep Learning</a:t>
            </a:r>
            <a:endParaRPr lang="en-US" sz="2200" b="1" i="0" dirty="0">
              <a:solidFill>
                <a:srgbClr val="24292E"/>
              </a:solidFill>
              <a:effectLst/>
              <a:latin typeface="-apple-system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4581525" y="6202339"/>
            <a:ext cx="4572000" cy="646331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https</a:t>
            </a:r>
            <a:r>
              <a:rPr lang="es-ES">
                <a:solidFill>
                  <a:schemeClr val="bg1"/>
                </a:solidFill>
              </a:rPr>
              <a:t>://</a:t>
            </a:r>
            <a:r>
              <a:rPr lang="es-ES" smtClean="0">
                <a:solidFill>
                  <a:schemeClr val="bg1"/>
                </a:solidFill>
              </a:rPr>
              <a:t>github.com/albertofernandezvillan/computer-vision-and-deep-learning-course</a:t>
            </a:r>
            <a:r>
              <a:rPr lang="es-ES" dirty="0" smtClean="0">
                <a:solidFill>
                  <a:schemeClr val="bg1"/>
                </a:solidFill>
              </a:rPr>
              <a:t> </a:t>
            </a:r>
            <a:endParaRPr lang="es-ES" dirty="0">
              <a:solidFill>
                <a:schemeClr val="bg1"/>
              </a:solidFill>
            </a:endParaRPr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95936" y="6202339"/>
            <a:ext cx="585589" cy="646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658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512" y="0"/>
            <a:ext cx="8583488" cy="785813"/>
          </a:xfrm>
        </p:spPr>
        <p:txBody>
          <a:bodyPr/>
          <a:lstStyle/>
          <a:p>
            <a:r>
              <a:rPr lang="en-US" dirty="0"/>
              <a:t>Environment Variables</a:t>
            </a:r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8539163" y="6597352"/>
            <a:ext cx="604837" cy="315913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fld id="{837B66DD-A152-4B31-8B52-FF3928EBF49F}" type="slidenum">
              <a:rPr lang="es-ES" smtClean="0"/>
              <a:pPr>
                <a:defRPr/>
              </a:pPr>
              <a:t>10</a:t>
            </a:fld>
            <a:endParaRPr lang="es-ES"/>
          </a:p>
        </p:txBody>
      </p:sp>
      <p:sp>
        <p:nvSpPr>
          <p:cNvPr id="6" name="Rectángulo 5"/>
          <p:cNvSpPr/>
          <p:nvPr/>
        </p:nvSpPr>
        <p:spPr>
          <a:xfrm>
            <a:off x="179512" y="1196752"/>
            <a:ext cx="8764287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500" dirty="0">
                <a:latin typeface="+mn-lt"/>
              </a:rPr>
              <a:t>It is not recommended to upload private information to </a:t>
            </a:r>
            <a:r>
              <a:rPr lang="en-US" sz="2500" dirty="0" err="1">
                <a:latin typeface="+mn-lt"/>
              </a:rPr>
              <a:t>Github</a:t>
            </a:r>
            <a:r>
              <a:rPr lang="en-US" sz="2500" dirty="0">
                <a:latin typeface="+mn-lt"/>
              </a:rPr>
              <a:t> or other platforms (even if your repository is private). We can set and get the environment variables in </a:t>
            </a:r>
            <a:r>
              <a:rPr lang="en-US" sz="2500" dirty="0" err="1">
                <a:latin typeface="+mn-lt"/>
              </a:rPr>
              <a:t>Colab</a:t>
            </a:r>
            <a:r>
              <a:rPr lang="en-US" sz="2500" dirty="0">
                <a:latin typeface="+mn-lt"/>
              </a:rPr>
              <a:t> like this:</a:t>
            </a:r>
            <a:endParaRPr lang="es-ES" sz="2500" dirty="0">
              <a:latin typeface="+mn-lt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781" y="2564904"/>
            <a:ext cx="5086350" cy="15906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Rectángulo 6"/>
          <p:cNvSpPr/>
          <p:nvPr/>
        </p:nvSpPr>
        <p:spPr>
          <a:xfrm>
            <a:off x="179512" y="4379919"/>
            <a:ext cx="6893499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500" dirty="0">
                <a:latin typeface="+mn-lt"/>
              </a:rPr>
              <a:t>Wen can access the value of these environment variables using </a:t>
            </a:r>
            <a:r>
              <a:rPr lang="en-US" sz="2500" dirty="0" err="1">
                <a:latin typeface="+mn-lt"/>
              </a:rPr>
              <a:t>os.getenv</a:t>
            </a:r>
            <a:r>
              <a:rPr lang="en-US" sz="2500" dirty="0">
                <a:latin typeface="+mn-lt"/>
              </a:rPr>
              <a:t>()</a:t>
            </a:r>
            <a:endParaRPr lang="es-ES" sz="2500" dirty="0">
              <a:latin typeface="+mn-lt"/>
            </a:endParaRP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780" y="5577122"/>
            <a:ext cx="5086350" cy="7048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Rectángulo 8"/>
          <p:cNvSpPr/>
          <p:nvPr/>
        </p:nvSpPr>
        <p:spPr>
          <a:xfrm>
            <a:off x="6511349" y="2411804"/>
            <a:ext cx="2527003" cy="341632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/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usr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/local/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nvidia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/bin:/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usr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/local/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cuda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/bin:/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usr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/local/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sbin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:/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usr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/local/bin:/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usr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/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sbin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:/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usr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/bin:/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sbin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:/bin:/tools/node/bin:/tools/google-cloud-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sdk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/bin:/opt/bin:/example/path/to/be/added </a:t>
            </a:r>
            <a:endParaRPr lang="es-ES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13" name="Rectángulo 12"/>
          <p:cNvSpPr/>
          <p:nvPr/>
        </p:nvSpPr>
        <p:spPr>
          <a:xfrm>
            <a:off x="6511349" y="6052464"/>
            <a:ext cx="873957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myKey</a:t>
            </a:r>
            <a:endParaRPr lang="es-ES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14" name="Flecha derecha 13"/>
          <p:cNvSpPr/>
          <p:nvPr/>
        </p:nvSpPr>
        <p:spPr>
          <a:xfrm>
            <a:off x="5487549" y="5345868"/>
            <a:ext cx="936104" cy="12514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96044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512" y="0"/>
            <a:ext cx="8583488" cy="785813"/>
          </a:xfrm>
        </p:spPr>
        <p:txBody>
          <a:bodyPr/>
          <a:lstStyle/>
          <a:p>
            <a:r>
              <a:rPr lang="en-US" sz="3000" dirty="0"/>
              <a:t>Github1s - Browse Projects on </a:t>
            </a:r>
            <a:r>
              <a:rPr lang="en-US" sz="3000" dirty="0" err="1"/>
              <a:t>VSCode</a:t>
            </a:r>
            <a:r>
              <a:rPr lang="en-US" sz="3000" dirty="0"/>
              <a:t> in Your Browser</a:t>
            </a:r>
          </a:p>
        </p:txBody>
      </p:sp>
      <p:sp>
        <p:nvSpPr>
          <p:cNvPr id="3" name="Rectángulo 2"/>
          <p:cNvSpPr/>
          <p:nvPr/>
        </p:nvSpPr>
        <p:spPr>
          <a:xfrm>
            <a:off x="755576" y="993023"/>
            <a:ext cx="7344816" cy="6463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s-ES" dirty="0"/>
              <a:t>https://</a:t>
            </a:r>
            <a:r>
              <a:rPr lang="es-ES" b="1" dirty="0"/>
              <a:t>github.com</a:t>
            </a:r>
            <a:r>
              <a:rPr lang="es-ES" dirty="0"/>
              <a:t>/PacktPublishing/Mastering-OpenCV-4-with-Python/blob/master/Chapter08/01-chapter-content/contours_short_size.py</a:t>
            </a:r>
          </a:p>
        </p:txBody>
      </p:sp>
      <p:sp>
        <p:nvSpPr>
          <p:cNvPr id="11" name="Rectángulo 10"/>
          <p:cNvSpPr/>
          <p:nvPr/>
        </p:nvSpPr>
        <p:spPr>
          <a:xfrm>
            <a:off x="741985" y="1652741"/>
            <a:ext cx="7358407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s-ES" dirty="0"/>
              <a:t>https://</a:t>
            </a:r>
            <a:r>
              <a:rPr lang="es-ES" b="1" dirty="0"/>
              <a:t>github1s.com</a:t>
            </a:r>
            <a:r>
              <a:rPr lang="es-ES" dirty="0"/>
              <a:t>/PacktPublishing/Mastering-OpenCV-4-with-Python/blob/master/Chapter08/01-chapter-content/contours_short_size.py</a:t>
            </a:r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984" y="2428509"/>
            <a:ext cx="8583488" cy="4024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051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512" y="0"/>
            <a:ext cx="8583488" cy="785813"/>
          </a:xfrm>
        </p:spPr>
        <p:txBody>
          <a:bodyPr/>
          <a:lstStyle/>
          <a:p>
            <a:r>
              <a:rPr lang="en-US" sz="3000" dirty="0"/>
              <a:t>Create and share beautiful images of your source code</a:t>
            </a:r>
          </a:p>
        </p:txBody>
      </p:sp>
      <p:sp>
        <p:nvSpPr>
          <p:cNvPr id="4" name="Rectángulo 3"/>
          <p:cNvSpPr/>
          <p:nvPr/>
        </p:nvSpPr>
        <p:spPr>
          <a:xfrm>
            <a:off x="251520" y="1052736"/>
            <a:ext cx="864096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500" dirty="0">
                <a:latin typeface="+mn-lt"/>
              </a:rPr>
              <a:t>We are going to make use of </a:t>
            </a:r>
            <a:r>
              <a:rPr lang="en-US" sz="2500" dirty="0" smtClean="0">
                <a:latin typeface="+mn-lt"/>
                <a:hlinkClick r:id="rId3"/>
              </a:rPr>
              <a:t>Carbon</a:t>
            </a:r>
            <a:r>
              <a:rPr lang="en-US" sz="2500" dirty="0">
                <a:latin typeface="+mn-lt"/>
              </a:rPr>
              <a:t>. There are a few different ways to import code into </a:t>
            </a:r>
            <a:r>
              <a:rPr lang="en-US" sz="2500" dirty="0" smtClean="0">
                <a:latin typeface="+mn-lt"/>
              </a:rPr>
              <a:t>Carbon (</a:t>
            </a:r>
            <a:r>
              <a:rPr lang="en-US" sz="2500" dirty="0">
                <a:latin typeface="+mn-lt"/>
              </a:rPr>
              <a:t>see accompanying notebook</a:t>
            </a:r>
            <a:r>
              <a:rPr lang="en-US" sz="2500" dirty="0" smtClean="0">
                <a:latin typeface="+mn-lt"/>
              </a:rPr>
              <a:t>)</a:t>
            </a:r>
            <a:endParaRPr lang="es-ES" sz="2500" dirty="0">
              <a:latin typeface="+mn-lt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288032" y="2016231"/>
            <a:ext cx="86044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>
                <a:hlinkClick r:id="rId4"/>
              </a:rPr>
              <a:t>https://</a:t>
            </a:r>
            <a:r>
              <a:rPr lang="es-ES" dirty="0" smtClean="0">
                <a:hlinkClick r:id="rId4"/>
              </a:rPr>
              <a:t>gist.github.com/albertofernandezvillan/050687ee7f3b01aacd2277a5e7b2f125</a:t>
            </a:r>
            <a:r>
              <a:rPr lang="es-ES" dirty="0" smtClean="0"/>
              <a:t> </a:t>
            </a:r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>
            <a:off x="2555776" y="2518642"/>
            <a:ext cx="63367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>
                <a:hlinkClick r:id="rId5"/>
              </a:rPr>
              <a:t>https://</a:t>
            </a:r>
            <a:r>
              <a:rPr lang="es-ES" dirty="0" smtClean="0">
                <a:hlinkClick r:id="rId5"/>
              </a:rPr>
              <a:t>carbon.now.sh/050687ee7f3b01aacd2277a5e7b2f125</a:t>
            </a:r>
            <a:r>
              <a:rPr lang="es-ES" dirty="0" smtClean="0"/>
              <a:t> </a:t>
            </a:r>
            <a:endParaRPr lang="es-ES" dirty="0"/>
          </a:p>
        </p:txBody>
      </p:sp>
      <p:sp>
        <p:nvSpPr>
          <p:cNvPr id="7" name="Rectángulo 6"/>
          <p:cNvSpPr/>
          <p:nvPr/>
        </p:nvSpPr>
        <p:spPr>
          <a:xfrm>
            <a:off x="4716016" y="2016231"/>
            <a:ext cx="3888432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 9"/>
          <p:cNvSpPr/>
          <p:nvPr/>
        </p:nvSpPr>
        <p:spPr>
          <a:xfrm>
            <a:off x="4716016" y="2555612"/>
            <a:ext cx="3888432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Flecha abajo 7"/>
          <p:cNvSpPr/>
          <p:nvPr/>
        </p:nvSpPr>
        <p:spPr>
          <a:xfrm>
            <a:off x="971600" y="2385563"/>
            <a:ext cx="792088" cy="147548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9512" y="3914933"/>
            <a:ext cx="3854725" cy="258493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69972" y="3866467"/>
            <a:ext cx="4766524" cy="2658877"/>
          </a:xfrm>
          <a:prstGeom prst="rect">
            <a:avLst/>
          </a:prstGeom>
        </p:spPr>
      </p:pic>
      <p:sp>
        <p:nvSpPr>
          <p:cNvPr id="14" name="Flecha abajo 13"/>
          <p:cNvSpPr/>
          <p:nvPr/>
        </p:nvSpPr>
        <p:spPr>
          <a:xfrm>
            <a:off x="6228184" y="2996952"/>
            <a:ext cx="792088" cy="8262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39159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2 Título"/>
          <p:cNvSpPr>
            <a:spLocks noGrp="1"/>
          </p:cNvSpPr>
          <p:nvPr>
            <p:ph type="title"/>
          </p:nvPr>
        </p:nvSpPr>
        <p:spPr>
          <a:xfrm>
            <a:off x="1371600" y="1481138"/>
            <a:ext cx="7620000" cy="1519237"/>
          </a:xfrm>
        </p:spPr>
        <p:txBody>
          <a:bodyPr/>
          <a:lstStyle/>
          <a:p>
            <a:pPr eaLnBrk="1" hangingPunct="1"/>
            <a:r>
              <a:rPr lang="es-ES" dirty="0"/>
              <a:t>Google </a:t>
            </a:r>
            <a:r>
              <a:rPr lang="es-ES" dirty="0" err="1"/>
              <a:t>Colab</a:t>
            </a:r>
            <a:endParaRPr sz="2800" dirty="0" smtClean="0"/>
          </a:p>
        </p:txBody>
      </p:sp>
      <p:sp>
        <p:nvSpPr>
          <p:cNvPr id="5" name="Rectángulo 4"/>
          <p:cNvSpPr/>
          <p:nvPr/>
        </p:nvSpPr>
        <p:spPr>
          <a:xfrm>
            <a:off x="4581525" y="6202339"/>
            <a:ext cx="4572000" cy="646331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https</a:t>
            </a:r>
            <a:r>
              <a:rPr lang="es-ES">
                <a:solidFill>
                  <a:schemeClr val="bg1"/>
                </a:solidFill>
              </a:rPr>
              <a:t>://</a:t>
            </a:r>
            <a:r>
              <a:rPr lang="es-ES" smtClean="0">
                <a:solidFill>
                  <a:schemeClr val="bg1"/>
                </a:solidFill>
              </a:rPr>
              <a:t>github.com/albertofernandezvillan/computer-vision-and-deep-learning-course</a:t>
            </a:r>
            <a:r>
              <a:rPr lang="es-ES" dirty="0" smtClean="0">
                <a:solidFill>
                  <a:schemeClr val="bg1"/>
                </a:solidFill>
              </a:rPr>
              <a:t> </a:t>
            </a:r>
            <a:endParaRPr lang="es-ES" dirty="0">
              <a:solidFill>
                <a:schemeClr val="bg1"/>
              </a:solidFill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5936" y="6202339"/>
            <a:ext cx="585589" cy="646331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7525" y="1271052"/>
            <a:ext cx="1939408" cy="1939408"/>
          </a:xfrm>
          <a:prstGeom prst="rect">
            <a:avLst/>
          </a:prstGeom>
        </p:spPr>
      </p:pic>
      <p:sp>
        <p:nvSpPr>
          <p:cNvPr id="7" name="Rectángulo 6"/>
          <p:cNvSpPr/>
          <p:nvPr/>
        </p:nvSpPr>
        <p:spPr>
          <a:xfrm>
            <a:off x="1355373" y="2781187"/>
            <a:ext cx="77886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24292E"/>
                </a:solidFill>
                <a:latin typeface="-apple-system"/>
              </a:rPr>
              <a:t>Collection of features, utilities and tricks on </a:t>
            </a:r>
            <a:r>
              <a:rPr lang="en-US" b="1" dirty="0" err="1">
                <a:solidFill>
                  <a:srgbClr val="24292E"/>
                </a:solidFill>
                <a:latin typeface="-apple-system"/>
              </a:rPr>
              <a:t>Colab</a:t>
            </a:r>
            <a:r>
              <a:rPr lang="en-US" b="1" dirty="0">
                <a:solidFill>
                  <a:srgbClr val="24292E"/>
                </a:solidFill>
                <a:latin typeface="-apple-system"/>
              </a:rPr>
              <a:t> and/or Python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131725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2 Título"/>
          <p:cNvSpPr>
            <a:spLocks noGrp="1"/>
          </p:cNvSpPr>
          <p:nvPr>
            <p:ph type="title"/>
          </p:nvPr>
        </p:nvSpPr>
        <p:spPr>
          <a:xfrm>
            <a:off x="1371600" y="1481138"/>
            <a:ext cx="7620000" cy="1519237"/>
          </a:xfrm>
        </p:spPr>
        <p:txBody>
          <a:bodyPr/>
          <a:lstStyle/>
          <a:p>
            <a:pPr eaLnBrk="1" hangingPunct="1"/>
            <a:r>
              <a:rPr lang="es-ES" dirty="0"/>
              <a:t>Google </a:t>
            </a:r>
            <a:r>
              <a:rPr lang="es-ES" dirty="0" err="1" smtClean="0"/>
              <a:t>Colab</a:t>
            </a:r>
            <a:endParaRPr sz="2800" dirty="0" smtClean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939" y="4267275"/>
            <a:ext cx="514350" cy="542925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2231232" y="4077072"/>
            <a:ext cx="691276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computer-vision-and-deep-learning-course/</a:t>
            </a:r>
            <a:r>
              <a:rPr lang="en-US" dirty="0" err="1">
                <a:hlinkClick r:id="rId4"/>
              </a:rPr>
              <a:t>collection_of_some_features_utilities_and_tricks.ipynb</a:t>
            </a:r>
            <a:r>
              <a:rPr lang="en-US" dirty="0">
                <a:hlinkClick r:id="rId4"/>
              </a:rPr>
              <a:t> at main · </a:t>
            </a:r>
            <a:r>
              <a:rPr lang="en-US" dirty="0" err="1">
                <a:hlinkClick r:id="rId4"/>
              </a:rPr>
              <a:t>albertofernandezvillan</a:t>
            </a:r>
            <a:r>
              <a:rPr lang="en-US" dirty="0">
                <a:hlinkClick r:id="rId4"/>
              </a:rPr>
              <a:t>/computer-vision-and-deep-learning-course (github.com)</a:t>
            </a:r>
            <a:endParaRPr lang="es-ES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4201" y="5635428"/>
            <a:ext cx="1647825" cy="266700"/>
          </a:xfrm>
          <a:prstGeom prst="rect">
            <a:avLst/>
          </a:prstGeom>
        </p:spPr>
      </p:pic>
      <p:sp>
        <p:nvSpPr>
          <p:cNvPr id="7" name="Rectángulo 6"/>
          <p:cNvSpPr/>
          <p:nvPr/>
        </p:nvSpPr>
        <p:spPr>
          <a:xfrm>
            <a:off x="2247459" y="5531782"/>
            <a:ext cx="57971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err="1">
                <a:hlinkClick r:id="rId6"/>
              </a:rPr>
              <a:t>collection_of_some_features_utilities_and_tricks.ipynb</a:t>
            </a:r>
            <a:r>
              <a:rPr lang="es-ES" dirty="0">
                <a:hlinkClick r:id="rId6"/>
              </a:rPr>
              <a:t> - </a:t>
            </a:r>
            <a:r>
              <a:rPr lang="es-ES" dirty="0" err="1">
                <a:hlinkClick r:id="rId6"/>
              </a:rPr>
              <a:t>Colaboratory</a:t>
            </a:r>
            <a:r>
              <a:rPr lang="es-ES" dirty="0">
                <a:hlinkClick r:id="rId6"/>
              </a:rPr>
              <a:t> (google.com</a:t>
            </a:r>
            <a:r>
              <a:rPr lang="es-ES" dirty="0" smtClean="0">
                <a:hlinkClick r:id="rId6"/>
              </a:rPr>
              <a:t>)</a:t>
            </a:r>
            <a:endParaRPr lang="es-ES" dirty="0"/>
          </a:p>
        </p:txBody>
      </p:sp>
      <p:sp>
        <p:nvSpPr>
          <p:cNvPr id="8" name="Rectángulo 7"/>
          <p:cNvSpPr/>
          <p:nvPr/>
        </p:nvSpPr>
        <p:spPr>
          <a:xfrm>
            <a:off x="1371600" y="3300663"/>
            <a:ext cx="65091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/>
              <a:t>Notebook: </a:t>
            </a:r>
            <a:r>
              <a:rPr lang="es-ES" b="1" dirty="0" err="1"/>
              <a:t>collection_of_some_features_utilities_and_tricks.ipynb</a:t>
            </a:r>
            <a:r>
              <a:rPr lang="es-ES" b="1" dirty="0"/>
              <a:t> </a:t>
            </a:r>
            <a:endParaRPr lang="es-ES" b="1" dirty="0"/>
          </a:p>
        </p:txBody>
      </p:sp>
      <p:sp>
        <p:nvSpPr>
          <p:cNvPr id="10" name="Rectángulo 9"/>
          <p:cNvSpPr/>
          <p:nvPr/>
        </p:nvSpPr>
        <p:spPr>
          <a:xfrm>
            <a:off x="4581525" y="6202339"/>
            <a:ext cx="4572000" cy="646331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https</a:t>
            </a:r>
            <a:r>
              <a:rPr lang="es-ES">
                <a:solidFill>
                  <a:schemeClr val="bg1"/>
                </a:solidFill>
              </a:rPr>
              <a:t>://</a:t>
            </a:r>
            <a:r>
              <a:rPr lang="es-ES" smtClean="0">
                <a:solidFill>
                  <a:schemeClr val="bg1"/>
                </a:solidFill>
              </a:rPr>
              <a:t>github.com/albertofernandezvillan/computer-vision-and-deep-learning-course</a:t>
            </a:r>
            <a:r>
              <a:rPr lang="es-ES" dirty="0" smtClean="0">
                <a:solidFill>
                  <a:schemeClr val="bg1"/>
                </a:solidFill>
              </a:rPr>
              <a:t> </a:t>
            </a:r>
            <a:endParaRPr lang="es-ES" dirty="0">
              <a:solidFill>
                <a:schemeClr val="bg1"/>
              </a:solidFill>
            </a:endParaRPr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5936" y="6202339"/>
            <a:ext cx="585589" cy="646331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7525" y="1271052"/>
            <a:ext cx="1939408" cy="1939408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1355373" y="2781187"/>
            <a:ext cx="77886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24292E"/>
                </a:solidFill>
                <a:latin typeface="-apple-system"/>
              </a:rPr>
              <a:t>Collection of features, utilities and tricks on </a:t>
            </a:r>
            <a:r>
              <a:rPr lang="en-US" b="1" dirty="0" err="1">
                <a:solidFill>
                  <a:srgbClr val="24292E"/>
                </a:solidFill>
                <a:latin typeface="-apple-system"/>
              </a:rPr>
              <a:t>Colab</a:t>
            </a:r>
            <a:r>
              <a:rPr lang="en-US" b="1" dirty="0">
                <a:solidFill>
                  <a:srgbClr val="24292E"/>
                </a:solidFill>
                <a:latin typeface="-apple-system"/>
              </a:rPr>
              <a:t> and/or Python</a:t>
            </a:r>
            <a:endParaRPr lang="es-E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Markdown</a:t>
            </a:r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8539163" y="6597352"/>
            <a:ext cx="604837" cy="315913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fld id="{837B66DD-A152-4B31-8B52-FF3928EBF49F}" type="slidenum">
              <a:rPr lang="es-ES" smtClean="0"/>
              <a:pPr>
                <a:defRPr/>
              </a:pPr>
              <a:t>3</a:t>
            </a:fld>
            <a:endParaRPr lang="es-ES"/>
          </a:p>
        </p:txBody>
      </p:sp>
      <p:sp>
        <p:nvSpPr>
          <p:cNvPr id="7" name="Rectángulo 6"/>
          <p:cNvSpPr/>
          <p:nvPr/>
        </p:nvSpPr>
        <p:spPr>
          <a:xfrm>
            <a:off x="323528" y="1196752"/>
            <a:ext cx="8287643" cy="216982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E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Markdown</a:t>
            </a:r>
            <a:r>
              <a:rPr lang="es-E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 | </a:t>
            </a:r>
            <a:r>
              <a:rPr lang="es-E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Preview</a:t>
            </a:r>
            <a:endParaRPr lang="es-ES" sz="15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s-E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--- | ---</a:t>
            </a:r>
          </a:p>
          <a:p>
            <a:r>
              <a:rPr lang="es-E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`**</a:t>
            </a:r>
            <a:r>
              <a:rPr lang="es-E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bold</a:t>
            </a:r>
            <a:r>
              <a:rPr lang="es-E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s-E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text</a:t>
            </a:r>
            <a:r>
              <a:rPr lang="es-E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**` | **</a:t>
            </a:r>
            <a:r>
              <a:rPr lang="es-E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bold</a:t>
            </a:r>
            <a:r>
              <a:rPr lang="es-E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s-E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text</a:t>
            </a:r>
            <a:r>
              <a:rPr lang="es-E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**</a:t>
            </a:r>
          </a:p>
          <a:p>
            <a:r>
              <a:rPr lang="es-E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`*</a:t>
            </a:r>
            <a:r>
              <a:rPr lang="es-E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italicized</a:t>
            </a:r>
            <a:r>
              <a:rPr lang="es-E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s-E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text</a:t>
            </a:r>
            <a:r>
              <a:rPr lang="es-E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*` </a:t>
            </a:r>
            <a:r>
              <a:rPr lang="es-E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or</a:t>
            </a:r>
            <a:r>
              <a:rPr lang="es-E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 `_</a:t>
            </a:r>
            <a:r>
              <a:rPr lang="es-E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italicized</a:t>
            </a:r>
            <a:r>
              <a:rPr lang="es-E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s-E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text</a:t>
            </a:r>
            <a:r>
              <a:rPr lang="es-E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_` | *</a:t>
            </a:r>
            <a:r>
              <a:rPr lang="es-E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italicized</a:t>
            </a:r>
            <a:r>
              <a:rPr lang="es-E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s-E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text</a:t>
            </a:r>
            <a:r>
              <a:rPr lang="es-E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</a:p>
          <a:p>
            <a:r>
              <a:rPr lang="es-E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`` `</a:t>
            </a:r>
            <a:r>
              <a:rPr lang="es-E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Monospace</a:t>
            </a:r>
            <a:r>
              <a:rPr lang="es-E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` `` | `</a:t>
            </a:r>
            <a:r>
              <a:rPr lang="es-E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Monospace</a:t>
            </a:r>
            <a:r>
              <a:rPr lang="es-E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`</a:t>
            </a:r>
          </a:p>
          <a:p>
            <a:r>
              <a:rPr lang="es-E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`~~</a:t>
            </a:r>
            <a:r>
              <a:rPr lang="es-E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strikethrough</a:t>
            </a:r>
            <a:r>
              <a:rPr lang="es-E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~~` | ~~</a:t>
            </a:r>
            <a:r>
              <a:rPr lang="es-E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strikethrough</a:t>
            </a:r>
            <a:r>
              <a:rPr lang="es-E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~~</a:t>
            </a:r>
          </a:p>
          <a:p>
            <a:r>
              <a:rPr lang="es-E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`[A link](https://www.google.com)` | [A link](https://www.google.com)</a:t>
            </a:r>
          </a:p>
          <a:p>
            <a:r>
              <a:rPr lang="es-E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`![</a:t>
            </a:r>
            <a:r>
              <a:rPr lang="es-E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An</a:t>
            </a:r>
            <a:r>
              <a:rPr lang="es-E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s-E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image</a:t>
            </a:r>
            <a:r>
              <a:rPr lang="es-E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](https://www.google.com/images/rss.png)` | ![</a:t>
            </a:r>
            <a:r>
              <a:rPr lang="es-E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An</a:t>
            </a:r>
            <a:r>
              <a:rPr lang="es-E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s-E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image</a:t>
            </a:r>
            <a:r>
              <a:rPr lang="es-E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](https://www.google.com/images/rss.png)</a:t>
            </a: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9711" y="3573016"/>
            <a:ext cx="5735276" cy="245979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58670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Markdown</a:t>
            </a:r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8539163" y="6597352"/>
            <a:ext cx="604837" cy="315913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fld id="{837B66DD-A152-4B31-8B52-FF3928EBF49F}" type="slidenum">
              <a:rPr lang="es-ES" smtClean="0"/>
              <a:pPr>
                <a:defRPr/>
              </a:pPr>
              <a:t>4</a:t>
            </a:fld>
            <a:endParaRPr lang="es-ES"/>
          </a:p>
        </p:txBody>
      </p:sp>
      <p:sp>
        <p:nvSpPr>
          <p:cNvPr id="3" name="Rectángulo 2"/>
          <p:cNvSpPr/>
          <p:nvPr/>
        </p:nvSpPr>
        <p:spPr>
          <a:xfrm>
            <a:off x="179512" y="1214629"/>
            <a:ext cx="1277888" cy="78483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E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* </a:t>
            </a:r>
            <a:r>
              <a:rPr lang="es-E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One</a:t>
            </a:r>
            <a:endParaRPr lang="es-ES" sz="15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s-E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* </a:t>
            </a:r>
            <a:r>
              <a:rPr lang="es-E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Two</a:t>
            </a:r>
            <a:endParaRPr lang="es-ES" sz="15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s-E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* </a:t>
            </a:r>
            <a:r>
              <a:rPr lang="es-E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Three</a:t>
            </a:r>
            <a:endParaRPr lang="es-ES" sz="1500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6568" y="1207830"/>
            <a:ext cx="864096" cy="99703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Rectángulo 5"/>
          <p:cNvSpPr/>
          <p:nvPr/>
        </p:nvSpPr>
        <p:spPr>
          <a:xfrm>
            <a:off x="3979520" y="1286780"/>
            <a:ext cx="4878288" cy="101566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First column name  | Second column name 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-------------------|------------------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Row 1, Col 1       | Row 1, Col 2 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Row 2, Col 1       | Row 2, Col 2 </a:t>
            </a: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5252" y="2440291"/>
            <a:ext cx="3346824" cy="100283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Rectángulo 9"/>
          <p:cNvSpPr/>
          <p:nvPr/>
        </p:nvSpPr>
        <p:spPr>
          <a:xfrm>
            <a:off x="179512" y="2453469"/>
            <a:ext cx="3418832" cy="147732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# Run Commands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To run commands in cells, we can simply prefix an exclamation mark before the command.</a:t>
            </a:r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0404" y="4066929"/>
            <a:ext cx="3397940" cy="80223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2" name="Rectángulo 11"/>
          <p:cNvSpPr/>
          <p:nvPr/>
        </p:nvSpPr>
        <p:spPr>
          <a:xfrm>
            <a:off x="270398" y="5318537"/>
            <a:ext cx="8571183" cy="101566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E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&lt;</a:t>
            </a:r>
            <a:r>
              <a:rPr lang="es-E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img</a:t>
            </a:r>
            <a:r>
              <a:rPr lang="es-E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s-E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align</a:t>
            </a:r>
            <a:r>
              <a:rPr lang="es-E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="</a:t>
            </a:r>
            <a:r>
              <a:rPr lang="es-E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left</a:t>
            </a:r>
            <a:r>
              <a:rPr lang="es-E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" </a:t>
            </a:r>
            <a:r>
              <a:rPr lang="es-E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style</a:t>
            </a:r>
            <a:r>
              <a:rPr lang="es-E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="padding-right:10px;" </a:t>
            </a:r>
            <a:r>
              <a:rPr lang="es-E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src</a:t>
            </a:r>
            <a:r>
              <a:rPr lang="es-E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 ="https://raw.githubusercontent.com/</a:t>
            </a:r>
            <a:r>
              <a:rPr lang="es-E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albertofernandezvillan</a:t>
            </a:r>
            <a:r>
              <a:rPr lang="es-E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/</a:t>
            </a:r>
            <a:r>
              <a:rPr lang="es-E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computer</a:t>
            </a:r>
            <a:r>
              <a:rPr lang="es-E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-</a:t>
            </a:r>
            <a:r>
              <a:rPr lang="es-E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vision</a:t>
            </a:r>
            <a:r>
              <a:rPr lang="es-E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-and-</a:t>
            </a:r>
            <a:r>
              <a:rPr lang="es-E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deep</a:t>
            </a:r>
            <a:r>
              <a:rPr lang="es-E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-</a:t>
            </a:r>
            <a:r>
              <a:rPr lang="es-E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learning-course</a:t>
            </a:r>
            <a:r>
              <a:rPr lang="es-E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/</a:t>
            </a:r>
            <a:r>
              <a:rPr lang="es-E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main</a:t>
            </a:r>
            <a:r>
              <a:rPr lang="es-E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/</a:t>
            </a:r>
            <a:r>
              <a:rPr lang="es-E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assets</a:t>
            </a:r>
            <a:r>
              <a:rPr lang="es-E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/university_oviedo_logo.png" </a:t>
            </a:r>
            <a:r>
              <a:rPr lang="es-E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width</a:t>
            </a:r>
            <a:r>
              <a:rPr lang="es-E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=300 </a:t>
            </a:r>
            <a:r>
              <a:rPr lang="es-E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px</a:t>
            </a:r>
            <a:r>
              <a:rPr lang="es-E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&gt;</a:t>
            </a:r>
          </a:p>
        </p:txBody>
      </p:sp>
      <p:pic>
        <p:nvPicPr>
          <p:cNvPr id="13" name="Imagen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45252" y="4066929"/>
            <a:ext cx="3346824" cy="114631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832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Run </a:t>
            </a:r>
            <a:r>
              <a:rPr lang="es-ES" dirty="0" err="1" smtClean="0"/>
              <a:t>commands</a:t>
            </a:r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8539163" y="6597352"/>
            <a:ext cx="604837" cy="315913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fld id="{837B66DD-A152-4B31-8B52-FF3928EBF49F}" type="slidenum">
              <a:rPr lang="es-ES" smtClean="0"/>
              <a:pPr>
                <a:defRPr/>
              </a:pPr>
              <a:t>5</a:t>
            </a:fld>
            <a:endParaRPr lang="es-ES"/>
          </a:p>
        </p:txBody>
      </p:sp>
      <p:sp>
        <p:nvSpPr>
          <p:cNvPr id="7" name="Rectángulo 6"/>
          <p:cNvSpPr/>
          <p:nvPr/>
        </p:nvSpPr>
        <p:spPr>
          <a:xfrm>
            <a:off x="179512" y="1124744"/>
            <a:ext cx="8856984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500" dirty="0">
                <a:latin typeface="+mn-lt"/>
              </a:rPr>
              <a:t>To run commands in cells, we can simply prefix </a:t>
            </a:r>
            <a:r>
              <a:rPr lang="en-US" sz="2500" dirty="0" smtClean="0">
                <a:latin typeface="+mn-lt"/>
              </a:rPr>
              <a:t>an exclamation </a:t>
            </a:r>
            <a:r>
              <a:rPr lang="en-US" sz="2500" dirty="0">
                <a:latin typeface="+mn-lt"/>
              </a:rPr>
              <a:t>mark before the command</a:t>
            </a:r>
            <a:r>
              <a:rPr lang="en-US" sz="2500" dirty="0" smtClean="0">
                <a:latin typeface="+mn-lt"/>
              </a:rPr>
              <a:t>. For example, we can use pip command to install/uninstall a package</a:t>
            </a:r>
            <a:endParaRPr lang="es-ES" sz="2500" dirty="0">
              <a:latin typeface="+mn-lt"/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1763688" y="2537683"/>
            <a:ext cx="4968552" cy="32316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E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!</a:t>
            </a:r>
            <a:r>
              <a:rPr lang="es-E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pip</a:t>
            </a:r>
            <a:r>
              <a:rPr lang="es-E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s-E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install</a:t>
            </a:r>
            <a:r>
              <a:rPr lang="es-E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s-E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python-dotenv</a:t>
            </a:r>
            <a:r>
              <a:rPr lang="es-E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==0.15.0</a:t>
            </a:r>
          </a:p>
        </p:txBody>
      </p:sp>
      <p:sp>
        <p:nvSpPr>
          <p:cNvPr id="14" name="Rectángulo 13"/>
          <p:cNvSpPr/>
          <p:nvPr/>
        </p:nvSpPr>
        <p:spPr>
          <a:xfrm>
            <a:off x="1835696" y="4740132"/>
            <a:ext cx="4968552" cy="32316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E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!</a:t>
            </a:r>
            <a:r>
              <a:rPr lang="es-E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pip</a:t>
            </a:r>
            <a:r>
              <a:rPr lang="es-E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s-E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uninstall</a:t>
            </a:r>
            <a:r>
              <a:rPr lang="es-E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s-E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python-dotenv</a:t>
            </a:r>
            <a:r>
              <a:rPr lang="es-E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==0.15.0 -y</a:t>
            </a:r>
          </a:p>
        </p:txBody>
      </p:sp>
      <p:sp>
        <p:nvSpPr>
          <p:cNvPr id="15" name="Rectángulo 14"/>
          <p:cNvSpPr/>
          <p:nvPr/>
        </p:nvSpPr>
        <p:spPr>
          <a:xfrm>
            <a:off x="179512" y="3181502"/>
            <a:ext cx="8856984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500" dirty="0">
                <a:latin typeface="+mn-lt"/>
              </a:rPr>
              <a:t>One common issue associated with running commands is how we interact with prompts, such as installation confirmation (yes or no). The trick is to append the yes flag (-y) to the command.</a:t>
            </a:r>
            <a:endParaRPr lang="es-ES" sz="25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68121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Active variables and API </a:t>
            </a:r>
            <a:r>
              <a:rPr lang="es-ES" dirty="0" err="1" smtClean="0"/>
              <a:t>Lookups</a:t>
            </a:r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8539163" y="6597352"/>
            <a:ext cx="604837" cy="315913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fld id="{837B66DD-A152-4B31-8B52-FF3928EBF49F}" type="slidenum">
              <a:rPr lang="es-ES" smtClean="0"/>
              <a:pPr>
                <a:defRPr/>
              </a:pPr>
              <a:t>6</a:t>
            </a:fld>
            <a:endParaRPr lang="es-ES"/>
          </a:p>
        </p:txBody>
      </p:sp>
      <p:sp>
        <p:nvSpPr>
          <p:cNvPr id="4" name="Rectángulo 3"/>
          <p:cNvSpPr/>
          <p:nvPr/>
        </p:nvSpPr>
        <p:spPr>
          <a:xfrm>
            <a:off x="114300" y="1340768"/>
            <a:ext cx="8202116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500" dirty="0">
                <a:latin typeface="+mn-lt"/>
              </a:rPr>
              <a:t>To see the current variables, we can use the </a:t>
            </a:r>
            <a:r>
              <a:rPr lang="en-US" sz="2500" b="1" dirty="0">
                <a:latin typeface="+mn-lt"/>
              </a:rPr>
              <a:t>magic method </a:t>
            </a:r>
            <a:r>
              <a:rPr lang="en-US" sz="2500" dirty="0">
                <a:latin typeface="+mn-lt"/>
              </a:rPr>
              <a:t>%who or %</a:t>
            </a:r>
            <a:r>
              <a:rPr lang="en-US" sz="2500" dirty="0" err="1">
                <a:latin typeface="+mn-lt"/>
              </a:rPr>
              <a:t>whos</a:t>
            </a:r>
            <a:endParaRPr lang="es-ES" sz="2500" dirty="0">
              <a:latin typeface="+mn-lt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2362845"/>
            <a:ext cx="2152650" cy="8858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9792" y="2362845"/>
            <a:ext cx="2209800" cy="88899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05214" y="2362845"/>
            <a:ext cx="3095625" cy="15525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Rectángulo 10"/>
          <p:cNvSpPr/>
          <p:nvPr/>
        </p:nvSpPr>
        <p:spPr>
          <a:xfrm>
            <a:off x="258822" y="4077072"/>
            <a:ext cx="8633658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500" dirty="0">
                <a:latin typeface="+mn-lt"/>
              </a:rPr>
              <a:t>We can make use </a:t>
            </a:r>
            <a:r>
              <a:rPr lang="en-US" sz="2500" dirty="0">
                <a:latin typeface="+mn-lt"/>
              </a:rPr>
              <a:t>of ? </a:t>
            </a:r>
            <a:r>
              <a:rPr lang="en-US" sz="2500" dirty="0">
                <a:latin typeface="+mn-lt"/>
              </a:rPr>
              <a:t>to explore the API we are working with.</a:t>
            </a:r>
            <a:endParaRPr lang="es-ES" sz="2500" dirty="0">
              <a:latin typeface="+mn-lt"/>
            </a:endParaRPr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070" y="4604189"/>
            <a:ext cx="2324100" cy="9715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51720" y="4818408"/>
            <a:ext cx="1879620" cy="172152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67944" y="4554126"/>
            <a:ext cx="1762125" cy="9810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7" name="Imagen 1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802177" y="5236770"/>
            <a:ext cx="3234319" cy="128857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35531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Magic</a:t>
            </a:r>
            <a:r>
              <a:rPr lang="es-ES" dirty="0" smtClean="0"/>
              <a:t> </a:t>
            </a:r>
            <a:r>
              <a:rPr lang="es-ES" dirty="0" err="1" smtClean="0"/>
              <a:t>commands</a:t>
            </a:r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8539163" y="6597352"/>
            <a:ext cx="604837" cy="315913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fld id="{837B66DD-A152-4B31-8B52-FF3928EBF49F}" type="slidenum">
              <a:rPr lang="es-ES" smtClean="0"/>
              <a:pPr>
                <a:defRPr/>
              </a:pPr>
              <a:t>7</a:t>
            </a:fld>
            <a:endParaRPr lang="es-ES"/>
          </a:p>
        </p:txBody>
      </p:sp>
      <p:sp>
        <p:nvSpPr>
          <p:cNvPr id="3" name="Rectángulo 2"/>
          <p:cNvSpPr/>
          <p:nvPr/>
        </p:nvSpPr>
        <p:spPr>
          <a:xfrm>
            <a:off x="467544" y="1244758"/>
            <a:ext cx="7704856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500" dirty="0" err="1">
                <a:latin typeface="+mn-lt"/>
              </a:rPr>
              <a:t>IPython</a:t>
            </a:r>
            <a:r>
              <a:rPr lang="en-US" sz="2500" dirty="0">
                <a:latin typeface="+mn-lt"/>
              </a:rPr>
              <a:t> Magic Commands are added on top of the normal Python syntax and are prefixed by the % </a:t>
            </a:r>
            <a:r>
              <a:rPr lang="en-US" sz="2500" dirty="0" smtClean="0">
                <a:latin typeface="+mn-lt"/>
              </a:rPr>
              <a:t>character: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500" dirty="0">
                <a:latin typeface="+mn-lt"/>
              </a:rPr>
              <a:t>line </a:t>
            </a:r>
            <a:r>
              <a:rPr lang="en-US" sz="2500" dirty="0" err="1" smtClean="0">
                <a:latin typeface="+mn-lt"/>
              </a:rPr>
              <a:t>magics</a:t>
            </a:r>
            <a:r>
              <a:rPr lang="en-US" sz="2500" dirty="0">
                <a:latin typeface="+mn-lt"/>
              </a:rPr>
              <a:t> (%) operate on a single line of input</a:t>
            </a:r>
            <a:endParaRPr lang="en-US" sz="2500" dirty="0" smtClean="0">
              <a:latin typeface="+mn-lt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500" dirty="0" smtClean="0">
                <a:latin typeface="+mn-lt"/>
              </a:rPr>
              <a:t>cell </a:t>
            </a:r>
            <a:r>
              <a:rPr lang="en-US" sz="2500" dirty="0" err="1" smtClean="0">
                <a:latin typeface="+mn-lt"/>
              </a:rPr>
              <a:t>magics</a:t>
            </a:r>
            <a:r>
              <a:rPr lang="en-US" sz="2500" dirty="0">
                <a:latin typeface="+mn-lt"/>
              </a:rPr>
              <a:t> </a:t>
            </a:r>
            <a:r>
              <a:rPr lang="en-US" sz="2500" dirty="0" smtClean="0">
                <a:latin typeface="+mn-lt"/>
              </a:rPr>
              <a:t>(%%) operate </a:t>
            </a:r>
            <a:r>
              <a:rPr lang="en-US" sz="2500" dirty="0">
                <a:latin typeface="+mn-lt"/>
              </a:rPr>
              <a:t>on multiple lines of input</a:t>
            </a:r>
            <a:endParaRPr lang="es-ES" sz="2500" dirty="0">
              <a:latin typeface="+mn-lt"/>
            </a:endParaRP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3284984"/>
            <a:ext cx="6647117" cy="194421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23719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512" y="0"/>
            <a:ext cx="8583488" cy="785813"/>
          </a:xfrm>
        </p:spPr>
        <p:txBody>
          <a:bodyPr/>
          <a:lstStyle/>
          <a:p>
            <a:r>
              <a:rPr lang="en-US" dirty="0" smtClean="0"/>
              <a:t>Timing </a:t>
            </a:r>
            <a:r>
              <a:rPr lang="en-US" dirty="0"/>
              <a:t>Code Execution: %time and %</a:t>
            </a:r>
            <a:r>
              <a:rPr lang="en-US" dirty="0" err="1"/>
              <a:t>timeit</a:t>
            </a:r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8539163" y="6597352"/>
            <a:ext cx="604837" cy="315913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fld id="{837B66DD-A152-4B31-8B52-FF3928EBF49F}" type="slidenum">
              <a:rPr lang="es-ES" smtClean="0"/>
              <a:pPr>
                <a:defRPr/>
              </a:pPr>
              <a:t>8</a:t>
            </a:fld>
            <a:endParaRPr lang="es-ES"/>
          </a:p>
        </p:txBody>
      </p:sp>
      <p:sp>
        <p:nvSpPr>
          <p:cNvPr id="6" name="Rectángulo 5"/>
          <p:cNvSpPr/>
          <p:nvPr/>
        </p:nvSpPr>
        <p:spPr>
          <a:xfrm>
            <a:off x="179512" y="1340768"/>
            <a:ext cx="8764287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500" dirty="0">
                <a:latin typeface="+mn-lt"/>
              </a:rPr>
              <a:t>%time: Time the execution of a single statement</a:t>
            </a:r>
          </a:p>
          <a:p>
            <a:r>
              <a:rPr lang="en-US" sz="2500" dirty="0">
                <a:latin typeface="+mn-lt"/>
              </a:rPr>
              <a:t>%</a:t>
            </a:r>
            <a:r>
              <a:rPr lang="en-US" sz="2500" dirty="0" err="1">
                <a:latin typeface="+mn-lt"/>
              </a:rPr>
              <a:t>timeit</a:t>
            </a:r>
            <a:r>
              <a:rPr lang="en-US" sz="2500" dirty="0">
                <a:latin typeface="+mn-lt"/>
              </a:rPr>
              <a:t>: Time repeated execution of a single statement for more accuracy</a:t>
            </a:r>
            <a:endParaRPr lang="es-ES" sz="2500" dirty="0">
              <a:latin typeface="+mn-lt"/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2858757"/>
            <a:ext cx="3657600" cy="27336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0824" y="2852936"/>
            <a:ext cx="4752975" cy="20002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38919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512" y="0"/>
            <a:ext cx="8583488" cy="785813"/>
          </a:xfrm>
        </p:spPr>
        <p:txBody>
          <a:bodyPr/>
          <a:lstStyle/>
          <a:p>
            <a:r>
              <a:rPr lang="en-US" dirty="0"/>
              <a:t>Progress bar</a:t>
            </a:r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8539163" y="6597352"/>
            <a:ext cx="604837" cy="315913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fld id="{837B66DD-A152-4B31-8B52-FF3928EBF49F}" type="slidenum">
              <a:rPr lang="es-ES" smtClean="0"/>
              <a:pPr>
                <a:defRPr/>
              </a:pPr>
              <a:t>9</a:t>
            </a:fld>
            <a:endParaRPr lang="es-ES"/>
          </a:p>
        </p:txBody>
      </p:sp>
      <p:sp>
        <p:nvSpPr>
          <p:cNvPr id="6" name="Rectángulo 5"/>
          <p:cNvSpPr/>
          <p:nvPr/>
        </p:nvSpPr>
        <p:spPr>
          <a:xfrm>
            <a:off x="179512" y="1196752"/>
            <a:ext cx="8764287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500" dirty="0">
                <a:latin typeface="+mn-lt"/>
              </a:rPr>
              <a:t>We can make use of </a:t>
            </a:r>
            <a:r>
              <a:rPr lang="en-US" sz="2500" dirty="0" err="1">
                <a:latin typeface="+mn-lt"/>
              </a:rPr>
              <a:t>tqdm</a:t>
            </a:r>
            <a:r>
              <a:rPr lang="en-US" sz="2500" dirty="0">
                <a:latin typeface="+mn-lt"/>
              </a:rPr>
              <a:t> to show the progress bar in a loop. With </a:t>
            </a:r>
            <a:r>
              <a:rPr lang="en-US" sz="2500" dirty="0" err="1">
                <a:latin typeface="+mn-lt"/>
              </a:rPr>
              <a:t>tqdm</a:t>
            </a:r>
            <a:r>
              <a:rPr lang="en-US" sz="2500" dirty="0">
                <a:latin typeface="+mn-lt"/>
              </a:rPr>
              <a:t>, we can instantly make our loops show a smart progress meter: just wrap any </a:t>
            </a:r>
            <a:r>
              <a:rPr lang="en-US" sz="2500" dirty="0" err="1">
                <a:latin typeface="+mn-lt"/>
              </a:rPr>
              <a:t>iterable</a:t>
            </a:r>
            <a:r>
              <a:rPr lang="en-US" sz="2500" dirty="0">
                <a:latin typeface="+mn-lt"/>
              </a:rPr>
              <a:t> with </a:t>
            </a:r>
            <a:r>
              <a:rPr lang="en-US" sz="2500" dirty="0" err="1">
                <a:latin typeface="+mn-lt"/>
              </a:rPr>
              <a:t>tqdm</a:t>
            </a:r>
            <a:r>
              <a:rPr lang="en-US" sz="2500" dirty="0">
                <a:latin typeface="+mn-lt"/>
              </a:rPr>
              <a:t>(</a:t>
            </a:r>
            <a:r>
              <a:rPr lang="en-US" sz="2500" dirty="0" err="1">
                <a:latin typeface="+mn-lt"/>
              </a:rPr>
              <a:t>iterable</a:t>
            </a:r>
            <a:r>
              <a:rPr lang="en-US" sz="2500" dirty="0">
                <a:latin typeface="+mn-lt"/>
              </a:rPr>
              <a:t>)</a:t>
            </a:r>
            <a:endParaRPr lang="es-ES" sz="2500" dirty="0">
              <a:latin typeface="+mn-lt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9116" y="2636912"/>
            <a:ext cx="5926744" cy="345638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78407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tudent presentatio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Student presentatio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Median">
    <a:dk1>
      <a:sysClr val="windowText" lastClr="000000"/>
    </a:dk1>
    <a:lt1>
      <a:sysClr val="window" lastClr="FFFFFF"/>
    </a:lt1>
    <a:dk2>
      <a:srgbClr val="775F55"/>
    </a:dk2>
    <a:lt2>
      <a:srgbClr val="EBDDC3"/>
    </a:lt2>
    <a:accent1>
      <a:srgbClr val="94B6D2"/>
    </a:accent1>
    <a:accent2>
      <a:srgbClr val="DD8047"/>
    </a:accent2>
    <a:accent3>
      <a:srgbClr val="A5AB81"/>
    </a:accent3>
    <a:accent4>
      <a:srgbClr val="D8B25C"/>
    </a:accent4>
    <a:accent5>
      <a:srgbClr val="7BA79D"/>
    </a:accent5>
    <a:accent6>
      <a:srgbClr val="968C8C"/>
    </a:accent6>
    <a:hlink>
      <a:srgbClr val="F7B615"/>
    </a:hlink>
    <a:folHlink>
      <a:srgbClr val="704404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51872</TotalTime>
  <Words>751</Words>
  <Application>Microsoft Office PowerPoint</Application>
  <PresentationFormat>Presentación en pantalla (4:3)</PresentationFormat>
  <Paragraphs>90</Paragraphs>
  <Slides>13</Slides>
  <Notes>13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13</vt:i4>
      </vt:variant>
    </vt:vector>
  </HeadingPairs>
  <TitlesOfParts>
    <vt:vector size="23" baseType="lpstr">
      <vt:lpstr>-apple-system</vt:lpstr>
      <vt:lpstr>Arial</vt:lpstr>
      <vt:lpstr>Calibri</vt:lpstr>
      <vt:lpstr>Consolas</vt:lpstr>
      <vt:lpstr>Courier New</vt:lpstr>
      <vt:lpstr>Tw Cen MT</vt:lpstr>
      <vt:lpstr>Wingdings</vt:lpstr>
      <vt:lpstr>Wingdings 2</vt:lpstr>
      <vt:lpstr>Student presentation</vt:lpstr>
      <vt:lpstr>1_Student presentation</vt:lpstr>
      <vt:lpstr>Visión por computador en la nueva era de la Inteligencia Artificial y el Deep Learning</vt:lpstr>
      <vt:lpstr>Google Colab</vt:lpstr>
      <vt:lpstr>Markdown</vt:lpstr>
      <vt:lpstr>Markdown</vt:lpstr>
      <vt:lpstr>Run commands</vt:lpstr>
      <vt:lpstr>Active variables and API Lookups</vt:lpstr>
      <vt:lpstr>Magic commands</vt:lpstr>
      <vt:lpstr>Timing Code Execution: %time and %timeit</vt:lpstr>
      <vt:lpstr>Progress bar</vt:lpstr>
      <vt:lpstr>Environment Variables</vt:lpstr>
      <vt:lpstr>Github1s - Browse Projects on VSCode in Your Browser</vt:lpstr>
      <vt:lpstr>Create and share beautiful images of your source code</vt:lpstr>
      <vt:lpstr>Google Colab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Visión por computador en la nueva era de la Inteligencia Artificial y el Deep Learning</dc:title>
  <cp:lastModifiedBy>Alberto Fernandez Villan</cp:lastModifiedBy>
  <cp:revision>14</cp:revision>
  <dcterms:created xsi:type="dcterms:W3CDTF">2007-12-30T09:58:21Z</dcterms:created>
  <dcterms:modified xsi:type="dcterms:W3CDTF">2021-03-28T11:45:39Z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TC101671253082</vt:lpwstr>
  </property>
  <property fmtid="{D5CDD505-2E9C-101B-9397-08002B2CF9AE}" pid="3" name="Tfs.IsStoryboard">
    <vt:bool>true</vt:bool>
  </property>
</Properties>
</file>