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3"/>
  </p:notesMasterIdLst>
  <p:handoutMasterIdLst>
    <p:handoutMasterId r:id="rId14"/>
  </p:handoutMasterIdLst>
  <p:sldIdLst>
    <p:sldId id="903" r:id="rId3"/>
    <p:sldId id="606" r:id="rId4"/>
    <p:sldId id="939" r:id="rId5"/>
    <p:sldId id="948" r:id="rId6"/>
    <p:sldId id="949" r:id="rId7"/>
    <p:sldId id="950" r:id="rId8"/>
    <p:sldId id="951" r:id="rId9"/>
    <p:sldId id="952" r:id="rId10"/>
    <p:sldId id="953" r:id="rId11"/>
    <p:sldId id="913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B95209"/>
    <a:srgbClr val="0952B9"/>
    <a:srgbClr val="F6C708"/>
    <a:srgbClr val="7A290B"/>
    <a:srgbClr val="070201"/>
    <a:srgbClr val="0000FF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01/04/2021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01/04/2021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10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36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59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20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0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6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37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metrics_for_classification_with_scikit_learn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metrics_for_classification_with_scikit_learn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f1_score.html#sklearn.metrics.f1_score" TargetMode="External"/><Relationship Id="rId3" Type="http://schemas.openxmlformats.org/officeDocument/2006/relationships/hyperlink" Target="https://scikit-learn.org/stable/modules/generated/sklearn.metrics.accuracy_score.html" TargetMode="External"/><Relationship Id="rId7" Type="http://schemas.openxmlformats.org/officeDocument/2006/relationships/hyperlink" Target="https://scikit-learn.org/stable/modules/generated/sklearn.metrics.recall_score.html#sklearn.metrics.recall_sc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generated/sklearn.metrics.precision_score.html#sklearn.metrics.precision_score" TargetMode="External"/><Relationship Id="rId5" Type="http://schemas.openxmlformats.org/officeDocument/2006/relationships/hyperlink" Target="https://scikit-learn.org/stable/modules/generated/sklearn.metrics.confusion_matrix.html#sklearn.metrics.confusion_matrix" TargetMode="External"/><Relationship Id="rId4" Type="http://schemas.openxmlformats.org/officeDocument/2006/relationships/hyperlink" Target="https://scikit-learn.org/stable/modules/generated/sklearn.metrics.balanced_accuracy_score.html#sklearn.metrics.balanced_accuracy_score" TargetMode="External"/><Relationship Id="rId9" Type="http://schemas.openxmlformats.org/officeDocument/2006/relationships/hyperlink" Target="https://scikit-learn.org/stable/modules/generated/sklearn.metrics.classification_report.html#sklearn.metrics.classification_repo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hyperlink" Target="https://scikit-learn.org/stable/modules/generated/sklearn.metrics.roc_auc_score.html" TargetMode="External"/><Relationship Id="rId4" Type="http://schemas.openxmlformats.org/officeDocument/2006/relationships/hyperlink" Target="https://scikit-learn.org/stable/modules/generated/sklearn.metrics.roc_curv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cikit-learn.org/stable/modules/generated/sklearn.metrics.precision_recall_cur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Scikit-learn</a:t>
            </a:r>
            <a:endParaRPr sz="28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65777"/>
            <a:ext cx="2907432" cy="15651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71600" y="275075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Introduction</a:t>
            </a:r>
            <a:r>
              <a:rPr lang="es-ES" sz="2400" dirty="0">
                <a:solidFill>
                  <a:schemeClr val="bg1"/>
                </a:solidFill>
              </a:rPr>
              <a:t> to </a:t>
            </a:r>
            <a:r>
              <a:rPr lang="es-ES" sz="2400" dirty="0" err="1">
                <a:solidFill>
                  <a:schemeClr val="bg1"/>
                </a:solidFill>
              </a:rPr>
              <a:t>metrics</a:t>
            </a:r>
            <a:r>
              <a:rPr lang="es-ES" sz="2400" dirty="0">
                <a:solidFill>
                  <a:schemeClr val="bg1"/>
                </a:solidFill>
              </a:rPr>
              <a:t> in </a:t>
            </a:r>
            <a:r>
              <a:rPr lang="es-ES" sz="2400" dirty="0" err="1">
                <a:solidFill>
                  <a:schemeClr val="bg1"/>
                </a:solidFill>
              </a:rPr>
              <a:t>scikit-learn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Scikit-learn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8" y="387398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372747" y="394609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4"/>
              </a:rPr>
              <a:t>metrics_for_classification_with_scikit_learn.ipynb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0" y="5307886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72747" y="5256570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hlinkClick r:id="rId6"/>
              </a:rPr>
              <a:t>metrics_for_classification_with_scikit_learn.ipynb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65777"/>
            <a:ext cx="2907432" cy="156516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71600" y="273600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bg1"/>
                </a:solidFill>
              </a:rPr>
              <a:t>Introduction</a:t>
            </a:r>
            <a:r>
              <a:rPr lang="es-ES" sz="2400" dirty="0" smtClean="0">
                <a:solidFill>
                  <a:schemeClr val="bg1"/>
                </a:solidFill>
              </a:rPr>
              <a:t> to </a:t>
            </a:r>
            <a:r>
              <a:rPr lang="es-ES" sz="2400" dirty="0" err="1" smtClean="0">
                <a:solidFill>
                  <a:schemeClr val="bg1"/>
                </a:solidFill>
              </a:rPr>
              <a:t>metrics</a:t>
            </a:r>
            <a:r>
              <a:rPr lang="es-ES" sz="2400" dirty="0" smtClean="0">
                <a:solidFill>
                  <a:schemeClr val="bg1"/>
                </a:solidFill>
              </a:rPr>
              <a:t> in </a:t>
            </a:r>
            <a:r>
              <a:rPr lang="es-ES" sz="2400" dirty="0" err="1" smtClean="0">
                <a:solidFill>
                  <a:schemeClr val="bg1"/>
                </a:solidFill>
              </a:rPr>
              <a:t>scikit-learn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</a:t>
            </a: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305982" y="1059226"/>
            <a:ext cx="8652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evaluating a test that screens people for a </a:t>
            </a:r>
            <a:r>
              <a:rPr lang="en-US" dirty="0"/>
              <a:t>disease. The test outcome can  </a:t>
            </a:r>
            <a:r>
              <a:rPr lang="en-US" dirty="0" smtClean="0"/>
              <a:t>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: </a:t>
            </a:r>
            <a:r>
              <a:rPr lang="en-US" dirty="0" smtClean="0"/>
              <a:t>classifying </a:t>
            </a:r>
            <a:r>
              <a:rPr lang="en-US" dirty="0"/>
              <a:t>the person as having the </a:t>
            </a:r>
            <a:r>
              <a:rPr lang="en-US" dirty="0" smtClean="0"/>
              <a:t>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Negative</a:t>
            </a:r>
            <a:r>
              <a:rPr lang="en-US" dirty="0" smtClean="0"/>
              <a:t>: classifying </a:t>
            </a:r>
            <a:r>
              <a:rPr lang="en-US" dirty="0"/>
              <a:t>the person as not having the </a:t>
            </a:r>
            <a:r>
              <a:rPr lang="en-US" dirty="0" smtClean="0"/>
              <a:t>disease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3" y="3511021"/>
            <a:ext cx="6655708" cy="16997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05982" y="2204864"/>
            <a:ext cx="87849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True positive (TP)</a:t>
            </a:r>
            <a:r>
              <a:rPr lang="en-US" sz="1700" dirty="0"/>
              <a:t>: Sick people (actual = 1) correctly identified as sick (predicted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False positive (FP)</a:t>
            </a:r>
            <a:r>
              <a:rPr lang="en-US" sz="1700" dirty="0"/>
              <a:t>: Healthy people (actual = 0) incorrectly identified as sick (predicted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True negative (TN)</a:t>
            </a:r>
            <a:r>
              <a:rPr lang="en-US" sz="1700" dirty="0"/>
              <a:t>: Healthy people (actual = 0) correctly identified as healthy (predicted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False negative (FN)</a:t>
            </a:r>
            <a:r>
              <a:rPr lang="en-US" sz="1700" dirty="0"/>
              <a:t>: Sick people (actual = 1) incorrectly identified as healthy (predicted = 0)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3827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</a:t>
            </a: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305982" y="1059226"/>
            <a:ext cx="8652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evaluating a test that screens people for a </a:t>
            </a:r>
            <a:r>
              <a:rPr lang="en-US" dirty="0"/>
              <a:t>disease. The test outcome can  </a:t>
            </a:r>
            <a:r>
              <a:rPr lang="en-US" dirty="0" smtClean="0"/>
              <a:t>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: </a:t>
            </a:r>
            <a:r>
              <a:rPr lang="en-US" dirty="0" smtClean="0"/>
              <a:t>classifying </a:t>
            </a:r>
            <a:r>
              <a:rPr lang="en-US" dirty="0"/>
              <a:t>the person as having the </a:t>
            </a:r>
            <a:r>
              <a:rPr lang="en-US" dirty="0" smtClean="0"/>
              <a:t>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Negative</a:t>
            </a:r>
            <a:r>
              <a:rPr lang="en-US" dirty="0" smtClean="0"/>
              <a:t>: classifying </a:t>
            </a:r>
            <a:r>
              <a:rPr lang="en-US" dirty="0"/>
              <a:t>the person as not having the </a:t>
            </a:r>
            <a:r>
              <a:rPr lang="en-US" dirty="0" smtClean="0"/>
              <a:t>disease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3" y="3511021"/>
            <a:ext cx="6655708" cy="16997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05982" y="2204864"/>
            <a:ext cx="87849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True positive (TP)</a:t>
            </a:r>
            <a:r>
              <a:rPr lang="en-US" sz="1700" dirty="0"/>
              <a:t>: Sick people (actual = 1) correctly identified as sick (predicted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False positive (FP)</a:t>
            </a:r>
            <a:r>
              <a:rPr lang="en-US" sz="1700" dirty="0"/>
              <a:t>: Healthy people (actual = 0) incorrectly identified as sick (predicted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True negative (TN)</a:t>
            </a:r>
            <a:r>
              <a:rPr lang="en-US" sz="1700" dirty="0"/>
              <a:t>: Healthy people (actual = 0) correctly identified as healthy (predicted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False negative (FN)</a:t>
            </a:r>
            <a:r>
              <a:rPr lang="en-US" sz="1700" dirty="0"/>
              <a:t>: Sick people (actual = 1) incorrectly identified as healthy (predicted = 0)</a:t>
            </a:r>
            <a:endParaRPr lang="es-ES" sz="1700" dirty="0"/>
          </a:p>
        </p:txBody>
      </p:sp>
      <p:sp>
        <p:nvSpPr>
          <p:cNvPr id="17" name="Rectángulo 16"/>
          <p:cNvSpPr/>
          <p:nvPr/>
        </p:nvSpPr>
        <p:spPr>
          <a:xfrm>
            <a:off x="7380311" y="4991980"/>
            <a:ext cx="1696853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All the samples that </a:t>
            </a:r>
            <a:r>
              <a:rPr lang="en-US" sz="1500" dirty="0" smtClean="0"/>
              <a:t>are positive</a:t>
            </a:r>
            <a:endParaRPr lang="es-ES" sz="1500" dirty="0"/>
          </a:p>
        </p:txBody>
      </p:sp>
      <p:sp>
        <p:nvSpPr>
          <p:cNvPr id="22" name="Rectángulo 21"/>
          <p:cNvSpPr/>
          <p:nvPr/>
        </p:nvSpPr>
        <p:spPr>
          <a:xfrm>
            <a:off x="7394106" y="4043788"/>
            <a:ext cx="1683058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All the samples that </a:t>
            </a:r>
            <a:r>
              <a:rPr lang="en-US" sz="1500" dirty="0" smtClean="0"/>
              <a:t>are negative</a:t>
            </a:r>
            <a:endParaRPr lang="es-ES" sz="1500" dirty="0"/>
          </a:p>
        </p:txBody>
      </p:sp>
      <p:cxnSp>
        <p:nvCxnSpPr>
          <p:cNvPr id="23" name="Conector recto 22"/>
          <p:cNvCxnSpPr>
            <a:stCxn id="18" idx="3"/>
            <a:endCxn id="22" idx="1"/>
          </p:cNvCxnSpPr>
          <p:nvPr/>
        </p:nvCxnSpPr>
        <p:spPr>
          <a:xfrm flipV="1">
            <a:off x="6876254" y="4320787"/>
            <a:ext cx="517852" cy="247461"/>
          </a:xfrm>
          <a:prstGeom prst="lin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ángulo 23"/>
          <p:cNvSpPr/>
          <p:nvPr/>
        </p:nvSpPr>
        <p:spPr>
          <a:xfrm>
            <a:off x="3539578" y="4296999"/>
            <a:ext cx="1536477" cy="105989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/>
          <p:cNvCxnSpPr>
            <a:stCxn id="13" idx="3"/>
            <a:endCxn id="17" idx="1"/>
          </p:cNvCxnSpPr>
          <p:nvPr/>
        </p:nvCxnSpPr>
        <p:spPr>
          <a:xfrm>
            <a:off x="6876255" y="4948166"/>
            <a:ext cx="504056" cy="320813"/>
          </a:xfrm>
          <a:prstGeom prst="lin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ángulo 38"/>
          <p:cNvSpPr/>
          <p:nvPr/>
        </p:nvSpPr>
        <p:spPr>
          <a:xfrm>
            <a:off x="5187684" y="4296999"/>
            <a:ext cx="1648107" cy="105989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347863" y="4431230"/>
            <a:ext cx="3528391" cy="2740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3347864" y="4811148"/>
            <a:ext cx="3528391" cy="2740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3121798" y="5811115"/>
            <a:ext cx="1954257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All the samples predicted as negative</a:t>
            </a:r>
            <a:endParaRPr lang="es-ES" sz="1500" dirty="0"/>
          </a:p>
        </p:txBody>
      </p:sp>
      <p:cxnSp>
        <p:nvCxnSpPr>
          <p:cNvPr id="48" name="Conector recto 47"/>
          <p:cNvCxnSpPr>
            <a:stCxn id="40" idx="0"/>
            <a:endCxn id="24" idx="2"/>
          </p:cNvCxnSpPr>
          <p:nvPr/>
        </p:nvCxnSpPr>
        <p:spPr>
          <a:xfrm flipV="1">
            <a:off x="4098927" y="5356891"/>
            <a:ext cx="208890" cy="454224"/>
          </a:xfrm>
          <a:prstGeom prst="lin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ángulo 51"/>
          <p:cNvSpPr/>
          <p:nvPr/>
        </p:nvSpPr>
        <p:spPr>
          <a:xfrm>
            <a:off x="5194986" y="5811115"/>
            <a:ext cx="1954257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All the samples predicted as </a:t>
            </a:r>
            <a:r>
              <a:rPr lang="en-US" sz="1500" dirty="0" smtClean="0"/>
              <a:t>positive</a:t>
            </a:r>
            <a:endParaRPr lang="es-ES" sz="1500" dirty="0"/>
          </a:p>
        </p:txBody>
      </p:sp>
      <p:cxnSp>
        <p:nvCxnSpPr>
          <p:cNvPr id="53" name="Conector recto 52"/>
          <p:cNvCxnSpPr>
            <a:stCxn id="52" idx="0"/>
          </p:cNvCxnSpPr>
          <p:nvPr/>
        </p:nvCxnSpPr>
        <p:spPr>
          <a:xfrm flipH="1" flipV="1">
            <a:off x="6011737" y="5345018"/>
            <a:ext cx="160378" cy="466097"/>
          </a:xfrm>
          <a:prstGeom prst="lin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54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102634" y="1036644"/>
            <a:ext cx="5909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TP, FP, FN and TN, we can calculate some metrics: sensitivity (or recall), specificity, and precision.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4296" y="1682975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Sensitivity (recall) </a:t>
            </a:r>
            <a:r>
              <a:rPr lang="en-US" dirty="0"/>
              <a:t>is a measure of how well </a:t>
            </a:r>
            <a:r>
              <a:rPr lang="en-US" dirty="0" smtClean="0"/>
              <a:t>a test </a:t>
            </a:r>
            <a:r>
              <a:rPr lang="en-US" dirty="0"/>
              <a:t>can identify true </a:t>
            </a:r>
            <a:r>
              <a:rPr lang="en-US" dirty="0" smtClean="0"/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Specificity</a:t>
            </a:r>
            <a:r>
              <a:rPr lang="en-US" dirty="0"/>
              <a:t> is a measure of how well a test can identify true negatives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 </a:t>
            </a:r>
            <a:r>
              <a:rPr lang="en-US" dirty="0" smtClean="0"/>
              <a:t>(positive </a:t>
            </a:r>
            <a:r>
              <a:rPr lang="en-US" dirty="0"/>
              <a:t>predictive values (PPV</a:t>
            </a:r>
            <a:r>
              <a:rPr lang="en-US" dirty="0" smtClean="0"/>
              <a:t>)). </a:t>
            </a:r>
            <a:r>
              <a:rPr lang="en-US" dirty="0"/>
              <a:t>It is the proportions of positive results that are true positive</a:t>
            </a:r>
            <a:endParaRPr lang="es-ES" dirty="0"/>
          </a:p>
        </p:txBody>
      </p:sp>
      <p:pic>
        <p:nvPicPr>
          <p:cNvPr id="1026" name="Picture 2" descr="https://www.redaccionmedica.com/images/faqs/cual-es-el-porcentaje-de-fallo-de-la-pc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29944"/>
            <a:ext cx="2793113" cy="1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6206020" cy="158492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08718" y="4888094"/>
            <a:ext cx="3312368" cy="3418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174378" y="5656993"/>
            <a:ext cx="185178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ES" dirty="0" err="1"/>
              <a:t>Sensitivity</a:t>
            </a:r>
            <a:r>
              <a:rPr lang="es-ES" dirty="0"/>
              <a:t> (</a:t>
            </a:r>
            <a:r>
              <a:rPr lang="es-ES" dirty="0" err="1"/>
              <a:t>recall</a:t>
            </a:r>
            <a:r>
              <a:rPr lang="es-ES" dirty="0"/>
              <a:t>) </a:t>
            </a:r>
          </a:p>
        </p:txBody>
      </p:sp>
      <p:cxnSp>
        <p:nvCxnSpPr>
          <p:cNvPr id="14" name="Conector recto 13"/>
          <p:cNvCxnSpPr>
            <a:stCxn id="11" idx="1"/>
            <a:endCxn id="10" idx="3"/>
          </p:cNvCxnSpPr>
          <p:nvPr/>
        </p:nvCxnSpPr>
        <p:spPr>
          <a:xfrm flipH="1" flipV="1">
            <a:off x="6521086" y="5059020"/>
            <a:ext cx="653292" cy="78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208718" y="4456046"/>
            <a:ext cx="3312368" cy="3418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7174378" y="4014606"/>
            <a:ext cx="1127232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ES" dirty="0" err="1" smtClean="0"/>
              <a:t>Specificity</a:t>
            </a:r>
            <a:endParaRPr lang="es-ES" dirty="0"/>
          </a:p>
        </p:txBody>
      </p:sp>
      <p:cxnSp>
        <p:nvCxnSpPr>
          <p:cNvPr id="41" name="Conector recto 40"/>
          <p:cNvCxnSpPr>
            <a:stCxn id="38" idx="1"/>
          </p:cNvCxnSpPr>
          <p:nvPr/>
        </p:nvCxnSpPr>
        <p:spPr>
          <a:xfrm flipH="1">
            <a:off x="6521086" y="4199272"/>
            <a:ext cx="653292" cy="41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4960310" y="4341847"/>
            <a:ext cx="1476394" cy="10514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4439633" y="5732936"/>
            <a:ext cx="9765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s-ES" dirty="0" err="1" smtClean="0"/>
              <a:t>Precision</a:t>
            </a:r>
            <a:endParaRPr lang="es-ES" dirty="0"/>
          </a:p>
        </p:txBody>
      </p:sp>
      <p:cxnSp>
        <p:nvCxnSpPr>
          <p:cNvPr id="44" name="Conector recto 43"/>
          <p:cNvCxnSpPr>
            <a:stCxn id="42" idx="2"/>
          </p:cNvCxnSpPr>
          <p:nvPr/>
        </p:nvCxnSpPr>
        <p:spPr>
          <a:xfrm flipH="1">
            <a:off x="5045215" y="5393255"/>
            <a:ext cx="653292" cy="35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828442" y="5518493"/>
            <a:ext cx="25499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how sure you are of your true positives</a:t>
            </a:r>
            <a:endParaRPr lang="es-ES" dirty="0"/>
          </a:p>
        </p:txBody>
      </p:sp>
      <p:cxnSp>
        <p:nvCxnSpPr>
          <p:cNvPr id="34" name="Conector recto 33"/>
          <p:cNvCxnSpPr>
            <a:stCxn id="31" idx="3"/>
            <a:endCxn id="43" idx="1"/>
          </p:cNvCxnSpPr>
          <p:nvPr/>
        </p:nvCxnSpPr>
        <p:spPr>
          <a:xfrm>
            <a:off x="3378357" y="5841659"/>
            <a:ext cx="1061276" cy="7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5184576" cy="32292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9512" y="101474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(recall) is a measure of how well a test can identify true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 is a measure of how well a test can identify true 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(positive predictive values (PPV)). It is the proportions of positive results that are true positive </a:t>
            </a:r>
            <a:r>
              <a:rPr lang="en-US" dirty="0" smtClean="0"/>
              <a:t>(how </a:t>
            </a:r>
            <a:r>
              <a:rPr lang="en-US" dirty="0"/>
              <a:t>sure you are of your true </a:t>
            </a:r>
            <a:r>
              <a:rPr lang="en-US" dirty="0" smtClean="0"/>
              <a:t>positives).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34549" y="5733256"/>
            <a:ext cx="6286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Accuracy</a:t>
            </a:r>
            <a:r>
              <a:rPr lang="es-ES" dirty="0"/>
              <a:t>: 80.00</a:t>
            </a:r>
            <a:r>
              <a:rPr lang="es-ES" dirty="0" smtClean="0"/>
              <a:t>% (8/10)</a:t>
            </a:r>
          </a:p>
          <a:p>
            <a:r>
              <a:rPr lang="es-ES" b="1" dirty="0" smtClean="0"/>
              <a:t>F1 score </a:t>
            </a:r>
            <a:r>
              <a:rPr lang="es-ES" dirty="0" smtClean="0"/>
              <a:t>(</a:t>
            </a:r>
            <a:r>
              <a:rPr lang="es-ES" dirty="0"/>
              <a:t>2 * (</a:t>
            </a:r>
            <a:r>
              <a:rPr lang="es-ES" dirty="0" err="1"/>
              <a:t>precision</a:t>
            </a:r>
            <a:r>
              <a:rPr lang="es-ES" dirty="0"/>
              <a:t> * </a:t>
            </a:r>
            <a:r>
              <a:rPr lang="es-ES" dirty="0" err="1"/>
              <a:t>recall</a:t>
            </a:r>
            <a:r>
              <a:rPr lang="es-ES" dirty="0"/>
              <a:t>) / (</a:t>
            </a:r>
            <a:r>
              <a:rPr lang="es-ES" dirty="0" err="1"/>
              <a:t>precision</a:t>
            </a:r>
            <a:r>
              <a:rPr lang="es-ES" dirty="0"/>
              <a:t> + </a:t>
            </a:r>
            <a:r>
              <a:rPr lang="es-ES" dirty="0" err="1"/>
              <a:t>recall</a:t>
            </a:r>
            <a:r>
              <a:rPr lang="es-ES" dirty="0" smtClean="0"/>
              <a:t>)</a:t>
            </a:r>
            <a:r>
              <a:rPr lang="en-US" dirty="0" smtClean="0"/>
              <a:t>)</a:t>
            </a:r>
            <a:r>
              <a:rPr lang="es-ES" dirty="0" smtClean="0"/>
              <a:t>: </a:t>
            </a:r>
            <a:r>
              <a:rPr lang="es-ES" dirty="0"/>
              <a:t>50.00</a:t>
            </a:r>
            <a:r>
              <a:rPr lang="es-ES" dirty="0" smtClean="0"/>
              <a:t>%: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3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 in </a:t>
            </a:r>
            <a:r>
              <a:rPr lang="en-GB" dirty="0" err="1" smtClean="0"/>
              <a:t>scikit</a:t>
            </a:r>
            <a:r>
              <a:rPr lang="en-GB" dirty="0" smtClean="0"/>
              <a:t>-learn</a:t>
            </a: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1619672" y="1484784"/>
            <a:ext cx="5688632" cy="3693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3"/>
              </a:rPr>
              <a:t>accuracy_score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4"/>
              </a:rPr>
              <a:t>balanced_accuracy_score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5"/>
              </a:rPr>
              <a:t>confusion_matrix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6"/>
              </a:rPr>
              <a:t>precision_score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7"/>
              </a:rPr>
              <a:t>recall_score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smtClean="0">
                <a:hlinkClick r:id="rId8"/>
              </a:rPr>
              <a:t>f1_score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>
                <a:hlinkClick r:id="rId9"/>
              </a:rPr>
              <a:t>classification_report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7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 in </a:t>
            </a:r>
            <a:r>
              <a:rPr lang="en-GB" dirty="0" err="1" smtClean="0"/>
              <a:t>scikit</a:t>
            </a:r>
            <a:r>
              <a:rPr lang="en-GB" dirty="0" smtClean="0"/>
              <a:t>-learn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34126"/>
            <a:ext cx="3890416" cy="291781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5690" y="1183684"/>
            <a:ext cx="8577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Receiver </a:t>
            </a:r>
            <a:r>
              <a:rPr lang="en-US" dirty="0"/>
              <a:t>Operating </a:t>
            </a:r>
            <a:r>
              <a:rPr lang="en-US" dirty="0" smtClean="0"/>
              <a:t>Characteristic (ROC)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4"/>
              </a:rPr>
              <a:t>roc_curve</a:t>
            </a:r>
            <a:endParaRPr lang="es-ES" dirty="0" smtClean="0"/>
          </a:p>
          <a:p>
            <a:r>
              <a:rPr lang="en-US" dirty="0"/>
              <a:t>Compute Area Under the Receiver Operating Characteristic Curve (ROC AUC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 smtClean="0">
                <a:hlinkClick r:id="rId5"/>
              </a:rPr>
              <a:t>roc_auc_score</a:t>
            </a:r>
            <a:endParaRPr lang="en-US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388738" y="4431942"/>
            <a:ext cx="10502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ES" dirty="0" err="1"/>
              <a:t>sensitivity</a:t>
            </a:r>
            <a:endParaRPr lang="es-ES" dirty="0"/>
          </a:p>
        </p:txBody>
      </p:sp>
      <p:cxnSp>
        <p:nvCxnSpPr>
          <p:cNvPr id="9" name="Conector recto 8"/>
          <p:cNvCxnSpPr>
            <a:stCxn id="7" idx="3"/>
          </p:cNvCxnSpPr>
          <p:nvPr/>
        </p:nvCxnSpPr>
        <p:spPr>
          <a:xfrm>
            <a:off x="2439026" y="4616608"/>
            <a:ext cx="188758" cy="3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067944" y="6093296"/>
            <a:ext cx="142058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s-ES" dirty="0" smtClean="0"/>
              <a:t>1 - </a:t>
            </a:r>
            <a:r>
              <a:rPr lang="es-ES" dirty="0" err="1" smtClean="0"/>
              <a:t>specificity</a:t>
            </a:r>
            <a:endParaRPr lang="es-ES" dirty="0"/>
          </a:p>
        </p:txBody>
      </p:sp>
      <p:cxnSp>
        <p:nvCxnSpPr>
          <p:cNvPr id="12" name="Conector recto 11"/>
          <p:cNvCxnSpPr>
            <a:stCxn id="10" idx="0"/>
            <a:endCxn id="2" idx="2"/>
          </p:cNvCxnSpPr>
          <p:nvPr/>
        </p:nvCxnSpPr>
        <p:spPr>
          <a:xfrm flipH="1" flipV="1">
            <a:off x="4572992" y="5851938"/>
            <a:ext cx="205243" cy="24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45869" y="2632975"/>
            <a:ext cx="224098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100% sensitivity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no false negatives)</a:t>
            </a:r>
          </a:p>
          <a:p>
            <a:r>
              <a:rPr lang="en-US" dirty="0"/>
              <a:t>100% specificity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no false positives)</a:t>
            </a:r>
            <a:endParaRPr lang="es-ES" dirty="0"/>
          </a:p>
        </p:txBody>
      </p:sp>
      <p:cxnSp>
        <p:nvCxnSpPr>
          <p:cNvPr id="26" name="Conector recto 25"/>
          <p:cNvCxnSpPr>
            <a:stCxn id="19" idx="3"/>
          </p:cNvCxnSpPr>
          <p:nvPr/>
        </p:nvCxnSpPr>
        <p:spPr>
          <a:xfrm>
            <a:off x="2386852" y="3233140"/>
            <a:ext cx="834367" cy="13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5292080" y="2402513"/>
            <a:ext cx="3549501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dirty="0"/>
              <a:t>Trade-offs between true positive (benefits) and false positive (costs)</a:t>
            </a: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9" y="3598957"/>
            <a:ext cx="2262271" cy="1421608"/>
          </a:xfrm>
          <a:prstGeom prst="rect">
            <a:avLst/>
          </a:prstGeom>
        </p:spPr>
      </p:pic>
      <p:sp>
        <p:nvSpPr>
          <p:cNvPr id="37" name="Rectángulo 36"/>
          <p:cNvSpPr/>
          <p:nvPr/>
        </p:nvSpPr>
        <p:spPr>
          <a:xfrm>
            <a:off x="6344715" y="5296881"/>
            <a:ext cx="271132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you decrease the threshold you get higher TPR at the cost of a higher FPR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8100392" y="4509120"/>
            <a:ext cx="63956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/>
          <p:cNvCxnSpPr>
            <a:endCxn id="37" idx="0"/>
          </p:cNvCxnSpPr>
          <p:nvPr/>
        </p:nvCxnSpPr>
        <p:spPr>
          <a:xfrm flipH="1">
            <a:off x="7700378" y="4693786"/>
            <a:ext cx="719798" cy="60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for classification in </a:t>
            </a:r>
            <a:r>
              <a:rPr lang="en-GB" dirty="0" err="1" smtClean="0"/>
              <a:t>scikit</a:t>
            </a:r>
            <a:r>
              <a:rPr lang="en-GB" dirty="0" smtClean="0"/>
              <a:t>-learn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50743"/>
            <a:ext cx="3024336" cy="30243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1520" y="2564904"/>
            <a:ext cx="22322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are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positives</a:t>
            </a:r>
          </a:p>
        </p:txBody>
      </p:sp>
      <p:cxnSp>
        <p:nvCxnSpPr>
          <p:cNvPr id="13" name="Conector recto 12"/>
          <p:cNvCxnSpPr>
            <a:stCxn id="8" idx="2"/>
            <a:endCxn id="3" idx="1"/>
          </p:cNvCxnSpPr>
          <p:nvPr/>
        </p:nvCxnSpPr>
        <p:spPr>
          <a:xfrm>
            <a:off x="1367644" y="3211235"/>
            <a:ext cx="1404156" cy="85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374567" y="5589240"/>
            <a:ext cx="244827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Recall = Sensitivity</a:t>
            </a:r>
          </a:p>
          <a:p>
            <a:r>
              <a:rPr lang="en-US" dirty="0" smtClean="0"/>
              <a:t>how </a:t>
            </a:r>
            <a:r>
              <a:rPr lang="en-US" dirty="0"/>
              <a:t>well </a:t>
            </a:r>
            <a:r>
              <a:rPr lang="en-US" dirty="0" smtClean="0"/>
              <a:t>we can identify </a:t>
            </a:r>
            <a:r>
              <a:rPr lang="en-US" dirty="0"/>
              <a:t>true positives</a:t>
            </a:r>
            <a:endParaRPr lang="en-US" dirty="0"/>
          </a:p>
        </p:txBody>
      </p:sp>
      <p:cxnSp>
        <p:nvCxnSpPr>
          <p:cNvPr id="20" name="Conector recto 19"/>
          <p:cNvCxnSpPr>
            <a:endCxn id="18" idx="1"/>
          </p:cNvCxnSpPr>
          <p:nvPr/>
        </p:nvCxnSpPr>
        <p:spPr>
          <a:xfrm>
            <a:off x="4860032" y="5445224"/>
            <a:ext cx="1514535" cy="60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243040" y="3404900"/>
            <a:ext cx="2711325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you decrease the threshold you get higher </a:t>
            </a:r>
            <a:r>
              <a:rPr lang="en-US" dirty="0" smtClean="0"/>
              <a:t>recall at the cost of a lower precision (I will be not sure about my positives)</a:t>
            </a:r>
            <a:endParaRPr lang="es-ES" dirty="0"/>
          </a:p>
        </p:txBody>
      </p:sp>
      <p:cxnSp>
        <p:nvCxnSpPr>
          <p:cNvPr id="25" name="Conector recto 24"/>
          <p:cNvCxnSpPr>
            <a:stCxn id="27" idx="1"/>
          </p:cNvCxnSpPr>
          <p:nvPr/>
        </p:nvCxnSpPr>
        <p:spPr>
          <a:xfrm flipH="1">
            <a:off x="5436096" y="4143564"/>
            <a:ext cx="806944" cy="4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51520" y="1348809"/>
            <a:ext cx="484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sklearn.metrics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>
                <a:hlinkClick r:id="rId4"/>
              </a:rPr>
              <a:t>precision_recall_curve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4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52612</TotalTime>
  <Words>727</Words>
  <PresentationFormat>Presentación en pantalla (4:3)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Scikit-learn</vt:lpstr>
      <vt:lpstr>Metrics for classification</vt:lpstr>
      <vt:lpstr>Metrics for classification</vt:lpstr>
      <vt:lpstr>Metrics for classification</vt:lpstr>
      <vt:lpstr>Metrics for classification</vt:lpstr>
      <vt:lpstr>Metrics for classification in scikit-learn</vt:lpstr>
      <vt:lpstr>Metrics for classification in scikit-learn</vt:lpstr>
      <vt:lpstr>Metrics for classification in scikit-learn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2021-04-01T13:36:54Z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