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921" r:id="rId2"/>
  </p:sldMasterIdLst>
  <p:notesMasterIdLst>
    <p:notesMasterId r:id="rId12"/>
  </p:notesMasterIdLst>
  <p:handoutMasterIdLst>
    <p:handoutMasterId r:id="rId13"/>
  </p:handoutMasterIdLst>
  <p:sldIdLst>
    <p:sldId id="903" r:id="rId3"/>
    <p:sldId id="606" r:id="rId4"/>
    <p:sldId id="932" r:id="rId5"/>
    <p:sldId id="938" r:id="rId6"/>
    <p:sldId id="939" r:id="rId7"/>
    <p:sldId id="933" r:id="rId8"/>
    <p:sldId id="940" r:id="rId9"/>
    <p:sldId id="941" r:id="rId10"/>
    <p:sldId id="913" r:id="rId1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quín" initials="JE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FF00"/>
    <a:srgbClr val="00FFFF"/>
    <a:srgbClr val="00FF00"/>
    <a:srgbClr val="94B6D2"/>
    <a:srgbClr val="6B859A"/>
    <a:srgbClr val="81875A"/>
    <a:srgbClr val="A5AB81"/>
    <a:srgbClr val="A5A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3" autoAdjust="0"/>
    <p:restoredTop sz="83215" autoAdjust="0"/>
  </p:normalViewPr>
  <p:slideViewPr>
    <p:cSldViewPr>
      <p:cViewPr>
        <p:scale>
          <a:sx n="80" d="100"/>
          <a:sy n="80" d="100"/>
        </p:scale>
        <p:origin x="8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910"/>
    </p:cViewPr>
  </p:sorterViewPr>
  <p:notesViewPr>
    <p:cSldViewPr>
      <p:cViewPr varScale="1">
        <p:scale>
          <a:sx n="89" d="100"/>
          <a:sy n="89" d="100"/>
        </p:scale>
        <p:origin x="-3780" y="-13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AEB0BF3A-4235-4C5B-A655-D4EC23BB1264}" type="datetimeFigureOut">
              <a:rPr lang="es-ES"/>
              <a:pPr>
                <a:defRPr/>
              </a:pPr>
              <a:t>30/03/2021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581C8EAE-8CF1-4C6B-820C-678E9B6C11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BD31379-FF6E-44B3-8E9C-CF09D049C722}" type="datetimeFigureOut">
              <a:rPr lang="es-ES"/>
              <a:pPr>
                <a:defRPr/>
              </a:pPr>
              <a:t>30/03/2021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9938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CF6D8CB-721C-4448-8F62-F7AB2027A4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881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87398" tIns="43699" rIns="87398" bIns="43699"/>
          <a:lstStyle/>
          <a:p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65263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2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802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728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988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325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13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5734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9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7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20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t>12/9/2006 8:40 a.m.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t>Área de Arquitectura y Tecnología de Computadores  Departamento de Informática de la Universidad de Oviedo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538FE9-F51D-45C8-A6C2-A64AE7CE82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90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007226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00A906-C2FB-4795-8E51-6D6274AD6F5F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618030-6D3D-402E-A03C-E78122D1EAC1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764824"/>
            <a:ext cx="8138864" cy="17234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4141087"/>
            <a:ext cx="8119541" cy="2020479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1560" y="3501008"/>
            <a:ext cx="8138864" cy="36004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124744"/>
            <a:ext cx="8138864" cy="360040"/>
          </a:xfrm>
          <a:solidFill>
            <a:schemeClr val="accent1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E5BBF4B-56F8-42E1-9F58-3ABCBB4C4E99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69672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A6082-3A85-4E14-87A1-419F2C27F0AF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765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93521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texto"/>
          <p:cNvSpPr>
            <a:spLocks noGrp="1"/>
          </p:cNvSpPr>
          <p:nvPr>
            <p:ph type="body" sz="quarter" idx="15"/>
          </p:nvPr>
        </p:nvSpPr>
        <p:spPr>
          <a:xfrm>
            <a:off x="179512" y="180000"/>
            <a:ext cx="8784976" cy="1304784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6"/>
          </p:nvPr>
        </p:nvSpPr>
        <p:spPr>
          <a:xfrm>
            <a:off x="179377" y="1628800"/>
            <a:ext cx="8785248" cy="504056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 rot="16200000">
            <a:off x="8130182" y="650478"/>
            <a:ext cx="1308571" cy="360040"/>
          </a:xfrm>
          <a:solidFill>
            <a:schemeClr val="accent1"/>
          </a:solidFill>
        </p:spPr>
        <p:txBody>
          <a:bodyPr rtlCol="0" anchor="ctr"/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 rot="16200000">
            <a:off x="6264188" y="3969060"/>
            <a:ext cx="5040560" cy="360040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SmartArt"/>
          <p:cNvSpPr>
            <a:spLocks noGrp="1"/>
          </p:cNvSpPr>
          <p:nvPr>
            <p:ph type="dgm" sz="quarter" idx="17"/>
          </p:nvPr>
        </p:nvSpPr>
        <p:spPr>
          <a:xfrm>
            <a:off x="6588424" y="188640"/>
            <a:ext cx="1800000" cy="1440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0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 build="p" animBg="1">
        <p:tmplLst>
          <p:tmpl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uiExpand="1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922463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0" y="1327150"/>
            <a:ext cx="1295400" cy="1857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1371600" y="1327150"/>
            <a:ext cx="7772400" cy="1857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327411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98677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51063"/>
            <a:ext cx="1295400" cy="701675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CD5E40-90BF-46F4-B389-D520B7A579AD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</a:t>
            </a:r>
          </a:p>
          <a:p>
            <a:pPr>
              <a:defRPr/>
            </a:pPr>
            <a:r>
              <a:rPr lang="es-ES"/>
              <a:t>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15836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736C03-BA79-43AC-8496-DA3B1FE6FB96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1562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2343489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3501009"/>
            <a:ext cx="8119541" cy="266055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60549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1"/>
            <a:ext cx="8138864" cy="127608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2420888"/>
            <a:ext cx="8119541" cy="129240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611560" y="3717032"/>
            <a:ext cx="8138864" cy="1368152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11560" y="5085184"/>
            <a:ext cx="8138864" cy="115212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548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8AD3FA-C50F-4DA4-ADB9-E61C5A143001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157508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511D5F-C0E0-47E8-993F-D590F5CB72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5020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5784AD-441E-4836-90CD-7DA8321FFB4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5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F045B6-C1E5-4978-BCD7-86D6D3E3031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7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  <a:p>
            <a:pPr lvl="5"/>
            <a:r>
              <a:rPr lang="es-ES" noProof="0" dirty="0"/>
              <a:t>Sexto nivel</a:t>
            </a:r>
          </a:p>
          <a:p>
            <a:pPr lvl="6"/>
            <a:r>
              <a:rPr lang="es-ES" noProof="0" dirty="0"/>
              <a:t>Séptimo nivel</a:t>
            </a:r>
          </a:p>
          <a:p>
            <a:pPr lvl="7"/>
            <a:r>
              <a:rPr lang="es-ES" noProof="0" dirty="0"/>
              <a:t>Octavo nivel</a:t>
            </a:r>
          </a:p>
          <a:p>
            <a:pPr lvl="8"/>
            <a:r>
              <a:rPr lang="es-ES" noProof="0" dirty="0"/>
              <a:t>Noveno nivel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714375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760413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760413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313" y="6569471"/>
            <a:ext cx="604837" cy="3159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18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CD9FA18-9DDC-49D7-B68B-7D44608702D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36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06" r:id="rId14"/>
    <p:sldLayoutId id="2147483935" r:id="rId15"/>
    <p:sldLayoutId id="2147483937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Sexto nivel</a:t>
            </a:r>
          </a:p>
          <a:p>
            <a:pPr lvl="6"/>
            <a:r>
              <a:rPr lang="es-ES" dirty="0"/>
              <a:t>Séptimo nivel</a:t>
            </a:r>
          </a:p>
          <a:p>
            <a:pPr lvl="7"/>
            <a:r>
              <a:rPr lang="es-ES" dirty="0"/>
              <a:t>Octavo nivel</a:t>
            </a:r>
          </a:p>
          <a:p>
            <a:pPr lvl="8"/>
            <a:r>
              <a:rPr lang="es-ES" dirty="0"/>
              <a:t>Noveno nivel</a:t>
            </a:r>
          </a:p>
        </p:txBody>
      </p:sp>
    </p:spTree>
    <p:extLst>
      <p:ext uri="{BB962C8B-B14F-4D97-AF65-F5344CB8AC3E}">
        <p14:creationId xmlns:p14="http://schemas.microsoft.com/office/powerpoint/2010/main" val="28101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albertofernandezvillan/dl-ml-notebooks/blob/main/configure_opencv_with_gpu_on_colab.ipynb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bertofernandezvillan/computer-vision-and-deep-learning-course/blob/main/yolo_v4_opencv_dnn.ipynb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github.com/albertofernandezvillan/computer-vision-and-deep-learning-course/blob/main/benchmarking_inference_speed_gpu_vs_cpu_opencv_on_colab.ipynb" TargetMode="External"/><Relationship Id="rId10" Type="http://schemas.openxmlformats.org/officeDocument/2006/relationships/hyperlink" Target="https://colab.research.google.com/github/albertofernandezvillan/dl-ml-notebooks/blob/main/yolo_v4_opencv_dnn.ipynb" TargetMode="External"/><Relationship Id="rId4" Type="http://schemas.openxmlformats.org/officeDocument/2006/relationships/hyperlink" Target="https://github.com/albertofernandezvillan/computer-vision-and-deep-learning-course/blob/main/configure_opencv_with_gpu_on_colab.ipynb" TargetMode="External"/><Relationship Id="rId9" Type="http://schemas.openxmlformats.org/officeDocument/2006/relationships/hyperlink" Target="https://colab.research.google.com/github/albertofernandezvillan/dl-ml-notebooks/blob/main/benchmarking_inference_speed_gpu_vs_cpu_opencv_on_colab.ipyn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imagesearch.com/2020/02/03/how-to-use-opencvs-dnn-module-with-nvidia-gpus-cuda-and-cudn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answers.opencv.org/question/233476/how-to-make-opencv-use-gpu-on-google-colab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u/0/uc?export=download&amp;confirm=S15D&amp;id=1-Ze3zkdzA_kDsakY_hGAZRh3aK3p5lH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2 Título"/>
          <p:cNvSpPr>
            <a:spLocks noGrp="1"/>
          </p:cNvSpPr>
          <p:nvPr>
            <p:ph type="title"/>
          </p:nvPr>
        </p:nvSpPr>
        <p:spPr>
          <a:xfrm>
            <a:off x="1595438" y="4005063"/>
            <a:ext cx="7369050" cy="80029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Visión por computador en la nueva era de la Inteligencia Artificial y el Deep </a:t>
            </a:r>
            <a:r>
              <a:rPr lang="es-ES" sz="3600" dirty="0" err="1"/>
              <a:t>Learning</a:t>
            </a:r>
            <a:endParaRPr sz="36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-19050" y="0"/>
            <a:ext cx="9161462" cy="3140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-9525" y="5085184"/>
            <a:ext cx="9163050" cy="177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38" name="1 Marcador de texto"/>
          <p:cNvSpPr>
            <a:spLocks noGrp="1"/>
          </p:cNvSpPr>
          <p:nvPr>
            <p:ph type="body" sz="half" idx="2"/>
          </p:nvPr>
        </p:nvSpPr>
        <p:spPr bwMode="auto">
          <a:xfrm>
            <a:off x="1547664" y="5129212"/>
            <a:ext cx="6818461" cy="17287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ES" b="1" dirty="0"/>
              <a:t>Rubén </a:t>
            </a:r>
            <a:r>
              <a:rPr lang="es-ES" b="1" dirty="0" err="1" smtClean="0"/>
              <a:t>Usamentiaga</a:t>
            </a:r>
            <a:r>
              <a:rPr lang="es-ES" b="1" dirty="0" smtClean="0"/>
              <a:t>*, Alberto </a:t>
            </a:r>
            <a:r>
              <a:rPr lang="es-ES" b="1" dirty="0" err="1" smtClean="0"/>
              <a:t>Fernándezº</a:t>
            </a:r>
            <a:endParaRPr lang="es-ES" b="1" dirty="0" smtClean="0"/>
          </a:p>
          <a:p>
            <a:pPr>
              <a:spcBef>
                <a:spcPct val="0"/>
              </a:spcBef>
            </a:pPr>
            <a:r>
              <a:rPr lang="es-ES" b="1" dirty="0" smtClean="0"/>
              <a:t>* </a:t>
            </a:r>
            <a:r>
              <a:rPr lang="es-ES" b="1" dirty="0" err="1" smtClean="0"/>
              <a:t>University</a:t>
            </a:r>
            <a:r>
              <a:rPr lang="es-ES" b="1" dirty="0" smtClean="0"/>
              <a:t> of Oviedo</a:t>
            </a:r>
          </a:p>
          <a:p>
            <a:pPr>
              <a:spcBef>
                <a:spcPct val="0"/>
              </a:spcBef>
            </a:pPr>
            <a:r>
              <a:rPr lang="es-ES" b="1" dirty="0" smtClean="0"/>
              <a:t>º TSK</a:t>
            </a:r>
            <a:endParaRPr lang="es-ES" dirty="0"/>
          </a:p>
          <a:p>
            <a:pPr>
              <a:spcBef>
                <a:spcPct val="0"/>
              </a:spcBef>
            </a:pPr>
            <a:endParaRPr lang="es-ES" dirty="0"/>
          </a:p>
          <a:p>
            <a:pPr>
              <a:spcBef>
                <a:spcPct val="0"/>
              </a:spcBef>
            </a:pPr>
            <a:endParaRPr lang="es-ES" i="1" dirty="0"/>
          </a:p>
          <a:p>
            <a:pPr>
              <a:spcBef>
                <a:spcPct val="0"/>
              </a:spcBef>
            </a:pPr>
            <a:r>
              <a:rPr lang="es-ES" dirty="0" smtClean="0"/>
              <a:t>Gijón (</a:t>
            </a:r>
            <a:r>
              <a:rPr lang="es-ES" dirty="0" err="1" smtClean="0"/>
              <a:t>Spain</a:t>
            </a:r>
            <a:r>
              <a:rPr lang="es-ES" dirty="0" smtClean="0"/>
              <a:t>)</a:t>
            </a:r>
            <a:endParaRPr lang="es-ES" dirty="0"/>
          </a:p>
          <a:p>
            <a:pPr>
              <a:spcBef>
                <a:spcPct val="0"/>
              </a:spcBef>
            </a:pPr>
            <a:r>
              <a:rPr lang="es-ES" dirty="0" smtClean="0"/>
              <a:t>5 – 16 </a:t>
            </a:r>
            <a:r>
              <a:rPr lang="es-ES" dirty="0" err="1" smtClean="0"/>
              <a:t>April</a:t>
            </a:r>
            <a:r>
              <a:rPr lang="es-ES" dirty="0" smtClean="0"/>
              <a:t> 2021</a:t>
            </a:r>
            <a:endParaRPr lang="es-E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3" y="132157"/>
            <a:ext cx="2880320" cy="28803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85" y="133410"/>
            <a:ext cx="5313287" cy="28741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95438" y="3169783"/>
            <a:ext cx="7801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4292E"/>
                </a:solidFill>
                <a:latin typeface="-apple-system"/>
              </a:rPr>
              <a:t>Computer vision in the new era of Artificial Intelligence and Deep Learning</a:t>
            </a:r>
            <a:endParaRPr lang="en-US" sz="22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 smtClean="0"/>
              <a:t>OpenCV</a:t>
            </a:r>
            <a:endParaRPr sz="2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38" y="3855373"/>
            <a:ext cx="514350" cy="5429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240757" y="3609871"/>
            <a:ext cx="6912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hlinkClick r:id="rId4"/>
              </a:rPr>
              <a:t>configure_opencv_with_gpu_on_colab.ipynb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hlinkClick r:id="rId5"/>
              </a:rPr>
              <a:t>benchmarking_inference_speed_gpu_vs_cpu_opencv_on_colab.ipynb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6"/>
              </a:rPr>
              <a:t>yolo_v4_opencv_dnn.ipynb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200" y="5229200"/>
            <a:ext cx="1647825" cy="2667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240757" y="4891615"/>
            <a:ext cx="57971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hlinkClick r:id="rId8"/>
              </a:rPr>
              <a:t>configure_opencv_with_gpu_on_colab.ipynb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hlinkClick r:id="rId9"/>
              </a:rPr>
              <a:t>benchmarking_inference_speed_gpu_vs_cpu_opencv_on_colab.ipynb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10"/>
              </a:rPr>
              <a:t>yolo_v4_opencv_dnn.ipynb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84290"/>
            <a:ext cx="1233481" cy="151923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336072" y="2392432"/>
            <a:ext cx="547778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 smtClean="0"/>
              <a:t>Configure OpenCV with GPU on </a:t>
            </a:r>
            <a:r>
              <a:rPr lang="en-GB" sz="2600" dirty="0" err="1" smtClean="0"/>
              <a:t>Colab</a:t>
            </a:r>
            <a:r>
              <a:rPr lang="en-GB" sz="2600" dirty="0" smtClean="0"/>
              <a:t> </a:t>
            </a:r>
          </a:p>
          <a:p>
            <a:r>
              <a:rPr lang="en-GB" sz="2600" dirty="0" smtClean="0"/>
              <a:t>and benchmarking inference speed</a:t>
            </a:r>
            <a:endParaRPr lang="es-E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Configure OpenCV with GPU on </a:t>
            </a:r>
            <a:r>
              <a:rPr lang="en-GB" dirty="0" err="1" smtClean="0"/>
              <a:t>Colab</a:t>
            </a:r>
            <a:endParaRPr lang="en-GB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609600" y="6228020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Ref 1: </a:t>
            </a:r>
            <a:r>
              <a:rPr lang="en-GB" dirty="0" smtClean="0">
                <a:hlinkClick r:id="rId3"/>
              </a:rPr>
              <a:t>How </a:t>
            </a:r>
            <a:r>
              <a:rPr lang="en-GB" dirty="0">
                <a:hlinkClick r:id="rId3"/>
              </a:rPr>
              <a:t>to use </a:t>
            </a:r>
            <a:r>
              <a:rPr lang="en-GB" dirty="0" err="1">
                <a:hlinkClick r:id="rId3"/>
              </a:rPr>
              <a:t>OpenCV’s</a:t>
            </a:r>
            <a:r>
              <a:rPr lang="en-GB" dirty="0">
                <a:hlinkClick r:id="rId3"/>
              </a:rPr>
              <a:t> “</a:t>
            </a:r>
            <a:r>
              <a:rPr lang="en-GB" dirty="0" err="1">
                <a:hlinkClick r:id="rId3"/>
              </a:rPr>
              <a:t>dnn</a:t>
            </a:r>
            <a:r>
              <a:rPr lang="en-GB" dirty="0">
                <a:hlinkClick r:id="rId3"/>
              </a:rPr>
              <a:t>” module with NVIDIA GPUs, CUDA, and </a:t>
            </a:r>
            <a:r>
              <a:rPr lang="en-GB" dirty="0" err="1">
                <a:hlinkClick r:id="rId3"/>
              </a:rPr>
              <a:t>cuDNN</a:t>
            </a:r>
            <a:endParaRPr lang="en-GB" dirty="0"/>
          </a:p>
        </p:txBody>
      </p:sp>
      <p:sp>
        <p:nvSpPr>
          <p:cNvPr id="7" name="Rectángulo 6"/>
          <p:cNvSpPr/>
          <p:nvPr/>
        </p:nvSpPr>
        <p:spPr>
          <a:xfrm>
            <a:off x="373705" y="1261602"/>
            <a:ext cx="843211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200" dirty="0">
                <a:latin typeface="+mn-lt"/>
              </a:rPr>
              <a:t>Ref 1describes how to install and compile OpenCV with GPU support. Installing OpenCV for GPU support is easier in </a:t>
            </a:r>
            <a:r>
              <a:rPr lang="en-GB" sz="2200" dirty="0" err="1">
                <a:latin typeface="+mn-lt"/>
              </a:rPr>
              <a:t>Colab</a:t>
            </a:r>
            <a:r>
              <a:rPr lang="en-GB" sz="2200" dirty="0">
                <a:latin typeface="+mn-lt"/>
              </a:rPr>
              <a:t> because this environment has many dependencies </a:t>
            </a:r>
            <a:r>
              <a:rPr lang="en-GB" sz="2200" dirty="0" err="1">
                <a:latin typeface="+mn-lt"/>
              </a:rPr>
              <a:t>onboard</a:t>
            </a:r>
            <a:r>
              <a:rPr lang="en-GB" sz="2200" dirty="0">
                <a:latin typeface="+mn-lt"/>
              </a:rPr>
              <a:t>. </a:t>
            </a:r>
            <a:endParaRPr lang="en-GB" sz="2200" dirty="0" smtClean="0"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ES" sz="2200" dirty="0" smtClean="0">
                <a:latin typeface="+mn-lt"/>
              </a:rPr>
              <a:t>I </a:t>
            </a:r>
            <a:r>
              <a:rPr lang="es-ES" sz="2200" dirty="0" err="1" smtClean="0">
                <a:latin typeface="+mn-lt"/>
              </a:rPr>
              <a:t>have</a:t>
            </a:r>
            <a:r>
              <a:rPr lang="es-ES" sz="2200" dirty="0" smtClean="0">
                <a:latin typeface="+mn-lt"/>
              </a:rPr>
              <a:t> </a:t>
            </a:r>
            <a:r>
              <a:rPr lang="es-ES" sz="2200" dirty="0" err="1" smtClean="0">
                <a:latin typeface="+mn-lt"/>
              </a:rPr>
              <a:t>followed</a:t>
            </a:r>
            <a:r>
              <a:rPr lang="es-ES" sz="2200" dirty="0" smtClean="0">
                <a:latin typeface="+mn-lt"/>
              </a:rPr>
              <a:t> </a:t>
            </a:r>
            <a:r>
              <a:rPr lang="es-ES" sz="2200" dirty="0" err="1" smtClean="0">
                <a:latin typeface="+mn-lt"/>
              </a:rPr>
              <a:t>the</a:t>
            </a:r>
            <a:r>
              <a:rPr lang="es-ES" sz="2200" dirty="0" smtClean="0">
                <a:latin typeface="+mn-lt"/>
              </a:rPr>
              <a:t> </a:t>
            </a:r>
            <a:r>
              <a:rPr lang="es-ES" sz="2200" dirty="0" err="1" smtClean="0">
                <a:latin typeface="+mn-lt"/>
              </a:rPr>
              <a:t>instructions</a:t>
            </a:r>
            <a:r>
              <a:rPr lang="es-ES" sz="2200" dirty="0" smtClean="0">
                <a:latin typeface="+mn-lt"/>
              </a:rPr>
              <a:t> </a:t>
            </a:r>
            <a:r>
              <a:rPr lang="es-ES" sz="2200" dirty="0" err="1" smtClean="0">
                <a:latin typeface="+mn-lt"/>
              </a:rPr>
              <a:t>given</a:t>
            </a:r>
            <a:r>
              <a:rPr lang="es-ES" sz="2200" dirty="0" smtClean="0">
                <a:latin typeface="+mn-lt"/>
              </a:rPr>
              <a:t> </a:t>
            </a:r>
            <a:r>
              <a:rPr lang="es-ES" sz="2200" dirty="0" err="1" smtClean="0">
                <a:latin typeface="+mn-lt"/>
              </a:rPr>
              <a:t>here</a:t>
            </a:r>
            <a:r>
              <a:rPr lang="es-ES" sz="2200" dirty="0">
                <a:latin typeface="+mn-lt"/>
              </a:rPr>
              <a:t>: “</a:t>
            </a:r>
            <a:r>
              <a:rPr lang="es-ES" sz="2200" dirty="0" err="1" smtClean="0">
                <a:latin typeface="+mn-lt"/>
                <a:hlinkClick r:id="rId4"/>
              </a:rPr>
              <a:t>how</a:t>
            </a:r>
            <a:r>
              <a:rPr lang="es-ES" sz="2200" dirty="0" smtClean="0">
                <a:latin typeface="+mn-lt"/>
                <a:hlinkClick r:id="rId4"/>
              </a:rPr>
              <a:t>-to-</a:t>
            </a:r>
            <a:r>
              <a:rPr lang="es-ES" sz="2200" dirty="0" err="1" smtClean="0">
                <a:latin typeface="+mn-lt"/>
                <a:hlinkClick r:id="rId4"/>
              </a:rPr>
              <a:t>make</a:t>
            </a:r>
            <a:r>
              <a:rPr lang="es-ES" sz="2200" dirty="0" smtClean="0">
                <a:latin typeface="+mn-lt"/>
                <a:hlinkClick r:id="rId4"/>
              </a:rPr>
              <a:t>-</a:t>
            </a:r>
            <a:r>
              <a:rPr lang="es-ES" sz="2200" dirty="0" err="1" smtClean="0">
                <a:latin typeface="+mn-lt"/>
                <a:hlinkClick r:id="rId4"/>
              </a:rPr>
              <a:t>opencv</a:t>
            </a:r>
            <a:r>
              <a:rPr lang="es-ES" sz="2200" dirty="0" smtClean="0">
                <a:latin typeface="+mn-lt"/>
                <a:hlinkClick r:id="rId4"/>
              </a:rPr>
              <a:t>-use-</a:t>
            </a:r>
            <a:r>
              <a:rPr lang="es-ES" sz="2200" dirty="0" err="1" smtClean="0">
                <a:latin typeface="+mn-lt"/>
                <a:hlinkClick r:id="rId4"/>
              </a:rPr>
              <a:t>gpu</a:t>
            </a:r>
            <a:r>
              <a:rPr lang="es-ES" sz="2200" dirty="0" smtClean="0">
                <a:latin typeface="+mn-lt"/>
                <a:hlinkClick r:id="rId4"/>
              </a:rPr>
              <a:t>-</a:t>
            </a:r>
            <a:r>
              <a:rPr lang="es-ES" sz="2200" dirty="0" err="1" smtClean="0">
                <a:latin typeface="+mn-lt"/>
                <a:hlinkClick r:id="rId4"/>
              </a:rPr>
              <a:t>on</a:t>
            </a:r>
            <a:r>
              <a:rPr lang="es-ES" sz="2200" dirty="0" smtClean="0">
                <a:latin typeface="+mn-lt"/>
                <a:hlinkClick r:id="rId4"/>
              </a:rPr>
              <a:t>-google-</a:t>
            </a:r>
            <a:r>
              <a:rPr lang="es-ES" sz="2200" dirty="0" err="1" smtClean="0">
                <a:latin typeface="+mn-lt"/>
                <a:hlinkClick r:id="rId4"/>
              </a:rPr>
              <a:t>colab</a:t>
            </a:r>
            <a:r>
              <a:rPr lang="es-ES" sz="2200" dirty="0" smtClean="0">
                <a:latin typeface="+mn-lt"/>
              </a:rPr>
              <a:t>”</a:t>
            </a:r>
            <a:r>
              <a:rPr lang="es-ES" sz="2200" dirty="0">
                <a:latin typeface="+mn-lt"/>
              </a:rPr>
              <a:t>	</a:t>
            </a:r>
            <a:endParaRPr lang="en-GB" sz="2200" dirty="0">
              <a:latin typeface="+mn-lt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41016" y="3128734"/>
            <a:ext cx="7786039" cy="3139321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%cd /content</a:t>
            </a:r>
          </a:p>
          <a:p>
            <a:r>
              <a:rPr lang="en-GB" dirty="0"/>
              <a:t>!git clone https://github.com/opencv/opencv</a:t>
            </a:r>
          </a:p>
          <a:p>
            <a:r>
              <a:rPr lang="en-GB" dirty="0"/>
              <a:t>!git clone https://github.com/opencv/opencv_contrib</a:t>
            </a:r>
          </a:p>
          <a:p>
            <a:r>
              <a:rPr lang="en-GB" dirty="0"/>
              <a:t>!</a:t>
            </a:r>
            <a:r>
              <a:rPr lang="en-GB" dirty="0" err="1"/>
              <a:t>mkdir</a:t>
            </a:r>
            <a:r>
              <a:rPr lang="en-GB" dirty="0"/>
              <a:t> /content/build</a:t>
            </a:r>
          </a:p>
          <a:p>
            <a:r>
              <a:rPr lang="en-GB" dirty="0"/>
              <a:t>%cd /content/build</a:t>
            </a:r>
          </a:p>
          <a:p>
            <a:r>
              <a:rPr lang="en-GB" dirty="0"/>
              <a:t>!</a:t>
            </a:r>
            <a:r>
              <a:rPr lang="en-GB" dirty="0" err="1"/>
              <a:t>cmake</a:t>
            </a:r>
            <a:r>
              <a:rPr lang="en-GB" dirty="0"/>
              <a:t> -DOPENCV_EXTRA_MODULES_PATH=/content/</a:t>
            </a:r>
            <a:r>
              <a:rPr lang="en-GB" dirty="0" err="1"/>
              <a:t>opencv_contrib</a:t>
            </a:r>
            <a:r>
              <a:rPr lang="en-GB" dirty="0"/>
              <a:t>/modules  -DBUILD_SHARED_LIBS=OFF  -DBUILD_TESTS=OFF  -DBUILD_PERF_TESTS=OFF -DBUILD_EXAMPLES=OFF -DWITH_OPENEXR=OFF </a:t>
            </a:r>
            <a:r>
              <a:rPr lang="en-GB" i="1" dirty="0">
                <a:solidFill>
                  <a:srgbClr val="FF00FF"/>
                </a:solidFill>
              </a:rPr>
              <a:t>-DWITH_CUDA=ON -DWITH_CUBLAS=ON -DWITH_CUDNN=ON -DOPENCV_DNN_CUDA=ON </a:t>
            </a:r>
            <a:r>
              <a:rPr lang="en-GB" dirty="0"/>
              <a:t>/content/</a:t>
            </a:r>
            <a:r>
              <a:rPr lang="en-GB" dirty="0" err="1"/>
              <a:t>opencv</a:t>
            </a:r>
            <a:endParaRPr lang="en-GB" dirty="0"/>
          </a:p>
          <a:p>
            <a:r>
              <a:rPr lang="en-GB" dirty="0"/>
              <a:t>!make -j8 install</a:t>
            </a:r>
          </a:p>
        </p:txBody>
      </p:sp>
    </p:spTree>
    <p:extLst>
      <p:ext uri="{BB962C8B-B14F-4D97-AF65-F5344CB8AC3E}">
        <p14:creationId xmlns:p14="http://schemas.microsoft.com/office/powerpoint/2010/main" val="1098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Configure OpenCV with GPU on </a:t>
            </a:r>
            <a:r>
              <a:rPr lang="en-GB" dirty="0" err="1"/>
              <a:t>Colab</a:t>
            </a:r>
            <a:endParaRPr lang="en-GB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331305" y="5085184"/>
            <a:ext cx="8633182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w Cen MT (Cuerpo)"/>
              </a:rPr>
              <a:t>You can also download the OpenCV 4.5.1 library compiled with GPU support </a:t>
            </a:r>
            <a:r>
              <a:rPr lang="en-GB" sz="2000" dirty="0">
                <a:solidFill>
                  <a:srgbClr val="000000"/>
                </a:solidFill>
                <a:latin typeface="Tw Cen MT (Cuerpo)"/>
                <a:hlinkClick r:id="rId3"/>
              </a:rPr>
              <a:t>from this link</a:t>
            </a:r>
            <a:r>
              <a:rPr lang="en-GB" sz="2000" dirty="0">
                <a:solidFill>
                  <a:srgbClr val="000000"/>
                </a:solidFill>
                <a:latin typeface="Tw Cen MT (Cuerpo)"/>
              </a:rPr>
              <a:t>, or using the following command</a:t>
            </a:r>
            <a:r>
              <a:rPr lang="en-GB" sz="2000" dirty="0" smtClean="0">
                <a:solidFill>
                  <a:srgbClr val="000000"/>
                </a:solidFill>
                <a:latin typeface="Tw Cen MT (Cuerpo)"/>
              </a:rPr>
              <a:t>:</a:t>
            </a:r>
          </a:p>
          <a:p>
            <a:endParaRPr lang="en-GB" sz="2000" dirty="0">
              <a:solidFill>
                <a:srgbClr val="000000"/>
              </a:solidFill>
              <a:latin typeface="Tw Cen MT (Cuerpo)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!</a:t>
            </a:r>
            <a:r>
              <a:rPr lang="en-GB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gdown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--id 1-Ze3zkdzA_kDsakY_hGAZRh3aK3p5lHk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97660" y="1194273"/>
            <a:ext cx="86722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w Cen MT (Cuerpo)"/>
              </a:rPr>
              <a:t>cv2.getBuildInformation(): To check </a:t>
            </a:r>
            <a:r>
              <a:rPr lang="en-GB" sz="2000" dirty="0" smtClean="0">
                <a:solidFill>
                  <a:srgbClr val="000000"/>
                </a:solidFill>
                <a:latin typeface="Tw Cen MT (Cuerpo)"/>
              </a:rPr>
              <a:t>how </a:t>
            </a:r>
            <a:r>
              <a:rPr lang="en-GB" sz="2000" dirty="0">
                <a:solidFill>
                  <a:srgbClr val="000000"/>
                </a:solidFill>
                <a:latin typeface="Tw Cen MT (Cuerpo)"/>
              </a:rPr>
              <a:t>the current installation of OpenCV was </a:t>
            </a:r>
            <a:r>
              <a:rPr lang="en-GB" sz="2000" dirty="0" smtClean="0">
                <a:solidFill>
                  <a:srgbClr val="000000"/>
                </a:solidFill>
                <a:latin typeface="Tw Cen MT (Cuerpo)"/>
              </a:rPr>
              <a:t>built</a:t>
            </a:r>
            <a:endParaRPr lang="en-GB" sz="2000" dirty="0">
              <a:solidFill>
                <a:srgbClr val="000000"/>
              </a:solidFill>
              <a:latin typeface="Tw Cen MT (Cuerpo)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31304" y="2120649"/>
            <a:ext cx="8633183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import cv2</a:t>
            </a:r>
          </a:p>
          <a:p>
            <a:r>
              <a:rPr lang="en-GB" dirty="0"/>
              <a:t>import re</a:t>
            </a:r>
          </a:p>
          <a:p>
            <a:endParaRPr lang="en-GB" dirty="0"/>
          </a:p>
          <a:p>
            <a:r>
              <a:rPr lang="en-GB" dirty="0" err="1"/>
              <a:t>cv_info</a:t>
            </a:r>
            <a:r>
              <a:rPr lang="en-GB" dirty="0"/>
              <a:t> = [</a:t>
            </a:r>
            <a:r>
              <a:rPr lang="en-GB" dirty="0" err="1"/>
              <a:t>re.sub</a:t>
            </a:r>
            <a:r>
              <a:rPr lang="en-GB" dirty="0"/>
              <a:t>('\s+', ' ', </a:t>
            </a:r>
            <a:r>
              <a:rPr lang="en-GB" dirty="0" err="1"/>
              <a:t>ci.strip</a:t>
            </a:r>
            <a:r>
              <a:rPr lang="en-GB" dirty="0"/>
              <a:t>()) for ci in cv2.getBuildInformation().strip().split('\n') </a:t>
            </a:r>
          </a:p>
          <a:p>
            <a:r>
              <a:rPr lang="en-GB" dirty="0"/>
              <a:t>               if </a:t>
            </a:r>
            <a:r>
              <a:rPr lang="en-GB" dirty="0" err="1"/>
              <a:t>len</a:t>
            </a:r>
            <a:r>
              <a:rPr lang="en-GB" dirty="0"/>
              <a:t>(ci) &gt; 0 and </a:t>
            </a:r>
            <a:r>
              <a:rPr lang="en-GB" dirty="0" err="1"/>
              <a:t>re.search</a:t>
            </a:r>
            <a:r>
              <a:rPr lang="en-GB" dirty="0"/>
              <a:t>(r'(</a:t>
            </a:r>
            <a:r>
              <a:rPr lang="en-GB" dirty="0" err="1"/>
              <a:t>nvidia</a:t>
            </a:r>
            <a:r>
              <a:rPr lang="en-GB" dirty="0"/>
              <a:t>*:?)|(</a:t>
            </a:r>
            <a:r>
              <a:rPr lang="en-GB" dirty="0" err="1"/>
              <a:t>cuda</a:t>
            </a:r>
            <a:r>
              <a:rPr lang="en-GB" dirty="0"/>
              <a:t>*:)|(</a:t>
            </a:r>
            <a:r>
              <a:rPr lang="en-GB" dirty="0" err="1"/>
              <a:t>cudnn</a:t>
            </a:r>
            <a:r>
              <a:rPr lang="en-GB" dirty="0"/>
              <a:t>*:)', </a:t>
            </a:r>
            <a:r>
              <a:rPr lang="en-GB" dirty="0" err="1"/>
              <a:t>ci.lower</a:t>
            </a:r>
            <a:r>
              <a:rPr lang="en-GB" dirty="0"/>
              <a:t>()) is not None]</a:t>
            </a:r>
          </a:p>
          <a:p>
            <a:r>
              <a:rPr lang="en-GB" dirty="0"/>
              <a:t>print(</a:t>
            </a:r>
            <a:r>
              <a:rPr lang="en-GB" dirty="0" err="1"/>
              <a:t>cv_info</a:t>
            </a:r>
            <a:r>
              <a:rPr lang="en-GB" dirty="0"/>
              <a:t>)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31304" y="4064669"/>
            <a:ext cx="86331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12121"/>
                </a:solidFill>
                <a:latin typeface="Courier New" panose="02070309020205020404" pitchFamily="49" charset="0"/>
              </a:rPr>
              <a:t>['NVIDIA CUDA: YES (</a:t>
            </a:r>
            <a:r>
              <a:rPr lang="en-GB" dirty="0" err="1">
                <a:solidFill>
                  <a:srgbClr val="212121"/>
                </a:solidFill>
                <a:latin typeface="Courier New" panose="02070309020205020404" pitchFamily="49" charset="0"/>
              </a:rPr>
              <a:t>ver</a:t>
            </a:r>
            <a:r>
              <a:rPr lang="en-GB" dirty="0">
                <a:solidFill>
                  <a:srgbClr val="212121"/>
                </a:solidFill>
                <a:latin typeface="Courier New" panose="02070309020205020404" pitchFamily="49" charset="0"/>
              </a:rPr>
              <a:t> 10.1, CUFFT CUBLAS)', 'NVIDIA GPU arch: 30 35 37 50 52 60 61 70 75', 'NVIDIA PTX </a:t>
            </a:r>
            <a:r>
              <a:rPr lang="en-GB" dirty="0" err="1">
                <a:solidFill>
                  <a:srgbClr val="212121"/>
                </a:solidFill>
                <a:latin typeface="Courier New" panose="02070309020205020404" pitchFamily="49" charset="0"/>
              </a:rPr>
              <a:t>archs</a:t>
            </a:r>
            <a:r>
              <a:rPr lang="en-GB" dirty="0">
                <a:solidFill>
                  <a:srgbClr val="212121"/>
                </a:solidFill>
                <a:latin typeface="Courier New" panose="02070309020205020404" pitchFamily="49" charset="0"/>
              </a:rPr>
              <a:t>:', '</a:t>
            </a:r>
            <a:r>
              <a:rPr lang="en-GB" dirty="0" err="1">
                <a:solidFill>
                  <a:srgbClr val="212121"/>
                </a:solidFill>
                <a:latin typeface="Courier New" panose="02070309020205020404" pitchFamily="49" charset="0"/>
              </a:rPr>
              <a:t>cuDNN</a:t>
            </a:r>
            <a:r>
              <a:rPr lang="en-GB" dirty="0">
                <a:solidFill>
                  <a:srgbClr val="212121"/>
                </a:solidFill>
                <a:latin typeface="Courier New" panose="02070309020205020404" pitchFamily="49" charset="0"/>
              </a:rPr>
              <a:t>: YES (</a:t>
            </a:r>
            <a:r>
              <a:rPr lang="en-GB" dirty="0" err="1">
                <a:solidFill>
                  <a:srgbClr val="212121"/>
                </a:solidFill>
                <a:latin typeface="Courier New" panose="02070309020205020404" pitchFamily="49" charset="0"/>
              </a:rPr>
              <a:t>ver</a:t>
            </a:r>
            <a:r>
              <a:rPr lang="en-GB" dirty="0">
                <a:solidFill>
                  <a:srgbClr val="212121"/>
                </a:solidFill>
                <a:latin typeface="Courier New" panose="02070309020205020404" pitchFamily="49" charset="0"/>
              </a:rPr>
              <a:t> 7.6.5)']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24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Configure OpenCV with GPU on </a:t>
            </a:r>
            <a:r>
              <a:rPr lang="en-GB" dirty="0" err="1"/>
              <a:t>Colab</a:t>
            </a:r>
            <a:endParaRPr lang="en-GB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714200" y="1124744"/>
            <a:ext cx="7807560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500" dirty="0"/>
              <a:t># Test everything:</a:t>
            </a:r>
          </a:p>
          <a:p>
            <a:r>
              <a:rPr lang="en-GB" sz="1500" dirty="0"/>
              <a:t>import cv2</a:t>
            </a:r>
          </a:p>
          <a:p>
            <a:r>
              <a:rPr lang="en-GB" sz="1500" dirty="0"/>
              <a:t>import re</a:t>
            </a:r>
          </a:p>
          <a:p>
            <a:r>
              <a:rPr lang="en-GB" sz="1500" dirty="0"/>
              <a:t/>
            </a:r>
            <a:br>
              <a:rPr lang="en-GB" sz="1500" dirty="0"/>
            </a:br>
            <a:r>
              <a:rPr lang="en-GB" sz="1500" dirty="0" err="1"/>
              <a:t>cv_info</a:t>
            </a:r>
            <a:r>
              <a:rPr lang="en-GB" sz="1500" dirty="0"/>
              <a:t> = [</a:t>
            </a:r>
            <a:r>
              <a:rPr lang="en-GB" sz="1500" dirty="0" err="1"/>
              <a:t>re.sub</a:t>
            </a:r>
            <a:r>
              <a:rPr lang="en-GB" sz="1500" dirty="0"/>
              <a:t>('\s+', ' ', </a:t>
            </a:r>
            <a:r>
              <a:rPr lang="en-GB" sz="1500" dirty="0" err="1"/>
              <a:t>ci.strip</a:t>
            </a:r>
            <a:r>
              <a:rPr lang="en-GB" sz="1500" dirty="0"/>
              <a:t>()) for ci in cv2.getBuildInformation().strip().split('\n') </a:t>
            </a:r>
          </a:p>
          <a:p>
            <a:r>
              <a:rPr lang="en-GB" sz="1500" dirty="0"/>
              <a:t>               if </a:t>
            </a:r>
            <a:r>
              <a:rPr lang="en-GB" sz="1500" dirty="0" err="1"/>
              <a:t>len</a:t>
            </a:r>
            <a:r>
              <a:rPr lang="en-GB" sz="1500" dirty="0"/>
              <a:t>(ci) &gt; 0 and </a:t>
            </a:r>
            <a:r>
              <a:rPr lang="en-GB" sz="1500" dirty="0" err="1"/>
              <a:t>re.search</a:t>
            </a:r>
            <a:r>
              <a:rPr lang="en-GB" sz="1500" dirty="0"/>
              <a:t>(r'(</a:t>
            </a:r>
            <a:r>
              <a:rPr lang="en-GB" sz="1500" dirty="0" err="1"/>
              <a:t>nvidia</a:t>
            </a:r>
            <a:r>
              <a:rPr lang="en-GB" sz="1500" dirty="0"/>
              <a:t>*:?)|(</a:t>
            </a:r>
            <a:r>
              <a:rPr lang="en-GB" sz="1500" dirty="0" err="1"/>
              <a:t>cuda</a:t>
            </a:r>
            <a:r>
              <a:rPr lang="en-GB" sz="1500" dirty="0"/>
              <a:t>*:)|(</a:t>
            </a:r>
            <a:r>
              <a:rPr lang="en-GB" sz="1500" dirty="0" err="1"/>
              <a:t>cudnn</a:t>
            </a:r>
            <a:r>
              <a:rPr lang="en-GB" sz="1500" dirty="0"/>
              <a:t>*:)', </a:t>
            </a:r>
            <a:r>
              <a:rPr lang="en-GB" sz="1500" dirty="0" err="1"/>
              <a:t>ci.lower</a:t>
            </a:r>
            <a:r>
              <a:rPr lang="en-GB" sz="1500" dirty="0"/>
              <a:t>()) is not None]</a:t>
            </a:r>
          </a:p>
          <a:p>
            <a:r>
              <a:rPr lang="en-GB" sz="1500" dirty="0"/>
              <a:t>print(</a:t>
            </a:r>
            <a:r>
              <a:rPr lang="en-GB" sz="1500" dirty="0" err="1"/>
              <a:t>cv_info</a:t>
            </a:r>
            <a:r>
              <a:rPr lang="en-GB" sz="1500" dirty="0"/>
              <a:t>)</a:t>
            </a:r>
          </a:p>
          <a:p>
            <a:r>
              <a:rPr lang="en-GB" sz="1500" dirty="0"/>
              <a:t/>
            </a:r>
            <a:br>
              <a:rPr lang="en-GB" sz="1500" dirty="0"/>
            </a:br>
            <a:r>
              <a:rPr lang="en-GB" sz="1500" dirty="0"/>
              <a:t>print('You need OpenCV 4.2 or above to use DNN_BACKEND_CUDA &amp; DNN_TARGET_CUDA')</a:t>
            </a:r>
          </a:p>
          <a:p>
            <a:r>
              <a:rPr lang="en-GB" sz="1500" dirty="0"/>
              <a:t>print('Lets check it')</a:t>
            </a:r>
          </a:p>
          <a:p>
            <a:r>
              <a:rPr lang="en-GB" sz="1500" dirty="0"/>
              <a:t>print("Current OpenCV installation: '{}'".format(cv2.__version__))</a:t>
            </a:r>
          </a:p>
          <a:p>
            <a:r>
              <a:rPr lang="en-GB" sz="1500" dirty="0"/>
              <a:t>try:</a:t>
            </a:r>
          </a:p>
          <a:p>
            <a:r>
              <a:rPr lang="en-GB" sz="1500" dirty="0"/>
              <a:t>  print("cv2.dnn.DNN_BACKEND_CUDA: '{}'".format(cv2.dnn.DNN_BACKEND_CUDA))</a:t>
            </a:r>
          </a:p>
          <a:p>
            <a:r>
              <a:rPr lang="en-GB" sz="1500" dirty="0"/>
              <a:t>  print("cv2.dnn.DNN_TARGET_CUDA: '{}'".format(cv2.dnn.DNN_TARGET_CUDA))</a:t>
            </a:r>
          </a:p>
          <a:p>
            <a:r>
              <a:rPr lang="en-GB" sz="1500" dirty="0"/>
              <a:t>except </a:t>
            </a:r>
            <a:r>
              <a:rPr lang="en-GB" sz="1500" dirty="0" err="1"/>
              <a:t>AttributeError</a:t>
            </a:r>
            <a:r>
              <a:rPr lang="en-GB" sz="1500" dirty="0"/>
              <a:t>: </a:t>
            </a:r>
          </a:p>
          <a:p>
            <a:r>
              <a:rPr lang="en-GB" sz="1500" dirty="0"/>
              <a:t>  print("It seems like your current OpenCV version is &lt; 4.2 with no </a:t>
            </a:r>
            <a:r>
              <a:rPr lang="en-GB" sz="1500" dirty="0" smtClean="0"/>
              <a:t>GPU support")</a:t>
            </a:r>
            <a:endParaRPr lang="en-GB" sz="1500" dirty="0"/>
          </a:p>
        </p:txBody>
      </p:sp>
      <p:sp>
        <p:nvSpPr>
          <p:cNvPr id="4" name="Rectángulo 3"/>
          <p:cNvSpPr/>
          <p:nvPr/>
        </p:nvSpPr>
        <p:spPr>
          <a:xfrm>
            <a:off x="158726" y="4938826"/>
            <a:ext cx="891850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rgbClr val="0000FF"/>
                </a:solidFill>
                <a:latin typeface="Courier New" panose="02070309020205020404" pitchFamily="49" charset="0"/>
              </a:rPr>
              <a:t>['NVIDIA CUDA: YES (</a:t>
            </a:r>
            <a:r>
              <a:rPr lang="en-GB" sz="1500" dirty="0" err="1">
                <a:solidFill>
                  <a:srgbClr val="0000FF"/>
                </a:solidFill>
                <a:latin typeface="Courier New" panose="02070309020205020404" pitchFamily="49" charset="0"/>
              </a:rPr>
              <a:t>ver</a:t>
            </a:r>
            <a:r>
              <a:rPr lang="en-GB" sz="1500" dirty="0">
                <a:solidFill>
                  <a:srgbClr val="0000FF"/>
                </a:solidFill>
                <a:latin typeface="Courier New" panose="02070309020205020404" pitchFamily="49" charset="0"/>
              </a:rPr>
              <a:t> 10.1, CUFFT CUBLAS)', 'NVIDIA GPU arch: 30 35 37 50 52 60 61 70 75', 'NVIDIA PTX </a:t>
            </a:r>
            <a:r>
              <a:rPr lang="en-GB" sz="1500" dirty="0" err="1">
                <a:solidFill>
                  <a:srgbClr val="0000FF"/>
                </a:solidFill>
                <a:latin typeface="Courier New" panose="02070309020205020404" pitchFamily="49" charset="0"/>
              </a:rPr>
              <a:t>archs</a:t>
            </a:r>
            <a:r>
              <a:rPr lang="en-GB" sz="1500" dirty="0">
                <a:solidFill>
                  <a:srgbClr val="0000FF"/>
                </a:solidFill>
                <a:latin typeface="Courier New" panose="02070309020205020404" pitchFamily="49" charset="0"/>
              </a:rPr>
              <a:t>:', '</a:t>
            </a:r>
            <a:r>
              <a:rPr lang="en-GB" sz="15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cuDNN</a:t>
            </a:r>
            <a:r>
              <a:rPr lang="en-GB" sz="1500" dirty="0">
                <a:solidFill>
                  <a:srgbClr val="0000FF"/>
                </a:solidFill>
                <a:latin typeface="Courier New" panose="02070309020205020404" pitchFamily="49" charset="0"/>
              </a:rPr>
              <a:t>: YES (</a:t>
            </a:r>
            <a:r>
              <a:rPr lang="en-GB" sz="1500" dirty="0" err="1">
                <a:solidFill>
                  <a:srgbClr val="0000FF"/>
                </a:solidFill>
                <a:latin typeface="Courier New" panose="02070309020205020404" pitchFamily="49" charset="0"/>
              </a:rPr>
              <a:t>ver</a:t>
            </a:r>
            <a:r>
              <a:rPr lang="en-GB" sz="1500" dirty="0">
                <a:solidFill>
                  <a:srgbClr val="0000FF"/>
                </a:solidFill>
                <a:latin typeface="Courier New" panose="02070309020205020404" pitchFamily="49" charset="0"/>
              </a:rPr>
              <a:t> 7.6.5)'] </a:t>
            </a:r>
            <a:endParaRPr lang="en-GB" sz="15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GB" sz="1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You </a:t>
            </a:r>
            <a:r>
              <a:rPr lang="en-GB" sz="1500" dirty="0">
                <a:solidFill>
                  <a:srgbClr val="0000FF"/>
                </a:solidFill>
                <a:latin typeface="Courier New" panose="02070309020205020404" pitchFamily="49" charset="0"/>
              </a:rPr>
              <a:t>need OpenCV 4.2 or above to use DNN_BACKEND_CUDA &amp; DNN_TARGET_CUDA </a:t>
            </a:r>
            <a:endParaRPr lang="en-GB" sz="15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GB" sz="1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Lets </a:t>
            </a:r>
            <a:r>
              <a:rPr lang="en-GB" sz="1500" dirty="0">
                <a:solidFill>
                  <a:srgbClr val="0000FF"/>
                </a:solidFill>
                <a:latin typeface="Courier New" panose="02070309020205020404" pitchFamily="49" charset="0"/>
              </a:rPr>
              <a:t>check it </a:t>
            </a:r>
            <a:endParaRPr lang="en-GB" sz="15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GB" sz="1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Current </a:t>
            </a:r>
            <a:r>
              <a:rPr lang="en-GB" sz="1500" dirty="0">
                <a:solidFill>
                  <a:srgbClr val="0000FF"/>
                </a:solidFill>
                <a:latin typeface="Courier New" panose="02070309020205020404" pitchFamily="49" charset="0"/>
              </a:rPr>
              <a:t>OpenCV installation: '4.5.1-dev' </a:t>
            </a:r>
            <a:endParaRPr lang="en-GB" sz="15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GB" sz="1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cv2.dnn.DNN_BACKEND_CUDA</a:t>
            </a:r>
            <a:r>
              <a:rPr lang="en-GB" sz="1500" dirty="0">
                <a:solidFill>
                  <a:srgbClr val="0000FF"/>
                </a:solidFill>
                <a:latin typeface="Courier New" panose="02070309020205020404" pitchFamily="49" charset="0"/>
              </a:rPr>
              <a:t>: '5' </a:t>
            </a:r>
            <a:endParaRPr lang="en-GB" sz="15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GB" sz="1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cv2.dnn.DNN_TARGET_CUDA</a:t>
            </a:r>
            <a:r>
              <a:rPr lang="en-GB" sz="1500" dirty="0">
                <a:solidFill>
                  <a:srgbClr val="0000FF"/>
                </a:solidFill>
                <a:latin typeface="Courier New" panose="02070309020205020404" pitchFamily="49" charset="0"/>
              </a:rPr>
              <a:t>: '6'</a:t>
            </a:r>
            <a:endParaRPr lang="en-GB" sz="15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7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500" dirty="0" smtClean="0"/>
              <a:t>Benchmarking </a:t>
            </a:r>
            <a:r>
              <a:rPr lang="en-GB" sz="3500" dirty="0" err="1" smtClean="0"/>
              <a:t>gpu</a:t>
            </a:r>
            <a:r>
              <a:rPr lang="en-GB" sz="3500" dirty="0" smtClean="0"/>
              <a:t> vs </a:t>
            </a:r>
            <a:r>
              <a:rPr lang="en-GB" sz="3500" dirty="0" err="1" smtClean="0"/>
              <a:t>cpu</a:t>
            </a:r>
            <a:r>
              <a:rPr lang="en-GB" sz="3500" dirty="0" smtClean="0"/>
              <a:t> </a:t>
            </a:r>
            <a:r>
              <a:rPr lang="en-GB" sz="3500" dirty="0" err="1"/>
              <a:t>O</a:t>
            </a:r>
            <a:r>
              <a:rPr lang="en-GB" sz="3500" dirty="0" err="1" smtClean="0"/>
              <a:t>pencv</a:t>
            </a:r>
            <a:r>
              <a:rPr lang="en-GB" sz="3500" dirty="0" smtClean="0"/>
              <a:t> on </a:t>
            </a:r>
            <a:r>
              <a:rPr lang="en-GB" sz="3500" dirty="0" err="1"/>
              <a:t>C</a:t>
            </a:r>
            <a:r>
              <a:rPr lang="en-GB" sz="3500" dirty="0" err="1" smtClean="0"/>
              <a:t>olab</a:t>
            </a:r>
            <a:endParaRPr lang="en-GB" sz="35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372363"/>
            <a:ext cx="3928792" cy="22450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ángulo 5"/>
          <p:cNvSpPr/>
          <p:nvPr/>
        </p:nvSpPr>
        <p:spPr>
          <a:xfrm>
            <a:off x="758211" y="1382680"/>
            <a:ext cx="77232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200" dirty="0" smtClean="0">
                <a:latin typeface="+mn-lt"/>
              </a:rPr>
              <a:t>Check that the GPU is activated (and check it in your notebook) </a:t>
            </a:r>
            <a:endParaRPr lang="en-GB" sz="2200" dirty="0">
              <a:latin typeface="+mn-lt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632797" y="2708234"/>
            <a:ext cx="1576072" cy="2923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!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nvidia-smi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-L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796134" y="3206843"/>
            <a:ext cx="3249397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it-IT" dirty="0"/>
              <a:t>GPU 0: Tesla T4 (UUID: GPU-ec920886-668d-ad63-e0df-cc77e5673b16)</a:t>
            </a:r>
            <a:endParaRPr lang="en-GB" dirty="0"/>
          </a:p>
        </p:txBody>
      </p:sp>
      <p:sp>
        <p:nvSpPr>
          <p:cNvPr id="10" name="Flecha abajo 9"/>
          <p:cNvSpPr/>
          <p:nvPr/>
        </p:nvSpPr>
        <p:spPr>
          <a:xfrm rot="16200000">
            <a:off x="4638863" y="3164585"/>
            <a:ext cx="576064" cy="614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8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300" dirty="0" smtClean="0"/>
              <a:t>pre-trained model </a:t>
            </a:r>
            <a:r>
              <a:rPr lang="en-GB" sz="3300" dirty="0"/>
              <a:t>for human pose estimation</a:t>
            </a:r>
            <a:endParaRPr lang="en-GB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052736"/>
            <a:ext cx="3913278" cy="252028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" y="3501008"/>
            <a:ext cx="3918881" cy="252388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4" y="1052736"/>
            <a:ext cx="3913278" cy="252028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2012" y="4280248"/>
            <a:ext cx="5174585" cy="96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9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100" dirty="0" smtClean="0"/>
              <a:t>pre-trained model </a:t>
            </a:r>
            <a:r>
              <a:rPr lang="en-GB" sz="3100" dirty="0"/>
              <a:t>for </a:t>
            </a:r>
            <a:r>
              <a:rPr lang="en-GB" sz="3100" dirty="0" smtClean="0"/>
              <a:t>object detection (YOLO V4)</a:t>
            </a:r>
            <a:endParaRPr lang="en-GB" sz="31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6" y="1028514"/>
            <a:ext cx="8241564" cy="55337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737" y="5809267"/>
            <a:ext cx="4562018" cy="78808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1281" y="5809267"/>
            <a:ext cx="4562018" cy="78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1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 smtClean="0"/>
              <a:t>OpenCV</a:t>
            </a:r>
            <a:endParaRPr sz="2800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84290"/>
            <a:ext cx="1233481" cy="1519237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389743" y="2392432"/>
            <a:ext cx="547778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Configure OpenCV with GPU on </a:t>
            </a:r>
            <a:r>
              <a:rPr lang="en-GB" sz="2600" dirty="0" err="1"/>
              <a:t>Colab</a:t>
            </a:r>
            <a:r>
              <a:rPr lang="en-GB" sz="2600" dirty="0"/>
              <a:t> </a:t>
            </a:r>
          </a:p>
          <a:p>
            <a:r>
              <a:rPr lang="en-GB" sz="2600" dirty="0"/>
              <a:t>and benchmarking inference speed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131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52229</TotalTime>
  <Words>474</Words>
  <PresentationFormat>Presentación en pantalla (4:3)</PresentationFormat>
  <Paragraphs>90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20" baseType="lpstr">
      <vt:lpstr>-apple-system</vt:lpstr>
      <vt:lpstr>Arial</vt:lpstr>
      <vt:lpstr>Calibri</vt:lpstr>
      <vt:lpstr>Consolas</vt:lpstr>
      <vt:lpstr>Courier New</vt:lpstr>
      <vt:lpstr>Tw Cen MT</vt:lpstr>
      <vt:lpstr>Tw Cen MT (Cuerpo)</vt:lpstr>
      <vt:lpstr>Wingdings</vt:lpstr>
      <vt:lpstr>Wingdings 2</vt:lpstr>
      <vt:lpstr>Student presentation</vt:lpstr>
      <vt:lpstr>1_Student presentation</vt:lpstr>
      <vt:lpstr>Visión por computador en la nueva era de la Inteligencia Artificial y el Deep Learning</vt:lpstr>
      <vt:lpstr>OpenCV</vt:lpstr>
      <vt:lpstr>Configure OpenCV with GPU on Colab</vt:lpstr>
      <vt:lpstr>Configure OpenCV with GPU on Colab</vt:lpstr>
      <vt:lpstr>Configure OpenCV with GPU on Colab</vt:lpstr>
      <vt:lpstr>Benchmarking gpu vs cpu Opencv on Colab</vt:lpstr>
      <vt:lpstr>pre-trained model for human pose estimation</vt:lpstr>
      <vt:lpstr>pre-trained model for object detection (YOLO V4)</vt:lpstr>
      <vt:lpstr>OpenCV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2007-12-30T09:58:21Z</dcterms:created>
  <dcterms:modified xsi:type="dcterms:W3CDTF">2021-03-30T14:04:31Z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TC101671253082</vt:lpwstr>
  </property>
  <property fmtid="{D5CDD505-2E9C-101B-9397-08002B2CF9AE}" pid="3" name="Tfs.IsStoryboard">
    <vt:bool>true</vt:bool>
  </property>
</Properties>
</file>