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9"/>
  </p:notesMasterIdLst>
  <p:handoutMasterIdLst>
    <p:handoutMasterId r:id="rId10"/>
  </p:handoutMasterIdLst>
  <p:sldIdLst>
    <p:sldId id="903" r:id="rId3"/>
    <p:sldId id="606" r:id="rId4"/>
    <p:sldId id="929" r:id="rId5"/>
    <p:sldId id="930" r:id="rId6"/>
    <p:sldId id="931" r:id="rId7"/>
    <p:sldId id="913" r:id="rId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28/03/2021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28/03/2021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12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52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54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6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albertofernandezvillan/dl-ml-notebooks/blob/main/take_image_from_webcam_as_numpy_array.ipynb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github.com/albertofernandezvillan/computer-vision-and-deep-learning-course/blob/main/take_video_from_webcam_in_colab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bertofernandezvillan/computer-vision-and-deep-learning-course/blob/main/take_image_from_webcam_as_numpy_array.ipyn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colab.research.google.com/github/albertofernandezvillan/dl-ml-notebooks/blob/main/take_video_from_webcam_in_colab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ktPublishing/Mastering-OpenCV-4-with-Python/blob/master/Chapter03/01-chapter-content/read_ip_camera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ricardodeazambuja.com/deep_learning/2019/03/09/audio_and_video_google_colab/" TargetMode="External"/><Relationship Id="rId5" Type="http://schemas.openxmlformats.org/officeDocument/2006/relationships/hyperlink" Target="https://colab.research.google.com/notebooks/snippets/advanced_outputs.ipynb#scrollTo=2viqYx97hPMi" TargetMode="External"/><Relationship Id="rId4" Type="http://schemas.openxmlformats.org/officeDocument/2006/relationships/hyperlink" Target="https://answers.opencv.org/question/231737/videocapture-in-cola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deazambuja/colab_uti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albertofernandezvillan/computer-vision-and-deep-learning-course/blob/main/assets/colab_utils/colab_utils.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371600" y="3300663"/>
            <a:ext cx="77724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b="1" dirty="0" smtClean="0"/>
              <a:t>Notebooks: </a:t>
            </a:r>
            <a:r>
              <a:rPr lang="es-ES" b="1" dirty="0" err="1"/>
              <a:t>take_image_from_webcam_as_numpy_array.ipynb</a:t>
            </a:r>
            <a:endParaRPr lang="es-ES" dirty="0"/>
          </a:p>
          <a:p>
            <a:r>
              <a:rPr lang="es-ES" b="1" dirty="0" smtClean="0"/>
              <a:t> 	    </a:t>
            </a:r>
            <a:r>
              <a:rPr lang="es-ES" b="1" dirty="0" err="1" smtClean="0"/>
              <a:t>take_video_from_webcam_in_colab.ipynb</a:t>
            </a:r>
            <a:r>
              <a:rPr lang="es-ES" b="1" dirty="0" smtClean="0"/>
              <a:t>	 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4292E"/>
                </a:solidFill>
                <a:latin typeface="-apple-system"/>
              </a:rPr>
              <a:t>Take both images and videos from webcam in </a:t>
            </a:r>
            <a:r>
              <a:rPr lang="en-US" b="1" dirty="0" err="1" smtClean="0">
                <a:solidFill>
                  <a:srgbClr val="24292E"/>
                </a:solidFill>
                <a:latin typeface="-apple-system"/>
              </a:rPr>
              <a:t>Colab</a:t>
            </a:r>
            <a:endParaRPr lang="es-ES" b="1" dirty="0"/>
          </a:p>
        </p:txBody>
      </p:sp>
      <p:sp>
        <p:nvSpPr>
          <p:cNvPr id="12" name="Rectángulo 11"/>
          <p:cNvSpPr/>
          <p:nvPr/>
        </p:nvSpPr>
        <p:spPr>
          <a:xfrm>
            <a:off x="2411760" y="4187343"/>
            <a:ext cx="6020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6"/>
              </a:rPr>
              <a:t>take_image_from_webcam_as_numpy_array.ipynb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7"/>
              </a:rPr>
              <a:t>take_video_from_webcam_in_colab.ipynb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339752" y="5445612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8"/>
              </a:rPr>
              <a:t>take_image_from_webcam_as_numpy_array.ipynb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9"/>
              </a:rPr>
              <a:t>take_video_from_webcam_in_colab.ipynb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 dirty="0" err="1" smtClean="0"/>
              <a:t>Taking</a:t>
            </a:r>
            <a:r>
              <a:rPr lang="es-ES" sz="3400" dirty="0" smtClean="0"/>
              <a:t> </a:t>
            </a:r>
            <a:r>
              <a:rPr lang="es-ES" sz="3400" dirty="0" err="1" smtClean="0"/>
              <a:t>images</a:t>
            </a:r>
            <a:r>
              <a:rPr lang="es-ES" sz="3400" dirty="0" smtClean="0"/>
              <a:t>/videos </a:t>
            </a:r>
            <a:r>
              <a:rPr lang="es-ES" sz="3400" dirty="0" err="1" smtClean="0"/>
              <a:t>from</a:t>
            </a:r>
            <a:r>
              <a:rPr lang="es-ES" sz="3400" dirty="0" smtClean="0"/>
              <a:t> webcam in </a:t>
            </a:r>
            <a:r>
              <a:rPr lang="es-ES" sz="3400" dirty="0" err="1" smtClean="0"/>
              <a:t>Colab</a:t>
            </a:r>
            <a:endParaRPr lang="es-ES" sz="3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22616" y="1412776"/>
            <a:ext cx="902138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 err="1">
                <a:latin typeface="+mn-lt"/>
              </a:rPr>
              <a:t>OpenCV</a:t>
            </a:r>
            <a:r>
              <a:rPr lang="en-US" sz="2500" dirty="0">
                <a:latin typeface="+mn-lt"/>
              </a:rPr>
              <a:t> provides </a:t>
            </a:r>
            <a:r>
              <a:rPr lang="en-US" sz="2500" dirty="0" smtClean="0">
                <a:latin typeface="+mn-lt"/>
              </a:rPr>
              <a:t>cv2.VideoCapture() object to </a:t>
            </a:r>
            <a:r>
              <a:rPr lang="en-US" sz="2500" dirty="0">
                <a:latin typeface="+mn-lt"/>
              </a:rPr>
              <a:t>capture live stream with </a:t>
            </a:r>
            <a:r>
              <a:rPr lang="en-US" sz="2500" dirty="0" smtClean="0">
                <a:latin typeface="+mn-lt"/>
              </a:rPr>
              <a:t>camera. </a:t>
            </a:r>
            <a:r>
              <a:rPr lang="en-US" sz="2500" dirty="0" smtClean="0">
                <a:latin typeface="+mn-lt"/>
                <a:hlinkClick r:id="rId3"/>
              </a:rPr>
              <a:t>See this script to see how to use cv2.VideoCapture()</a:t>
            </a:r>
            <a:r>
              <a:rPr lang="en-US" sz="2500" dirty="0" smtClean="0">
                <a:latin typeface="+mn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+mn-lt"/>
              </a:rPr>
              <a:t>However, cv2.VideoCapture() does not work in </a:t>
            </a:r>
            <a:r>
              <a:rPr lang="en-US" sz="2500" dirty="0" err="1">
                <a:latin typeface="+mn-lt"/>
              </a:rPr>
              <a:t>Colab</a:t>
            </a:r>
            <a:r>
              <a:rPr lang="en-US" sz="2500" dirty="0">
                <a:latin typeface="+mn-lt"/>
              </a:rPr>
              <a:t>, because the previous method can only access hardware (e.g. webcam) connected locally.  </a:t>
            </a:r>
            <a:endParaRPr lang="en-US" sz="25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+mn-lt"/>
              </a:rPr>
              <a:t>The solution is to code our own methods. For similar approaches you can check the following links: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+mn-lt"/>
              </a:rPr>
              <a:t>“</a:t>
            </a:r>
            <a:r>
              <a:rPr lang="en-US" sz="2500" dirty="0" err="1">
                <a:latin typeface="+mn-lt"/>
                <a:hlinkClick r:id="rId4"/>
              </a:rPr>
              <a:t>VideoCapture</a:t>
            </a:r>
            <a:r>
              <a:rPr lang="en-US" sz="2500" dirty="0">
                <a:latin typeface="+mn-lt"/>
                <a:hlinkClick r:id="rId4"/>
              </a:rPr>
              <a:t> in </a:t>
            </a:r>
            <a:r>
              <a:rPr lang="en-US" sz="2500" dirty="0" err="1">
                <a:latin typeface="+mn-lt"/>
                <a:hlinkClick r:id="rId4"/>
              </a:rPr>
              <a:t>Colab</a:t>
            </a:r>
            <a:r>
              <a:rPr lang="en-US" sz="2500" dirty="0">
                <a:latin typeface="+mn-lt"/>
                <a:hlinkClick r:id="rId4"/>
              </a:rPr>
              <a:t>: How do </a:t>
            </a:r>
            <a:r>
              <a:rPr lang="en-US" sz="2500" dirty="0" err="1">
                <a:latin typeface="+mn-lt"/>
                <a:hlinkClick r:id="rId4"/>
              </a:rPr>
              <a:t>i</a:t>
            </a:r>
            <a:r>
              <a:rPr lang="en-US" sz="2500" dirty="0">
                <a:latin typeface="+mn-lt"/>
                <a:hlinkClick r:id="rId4"/>
              </a:rPr>
              <a:t> use cv2.VideoCapture(0) in google </a:t>
            </a:r>
            <a:r>
              <a:rPr lang="en-US" sz="2500" dirty="0" err="1" smtClean="0">
                <a:latin typeface="+mn-lt"/>
                <a:hlinkClick r:id="rId4"/>
              </a:rPr>
              <a:t>colab</a:t>
            </a:r>
            <a:r>
              <a:rPr lang="en-US" sz="2500" dirty="0" smtClean="0">
                <a:latin typeface="+mn-lt"/>
              </a:rPr>
              <a:t>”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+mn-lt"/>
              </a:rPr>
              <a:t>“</a:t>
            </a:r>
            <a:r>
              <a:rPr lang="en-US" sz="2500" dirty="0">
                <a:latin typeface="+mn-lt"/>
                <a:hlinkClick r:id="rId5"/>
              </a:rPr>
              <a:t>Camera </a:t>
            </a:r>
            <a:r>
              <a:rPr lang="en-US" sz="2500" dirty="0" smtClean="0">
                <a:latin typeface="+mn-lt"/>
                <a:hlinkClick r:id="rId5"/>
              </a:rPr>
              <a:t>Capture</a:t>
            </a:r>
            <a:r>
              <a:rPr lang="en-US" sz="2500" dirty="0" smtClean="0">
                <a:latin typeface="+mn-lt"/>
              </a:rPr>
              <a:t>”: This function does not return the image. It takes the image from the webcam and saves the file on disk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+mn-lt"/>
              </a:rPr>
              <a:t>“</a:t>
            </a:r>
            <a:r>
              <a:rPr lang="en-US" sz="2500" dirty="0">
                <a:latin typeface="+mn-lt"/>
                <a:hlinkClick r:id="rId6"/>
              </a:rPr>
              <a:t>Direct access to your </a:t>
            </a:r>
            <a:r>
              <a:rPr lang="en-US" sz="2500" dirty="0" smtClean="0">
                <a:latin typeface="+mn-lt"/>
                <a:hlinkClick r:id="rId6"/>
              </a:rPr>
              <a:t>webcam inside </a:t>
            </a:r>
            <a:r>
              <a:rPr lang="en-US" sz="2500" dirty="0" err="1" smtClean="0">
                <a:latin typeface="+mn-lt"/>
                <a:hlinkClick r:id="rId6"/>
              </a:rPr>
              <a:t>Colab</a:t>
            </a:r>
            <a:r>
              <a:rPr lang="en-US" sz="2500" dirty="0" smtClean="0">
                <a:latin typeface="+mn-lt"/>
              </a:rPr>
              <a:t>”</a:t>
            </a:r>
            <a:endParaRPr lang="es-E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22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 dirty="0" err="1" smtClean="0"/>
              <a:t>Taking</a:t>
            </a:r>
            <a:r>
              <a:rPr lang="es-ES" sz="3400" dirty="0" smtClean="0"/>
              <a:t> </a:t>
            </a:r>
            <a:r>
              <a:rPr lang="es-ES" sz="3400" dirty="0" err="1" smtClean="0"/>
              <a:t>images</a:t>
            </a:r>
            <a:r>
              <a:rPr lang="es-ES" sz="3400" dirty="0" smtClean="0"/>
              <a:t> </a:t>
            </a:r>
            <a:r>
              <a:rPr lang="es-ES" sz="3400" dirty="0" err="1" smtClean="0"/>
              <a:t>from</a:t>
            </a:r>
            <a:r>
              <a:rPr lang="es-ES" sz="3400" dirty="0" smtClean="0"/>
              <a:t> webcam in </a:t>
            </a:r>
            <a:r>
              <a:rPr lang="es-ES" sz="3400" dirty="0" err="1" smtClean="0"/>
              <a:t>Colab</a:t>
            </a:r>
            <a:endParaRPr lang="es-ES" sz="3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-6763" y="984892"/>
            <a:ext cx="87663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n-lt"/>
              </a:rPr>
              <a:t>See the accompanying </a:t>
            </a:r>
            <a:r>
              <a:rPr lang="en-US" sz="2200" dirty="0">
                <a:latin typeface="+mn-lt"/>
              </a:rPr>
              <a:t>notebook “</a:t>
            </a:r>
            <a:r>
              <a:rPr lang="en-US" sz="2200" dirty="0" err="1" smtClean="0">
                <a:solidFill>
                  <a:srgbClr val="0000FF"/>
                </a:solidFill>
                <a:latin typeface="+mn-lt"/>
              </a:rPr>
              <a:t>take_image_from_webcam_as_numpy_array.ipynb</a:t>
            </a:r>
            <a:r>
              <a:rPr lang="en-US" sz="2200" dirty="0" smtClean="0">
                <a:latin typeface="+mn-lt"/>
              </a:rPr>
              <a:t>”</a:t>
            </a:r>
          </a:p>
          <a:p>
            <a:r>
              <a:rPr lang="en-US" sz="2200" dirty="0" smtClean="0">
                <a:latin typeface="+mn-lt"/>
              </a:rPr>
              <a:t>to see the implementation of the </a:t>
            </a:r>
            <a:r>
              <a:rPr lang="en-US" sz="2200" dirty="0">
                <a:latin typeface="+mn-lt"/>
              </a:rPr>
              <a:t>method </a:t>
            </a:r>
            <a:r>
              <a:rPr lang="en-US" sz="2200" dirty="0" err="1" smtClean="0">
                <a:latin typeface="+mn-lt"/>
              </a:rPr>
              <a:t>take_photo</a:t>
            </a:r>
            <a:r>
              <a:rPr lang="en-US" sz="2200" dirty="0" smtClean="0">
                <a:latin typeface="+mn-lt"/>
              </a:rPr>
              <a:t>(), which returns a </a:t>
            </a:r>
            <a:r>
              <a:rPr lang="en-US" sz="2200" dirty="0" err="1" smtClean="0">
                <a:latin typeface="+mn-lt"/>
              </a:rPr>
              <a:t>numpy</a:t>
            </a:r>
            <a:r>
              <a:rPr lang="en-US" sz="2200" dirty="0" smtClean="0">
                <a:latin typeface="+mn-lt"/>
              </a:rPr>
              <a:t> array.  </a:t>
            </a:r>
            <a:endParaRPr lang="en-US" sz="2200" dirty="0">
              <a:latin typeface="+mn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835696" y="2060848"/>
            <a:ext cx="5328592" cy="12464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take_photo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quality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=0.8</a:t>
            </a:r>
            <a:r>
              <a:rPr lang="es-E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s-E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Printing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of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endParaRPr lang="es-E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This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returns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example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 (480, 640, 3)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img.shape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7504" y="3356992"/>
            <a:ext cx="3744416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google.colab.patches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import cv2_imshow</a:t>
            </a:r>
          </a:p>
          <a:p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cv2_imshow(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1" y="4403643"/>
            <a:ext cx="2736304" cy="205222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62557" y="6204327"/>
            <a:ext cx="3623492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b="1" dirty="0"/>
              <a:t>the returned image is in RGB format</a:t>
            </a:r>
            <a:endParaRPr lang="es-ES" b="1" dirty="0"/>
          </a:p>
        </p:txBody>
      </p:sp>
      <p:sp>
        <p:nvSpPr>
          <p:cNvPr id="13" name="Rectángulo 12"/>
          <p:cNvSpPr/>
          <p:nvPr/>
        </p:nvSpPr>
        <p:spPr>
          <a:xfrm>
            <a:off x="5364088" y="3368417"/>
            <a:ext cx="3070071" cy="7848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[:, :, ::-1</a:t>
            </a:r>
            <a:r>
              <a:rPr lang="es-E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cv2_imshow(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49" y="4341368"/>
            <a:ext cx="2730167" cy="204762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5424824" y="6204327"/>
            <a:ext cx="3053015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b="1" dirty="0" err="1" smtClean="0"/>
              <a:t>OpenCV</a:t>
            </a:r>
            <a:r>
              <a:rPr lang="en-US" b="1" dirty="0" smtClean="0"/>
              <a:t> works in BGR format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19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 dirty="0" err="1" smtClean="0"/>
              <a:t>Taking</a:t>
            </a:r>
            <a:r>
              <a:rPr lang="es-ES" sz="3400" dirty="0" smtClean="0"/>
              <a:t> video </a:t>
            </a:r>
            <a:r>
              <a:rPr lang="es-ES" sz="3400" dirty="0" err="1" smtClean="0"/>
              <a:t>from</a:t>
            </a:r>
            <a:r>
              <a:rPr lang="es-ES" sz="3400" dirty="0" smtClean="0"/>
              <a:t> webcam in </a:t>
            </a:r>
            <a:r>
              <a:rPr lang="es-ES" sz="3400" dirty="0" err="1" smtClean="0"/>
              <a:t>Colab</a:t>
            </a:r>
            <a:endParaRPr lang="es-ES" sz="3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-6764" y="1046346"/>
            <a:ext cx="91152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n-lt"/>
                <a:hlinkClick r:id="rId3"/>
              </a:rPr>
              <a:t>This </a:t>
            </a:r>
            <a:r>
              <a:rPr lang="en-US" sz="2200" dirty="0">
                <a:latin typeface="+mn-lt"/>
                <a:hlinkClick r:id="rId3"/>
              </a:rPr>
              <a:t>repository </a:t>
            </a:r>
            <a:r>
              <a:rPr lang="en-US" sz="2200" dirty="0">
                <a:latin typeface="+mn-lt"/>
              </a:rPr>
              <a:t>provides the required </a:t>
            </a:r>
            <a:r>
              <a:rPr lang="en-US" sz="2200" dirty="0" smtClean="0">
                <a:latin typeface="+mn-lt"/>
              </a:rPr>
              <a:t>functionality </a:t>
            </a:r>
            <a:r>
              <a:rPr lang="en-US" sz="2200" dirty="0">
                <a:latin typeface="+mn-lt"/>
              </a:rPr>
              <a:t>to take video from </a:t>
            </a:r>
            <a:r>
              <a:rPr lang="en-US" sz="2200" dirty="0" smtClean="0">
                <a:latin typeface="+mn-lt"/>
              </a:rPr>
              <a:t>webcam. To </a:t>
            </a:r>
            <a:r>
              <a:rPr lang="en-US" sz="2200" dirty="0">
                <a:latin typeface="+mn-lt"/>
              </a:rPr>
              <a:t>install it, we make use of </a:t>
            </a:r>
            <a:r>
              <a:rPr lang="en-US" sz="2200" dirty="0" err="1" smtClean="0">
                <a:latin typeface="+mn-lt"/>
              </a:rPr>
              <a:t>download_and_execute_file</a:t>
            </a:r>
            <a:r>
              <a:rPr lang="en-US" sz="2200" dirty="0" smtClean="0">
                <a:latin typeface="+mn-lt"/>
              </a:rPr>
              <a:t>() function (</a:t>
            </a:r>
            <a:r>
              <a:rPr lang="en-US" sz="2200" dirty="0">
                <a:latin typeface="+mn-lt"/>
              </a:rPr>
              <a:t>see accompanying notebook </a:t>
            </a:r>
            <a:r>
              <a:rPr lang="en-US" sz="2200" dirty="0" err="1" smtClean="0">
                <a:solidFill>
                  <a:srgbClr val="0000FF"/>
                </a:solidFill>
                <a:latin typeface="+mn-lt"/>
              </a:rPr>
              <a:t>take_video_from_webcam_in_colab.ipynb</a:t>
            </a:r>
            <a:r>
              <a:rPr lang="en-US" sz="2200" dirty="0" smtClean="0">
                <a:latin typeface="+mn-lt"/>
              </a:rPr>
              <a:t>). The file that is going to be executed is located </a:t>
            </a:r>
            <a:r>
              <a:rPr lang="en-US" sz="2200" dirty="0" smtClean="0">
                <a:latin typeface="+mn-lt"/>
                <a:hlinkClick r:id="rId4"/>
              </a:rPr>
              <a:t>here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and contains the implementation.</a:t>
            </a:r>
            <a:endParaRPr lang="en-US" sz="22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9512" y="2527736"/>
            <a:ext cx="8634335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= 'colab_utils.py'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= 'https://raw.githubusercontent.com/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albertofernandezvillan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/computer-vision-and-deep-learning-course/main/assets/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/colab_utils.py'</a:t>
            </a:r>
          </a:p>
          <a:p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download_and_execute_file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 "", execute=True,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-7170" y="3933056"/>
            <a:ext cx="4362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n-lt"/>
              </a:rPr>
              <a:t>Once installed, we can use </a:t>
            </a:r>
            <a:r>
              <a:rPr lang="en-US" sz="2200" dirty="0">
                <a:latin typeface="+mn-lt"/>
              </a:rPr>
              <a:t>our own </a:t>
            </a:r>
            <a:endParaRPr lang="en-US" sz="2200" dirty="0" smtClean="0">
              <a:latin typeface="+mn-lt"/>
            </a:endParaRPr>
          </a:p>
          <a:p>
            <a:r>
              <a:rPr lang="en-US" sz="2200" dirty="0" err="1" smtClean="0">
                <a:latin typeface="+mn-lt"/>
              </a:rPr>
              <a:t>videoGrabber</a:t>
            </a:r>
            <a:r>
              <a:rPr lang="en-US" sz="2200" dirty="0" smtClean="0">
                <a:latin typeface="+mn-lt"/>
              </a:rPr>
              <a:t>, and use it as follows:  </a:t>
            </a:r>
            <a:endParaRPr lang="en-US" sz="2200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50890" y="4124687"/>
            <a:ext cx="4269582" cy="2400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total_iter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=20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vid = 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videoGrabber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showVideo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try: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= 0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+= 1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image_np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(vid(0))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finally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vid(stop=True)</a:t>
            </a:r>
          </a:p>
        </p:txBody>
      </p:sp>
    </p:spTree>
    <p:extLst>
      <p:ext uri="{BB962C8B-B14F-4D97-AF65-F5344CB8AC3E}">
        <p14:creationId xmlns:p14="http://schemas.microsoft.com/office/powerpoint/2010/main" val="28610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Take both images and videos from webcam in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51925</TotalTime>
  <Words>444</Words>
  <PresentationFormat>Presentación en pantalla (4:3)</PresentationFormat>
  <Paragraphs>73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Taking images/videos from webcam in Colab</vt:lpstr>
      <vt:lpstr>Taking images from webcam in Colab</vt:lpstr>
      <vt:lpstr>Taking video from webcam in Colab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2021-03-28T12:54:12Z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